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B73904-9B70-467A-9F19-939304679366}">
  <a:tblStyle styleId="{DEB73904-9B70-467A-9F19-9393046793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8b090a5939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8b090a5939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0c8e7043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0c8e7043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0c8e70434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0c8e70434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0c8e70434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0c8e70434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0c8e70434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0c8e7043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0c8e70434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0c8e70434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0c8e70434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0c8e70434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0c8e70434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0c8e70434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0c8e70434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0c8e70434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8e70434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8e70434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b090a593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8b090a5939_0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0c8e70434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0c8e70434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0c8e70434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0c8e70434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0c8e70434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0c8e70434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0c8e70434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0c8e70434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0c8e70434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0c8e70434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0c8e70434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0c8e70434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0c8e70434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0c8e70434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0c8e70434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0c8e70434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0c8e70434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0c8e70434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0c8e70434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0c8e70434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b090a593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8b090a5939_0_1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0c8e70434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0c8e70434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0c8e70434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0c8e70434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0c8e70434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0c8e70434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0c8e70434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0c8e70434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0c8e70434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0c8e70434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0c8e70434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0c8e70434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b090a593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8b090a5939_0_1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b090a593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8b090a5939_0_1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8b090a593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8b090a593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8b090a5939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8b090a5939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8b090a5939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8b090a5939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8b090a5939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8b090a5939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ชื่อเรื่องและเนื้อหา 1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  <p:sp>
        <p:nvSpPr>
          <p:cNvPr id="133" name="Google Shape;13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4" name="Google Shape;13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 sz="1100"/>
            </a:lvl1pPr>
            <a:lvl2pPr indent="0" lvl="1" marL="0" algn="r">
              <a:spcBef>
                <a:spcPts val="0"/>
              </a:spcBef>
              <a:buNone/>
              <a:defRPr sz="1100"/>
            </a:lvl2pPr>
            <a:lvl3pPr indent="0" lvl="2" marL="0" algn="r">
              <a:spcBef>
                <a:spcPts val="0"/>
              </a:spcBef>
              <a:buNone/>
              <a:defRPr sz="1100"/>
            </a:lvl3pPr>
            <a:lvl4pPr indent="0" lvl="3" marL="0" algn="r">
              <a:spcBef>
                <a:spcPts val="0"/>
              </a:spcBef>
              <a:buNone/>
              <a:defRPr sz="1100"/>
            </a:lvl4pPr>
            <a:lvl5pPr indent="0" lvl="4" marL="0" algn="r">
              <a:spcBef>
                <a:spcPts val="0"/>
              </a:spcBef>
              <a:buNone/>
              <a:defRPr sz="1100"/>
            </a:lvl5pPr>
            <a:lvl6pPr indent="0" lvl="5" marL="0" algn="r">
              <a:spcBef>
                <a:spcPts val="0"/>
              </a:spcBef>
              <a:buNone/>
              <a:defRPr sz="1100"/>
            </a:lvl6pPr>
            <a:lvl7pPr indent="0" lvl="6" marL="0" algn="r">
              <a:spcBef>
                <a:spcPts val="0"/>
              </a:spcBef>
              <a:buNone/>
              <a:defRPr sz="1100"/>
            </a:lvl7pPr>
            <a:lvl8pPr indent="0" lvl="7" marL="0" algn="r">
              <a:spcBef>
                <a:spcPts val="0"/>
              </a:spcBef>
              <a:buNone/>
              <a:defRPr sz="1100"/>
            </a:lvl8pPr>
            <a:lvl9pPr indent="0" lvl="8" mar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SQL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0.png"/><Relationship Id="rId4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Relationship Id="rId4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Relationship Id="rId4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Relationship Id="rId4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Relationship Id="rId4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Relationship Id="rId4" Type="http://schemas.openxmlformats.org/officeDocument/2006/relationships/image" Target="../media/image3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1.png"/><Relationship Id="rId4" Type="http://schemas.openxmlformats.org/officeDocument/2006/relationships/image" Target="../media/image37.png"/><Relationship Id="rId5" Type="http://schemas.openxmlformats.org/officeDocument/2006/relationships/image" Target="../media/image3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Relationship Id="rId4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009125" y="1517025"/>
            <a:ext cx="63312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Python + 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EP.1</a:t>
            </a:r>
            <a:endParaRPr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Delete (Delete)</a:t>
            </a:r>
            <a:endParaRPr/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1297500" y="3819200"/>
            <a:ext cx="70389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h"/>
              <a:t>ลบข้อมูลในฐานข้อมูล</a:t>
            </a:r>
            <a:endParaRPr/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738" y="1266925"/>
            <a:ext cx="7398432" cy="22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685200" y="2236800"/>
            <a:ext cx="7773600" cy="6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Update Create a category table and link it to the expense table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915625" y="378425"/>
            <a:ext cx="7773600" cy="6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Create a category table and link it to the expense table</a:t>
            </a:r>
            <a:endParaRPr/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1221725" y="4265175"/>
            <a:ext cx="7038900" cy="6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h"/>
              <a:t>สร้างตาราง category และ expense พิ่ม category_id</a:t>
            </a:r>
            <a:endParaRPr/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280" y="1039525"/>
            <a:ext cx="4707433" cy="30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1052550" y="335900"/>
            <a:ext cx="7038900" cy="5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INSERT (Create)</a:t>
            </a:r>
            <a:endParaRPr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1206975" y="3844475"/>
            <a:ext cx="70389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h"/>
              <a:t>กรอกข้อมูลเข้าฐานข้อมูล</a:t>
            </a:r>
            <a:endParaRPr/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888" y="1240313"/>
            <a:ext cx="6872230" cy="266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1052550" y="335900"/>
            <a:ext cx="7038900" cy="5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SELECT (Read)</a:t>
            </a:r>
            <a:endParaRPr/>
          </a:p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1206975" y="3844475"/>
            <a:ext cx="70389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h"/>
              <a:t>ดูข้อมูลในฐานข้อมูล</a:t>
            </a:r>
            <a:endParaRPr/>
          </a:p>
        </p:txBody>
      </p:sp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25" y="1581150"/>
            <a:ext cx="638175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1052550" y="335900"/>
            <a:ext cx="7038900" cy="5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Update (Update)</a:t>
            </a:r>
            <a:endParaRPr/>
          </a:p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1052550" y="4144325"/>
            <a:ext cx="70389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h"/>
              <a:t>อัพเดทข้อมูลในฐานข้อมูล</a:t>
            </a:r>
            <a:endParaRPr/>
          </a:p>
        </p:txBody>
      </p:sp>
      <p:pic>
        <p:nvPicPr>
          <p:cNvPr id="240" name="Google Shape;2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126" y="1019925"/>
            <a:ext cx="6067736" cy="3103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1052550" y="335900"/>
            <a:ext cx="7038900" cy="5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Update (Update) by ID</a:t>
            </a:r>
            <a:endParaRPr/>
          </a:p>
        </p:txBody>
      </p:sp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1052550" y="4144325"/>
            <a:ext cx="70389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h"/>
              <a:t>อัพเดทข้อมูลในฐานข้อมูล</a:t>
            </a:r>
            <a:endParaRPr/>
          </a:p>
        </p:txBody>
      </p:sp>
      <p:pic>
        <p:nvPicPr>
          <p:cNvPr id="247" name="Google Shape;2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360" y="1422612"/>
            <a:ext cx="6863290" cy="22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1052550" y="335900"/>
            <a:ext cx="7038900" cy="5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Delete (Delete)</a:t>
            </a:r>
            <a:endParaRPr/>
          </a:p>
        </p:txBody>
      </p:sp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1052550" y="4144325"/>
            <a:ext cx="70389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h"/>
              <a:t>ลบข้อมูลในฐานข้อมูล</a:t>
            </a:r>
            <a:endParaRPr/>
          </a:p>
        </p:txBody>
      </p:sp>
      <p:pic>
        <p:nvPicPr>
          <p:cNvPr id="254" name="Google Shape;2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022" y="1020351"/>
            <a:ext cx="6023977" cy="3102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>
            <p:ph type="title"/>
          </p:nvPr>
        </p:nvSpPr>
        <p:spPr>
          <a:xfrm>
            <a:off x="1052550" y="335900"/>
            <a:ext cx="7038900" cy="5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INSERT (Create)</a:t>
            </a:r>
            <a:endParaRPr/>
          </a:p>
        </p:txBody>
      </p:sp>
      <p:sp>
        <p:nvSpPr>
          <p:cNvPr id="260" name="Google Shape;260;p31"/>
          <p:cNvSpPr txBox="1"/>
          <p:nvPr>
            <p:ph idx="1" type="body"/>
          </p:nvPr>
        </p:nvSpPr>
        <p:spPr>
          <a:xfrm>
            <a:off x="1206975" y="3844475"/>
            <a:ext cx="70389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h"/>
              <a:t>กรอกข้อมูลเข้าฐานข้อมูล</a:t>
            </a:r>
            <a:endParaRPr/>
          </a:p>
        </p:txBody>
      </p:sp>
      <p:pic>
        <p:nvPicPr>
          <p:cNvPr id="261" name="Google Shape;2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438" y="876800"/>
            <a:ext cx="4903124" cy="287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1052550" y="335900"/>
            <a:ext cx="7038900" cy="5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Update (Update)</a:t>
            </a:r>
            <a:endParaRPr/>
          </a:p>
        </p:txBody>
      </p:sp>
      <p:sp>
        <p:nvSpPr>
          <p:cNvPr id="267" name="Google Shape;267;p32"/>
          <p:cNvSpPr txBox="1"/>
          <p:nvPr>
            <p:ph idx="1" type="body"/>
          </p:nvPr>
        </p:nvSpPr>
        <p:spPr>
          <a:xfrm>
            <a:off x="1206975" y="3844475"/>
            <a:ext cx="70389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h"/>
              <a:t>อัพเดทข้อมูลในฐานข้อมูล</a:t>
            </a:r>
            <a:endParaRPr/>
          </a:p>
        </p:txBody>
      </p:sp>
      <p:pic>
        <p:nvPicPr>
          <p:cNvPr id="268" name="Google Shape;2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437" y="876800"/>
            <a:ext cx="4989972" cy="289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628650" y="273844"/>
            <a:ext cx="78867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th" sz="2800"/>
              <a:t>What is Database &amp; SQL ?</a:t>
            </a:r>
            <a:endParaRPr sz="28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210700" y="880450"/>
            <a:ext cx="86757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th" sz="2000">
                <a:latin typeface="Montserrat"/>
                <a:ea typeface="Montserrat"/>
                <a:cs typeface="Montserrat"/>
                <a:sym typeface="Montserrat"/>
              </a:rPr>
              <a:t>ฐานข้อมูล (Database) คือกลุ่มของข้อมูลที่ถูกเก็บไว้ โดยมีความสัมพันธ์ซึ่งกัน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th" sz="2000">
                <a:latin typeface="Montserrat"/>
                <a:ea typeface="Montserrat"/>
                <a:cs typeface="Montserrat"/>
                <a:sym typeface="Montserrat"/>
              </a:rPr>
              <a:t>และกัน การดำเนินการในฐานข้อมูลจะใช้ภาษา SQL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th" sz="2000">
                <a:latin typeface="Montserrat"/>
                <a:ea typeface="Montserrat"/>
                <a:cs typeface="Montserrat"/>
                <a:sym typeface="Montserrat"/>
              </a:rPr>
              <a:t>SQL (Structured Query Language) คือภาษาที่ใช้สำหรับเรียกใช้ และจัดการ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th" sz="2000">
                <a:latin typeface="Montserrat"/>
                <a:ea typeface="Montserrat"/>
                <a:cs typeface="Montserrat"/>
                <a:sym typeface="Montserrat"/>
              </a:rPr>
              <a:t>ข้อมูลที่จัดเก็บอยู่ในฐานข้อมูล จะใช้กับฐานข้อมูลเชิงสัมพันธ์ (Relational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th" sz="2000">
                <a:latin typeface="Montserrat"/>
                <a:ea typeface="Montserrat"/>
                <a:cs typeface="Montserrat"/>
                <a:sym typeface="Montserrat"/>
              </a:rPr>
              <a:t>Database)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15"/>
          <p:cNvSpPr txBox="1"/>
          <p:nvPr>
            <p:ph idx="12" type="sldNum"/>
          </p:nvPr>
        </p:nvSpPr>
        <p:spPr>
          <a:xfrm>
            <a:off x="6916525" y="16911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1333250" y="4047125"/>
            <a:ext cx="5583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https://en.wikipedia.org/wiki/SQL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type="title"/>
          </p:nvPr>
        </p:nvSpPr>
        <p:spPr>
          <a:xfrm>
            <a:off x="1052550" y="335900"/>
            <a:ext cx="7038900" cy="5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Delete (Delete)</a:t>
            </a:r>
            <a:endParaRPr/>
          </a:p>
        </p:txBody>
      </p:sp>
      <p:sp>
        <p:nvSpPr>
          <p:cNvPr id="274" name="Google Shape;274;p33"/>
          <p:cNvSpPr txBox="1"/>
          <p:nvPr>
            <p:ph idx="1" type="body"/>
          </p:nvPr>
        </p:nvSpPr>
        <p:spPr>
          <a:xfrm>
            <a:off x="1206975" y="3844475"/>
            <a:ext cx="70389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h"/>
              <a:t>ลบข้อมูลในฐานข้อมูล</a:t>
            </a:r>
            <a:endParaRPr/>
          </a:p>
        </p:txBody>
      </p:sp>
      <p:pic>
        <p:nvPicPr>
          <p:cNvPr id="275" name="Google Shape;2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063" y="1029200"/>
            <a:ext cx="6613873" cy="266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type="title"/>
          </p:nvPr>
        </p:nvSpPr>
        <p:spPr>
          <a:xfrm>
            <a:off x="1052550" y="335900"/>
            <a:ext cx="7038900" cy="5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SELECT (Read) </a:t>
            </a:r>
            <a:endParaRPr/>
          </a:p>
        </p:txBody>
      </p:sp>
      <p:sp>
        <p:nvSpPr>
          <p:cNvPr id="281" name="Google Shape;281;p34"/>
          <p:cNvSpPr txBox="1"/>
          <p:nvPr>
            <p:ph idx="1" type="body"/>
          </p:nvPr>
        </p:nvSpPr>
        <p:spPr>
          <a:xfrm>
            <a:off x="903875" y="3800375"/>
            <a:ext cx="70389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h"/>
              <a:t>ดูข้อมูลในฐานข้อมูล</a:t>
            </a:r>
            <a:endParaRPr/>
          </a:p>
        </p:txBody>
      </p:sp>
      <p:pic>
        <p:nvPicPr>
          <p:cNvPr id="282" name="Google Shape;2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760" y="1423713"/>
            <a:ext cx="6948492" cy="229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>
            <p:ph type="title"/>
          </p:nvPr>
        </p:nvSpPr>
        <p:spPr>
          <a:xfrm>
            <a:off x="1052550" y="335900"/>
            <a:ext cx="7038900" cy="5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SELECT (Read) ค้นหาจากเงื่อนไข &lt; ? AND &lt; ?</a:t>
            </a:r>
            <a:endParaRPr/>
          </a:p>
        </p:txBody>
      </p:sp>
      <p:pic>
        <p:nvPicPr>
          <p:cNvPr id="288" name="Google Shape;2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825" y="1141513"/>
            <a:ext cx="6708349" cy="184847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5"/>
          <p:cNvSpPr txBox="1"/>
          <p:nvPr/>
        </p:nvSpPr>
        <p:spPr>
          <a:xfrm>
            <a:off x="991500" y="3171225"/>
            <a:ext cx="71610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ฟังก์ชันจะทำการดึงข้อมูลจากตาราง expense ที่มี price เท่ากับ 100 และ category_id เท่ากับ 3 แล้วพิมพ์ผลลัพธ์ออกมา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0" name="Google Shape;29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771525"/>
            <a:ext cx="8839204" cy="271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/>
          <p:cNvSpPr txBox="1"/>
          <p:nvPr>
            <p:ph type="title"/>
          </p:nvPr>
        </p:nvSpPr>
        <p:spPr>
          <a:xfrm>
            <a:off x="1052550" y="335900"/>
            <a:ext cx="7038900" cy="5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SELECT (Read) ค้นหาจากเงื่อนไข &lt;&gt;</a:t>
            </a:r>
            <a:endParaRPr/>
          </a:p>
        </p:txBody>
      </p:sp>
      <p:pic>
        <p:nvPicPr>
          <p:cNvPr id="296" name="Google Shape;29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275" y="1029200"/>
            <a:ext cx="6665454" cy="198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771525"/>
            <a:ext cx="8839204" cy="358229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6"/>
          <p:cNvSpPr txBox="1"/>
          <p:nvPr/>
        </p:nvSpPr>
        <p:spPr>
          <a:xfrm>
            <a:off x="991500" y="3171225"/>
            <a:ext cx="71610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ฟังก์ชันจะทำการดึงข้อมูลจากตาราง expense ที่มี category_id เท่ากับ 2 แล้วพิมพ์ผลลัพธ์ออกมา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/>
          <p:cNvSpPr txBox="1"/>
          <p:nvPr>
            <p:ph type="title"/>
          </p:nvPr>
        </p:nvSpPr>
        <p:spPr>
          <a:xfrm>
            <a:off x="1052550" y="335900"/>
            <a:ext cx="7038900" cy="5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SELECT (Read) ค้นหาจากเงื่อนไข BETWEEN</a:t>
            </a:r>
            <a:endParaRPr/>
          </a:p>
        </p:txBody>
      </p:sp>
      <p:sp>
        <p:nvSpPr>
          <p:cNvPr id="304" name="Google Shape;304;p37"/>
          <p:cNvSpPr txBox="1"/>
          <p:nvPr/>
        </p:nvSpPr>
        <p:spPr>
          <a:xfrm>
            <a:off x="991500" y="3171225"/>
            <a:ext cx="71610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ฟังก์ชันจะทำการดึงข้อมูลจากตาราง expense ที่มี min_price  max_price category_id แล้วพิมพ์ผลลัพธ์ออกมา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5" name="Google Shape;3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334" y="953000"/>
            <a:ext cx="5415343" cy="214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771525"/>
            <a:ext cx="8839204" cy="574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/>
          <p:nvPr>
            <p:ph type="title"/>
          </p:nvPr>
        </p:nvSpPr>
        <p:spPr>
          <a:xfrm>
            <a:off x="1052550" y="335900"/>
            <a:ext cx="7038900" cy="5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SELECT (Read)</a:t>
            </a:r>
            <a:endParaRPr/>
          </a:p>
        </p:txBody>
      </p:sp>
      <p:sp>
        <p:nvSpPr>
          <p:cNvPr id="312" name="Google Shape;312;p38"/>
          <p:cNvSpPr txBox="1"/>
          <p:nvPr>
            <p:ph idx="1" type="body"/>
          </p:nvPr>
        </p:nvSpPr>
        <p:spPr>
          <a:xfrm>
            <a:off x="903875" y="3800375"/>
            <a:ext cx="70389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h"/>
              <a:t>ดูข้อมูลในฐานข้อมูล</a:t>
            </a:r>
            <a:endParaRPr/>
          </a:p>
        </p:txBody>
      </p:sp>
      <p:pic>
        <p:nvPicPr>
          <p:cNvPr id="313" name="Google Shape;31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825" y="1343125"/>
            <a:ext cx="7130351" cy="2457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"/>
          <p:cNvSpPr txBox="1"/>
          <p:nvPr>
            <p:ph type="title"/>
          </p:nvPr>
        </p:nvSpPr>
        <p:spPr>
          <a:xfrm>
            <a:off x="3228225" y="2146600"/>
            <a:ext cx="4140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Filter Data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 txBox="1"/>
          <p:nvPr>
            <p:ph type="title"/>
          </p:nvPr>
        </p:nvSpPr>
        <p:spPr>
          <a:xfrm>
            <a:off x="1052550" y="389300"/>
            <a:ext cx="7038900" cy="5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SELECT (Read) ค้นหาจากเงื่อนไข =</a:t>
            </a:r>
            <a:endParaRPr/>
          </a:p>
        </p:txBody>
      </p:sp>
      <p:sp>
        <p:nvSpPr>
          <p:cNvPr id="324" name="Google Shape;324;p40"/>
          <p:cNvSpPr txBox="1"/>
          <p:nvPr/>
        </p:nvSpPr>
        <p:spPr>
          <a:xfrm>
            <a:off x="1235525" y="3472900"/>
            <a:ext cx="57864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ฟังชั่นนี้คือการฟิลเตอร์ price ที่เท่ากับจำนวนที่ใส่เข้ามาในฟังชั่น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5" name="Google Shape;32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4020500"/>
            <a:ext cx="57340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5537" y="1118399"/>
            <a:ext cx="6672937" cy="21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 txBox="1"/>
          <p:nvPr/>
        </p:nvSpPr>
        <p:spPr>
          <a:xfrm>
            <a:off x="1297500" y="3513675"/>
            <a:ext cx="57864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ฟังชั่นนี้คือการฟิลเตอร์ price ที่น้อยและมากกว่าจำนวนที่ใส่เข้ามาในฟังชั่น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2" name="Google Shape;33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038" y="1307850"/>
            <a:ext cx="6347922" cy="191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1"/>
          <p:cNvSpPr txBox="1"/>
          <p:nvPr>
            <p:ph type="title"/>
          </p:nvPr>
        </p:nvSpPr>
        <p:spPr>
          <a:xfrm>
            <a:off x="1297500" y="335900"/>
            <a:ext cx="7038900" cy="5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SELECT (Read) ค้นหาจากเงื่อนไข &lt;&gt;</a:t>
            </a:r>
            <a:endParaRPr/>
          </a:p>
        </p:txBody>
      </p:sp>
      <p:pic>
        <p:nvPicPr>
          <p:cNvPr id="334" name="Google Shape;33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038100"/>
            <a:ext cx="8839200" cy="542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 txBox="1"/>
          <p:nvPr/>
        </p:nvSpPr>
        <p:spPr>
          <a:xfrm>
            <a:off x="1160975" y="3425863"/>
            <a:ext cx="57864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ฟังชั่นนี้คือการฟิลเตอร์ price ที่ไม่เท่ากับจำนวนที่ใส่เข้ามาในฟังชั่น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0" name="Google Shape;3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67625"/>
            <a:ext cx="8839201" cy="531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363" y="1307850"/>
            <a:ext cx="6119274" cy="19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2"/>
          <p:cNvSpPr txBox="1"/>
          <p:nvPr>
            <p:ph type="title"/>
          </p:nvPr>
        </p:nvSpPr>
        <p:spPr>
          <a:xfrm>
            <a:off x="1297500" y="335900"/>
            <a:ext cx="7038900" cy="5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SELECT (Read) ค้นหาจากเงื่อนไข !=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628650" y="273844"/>
            <a:ext cx="78867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th" sz="2800"/>
              <a:t>What is CRUD ?</a:t>
            </a:r>
            <a:endParaRPr sz="2800"/>
          </a:p>
        </p:txBody>
      </p:sp>
      <p:sp>
        <p:nvSpPr>
          <p:cNvPr id="155" name="Google Shape;155;p16"/>
          <p:cNvSpPr txBox="1"/>
          <p:nvPr>
            <p:ph idx="12" type="sldNum"/>
          </p:nvPr>
        </p:nvSpPr>
        <p:spPr>
          <a:xfrm>
            <a:off x="6916525" y="16911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56" name="Google Shape;156;p16"/>
          <p:cNvGraphicFramePr/>
          <p:nvPr/>
        </p:nvGraphicFramePr>
        <p:xfrm>
          <a:off x="952500" y="95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{DEB73904-9B70-467A-9F19-939304679366}</a:tableStyleId>
              </a:tblPr>
              <a:tblGrid>
                <a:gridCol w="2657250"/>
                <a:gridCol w="2168750"/>
                <a:gridCol w="2413000"/>
              </a:tblGrid>
              <a:tr h="77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2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Operation</a:t>
                      </a:r>
                      <a:endParaRPr sz="2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2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SQL</a:t>
                      </a:r>
                      <a:endParaRPr sz="2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2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HTTP</a:t>
                      </a:r>
                      <a:endParaRPr sz="2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</a:tr>
              <a:tr h="77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2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 (Create)</a:t>
                      </a:r>
                      <a:endParaRPr sz="2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2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INSERT</a:t>
                      </a:r>
                      <a:endParaRPr sz="2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2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POST</a:t>
                      </a:r>
                      <a:endParaRPr sz="2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</a:tr>
              <a:tr h="77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2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 (Retrieve / Read)</a:t>
                      </a:r>
                      <a:endParaRPr sz="2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2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SELECT</a:t>
                      </a:r>
                      <a:endParaRPr sz="2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2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GET</a:t>
                      </a:r>
                      <a:endParaRPr sz="2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</a:tr>
              <a:tr h="77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2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 (Update)</a:t>
                      </a:r>
                      <a:endParaRPr sz="2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2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UPDATE</a:t>
                      </a:r>
                      <a:endParaRPr sz="2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2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PUT / PATCH</a:t>
                      </a:r>
                      <a:endParaRPr sz="2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</a:tr>
              <a:tr h="77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2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 (Delete)</a:t>
                      </a:r>
                      <a:endParaRPr sz="2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2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DELETE</a:t>
                      </a:r>
                      <a:endParaRPr sz="2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2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DELETE</a:t>
                      </a:r>
                      <a:endParaRPr sz="2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 txBox="1"/>
          <p:nvPr/>
        </p:nvSpPr>
        <p:spPr>
          <a:xfrm>
            <a:off x="1296475" y="3359550"/>
            <a:ext cx="57864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ฟังชั่นนี้คือการฟิลเตอร์ price ที่น้อยกว่าจำนวนที่ใส่เข้ามาในฟังชั่น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8" name="Google Shape;34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04475"/>
            <a:ext cx="8839197" cy="373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6475" y="1307850"/>
            <a:ext cx="6551061" cy="1854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3"/>
          <p:cNvSpPr txBox="1"/>
          <p:nvPr>
            <p:ph type="title"/>
          </p:nvPr>
        </p:nvSpPr>
        <p:spPr>
          <a:xfrm>
            <a:off x="1297500" y="335900"/>
            <a:ext cx="7038900" cy="5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SELECT (Read) ค้นหาจากเงื่อนไข &lt;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4"/>
          <p:cNvSpPr txBox="1"/>
          <p:nvPr/>
        </p:nvSpPr>
        <p:spPr>
          <a:xfrm>
            <a:off x="1297500" y="3379950"/>
            <a:ext cx="57864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ฟังชั่นนี้คือการฟิลเตอร์ price ที่น้อยกว่าหรือเท่ากับจำนวนที่ใส่เข้ามาในฟังชั่น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6" name="Google Shape;35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04475"/>
            <a:ext cx="8839197" cy="373568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4"/>
          <p:cNvSpPr txBox="1"/>
          <p:nvPr>
            <p:ph type="title"/>
          </p:nvPr>
        </p:nvSpPr>
        <p:spPr>
          <a:xfrm>
            <a:off x="1297500" y="335900"/>
            <a:ext cx="7038900" cy="5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SELECT (Read) ค้นหาจากเงื่อนไข &lt;=</a:t>
            </a:r>
            <a:endParaRPr/>
          </a:p>
        </p:txBody>
      </p:sp>
      <p:pic>
        <p:nvPicPr>
          <p:cNvPr id="358" name="Google Shape;35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1300" y="1140788"/>
            <a:ext cx="6621401" cy="20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"/>
          <p:cNvSpPr txBox="1"/>
          <p:nvPr/>
        </p:nvSpPr>
        <p:spPr>
          <a:xfrm>
            <a:off x="1297500" y="3378925"/>
            <a:ext cx="57864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ฟังชั่นนี้คือการฟิลเตอร์ price ที่มากกว่าจำนวนที่ใส่เข้ามาในฟังชั่น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4" name="Google Shape;36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172900"/>
            <a:ext cx="8839202" cy="19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7588" y="1307850"/>
            <a:ext cx="6448823" cy="1854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5"/>
          <p:cNvSpPr txBox="1"/>
          <p:nvPr>
            <p:ph type="title"/>
          </p:nvPr>
        </p:nvSpPr>
        <p:spPr>
          <a:xfrm>
            <a:off x="1297500" y="335900"/>
            <a:ext cx="7038900" cy="5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SELECT (Read) ค้นหาจากเงื่อนไข &gt;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6"/>
          <p:cNvSpPr txBox="1"/>
          <p:nvPr/>
        </p:nvSpPr>
        <p:spPr>
          <a:xfrm>
            <a:off x="1297500" y="3393763"/>
            <a:ext cx="57864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ฟังชั่นนี้คือการฟิลเตอร์ price ที่มากกว่าหรือเท่ากับจำนวนที่ใส่เข้ามาในฟังชั่น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2" name="Google Shape;372;p46"/>
          <p:cNvSpPr txBox="1"/>
          <p:nvPr>
            <p:ph type="title"/>
          </p:nvPr>
        </p:nvSpPr>
        <p:spPr>
          <a:xfrm>
            <a:off x="1297500" y="335900"/>
            <a:ext cx="7038900" cy="5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SELECT (Read) ค้นหาจากเงื่อนไข &gt;=</a:t>
            </a:r>
            <a:endParaRPr/>
          </a:p>
        </p:txBody>
      </p:sp>
      <p:pic>
        <p:nvPicPr>
          <p:cNvPr id="373" name="Google Shape;37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925" y="1176325"/>
            <a:ext cx="6334149" cy="199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067625"/>
            <a:ext cx="8839199" cy="2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7"/>
          <p:cNvSpPr txBox="1"/>
          <p:nvPr/>
        </p:nvSpPr>
        <p:spPr>
          <a:xfrm>
            <a:off x="1265925" y="3467325"/>
            <a:ext cx="71610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ฟังก์ชันจะทำการดึงข้อมูลจากตาราง expense ที่มี title เท่ากับ 'อาหารเช้า' และ price เท่ากับ 20 แล้วพิมพ์ผลลัพธ์ออกมา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0" name="Google Shape;380;p47"/>
          <p:cNvSpPr txBox="1"/>
          <p:nvPr>
            <p:ph type="title"/>
          </p:nvPr>
        </p:nvSpPr>
        <p:spPr>
          <a:xfrm>
            <a:off x="1297500" y="335900"/>
            <a:ext cx="7038900" cy="5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SELECT (Read) ค้นหาจากเงื่อนไข = ? AND = ?</a:t>
            </a:r>
            <a:endParaRPr/>
          </a:p>
        </p:txBody>
      </p:sp>
      <p:pic>
        <p:nvPicPr>
          <p:cNvPr id="381" name="Google Shape;38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975" y="1248000"/>
            <a:ext cx="721995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5937" y="995900"/>
            <a:ext cx="6612122" cy="235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388" y="4034325"/>
            <a:ext cx="8839200" cy="276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8"/>
          <p:cNvSpPr txBox="1"/>
          <p:nvPr>
            <p:ph type="title"/>
          </p:nvPr>
        </p:nvSpPr>
        <p:spPr>
          <a:xfrm>
            <a:off x="1297500" y="393750"/>
            <a:ext cx="70389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SELECT (Read) ค้นหาจากเงื่อนไข LIMIT</a:t>
            </a:r>
            <a:endParaRPr/>
          </a:p>
        </p:txBody>
      </p:sp>
      <p:sp>
        <p:nvSpPr>
          <p:cNvPr id="389" name="Google Shape;389;p48"/>
          <p:cNvSpPr txBox="1"/>
          <p:nvPr/>
        </p:nvSpPr>
        <p:spPr>
          <a:xfrm>
            <a:off x="1181250" y="3328350"/>
            <a:ext cx="72714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ฟังชั่นนี้จะดึงข้อมูลทุกคอลัมน์ (*) จากตาราง expense โดยจำกัดการดึงข้อมูลแค่ 5  แถว (LIMIT 5)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90" name="Google Shape;39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907675"/>
            <a:ext cx="8839202" cy="409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181172"/>
            <a:ext cx="7038899" cy="2147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210700" y="2848425"/>
            <a:ext cx="8675700" cy="20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th" sz="2000">
                <a:latin typeface="Montserrat"/>
                <a:ea typeface="Montserrat"/>
                <a:cs typeface="Montserrat"/>
                <a:sym typeface="Montserrat"/>
              </a:rPr>
              <a:t>ตัวอย่างคำสั่ง SQL เบื้องต้น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th" sz="20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INSERT INTO</a:t>
            </a:r>
            <a:r>
              <a:rPr lang="th" sz="2000"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lang="th" sz="20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VALUES</a:t>
            </a:r>
            <a:r>
              <a:rPr lang="th" sz="2000">
                <a:latin typeface="Montserrat"/>
                <a:ea typeface="Montserrat"/>
                <a:cs typeface="Montserrat"/>
                <a:sym typeface="Montserrat"/>
              </a:rPr>
              <a:t> (3, “ลุง วิศวกร”, 30000)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th" sz="20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th" sz="2000">
                <a:latin typeface="Montserrat"/>
                <a:ea typeface="Montserrat"/>
                <a:cs typeface="Montserrat"/>
                <a:sym typeface="Montserrat"/>
              </a:rPr>
              <a:t> * </a:t>
            </a:r>
            <a:r>
              <a:rPr lang="th" sz="20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th" sz="2000">
                <a:latin typeface="Montserrat"/>
                <a:ea typeface="Montserrat"/>
                <a:cs typeface="Montserrat"/>
                <a:sym typeface="Montserrat"/>
              </a:rPr>
              <a:t> Employees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th" sz="20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UPDATE</a:t>
            </a:r>
            <a:r>
              <a:rPr lang="th" sz="2000"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lang="th" sz="20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SET</a:t>
            </a:r>
            <a:r>
              <a:rPr lang="th" sz="2000">
                <a:latin typeface="Montserrat"/>
                <a:ea typeface="Montserrat"/>
                <a:cs typeface="Montserrat"/>
                <a:sym typeface="Montserrat"/>
              </a:rPr>
              <a:t> salary = 80000 </a:t>
            </a:r>
            <a:r>
              <a:rPr lang="th" sz="20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r>
              <a:rPr lang="th" sz="2000">
                <a:latin typeface="Montserrat"/>
                <a:ea typeface="Montserrat"/>
                <a:cs typeface="Montserrat"/>
                <a:sym typeface="Montserrat"/>
              </a:rPr>
              <a:t> ID =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th" sz="20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DELETE FROM </a:t>
            </a:r>
            <a:r>
              <a:rPr lang="th" sz="2000">
                <a:latin typeface="Montserrat"/>
                <a:ea typeface="Montserrat"/>
                <a:cs typeface="Montserrat"/>
                <a:sym typeface="Montserrat"/>
              </a:rPr>
              <a:t>Employees </a:t>
            </a:r>
            <a:r>
              <a:rPr lang="th" sz="20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r>
              <a:rPr lang="th" sz="2000">
                <a:latin typeface="Montserrat"/>
                <a:ea typeface="Montserrat"/>
                <a:cs typeface="Montserrat"/>
                <a:sym typeface="Montserrat"/>
              </a:rPr>
              <a:t> ID = 2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17"/>
          <p:cNvSpPr txBox="1"/>
          <p:nvPr>
            <p:ph idx="12" type="sldNum"/>
          </p:nvPr>
        </p:nvSpPr>
        <p:spPr>
          <a:xfrm>
            <a:off x="6916525" y="16911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63" name="Google Shape;163;p17"/>
          <p:cNvGraphicFramePr/>
          <p:nvPr/>
        </p:nvGraphicFramePr>
        <p:xfrm>
          <a:off x="929050" y="941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{DEB73904-9B70-467A-9F19-939304679366}</a:tableStyleId>
              </a:tblPr>
              <a:tblGrid>
                <a:gridCol w="2413000"/>
                <a:gridCol w="2413000"/>
                <a:gridCol w="2413000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 sz="1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Salary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สมชาย สายลม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50000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สมหญิง จริงใจ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100000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64" name="Google Shape;164;p17"/>
          <p:cNvSpPr txBox="1"/>
          <p:nvPr>
            <p:ph type="title"/>
          </p:nvPr>
        </p:nvSpPr>
        <p:spPr>
          <a:xfrm>
            <a:off x="628650" y="273844"/>
            <a:ext cx="78867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th" sz="2800"/>
              <a:t>What is CRUD ?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628650" y="273844"/>
            <a:ext cx="78867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th" sz="2800"/>
              <a:t>Intro SQLite</a:t>
            </a:r>
            <a:endParaRPr sz="2800"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210700" y="880450"/>
            <a:ext cx="86757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th" sz="2000">
                <a:latin typeface="Montserrat"/>
                <a:ea typeface="Montserrat"/>
                <a:cs typeface="Montserrat"/>
                <a:sym typeface="Montserrat"/>
              </a:rPr>
              <a:t>SQLite เป็นฐานข้อมูลแบบ Relational Database ที่มีขนาดเบา ไม่ถึง 1 MB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th" sz="2000">
                <a:latin typeface="Montserrat"/>
                <a:ea typeface="Montserrat"/>
                <a:cs typeface="Montserrat"/>
                <a:sym typeface="Montserrat"/>
              </a:rPr>
              <a:t>https://www.sqlite.org/index.html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18"/>
          <p:cNvSpPr txBox="1"/>
          <p:nvPr>
            <p:ph idx="12" type="sldNum"/>
          </p:nvPr>
        </p:nvSpPr>
        <p:spPr>
          <a:xfrm>
            <a:off x="6916525" y="16911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18"/>
          <p:cNvPicPr preferRelativeResize="0"/>
          <p:nvPr/>
        </p:nvPicPr>
        <p:blipFill rotWithShape="1">
          <a:blip r:embed="rId3">
            <a:alphaModFix/>
          </a:blip>
          <a:srcRect b="31475" l="0" r="23757" t="9247"/>
          <a:stretch/>
        </p:blipFill>
        <p:spPr>
          <a:xfrm>
            <a:off x="939413" y="1725825"/>
            <a:ext cx="7458876" cy="326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Create Table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297500" y="3819200"/>
            <a:ext cx="70389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h"/>
              <a:t>สร้างตารางสำหรับเก็บข้อมูล</a:t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588" y="1307850"/>
            <a:ext cx="5088328" cy="22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INSERT (Create)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297500" y="3819200"/>
            <a:ext cx="70389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h"/>
              <a:t>กรอกข้อมูลเข้าฐานข้อมูล</a:t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875" y="1235225"/>
            <a:ext cx="6839490" cy="22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SELECT (Read)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1297500" y="3819200"/>
            <a:ext cx="70389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h"/>
              <a:t>ดูข้อมูลในฐานข้อมูล</a:t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25" y="1225000"/>
            <a:ext cx="4826828" cy="22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Update (Update)</a:t>
            </a:r>
            <a:endParaRPr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1297500" y="3819200"/>
            <a:ext cx="70389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h"/>
              <a:t>อัพเดทข้อมูลในฐานข้อมูล</a:t>
            </a:r>
            <a:endParaRPr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25" y="1439800"/>
            <a:ext cx="8042426" cy="19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