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V7lVm0OOf8NXkdfvmybkt48ZtGqsY2QN/view?usp=drive_li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243826" cy="2478884"/>
          </a:xfrm>
          <a:prstGeom prst="rect">
            <a:avLst/>
          </a:prstGeom>
        </p:spPr>
        <p:txBody>
          <a:bodyPr vert="horz" wrap="square" lIns="0" tIns="16510" rIns="0" bIns="0" rtlCol="0">
            <a:spAutoFit/>
          </a:bodyPr>
          <a:lstStyle/>
          <a:p>
            <a:pPr marL="3213735">
              <a:lnSpc>
                <a:spcPct val="100000"/>
              </a:lnSpc>
              <a:spcBef>
                <a:spcPts val="130"/>
              </a:spcBef>
            </a:pPr>
            <a:r>
              <a:rPr lang="en-IN" spc="15" dirty="0"/>
              <a:t>     NAVEEN M</a:t>
            </a:r>
            <a:br>
              <a:rPr lang="en-IN" spc="15" dirty="0"/>
            </a:br>
            <a:r>
              <a:rPr lang="en-IN" spc="15" dirty="0"/>
              <a:t>   (2021506055)</a:t>
            </a:r>
            <a:br>
              <a:rPr lang="en-IN" spc="15" dirty="0"/>
            </a:br>
            <a:r>
              <a:rPr lang="en-IN" spc="15" dirty="0" err="1"/>
              <a:t>DoIT</a:t>
            </a:r>
            <a:r>
              <a:rPr lang="en-IN" spc="15" dirty="0"/>
              <a:t> – MIT Campus</a:t>
            </a:r>
            <a:br>
              <a:rPr lang="en-IN" spc="15" dirty="0"/>
            </a:br>
            <a:br>
              <a:rPr lang="en-IN" spc="15" dirty="0"/>
            </a:br>
            <a:endParaRPr spc="15" dirty="0"/>
          </a:p>
        </p:txBody>
      </p:sp>
      <p:sp>
        <p:nvSpPr>
          <p:cNvPr id="8" name="object 8"/>
          <p:cNvSpPr txBox="1"/>
          <p:nvPr/>
        </p:nvSpPr>
        <p:spPr>
          <a:xfrm>
            <a:off x="6934200" y="3581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760D-16F2-B3A0-F231-4908B745D12A}"/>
              </a:ext>
            </a:extLst>
          </p:cNvPr>
          <p:cNvSpPr>
            <a:spLocks noGrp="1"/>
          </p:cNvSpPr>
          <p:nvPr>
            <p:ph type="title"/>
          </p:nvPr>
        </p:nvSpPr>
        <p:spPr/>
        <p:txBody>
          <a:bodyPr/>
          <a:lstStyle/>
          <a:p>
            <a:r>
              <a:rPr lang="en-IN" dirty="0"/>
              <a:t>DEMO VIDEO</a:t>
            </a:r>
          </a:p>
        </p:txBody>
      </p:sp>
      <p:sp>
        <p:nvSpPr>
          <p:cNvPr id="7" name="TextBox 6">
            <a:hlinkClick r:id="rId2"/>
            <a:extLst>
              <a:ext uri="{FF2B5EF4-FFF2-40B4-BE49-F238E27FC236}">
                <a16:creationId xmlns:a16="http://schemas.microsoft.com/office/drawing/2014/main" id="{3324BA3F-E31C-30AE-4615-6535605470B3}"/>
              </a:ext>
            </a:extLst>
          </p:cNvPr>
          <p:cNvSpPr txBox="1"/>
          <p:nvPr/>
        </p:nvSpPr>
        <p:spPr>
          <a:xfrm>
            <a:off x="1371600" y="2667000"/>
            <a:ext cx="6098796" cy="646331"/>
          </a:xfrm>
          <a:prstGeom prst="rect">
            <a:avLst/>
          </a:prstGeom>
          <a:noFill/>
        </p:spPr>
        <p:txBody>
          <a:bodyPr wrap="square">
            <a:spAutoFit/>
          </a:bodyPr>
          <a:lstStyle/>
          <a:p>
            <a:r>
              <a:rPr lang="en-IN" dirty="0"/>
              <a:t>https://drive.google.com/file/d/1V7lVm0OOf8NXkdfvmybkt48ZtGqsY2QN/view?usp=drive_link</a:t>
            </a:r>
          </a:p>
        </p:txBody>
      </p:sp>
    </p:spTree>
    <p:extLst>
      <p:ext uri="{BB962C8B-B14F-4D97-AF65-F5344CB8AC3E}">
        <p14:creationId xmlns:p14="http://schemas.microsoft.com/office/powerpoint/2010/main" val="68200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8C47343A-4CA0-D97C-93A7-13BE24BC6935}"/>
              </a:ext>
            </a:extLst>
          </p:cNvPr>
          <p:cNvSpPr txBox="1"/>
          <p:nvPr/>
        </p:nvSpPr>
        <p:spPr>
          <a:xfrm>
            <a:off x="752475" y="1178516"/>
            <a:ext cx="8395719" cy="4524315"/>
          </a:xfrm>
          <a:prstGeom prst="rect">
            <a:avLst/>
          </a:prstGeom>
          <a:noFill/>
        </p:spPr>
        <p:txBody>
          <a:bodyPr wrap="square">
            <a:spAutoFit/>
          </a:bodyPr>
          <a:lstStyle/>
          <a:p>
            <a:br>
              <a:rPr lang="en-US" dirty="0"/>
            </a:br>
            <a:r>
              <a:rPr lang="en-US" b="0" i="0" dirty="0">
                <a:solidFill>
                  <a:srgbClr val="0D0D0D"/>
                </a:solidFill>
                <a:effectLst/>
                <a:latin typeface="Söhne"/>
              </a:rPr>
              <a:t>The project culminates in a comprehensive Brain Tumor Identification system driven by Convolutional Neural Networks (CNNs), developed using Python with TensorFlow and </a:t>
            </a:r>
            <a:r>
              <a:rPr lang="en-US" b="0" i="0" dirty="0" err="1">
                <a:solidFill>
                  <a:srgbClr val="0D0D0D"/>
                </a:solidFill>
                <a:effectLst/>
                <a:latin typeface="Söhne"/>
              </a:rPr>
              <a:t>Keras</a:t>
            </a:r>
            <a:r>
              <a:rPr lang="en-US" b="0" i="0" dirty="0">
                <a:solidFill>
                  <a:srgbClr val="0D0D0D"/>
                </a:solidFill>
                <a:effectLst/>
                <a:latin typeface="Söhne"/>
              </a:rPr>
              <a:t> frameworks. </a:t>
            </a:r>
          </a:p>
          <a:p>
            <a:r>
              <a:rPr lang="en-US" b="0" i="0" dirty="0">
                <a:solidFill>
                  <a:srgbClr val="0D0D0D"/>
                </a:solidFill>
                <a:effectLst/>
                <a:latin typeface="Söhne"/>
              </a:rPr>
              <a:t>This system achieves remarkable accuracy in detecting and categorizing brain tumors from medical images, exhibiting robustness across varying image qualities and patient demographics. Packaged with meticulous documentation, the trained CNN model showcases superior performance through evaluation metrics, validating its efficacy in clinical scenarios. </a:t>
            </a:r>
          </a:p>
          <a:p>
            <a:r>
              <a:rPr lang="en-US" b="0" i="0" dirty="0">
                <a:solidFill>
                  <a:srgbClr val="0D0D0D"/>
                </a:solidFill>
                <a:effectLst/>
                <a:latin typeface="Söhne"/>
              </a:rPr>
              <a:t>A user-friendly interface facilitates seamless integration into medical imaging workflows, empowering healthcare practitioners with intuitive tools for early detection, treatment planning, and disease monitoring.</a:t>
            </a:r>
          </a:p>
          <a:p>
            <a:r>
              <a:rPr lang="en-US" b="0" i="0" dirty="0">
                <a:solidFill>
                  <a:srgbClr val="0D0D0D"/>
                </a:solidFill>
                <a:effectLst/>
                <a:latin typeface="Söhne"/>
              </a:rPr>
              <a:t> By bridging the gap between cutting-edge technology and healthcare practice, this project embodies a significant step towards enhancing patient care, advancing neuroimaging research, and ultimately contributing to improved outcomes in brain tumor management.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A48F-ED00-1D12-9862-85E4D77C23BB}"/>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2FFC4CB3-D61B-D0DC-95E4-73FAE8AD9182}"/>
              </a:ext>
            </a:extLst>
          </p:cNvPr>
          <p:cNvSpPr txBox="1"/>
          <p:nvPr/>
        </p:nvSpPr>
        <p:spPr>
          <a:xfrm>
            <a:off x="838200" y="1524000"/>
            <a:ext cx="8081394" cy="3970318"/>
          </a:xfrm>
          <a:prstGeom prst="rect">
            <a:avLst/>
          </a:prstGeom>
          <a:noFill/>
        </p:spPr>
        <p:txBody>
          <a:bodyPr wrap="square">
            <a:spAutoFit/>
          </a:bodyPr>
          <a:lstStyle/>
          <a:p>
            <a:r>
              <a:rPr lang="en-IN" dirty="0"/>
              <a:t>In conclusion, the development of a Brain </a:t>
            </a:r>
            <a:r>
              <a:rPr lang="en-IN" dirty="0" err="1"/>
              <a:t>Tumor</a:t>
            </a:r>
            <a:r>
              <a:rPr lang="en-IN" dirty="0"/>
              <a:t> Identification system using Convolutional Neural Networks (CNNs) represents a significant advancement in medical imaging technology. </a:t>
            </a:r>
          </a:p>
          <a:p>
            <a:r>
              <a:rPr lang="en-IN" dirty="0"/>
              <a:t>Through rigorous experimentation and evaluation, the project has demonstrated the system's capability to accurately detect and categorize brain </a:t>
            </a:r>
            <a:r>
              <a:rPr lang="en-IN" dirty="0" err="1"/>
              <a:t>tumors</a:t>
            </a:r>
            <a:r>
              <a:rPr lang="en-IN" dirty="0"/>
              <a:t> from medical images with high precision and robustness. </a:t>
            </a:r>
          </a:p>
          <a:p>
            <a:r>
              <a:rPr lang="en-IN" dirty="0"/>
              <a:t>The integration of user-friendly interfaces and comprehensive documentation ensures the accessibility and usability of the system in clinical settings. </a:t>
            </a:r>
          </a:p>
          <a:p>
            <a:r>
              <a:rPr lang="en-IN" dirty="0"/>
              <a:t>By facilitating early detection, treatment planning, and disease monitoring, this project holds promise for improving patient outcomes and enhancing the efficiency of healthcare delivery. </a:t>
            </a:r>
          </a:p>
          <a:p>
            <a:r>
              <a:rPr lang="en-IN" dirty="0"/>
              <a:t>Moving forward, continued research and development in this field will further refine the system's performance and expand its potential applications in neuroimaging and oncology, ultimately driving advancements in medical diagnosis and treatment.</a:t>
            </a:r>
          </a:p>
        </p:txBody>
      </p:sp>
    </p:spTree>
    <p:extLst>
      <p:ext uri="{BB962C8B-B14F-4D97-AF65-F5344CB8AC3E}">
        <p14:creationId xmlns:p14="http://schemas.microsoft.com/office/powerpoint/2010/main" val="70694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34B66334-F66B-7728-9C52-8BA2C750FE5E}"/>
              </a:ext>
            </a:extLst>
          </p:cNvPr>
          <p:cNvSpPr/>
          <p:nvPr/>
        </p:nvSpPr>
        <p:spPr>
          <a:xfrm>
            <a:off x="1057213" y="2967335"/>
            <a:ext cx="10077567" cy="1754326"/>
          </a:xfrm>
          <a:prstGeom prst="rect">
            <a:avLst/>
          </a:prstGeom>
          <a:noFill/>
        </p:spPr>
        <p:txBody>
          <a:bodyPr wrap="none" lIns="91440" tIns="45720" rIns="91440" bIns="45720">
            <a:spAutoFit/>
          </a:bodyPr>
          <a:lstStyle/>
          <a:p>
            <a:pPr algn="ctr"/>
            <a:r>
              <a:rPr lang="en-US" sz="5400" b="1" i="0" dirty="0">
                <a:solidFill>
                  <a:srgbClr val="393C4E"/>
                </a:solidFill>
                <a:effectLst/>
                <a:latin typeface="Playfair Display" panose="020F0502020204030204" pitchFamily="2" charset="0"/>
              </a:rPr>
              <a:t>Classifying Brain Tumor Using CNN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2230169" y="1480945"/>
            <a:ext cx="6827316" cy="4537524"/>
          </a:xfrm>
          <a:prstGeom prst="rect">
            <a:avLst/>
          </a:prstGeom>
          <a:noFill/>
        </p:spPr>
        <p:txBody>
          <a:bodyPr wrap="square" rtlCol="0">
            <a:spAutoFit/>
          </a:bodyPr>
          <a:lstStyle>
            <a:defPPr>
              <a:defRPr kern="0"/>
            </a:defPPr>
          </a:lstStyle>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PROBLEM STATEMENT</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PROJECT OVERVIEW</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END USERS</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SOLUTION AND VALUE PROPOSITION</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WOW FACTOR OF THE SOLUTION</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MODELLING</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2DED338-9595-6AC5-8682-8D733973DAF3}"/>
              </a:ext>
            </a:extLst>
          </p:cNvPr>
          <p:cNvSpPr txBox="1"/>
          <p:nvPr/>
        </p:nvSpPr>
        <p:spPr>
          <a:xfrm>
            <a:off x="1066800" y="1997838"/>
            <a:ext cx="6172200" cy="3139321"/>
          </a:xfrm>
          <a:prstGeom prst="rect">
            <a:avLst/>
          </a:prstGeom>
          <a:noFill/>
        </p:spPr>
        <p:txBody>
          <a:bodyPr wrap="square">
            <a:spAutoFit/>
          </a:bodyPr>
          <a:lstStyle/>
          <a:p>
            <a:r>
              <a:rPr lang="en-US" b="0" i="0" dirty="0">
                <a:solidFill>
                  <a:srgbClr val="0A0A0C"/>
                </a:solidFill>
                <a:effectLst/>
                <a:latin typeface="Almarai"/>
              </a:rPr>
              <a:t>	In recent times, we have been seeing a massive rise in brain stroke cases all over the world. Stroke is one of the leading causes of death worldwide these days. About 1/5th of patients with an acute stroke die within a month of the event and at least 1/2 of those who survive are left with a physical disability. </a:t>
            </a:r>
          </a:p>
          <a:p>
            <a:endParaRPr lang="en-US" dirty="0">
              <a:solidFill>
                <a:srgbClr val="0A0A0C"/>
              </a:solidFill>
              <a:latin typeface="Almarai"/>
            </a:endParaRPr>
          </a:p>
          <a:p>
            <a:r>
              <a:rPr lang="en-US" b="0" i="0" dirty="0">
                <a:solidFill>
                  <a:srgbClr val="0A0A0C"/>
                </a:solidFill>
                <a:effectLst/>
                <a:latin typeface="Almarai"/>
              </a:rPr>
              <a:t>	So, </a:t>
            </a:r>
            <a:r>
              <a:rPr lang="en-US" dirty="0">
                <a:solidFill>
                  <a:srgbClr val="0A0A0C"/>
                </a:solidFill>
                <a:latin typeface="Almarai"/>
              </a:rPr>
              <a:t>I</a:t>
            </a:r>
            <a:r>
              <a:rPr lang="en-US" b="0" i="0" dirty="0">
                <a:solidFill>
                  <a:srgbClr val="0A0A0C"/>
                </a:solidFill>
                <a:effectLst/>
                <a:latin typeface="Almarai"/>
              </a:rPr>
              <a:t> have developed a classifying brain tumor model to predict whether a person is affected by a brain stroke or not. so, on top of this, we have also created a Front-End framework with </a:t>
            </a:r>
            <a:r>
              <a:rPr lang="en-US" b="0" i="0" dirty="0" err="1">
                <a:solidFill>
                  <a:srgbClr val="0A0A0C"/>
                </a:solidFill>
                <a:effectLst/>
                <a:latin typeface="Almarai"/>
              </a:rPr>
              <a:t>Tkinter</a:t>
            </a:r>
            <a:r>
              <a:rPr lang="en-US" b="0" i="0" dirty="0">
                <a:solidFill>
                  <a:srgbClr val="0A0A0C"/>
                </a:solidFill>
                <a:effectLst/>
                <a:latin typeface="Almarai"/>
              </a:rPr>
              <a:t> GUI where we can input the image and the model will try to predict the output and display it on the window.</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13BE929-FDB7-0043-8A86-5BA2E74A3612}"/>
              </a:ext>
            </a:extLst>
          </p:cNvPr>
          <p:cNvSpPr txBox="1"/>
          <p:nvPr/>
        </p:nvSpPr>
        <p:spPr>
          <a:xfrm>
            <a:off x="1447800" y="1676400"/>
            <a:ext cx="6098796" cy="4524315"/>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Global Health Challenge:</a:t>
            </a:r>
            <a:r>
              <a:rPr lang="en-US" b="0" i="0" dirty="0">
                <a:solidFill>
                  <a:srgbClr val="0D0D0D"/>
                </a:solidFill>
                <a:effectLst/>
                <a:latin typeface="Söhne"/>
              </a:rPr>
              <a:t> Rising cases of brain stroke globally underscore the urgency for effective diagnostic tools to mitigate mortality rates and reduce disability.</a:t>
            </a:r>
          </a:p>
          <a:p>
            <a:pPr algn="l">
              <a:buFont typeface="+mj-lt"/>
              <a:buAutoNum type="arabicPeriod"/>
            </a:pPr>
            <a:r>
              <a:rPr lang="en-US" b="1" i="0" dirty="0">
                <a:solidFill>
                  <a:srgbClr val="0D0D0D"/>
                </a:solidFill>
                <a:effectLst/>
                <a:latin typeface="Söhne"/>
              </a:rPr>
              <a:t>CNN-based Classification:</a:t>
            </a:r>
            <a:r>
              <a:rPr lang="en-US" b="0" i="0" dirty="0">
                <a:solidFill>
                  <a:srgbClr val="0D0D0D"/>
                </a:solidFill>
                <a:effectLst/>
                <a:latin typeface="Söhne"/>
              </a:rPr>
              <a:t> Utilizing Convolutional Neural Networks (CNNs) for brain tumor classification leverages their proficiency in analyzing medical images.</a:t>
            </a:r>
          </a:p>
          <a:p>
            <a:pPr algn="l">
              <a:buFont typeface="+mj-lt"/>
              <a:buAutoNum type="arabicPeriod"/>
            </a:pPr>
            <a:r>
              <a:rPr lang="en-US" b="1" i="0" dirty="0">
                <a:solidFill>
                  <a:srgbClr val="0D0D0D"/>
                </a:solidFill>
                <a:effectLst/>
                <a:latin typeface="Söhne"/>
              </a:rPr>
              <a:t>Predictive Model Development:</a:t>
            </a:r>
            <a:r>
              <a:rPr lang="en-US" b="0" i="0" dirty="0">
                <a:solidFill>
                  <a:srgbClr val="0D0D0D"/>
                </a:solidFill>
                <a:effectLst/>
                <a:latin typeface="Söhne"/>
              </a:rPr>
              <a:t> The CNN model is trained to differentiate between brain tumor and non-tumor images, enabling accurate predictions for diagnostic purposes.</a:t>
            </a:r>
          </a:p>
          <a:p>
            <a:pPr algn="l">
              <a:buFont typeface="+mj-lt"/>
              <a:buAutoNum type="arabicPeriod"/>
            </a:pPr>
            <a:r>
              <a:rPr lang="en-US" b="1" i="0" dirty="0" err="1">
                <a:solidFill>
                  <a:srgbClr val="0D0D0D"/>
                </a:solidFill>
                <a:effectLst/>
                <a:latin typeface="Söhne"/>
              </a:rPr>
              <a:t>Tkinter</a:t>
            </a:r>
            <a:r>
              <a:rPr lang="en-US" b="1" i="0" dirty="0">
                <a:solidFill>
                  <a:srgbClr val="0D0D0D"/>
                </a:solidFill>
                <a:effectLst/>
                <a:latin typeface="Söhne"/>
              </a:rPr>
              <a:t> GUI Integration:</a:t>
            </a:r>
            <a:r>
              <a:rPr lang="en-US" b="0" i="0" dirty="0">
                <a:solidFill>
                  <a:srgbClr val="0D0D0D"/>
                </a:solidFill>
                <a:effectLst/>
                <a:latin typeface="Söhne"/>
              </a:rPr>
              <a:t> Integration with </a:t>
            </a:r>
            <a:r>
              <a:rPr lang="en-US" b="0" i="0" dirty="0" err="1">
                <a:solidFill>
                  <a:srgbClr val="0D0D0D"/>
                </a:solidFill>
                <a:effectLst/>
                <a:latin typeface="Söhne"/>
              </a:rPr>
              <a:t>Tkinter</a:t>
            </a:r>
            <a:r>
              <a:rPr lang="en-US" b="0" i="0" dirty="0">
                <a:solidFill>
                  <a:srgbClr val="0D0D0D"/>
                </a:solidFill>
                <a:effectLst/>
                <a:latin typeface="Söhne"/>
              </a:rPr>
              <a:t> GUI provides a user-friendly interface, facilitating easy input of medical images and instant output of predictions.</a:t>
            </a:r>
          </a:p>
          <a:p>
            <a:pPr algn="l">
              <a:buFont typeface="+mj-lt"/>
              <a:buAutoNum type="arabicPeriod"/>
            </a:pPr>
            <a:r>
              <a:rPr lang="en-US" b="1" i="0" dirty="0">
                <a:solidFill>
                  <a:srgbClr val="0D0D0D"/>
                </a:solidFill>
                <a:effectLst/>
                <a:latin typeface="Söhne"/>
              </a:rPr>
              <a:t>Healthcare Impact:</a:t>
            </a:r>
            <a:r>
              <a:rPr lang="en-US" b="0" i="0" dirty="0">
                <a:solidFill>
                  <a:srgbClr val="0D0D0D"/>
                </a:solidFill>
                <a:effectLst/>
                <a:latin typeface="Söhne"/>
              </a:rPr>
              <a:t> This technology has the potential to revolutionize healthcare by expediting diagnosis, improving treatment decisions, and ultimately saving lives by reducing stroke-related disabilities.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CE63D9D-97A6-6097-6F0E-9600288D414B}"/>
              </a:ext>
            </a:extLst>
          </p:cNvPr>
          <p:cNvSpPr txBox="1"/>
          <p:nvPr/>
        </p:nvSpPr>
        <p:spPr>
          <a:xfrm>
            <a:off x="1524000" y="1734159"/>
            <a:ext cx="6098796" cy="369331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Medical Professionals:</a:t>
            </a:r>
            <a:r>
              <a:rPr lang="en-US" b="0" i="0" dirty="0">
                <a:solidFill>
                  <a:srgbClr val="0D0D0D"/>
                </a:solidFill>
                <a:effectLst/>
                <a:latin typeface="Söhne"/>
              </a:rPr>
              <a:t> Radiologists, neurologists, and other healthcare professionals who interpret medical imaging data for diagnosing brain tumors.</a:t>
            </a:r>
          </a:p>
          <a:p>
            <a:pPr algn="l">
              <a:buFont typeface="+mj-lt"/>
              <a:buAutoNum type="arabicPeriod"/>
            </a:pPr>
            <a:r>
              <a:rPr lang="en-US" b="1" i="0" dirty="0">
                <a:solidFill>
                  <a:srgbClr val="0D0D0D"/>
                </a:solidFill>
                <a:effectLst/>
                <a:latin typeface="Söhne"/>
              </a:rPr>
              <a:t>Patients:</a:t>
            </a:r>
            <a:r>
              <a:rPr lang="en-US" b="0" i="0" dirty="0">
                <a:solidFill>
                  <a:srgbClr val="0D0D0D"/>
                </a:solidFill>
                <a:effectLst/>
                <a:latin typeface="Söhne"/>
              </a:rPr>
              <a:t> Individuals seeking medical evaluation for symptoms related to brain tumors, who may benefit from a tool that aids in early detection and diagnosis.</a:t>
            </a:r>
          </a:p>
          <a:p>
            <a:pPr algn="l">
              <a:buFont typeface="+mj-lt"/>
              <a:buAutoNum type="arabicPeriod"/>
            </a:pPr>
            <a:r>
              <a:rPr lang="en-US" b="1" i="0" dirty="0">
                <a:solidFill>
                  <a:srgbClr val="0D0D0D"/>
                </a:solidFill>
                <a:effectLst/>
                <a:latin typeface="Söhne"/>
              </a:rPr>
              <a:t>Healthcare Facilities:</a:t>
            </a:r>
            <a:r>
              <a:rPr lang="en-US" b="0" i="0" dirty="0">
                <a:solidFill>
                  <a:srgbClr val="0D0D0D"/>
                </a:solidFill>
                <a:effectLst/>
                <a:latin typeface="Söhne"/>
              </a:rPr>
              <a:t> Hospitals, clinics, and medical centers where the system can be integrated into existing diagnostic workflows to improve efficiency and accuracy in brain tumor diagnosis.</a:t>
            </a:r>
          </a:p>
          <a:p>
            <a:pPr algn="l">
              <a:buFont typeface="+mj-lt"/>
              <a:buAutoNum type="arabicPeriod"/>
            </a:pPr>
            <a:r>
              <a:rPr lang="en-US" b="1" i="0" dirty="0">
                <a:solidFill>
                  <a:srgbClr val="0D0D0D"/>
                </a:solidFill>
                <a:effectLst/>
                <a:latin typeface="Söhne"/>
              </a:rPr>
              <a:t>Medical Researchers:</a:t>
            </a:r>
            <a:r>
              <a:rPr lang="en-US" b="0" i="0" dirty="0">
                <a:solidFill>
                  <a:srgbClr val="0D0D0D"/>
                </a:solidFill>
                <a:effectLst/>
                <a:latin typeface="Söhne"/>
              </a:rPr>
              <a:t> Scientists and researchers studying brain tumors and related diseases who may utilize the system for analyzing medical imaging data in their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04EFFE-A666-B25C-A188-D70947DDD298}"/>
              </a:ext>
            </a:extLst>
          </p:cNvPr>
          <p:cNvSpPr txBox="1"/>
          <p:nvPr/>
        </p:nvSpPr>
        <p:spPr>
          <a:xfrm>
            <a:off x="3219101" y="2019300"/>
            <a:ext cx="6098796" cy="3693319"/>
          </a:xfrm>
          <a:prstGeom prst="rect">
            <a:avLst/>
          </a:prstGeom>
          <a:noFill/>
        </p:spPr>
        <p:txBody>
          <a:bodyPr wrap="square">
            <a:spAutoFit/>
          </a:bodyPr>
          <a:lstStyle/>
          <a:p>
            <a:r>
              <a:rPr lang="en-IN" dirty="0"/>
              <a:t>Solution:</a:t>
            </a:r>
          </a:p>
          <a:p>
            <a:r>
              <a:rPr lang="en-IN" dirty="0"/>
              <a:t>The developed brain </a:t>
            </a:r>
            <a:r>
              <a:rPr lang="en-IN" dirty="0" err="1"/>
              <a:t>tumor</a:t>
            </a:r>
            <a:r>
              <a:rPr lang="en-IN" dirty="0"/>
              <a:t> classification system utilizes Convolutional Neural Networks (CNNs) for precise diagnosis of brain </a:t>
            </a:r>
            <a:r>
              <a:rPr lang="en-IN" dirty="0" err="1"/>
              <a:t>tumors</a:t>
            </a:r>
            <a:r>
              <a:rPr lang="en-IN" dirty="0"/>
              <a:t>. Integrated with a </a:t>
            </a:r>
            <a:r>
              <a:rPr lang="en-IN" dirty="0" err="1"/>
              <a:t>Tkinter</a:t>
            </a:r>
            <a:r>
              <a:rPr lang="en-IN" dirty="0"/>
              <a:t> GUI, this system enables seamless input of medical images and immediate prediction of </a:t>
            </a:r>
            <a:r>
              <a:rPr lang="en-IN" dirty="0" err="1"/>
              <a:t>tumor</a:t>
            </a:r>
            <a:r>
              <a:rPr lang="en-IN" dirty="0"/>
              <a:t> presence.</a:t>
            </a:r>
          </a:p>
          <a:p>
            <a:endParaRPr lang="en-IN" dirty="0"/>
          </a:p>
          <a:p>
            <a:r>
              <a:rPr lang="en-IN" dirty="0"/>
              <a:t>Value Proposition:</a:t>
            </a:r>
          </a:p>
          <a:p>
            <a:r>
              <a:rPr lang="en-IN" dirty="0"/>
              <a:t>1. Accuracy</a:t>
            </a:r>
          </a:p>
          <a:p>
            <a:r>
              <a:rPr lang="en-IN" dirty="0"/>
              <a:t>2. Efficiency</a:t>
            </a:r>
          </a:p>
          <a:p>
            <a:r>
              <a:rPr lang="en-IN" dirty="0"/>
              <a:t>3. Accessibility</a:t>
            </a:r>
          </a:p>
          <a:p>
            <a:r>
              <a:rPr lang="en-IN" dirty="0"/>
              <a:t>4. Early Detection</a:t>
            </a:r>
          </a:p>
          <a:p>
            <a:r>
              <a:rPr lang="en-IN" dirty="0"/>
              <a:t>5. Innovation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1E6C5278-1740-9F37-18F8-70C3E56A93F9}"/>
              </a:ext>
            </a:extLst>
          </p:cNvPr>
          <p:cNvSpPr txBox="1"/>
          <p:nvPr/>
        </p:nvSpPr>
        <p:spPr>
          <a:xfrm>
            <a:off x="2526030" y="1475529"/>
            <a:ext cx="7090794" cy="5078313"/>
          </a:xfrm>
          <a:prstGeom prst="rect">
            <a:avLst/>
          </a:prstGeom>
          <a:noFill/>
        </p:spPr>
        <p:txBody>
          <a:bodyPr wrap="square">
            <a:spAutoFit/>
          </a:bodyPr>
          <a:lstStyle/>
          <a:p>
            <a:r>
              <a:rPr lang="en-IN" dirty="0"/>
              <a:t>1. Advanced Technology Integration: Our solution seamlessly integrates Convolutional Neural Networks (CNNs) for precise brain </a:t>
            </a:r>
            <a:r>
              <a:rPr lang="en-IN" dirty="0" err="1"/>
              <a:t>tumor</a:t>
            </a:r>
            <a:r>
              <a:rPr lang="en-IN" dirty="0"/>
              <a:t> classification.</a:t>
            </a:r>
          </a:p>
          <a:p>
            <a:r>
              <a:rPr lang="en-IN" dirty="0"/>
              <a:t>  </a:t>
            </a:r>
          </a:p>
          <a:p>
            <a:r>
              <a:rPr lang="en-IN" dirty="0"/>
              <a:t>2. Instant Prediction Capability: Through an intuitive </a:t>
            </a:r>
            <a:r>
              <a:rPr lang="en-IN" dirty="0" err="1"/>
              <a:t>Tkinter</a:t>
            </a:r>
            <a:r>
              <a:rPr lang="en-IN" dirty="0"/>
              <a:t> GUI, users can quickly upload images and receive immediate </a:t>
            </a:r>
            <a:r>
              <a:rPr lang="en-IN" dirty="0" err="1"/>
              <a:t>tumor</a:t>
            </a:r>
            <a:r>
              <a:rPr lang="en-IN" dirty="0"/>
              <a:t> presence predictions.</a:t>
            </a:r>
          </a:p>
          <a:p>
            <a:r>
              <a:rPr lang="en-IN" dirty="0"/>
              <a:t>  </a:t>
            </a:r>
          </a:p>
          <a:p>
            <a:r>
              <a:rPr lang="en-IN" dirty="0"/>
              <a:t>3. Accessibility: Designed to be user-friendly, our solution caters to a diverse user base, including medical professionals and patients.</a:t>
            </a:r>
          </a:p>
          <a:p>
            <a:r>
              <a:rPr lang="en-IN" dirty="0"/>
              <a:t>  </a:t>
            </a:r>
          </a:p>
          <a:p>
            <a:r>
              <a:rPr lang="en-IN" dirty="0"/>
              <a:t>4. Life-saving Potential: By enabling early detection of brain </a:t>
            </a:r>
            <a:r>
              <a:rPr lang="en-IN" dirty="0" err="1"/>
              <a:t>tumors</a:t>
            </a:r>
            <a:r>
              <a:rPr lang="en-IN" dirty="0"/>
              <a:t>, our solution has the potential to save lives and reduce the burden of stroke-related disabilities.</a:t>
            </a:r>
          </a:p>
          <a:p>
            <a:r>
              <a:rPr lang="en-IN" dirty="0"/>
              <a:t>  </a:t>
            </a:r>
          </a:p>
          <a:p>
            <a:r>
              <a:rPr lang="en-IN" dirty="0"/>
              <a:t>5. Innovative Approach: Combining cutting-edge technology with healthcare, our solution sets a new standard for brain </a:t>
            </a:r>
            <a:r>
              <a:rPr lang="en-IN" dirty="0" err="1"/>
              <a:t>tumor</a:t>
            </a:r>
            <a:r>
              <a:rPr lang="en-IN" dirty="0"/>
              <a:t> diagnosis, prioritizing accuracy, efficiency, and accessibility.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60EB95AC-4118-6DCE-1497-1586322BE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984" y="1195864"/>
            <a:ext cx="6072187" cy="50967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940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Almarai</vt:lpstr>
      <vt:lpstr>Calibri</vt:lpstr>
      <vt:lpstr>Playfair Display</vt:lpstr>
      <vt:lpstr>Söhne</vt:lpstr>
      <vt:lpstr>Trebuchet MS</vt:lpstr>
      <vt:lpstr>Office Theme</vt:lpstr>
      <vt:lpstr>     NAVEEN M    (2021506055) DoIT – MIT Campus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DEMO VIDEO</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NAVEEN M    (2021506055) DoIT – MIT Campus</dc:title>
  <dc:creator>Giri</dc:creator>
  <cp:lastModifiedBy>Giriprasadh S</cp:lastModifiedBy>
  <cp:revision>2</cp:revision>
  <dcterms:created xsi:type="dcterms:W3CDTF">2024-04-04T16:22:30Z</dcterms:created>
  <dcterms:modified xsi:type="dcterms:W3CDTF">2024-04-04T18:13:59Z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