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53A061-9AD7-472B-A2BE-901D8DD8E02F}">
  <a:tblStyle styleId="{A653A061-9AD7-472B-A2BE-901D8DD8E0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 Navya</a:t>
            </a:r>
            <a:endParaRPr/>
          </a:p>
          <a:p>
            <a:pPr indent="0" lvl="0" marL="0" rtl="0" algn="l">
              <a:spcBef>
                <a:spcPts val="0"/>
              </a:spcBef>
              <a:spcAft>
                <a:spcPts val="0"/>
              </a:spcAft>
              <a:buNone/>
            </a:pPr>
            <a:r>
              <a:rPr lang="en"/>
              <a:t>Literature Review - Nitin and Navya</a:t>
            </a:r>
            <a:endParaRPr/>
          </a:p>
          <a:p>
            <a:pPr indent="0" lvl="0" marL="0" rtl="0" algn="l">
              <a:spcBef>
                <a:spcPts val="0"/>
              </a:spcBef>
              <a:spcAft>
                <a:spcPts val="0"/>
              </a:spcAft>
              <a:buNone/>
            </a:pPr>
            <a:r>
              <a:rPr lang="en"/>
              <a:t>Dataset Description - Nitin</a:t>
            </a:r>
            <a:endParaRPr/>
          </a:p>
          <a:p>
            <a:pPr indent="0" lvl="0" marL="0" rtl="0" algn="l">
              <a:spcBef>
                <a:spcPts val="0"/>
              </a:spcBef>
              <a:spcAft>
                <a:spcPts val="0"/>
              </a:spcAft>
              <a:buNone/>
            </a:pPr>
            <a:r>
              <a:rPr lang="en"/>
              <a:t>Preprocessing - Navya and Sandeep</a:t>
            </a:r>
            <a:endParaRPr/>
          </a:p>
          <a:p>
            <a:pPr indent="0" lvl="0" marL="0" rtl="0" algn="l">
              <a:spcBef>
                <a:spcPts val="0"/>
              </a:spcBef>
              <a:spcAft>
                <a:spcPts val="0"/>
              </a:spcAft>
              <a:buNone/>
            </a:pPr>
            <a:r>
              <a:rPr lang="en"/>
              <a:t>Methodology</a:t>
            </a:r>
            <a:r>
              <a:rPr lang="en"/>
              <a:t> - Sandeep and Nitin</a:t>
            </a:r>
            <a:endParaRPr/>
          </a:p>
          <a:p>
            <a:pPr indent="0" lvl="0" marL="0" rtl="0" algn="l">
              <a:spcBef>
                <a:spcPts val="0"/>
              </a:spcBef>
              <a:spcAft>
                <a:spcPts val="0"/>
              </a:spcAft>
              <a:buNone/>
            </a:pPr>
            <a:r>
              <a:rPr lang="en"/>
              <a:t>Analysis - Navya</a:t>
            </a:r>
            <a:endParaRPr/>
          </a:p>
          <a:p>
            <a:pPr indent="0" lvl="0" marL="0" rtl="0" algn="l">
              <a:spcBef>
                <a:spcPts val="0"/>
              </a:spcBef>
              <a:spcAft>
                <a:spcPts val="0"/>
              </a:spcAft>
              <a:buNone/>
            </a:pPr>
            <a:r>
              <a:rPr lang="en"/>
              <a:t>Timeline - Sandeep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3bfb82e9f_3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3bfb82e9f_3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3bfb82e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3bfb82e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e5460cdb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e5460cdb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022cce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022cce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3bfb82e9f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3bfb82e9f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3bfb82e9f_3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3bfb82e9f_3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53bfb82e9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3bfb82e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3bfb82e9f_3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3bfb82e9f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3bfb82e9f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3bfb82e9f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3bfb82e9f_3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3bfb82e9f_3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3bfb82e9f_3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3bfb82e9f_3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3bfb82e9f_3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3bfb82e9f_3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3bfb82e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3bfb82e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e5460cdb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e5460cdb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80" name="Shape 80"/>
        <p:cNvGrpSpPr/>
        <p:nvPr/>
      </p:nvGrpSpPr>
      <p:grpSpPr>
        <a:xfrm>
          <a:off x="0" y="0"/>
          <a:ext cx="0" cy="0"/>
          <a:chOff x="0" y="0"/>
          <a:chExt cx="0" cy="0"/>
        </a:xfrm>
      </p:grpSpPr>
      <p:pic>
        <p:nvPicPr>
          <p:cNvPr descr="IIITD_pptslide_jpeg-03.jpg" id="81" name="Google Shape;81;p16"/>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82" name="Google Shape;82;p16"/>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6"/>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84" name="Google Shape;84;p16"/>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6" name="Google Shape;86;p16"/>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87" name="Google Shape;87;p16"/>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0" name="Google Shape;90;p17"/>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1" name="Google Shape;91;p17"/>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7"/>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3" name="Google Shape;93;p17"/>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4" name="Google Shape;9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8" name="Google Shape;98;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9" name="Google Shape;99;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pic>
        <p:nvPicPr>
          <p:cNvPr id="101" name="Google Shape;101;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2" name="Google Shape;102;p18"/>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18"/>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104" name="Google Shape;10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9" name="Google Shape;109;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19"/>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1" name="Google Shape;11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1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4" name="Google Shape;114;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5" name="Google Shape;115;p1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8" name="Google Shape;118;p20"/>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20"/>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0" name="Google Shape;12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4" name="Google Shape;124;p2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5" name="Google Shape;125;p2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6" name="Shape 126"/>
        <p:cNvGrpSpPr/>
        <p:nvPr/>
      </p:nvGrpSpPr>
      <p:grpSpPr>
        <a:xfrm>
          <a:off x="0" y="0"/>
          <a:ext cx="0" cy="0"/>
          <a:chOff x="0" y="0"/>
          <a:chExt cx="0" cy="0"/>
        </a:xfrm>
      </p:grpSpPr>
      <p:pic>
        <p:nvPicPr>
          <p:cNvPr id="127" name="Google Shape;127;p2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8" name="Google Shape;128;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2" name="Google Shape;132;p2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3" name="Google Shape;133;p2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0" name="Google Shape;140;p23"/>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3"/>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42" name="Google Shape;142;p23"/>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43" name="Google Shape;143;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5" name="Google Shape;145;p2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6" name="Google Shape;146;p23"/>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7" name="Google Shape;147;p2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0" name="Google Shape;150;p24"/>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24"/>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52" name="Google Shape;152;p24"/>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3" name="Google Shape;153;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6" name="Google Shape;156;p24"/>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7" name="Google Shape;157;p2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60" name="Google Shape;160;p25"/>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1" name="Google Shape;161;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2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5" name="Google Shape;165;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6" name="Google Shape;166;p2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26"/>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26"/>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70" name="Google Shape;170;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2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3" name="Google Shape;173;p26"/>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74" name="Shape 174"/>
        <p:cNvGrpSpPr/>
        <p:nvPr/>
      </p:nvGrpSpPr>
      <p:grpSpPr>
        <a:xfrm>
          <a:off x="0" y="0"/>
          <a:ext cx="0" cy="0"/>
          <a:chOff x="0" y="0"/>
          <a:chExt cx="0" cy="0"/>
        </a:xfrm>
      </p:grpSpPr>
      <p:pic>
        <p:nvPicPr>
          <p:cNvPr id="175" name="Google Shape;175;p2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76" name="Google Shape;176;p27"/>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77" name="Google Shape;177;p27"/>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78" name="Google Shape;178;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2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2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82" name="Google Shape;182;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83" name="Google Shape;183;p2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86" name="Google Shape;186;p28"/>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87" name="Google Shape;187;p28"/>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88" name="Google Shape;188;p28"/>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89" name="Google Shape;189;p28"/>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90" name="Google Shape;190;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2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2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94" name="Google Shape;194;p2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95" name="Google Shape;195;p2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98" name="Google Shape;19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0" name="Google Shape;200;p2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02" name="Google Shape;202;p2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03" name="Google Shape;203;p2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06" name="Google Shape;206;p30"/>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207" name="Google Shape;207;p30"/>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208" name="Google Shape;208;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9" name="Google Shape;209;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0" name="Google Shape;210;p3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0"/>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12" name="Google Shape;212;p3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213" name="Google Shape;213;p3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214" name="Shape 214"/>
        <p:cNvGrpSpPr/>
        <p:nvPr/>
      </p:nvGrpSpPr>
      <p:grpSpPr>
        <a:xfrm>
          <a:off x="0" y="0"/>
          <a:ext cx="0" cy="0"/>
          <a:chOff x="0" y="0"/>
          <a:chExt cx="0" cy="0"/>
        </a:xfrm>
      </p:grpSpPr>
      <p:pic>
        <p:nvPicPr>
          <p:cNvPr id="215" name="Google Shape;215;p3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6" name="Google Shape;216;p31"/>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217" name="Google Shape;21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8" name="Google Shape;21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9" name="Google Shape;219;p3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1"/>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221" name="Google Shape;221;p31"/>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22" name="Google Shape;222;p31"/>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223" name="Google Shape;223;p3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224" name="Shape 224"/>
        <p:cNvGrpSpPr/>
        <p:nvPr/>
      </p:nvGrpSpPr>
      <p:grpSpPr>
        <a:xfrm>
          <a:off x="0" y="0"/>
          <a:ext cx="0" cy="0"/>
          <a:chOff x="0" y="0"/>
          <a:chExt cx="0" cy="0"/>
        </a:xfrm>
      </p:grpSpPr>
      <p:pic>
        <p:nvPicPr>
          <p:cNvPr id="225" name="Google Shape;225;p32"/>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26" name="Google Shape;226;p32"/>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27" name="Google Shape;227;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8" name="Google Shape;228;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9" name="Google Shape;229;p3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3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31" name="Google Shape;231;p32"/>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32" name="Google Shape;232;p32"/>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233" name="Shape 233"/>
        <p:cNvGrpSpPr/>
        <p:nvPr/>
      </p:nvGrpSpPr>
      <p:grpSpPr>
        <a:xfrm>
          <a:off x="0" y="0"/>
          <a:ext cx="0" cy="0"/>
          <a:chOff x="0" y="0"/>
          <a:chExt cx="0" cy="0"/>
        </a:xfrm>
      </p:grpSpPr>
      <p:sp>
        <p:nvSpPr>
          <p:cNvPr id="234" name="Google Shape;234;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5" name="Google Shape;235;p3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6" name="Google Shape;236;p3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7" name="Google Shape;237;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8" name="Google Shape;238;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9" name="Google Shape;239;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1" type="twoTxTwoObj">
  <p:cSld name="TWO_OBJECTS_WITH_TEXT">
    <p:spTree>
      <p:nvGrpSpPr>
        <p:cNvPr id="240" name="Shape 240"/>
        <p:cNvGrpSpPr/>
        <p:nvPr/>
      </p:nvGrpSpPr>
      <p:grpSpPr>
        <a:xfrm>
          <a:off x="0" y="0"/>
          <a:ext cx="0" cy="0"/>
          <a:chOff x="0" y="0"/>
          <a:chExt cx="0" cy="0"/>
        </a:xfrm>
      </p:grpSpPr>
      <p:sp>
        <p:nvSpPr>
          <p:cNvPr id="241" name="Google Shape;241;p3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2" name="Google Shape;242;p3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3" name="Google Shape;243;p3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4" name="Google Shape;244;p3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5" name="Google Shape;245;p3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6" name="Google Shape;246;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7" name="Google Shape;247;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8" name="Google Shape;248;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type="titleOnly">
  <p:cSld name="TITLE_ONLY">
    <p:spTree>
      <p:nvGrpSpPr>
        <p:cNvPr id="249" name="Shape 249"/>
        <p:cNvGrpSpPr/>
        <p:nvPr/>
      </p:nvGrpSpPr>
      <p:grpSpPr>
        <a:xfrm>
          <a:off x="0" y="0"/>
          <a:ext cx="0" cy="0"/>
          <a:chOff x="0" y="0"/>
          <a:chExt cx="0" cy="0"/>
        </a:xfrm>
      </p:grpSpPr>
      <p:sp>
        <p:nvSpPr>
          <p:cNvPr id="250" name="Google Shape;250;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1" name="Google Shape;25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2" name="Google Shape;25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3" name="Google Shape;25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21" Type="http://schemas.openxmlformats.org/officeDocument/2006/relationships/theme" Target="../theme/theme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19" Type="http://schemas.openxmlformats.org/officeDocument/2006/relationships/slideLayout" Target="../slideLayouts/slideLayout32.xml"/><Relationship Id="rId6" Type="http://schemas.openxmlformats.org/officeDocument/2006/relationships/slideLayout" Target="../slideLayouts/slideLayout19.xml"/><Relationship Id="rId18" Type="http://schemas.openxmlformats.org/officeDocument/2006/relationships/slideLayout" Target="../slideLayouts/slideLayout3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6" name="Google Shape;76;p15"/>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77" name="Google Shape;7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Google Shape;79;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www.kaggle.com/c/facebook-recruiting-iii-keyword-extra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nvSpPr>
        <p:spPr>
          <a:xfrm>
            <a:off x="1440325" y="468200"/>
            <a:ext cx="5089800" cy="15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rgbClr val="1A1A1A"/>
                </a:solidFill>
                <a:latin typeface="Roboto"/>
                <a:ea typeface="Roboto"/>
                <a:cs typeface="Roboto"/>
                <a:sym typeface="Roboto"/>
              </a:rPr>
              <a:t>Mid Project Presentation</a:t>
            </a:r>
            <a:endParaRPr b="1" sz="4400">
              <a:solidFill>
                <a:srgbClr val="1A1A1A"/>
              </a:solidFill>
              <a:latin typeface="Roboto"/>
              <a:ea typeface="Roboto"/>
              <a:cs typeface="Roboto"/>
              <a:sym typeface="Roboto"/>
            </a:endParaRPr>
          </a:p>
        </p:txBody>
      </p:sp>
      <p:sp>
        <p:nvSpPr>
          <p:cNvPr id="259" name="Google Shape;259;p36"/>
          <p:cNvSpPr txBox="1"/>
          <p:nvPr/>
        </p:nvSpPr>
        <p:spPr>
          <a:xfrm>
            <a:off x="1526100" y="2208250"/>
            <a:ext cx="46683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595959"/>
                </a:solidFill>
                <a:latin typeface="Roboto"/>
                <a:ea typeface="Roboto"/>
                <a:cs typeface="Roboto"/>
                <a:sym typeface="Roboto"/>
              </a:rPr>
              <a:t>Machine Learning</a:t>
            </a:r>
            <a:endParaRPr b="1" sz="2200">
              <a:solidFill>
                <a:srgbClr val="595959"/>
              </a:solidFill>
              <a:latin typeface="Roboto"/>
              <a:ea typeface="Roboto"/>
              <a:cs typeface="Roboto"/>
              <a:sym typeface="Roboto"/>
            </a:endParaRPr>
          </a:p>
        </p:txBody>
      </p:sp>
      <p:sp>
        <p:nvSpPr>
          <p:cNvPr id="260" name="Google Shape;260;p36"/>
          <p:cNvSpPr txBox="1"/>
          <p:nvPr/>
        </p:nvSpPr>
        <p:spPr>
          <a:xfrm>
            <a:off x="2974950" y="3052950"/>
            <a:ext cx="4158000" cy="13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latin typeface="Roboto"/>
                <a:ea typeface="Roboto"/>
                <a:cs typeface="Roboto"/>
                <a:sym typeface="Roboto"/>
              </a:rPr>
              <a:t>Navya Aggarwal | 2018349</a:t>
            </a:r>
            <a:endParaRPr sz="1800">
              <a:solidFill>
                <a:srgbClr val="595959"/>
              </a:solidFill>
              <a:latin typeface="Roboto"/>
              <a:ea typeface="Roboto"/>
              <a:cs typeface="Roboto"/>
              <a:sym typeface="Roboto"/>
            </a:endParaRPr>
          </a:p>
          <a:p>
            <a:pPr indent="0" lvl="0" marL="0" rtl="0" algn="l">
              <a:spcBef>
                <a:spcPts val="0"/>
              </a:spcBef>
              <a:spcAft>
                <a:spcPts val="0"/>
              </a:spcAft>
              <a:buNone/>
            </a:pPr>
            <a:r>
              <a:rPr lang="en" sz="1800">
                <a:solidFill>
                  <a:srgbClr val="595959"/>
                </a:solidFill>
                <a:latin typeface="Roboto"/>
                <a:ea typeface="Roboto"/>
                <a:cs typeface="Roboto"/>
                <a:sym typeface="Roboto"/>
              </a:rPr>
              <a:t>Nitin Gupta | 2018251</a:t>
            </a:r>
            <a:endParaRPr sz="1800">
              <a:solidFill>
                <a:srgbClr val="595959"/>
              </a:solidFill>
              <a:latin typeface="Roboto"/>
              <a:ea typeface="Roboto"/>
              <a:cs typeface="Roboto"/>
              <a:sym typeface="Roboto"/>
            </a:endParaRPr>
          </a:p>
          <a:p>
            <a:pPr indent="0" lvl="0" marL="0" rtl="0" algn="l">
              <a:spcBef>
                <a:spcPts val="0"/>
              </a:spcBef>
              <a:spcAft>
                <a:spcPts val="0"/>
              </a:spcAft>
              <a:buNone/>
            </a:pPr>
            <a:r>
              <a:rPr lang="en" sz="1800">
                <a:solidFill>
                  <a:srgbClr val="595959"/>
                </a:solidFill>
                <a:latin typeface="Roboto"/>
                <a:ea typeface="Roboto"/>
                <a:cs typeface="Roboto"/>
                <a:sym typeface="Roboto"/>
              </a:rPr>
              <a:t>Sandeep Kumar Singh | 2018369</a:t>
            </a:r>
            <a:endParaRPr sz="1800">
              <a:solidFill>
                <a:srgbClr val="59595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Data Visualization</a:t>
            </a:r>
            <a:endParaRPr>
              <a:latin typeface="Roboto"/>
              <a:ea typeface="Roboto"/>
              <a:cs typeface="Roboto"/>
              <a:sym typeface="Roboto"/>
            </a:endParaRPr>
          </a:p>
        </p:txBody>
      </p:sp>
      <p:sp>
        <p:nvSpPr>
          <p:cNvPr id="318" name="Google Shape;318;p45"/>
          <p:cNvSpPr txBox="1"/>
          <p:nvPr/>
        </p:nvSpPr>
        <p:spPr>
          <a:xfrm>
            <a:off x="633850" y="941500"/>
            <a:ext cx="7880100" cy="61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Created this using </a:t>
            </a:r>
            <a:r>
              <a:rPr lang="en" sz="1600">
                <a:latin typeface="Calibri"/>
                <a:ea typeface="Calibri"/>
                <a:cs typeface="Calibri"/>
                <a:sym typeface="Calibri"/>
              </a:rPr>
              <a:t>wordcloud</a:t>
            </a:r>
            <a:r>
              <a:rPr lang="en" sz="1600">
                <a:latin typeface="Calibri"/>
                <a:ea typeface="Calibri"/>
                <a:cs typeface="Calibri"/>
                <a:sym typeface="Calibri"/>
              </a:rPr>
              <a:t> library, for nice depiction of Tag’s frequency</a:t>
            </a:r>
            <a:endParaRPr sz="1600">
              <a:latin typeface="Calibri"/>
              <a:ea typeface="Calibri"/>
              <a:cs typeface="Calibri"/>
              <a:sym typeface="Calibri"/>
            </a:endParaRPr>
          </a:p>
        </p:txBody>
      </p:sp>
      <p:pic>
        <p:nvPicPr>
          <p:cNvPr id="319" name="Google Shape;319;p45"/>
          <p:cNvPicPr preferRelativeResize="0"/>
          <p:nvPr/>
        </p:nvPicPr>
        <p:blipFill>
          <a:blip r:embed="rId3">
            <a:alphaModFix/>
          </a:blip>
          <a:stretch>
            <a:fillRect/>
          </a:stretch>
        </p:blipFill>
        <p:spPr>
          <a:xfrm>
            <a:off x="1249600" y="1516100"/>
            <a:ext cx="6468459" cy="32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Methodology</a:t>
            </a:r>
            <a:endParaRPr>
              <a:latin typeface="Roboto"/>
              <a:ea typeface="Roboto"/>
              <a:cs typeface="Roboto"/>
              <a:sym typeface="Roboto"/>
            </a:endParaRPr>
          </a:p>
        </p:txBody>
      </p:sp>
      <p:sp>
        <p:nvSpPr>
          <p:cNvPr id="325" name="Google Shape;325;p46"/>
          <p:cNvSpPr txBox="1"/>
          <p:nvPr>
            <p:ph idx="1" type="body"/>
          </p:nvPr>
        </p:nvSpPr>
        <p:spPr>
          <a:xfrm>
            <a:off x="633850" y="1262376"/>
            <a:ext cx="7886700" cy="3372900"/>
          </a:xfrm>
          <a:prstGeom prst="rect">
            <a:avLst/>
          </a:prstGeom>
        </p:spPr>
        <p:txBody>
          <a:bodyPr anchorCtr="0" anchor="t" bIns="34275" lIns="68575" spcFirstLastPara="1" rIns="68575" wrap="square" tIns="34275">
            <a:noAutofit/>
          </a:bodyPr>
          <a:lstStyle/>
          <a:p>
            <a:pPr indent="-336550" lvl="0" marL="457200" rtl="0" algn="l">
              <a:lnSpc>
                <a:spcPct val="115000"/>
              </a:lnSpc>
              <a:spcBef>
                <a:spcPts val="0"/>
              </a:spcBef>
              <a:spcAft>
                <a:spcPts val="0"/>
              </a:spcAft>
              <a:buSzPts val="1700"/>
              <a:buChar char="➔"/>
            </a:pPr>
            <a:r>
              <a:rPr lang="en" sz="2000"/>
              <a:t>Data  Collection</a:t>
            </a:r>
            <a:r>
              <a:rPr lang="en" sz="1400"/>
              <a:t> </a:t>
            </a:r>
            <a:endParaRPr sz="1400"/>
          </a:p>
          <a:p>
            <a:pPr indent="0" lvl="0" marL="457200" rtl="0" algn="l">
              <a:lnSpc>
                <a:spcPct val="115000"/>
              </a:lnSpc>
              <a:spcBef>
                <a:spcPts val="0"/>
              </a:spcBef>
              <a:spcAft>
                <a:spcPts val="0"/>
              </a:spcAft>
              <a:buNone/>
            </a:pPr>
            <a:r>
              <a:rPr lang="en" sz="1600"/>
              <a:t>Firstly we needed to collect data to start working. We visited different website over the internet to find the data of our need. Finally we were able to find the data on Kaggle.</a:t>
            </a:r>
            <a:endParaRPr sz="1600"/>
          </a:p>
          <a:p>
            <a:pPr indent="0" lvl="0" marL="457200" rtl="0" algn="l">
              <a:lnSpc>
                <a:spcPct val="115000"/>
              </a:lnSpc>
              <a:spcBef>
                <a:spcPts val="0"/>
              </a:spcBef>
              <a:spcAft>
                <a:spcPts val="0"/>
              </a:spcAft>
              <a:buNone/>
            </a:pPr>
            <a:r>
              <a:t/>
            </a:r>
            <a:endParaRPr sz="1600"/>
          </a:p>
          <a:p>
            <a:pPr indent="-336550" lvl="0" marL="457200" rtl="0" algn="l">
              <a:lnSpc>
                <a:spcPct val="115000"/>
              </a:lnSpc>
              <a:spcBef>
                <a:spcPts val="0"/>
              </a:spcBef>
              <a:spcAft>
                <a:spcPts val="0"/>
              </a:spcAft>
              <a:buSzPts val="1700"/>
              <a:buChar char="➔"/>
            </a:pPr>
            <a:r>
              <a:rPr lang="en" sz="2000"/>
              <a:t>Data Preprocessing</a:t>
            </a:r>
            <a:endParaRPr sz="2000"/>
          </a:p>
          <a:p>
            <a:pPr indent="0" lvl="0" marL="457200" rtl="0" algn="l">
              <a:lnSpc>
                <a:spcPct val="115000"/>
              </a:lnSpc>
              <a:spcBef>
                <a:spcPts val="0"/>
              </a:spcBef>
              <a:spcAft>
                <a:spcPts val="0"/>
              </a:spcAft>
              <a:buNone/>
            </a:pPr>
            <a:r>
              <a:rPr lang="en" sz="1600"/>
              <a:t>We then moved on to processing our data to remove unwanted symbols, spaces , duplicate entries etc. We applied multiple preprocessing technique as mentioned above in the data preprocessing slide.</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Methodology</a:t>
            </a:r>
            <a:endParaRPr>
              <a:latin typeface="Roboto"/>
              <a:ea typeface="Roboto"/>
              <a:cs typeface="Roboto"/>
              <a:sym typeface="Roboto"/>
            </a:endParaRPr>
          </a:p>
        </p:txBody>
      </p:sp>
      <p:sp>
        <p:nvSpPr>
          <p:cNvPr id="331" name="Google Shape;331;p4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55600" lvl="0" marL="457200" rtl="0" algn="just">
              <a:lnSpc>
                <a:spcPct val="115000"/>
              </a:lnSpc>
              <a:spcBef>
                <a:spcPts val="0"/>
              </a:spcBef>
              <a:spcAft>
                <a:spcPts val="0"/>
              </a:spcAft>
              <a:buSzPts val="2000"/>
              <a:buChar char="➔"/>
            </a:pPr>
            <a:r>
              <a:rPr lang="en" sz="2000"/>
              <a:t>Training different models and analysing each one of them.</a:t>
            </a:r>
            <a:endParaRPr sz="2000"/>
          </a:p>
          <a:p>
            <a:pPr indent="0" lvl="0" marL="457200" rtl="0" algn="just">
              <a:lnSpc>
                <a:spcPct val="115000"/>
              </a:lnSpc>
              <a:spcBef>
                <a:spcPts val="0"/>
              </a:spcBef>
              <a:spcAft>
                <a:spcPts val="0"/>
              </a:spcAft>
              <a:buNone/>
            </a:pPr>
            <a:r>
              <a:rPr lang="en" sz="1600"/>
              <a:t>Next we will start training our model on the data set. Different classifiers we have planned to use are</a:t>
            </a:r>
            <a:endParaRPr sz="1600"/>
          </a:p>
          <a:p>
            <a:pPr indent="-342900" lvl="0" marL="914400" rtl="0" algn="just">
              <a:lnSpc>
                <a:spcPct val="115000"/>
              </a:lnSpc>
              <a:spcBef>
                <a:spcPts val="0"/>
              </a:spcBef>
              <a:spcAft>
                <a:spcPts val="0"/>
              </a:spcAft>
              <a:buSzPts val="1800"/>
              <a:buFont typeface="Calibri"/>
              <a:buChar char="●"/>
            </a:pPr>
            <a:r>
              <a:rPr lang="en" sz="1800"/>
              <a:t>Training using Logistic Regression and analysis</a:t>
            </a:r>
            <a:endParaRPr sz="1800"/>
          </a:p>
          <a:p>
            <a:pPr indent="-342900" lvl="0" marL="914400" rtl="0" algn="just">
              <a:lnSpc>
                <a:spcPct val="115000"/>
              </a:lnSpc>
              <a:spcBef>
                <a:spcPts val="0"/>
              </a:spcBef>
              <a:spcAft>
                <a:spcPts val="0"/>
              </a:spcAft>
              <a:buSzPts val="1800"/>
              <a:buFont typeface="Calibri"/>
              <a:buChar char="●"/>
            </a:pPr>
            <a:r>
              <a:rPr lang="en" sz="1800"/>
              <a:t>Training using Random Forest and analysis</a:t>
            </a:r>
            <a:endParaRPr sz="1800"/>
          </a:p>
          <a:p>
            <a:pPr indent="-342900" lvl="0" marL="914400" rtl="0" algn="just">
              <a:lnSpc>
                <a:spcPct val="115000"/>
              </a:lnSpc>
              <a:spcBef>
                <a:spcPts val="0"/>
              </a:spcBef>
              <a:spcAft>
                <a:spcPts val="0"/>
              </a:spcAft>
              <a:buSzPts val="1800"/>
              <a:buFont typeface="Calibri"/>
              <a:buChar char="●"/>
            </a:pPr>
            <a:r>
              <a:rPr lang="en" sz="1800"/>
              <a:t>Training using Decision Tree and analysis</a:t>
            </a:r>
            <a:endParaRPr sz="1800"/>
          </a:p>
          <a:p>
            <a:pPr indent="-342900" lvl="0" marL="914400" rtl="0" algn="just">
              <a:lnSpc>
                <a:spcPct val="115000"/>
              </a:lnSpc>
              <a:spcBef>
                <a:spcPts val="0"/>
              </a:spcBef>
              <a:spcAft>
                <a:spcPts val="0"/>
              </a:spcAft>
              <a:buSzPts val="1800"/>
              <a:buFont typeface="Calibri"/>
              <a:buChar char="●"/>
            </a:pPr>
            <a:r>
              <a:rPr lang="en" sz="1800"/>
              <a:t>Training using SVM and analysis</a:t>
            </a:r>
            <a:endParaRPr sz="1800"/>
          </a:p>
          <a:p>
            <a:pPr indent="0" lvl="0" marL="0" rtl="0" algn="just">
              <a:lnSpc>
                <a:spcPct val="115000"/>
              </a:lnSpc>
              <a:spcBef>
                <a:spcPts val="0"/>
              </a:spcBef>
              <a:spcAft>
                <a:spcPts val="0"/>
              </a:spcAft>
              <a:buNone/>
            </a:pPr>
            <a:r>
              <a:rPr lang="en" sz="1800"/>
              <a:t>	All the classifiers were decided after going through the research paper</a:t>
            </a:r>
            <a:endParaRPr sz="1800"/>
          </a:p>
          <a:p>
            <a:pPr indent="0" lvl="0" marL="457200" rtl="0" algn="just">
              <a:lnSpc>
                <a:spcPct val="115000"/>
              </a:lnSpc>
              <a:spcBef>
                <a:spcPts val="0"/>
              </a:spcBef>
              <a:spcAft>
                <a:spcPts val="0"/>
              </a:spcAft>
              <a:buNone/>
            </a:pPr>
            <a:r>
              <a:t/>
            </a:r>
            <a:endParaRPr sz="1800"/>
          </a:p>
          <a:p>
            <a:pPr indent="-342900" lvl="0" marL="457200" rtl="0" algn="just">
              <a:lnSpc>
                <a:spcPct val="115000"/>
              </a:lnSpc>
              <a:spcBef>
                <a:spcPts val="0"/>
              </a:spcBef>
              <a:spcAft>
                <a:spcPts val="0"/>
              </a:spcAft>
              <a:buSzPts val="1800"/>
              <a:buChar char="➔"/>
            </a:pPr>
            <a:r>
              <a:rPr lang="en" sz="1800"/>
              <a:t>We will finally compare all the classifier to see which one performing better and then in the end we will mention all our finding in the final report.</a:t>
            </a:r>
            <a:endParaRPr sz="1800"/>
          </a:p>
          <a:p>
            <a:pPr indent="0" lvl="0" marL="0" rtl="0" algn="l">
              <a:lnSpc>
                <a:spcPct val="115000"/>
              </a:lnSpc>
              <a:spcBef>
                <a:spcPts val="0"/>
              </a:spcBef>
              <a:spcAft>
                <a:spcPts val="0"/>
              </a:spcAft>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Analysis</a:t>
            </a:r>
            <a:endParaRPr>
              <a:latin typeface="Roboto"/>
              <a:ea typeface="Roboto"/>
              <a:cs typeface="Roboto"/>
              <a:sym typeface="Roboto"/>
            </a:endParaRPr>
          </a:p>
        </p:txBody>
      </p:sp>
      <p:sp>
        <p:nvSpPr>
          <p:cNvPr id="337" name="Google Shape;337;p48"/>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292100" lvl="0" marL="457200" rtl="0" algn="just">
              <a:lnSpc>
                <a:spcPct val="100000"/>
              </a:lnSpc>
              <a:spcBef>
                <a:spcPts val="1000"/>
              </a:spcBef>
              <a:spcAft>
                <a:spcPts val="0"/>
              </a:spcAft>
              <a:buSzPts val="1000"/>
              <a:buFont typeface="Calibri"/>
              <a:buChar char="➔"/>
            </a:pPr>
            <a:r>
              <a:rPr lang="en" sz="1700"/>
              <a:t>So far in the project, our data for training predictors is ready. The dataset required heavy preprocessing.</a:t>
            </a:r>
            <a:endParaRPr sz="1700"/>
          </a:p>
          <a:p>
            <a:pPr indent="-292100" lvl="0" marL="457200" rtl="0" algn="just">
              <a:lnSpc>
                <a:spcPct val="100000"/>
              </a:lnSpc>
              <a:spcBef>
                <a:spcPts val="1000"/>
              </a:spcBef>
              <a:spcAft>
                <a:spcPts val="0"/>
              </a:spcAft>
              <a:buSzPts val="1000"/>
              <a:buFont typeface="Calibri"/>
              <a:buChar char="➔"/>
            </a:pPr>
            <a:r>
              <a:rPr lang="en" sz="1700"/>
              <a:t>Due to this heavy preprocessing need on the dataset, we increased time on preprocessing to remove all kinds of noise and impurities from it.</a:t>
            </a:r>
            <a:endParaRPr sz="1700"/>
          </a:p>
          <a:p>
            <a:pPr indent="-292100" lvl="0" marL="457200" rtl="0" algn="just">
              <a:lnSpc>
                <a:spcPct val="100000"/>
              </a:lnSpc>
              <a:spcBef>
                <a:spcPts val="1000"/>
              </a:spcBef>
              <a:spcAft>
                <a:spcPts val="0"/>
              </a:spcAft>
              <a:buSzPts val="1000"/>
              <a:buFont typeface="Calibri"/>
              <a:buChar char="➔"/>
            </a:pPr>
            <a:r>
              <a:rPr lang="en" sz="1700"/>
              <a:t>Further using this data, we will train text supporting machine learning models like Logistic Regression, Naive Bayes Classifier, Random Forest, and Support Vector Machine (SVM).</a:t>
            </a:r>
            <a:endParaRPr sz="1700"/>
          </a:p>
          <a:p>
            <a:pPr indent="-292100" lvl="0" marL="457200" rtl="0" algn="just">
              <a:lnSpc>
                <a:spcPct val="100000"/>
              </a:lnSpc>
              <a:spcBef>
                <a:spcPts val="1000"/>
              </a:spcBef>
              <a:spcAft>
                <a:spcPts val="1000"/>
              </a:spcAft>
              <a:buSzPts val="1000"/>
              <a:buFont typeface="Calibri"/>
              <a:buChar char="➔"/>
            </a:pPr>
            <a:r>
              <a:rPr lang="en" sz="1700"/>
              <a:t>We will use several values of hyperparameters during training, and try to attain model/s with high accuracy and also present an analysis of each model in further reports/evaluations.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Timeline</a:t>
            </a:r>
            <a:endParaRPr>
              <a:latin typeface="Roboto"/>
              <a:ea typeface="Roboto"/>
              <a:cs typeface="Roboto"/>
              <a:sym typeface="Roboto"/>
            </a:endParaRPr>
          </a:p>
        </p:txBody>
      </p:sp>
      <p:sp>
        <p:nvSpPr>
          <p:cNvPr id="343" name="Google Shape;343;p49"/>
          <p:cNvSpPr txBox="1"/>
          <p:nvPr/>
        </p:nvSpPr>
        <p:spPr>
          <a:xfrm>
            <a:off x="633850" y="1071975"/>
            <a:ext cx="7437300" cy="108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latin typeface="Calibri"/>
                <a:ea typeface="Calibri"/>
                <a:cs typeface="Calibri"/>
                <a:sym typeface="Calibri"/>
              </a:rPr>
              <a:t>Major task according to </a:t>
            </a:r>
            <a:r>
              <a:rPr lang="en" sz="1700">
                <a:latin typeface="Calibri"/>
                <a:ea typeface="Calibri"/>
                <a:cs typeface="Calibri"/>
                <a:sym typeface="Calibri"/>
              </a:rPr>
              <a:t>proposed</a:t>
            </a:r>
            <a:r>
              <a:rPr lang="en" sz="1700">
                <a:latin typeface="Calibri"/>
                <a:ea typeface="Calibri"/>
                <a:cs typeface="Calibri"/>
                <a:sym typeface="Calibri"/>
              </a:rPr>
              <a:t> timeline was data collection and preprocessing part. We were </a:t>
            </a:r>
            <a:r>
              <a:rPr lang="en" sz="1700">
                <a:latin typeface="Calibri"/>
                <a:ea typeface="Calibri"/>
                <a:cs typeface="Calibri"/>
                <a:sym typeface="Calibri"/>
              </a:rPr>
              <a:t>successfully</a:t>
            </a:r>
            <a:r>
              <a:rPr lang="en" sz="1700">
                <a:latin typeface="Calibri"/>
                <a:ea typeface="Calibri"/>
                <a:cs typeface="Calibri"/>
                <a:sym typeface="Calibri"/>
              </a:rPr>
              <a:t> able to collect the data by searching different sources and then preprocessed the data using various techniques. Preprocessing took more time </a:t>
            </a:r>
            <a:r>
              <a:rPr lang="en" sz="1700">
                <a:latin typeface="Calibri"/>
                <a:ea typeface="Calibri"/>
                <a:cs typeface="Calibri"/>
                <a:sym typeface="Calibri"/>
              </a:rPr>
              <a:t>than</a:t>
            </a:r>
            <a:r>
              <a:rPr lang="en" sz="1700">
                <a:latin typeface="Calibri"/>
                <a:ea typeface="Calibri"/>
                <a:cs typeface="Calibri"/>
                <a:sym typeface="Calibri"/>
              </a:rPr>
              <a:t> expected. We then finally did some analysis of the features.</a:t>
            </a:r>
            <a:endParaRPr sz="1700">
              <a:latin typeface="Calibri"/>
              <a:ea typeface="Calibri"/>
              <a:cs typeface="Calibri"/>
              <a:sym typeface="Calibri"/>
            </a:endParaRPr>
          </a:p>
        </p:txBody>
      </p:sp>
      <p:sp>
        <p:nvSpPr>
          <p:cNvPr id="344" name="Google Shape;344;p49"/>
          <p:cNvSpPr txBox="1"/>
          <p:nvPr/>
        </p:nvSpPr>
        <p:spPr>
          <a:xfrm>
            <a:off x="731100" y="2438000"/>
            <a:ext cx="7681800" cy="255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latin typeface="Calibri"/>
                <a:ea typeface="Calibri"/>
                <a:cs typeface="Calibri"/>
                <a:sym typeface="Calibri"/>
              </a:rPr>
              <a:t>Future Timeline</a:t>
            </a:r>
            <a:endParaRPr sz="1700">
              <a:latin typeface="Calibri"/>
              <a:ea typeface="Calibri"/>
              <a:cs typeface="Calibri"/>
              <a:sym typeface="Calibri"/>
            </a:endParaRPr>
          </a:p>
          <a:p>
            <a:pPr indent="-323850" lvl="0" marL="457200" rtl="0" algn="just">
              <a:lnSpc>
                <a:spcPct val="115000"/>
              </a:lnSpc>
              <a:spcBef>
                <a:spcPts val="10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13 October - Training using Logistic Regression and analysis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22 October - Training using Random Forest and analysis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31 October - Training using Decision Tree and analysis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9 november - Training using SVM and analysis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20 November - Check for Underfitting and overfitting of the models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30 November - Report Writing</a:t>
            </a:r>
            <a:endParaRPr sz="15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Individual Member Contribution</a:t>
            </a:r>
            <a:endParaRPr>
              <a:latin typeface="Roboto"/>
              <a:ea typeface="Roboto"/>
              <a:cs typeface="Roboto"/>
              <a:sym typeface="Roboto"/>
            </a:endParaRPr>
          </a:p>
        </p:txBody>
      </p:sp>
      <p:graphicFrame>
        <p:nvGraphicFramePr>
          <p:cNvPr id="350" name="Google Shape;350;p50"/>
          <p:cNvGraphicFramePr/>
          <p:nvPr/>
        </p:nvGraphicFramePr>
        <p:xfrm>
          <a:off x="621488" y="942038"/>
          <a:ext cx="3000000" cy="3000000"/>
        </p:xfrm>
        <a:graphic>
          <a:graphicData uri="http://schemas.openxmlformats.org/drawingml/2006/table">
            <a:tbl>
              <a:tblPr>
                <a:noFill/>
                <a:tableStyleId>{A653A061-9AD7-472B-A2BE-901D8DD8E02F}</a:tableStyleId>
              </a:tblPr>
              <a:tblGrid>
                <a:gridCol w="2633675"/>
                <a:gridCol w="2633675"/>
                <a:gridCol w="2633675"/>
              </a:tblGrid>
              <a:tr h="600425">
                <a:tc>
                  <a:txBody>
                    <a:bodyPr/>
                    <a:lstStyle/>
                    <a:p>
                      <a:pPr indent="0" lvl="0" marL="0" rtl="0" algn="ctr">
                        <a:spcBef>
                          <a:spcPts val="0"/>
                        </a:spcBef>
                        <a:spcAft>
                          <a:spcPts val="0"/>
                        </a:spcAft>
                        <a:buNone/>
                      </a:pPr>
                      <a:r>
                        <a:rPr lang="en" sz="1900">
                          <a:latin typeface="Calibri"/>
                          <a:ea typeface="Calibri"/>
                          <a:cs typeface="Calibri"/>
                          <a:sym typeface="Calibri"/>
                        </a:rPr>
                        <a:t>Navya</a:t>
                      </a:r>
                      <a:endParaRPr sz="1900">
                        <a:latin typeface="Calibri"/>
                        <a:ea typeface="Calibri"/>
                        <a:cs typeface="Calibri"/>
                        <a:sym typeface="Calibri"/>
                      </a:endParaRPr>
                    </a:p>
                  </a:txBody>
                  <a:tcPr marT="91425" marB="91425" marR="91425" marL="91425" anchor="ctr">
                    <a:lnL cap="flat" cmpd="sng" w="9525">
                      <a:solidFill>
                        <a:srgbClr val="FFFFFF"/>
                      </a:solidFill>
                      <a:prstDash val="lgDashDot"/>
                      <a:round/>
                      <a:headEnd len="sm" w="sm" type="none"/>
                      <a:tailEnd len="sm" w="sm" type="none"/>
                    </a:lnL>
                    <a:lnR cap="flat" cmpd="sng" w="9525">
                      <a:solidFill>
                        <a:srgbClr val="FFFFFF"/>
                      </a:solidFill>
                      <a:prstDash val="lgDashDot"/>
                      <a:round/>
                      <a:headEnd len="sm" w="sm" type="none"/>
                      <a:tailEnd len="sm" w="sm" type="none"/>
                    </a:lnR>
                    <a:lnT cap="flat" cmpd="sng" w="9525">
                      <a:solidFill>
                        <a:srgbClr val="FFFFFF"/>
                      </a:solidFill>
                      <a:prstDash val="lgDashDot"/>
                      <a:round/>
                      <a:headEnd len="sm" w="sm" type="none"/>
                      <a:tailEnd len="sm" w="sm" type="none"/>
                    </a:lnT>
                    <a:lnB cap="flat" cmpd="sng" w="9525">
                      <a:solidFill>
                        <a:srgbClr val="FFFFFF"/>
                      </a:solidFill>
                      <a:prstDash val="lgDashDot"/>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Nitin</a:t>
                      </a:r>
                      <a:endParaRPr sz="1900">
                        <a:latin typeface="Calibri"/>
                        <a:ea typeface="Calibri"/>
                        <a:cs typeface="Calibri"/>
                        <a:sym typeface="Calibri"/>
                      </a:endParaRPr>
                    </a:p>
                  </a:txBody>
                  <a:tcPr marT="91425" marB="91425" marR="91425" marL="91425" anchor="ctr">
                    <a:lnL cap="flat" cmpd="sng" w="9525">
                      <a:solidFill>
                        <a:srgbClr val="FFFFFF"/>
                      </a:solidFill>
                      <a:prstDash val="lgDashDot"/>
                      <a:round/>
                      <a:headEnd len="sm" w="sm" type="none"/>
                      <a:tailEnd len="sm" w="sm" type="none"/>
                    </a:lnL>
                    <a:lnR cap="flat" cmpd="sng" w="9525">
                      <a:solidFill>
                        <a:srgbClr val="FFFFFF"/>
                      </a:solidFill>
                      <a:prstDash val="lgDashDot"/>
                      <a:round/>
                      <a:headEnd len="sm" w="sm" type="none"/>
                      <a:tailEnd len="sm" w="sm" type="none"/>
                    </a:lnR>
                    <a:lnT cap="flat" cmpd="sng" w="9525">
                      <a:solidFill>
                        <a:srgbClr val="FFFFFF"/>
                      </a:solidFill>
                      <a:prstDash val="lgDashDot"/>
                      <a:round/>
                      <a:headEnd len="sm" w="sm" type="none"/>
                      <a:tailEnd len="sm" w="sm" type="none"/>
                    </a:lnT>
                    <a:lnB cap="flat" cmpd="sng" w="9525">
                      <a:solidFill>
                        <a:srgbClr val="FFFFFF"/>
                      </a:solidFill>
                      <a:prstDash val="lgDashDot"/>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Sandeep</a:t>
                      </a:r>
                      <a:endParaRPr sz="1900">
                        <a:latin typeface="Calibri"/>
                        <a:ea typeface="Calibri"/>
                        <a:cs typeface="Calibri"/>
                        <a:sym typeface="Calibri"/>
                      </a:endParaRPr>
                    </a:p>
                  </a:txBody>
                  <a:tcPr marT="91425" marB="91425" marR="91425" marL="91425" anchor="ctr">
                    <a:lnL cap="flat" cmpd="sng" w="9525">
                      <a:solidFill>
                        <a:srgbClr val="FFFFFF"/>
                      </a:solidFill>
                      <a:prstDash val="lgDashDot"/>
                      <a:round/>
                      <a:headEnd len="sm" w="sm" type="none"/>
                      <a:tailEnd len="sm" w="sm" type="none"/>
                    </a:lnL>
                    <a:lnR cap="flat" cmpd="sng" w="9525">
                      <a:solidFill>
                        <a:srgbClr val="FFFFFF"/>
                      </a:solidFill>
                      <a:prstDash val="lgDashDot"/>
                      <a:round/>
                      <a:headEnd len="sm" w="sm" type="none"/>
                      <a:tailEnd len="sm" w="sm" type="none"/>
                    </a:lnR>
                    <a:lnT cap="flat" cmpd="sng" w="9525">
                      <a:solidFill>
                        <a:srgbClr val="FFFFFF"/>
                      </a:solidFill>
                      <a:prstDash val="lgDashDot"/>
                      <a:round/>
                      <a:headEnd len="sm" w="sm" type="none"/>
                      <a:tailEnd len="sm" w="sm" type="none"/>
                    </a:lnT>
                    <a:lnB cap="flat" cmpd="sng" w="9525">
                      <a:solidFill>
                        <a:srgbClr val="FFFFFF"/>
                      </a:solidFill>
                      <a:prstDash val="lgDashDot"/>
                      <a:round/>
                      <a:headEnd len="sm" w="sm" type="none"/>
                      <a:tailEnd len="sm" w="sm" type="none"/>
                    </a:lnB>
                  </a:tcPr>
                </a:tc>
              </a:tr>
              <a:tr h="3283200">
                <a:tc>
                  <a:txBody>
                    <a:bodyPr/>
                    <a:lstStyle/>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Literature Review</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Data Preprocessing</a:t>
                      </a:r>
                      <a:endParaRPr sz="1500">
                        <a:latin typeface="Calibri"/>
                        <a:ea typeface="Calibri"/>
                        <a:cs typeface="Calibri"/>
                        <a:sym typeface="Calibri"/>
                      </a:endParaRPr>
                    </a:p>
                  </a:txBody>
                  <a:tcPr marT="91425" marB="91425" marR="91425" marL="91425">
                    <a:lnL cap="flat" cmpd="sng" w="9525">
                      <a:solidFill>
                        <a:srgbClr val="FFFFFF"/>
                      </a:solidFill>
                      <a:prstDash val="lgDashDot"/>
                      <a:round/>
                      <a:headEnd len="sm" w="sm" type="none"/>
                      <a:tailEnd len="sm" w="sm" type="none"/>
                    </a:lnL>
                    <a:lnR cap="flat" cmpd="sng" w="9525">
                      <a:solidFill>
                        <a:srgbClr val="FFFFFF"/>
                      </a:solidFill>
                      <a:prstDash val="lgDashDot"/>
                      <a:round/>
                      <a:headEnd len="sm" w="sm" type="none"/>
                      <a:tailEnd len="sm" w="sm" type="none"/>
                    </a:lnR>
                    <a:lnT cap="flat" cmpd="sng" w="9525">
                      <a:solidFill>
                        <a:srgbClr val="FFFFFF"/>
                      </a:solidFill>
                      <a:prstDash val="lgDashDot"/>
                      <a:round/>
                      <a:headEnd len="sm" w="sm" type="none"/>
                      <a:tailEnd len="sm" w="sm" type="none"/>
                    </a:lnT>
                    <a:lnB cap="flat" cmpd="sng" w="9525">
                      <a:solidFill>
                        <a:srgbClr val="FFFFFF"/>
                      </a:solidFill>
                      <a:prstDash val="lgDashDot"/>
                      <a:round/>
                      <a:headEnd len="sm" w="sm" type="none"/>
                      <a:tailEnd len="sm" w="sm" type="none"/>
                    </a:lnB>
                  </a:tcPr>
                </a:tc>
                <a:tc>
                  <a:txBody>
                    <a:bodyPr/>
                    <a:lstStyle/>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Literature Review</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Data Visualization</a:t>
                      </a:r>
                      <a:endParaRPr sz="1500">
                        <a:latin typeface="Calibri"/>
                        <a:ea typeface="Calibri"/>
                        <a:cs typeface="Calibri"/>
                        <a:sym typeface="Calibri"/>
                      </a:endParaRPr>
                    </a:p>
                  </a:txBody>
                  <a:tcPr marT="91425" marB="91425" marR="91425" marL="91425">
                    <a:lnL cap="flat" cmpd="sng" w="9525">
                      <a:solidFill>
                        <a:srgbClr val="FFFFFF"/>
                      </a:solidFill>
                      <a:prstDash val="lgDashDot"/>
                      <a:round/>
                      <a:headEnd len="sm" w="sm" type="none"/>
                      <a:tailEnd len="sm" w="sm" type="none"/>
                    </a:lnL>
                    <a:lnR cap="flat" cmpd="sng" w="9525">
                      <a:solidFill>
                        <a:srgbClr val="FFFFFF"/>
                      </a:solidFill>
                      <a:prstDash val="lgDashDot"/>
                      <a:round/>
                      <a:headEnd len="sm" w="sm" type="none"/>
                      <a:tailEnd len="sm" w="sm" type="none"/>
                    </a:lnR>
                    <a:lnT cap="flat" cmpd="sng" w="9525">
                      <a:solidFill>
                        <a:srgbClr val="FFFFFF"/>
                      </a:solidFill>
                      <a:prstDash val="lgDashDot"/>
                      <a:round/>
                      <a:headEnd len="sm" w="sm" type="none"/>
                      <a:tailEnd len="sm" w="sm" type="none"/>
                    </a:lnT>
                    <a:lnB cap="flat" cmpd="sng" w="9525">
                      <a:solidFill>
                        <a:srgbClr val="FFFFFF"/>
                      </a:solidFill>
                      <a:prstDash val="lgDashDot"/>
                      <a:round/>
                      <a:headEnd len="sm" w="sm" type="none"/>
                      <a:tailEnd len="sm" w="sm" type="none"/>
                    </a:lnB>
                  </a:tcPr>
                </a:tc>
                <a:tc>
                  <a:txBody>
                    <a:bodyPr/>
                    <a:lstStyle/>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Data Preprocessing</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Data Visualization</a:t>
                      </a:r>
                      <a:endParaRPr sz="1500">
                        <a:latin typeface="Calibri"/>
                        <a:ea typeface="Calibri"/>
                        <a:cs typeface="Calibri"/>
                        <a:sym typeface="Calibri"/>
                      </a:endParaRPr>
                    </a:p>
                  </a:txBody>
                  <a:tcPr marT="91425" marB="91425" marR="91425" marL="91425">
                    <a:lnL cap="flat" cmpd="sng" w="9525">
                      <a:solidFill>
                        <a:srgbClr val="FFFFFF"/>
                      </a:solidFill>
                      <a:prstDash val="lgDashDot"/>
                      <a:round/>
                      <a:headEnd len="sm" w="sm" type="none"/>
                      <a:tailEnd len="sm" w="sm" type="none"/>
                    </a:lnL>
                    <a:lnR cap="flat" cmpd="sng" w="9525">
                      <a:solidFill>
                        <a:srgbClr val="FFFFFF"/>
                      </a:solidFill>
                      <a:prstDash val="lgDashDot"/>
                      <a:round/>
                      <a:headEnd len="sm" w="sm" type="none"/>
                      <a:tailEnd len="sm" w="sm" type="none"/>
                    </a:lnR>
                    <a:lnT cap="flat" cmpd="sng" w="9525">
                      <a:solidFill>
                        <a:srgbClr val="FFFFFF"/>
                      </a:solidFill>
                      <a:prstDash val="lgDashDot"/>
                      <a:round/>
                      <a:headEnd len="sm" w="sm" type="none"/>
                      <a:tailEnd len="sm" w="sm" type="none"/>
                    </a:lnT>
                    <a:lnB cap="flat" cmpd="sng" w="9525">
                      <a:solidFill>
                        <a:srgbClr val="FFFFFF"/>
                      </a:solidFill>
                      <a:prstDash val="lgDashDot"/>
                      <a:round/>
                      <a:headEnd len="sm" w="sm" type="none"/>
                      <a:tailEnd len="sm" w="sm" type="none"/>
                    </a:lnB>
                  </a:tcPr>
                </a:tc>
              </a:tr>
            </a:tbl>
          </a:graphicData>
        </a:graphic>
      </p:graphicFrame>
      <p:pic>
        <p:nvPicPr>
          <p:cNvPr id="351" name="Google Shape;351;p50"/>
          <p:cNvPicPr preferRelativeResize="0"/>
          <p:nvPr/>
        </p:nvPicPr>
        <p:blipFill>
          <a:blip r:embed="rId3">
            <a:alphaModFix/>
          </a:blip>
          <a:stretch>
            <a:fillRect/>
          </a:stretch>
        </p:blipFill>
        <p:spPr>
          <a:xfrm>
            <a:off x="1084485" y="2684048"/>
            <a:ext cx="6975050" cy="183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527625" y="680325"/>
            <a:ext cx="6367800" cy="4331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 sz="1000">
                <a:solidFill>
                  <a:srgbClr val="FFFFFF"/>
                </a:solidFill>
                <a:latin typeface="Lato"/>
                <a:ea typeface="Lato"/>
                <a:cs typeface="Lato"/>
                <a:sym typeface="Lato"/>
              </a:rPr>
              <a:t>Mid Project Presentation Template: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Total 10 minutes slot, which includes presentation and QnA session. So ideally presentation should be for around 6-7 minutes. Number of slides for each section can be flexible, but all the sections are mandatory.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1. Motivation (2 slides)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2. Literature review (2 slides) Discuss at least two Research Papers, not blogs or articles.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3. Dataset description (2-3 slides)</a:t>
            </a:r>
            <a:endParaRPr b="0" sz="1000">
              <a:solidFill>
                <a:srgbClr val="FFFFFF"/>
              </a:solidFill>
              <a:latin typeface="Lato"/>
              <a:ea typeface="Lato"/>
              <a:cs typeface="Lato"/>
              <a:sym typeface="Lato"/>
            </a:endParaRPr>
          </a:p>
          <a:p>
            <a:pPr indent="45720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 a) Different attributes, some visualization, details regarding the dataset. </a:t>
            </a:r>
            <a:endParaRPr b="0" sz="1000">
              <a:solidFill>
                <a:srgbClr val="FFFFFF"/>
              </a:solidFill>
              <a:latin typeface="Lato"/>
              <a:ea typeface="Lato"/>
              <a:cs typeface="Lato"/>
              <a:sym typeface="Lato"/>
            </a:endParaRPr>
          </a:p>
          <a:p>
            <a:pPr indent="0" lvl="0" marL="45720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b) Details regarding any kind of preprocessing is required or not.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4. Methodology. (2-3 slides)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5. Results/Analysis/conclusion (2 slides). Based upon work done till now.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6. Timeline, are you able to follow the timeline that you proposed in the proposal, and proposing future timeline. (1 slide) </a:t>
            </a:r>
            <a:endParaRPr b="0" sz="1000">
              <a:solidFill>
                <a:srgbClr val="FFFFFF"/>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0" lang="en" sz="1000">
                <a:solidFill>
                  <a:srgbClr val="FFFFFF"/>
                </a:solidFill>
                <a:latin typeface="Lato"/>
                <a:ea typeface="Lato"/>
                <a:cs typeface="Lato"/>
                <a:sym typeface="Lato"/>
              </a:rPr>
              <a:t>7. Individual team member’s contribution. (1 slide)</a:t>
            </a:r>
            <a:endParaRPr b="0" sz="1000">
              <a:solidFill>
                <a:srgbClr val="FFFFFF"/>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Motivation</a:t>
            </a:r>
            <a:endParaRPr>
              <a:latin typeface="Roboto"/>
              <a:ea typeface="Roboto"/>
              <a:cs typeface="Roboto"/>
              <a:sym typeface="Roboto"/>
            </a:endParaRPr>
          </a:p>
        </p:txBody>
      </p:sp>
      <p:sp>
        <p:nvSpPr>
          <p:cNvPr id="271" name="Google Shape;271;p38"/>
          <p:cNvSpPr txBox="1"/>
          <p:nvPr>
            <p:ph idx="1" type="body"/>
          </p:nvPr>
        </p:nvSpPr>
        <p:spPr>
          <a:xfrm>
            <a:off x="556650" y="893825"/>
            <a:ext cx="8030700" cy="4250700"/>
          </a:xfrm>
          <a:prstGeom prst="rect">
            <a:avLst/>
          </a:prstGeom>
        </p:spPr>
        <p:txBody>
          <a:bodyPr anchorCtr="0" anchor="t" bIns="34275" lIns="68575" spcFirstLastPara="1" rIns="68575" wrap="square" tIns="34275">
            <a:noAutofit/>
          </a:bodyPr>
          <a:lstStyle/>
          <a:p>
            <a:pPr indent="-336550" lvl="0" marL="457200" rtl="0" algn="just">
              <a:lnSpc>
                <a:spcPct val="100000"/>
              </a:lnSpc>
              <a:spcBef>
                <a:spcPts val="800"/>
              </a:spcBef>
              <a:spcAft>
                <a:spcPts val="0"/>
              </a:spcAft>
              <a:buSzPts val="1700"/>
              <a:buFont typeface="Calibri"/>
              <a:buChar char="➔"/>
            </a:pPr>
            <a:r>
              <a:rPr lang="en" sz="1700"/>
              <a:t>StackOverflow </a:t>
            </a:r>
            <a:r>
              <a:rPr lang="en" sz="1700">
                <a:solidFill>
                  <a:srgbClr val="24292E"/>
                </a:solidFill>
                <a:highlight>
                  <a:srgbClr val="FFFFFF"/>
                </a:highlight>
              </a:rPr>
              <a:t>is the largest, most trusted online community for developers, students, and other educationists throughout the globe. It is an educational resources available to everybody to clarify doubts, ask questions, answer questions, vote questions, and answers up or down and post questions and answers.</a:t>
            </a:r>
            <a:endParaRPr sz="1700">
              <a:solidFill>
                <a:srgbClr val="24292E"/>
              </a:solidFill>
              <a:highlight>
                <a:srgbClr val="FFFFFF"/>
              </a:highlight>
            </a:endParaRPr>
          </a:p>
          <a:p>
            <a:pPr indent="-336550" lvl="0" marL="457200" rtl="0" algn="just">
              <a:lnSpc>
                <a:spcPct val="100000"/>
              </a:lnSpc>
              <a:spcBef>
                <a:spcPts val="1000"/>
              </a:spcBef>
              <a:spcAft>
                <a:spcPts val="0"/>
              </a:spcAft>
              <a:buClr>
                <a:srgbClr val="24292E"/>
              </a:buClr>
              <a:buSzPts val="1700"/>
              <a:buFont typeface="Calibri"/>
              <a:buChar char="➔"/>
            </a:pPr>
            <a:r>
              <a:rPr lang="en" sz="1700">
                <a:solidFill>
                  <a:srgbClr val="24292E"/>
                </a:solidFill>
                <a:highlight>
                  <a:schemeClr val="lt1"/>
                </a:highlight>
              </a:rPr>
              <a:t>A question on StackOverflow needs to be assigned tags by users which is used by other people to find solution to their problems. Further, users can subscribe to tags on a certain topic to receive digests of new questions for which they might have an answer. Realising the importance of tags, reveal important consequences and considerations related to tag assignment to questions/ answers. </a:t>
            </a:r>
            <a:endParaRPr sz="1700">
              <a:solidFill>
                <a:srgbClr val="24292E"/>
              </a:solidFill>
              <a:highlight>
                <a:schemeClr val="lt1"/>
              </a:highlight>
            </a:endParaRPr>
          </a:p>
          <a:p>
            <a:pPr indent="-336550" lvl="0" marL="457200" rtl="0" algn="just">
              <a:lnSpc>
                <a:spcPct val="100000"/>
              </a:lnSpc>
              <a:spcBef>
                <a:spcPts val="1000"/>
              </a:spcBef>
              <a:spcAft>
                <a:spcPts val="1000"/>
              </a:spcAft>
              <a:buClr>
                <a:srgbClr val="24292E"/>
              </a:buClr>
              <a:buSzPts val="1700"/>
              <a:buFont typeface="Calibri"/>
              <a:buChar char="➔"/>
            </a:pPr>
            <a:r>
              <a:rPr lang="en" sz="1700">
                <a:solidFill>
                  <a:srgbClr val="24292E"/>
                </a:solidFill>
                <a:highlight>
                  <a:schemeClr val="lt1"/>
                </a:highlight>
              </a:rPr>
              <a:t>The aim for the project is to develop a predictor which can predict the tags based on the content of a question. It can be thought of as a recommendation system for users who pose questions on StackOverflow.</a:t>
            </a:r>
            <a:endParaRPr sz="170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Literature Review</a:t>
            </a:r>
            <a:endParaRPr>
              <a:latin typeface="Roboto"/>
              <a:ea typeface="Roboto"/>
              <a:cs typeface="Roboto"/>
              <a:sym typeface="Roboto"/>
            </a:endParaRPr>
          </a:p>
        </p:txBody>
      </p:sp>
      <p:sp>
        <p:nvSpPr>
          <p:cNvPr id="277" name="Google Shape;277;p39"/>
          <p:cNvSpPr txBox="1"/>
          <p:nvPr>
            <p:ph idx="1" type="body"/>
          </p:nvPr>
        </p:nvSpPr>
        <p:spPr>
          <a:xfrm>
            <a:off x="576150" y="893825"/>
            <a:ext cx="7991700" cy="42498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solidFill>
                  <a:srgbClr val="0E101A"/>
                </a:solidFill>
              </a:rPr>
              <a:t>Many articles and similar projects are available on the internet, which gives us an insight into the tag assignment to a question or an answer. Students, educators, and computer science enthusiasts from all across the globe have contributed. </a:t>
            </a:r>
            <a:endParaRPr sz="1600">
              <a:solidFill>
                <a:srgbClr val="0E101A"/>
              </a:solidFill>
            </a:endParaRPr>
          </a:p>
          <a:p>
            <a:pPr indent="0" lvl="0" marL="0" rtl="0" algn="l">
              <a:lnSpc>
                <a:spcPct val="115000"/>
              </a:lnSpc>
              <a:spcBef>
                <a:spcPts val="1000"/>
              </a:spcBef>
              <a:spcAft>
                <a:spcPts val="0"/>
              </a:spcAft>
              <a:buNone/>
            </a:pPr>
            <a:r>
              <a:rPr lang="en" sz="1600">
                <a:solidFill>
                  <a:srgbClr val="0E101A"/>
                </a:solidFill>
              </a:rPr>
              <a:t>A paper titled ‘Predicting Tags for Stack Overflow Questions Using Different Classifiers’ was presented by Taniya Saini and Sachin Tripathi of ISM Dhanbad. According to the paper, relevant data extraction from the data was a crucial task, and text classification is a multi-class and multi-label classification problem. </a:t>
            </a:r>
            <a:endParaRPr sz="1600">
              <a:solidFill>
                <a:srgbClr val="0E101A"/>
              </a:solidFill>
            </a:endParaRPr>
          </a:p>
          <a:p>
            <a:pPr indent="0" lvl="0" marL="0" rtl="0" algn="l">
              <a:lnSpc>
                <a:spcPct val="115000"/>
              </a:lnSpc>
              <a:spcBef>
                <a:spcPts val="1000"/>
              </a:spcBef>
              <a:spcAft>
                <a:spcPts val="0"/>
              </a:spcAft>
              <a:buNone/>
            </a:pPr>
            <a:r>
              <a:rPr lang="en" sz="1600">
                <a:solidFill>
                  <a:srgbClr val="0E101A"/>
                </a:solidFill>
              </a:rPr>
              <a:t>There are two ways to implementing the classification. </a:t>
            </a:r>
            <a:endParaRPr sz="1600">
              <a:solidFill>
                <a:srgbClr val="0E101A"/>
              </a:solidFill>
            </a:endParaRPr>
          </a:p>
          <a:p>
            <a:pPr indent="-330200" lvl="0" marL="457200" rtl="0" algn="l">
              <a:lnSpc>
                <a:spcPct val="115000"/>
              </a:lnSpc>
              <a:spcBef>
                <a:spcPts val="1000"/>
              </a:spcBef>
              <a:spcAft>
                <a:spcPts val="0"/>
              </a:spcAft>
              <a:buClr>
                <a:srgbClr val="0E101A"/>
              </a:buClr>
              <a:buSzPts val="1600"/>
              <a:buFont typeface="Calibri"/>
              <a:buChar char="➔"/>
            </a:pPr>
            <a:r>
              <a:rPr lang="en" sz="1600">
                <a:solidFill>
                  <a:srgbClr val="0E101A"/>
                </a:solidFill>
              </a:rPr>
              <a:t>We can decompose the classification problem into k independent binary classification problem or we can train a separate classifier for each of the k possible output labels. </a:t>
            </a:r>
            <a:endParaRPr sz="1600">
              <a:solidFill>
                <a:srgbClr val="0E101A"/>
              </a:solidFill>
            </a:endParaRPr>
          </a:p>
          <a:p>
            <a:pPr indent="-330200" lvl="0" marL="457200" rtl="0" algn="l">
              <a:lnSpc>
                <a:spcPct val="115000"/>
              </a:lnSpc>
              <a:spcBef>
                <a:spcPts val="1000"/>
              </a:spcBef>
              <a:spcAft>
                <a:spcPts val="1000"/>
              </a:spcAft>
              <a:buClr>
                <a:srgbClr val="0E101A"/>
              </a:buClr>
              <a:buSzPts val="1600"/>
              <a:buFont typeface="Calibri"/>
              <a:buChar char="➔"/>
            </a:pPr>
            <a:r>
              <a:rPr lang="en" sz="1600">
                <a:solidFill>
                  <a:srgbClr val="0E101A"/>
                </a:solidFill>
              </a:rPr>
              <a:t>The second approach is from adaptive algorithms. Examples of adaptive algorithms include boosting and random forests. Some of the classifiers that can be utilized are Support Vector Machine(SVM), Naive Bayes, unique Feature Extraction(UFE).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Literature Review</a:t>
            </a:r>
            <a:endParaRPr>
              <a:latin typeface="Roboto"/>
              <a:ea typeface="Roboto"/>
              <a:cs typeface="Roboto"/>
              <a:sym typeface="Roboto"/>
            </a:endParaRPr>
          </a:p>
        </p:txBody>
      </p:sp>
      <p:sp>
        <p:nvSpPr>
          <p:cNvPr id="283" name="Google Shape;283;p40"/>
          <p:cNvSpPr txBox="1"/>
          <p:nvPr>
            <p:ph idx="1" type="body"/>
          </p:nvPr>
        </p:nvSpPr>
        <p:spPr>
          <a:xfrm>
            <a:off x="633850" y="1035875"/>
            <a:ext cx="8108700" cy="3599400"/>
          </a:xfrm>
          <a:prstGeom prst="rect">
            <a:avLst/>
          </a:prstGeom>
        </p:spPr>
        <p:txBody>
          <a:bodyPr anchorCtr="0" anchor="t" bIns="34275" lIns="68575" spcFirstLastPara="1" rIns="68575" wrap="square" tIns="34275">
            <a:noAutofit/>
          </a:bodyPr>
          <a:lstStyle/>
          <a:p>
            <a:pPr indent="0" lvl="0" marL="0" rtl="0" algn="just">
              <a:lnSpc>
                <a:spcPct val="100000"/>
              </a:lnSpc>
              <a:spcBef>
                <a:spcPts val="800"/>
              </a:spcBef>
              <a:spcAft>
                <a:spcPts val="0"/>
              </a:spcAft>
              <a:buClr>
                <a:schemeClr val="dk1"/>
              </a:buClr>
              <a:buSzPts val="1100"/>
              <a:buFont typeface="Arial"/>
              <a:buNone/>
            </a:pPr>
            <a:r>
              <a:rPr lang="en" sz="1700"/>
              <a:t>Another paper titled ‘</a:t>
            </a:r>
            <a:r>
              <a:rPr lang="en" sz="1700"/>
              <a:t>Predicting Tags for StackOverflow Questions’ by PHD students at Stanford demonstrate an approach which helps in building a predictor. According to the paper, tags for a question can be divided into two parts.</a:t>
            </a:r>
            <a:endParaRPr sz="1700"/>
          </a:p>
          <a:p>
            <a:pPr indent="-336550" lvl="0" marL="457200" rtl="0" algn="just">
              <a:lnSpc>
                <a:spcPct val="100000"/>
              </a:lnSpc>
              <a:spcBef>
                <a:spcPts val="800"/>
              </a:spcBef>
              <a:spcAft>
                <a:spcPts val="0"/>
              </a:spcAft>
              <a:buSzPts val="1700"/>
              <a:buFont typeface="Calibri"/>
              <a:buChar char="➔"/>
            </a:pPr>
            <a:r>
              <a:rPr lang="en" sz="1700"/>
              <a:t>Firstly, all questions can be broadly classified using a tag indicating the technology or the programming language they are related to. This type of methodology to classify files according to language is also employed by GitHub. </a:t>
            </a:r>
            <a:endParaRPr sz="1700"/>
          </a:p>
          <a:p>
            <a:pPr indent="-336550" lvl="0" marL="457200" rtl="0" algn="just">
              <a:lnSpc>
                <a:spcPct val="100000"/>
              </a:lnSpc>
              <a:spcBef>
                <a:spcPts val="0"/>
              </a:spcBef>
              <a:spcAft>
                <a:spcPts val="0"/>
              </a:spcAft>
              <a:buSzPts val="1700"/>
              <a:buFont typeface="Calibri"/>
              <a:buChar char="➔"/>
            </a:pPr>
            <a:r>
              <a:rPr lang="en" sz="1700"/>
              <a:t>Lastly, the questions can be related to a subtopic or paradigm, and a seperate classifier can be used to predict them.</a:t>
            </a:r>
            <a:endParaRPr sz="1700"/>
          </a:p>
          <a:p>
            <a:pPr indent="0" lvl="0" marL="0" rtl="0" algn="just">
              <a:lnSpc>
                <a:spcPct val="100000"/>
              </a:lnSpc>
              <a:spcBef>
                <a:spcPts val="800"/>
              </a:spcBef>
              <a:spcAft>
                <a:spcPts val="0"/>
              </a:spcAft>
              <a:buNone/>
            </a:pPr>
            <a:r>
              <a:rPr lang="en" sz="1700"/>
              <a:t>This dividing approach can be used to predict tags in a more concise manner. Thus, building classifier for seperate types of classification can help predict labels with greater accuracy.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Dataset Description</a:t>
            </a:r>
            <a:endParaRPr>
              <a:latin typeface="Roboto"/>
              <a:ea typeface="Roboto"/>
              <a:cs typeface="Roboto"/>
              <a:sym typeface="Roboto"/>
            </a:endParaRPr>
          </a:p>
        </p:txBody>
      </p:sp>
      <p:sp>
        <p:nvSpPr>
          <p:cNvPr id="289" name="Google Shape;289;p41"/>
          <p:cNvSpPr txBox="1"/>
          <p:nvPr>
            <p:ph idx="1" type="body"/>
          </p:nvPr>
        </p:nvSpPr>
        <p:spPr>
          <a:xfrm>
            <a:off x="633850" y="987275"/>
            <a:ext cx="7886700" cy="1977000"/>
          </a:xfrm>
          <a:prstGeom prst="rect">
            <a:avLst/>
          </a:prstGeom>
        </p:spPr>
        <p:txBody>
          <a:bodyPr anchorCtr="0" anchor="ctr" bIns="34275" lIns="68575" spcFirstLastPara="1" rIns="68575" wrap="square" tIns="34275">
            <a:noAutofit/>
          </a:bodyPr>
          <a:lstStyle/>
          <a:p>
            <a:pPr indent="-336550" lvl="0" marL="457200" rtl="0" algn="just">
              <a:lnSpc>
                <a:spcPct val="115000"/>
              </a:lnSpc>
              <a:spcBef>
                <a:spcPts val="800"/>
              </a:spcBef>
              <a:spcAft>
                <a:spcPts val="0"/>
              </a:spcAft>
              <a:buSzPts val="1700"/>
              <a:buFont typeface="Calibri"/>
              <a:buChar char="➔"/>
            </a:pPr>
            <a:r>
              <a:rPr lang="en" sz="1700"/>
              <a:t>The dataset used is available on Kaggle competition on the automatic tagging of StackOverflow posts .</a:t>
            </a:r>
            <a:endParaRPr sz="1700"/>
          </a:p>
          <a:p>
            <a:pPr indent="-336550" lvl="0" marL="457200" rtl="0" algn="just">
              <a:lnSpc>
                <a:spcPct val="115000"/>
              </a:lnSpc>
              <a:spcBef>
                <a:spcPts val="0"/>
              </a:spcBef>
              <a:spcAft>
                <a:spcPts val="0"/>
              </a:spcAft>
              <a:buSzPts val="1700"/>
              <a:buFont typeface="Calibri"/>
              <a:buChar char="➔"/>
            </a:pPr>
            <a:r>
              <a:rPr lang="en" sz="1700"/>
              <a:t>The original data set consists of 60,34,195 StackOverflow questions. But for the purpose of this project we are using only 20 lakh samples.</a:t>
            </a:r>
            <a:endParaRPr sz="1700"/>
          </a:p>
          <a:p>
            <a:pPr indent="-336550" lvl="0" marL="457200" rtl="0" algn="just">
              <a:lnSpc>
                <a:spcPct val="115000"/>
              </a:lnSpc>
              <a:spcBef>
                <a:spcPts val="0"/>
              </a:spcBef>
              <a:spcAft>
                <a:spcPts val="0"/>
              </a:spcAft>
              <a:buSzPts val="1700"/>
              <a:buFont typeface="Calibri"/>
              <a:buChar char="➔"/>
            </a:pPr>
            <a:r>
              <a:rPr lang="en" sz="1700"/>
              <a:t>Each datum in the dataset consist of 3 columns specifying Question Title, Body and the related Tags  for the question.</a:t>
            </a:r>
            <a:endParaRPr sz="1700"/>
          </a:p>
          <a:p>
            <a:pPr indent="-336550" lvl="0" marL="457200" rtl="0" algn="just">
              <a:lnSpc>
                <a:spcPct val="115000"/>
              </a:lnSpc>
              <a:spcBef>
                <a:spcPts val="0"/>
              </a:spcBef>
              <a:spcAft>
                <a:spcPts val="0"/>
              </a:spcAft>
              <a:buSzPts val="1700"/>
              <a:buFont typeface="Calibri"/>
              <a:buChar char="➔"/>
            </a:pPr>
            <a:r>
              <a:rPr lang="en" sz="1700"/>
              <a:t>Body contains the extracted HTML text from the web site.</a:t>
            </a:r>
            <a:endParaRPr sz="1700"/>
          </a:p>
        </p:txBody>
      </p:sp>
      <p:pic>
        <p:nvPicPr>
          <p:cNvPr id="290" name="Google Shape;290;p41"/>
          <p:cNvPicPr preferRelativeResize="0"/>
          <p:nvPr/>
        </p:nvPicPr>
        <p:blipFill rotWithShape="1">
          <a:blip r:embed="rId3">
            <a:alphaModFix/>
          </a:blip>
          <a:srcRect b="51948" l="0" r="0" t="0"/>
          <a:stretch/>
        </p:blipFill>
        <p:spPr>
          <a:xfrm>
            <a:off x="0" y="3057725"/>
            <a:ext cx="9143999" cy="1575100"/>
          </a:xfrm>
          <a:prstGeom prst="rect">
            <a:avLst/>
          </a:prstGeom>
          <a:noFill/>
          <a:ln>
            <a:noFill/>
          </a:ln>
        </p:spPr>
      </p:pic>
      <p:sp>
        <p:nvSpPr>
          <p:cNvPr id="291" name="Google Shape;291;p41"/>
          <p:cNvSpPr txBox="1"/>
          <p:nvPr/>
        </p:nvSpPr>
        <p:spPr>
          <a:xfrm>
            <a:off x="309250" y="4632825"/>
            <a:ext cx="8535900" cy="352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1000">
                <a:solidFill>
                  <a:schemeClr val="dk1"/>
                </a:solidFill>
                <a:latin typeface="Roboto"/>
                <a:ea typeface="Roboto"/>
                <a:cs typeface="Roboto"/>
                <a:sym typeface="Roboto"/>
              </a:rPr>
              <a:t>Link to  Kaggle competition : </a:t>
            </a:r>
            <a:r>
              <a:rPr lang="en" sz="1000" u="sng">
                <a:solidFill>
                  <a:schemeClr val="hlink"/>
                </a:solidFill>
                <a:latin typeface="Roboto"/>
                <a:ea typeface="Roboto"/>
                <a:cs typeface="Roboto"/>
                <a:sym typeface="Roboto"/>
                <a:hlinkClick r:id="rId4"/>
              </a:rPr>
              <a:t>https://www.kaggle.com/c/facebook-recruiting-iii-keyword-extraction</a:t>
            </a:r>
            <a:r>
              <a:rPr lang="en" sz="1000">
                <a:solidFill>
                  <a:schemeClr val="dk1"/>
                </a:solidFill>
                <a:latin typeface="Roboto"/>
                <a:ea typeface="Roboto"/>
                <a:cs typeface="Roboto"/>
                <a:sym typeface="Roboto"/>
              </a:rPr>
              <a:t> </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Pre-Processing</a:t>
            </a:r>
            <a:endParaRPr>
              <a:latin typeface="Roboto"/>
              <a:ea typeface="Roboto"/>
              <a:cs typeface="Roboto"/>
              <a:sym typeface="Roboto"/>
            </a:endParaRPr>
          </a:p>
        </p:txBody>
      </p:sp>
      <p:sp>
        <p:nvSpPr>
          <p:cNvPr id="297" name="Google Shape;297;p42"/>
          <p:cNvSpPr txBox="1"/>
          <p:nvPr>
            <p:ph idx="1" type="body"/>
          </p:nvPr>
        </p:nvSpPr>
        <p:spPr>
          <a:xfrm>
            <a:off x="628650" y="954624"/>
            <a:ext cx="7886700" cy="3980400"/>
          </a:xfrm>
          <a:prstGeom prst="rect">
            <a:avLst/>
          </a:prstGeom>
        </p:spPr>
        <p:txBody>
          <a:bodyPr anchorCtr="0" anchor="ctr" bIns="34275" lIns="68575" spcFirstLastPara="1" rIns="68575" wrap="square" tIns="34275">
            <a:noAutofit/>
          </a:bodyPr>
          <a:lstStyle/>
          <a:p>
            <a:pPr indent="-330200" lvl="0" marL="457200" rtl="0" algn="just">
              <a:lnSpc>
                <a:spcPct val="125000"/>
              </a:lnSpc>
              <a:spcBef>
                <a:spcPts val="0"/>
              </a:spcBef>
              <a:spcAft>
                <a:spcPts val="0"/>
              </a:spcAft>
              <a:buClr>
                <a:srgbClr val="292929"/>
              </a:buClr>
              <a:buSzPts val="1600"/>
              <a:buFont typeface="Calibri"/>
              <a:buChar char="➔"/>
            </a:pPr>
            <a:r>
              <a:rPr lang="en" sz="1600">
                <a:solidFill>
                  <a:srgbClr val="292929"/>
                </a:solidFill>
                <a:highlight>
                  <a:srgbClr val="FFFFFF"/>
                </a:highlight>
              </a:rPr>
              <a:t>Remove HTML tags</a:t>
            </a:r>
            <a:endParaRPr sz="1600">
              <a:solidFill>
                <a:srgbClr val="292929"/>
              </a:solidFill>
              <a:highlight>
                <a:srgbClr val="FFFFFF"/>
              </a:highlight>
            </a:endParaRPr>
          </a:p>
          <a:p>
            <a:pPr indent="0" lvl="0" marL="457200" rtl="0" algn="just">
              <a:lnSpc>
                <a:spcPct val="125000"/>
              </a:lnSpc>
              <a:spcBef>
                <a:spcPts val="0"/>
              </a:spcBef>
              <a:spcAft>
                <a:spcPts val="0"/>
              </a:spcAft>
              <a:buNone/>
            </a:pPr>
            <a:r>
              <a:rPr lang="en" sz="1300">
                <a:solidFill>
                  <a:srgbClr val="292929"/>
                </a:solidFill>
                <a:highlight>
                  <a:srgbClr val="FFFFFF"/>
                </a:highlight>
              </a:rPr>
              <a:t>Since the data was directly scraped from the website, it contains HTML tags which are present in every dataset and creating noise and hence needs to be removed.</a:t>
            </a:r>
            <a:endParaRPr sz="1300">
              <a:solidFill>
                <a:srgbClr val="292929"/>
              </a:solidFill>
              <a:highlight>
                <a:srgbClr val="FFFFFF"/>
              </a:highlight>
            </a:endParaRPr>
          </a:p>
          <a:p>
            <a:pPr indent="-330200" lvl="0" marL="457200" rtl="0" algn="just">
              <a:lnSpc>
                <a:spcPct val="125000"/>
              </a:lnSpc>
              <a:spcBef>
                <a:spcPts val="0"/>
              </a:spcBef>
              <a:spcAft>
                <a:spcPts val="0"/>
              </a:spcAft>
              <a:buClr>
                <a:srgbClr val="292929"/>
              </a:buClr>
              <a:buSzPts val="1600"/>
              <a:buFont typeface="Calibri"/>
              <a:buChar char="➔"/>
            </a:pPr>
            <a:r>
              <a:rPr lang="en" sz="1600">
                <a:solidFill>
                  <a:srgbClr val="292929"/>
                </a:solidFill>
                <a:highlight>
                  <a:srgbClr val="FFFFFF"/>
                </a:highlight>
              </a:rPr>
              <a:t>Remove extra whitespaces and other special characters</a:t>
            </a:r>
            <a:endParaRPr sz="1600">
              <a:solidFill>
                <a:srgbClr val="292929"/>
              </a:solidFill>
              <a:highlight>
                <a:srgbClr val="FFFFFF"/>
              </a:highlight>
            </a:endParaRPr>
          </a:p>
          <a:p>
            <a:pPr indent="0" lvl="0" marL="457200" rtl="0" algn="just">
              <a:lnSpc>
                <a:spcPct val="125000"/>
              </a:lnSpc>
              <a:spcBef>
                <a:spcPts val="0"/>
              </a:spcBef>
              <a:spcAft>
                <a:spcPts val="0"/>
              </a:spcAft>
              <a:buNone/>
            </a:pPr>
            <a:r>
              <a:rPr lang="en" sz="1300">
                <a:solidFill>
                  <a:srgbClr val="292929"/>
                </a:solidFill>
                <a:highlight>
                  <a:srgbClr val="FFFFFF"/>
                </a:highlight>
              </a:rPr>
              <a:t>There were some users generated extra spaces and special characters which were contributing to noise and we removed them.</a:t>
            </a:r>
            <a:endParaRPr sz="1300">
              <a:solidFill>
                <a:srgbClr val="292929"/>
              </a:solidFill>
              <a:highlight>
                <a:schemeClr val="lt1"/>
              </a:highlight>
            </a:endParaRPr>
          </a:p>
          <a:p>
            <a:pPr indent="-330200" lvl="0" marL="457200" rtl="0" algn="just">
              <a:lnSpc>
                <a:spcPct val="125000"/>
              </a:lnSpc>
              <a:spcBef>
                <a:spcPts val="0"/>
              </a:spcBef>
              <a:spcAft>
                <a:spcPts val="0"/>
              </a:spcAft>
              <a:buClr>
                <a:srgbClr val="292929"/>
              </a:buClr>
              <a:buSzPts val="1600"/>
              <a:buFont typeface="Calibri"/>
              <a:buChar char="➔"/>
            </a:pPr>
            <a:r>
              <a:rPr lang="en" sz="1600">
                <a:solidFill>
                  <a:srgbClr val="292929"/>
                </a:solidFill>
                <a:highlight>
                  <a:schemeClr val="lt1"/>
                </a:highlight>
              </a:rPr>
              <a:t>Lowercase all texts</a:t>
            </a:r>
            <a:endParaRPr sz="1600">
              <a:solidFill>
                <a:srgbClr val="292929"/>
              </a:solidFill>
              <a:highlight>
                <a:schemeClr val="lt1"/>
              </a:highlight>
            </a:endParaRPr>
          </a:p>
          <a:p>
            <a:pPr indent="0" lvl="0" marL="457200" rtl="0" algn="just">
              <a:lnSpc>
                <a:spcPct val="125000"/>
              </a:lnSpc>
              <a:spcBef>
                <a:spcPts val="0"/>
              </a:spcBef>
              <a:spcAft>
                <a:spcPts val="0"/>
              </a:spcAft>
              <a:buNone/>
            </a:pPr>
            <a:r>
              <a:rPr lang="en" sz="1300">
                <a:solidFill>
                  <a:srgbClr val="292929"/>
                </a:solidFill>
                <a:highlight>
                  <a:schemeClr val="lt1"/>
                </a:highlight>
              </a:rPr>
              <a:t>To standardise the dataset we converted all the text to lowercase.</a:t>
            </a:r>
            <a:endParaRPr sz="1300">
              <a:solidFill>
                <a:srgbClr val="292929"/>
              </a:solidFill>
              <a:highlight>
                <a:schemeClr val="lt1"/>
              </a:highlight>
            </a:endParaRPr>
          </a:p>
          <a:p>
            <a:pPr indent="-330200" lvl="0" marL="457200" rtl="0" algn="just">
              <a:lnSpc>
                <a:spcPct val="125000"/>
              </a:lnSpc>
              <a:spcBef>
                <a:spcPts val="0"/>
              </a:spcBef>
              <a:spcAft>
                <a:spcPts val="0"/>
              </a:spcAft>
              <a:buClr>
                <a:srgbClr val="292929"/>
              </a:buClr>
              <a:buSzPts val="1600"/>
              <a:buFont typeface="Calibri"/>
              <a:buChar char="➔"/>
            </a:pPr>
            <a:r>
              <a:rPr lang="en" sz="1600">
                <a:solidFill>
                  <a:srgbClr val="292929"/>
                </a:solidFill>
                <a:highlight>
                  <a:schemeClr val="lt1"/>
                </a:highlight>
              </a:rPr>
              <a:t>Convert number words to numeric form</a:t>
            </a:r>
            <a:endParaRPr sz="1600">
              <a:solidFill>
                <a:srgbClr val="292929"/>
              </a:solidFill>
              <a:highlight>
                <a:schemeClr val="lt1"/>
              </a:highlight>
            </a:endParaRPr>
          </a:p>
          <a:p>
            <a:pPr indent="0" lvl="0" marL="457200" rtl="0" algn="just">
              <a:lnSpc>
                <a:spcPct val="125000"/>
              </a:lnSpc>
              <a:spcBef>
                <a:spcPts val="0"/>
              </a:spcBef>
              <a:spcAft>
                <a:spcPts val="0"/>
              </a:spcAft>
              <a:buNone/>
            </a:pPr>
            <a:r>
              <a:rPr lang="en" sz="1300">
                <a:solidFill>
                  <a:srgbClr val="292929"/>
                </a:solidFill>
                <a:highlight>
                  <a:schemeClr val="lt1"/>
                </a:highlight>
              </a:rPr>
              <a:t>Since some questions contained numeric data which can’t be processed in text processing hence removed.</a:t>
            </a:r>
            <a:endParaRPr sz="1300">
              <a:solidFill>
                <a:srgbClr val="292929"/>
              </a:solidFill>
              <a:highlight>
                <a:schemeClr val="lt1"/>
              </a:highlight>
            </a:endParaRPr>
          </a:p>
          <a:p>
            <a:pPr indent="-330200" lvl="0" marL="457200" rtl="0" algn="just">
              <a:lnSpc>
                <a:spcPct val="125000"/>
              </a:lnSpc>
              <a:spcBef>
                <a:spcPts val="0"/>
              </a:spcBef>
              <a:spcAft>
                <a:spcPts val="0"/>
              </a:spcAft>
              <a:buClr>
                <a:srgbClr val="292929"/>
              </a:buClr>
              <a:buSzPts val="1600"/>
              <a:buFont typeface="Calibri"/>
              <a:buChar char="➔"/>
            </a:pPr>
            <a:r>
              <a:rPr lang="en" sz="1600">
                <a:solidFill>
                  <a:srgbClr val="292929"/>
                </a:solidFill>
                <a:highlight>
                  <a:schemeClr val="lt1"/>
                </a:highlight>
              </a:rPr>
              <a:t>Remove Stopwords</a:t>
            </a:r>
            <a:endParaRPr sz="1600">
              <a:solidFill>
                <a:srgbClr val="292929"/>
              </a:solidFill>
              <a:highlight>
                <a:schemeClr val="lt1"/>
              </a:highlight>
            </a:endParaRPr>
          </a:p>
          <a:p>
            <a:pPr indent="0" lvl="0" marL="457200" rtl="0" algn="just">
              <a:lnSpc>
                <a:spcPct val="125000"/>
              </a:lnSpc>
              <a:spcBef>
                <a:spcPts val="0"/>
              </a:spcBef>
              <a:spcAft>
                <a:spcPts val="0"/>
              </a:spcAft>
              <a:buNone/>
            </a:pPr>
            <a:r>
              <a:rPr lang="en" sz="1300">
                <a:solidFill>
                  <a:srgbClr val="292929"/>
                </a:solidFill>
                <a:highlight>
                  <a:schemeClr val="lt1"/>
                </a:highlight>
              </a:rPr>
              <a:t>For text preprocessing words such as “as”, “is”, “a”, “the” etc creates noise and hence removed.</a:t>
            </a:r>
            <a:endParaRPr sz="1300">
              <a:solidFill>
                <a:srgbClr val="292929"/>
              </a:solidFill>
              <a:highlight>
                <a:schemeClr val="lt1"/>
              </a:highlight>
            </a:endParaRPr>
          </a:p>
          <a:p>
            <a:pPr indent="-330200" lvl="0" marL="457200" rtl="0" algn="just">
              <a:lnSpc>
                <a:spcPct val="125000"/>
              </a:lnSpc>
              <a:spcBef>
                <a:spcPts val="0"/>
              </a:spcBef>
              <a:spcAft>
                <a:spcPts val="0"/>
              </a:spcAft>
              <a:buClr>
                <a:srgbClr val="292929"/>
              </a:buClr>
              <a:buSzPts val="1600"/>
              <a:buFont typeface="Calibri"/>
              <a:buChar char="➔"/>
            </a:pPr>
            <a:r>
              <a:rPr lang="en" sz="1600">
                <a:solidFill>
                  <a:srgbClr val="292929"/>
                </a:solidFill>
                <a:highlight>
                  <a:schemeClr val="lt1"/>
                </a:highlight>
              </a:rPr>
              <a:t>Remove Duplicate entries</a:t>
            </a:r>
            <a:endParaRPr sz="1600">
              <a:solidFill>
                <a:srgbClr val="292929"/>
              </a:solidFill>
              <a:highlight>
                <a:schemeClr val="lt1"/>
              </a:highlight>
            </a:endParaRPr>
          </a:p>
          <a:p>
            <a:pPr indent="0" lvl="0" marL="457200" rtl="0" algn="just">
              <a:lnSpc>
                <a:spcPct val="125000"/>
              </a:lnSpc>
              <a:spcBef>
                <a:spcPts val="0"/>
              </a:spcBef>
              <a:spcAft>
                <a:spcPts val="0"/>
              </a:spcAft>
              <a:buNone/>
            </a:pPr>
            <a:r>
              <a:rPr lang="en" sz="1300">
                <a:solidFill>
                  <a:srgbClr val="292929"/>
                </a:solidFill>
                <a:highlight>
                  <a:schemeClr val="lt1"/>
                </a:highlight>
              </a:rPr>
              <a:t>There were duplicate data which might affect our prediction later, needs to be removed.</a:t>
            </a:r>
            <a:endParaRPr sz="1300">
              <a:solidFill>
                <a:srgbClr val="292929"/>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idx="1" type="body"/>
          </p:nvPr>
        </p:nvSpPr>
        <p:spPr>
          <a:xfrm>
            <a:off x="633850" y="912075"/>
            <a:ext cx="7886700" cy="3805200"/>
          </a:xfrm>
          <a:prstGeom prst="rect">
            <a:avLst/>
          </a:prstGeom>
        </p:spPr>
        <p:txBody>
          <a:bodyPr anchorCtr="0" anchor="ctr" bIns="34275" lIns="68575" spcFirstLastPara="1" rIns="68575" wrap="square" tIns="34275">
            <a:noAutofit/>
          </a:bodyPr>
          <a:lstStyle/>
          <a:p>
            <a:pPr indent="-330200" lvl="0" marL="457200" rtl="0" algn="just">
              <a:lnSpc>
                <a:spcPct val="100000"/>
              </a:lnSpc>
              <a:spcBef>
                <a:spcPts val="800"/>
              </a:spcBef>
              <a:spcAft>
                <a:spcPts val="0"/>
              </a:spcAft>
              <a:buClr>
                <a:srgbClr val="292929"/>
              </a:buClr>
              <a:buSzPts val="1600"/>
              <a:buFont typeface="Calibri"/>
              <a:buChar char="➔"/>
            </a:pPr>
            <a:r>
              <a:rPr lang="en" sz="1600">
                <a:solidFill>
                  <a:srgbClr val="292929"/>
                </a:solidFill>
                <a:highlight>
                  <a:schemeClr val="lt1"/>
                </a:highlight>
              </a:rPr>
              <a:t>Lemmatization</a:t>
            </a:r>
            <a:endParaRPr sz="1600">
              <a:solidFill>
                <a:srgbClr val="292929"/>
              </a:solidFill>
              <a:highlight>
                <a:schemeClr val="lt1"/>
              </a:highlight>
            </a:endParaRPr>
          </a:p>
          <a:p>
            <a:pPr indent="0" lvl="0" marL="457200" rtl="0" algn="just">
              <a:lnSpc>
                <a:spcPct val="100000"/>
              </a:lnSpc>
              <a:spcBef>
                <a:spcPts val="800"/>
              </a:spcBef>
              <a:spcAft>
                <a:spcPts val="0"/>
              </a:spcAft>
              <a:buNone/>
            </a:pPr>
            <a:r>
              <a:rPr lang="en" sz="1300">
                <a:solidFill>
                  <a:srgbClr val="292929"/>
                </a:solidFill>
                <a:highlight>
                  <a:schemeClr val="lt1"/>
                </a:highlight>
              </a:rPr>
              <a:t>Removed inflectional endings and stored the base or dictionary form of a word.</a:t>
            </a:r>
            <a:endParaRPr sz="1400">
              <a:solidFill>
                <a:srgbClr val="292929"/>
              </a:solidFill>
              <a:highlight>
                <a:schemeClr val="lt1"/>
              </a:highlight>
            </a:endParaRPr>
          </a:p>
          <a:p>
            <a:pPr indent="-330200" lvl="0" marL="457200" rtl="0" algn="just">
              <a:lnSpc>
                <a:spcPct val="100000"/>
              </a:lnSpc>
              <a:spcBef>
                <a:spcPts val="800"/>
              </a:spcBef>
              <a:spcAft>
                <a:spcPts val="0"/>
              </a:spcAft>
              <a:buSzPts val="1600"/>
              <a:buFont typeface="Calibri"/>
              <a:buChar char="➔"/>
            </a:pPr>
            <a:r>
              <a:rPr lang="en" sz="1600"/>
              <a:t>Tokenization</a:t>
            </a:r>
            <a:endParaRPr sz="1600"/>
          </a:p>
          <a:p>
            <a:pPr indent="0" lvl="0" marL="457200" rtl="0" algn="just">
              <a:lnSpc>
                <a:spcPct val="100000"/>
              </a:lnSpc>
              <a:spcBef>
                <a:spcPts val="800"/>
              </a:spcBef>
              <a:spcAft>
                <a:spcPts val="0"/>
              </a:spcAft>
              <a:buNone/>
            </a:pPr>
            <a:r>
              <a:rPr lang="en" sz="1300">
                <a:solidFill>
                  <a:srgbClr val="292929"/>
                </a:solidFill>
                <a:highlight>
                  <a:schemeClr val="lt1"/>
                </a:highlight>
              </a:rPr>
              <a:t>Breaks the raw text into words, sentences called tokens. These tokens help in understanding the context and developing the model.</a:t>
            </a:r>
            <a:endParaRPr sz="1400"/>
          </a:p>
          <a:p>
            <a:pPr indent="-330200" lvl="0" marL="457200" rtl="0" algn="just">
              <a:lnSpc>
                <a:spcPct val="100000"/>
              </a:lnSpc>
              <a:spcBef>
                <a:spcPts val="800"/>
              </a:spcBef>
              <a:spcAft>
                <a:spcPts val="0"/>
              </a:spcAft>
              <a:buSzPts val="1600"/>
              <a:buFont typeface="Calibri"/>
              <a:buChar char="➔"/>
            </a:pPr>
            <a:r>
              <a:rPr lang="en" sz="1600"/>
              <a:t>Class normalization</a:t>
            </a:r>
            <a:endParaRPr sz="1600"/>
          </a:p>
          <a:p>
            <a:pPr indent="0" lvl="0" marL="457200" rtl="0" algn="just">
              <a:lnSpc>
                <a:spcPct val="100000"/>
              </a:lnSpc>
              <a:spcBef>
                <a:spcPts val="800"/>
              </a:spcBef>
              <a:spcAft>
                <a:spcPts val="0"/>
              </a:spcAft>
              <a:buNone/>
            </a:pPr>
            <a:r>
              <a:rPr lang="en" sz="1300"/>
              <a:t>Converting all those words that resembles the same technology for eg converting “ReactJS”, “React-JS”, “React-Js”, “react-JS” etc to “reactjs”.</a:t>
            </a:r>
            <a:endParaRPr sz="1300"/>
          </a:p>
          <a:p>
            <a:pPr indent="-330200" lvl="0" marL="457200" rtl="0" algn="just">
              <a:lnSpc>
                <a:spcPct val="100000"/>
              </a:lnSpc>
              <a:spcBef>
                <a:spcPts val="800"/>
              </a:spcBef>
              <a:spcAft>
                <a:spcPts val="0"/>
              </a:spcAft>
              <a:buClr>
                <a:srgbClr val="292929"/>
              </a:buClr>
              <a:buSzPts val="1600"/>
              <a:buFont typeface="Calibri"/>
              <a:buChar char="➔"/>
            </a:pPr>
            <a:r>
              <a:rPr lang="en" sz="1600">
                <a:solidFill>
                  <a:srgbClr val="292929"/>
                </a:solidFill>
                <a:highlight>
                  <a:schemeClr val="lt1"/>
                </a:highlight>
              </a:rPr>
              <a:t>Convert accented characters to ASCII characters</a:t>
            </a:r>
            <a:endParaRPr sz="1600">
              <a:solidFill>
                <a:srgbClr val="292929"/>
              </a:solidFill>
              <a:highlight>
                <a:schemeClr val="lt1"/>
              </a:highlight>
            </a:endParaRPr>
          </a:p>
          <a:p>
            <a:pPr indent="0" lvl="0" marL="457200" rtl="0" algn="just">
              <a:lnSpc>
                <a:spcPct val="100000"/>
              </a:lnSpc>
              <a:spcBef>
                <a:spcPts val="800"/>
              </a:spcBef>
              <a:spcAft>
                <a:spcPts val="0"/>
              </a:spcAft>
              <a:buNone/>
            </a:pPr>
            <a:r>
              <a:rPr lang="en" sz="1300">
                <a:solidFill>
                  <a:srgbClr val="292929"/>
                </a:solidFill>
                <a:highlight>
                  <a:schemeClr val="lt1"/>
                </a:highlight>
              </a:rPr>
              <a:t>Convert accented characters like  ė, ȇ, ȅ, ę to its equivalent ASCII “e”.</a:t>
            </a:r>
            <a:endParaRPr sz="1300">
              <a:solidFill>
                <a:srgbClr val="292929"/>
              </a:solidFill>
              <a:highlight>
                <a:schemeClr val="lt1"/>
              </a:highlight>
            </a:endParaRPr>
          </a:p>
          <a:p>
            <a:pPr indent="-330200" lvl="0" marL="457200" rtl="0" algn="just">
              <a:lnSpc>
                <a:spcPct val="100000"/>
              </a:lnSpc>
              <a:spcBef>
                <a:spcPts val="800"/>
              </a:spcBef>
              <a:spcAft>
                <a:spcPts val="0"/>
              </a:spcAft>
              <a:buClr>
                <a:srgbClr val="292929"/>
              </a:buClr>
              <a:buSzPts val="1600"/>
              <a:buFont typeface="Calibri"/>
              <a:buChar char="➔"/>
            </a:pPr>
            <a:r>
              <a:rPr lang="en" sz="1600">
                <a:solidFill>
                  <a:srgbClr val="292929"/>
                </a:solidFill>
                <a:highlight>
                  <a:schemeClr val="lt1"/>
                </a:highlight>
              </a:rPr>
              <a:t>Expand contractions</a:t>
            </a:r>
            <a:endParaRPr sz="1600">
              <a:solidFill>
                <a:srgbClr val="292929"/>
              </a:solidFill>
              <a:highlight>
                <a:schemeClr val="lt1"/>
              </a:highlight>
            </a:endParaRPr>
          </a:p>
          <a:p>
            <a:pPr indent="0" lvl="0" marL="457200" rtl="0" algn="just">
              <a:lnSpc>
                <a:spcPct val="100000"/>
              </a:lnSpc>
              <a:spcBef>
                <a:spcPts val="800"/>
              </a:spcBef>
              <a:spcAft>
                <a:spcPts val="0"/>
              </a:spcAft>
              <a:buNone/>
            </a:pPr>
            <a:r>
              <a:rPr lang="en" sz="1300">
                <a:solidFill>
                  <a:srgbClr val="292929"/>
                </a:solidFill>
                <a:highlight>
                  <a:schemeClr val="lt1"/>
                </a:highlight>
              </a:rPr>
              <a:t>Expand words like “don’t”, “can’t” to “do not” and “can not” respectively.</a:t>
            </a:r>
            <a:endParaRPr sz="1300">
              <a:solidFill>
                <a:srgbClr val="292929"/>
              </a:solidFill>
              <a:highlight>
                <a:schemeClr val="lt1"/>
              </a:highlight>
            </a:endParaRPr>
          </a:p>
        </p:txBody>
      </p:sp>
      <p:sp>
        <p:nvSpPr>
          <p:cNvPr id="303" name="Google Shape;303;p4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Pre-Processing</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idx="1" type="body"/>
          </p:nvPr>
        </p:nvSpPr>
        <p:spPr>
          <a:xfrm>
            <a:off x="551875" y="859650"/>
            <a:ext cx="8483100" cy="4241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Font typeface="Calibri"/>
              <a:buChar char="➔"/>
            </a:pPr>
            <a:r>
              <a:rPr lang="en" sz="1600"/>
              <a:t>Initial Dataset Size: 20,00,000</a:t>
            </a:r>
            <a:endParaRPr sz="1600"/>
          </a:p>
          <a:p>
            <a:pPr indent="-330200" lvl="0" marL="457200" rtl="0" algn="l">
              <a:spcBef>
                <a:spcPts val="0"/>
              </a:spcBef>
              <a:spcAft>
                <a:spcPts val="0"/>
              </a:spcAft>
              <a:buSzPts val="1600"/>
              <a:buFont typeface="Calibri"/>
              <a:buChar char="➔"/>
            </a:pPr>
            <a:r>
              <a:rPr lang="en" sz="1600"/>
              <a:t>Dataset after removing Duplicate entries</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330200" lvl="0" marL="457200" rtl="0" algn="l">
              <a:spcBef>
                <a:spcPts val="800"/>
              </a:spcBef>
              <a:spcAft>
                <a:spcPts val="0"/>
              </a:spcAft>
              <a:buSzPts val="1600"/>
              <a:buFont typeface="Calibri"/>
              <a:buChar char="➔"/>
            </a:pPr>
            <a:r>
              <a:rPr lang="en" sz="1600"/>
              <a:t>Tags:</a:t>
            </a:r>
            <a:endParaRPr sz="1600"/>
          </a:p>
          <a:p>
            <a:pPr indent="-330200" lvl="2" marL="800100" rtl="0" algn="l">
              <a:spcBef>
                <a:spcPts val="0"/>
              </a:spcBef>
              <a:spcAft>
                <a:spcPts val="0"/>
              </a:spcAft>
              <a:buSzPts val="1600"/>
              <a:buChar char="●"/>
            </a:pPr>
            <a:r>
              <a:rPr lang="en" sz="1600"/>
              <a:t>Maximum Tags in a single datum:</a:t>
            </a:r>
            <a:r>
              <a:rPr b="1" lang="en" sz="1600"/>
              <a:t> 5</a:t>
            </a:r>
            <a:endParaRPr b="1" sz="1600"/>
          </a:p>
          <a:p>
            <a:pPr indent="-330200" lvl="2" marL="800100" rtl="0" algn="l">
              <a:spcBef>
                <a:spcPts val="0"/>
              </a:spcBef>
              <a:spcAft>
                <a:spcPts val="0"/>
              </a:spcAft>
              <a:buSzPts val="1600"/>
              <a:buChar char="●"/>
            </a:pPr>
            <a:r>
              <a:rPr lang="en" sz="1600"/>
              <a:t>Minimum Tags in a single datum: </a:t>
            </a:r>
            <a:r>
              <a:rPr b="1" lang="en" sz="1600"/>
              <a:t>1</a:t>
            </a:r>
            <a:endParaRPr b="1" sz="1600"/>
          </a:p>
          <a:p>
            <a:pPr indent="-330200" lvl="2" marL="800100" rtl="0" algn="l">
              <a:spcBef>
                <a:spcPts val="0"/>
              </a:spcBef>
              <a:spcAft>
                <a:spcPts val="0"/>
              </a:spcAft>
              <a:buSzPts val="1600"/>
              <a:buChar char="●"/>
            </a:pPr>
            <a:r>
              <a:rPr lang="en" sz="1600"/>
              <a:t>Total Number of Unique Tags: </a:t>
            </a:r>
            <a:r>
              <a:rPr b="1" lang="en" sz="1600"/>
              <a:t>38427</a:t>
            </a:r>
            <a:endParaRPr b="1" sz="1600"/>
          </a:p>
          <a:p>
            <a:pPr indent="-330200" lvl="2" marL="800100" rtl="0" algn="l">
              <a:spcBef>
                <a:spcPts val="0"/>
              </a:spcBef>
              <a:spcAft>
                <a:spcPts val="0"/>
              </a:spcAft>
              <a:buSzPts val="1600"/>
              <a:buChar char="●"/>
            </a:pPr>
            <a:r>
              <a:rPr lang="en" sz="1600"/>
              <a:t>Most occuring Tag: </a:t>
            </a:r>
            <a:r>
              <a:rPr b="1" lang="en" sz="1600"/>
              <a:t>c#</a:t>
            </a:r>
            <a:endParaRPr b="1" sz="1600"/>
          </a:p>
          <a:p>
            <a:pPr indent="0" lvl="0" marL="1371600" rtl="0" algn="l">
              <a:spcBef>
                <a:spcPts val="800"/>
              </a:spcBef>
              <a:spcAft>
                <a:spcPts val="0"/>
              </a:spcAft>
              <a:buNone/>
            </a:pPr>
            <a:r>
              <a:t/>
            </a:r>
            <a:endParaRPr sz="1600"/>
          </a:p>
          <a:p>
            <a:pPr indent="0" lvl="0" marL="1371600" rtl="0" algn="l">
              <a:spcBef>
                <a:spcPts val="800"/>
              </a:spcBef>
              <a:spcAft>
                <a:spcPts val="0"/>
              </a:spcAft>
              <a:buNone/>
            </a:pPr>
            <a:r>
              <a:t/>
            </a:r>
            <a:endParaRPr sz="1600"/>
          </a:p>
          <a:p>
            <a:pPr indent="0" lvl="0" marL="0" rtl="0" algn="l">
              <a:spcBef>
                <a:spcPts val="800"/>
              </a:spcBef>
              <a:spcAft>
                <a:spcPts val="0"/>
              </a:spcAft>
              <a:buNone/>
            </a:pPr>
            <a:r>
              <a:t/>
            </a:r>
            <a:endParaRPr sz="1600"/>
          </a:p>
        </p:txBody>
      </p:sp>
      <p:sp>
        <p:nvSpPr>
          <p:cNvPr id="309" name="Google Shape;309;p44"/>
          <p:cNvSpPr txBox="1"/>
          <p:nvPr>
            <p:ph type="title"/>
          </p:nvPr>
        </p:nvSpPr>
        <p:spPr>
          <a:xfrm>
            <a:off x="551870" y="331245"/>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Data Visualization</a:t>
            </a:r>
            <a:endParaRPr>
              <a:latin typeface="Roboto"/>
              <a:ea typeface="Roboto"/>
              <a:cs typeface="Roboto"/>
              <a:sym typeface="Roboto"/>
            </a:endParaRPr>
          </a:p>
        </p:txBody>
      </p:sp>
      <p:pic>
        <p:nvPicPr>
          <p:cNvPr id="310" name="Google Shape;310;p44"/>
          <p:cNvPicPr preferRelativeResize="0"/>
          <p:nvPr/>
        </p:nvPicPr>
        <p:blipFill rotWithShape="1">
          <a:blip r:embed="rId3">
            <a:alphaModFix/>
          </a:blip>
          <a:srcRect b="0" l="0" r="0" t="0"/>
          <a:stretch/>
        </p:blipFill>
        <p:spPr>
          <a:xfrm>
            <a:off x="2731363" y="1499875"/>
            <a:ext cx="4124125" cy="451475"/>
          </a:xfrm>
          <a:prstGeom prst="rect">
            <a:avLst/>
          </a:prstGeom>
          <a:noFill/>
          <a:ln>
            <a:noFill/>
          </a:ln>
        </p:spPr>
      </p:pic>
      <p:pic>
        <p:nvPicPr>
          <p:cNvPr id="311" name="Google Shape;311;p44"/>
          <p:cNvPicPr preferRelativeResize="0"/>
          <p:nvPr/>
        </p:nvPicPr>
        <p:blipFill>
          <a:blip r:embed="rId4">
            <a:alphaModFix/>
          </a:blip>
          <a:stretch>
            <a:fillRect/>
          </a:stretch>
        </p:blipFill>
        <p:spPr>
          <a:xfrm>
            <a:off x="1156425" y="3272500"/>
            <a:ext cx="2683650" cy="1828550"/>
          </a:xfrm>
          <a:prstGeom prst="rect">
            <a:avLst/>
          </a:prstGeom>
          <a:noFill/>
          <a:ln>
            <a:noFill/>
          </a:ln>
        </p:spPr>
      </p:pic>
      <p:pic>
        <p:nvPicPr>
          <p:cNvPr id="312" name="Google Shape;312;p44"/>
          <p:cNvPicPr preferRelativeResize="0"/>
          <p:nvPr/>
        </p:nvPicPr>
        <p:blipFill>
          <a:blip r:embed="rId5">
            <a:alphaModFix/>
          </a:blip>
          <a:stretch>
            <a:fillRect/>
          </a:stretch>
        </p:blipFill>
        <p:spPr>
          <a:xfrm>
            <a:off x="5227475" y="2107000"/>
            <a:ext cx="3731625" cy="303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