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9" r:id="rId2"/>
    <p:sldId id="270" r:id="rId3"/>
    <p:sldId id="271" r:id="rId4"/>
    <p:sldId id="272" r:id="rId5"/>
    <p:sldId id="273" r:id="rId6"/>
    <p:sldId id="256" r:id="rId7"/>
    <p:sldId id="257" r:id="rId8"/>
    <p:sldId id="258" r:id="rId9"/>
    <p:sldId id="259" r:id="rId10"/>
    <p:sldId id="274" r:id="rId11"/>
    <p:sldId id="275" r:id="rId12"/>
    <p:sldId id="276" r:id="rId13"/>
    <p:sldId id="277" r:id="rId14"/>
    <p:sldId id="261" r:id="rId15"/>
    <p:sldId id="278" r:id="rId16"/>
    <p:sldId id="279" r:id="rId17"/>
    <p:sldId id="280" r:id="rId18"/>
    <p:sldId id="262" r:id="rId19"/>
    <p:sldId id="263" r:id="rId20"/>
    <p:sldId id="260" r:id="rId21"/>
    <p:sldId id="281" r:id="rId22"/>
    <p:sldId id="282" r:id="rId23"/>
    <p:sldId id="283" r:id="rId24"/>
    <p:sldId id="284" r:id="rId25"/>
    <p:sldId id="285" r:id="rId26"/>
    <p:sldId id="286" r:id="rId27"/>
    <p:sldId id="264" r:id="rId28"/>
    <p:sldId id="266" r:id="rId29"/>
    <p:sldId id="267" r:id="rId30"/>
    <p:sldId id="268" r:id="rId31"/>
    <p:sldId id="28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954"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14D0B5B-4D88-4981-88A6-4116512B4C72}"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94127-34BE-47FE-B5BF-A5E7EAC95A71}" type="slidenum">
              <a:rPr lang="en-IN" smtClean="0"/>
              <a:t>‹#›</a:t>
            </a:fld>
            <a:endParaRPr lang="en-IN"/>
          </a:p>
        </p:txBody>
      </p:sp>
    </p:spTree>
    <p:extLst>
      <p:ext uri="{BB962C8B-B14F-4D97-AF65-F5344CB8AC3E}">
        <p14:creationId xmlns:p14="http://schemas.microsoft.com/office/powerpoint/2010/main" val="36992471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14D0B5B-4D88-4981-88A6-4116512B4C72}"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94127-34BE-47FE-B5BF-A5E7EAC95A71}" type="slidenum">
              <a:rPr lang="en-IN" smtClean="0"/>
              <a:t>‹#›</a:t>
            </a:fld>
            <a:endParaRPr lang="en-IN"/>
          </a:p>
        </p:txBody>
      </p:sp>
    </p:spTree>
    <p:extLst>
      <p:ext uri="{BB962C8B-B14F-4D97-AF65-F5344CB8AC3E}">
        <p14:creationId xmlns:p14="http://schemas.microsoft.com/office/powerpoint/2010/main" val="784170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14D0B5B-4D88-4981-88A6-4116512B4C72}"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94127-34BE-47FE-B5BF-A5E7EAC95A71}" type="slidenum">
              <a:rPr lang="en-IN" smtClean="0"/>
              <a:t>‹#›</a:t>
            </a:fld>
            <a:endParaRPr lang="en-IN"/>
          </a:p>
        </p:txBody>
      </p:sp>
    </p:spTree>
    <p:extLst>
      <p:ext uri="{BB962C8B-B14F-4D97-AF65-F5344CB8AC3E}">
        <p14:creationId xmlns:p14="http://schemas.microsoft.com/office/powerpoint/2010/main" val="1873539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14D0B5B-4D88-4981-88A6-4116512B4C72}"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94127-34BE-47FE-B5BF-A5E7EAC95A71}" type="slidenum">
              <a:rPr lang="en-IN" smtClean="0"/>
              <a:t>‹#›</a:t>
            </a:fld>
            <a:endParaRPr lang="en-IN"/>
          </a:p>
        </p:txBody>
      </p:sp>
    </p:spTree>
    <p:extLst>
      <p:ext uri="{BB962C8B-B14F-4D97-AF65-F5344CB8AC3E}">
        <p14:creationId xmlns:p14="http://schemas.microsoft.com/office/powerpoint/2010/main" val="3768008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14D0B5B-4D88-4981-88A6-4116512B4C72}" type="datetimeFigureOut">
              <a:rPr lang="en-IN" smtClean="0"/>
              <a:t>28-06-2024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7D94127-34BE-47FE-B5BF-A5E7EAC95A71}" type="slidenum">
              <a:rPr lang="en-IN" smtClean="0"/>
              <a:t>‹#›</a:t>
            </a:fld>
            <a:endParaRPr lang="en-IN"/>
          </a:p>
        </p:txBody>
      </p:sp>
    </p:spTree>
    <p:extLst>
      <p:ext uri="{BB962C8B-B14F-4D97-AF65-F5344CB8AC3E}">
        <p14:creationId xmlns:p14="http://schemas.microsoft.com/office/powerpoint/2010/main" val="21223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14D0B5B-4D88-4981-88A6-4116512B4C72}"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D94127-34BE-47FE-B5BF-A5E7EAC95A71}" type="slidenum">
              <a:rPr lang="en-IN" smtClean="0"/>
              <a:t>‹#›</a:t>
            </a:fld>
            <a:endParaRPr lang="en-IN"/>
          </a:p>
        </p:txBody>
      </p:sp>
    </p:spTree>
    <p:extLst>
      <p:ext uri="{BB962C8B-B14F-4D97-AF65-F5344CB8AC3E}">
        <p14:creationId xmlns:p14="http://schemas.microsoft.com/office/powerpoint/2010/main" val="3204118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14D0B5B-4D88-4981-88A6-4116512B4C72}" type="datetimeFigureOut">
              <a:rPr lang="en-IN" smtClean="0"/>
              <a:t>28-06-2024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7D94127-34BE-47FE-B5BF-A5E7EAC95A71}" type="slidenum">
              <a:rPr lang="en-IN" smtClean="0"/>
              <a:t>‹#›</a:t>
            </a:fld>
            <a:endParaRPr lang="en-IN"/>
          </a:p>
        </p:txBody>
      </p:sp>
    </p:spTree>
    <p:extLst>
      <p:ext uri="{BB962C8B-B14F-4D97-AF65-F5344CB8AC3E}">
        <p14:creationId xmlns:p14="http://schemas.microsoft.com/office/powerpoint/2010/main" val="28812795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14D0B5B-4D88-4981-88A6-4116512B4C72}" type="datetimeFigureOut">
              <a:rPr lang="en-IN" smtClean="0"/>
              <a:t>28-06-2024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7D94127-34BE-47FE-B5BF-A5E7EAC95A71}" type="slidenum">
              <a:rPr lang="en-IN" smtClean="0"/>
              <a:t>‹#›</a:t>
            </a:fld>
            <a:endParaRPr lang="en-IN"/>
          </a:p>
        </p:txBody>
      </p:sp>
    </p:spTree>
    <p:extLst>
      <p:ext uri="{BB962C8B-B14F-4D97-AF65-F5344CB8AC3E}">
        <p14:creationId xmlns:p14="http://schemas.microsoft.com/office/powerpoint/2010/main" val="3793554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4D0B5B-4D88-4981-88A6-4116512B4C72}" type="datetimeFigureOut">
              <a:rPr lang="en-IN" smtClean="0"/>
              <a:t>28-06-2024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7D94127-34BE-47FE-B5BF-A5E7EAC95A71}" type="slidenum">
              <a:rPr lang="en-IN" smtClean="0"/>
              <a:t>‹#›</a:t>
            </a:fld>
            <a:endParaRPr lang="en-IN"/>
          </a:p>
        </p:txBody>
      </p:sp>
    </p:spTree>
    <p:extLst>
      <p:ext uri="{BB962C8B-B14F-4D97-AF65-F5344CB8AC3E}">
        <p14:creationId xmlns:p14="http://schemas.microsoft.com/office/powerpoint/2010/main" val="677357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4D0B5B-4D88-4981-88A6-4116512B4C72}"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D94127-34BE-47FE-B5BF-A5E7EAC95A71}" type="slidenum">
              <a:rPr lang="en-IN" smtClean="0"/>
              <a:t>‹#›</a:t>
            </a:fld>
            <a:endParaRPr lang="en-IN"/>
          </a:p>
        </p:txBody>
      </p:sp>
    </p:spTree>
    <p:extLst>
      <p:ext uri="{BB962C8B-B14F-4D97-AF65-F5344CB8AC3E}">
        <p14:creationId xmlns:p14="http://schemas.microsoft.com/office/powerpoint/2010/main" val="2892873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14D0B5B-4D88-4981-88A6-4116512B4C72}" type="datetimeFigureOut">
              <a:rPr lang="en-IN" smtClean="0"/>
              <a:t>28-06-2024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7D94127-34BE-47FE-B5BF-A5E7EAC95A71}" type="slidenum">
              <a:rPr lang="en-IN" smtClean="0"/>
              <a:t>‹#›</a:t>
            </a:fld>
            <a:endParaRPr lang="en-IN"/>
          </a:p>
        </p:txBody>
      </p:sp>
    </p:spTree>
    <p:extLst>
      <p:ext uri="{BB962C8B-B14F-4D97-AF65-F5344CB8AC3E}">
        <p14:creationId xmlns:p14="http://schemas.microsoft.com/office/powerpoint/2010/main" val="3093765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4D0B5B-4D88-4981-88A6-4116512B4C72}" type="datetimeFigureOut">
              <a:rPr lang="en-IN" smtClean="0"/>
              <a:t>28-06-2024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D94127-34BE-47FE-B5BF-A5E7EAC95A71}" type="slidenum">
              <a:rPr lang="en-IN" smtClean="0"/>
              <a:t>‹#›</a:t>
            </a:fld>
            <a:endParaRPr lang="en-IN"/>
          </a:p>
        </p:txBody>
      </p:sp>
    </p:spTree>
    <p:extLst>
      <p:ext uri="{BB962C8B-B14F-4D97-AF65-F5344CB8AC3E}">
        <p14:creationId xmlns:p14="http://schemas.microsoft.com/office/powerpoint/2010/main" val="41938712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46504" y="594360"/>
            <a:ext cx="184731" cy="369332"/>
          </a:xfrm>
          <a:prstGeom prst="rect">
            <a:avLst/>
          </a:prstGeom>
          <a:noFill/>
        </p:spPr>
        <p:txBody>
          <a:bodyPr wrap="none" rtlCol="0">
            <a:spAutoFit/>
          </a:bodyPr>
          <a:lstStyle/>
          <a:p>
            <a:endParaRPr lang="en-IN" dirty="0"/>
          </a:p>
        </p:txBody>
      </p:sp>
      <p:sp>
        <p:nvSpPr>
          <p:cNvPr id="8" name="TextBox 7"/>
          <p:cNvSpPr txBox="1"/>
          <p:nvPr/>
        </p:nvSpPr>
        <p:spPr>
          <a:xfrm>
            <a:off x="184731" y="594360"/>
            <a:ext cx="11691599" cy="2954655"/>
          </a:xfrm>
          <a:prstGeom prst="rect">
            <a:avLst/>
          </a:prstGeom>
          <a:noFill/>
        </p:spPr>
        <p:txBody>
          <a:bodyPr wrap="none" rtlCol="0">
            <a:spAutoFit/>
          </a:bodyPr>
          <a:lstStyle/>
          <a:p>
            <a:r>
              <a:rPr lang="en-US" sz="2400" b="1" dirty="0">
                <a:latin typeface="Cambria" pitchFamily="18" charset="0"/>
                <a:ea typeface="Cambria" pitchFamily="18" charset="0"/>
              </a:rPr>
              <a:t>UNIT-2</a:t>
            </a:r>
          </a:p>
          <a:p>
            <a:endParaRPr lang="en-US" sz="2400" b="1" dirty="0">
              <a:latin typeface="Cambria" pitchFamily="18" charset="0"/>
              <a:ea typeface="Cambria" pitchFamily="18" charset="0"/>
            </a:endParaRPr>
          </a:p>
          <a:p>
            <a:pPr algn="just"/>
            <a:r>
              <a:rPr lang="en-US" sz="2400" dirty="0">
                <a:latin typeface="Cambria" pitchFamily="18" charset="0"/>
                <a:ea typeface="Cambria" pitchFamily="18" charset="0"/>
              </a:rPr>
              <a:t> </a:t>
            </a:r>
            <a:r>
              <a:rPr lang="en-US" sz="2400" b="1" dirty="0">
                <a:latin typeface="Cambria" pitchFamily="18" charset="0"/>
                <a:ea typeface="Cambria" pitchFamily="18" charset="0"/>
              </a:rPr>
              <a:t>EXCEPTION HANDLING AND MULTI THREADING:</a:t>
            </a:r>
          </a:p>
          <a:p>
            <a:pPr algn="just"/>
            <a:endParaRPr lang="en-US" sz="2400" b="1" dirty="0">
              <a:latin typeface="Cambria" pitchFamily="18" charset="0"/>
              <a:ea typeface="Cambria" pitchFamily="18" charset="0"/>
            </a:endParaRPr>
          </a:p>
          <a:p>
            <a:pPr algn="just"/>
            <a:r>
              <a:rPr lang="en-US" sz="2400" b="1" dirty="0">
                <a:latin typeface="Cambria" pitchFamily="18" charset="0"/>
                <a:ea typeface="Cambria" pitchFamily="18" charset="0"/>
              </a:rPr>
              <a:t>Exception Handling: </a:t>
            </a:r>
            <a:r>
              <a:rPr lang="en-US" sz="2400" dirty="0">
                <a:latin typeface="Cambria" pitchFamily="18" charset="0"/>
                <a:ea typeface="Cambria" pitchFamily="18" charset="0"/>
              </a:rPr>
              <a:t>Concepts of exception handling, Types of exceptions, Usage of try, </a:t>
            </a:r>
          </a:p>
          <a:p>
            <a:pPr algn="just"/>
            <a:r>
              <a:rPr lang="en-US" sz="2400" dirty="0">
                <a:latin typeface="Cambria" pitchFamily="18" charset="0"/>
                <a:ea typeface="Cambria" pitchFamily="18" charset="0"/>
              </a:rPr>
              <a:t>catch, throw, throws and finally keywords, Built-in exceptions, User defined exception.</a:t>
            </a:r>
          </a:p>
          <a:p>
            <a:pPr algn="just"/>
            <a:endParaRPr lang="en-US" sz="2400" b="1" dirty="0">
              <a:latin typeface="Cambria" pitchFamily="18" charset="0"/>
              <a:ea typeface="Cambria" pitchFamily="18" charset="0"/>
            </a:endParaRPr>
          </a:p>
          <a:p>
            <a:endParaRPr lang="en-IN" dirty="0"/>
          </a:p>
        </p:txBody>
      </p:sp>
    </p:spTree>
    <p:extLst>
      <p:ext uri="{BB962C8B-B14F-4D97-AF65-F5344CB8AC3E}">
        <p14:creationId xmlns:p14="http://schemas.microsoft.com/office/powerpoint/2010/main" val="3284007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152" y="117693"/>
            <a:ext cx="11962827" cy="6740307"/>
          </a:xfrm>
          <a:prstGeom prst="rect">
            <a:avLst/>
          </a:prstGeom>
          <a:noFill/>
        </p:spPr>
        <p:txBody>
          <a:bodyPr wrap="none" rtlCol="0">
            <a:spAutoFit/>
          </a:bodyPr>
          <a:lstStyle/>
          <a:p>
            <a:r>
              <a:rPr lang="en-US" sz="2400" dirty="0">
                <a:latin typeface="Cambria" pitchFamily="18" charset="0"/>
                <a:ea typeface="Cambria" pitchFamily="18" charset="0"/>
              </a:rPr>
              <a:t>Write a program  that opens the files in the beginning. Then the number of command  line </a:t>
            </a:r>
          </a:p>
          <a:p>
            <a:r>
              <a:rPr lang="en-US" sz="2400" dirty="0">
                <a:latin typeface="Cambria" pitchFamily="18" charset="0"/>
                <a:ea typeface="Cambria" pitchFamily="18" charset="0"/>
              </a:rPr>
              <a:t>arguments is accepted Into n. This n divides a number 45 and the result is stored into a .</a:t>
            </a:r>
          </a:p>
          <a:p>
            <a:r>
              <a:rPr lang="en-US" sz="2400" dirty="0">
                <a:latin typeface="Cambria" pitchFamily="18" charset="0"/>
                <a:ea typeface="Cambria" pitchFamily="18" charset="0"/>
              </a:rPr>
              <a:t>Finally the files are closed.</a:t>
            </a:r>
          </a:p>
          <a:p>
            <a:r>
              <a:rPr lang="en-IN" sz="2400" dirty="0">
                <a:latin typeface="Cambria" pitchFamily="18" charset="0"/>
                <a:ea typeface="Cambria" pitchFamily="18" charset="0"/>
              </a:rPr>
              <a:t>// an exception example</a:t>
            </a:r>
          </a:p>
          <a:p>
            <a:r>
              <a:rPr lang="en-IN" sz="2400" dirty="0">
                <a:latin typeface="Cambria" pitchFamily="18" charset="0"/>
                <a:ea typeface="Cambria" pitchFamily="18" charset="0"/>
              </a:rPr>
              <a:t>class Ex</a:t>
            </a:r>
          </a:p>
          <a:p>
            <a:r>
              <a:rPr lang="en-IN" sz="2400" dirty="0">
                <a:latin typeface="Cambria" pitchFamily="18" charset="0"/>
                <a:ea typeface="Cambria" pitchFamily="18" charset="0"/>
              </a:rPr>
              <a:t>{</a:t>
            </a:r>
          </a:p>
          <a:p>
            <a:r>
              <a:rPr lang="en-IN" sz="2400" dirty="0">
                <a:latin typeface="Cambria" pitchFamily="18" charset="0"/>
                <a:ea typeface="Cambria" pitchFamily="18" charset="0"/>
              </a:rPr>
              <a:t>	public static void main(String </a:t>
            </a:r>
            <a:r>
              <a:rPr lang="en-IN" sz="2400" dirty="0" err="1">
                <a:latin typeface="Cambria" pitchFamily="18" charset="0"/>
                <a:ea typeface="Cambria" pitchFamily="18" charset="0"/>
              </a:rPr>
              <a:t>args</a:t>
            </a:r>
            <a:r>
              <a:rPr lang="en-IN" sz="2400" dirty="0">
                <a:latin typeface="Cambria" pitchFamily="18" charset="0"/>
                <a:ea typeface="Cambria" pitchFamily="18" charset="0"/>
              </a:rPr>
              <a:t>[])</a:t>
            </a:r>
          </a:p>
          <a:p>
            <a:r>
              <a:rPr lang="en-IN" sz="2400" dirty="0">
                <a:latin typeface="Cambria" pitchFamily="18" charset="0"/>
                <a:ea typeface="Cambria" pitchFamily="18" charset="0"/>
              </a:rPr>
              <a:t>	{</a:t>
            </a:r>
          </a:p>
          <a:p>
            <a:r>
              <a:rPr lang="en-IN" sz="2400" dirty="0">
                <a:latin typeface="Cambria" pitchFamily="18" charset="0"/>
                <a:ea typeface="Cambria" pitchFamily="18" charset="0"/>
              </a:rPr>
              <a:t>		// open the file</a:t>
            </a:r>
          </a:p>
          <a:p>
            <a:r>
              <a:rPr lang="en-IN" sz="2400" dirty="0">
                <a:latin typeface="Cambria" pitchFamily="18" charset="0"/>
                <a:ea typeface="Cambria" pitchFamily="18" charset="0"/>
              </a:rPr>
              <a:t>		</a:t>
            </a:r>
            <a:r>
              <a:rPr lang="en-IN" sz="2400" dirty="0" err="1">
                <a:latin typeface="Cambria" pitchFamily="18" charset="0"/>
                <a:ea typeface="Cambria" pitchFamily="18" charset="0"/>
              </a:rPr>
              <a:t>System.out.println</a:t>
            </a:r>
            <a:r>
              <a:rPr lang="en-IN" sz="2400" dirty="0">
                <a:latin typeface="Cambria" pitchFamily="18" charset="0"/>
                <a:ea typeface="Cambria" pitchFamily="18" charset="0"/>
              </a:rPr>
              <a:t>("Open The file");</a:t>
            </a:r>
          </a:p>
          <a:p>
            <a:r>
              <a:rPr lang="en-IN" sz="2400" dirty="0">
                <a:latin typeface="Cambria" pitchFamily="18" charset="0"/>
                <a:ea typeface="Cambria" pitchFamily="18" charset="0"/>
              </a:rPr>
              <a:t>		</a:t>
            </a:r>
            <a:r>
              <a:rPr lang="en-IN" sz="2400" dirty="0" err="1">
                <a:latin typeface="Cambria" pitchFamily="18" charset="0"/>
                <a:ea typeface="Cambria" pitchFamily="18" charset="0"/>
              </a:rPr>
              <a:t>int</a:t>
            </a:r>
            <a:r>
              <a:rPr lang="en-IN" sz="2400" dirty="0">
                <a:latin typeface="Cambria" pitchFamily="18" charset="0"/>
                <a:ea typeface="Cambria" pitchFamily="18" charset="0"/>
              </a:rPr>
              <a:t> n=</a:t>
            </a:r>
            <a:r>
              <a:rPr lang="en-IN" sz="2400" dirty="0" err="1">
                <a:latin typeface="Cambria" pitchFamily="18" charset="0"/>
                <a:ea typeface="Cambria" pitchFamily="18" charset="0"/>
              </a:rPr>
              <a:t>args.length</a:t>
            </a:r>
            <a:r>
              <a:rPr lang="en-IN" sz="2400" dirty="0">
                <a:latin typeface="Cambria" pitchFamily="18" charset="0"/>
                <a:ea typeface="Cambria" pitchFamily="18" charset="0"/>
              </a:rPr>
              <a:t>;</a:t>
            </a:r>
          </a:p>
          <a:p>
            <a:r>
              <a:rPr lang="en-IN" sz="2400" dirty="0">
                <a:latin typeface="Cambria" pitchFamily="18" charset="0"/>
                <a:ea typeface="Cambria" pitchFamily="18" charset="0"/>
              </a:rPr>
              <a:t>		</a:t>
            </a:r>
            <a:r>
              <a:rPr lang="en-IN" sz="2400" dirty="0" err="1">
                <a:latin typeface="Cambria" pitchFamily="18" charset="0"/>
                <a:ea typeface="Cambria" pitchFamily="18" charset="0"/>
              </a:rPr>
              <a:t>System.out.println</a:t>
            </a:r>
            <a:r>
              <a:rPr lang="en-IN" sz="2400" dirty="0">
                <a:latin typeface="Cambria" pitchFamily="18" charset="0"/>
                <a:ea typeface="Cambria" pitchFamily="18" charset="0"/>
              </a:rPr>
              <a:t>("n="+n);</a:t>
            </a:r>
          </a:p>
          <a:p>
            <a:r>
              <a:rPr lang="en-IN" sz="2400" dirty="0">
                <a:latin typeface="Cambria" pitchFamily="18" charset="0"/>
                <a:ea typeface="Cambria" pitchFamily="18" charset="0"/>
              </a:rPr>
              <a:t>		</a:t>
            </a:r>
            <a:r>
              <a:rPr lang="en-IN" sz="2400" dirty="0" err="1">
                <a:latin typeface="Cambria" pitchFamily="18" charset="0"/>
                <a:ea typeface="Cambria" pitchFamily="18" charset="0"/>
              </a:rPr>
              <a:t>int</a:t>
            </a:r>
            <a:r>
              <a:rPr lang="en-IN" sz="2400" dirty="0">
                <a:latin typeface="Cambria" pitchFamily="18" charset="0"/>
                <a:ea typeface="Cambria" pitchFamily="18" charset="0"/>
              </a:rPr>
              <a:t> a=45/n;</a:t>
            </a:r>
          </a:p>
          <a:p>
            <a:r>
              <a:rPr lang="en-IN" sz="2400" dirty="0">
                <a:latin typeface="Cambria" pitchFamily="18" charset="0"/>
                <a:ea typeface="Cambria" pitchFamily="18" charset="0"/>
              </a:rPr>
              <a:t>		</a:t>
            </a:r>
            <a:r>
              <a:rPr lang="en-IN" sz="2400" dirty="0" err="1">
                <a:latin typeface="Cambria" pitchFamily="18" charset="0"/>
                <a:ea typeface="Cambria" pitchFamily="18" charset="0"/>
              </a:rPr>
              <a:t>System.out.println</a:t>
            </a:r>
            <a:r>
              <a:rPr lang="en-IN" sz="2400" dirty="0">
                <a:latin typeface="Cambria" pitchFamily="18" charset="0"/>
                <a:ea typeface="Cambria" pitchFamily="18" charset="0"/>
              </a:rPr>
              <a:t>("a="+a);</a:t>
            </a:r>
          </a:p>
          <a:p>
            <a:r>
              <a:rPr lang="en-IN" sz="2400" dirty="0">
                <a:latin typeface="Cambria" pitchFamily="18" charset="0"/>
                <a:ea typeface="Cambria" pitchFamily="18" charset="0"/>
              </a:rPr>
              <a:t>		//close the file</a:t>
            </a:r>
          </a:p>
          <a:p>
            <a:r>
              <a:rPr lang="en-IN" sz="2400" dirty="0">
                <a:latin typeface="Cambria" pitchFamily="18" charset="0"/>
                <a:ea typeface="Cambria" pitchFamily="18" charset="0"/>
              </a:rPr>
              <a:t>		</a:t>
            </a:r>
            <a:r>
              <a:rPr lang="en-IN" sz="2400" dirty="0" err="1">
                <a:latin typeface="Cambria" pitchFamily="18" charset="0"/>
                <a:ea typeface="Cambria" pitchFamily="18" charset="0"/>
              </a:rPr>
              <a:t>System.out.println</a:t>
            </a:r>
            <a:r>
              <a:rPr lang="en-IN" sz="2400" dirty="0">
                <a:latin typeface="Cambria" pitchFamily="18" charset="0"/>
                <a:ea typeface="Cambria" pitchFamily="18" charset="0"/>
              </a:rPr>
              <a:t>("Close the file");</a:t>
            </a:r>
          </a:p>
          <a:p>
            <a:r>
              <a:rPr lang="en-IN" sz="2400" dirty="0">
                <a:latin typeface="Cambria" pitchFamily="18" charset="0"/>
                <a:ea typeface="Cambria" pitchFamily="18" charset="0"/>
              </a:rPr>
              <a:t>	}</a:t>
            </a:r>
          </a:p>
          <a:p>
            <a:r>
              <a:rPr lang="en-IN" sz="2400" dirty="0">
                <a:latin typeface="Cambria" pitchFamily="18" charset="0"/>
                <a:ea typeface="Cambria" pitchFamily="18" charset="0"/>
              </a:rPr>
              <a:t>}</a:t>
            </a:r>
          </a:p>
        </p:txBody>
      </p:sp>
    </p:spTree>
    <p:extLst>
      <p:ext uri="{BB962C8B-B14F-4D97-AF65-F5344CB8AC3E}">
        <p14:creationId xmlns:p14="http://schemas.microsoft.com/office/powerpoint/2010/main" val="2874808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3759" y="106145"/>
            <a:ext cx="12206355" cy="6647974"/>
          </a:xfrm>
          <a:prstGeom prst="rect">
            <a:avLst/>
          </a:prstGeom>
          <a:noFill/>
        </p:spPr>
        <p:txBody>
          <a:bodyPr wrap="none" rtlCol="0">
            <a:spAutoFit/>
          </a:bodyPr>
          <a:lstStyle/>
          <a:p>
            <a:pPr algn="just"/>
            <a:r>
              <a:rPr lang="en-US" sz="2400" dirty="0">
                <a:latin typeface="Cambria" pitchFamily="18" charset="0"/>
                <a:ea typeface="Cambria" pitchFamily="18" charset="0"/>
              </a:rPr>
              <a:t>When there is an exception, The user data may be corrupted. This should be tackled by </a:t>
            </a:r>
          </a:p>
          <a:p>
            <a:pPr algn="just"/>
            <a:r>
              <a:rPr lang="en-US" sz="2400" dirty="0">
                <a:latin typeface="Cambria" pitchFamily="18" charset="0"/>
                <a:ea typeface="Cambria" pitchFamily="18" charset="0"/>
              </a:rPr>
              <a:t>the programmer By carefully designing the program. For this ,he should perform the </a:t>
            </a:r>
          </a:p>
          <a:p>
            <a:pPr algn="just"/>
            <a:r>
              <a:rPr lang="en-US" sz="2400" dirty="0">
                <a:latin typeface="Cambria" pitchFamily="18" charset="0"/>
                <a:ea typeface="Cambria" pitchFamily="18" charset="0"/>
              </a:rPr>
              <a:t>following 3 steps.</a:t>
            </a:r>
          </a:p>
          <a:p>
            <a:pPr algn="just"/>
            <a:r>
              <a:rPr lang="en-US" sz="2400" b="1" dirty="0">
                <a:latin typeface="Cambria" pitchFamily="18" charset="0"/>
                <a:ea typeface="Cambria" pitchFamily="18" charset="0"/>
              </a:rPr>
              <a:t>Step 1:</a:t>
            </a:r>
          </a:p>
          <a:p>
            <a:pPr algn="just"/>
            <a:r>
              <a:rPr lang="en-US" sz="2400" dirty="0">
                <a:latin typeface="Cambria" pitchFamily="18" charset="0"/>
                <a:ea typeface="Cambria" pitchFamily="18" charset="0"/>
              </a:rPr>
              <a:t>The Programmer should observe the statements in his program where there may be a</a:t>
            </a:r>
          </a:p>
          <a:p>
            <a:pPr algn="just"/>
            <a:r>
              <a:rPr lang="en-US" sz="2400" dirty="0">
                <a:latin typeface="Cambria" pitchFamily="18" charset="0"/>
                <a:ea typeface="Cambria" pitchFamily="18" charset="0"/>
              </a:rPr>
              <a:t> possibility Of exceptions. Such statements should be written inside a try block. A try block</a:t>
            </a:r>
          </a:p>
          <a:p>
            <a:pPr algn="just"/>
            <a:r>
              <a:rPr lang="en-US" sz="2400" dirty="0">
                <a:latin typeface="Cambria" pitchFamily="18" charset="0"/>
                <a:ea typeface="Cambria" pitchFamily="18" charset="0"/>
              </a:rPr>
              <a:t> looks like</a:t>
            </a:r>
          </a:p>
          <a:p>
            <a:pPr algn="just"/>
            <a:endParaRPr lang="en-US" sz="2400" dirty="0">
              <a:latin typeface="Cambria" pitchFamily="18" charset="0"/>
              <a:ea typeface="Cambria" pitchFamily="18" charset="0"/>
            </a:endParaRPr>
          </a:p>
          <a:p>
            <a:pPr algn="just"/>
            <a:r>
              <a:rPr lang="en-US" sz="2400" b="1" dirty="0">
                <a:latin typeface="Cambria" pitchFamily="18" charset="0"/>
                <a:ea typeface="Cambria" pitchFamily="18" charset="0"/>
              </a:rPr>
              <a:t>Try</a:t>
            </a:r>
          </a:p>
          <a:p>
            <a:pPr algn="just"/>
            <a:r>
              <a:rPr lang="en-US" sz="2400" b="1" dirty="0">
                <a:latin typeface="Cambria" pitchFamily="18" charset="0"/>
                <a:ea typeface="Cambria" pitchFamily="18" charset="0"/>
              </a:rPr>
              <a:t>{</a:t>
            </a:r>
          </a:p>
          <a:p>
            <a:pPr algn="just"/>
            <a:r>
              <a:rPr lang="en-US" sz="2400" b="1" dirty="0">
                <a:latin typeface="Cambria" pitchFamily="18" charset="0"/>
                <a:ea typeface="Cambria" pitchFamily="18" charset="0"/>
              </a:rPr>
              <a:t>	statements;</a:t>
            </a:r>
          </a:p>
          <a:p>
            <a:pPr algn="just"/>
            <a:r>
              <a:rPr lang="en-US" sz="2400" b="1" dirty="0">
                <a:latin typeface="Cambria" pitchFamily="18" charset="0"/>
                <a:ea typeface="Cambria" pitchFamily="18" charset="0"/>
              </a:rPr>
              <a:t>}</a:t>
            </a:r>
          </a:p>
          <a:p>
            <a:pPr algn="just"/>
            <a:endParaRPr lang="en-US" sz="2400" dirty="0">
              <a:latin typeface="Cambria" pitchFamily="18" charset="0"/>
              <a:ea typeface="Cambria" pitchFamily="18" charset="0"/>
            </a:endParaRPr>
          </a:p>
          <a:p>
            <a:pPr algn="just"/>
            <a:endParaRPr lang="en-US" sz="2400" dirty="0">
              <a:latin typeface="Cambria" pitchFamily="18" charset="0"/>
              <a:ea typeface="Cambria" pitchFamily="18" charset="0"/>
            </a:endParaRPr>
          </a:p>
          <a:p>
            <a:pPr algn="just"/>
            <a:r>
              <a:rPr lang="en-US" sz="2400" dirty="0">
                <a:latin typeface="Cambria" pitchFamily="18" charset="0"/>
                <a:ea typeface="Cambria" pitchFamily="18" charset="0"/>
              </a:rPr>
              <a:t>The greatness of try block is that even if some exception arises inside it, The program will</a:t>
            </a:r>
          </a:p>
          <a:p>
            <a:pPr algn="just"/>
            <a:r>
              <a:rPr lang="en-US" sz="2400" dirty="0">
                <a:latin typeface="Cambria" pitchFamily="18" charset="0"/>
                <a:ea typeface="Cambria" pitchFamily="18" charset="0"/>
              </a:rPr>
              <a:t>Not be terminated. When JVM understands that there is an exception, it stores the exception</a:t>
            </a:r>
          </a:p>
          <a:p>
            <a:pPr algn="just"/>
            <a:r>
              <a:rPr lang="en-US" sz="2400" dirty="0">
                <a:latin typeface="Cambria" pitchFamily="18" charset="0"/>
                <a:ea typeface="Cambria" pitchFamily="18" charset="0"/>
              </a:rPr>
              <a:t>Details in an exception stack and then jumps into a catch block.</a:t>
            </a:r>
          </a:p>
          <a:p>
            <a:endParaRPr lang="en-IN" dirty="0"/>
          </a:p>
        </p:txBody>
      </p:sp>
    </p:spTree>
    <p:extLst>
      <p:ext uri="{BB962C8B-B14F-4D97-AF65-F5344CB8AC3E}">
        <p14:creationId xmlns:p14="http://schemas.microsoft.com/office/powerpoint/2010/main" val="324213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30294" y="576072"/>
            <a:ext cx="11320330" cy="5539978"/>
          </a:xfrm>
          <a:prstGeom prst="rect">
            <a:avLst/>
          </a:prstGeom>
          <a:noFill/>
        </p:spPr>
        <p:txBody>
          <a:bodyPr wrap="square" rtlCol="0">
            <a:spAutoFit/>
          </a:bodyPr>
          <a:lstStyle/>
          <a:p>
            <a:pPr algn="just"/>
            <a:r>
              <a:rPr lang="en-US" sz="2400" b="1" dirty="0">
                <a:latin typeface="Cambria" pitchFamily="18" charset="0"/>
                <a:ea typeface="Cambria" pitchFamily="18" charset="0"/>
              </a:rPr>
              <a:t>Step 2: </a:t>
            </a:r>
            <a:r>
              <a:rPr lang="en-US" sz="2400" dirty="0">
                <a:latin typeface="Cambria" pitchFamily="18" charset="0"/>
                <a:ea typeface="Cambria" pitchFamily="18" charset="0"/>
              </a:rPr>
              <a:t>The programmer should write the catch block where he should display the exception details to the user. This helps the user to understand that there is some error in the program. The programmer should also display a message regarding what can be done to avoid this error. Catch block looks like</a:t>
            </a:r>
          </a:p>
          <a:p>
            <a:pPr algn="just"/>
            <a:endParaRPr lang="en-US" sz="2400" dirty="0">
              <a:latin typeface="Cambria" pitchFamily="18" charset="0"/>
              <a:ea typeface="Cambria" pitchFamily="18" charset="0"/>
            </a:endParaRPr>
          </a:p>
          <a:p>
            <a:pPr algn="just"/>
            <a:r>
              <a:rPr lang="en-US" sz="2400" b="1" dirty="0">
                <a:latin typeface="Cambria" pitchFamily="18" charset="0"/>
                <a:ea typeface="Cambria" pitchFamily="18" charset="0"/>
              </a:rPr>
              <a:t>Catch(Exception class ref)</a:t>
            </a:r>
          </a:p>
          <a:p>
            <a:r>
              <a:rPr lang="en-US" sz="2400" b="1" dirty="0">
                <a:latin typeface="Cambria" pitchFamily="18" charset="0"/>
                <a:ea typeface="Cambria" pitchFamily="18" charset="0"/>
              </a:rPr>
              <a:t>{</a:t>
            </a:r>
          </a:p>
          <a:p>
            <a:r>
              <a:rPr lang="en-US" sz="2400" b="1" dirty="0">
                <a:latin typeface="Cambria" pitchFamily="18" charset="0"/>
                <a:ea typeface="Cambria" pitchFamily="18" charset="0"/>
              </a:rPr>
              <a:t>	statements;</a:t>
            </a:r>
          </a:p>
          <a:p>
            <a:r>
              <a:rPr lang="en-US" sz="2400" b="1" dirty="0">
                <a:latin typeface="Cambria" pitchFamily="18" charset="0"/>
                <a:ea typeface="Cambria" pitchFamily="18" charset="0"/>
              </a:rPr>
              <a:t>}</a:t>
            </a:r>
          </a:p>
          <a:p>
            <a:endParaRPr lang="en-US" sz="2400" b="1" dirty="0">
              <a:latin typeface="Cambria" pitchFamily="18" charset="0"/>
              <a:ea typeface="Cambria" pitchFamily="18" charset="0"/>
            </a:endParaRPr>
          </a:p>
          <a:p>
            <a:endParaRPr lang="en-US" sz="2400" b="1" dirty="0">
              <a:latin typeface="Cambria" pitchFamily="18" charset="0"/>
              <a:ea typeface="Cambria" pitchFamily="18" charset="0"/>
            </a:endParaRPr>
          </a:p>
          <a:p>
            <a:endParaRPr lang="en-US" sz="2400" b="1" dirty="0">
              <a:latin typeface="Cambria" pitchFamily="18" charset="0"/>
              <a:ea typeface="Cambria" pitchFamily="18" charset="0"/>
            </a:endParaRPr>
          </a:p>
          <a:p>
            <a:endParaRPr lang="en-US" dirty="0"/>
          </a:p>
          <a:p>
            <a:r>
              <a:rPr lang="en-US" sz="2400" dirty="0">
                <a:latin typeface="Cambria" pitchFamily="18" charset="0"/>
                <a:ea typeface="Cambria" pitchFamily="18" charset="0"/>
              </a:rPr>
              <a:t>The reference ref above is automatically  adjusted to the exception stack where the details of the exception are available.</a:t>
            </a:r>
            <a:endParaRPr lang="en-IN" sz="2400" dirty="0">
              <a:latin typeface="Cambria" pitchFamily="18" charset="0"/>
              <a:ea typeface="Cambria" pitchFamily="18" charset="0"/>
            </a:endParaRPr>
          </a:p>
        </p:txBody>
      </p:sp>
    </p:spTree>
    <p:extLst>
      <p:ext uri="{BB962C8B-B14F-4D97-AF65-F5344CB8AC3E}">
        <p14:creationId xmlns:p14="http://schemas.microsoft.com/office/powerpoint/2010/main" val="1266705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12064" y="354830"/>
            <a:ext cx="10579608" cy="6001643"/>
          </a:xfrm>
          <a:prstGeom prst="rect">
            <a:avLst/>
          </a:prstGeom>
          <a:noFill/>
        </p:spPr>
        <p:txBody>
          <a:bodyPr wrap="square" rtlCol="0">
            <a:spAutoFit/>
          </a:bodyPr>
          <a:lstStyle/>
          <a:p>
            <a:pPr algn="just"/>
            <a:r>
              <a:rPr lang="en-US" sz="2400" b="1" dirty="0">
                <a:latin typeface="Cambria" pitchFamily="18" charset="0"/>
                <a:ea typeface="Cambria" pitchFamily="18" charset="0"/>
              </a:rPr>
              <a:t>Step 3: </a:t>
            </a:r>
            <a:r>
              <a:rPr lang="en-US" sz="2400" dirty="0">
                <a:latin typeface="Cambria" pitchFamily="18" charset="0"/>
                <a:ea typeface="Cambria" pitchFamily="18" charset="0"/>
              </a:rPr>
              <a:t>Lastly, The programmer should perform clean up operations like closing the files and terminating the threads. The programmer should write this code in</a:t>
            </a:r>
          </a:p>
          <a:p>
            <a:pPr algn="just"/>
            <a:r>
              <a:rPr lang="en-US" sz="2400" dirty="0">
                <a:latin typeface="Cambria" pitchFamily="18" charset="0"/>
                <a:ea typeface="Cambria" pitchFamily="18" charset="0"/>
              </a:rPr>
              <a:t>The finally block. Finally block looks like</a:t>
            </a:r>
          </a:p>
          <a:p>
            <a:pPr algn="just"/>
            <a:r>
              <a:rPr lang="en-US" sz="2400" b="1" dirty="0">
                <a:latin typeface="Cambria" pitchFamily="18" charset="0"/>
                <a:ea typeface="Cambria" pitchFamily="18" charset="0"/>
              </a:rPr>
              <a:t>finally</a:t>
            </a:r>
          </a:p>
          <a:p>
            <a:pPr algn="just"/>
            <a:r>
              <a:rPr lang="en-US" sz="2400" b="1" dirty="0">
                <a:latin typeface="Cambria" pitchFamily="18" charset="0"/>
                <a:ea typeface="Cambria" pitchFamily="18" charset="0"/>
              </a:rPr>
              <a:t>{</a:t>
            </a:r>
          </a:p>
          <a:p>
            <a:pPr algn="just"/>
            <a:r>
              <a:rPr lang="en-US" sz="2400" b="1" dirty="0">
                <a:latin typeface="Cambria" pitchFamily="18" charset="0"/>
                <a:ea typeface="Cambria" pitchFamily="18" charset="0"/>
              </a:rPr>
              <a:t>	statements;</a:t>
            </a:r>
          </a:p>
          <a:p>
            <a:pPr algn="just"/>
            <a:r>
              <a:rPr lang="en-US" sz="2400" b="1" dirty="0">
                <a:latin typeface="Cambria" pitchFamily="18" charset="0"/>
                <a:ea typeface="Cambria" pitchFamily="18" charset="0"/>
              </a:rPr>
              <a:t>}</a:t>
            </a:r>
          </a:p>
          <a:p>
            <a:pPr algn="just"/>
            <a:endParaRPr lang="en-US" sz="2400" b="1" dirty="0">
              <a:latin typeface="Cambria" pitchFamily="18" charset="0"/>
              <a:ea typeface="Cambria" pitchFamily="18" charset="0"/>
            </a:endParaRPr>
          </a:p>
          <a:p>
            <a:pPr algn="just"/>
            <a:r>
              <a:rPr lang="en-US" sz="2400" dirty="0">
                <a:latin typeface="Cambria" pitchFamily="18" charset="0"/>
                <a:ea typeface="Cambria" pitchFamily="18" charset="0"/>
              </a:rPr>
              <a:t>The specialty of finally block is that the statements inside the finally block are </a:t>
            </a:r>
          </a:p>
          <a:p>
            <a:pPr algn="just"/>
            <a:r>
              <a:rPr lang="en-US" sz="2400" dirty="0">
                <a:latin typeface="Cambria" pitchFamily="18" charset="0"/>
                <a:ea typeface="Cambria" pitchFamily="18" charset="0"/>
              </a:rPr>
              <a:t>Executed irrespective of whether there is an exception or not. This ensures that</a:t>
            </a:r>
          </a:p>
          <a:p>
            <a:pPr algn="just"/>
            <a:r>
              <a:rPr lang="en-US" sz="2400" dirty="0">
                <a:latin typeface="Cambria" pitchFamily="18" charset="0"/>
                <a:ea typeface="Cambria" pitchFamily="18" charset="0"/>
              </a:rPr>
              <a:t>All the opened files are properly close and all the running threads are properly terminated. So, the data in the files will not be corrupted and the user is at the safe-side.</a:t>
            </a:r>
          </a:p>
          <a:p>
            <a:pPr algn="just"/>
            <a:endParaRPr lang="en-US" sz="2400" dirty="0">
              <a:latin typeface="Cambria" pitchFamily="18" charset="0"/>
              <a:ea typeface="Cambria" pitchFamily="18" charset="0"/>
            </a:endParaRPr>
          </a:p>
          <a:p>
            <a:pPr algn="just"/>
            <a:r>
              <a:rPr lang="en-US" sz="2400" dirty="0">
                <a:latin typeface="Cambria" pitchFamily="18" charset="0"/>
                <a:ea typeface="Cambria" pitchFamily="18" charset="0"/>
              </a:rPr>
              <a:t>Performing the above three tasks is called </a:t>
            </a:r>
            <a:r>
              <a:rPr lang="en-US" sz="2400" b="1" dirty="0">
                <a:latin typeface="Cambria" pitchFamily="18" charset="0"/>
                <a:ea typeface="Cambria" pitchFamily="18" charset="0"/>
              </a:rPr>
              <a:t>“Exception Handling”.</a:t>
            </a:r>
            <a:r>
              <a:rPr lang="en-US" sz="2400" dirty="0">
                <a:latin typeface="Cambria" pitchFamily="18" charset="0"/>
                <a:ea typeface="Cambria" pitchFamily="18" charset="0"/>
              </a:rPr>
              <a:t> </a:t>
            </a:r>
            <a:endParaRPr lang="en-US" sz="2400" b="1" dirty="0">
              <a:latin typeface="Cambria" pitchFamily="18" charset="0"/>
              <a:ea typeface="Cambria" pitchFamily="18" charset="0"/>
            </a:endParaRPr>
          </a:p>
          <a:p>
            <a:endParaRPr lang="en-IN" sz="2400" dirty="0"/>
          </a:p>
        </p:txBody>
      </p:sp>
    </p:spTree>
    <p:extLst>
      <p:ext uri="{BB962C8B-B14F-4D97-AF65-F5344CB8AC3E}">
        <p14:creationId xmlns:p14="http://schemas.microsoft.com/office/powerpoint/2010/main" val="28589454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6888" y="304800"/>
            <a:ext cx="11224676" cy="6373091"/>
          </a:xfrm>
        </p:spPr>
        <p:txBody>
          <a:bodyPr>
            <a:normAutofit fontScale="77500" lnSpcReduction="20000"/>
          </a:bodyPr>
          <a:lstStyle/>
          <a:p>
            <a:pPr marL="0" indent="0">
              <a:buNone/>
            </a:pPr>
            <a:r>
              <a:rPr lang="en-IN" dirty="0">
                <a:latin typeface="Cambria" pitchFamily="18" charset="0"/>
                <a:ea typeface="Cambria" pitchFamily="18" charset="0"/>
              </a:rPr>
              <a:t>// an exception handling example</a:t>
            </a:r>
          </a:p>
          <a:p>
            <a:pPr marL="0" indent="0">
              <a:buNone/>
            </a:pPr>
            <a:r>
              <a:rPr lang="en-IN" dirty="0">
                <a:latin typeface="Cambria" pitchFamily="18" charset="0"/>
                <a:ea typeface="Cambria" pitchFamily="18" charset="0"/>
              </a:rPr>
              <a:t>class Ex</a:t>
            </a:r>
          </a:p>
          <a:p>
            <a:pPr marL="0" indent="0">
              <a:buNone/>
            </a:pPr>
            <a:r>
              <a:rPr lang="en-IN" dirty="0">
                <a:latin typeface="Cambria" pitchFamily="18" charset="0"/>
                <a:ea typeface="Cambria" pitchFamily="18" charset="0"/>
              </a:rPr>
              <a:t>{</a:t>
            </a:r>
          </a:p>
          <a:p>
            <a:pPr marL="0" indent="0">
              <a:buNone/>
            </a:pPr>
            <a:r>
              <a:rPr lang="en-IN" dirty="0">
                <a:latin typeface="Cambria" pitchFamily="18" charset="0"/>
                <a:ea typeface="Cambria" pitchFamily="18" charset="0"/>
              </a:rPr>
              <a:t>	public static void main(String </a:t>
            </a:r>
            <a:r>
              <a:rPr lang="en-IN" dirty="0" err="1">
                <a:latin typeface="Cambria" pitchFamily="18" charset="0"/>
                <a:ea typeface="Cambria" pitchFamily="18" charset="0"/>
              </a:rPr>
              <a:t>args</a:t>
            </a:r>
            <a:r>
              <a:rPr lang="en-IN" dirty="0">
                <a:latin typeface="Cambria" pitchFamily="18" charset="0"/>
                <a:ea typeface="Cambria" pitchFamily="18" charset="0"/>
              </a:rPr>
              <a:t>[])</a:t>
            </a:r>
          </a:p>
          <a:p>
            <a:pPr marL="0" indent="0">
              <a:buNone/>
            </a:pPr>
            <a:r>
              <a:rPr lang="en-IN" dirty="0">
                <a:latin typeface="Cambria" pitchFamily="18" charset="0"/>
                <a:ea typeface="Cambria" pitchFamily="18" charset="0"/>
              </a:rPr>
              <a:t>	{</a:t>
            </a:r>
          </a:p>
          <a:p>
            <a:pPr marL="0" indent="0">
              <a:buNone/>
            </a:pPr>
            <a:r>
              <a:rPr lang="en-IN" dirty="0">
                <a:latin typeface="Cambria" pitchFamily="18" charset="0"/>
                <a:ea typeface="Cambria" pitchFamily="18" charset="0"/>
              </a:rPr>
              <a:t>			</a:t>
            </a:r>
          </a:p>
          <a:p>
            <a:pPr marL="0" indent="0">
              <a:buNone/>
            </a:pPr>
            <a:r>
              <a:rPr lang="en-IN" dirty="0">
                <a:latin typeface="Cambria" pitchFamily="18" charset="0"/>
                <a:ea typeface="Cambria" pitchFamily="18" charset="0"/>
              </a:rPr>
              <a:t>		try</a:t>
            </a:r>
          </a:p>
          <a:p>
            <a:pPr marL="0" indent="0">
              <a:buNone/>
            </a:pPr>
            <a:r>
              <a:rPr lang="en-IN" dirty="0">
                <a:latin typeface="Cambria" pitchFamily="18" charset="0"/>
                <a:ea typeface="Cambria" pitchFamily="18" charset="0"/>
              </a:rPr>
              <a:t>		{	</a:t>
            </a:r>
          </a:p>
          <a:p>
            <a:pPr marL="0" indent="0">
              <a:buNone/>
            </a:pPr>
            <a:r>
              <a:rPr lang="en-IN" dirty="0">
                <a:latin typeface="Cambria" pitchFamily="18" charset="0"/>
                <a:ea typeface="Cambria" pitchFamily="18" charset="0"/>
              </a:rPr>
              <a:t>			// open the file</a:t>
            </a:r>
          </a:p>
          <a:p>
            <a:pPr marL="0" indent="0">
              <a:buNone/>
            </a:pPr>
            <a:r>
              <a:rPr lang="en-IN" dirty="0">
                <a:latin typeface="Cambria" pitchFamily="18" charset="0"/>
                <a:ea typeface="Cambria" pitchFamily="18" charset="0"/>
              </a:rPr>
              <a:t>			</a:t>
            </a:r>
            <a:r>
              <a:rPr lang="en-IN" dirty="0" err="1">
                <a:latin typeface="Cambria" pitchFamily="18" charset="0"/>
                <a:ea typeface="Cambria" pitchFamily="18" charset="0"/>
              </a:rPr>
              <a:t>System.out.println</a:t>
            </a:r>
            <a:r>
              <a:rPr lang="en-IN" dirty="0">
                <a:latin typeface="Cambria" pitchFamily="18" charset="0"/>
                <a:ea typeface="Cambria" pitchFamily="18" charset="0"/>
              </a:rPr>
              <a:t>("Open The file");</a:t>
            </a:r>
          </a:p>
          <a:p>
            <a:pPr marL="0" indent="0">
              <a:buNone/>
            </a:pPr>
            <a:r>
              <a:rPr lang="en-IN" dirty="0">
                <a:latin typeface="Cambria" pitchFamily="18" charset="0"/>
                <a:ea typeface="Cambria" pitchFamily="18" charset="0"/>
              </a:rPr>
              <a:t>			</a:t>
            </a:r>
            <a:r>
              <a:rPr lang="en-IN" dirty="0" err="1">
                <a:latin typeface="Cambria" pitchFamily="18" charset="0"/>
                <a:ea typeface="Cambria" pitchFamily="18" charset="0"/>
              </a:rPr>
              <a:t>int</a:t>
            </a:r>
            <a:r>
              <a:rPr lang="en-IN" dirty="0">
                <a:latin typeface="Cambria" pitchFamily="18" charset="0"/>
                <a:ea typeface="Cambria" pitchFamily="18" charset="0"/>
              </a:rPr>
              <a:t> n=</a:t>
            </a:r>
            <a:r>
              <a:rPr lang="en-IN" dirty="0" err="1">
                <a:latin typeface="Cambria" pitchFamily="18" charset="0"/>
                <a:ea typeface="Cambria" pitchFamily="18" charset="0"/>
              </a:rPr>
              <a:t>args.length</a:t>
            </a:r>
            <a:r>
              <a:rPr lang="en-IN" dirty="0">
                <a:latin typeface="Cambria" pitchFamily="18" charset="0"/>
                <a:ea typeface="Cambria" pitchFamily="18" charset="0"/>
              </a:rPr>
              <a:t>;</a:t>
            </a:r>
          </a:p>
          <a:p>
            <a:pPr marL="0" indent="0">
              <a:buNone/>
            </a:pPr>
            <a:r>
              <a:rPr lang="en-IN" dirty="0">
                <a:latin typeface="Cambria" pitchFamily="18" charset="0"/>
                <a:ea typeface="Cambria" pitchFamily="18" charset="0"/>
              </a:rPr>
              <a:t>			</a:t>
            </a:r>
            <a:r>
              <a:rPr lang="en-IN" dirty="0" err="1">
                <a:latin typeface="Cambria" pitchFamily="18" charset="0"/>
                <a:ea typeface="Cambria" pitchFamily="18" charset="0"/>
              </a:rPr>
              <a:t>System.out.println</a:t>
            </a:r>
            <a:r>
              <a:rPr lang="en-IN" dirty="0">
                <a:latin typeface="Cambria" pitchFamily="18" charset="0"/>
                <a:ea typeface="Cambria" pitchFamily="18" charset="0"/>
              </a:rPr>
              <a:t>("n="+n);</a:t>
            </a:r>
          </a:p>
          <a:p>
            <a:pPr marL="0" indent="0">
              <a:buNone/>
            </a:pPr>
            <a:r>
              <a:rPr lang="en-IN" dirty="0">
                <a:latin typeface="Cambria" pitchFamily="18" charset="0"/>
                <a:ea typeface="Cambria" pitchFamily="18" charset="0"/>
              </a:rPr>
              <a:t>			</a:t>
            </a:r>
            <a:r>
              <a:rPr lang="en-IN" dirty="0" err="1">
                <a:latin typeface="Cambria" pitchFamily="18" charset="0"/>
                <a:ea typeface="Cambria" pitchFamily="18" charset="0"/>
              </a:rPr>
              <a:t>int</a:t>
            </a:r>
            <a:r>
              <a:rPr lang="en-IN" dirty="0">
                <a:latin typeface="Cambria" pitchFamily="18" charset="0"/>
                <a:ea typeface="Cambria" pitchFamily="18" charset="0"/>
              </a:rPr>
              <a:t> a=45/n;</a:t>
            </a:r>
          </a:p>
          <a:p>
            <a:pPr marL="0" indent="0">
              <a:buNone/>
            </a:pPr>
            <a:r>
              <a:rPr lang="en-IN" dirty="0">
                <a:latin typeface="Cambria" pitchFamily="18" charset="0"/>
                <a:ea typeface="Cambria" pitchFamily="18" charset="0"/>
              </a:rPr>
              <a:t>			</a:t>
            </a:r>
            <a:r>
              <a:rPr lang="en-IN" dirty="0" err="1">
                <a:latin typeface="Cambria" pitchFamily="18" charset="0"/>
                <a:ea typeface="Cambria" pitchFamily="18" charset="0"/>
              </a:rPr>
              <a:t>System.out.println</a:t>
            </a:r>
            <a:r>
              <a:rPr lang="en-IN" dirty="0">
                <a:latin typeface="Cambria" pitchFamily="18" charset="0"/>
                <a:ea typeface="Cambria" pitchFamily="18" charset="0"/>
              </a:rPr>
              <a:t>("a="+a);</a:t>
            </a:r>
          </a:p>
          <a:p>
            <a:pPr marL="0" indent="0">
              <a:buNone/>
            </a:pPr>
            <a:r>
              <a:rPr lang="en-IN" dirty="0">
                <a:latin typeface="Cambria" pitchFamily="18" charset="0"/>
                <a:ea typeface="Cambria" pitchFamily="18" charset="0"/>
              </a:rPr>
              <a:t>			//close the file</a:t>
            </a:r>
          </a:p>
          <a:p>
            <a:pPr marL="0" indent="0">
              <a:buNone/>
            </a:pPr>
            <a:r>
              <a:rPr lang="en-IN" dirty="0">
                <a:latin typeface="Cambria" pitchFamily="18" charset="0"/>
                <a:ea typeface="Cambria" pitchFamily="18" charset="0"/>
              </a:rPr>
              <a:t>			</a:t>
            </a:r>
            <a:r>
              <a:rPr lang="en-IN" dirty="0" err="1">
                <a:latin typeface="Cambria" pitchFamily="18" charset="0"/>
                <a:ea typeface="Cambria" pitchFamily="18" charset="0"/>
              </a:rPr>
              <a:t>System.out.println</a:t>
            </a:r>
            <a:r>
              <a:rPr lang="en-IN" dirty="0">
                <a:latin typeface="Cambria" pitchFamily="18" charset="0"/>
                <a:ea typeface="Cambria" pitchFamily="18" charset="0"/>
              </a:rPr>
              <a:t>("Close the file");</a:t>
            </a:r>
          </a:p>
          <a:p>
            <a:pPr marL="0" indent="0">
              <a:buNone/>
            </a:pPr>
            <a:r>
              <a:rPr lang="en-IN" dirty="0">
                <a:latin typeface="Cambria" pitchFamily="18" charset="0"/>
                <a:ea typeface="Cambria" pitchFamily="18" charset="0"/>
              </a:rPr>
              <a:t>		}   </a:t>
            </a:r>
          </a:p>
          <a:p>
            <a:pPr marL="0" indent="0">
              <a:buNone/>
            </a:pPr>
            <a:endParaRPr lang="en-IN" dirty="0"/>
          </a:p>
        </p:txBody>
      </p:sp>
    </p:spTree>
    <p:extLst>
      <p:ext uri="{BB962C8B-B14F-4D97-AF65-F5344CB8AC3E}">
        <p14:creationId xmlns:p14="http://schemas.microsoft.com/office/powerpoint/2010/main" val="3201476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53015" y="327398"/>
            <a:ext cx="11789633" cy="4893647"/>
          </a:xfrm>
          <a:prstGeom prst="rect">
            <a:avLst/>
          </a:prstGeom>
          <a:noFill/>
        </p:spPr>
        <p:txBody>
          <a:bodyPr wrap="square" rtlCol="0">
            <a:spAutoFit/>
          </a:bodyPr>
          <a:lstStyle/>
          <a:p>
            <a:r>
              <a:rPr lang="en-US" sz="2400" dirty="0">
                <a:latin typeface="Cambria" pitchFamily="18" charset="0"/>
                <a:ea typeface="Cambria" pitchFamily="18" charset="0"/>
              </a:rPr>
              <a:t>catch(</a:t>
            </a:r>
            <a:r>
              <a:rPr lang="en-US" sz="2400" dirty="0" err="1">
                <a:latin typeface="Cambria" pitchFamily="18" charset="0"/>
                <a:ea typeface="Cambria" pitchFamily="18" charset="0"/>
              </a:rPr>
              <a:t>ArithmeticException</a:t>
            </a:r>
            <a:r>
              <a:rPr lang="en-US" sz="2400" dirty="0">
                <a:latin typeface="Cambria" pitchFamily="18" charset="0"/>
                <a:ea typeface="Cambria" pitchFamily="18" charset="0"/>
              </a:rPr>
              <a:t> </a:t>
            </a:r>
            <a:r>
              <a:rPr lang="en-US" sz="2400" dirty="0" err="1">
                <a:latin typeface="Cambria" pitchFamily="18" charset="0"/>
                <a:ea typeface="Cambria" pitchFamily="18" charset="0"/>
              </a:rPr>
              <a:t>ae</a:t>
            </a:r>
            <a:r>
              <a:rPr lang="en-US" sz="2400" dirty="0">
                <a:latin typeface="Cambria" pitchFamily="18" charset="0"/>
                <a:ea typeface="Cambria" pitchFamily="18" charset="0"/>
              </a:rPr>
              <a:t>)</a:t>
            </a:r>
          </a:p>
          <a:p>
            <a:r>
              <a:rPr lang="en-US" sz="2400" dirty="0">
                <a:latin typeface="Cambria" pitchFamily="18" charset="0"/>
                <a:ea typeface="Cambria" pitchFamily="18" charset="0"/>
              </a:rPr>
              <a:t>		{</a:t>
            </a:r>
          </a:p>
          <a:p>
            <a:r>
              <a:rPr lang="en-US" sz="2400" dirty="0">
                <a:latin typeface="Cambria" pitchFamily="18" charset="0"/>
                <a:ea typeface="Cambria" pitchFamily="18" charset="0"/>
              </a:rPr>
              <a:t>			// display the exception details</a:t>
            </a:r>
          </a:p>
          <a:p>
            <a:r>
              <a:rPr lang="en-US" sz="2400" dirty="0">
                <a:latin typeface="Cambria" pitchFamily="18" charset="0"/>
                <a:ea typeface="Cambria" pitchFamily="18" charset="0"/>
              </a:rPr>
              <a:t>			</a:t>
            </a:r>
            <a:r>
              <a:rPr lang="en-US" sz="2400" dirty="0" err="1">
                <a:latin typeface="Cambria" pitchFamily="18" charset="0"/>
                <a:ea typeface="Cambria" pitchFamily="18" charset="0"/>
              </a:rPr>
              <a:t>System.out.println</a:t>
            </a:r>
            <a:r>
              <a:rPr lang="en-US" sz="2400" dirty="0">
                <a:latin typeface="Cambria" pitchFamily="18" charset="0"/>
                <a:ea typeface="Cambria" pitchFamily="18" charset="0"/>
              </a:rPr>
              <a:t>(</a:t>
            </a:r>
            <a:r>
              <a:rPr lang="en-US" sz="2400" dirty="0" err="1">
                <a:latin typeface="Cambria" pitchFamily="18" charset="0"/>
                <a:ea typeface="Cambria" pitchFamily="18" charset="0"/>
              </a:rPr>
              <a:t>ae</a:t>
            </a:r>
            <a:r>
              <a:rPr lang="en-US" sz="2400" dirty="0">
                <a:latin typeface="Cambria" pitchFamily="18" charset="0"/>
                <a:ea typeface="Cambria" pitchFamily="18" charset="0"/>
              </a:rPr>
              <a:t>);</a:t>
            </a:r>
          </a:p>
          <a:p>
            <a:r>
              <a:rPr lang="en-US" sz="2400" dirty="0">
                <a:latin typeface="Cambria" pitchFamily="18" charset="0"/>
                <a:ea typeface="Cambria" pitchFamily="18" charset="0"/>
              </a:rPr>
              <a:t>			// display the message to the user</a:t>
            </a:r>
          </a:p>
          <a:p>
            <a:r>
              <a:rPr lang="en-US" sz="2400" dirty="0">
                <a:latin typeface="Cambria" pitchFamily="18" charset="0"/>
                <a:ea typeface="Cambria" pitchFamily="18" charset="0"/>
              </a:rPr>
              <a:t>			</a:t>
            </a:r>
            <a:r>
              <a:rPr lang="en-US" sz="2400" dirty="0" err="1">
                <a:latin typeface="Cambria" pitchFamily="18" charset="0"/>
                <a:ea typeface="Cambria" pitchFamily="18" charset="0"/>
              </a:rPr>
              <a:t>System.out.println</a:t>
            </a:r>
            <a:r>
              <a:rPr lang="en-US" sz="2400" dirty="0">
                <a:latin typeface="Cambria" pitchFamily="18" charset="0"/>
                <a:ea typeface="Cambria" pitchFamily="18" charset="0"/>
              </a:rPr>
              <a:t>("Please pass data while running this program");</a:t>
            </a:r>
          </a:p>
          <a:p>
            <a:r>
              <a:rPr lang="en-US" sz="2400" dirty="0">
                <a:latin typeface="Cambria" pitchFamily="18" charset="0"/>
                <a:ea typeface="Cambria" pitchFamily="18" charset="0"/>
              </a:rPr>
              <a:t>		}</a:t>
            </a:r>
          </a:p>
          <a:p>
            <a:r>
              <a:rPr lang="en-US" sz="2400" dirty="0">
                <a:latin typeface="Cambria" pitchFamily="18" charset="0"/>
                <a:ea typeface="Cambria" pitchFamily="18" charset="0"/>
              </a:rPr>
              <a:t>		finally</a:t>
            </a:r>
          </a:p>
          <a:p>
            <a:r>
              <a:rPr lang="en-US" sz="2400" dirty="0">
                <a:latin typeface="Cambria" pitchFamily="18" charset="0"/>
                <a:ea typeface="Cambria" pitchFamily="18" charset="0"/>
              </a:rPr>
              <a:t>		{</a:t>
            </a:r>
          </a:p>
          <a:p>
            <a:r>
              <a:rPr lang="en-US" sz="2400" dirty="0">
                <a:latin typeface="Cambria" pitchFamily="18" charset="0"/>
                <a:ea typeface="Cambria" pitchFamily="18" charset="0"/>
              </a:rPr>
              <a:t>			// close the files</a:t>
            </a:r>
          </a:p>
          <a:p>
            <a:r>
              <a:rPr lang="en-US" sz="2400" dirty="0">
                <a:latin typeface="Cambria" pitchFamily="18" charset="0"/>
                <a:ea typeface="Cambria" pitchFamily="18" charset="0"/>
              </a:rPr>
              <a:t>			</a:t>
            </a:r>
            <a:r>
              <a:rPr lang="en-US" sz="2400" dirty="0" err="1">
                <a:latin typeface="Cambria" pitchFamily="18" charset="0"/>
                <a:ea typeface="Cambria" pitchFamily="18" charset="0"/>
              </a:rPr>
              <a:t>System.out.println</a:t>
            </a:r>
            <a:r>
              <a:rPr lang="en-US" sz="2400" dirty="0">
                <a:latin typeface="Cambria" pitchFamily="18" charset="0"/>
                <a:ea typeface="Cambria" pitchFamily="18" charset="0"/>
              </a:rPr>
              <a:t>("Close the files");</a:t>
            </a:r>
          </a:p>
          <a:p>
            <a:r>
              <a:rPr lang="en-US" sz="2400" dirty="0">
                <a:latin typeface="Cambria" pitchFamily="18" charset="0"/>
                <a:ea typeface="Cambria" pitchFamily="18" charset="0"/>
              </a:rPr>
              <a:t>		}</a:t>
            </a:r>
          </a:p>
          <a:p>
            <a:r>
              <a:rPr lang="en-US" sz="2400" dirty="0">
                <a:latin typeface="Cambria" pitchFamily="18" charset="0"/>
                <a:ea typeface="Cambria" pitchFamily="18" charset="0"/>
              </a:rPr>
              <a:t>}</a:t>
            </a:r>
            <a:endParaRPr lang="en-IN" sz="2400" dirty="0">
              <a:latin typeface="Cambria" pitchFamily="18" charset="0"/>
              <a:ea typeface="Cambria" pitchFamily="18" charset="0"/>
            </a:endParaRPr>
          </a:p>
        </p:txBody>
      </p:sp>
    </p:spTree>
    <p:extLst>
      <p:ext uri="{BB962C8B-B14F-4D97-AF65-F5344CB8AC3E}">
        <p14:creationId xmlns:p14="http://schemas.microsoft.com/office/powerpoint/2010/main" val="613047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DB1940-C2A1-E6A5-AB62-AEA507AD1979}"/>
              </a:ext>
            </a:extLst>
          </p:cNvPr>
          <p:cNvSpPr txBox="1"/>
          <p:nvPr/>
        </p:nvSpPr>
        <p:spPr>
          <a:xfrm>
            <a:off x="196948" y="126609"/>
            <a:ext cx="11873132" cy="6986528"/>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Handling Multiple Exceptions:</a:t>
            </a:r>
          </a:p>
          <a:p>
            <a:pPr algn="just"/>
            <a:r>
              <a:rPr lang="en-US" sz="2400" dirty="0">
                <a:latin typeface="Cambria" panose="02040503050406030204" pitchFamily="18" charset="0"/>
                <a:ea typeface="Cambria" panose="02040503050406030204" pitchFamily="18" charset="0"/>
              </a:rPr>
              <a:t>Most of the times there is possibility of more Than one exception present in the program. In this case, the programmer Should write multiple catch blocks to handle each one of them.</a:t>
            </a:r>
          </a:p>
          <a:p>
            <a:pPr algn="just"/>
            <a:r>
              <a:rPr lang="en-IN" sz="2400" dirty="0">
                <a:latin typeface="Cambria" panose="02040503050406030204" pitchFamily="18" charset="0"/>
                <a:ea typeface="Cambria" panose="02040503050406030204" pitchFamily="18" charset="0"/>
              </a:rPr>
              <a:t>// How to handle multiple exceptions</a:t>
            </a:r>
          </a:p>
          <a:p>
            <a:pPr algn="just"/>
            <a:r>
              <a:rPr lang="en-IN" sz="2000" dirty="0">
                <a:latin typeface="Cambria" panose="02040503050406030204" pitchFamily="18" charset="0"/>
                <a:ea typeface="Cambria" panose="02040503050406030204" pitchFamily="18" charset="0"/>
              </a:rPr>
              <a:t>class Ex</a:t>
            </a:r>
          </a:p>
          <a:p>
            <a:pPr algn="just"/>
            <a:r>
              <a:rPr lang="en-IN" sz="2000" dirty="0">
                <a:latin typeface="Cambria" panose="02040503050406030204" pitchFamily="18" charset="0"/>
                <a:ea typeface="Cambria" panose="02040503050406030204" pitchFamily="18" charset="0"/>
              </a:rPr>
              <a:t>{</a:t>
            </a:r>
          </a:p>
          <a:p>
            <a:pPr algn="just"/>
            <a:r>
              <a:rPr lang="en-IN" sz="2000" dirty="0">
                <a:latin typeface="Cambria" panose="02040503050406030204" pitchFamily="18" charset="0"/>
                <a:ea typeface="Cambria" panose="02040503050406030204" pitchFamily="18" charset="0"/>
              </a:rPr>
              <a:t>	public static void main(String </a:t>
            </a:r>
            <a:r>
              <a:rPr lang="en-IN" sz="2000" dirty="0" err="1">
                <a:latin typeface="Cambria" panose="02040503050406030204" pitchFamily="18" charset="0"/>
                <a:ea typeface="Cambria" panose="02040503050406030204" pitchFamily="18" charset="0"/>
              </a:rPr>
              <a:t>args</a:t>
            </a:r>
            <a:r>
              <a:rPr lang="en-IN" sz="2000" dirty="0">
                <a:latin typeface="Cambria" panose="02040503050406030204" pitchFamily="18" charset="0"/>
                <a:ea typeface="Cambria" panose="02040503050406030204" pitchFamily="18" charset="0"/>
              </a:rPr>
              <a:t>[])</a:t>
            </a:r>
          </a:p>
          <a:p>
            <a:pPr algn="just"/>
            <a:r>
              <a:rPr lang="en-IN" sz="2000" dirty="0">
                <a:latin typeface="Cambria" panose="02040503050406030204" pitchFamily="18" charset="0"/>
                <a:ea typeface="Cambria" panose="02040503050406030204" pitchFamily="18" charset="0"/>
              </a:rPr>
              <a:t>	{</a:t>
            </a:r>
          </a:p>
          <a:p>
            <a:pPr algn="just"/>
            <a:r>
              <a:rPr lang="en-IN" sz="2000" dirty="0">
                <a:latin typeface="Cambria" panose="02040503050406030204" pitchFamily="18" charset="0"/>
                <a:ea typeface="Cambria" panose="02040503050406030204" pitchFamily="18" charset="0"/>
              </a:rPr>
              <a:t>			</a:t>
            </a:r>
          </a:p>
          <a:p>
            <a:pPr algn="just"/>
            <a:r>
              <a:rPr lang="en-IN" sz="2000" dirty="0">
                <a:latin typeface="Cambria" panose="02040503050406030204" pitchFamily="18" charset="0"/>
                <a:ea typeface="Cambria" panose="02040503050406030204" pitchFamily="18" charset="0"/>
              </a:rPr>
              <a:t>		try</a:t>
            </a:r>
          </a:p>
          <a:p>
            <a:pPr algn="just"/>
            <a:r>
              <a:rPr lang="en-IN" sz="2000" dirty="0">
                <a:latin typeface="Cambria" panose="02040503050406030204" pitchFamily="18" charset="0"/>
                <a:ea typeface="Cambria" panose="02040503050406030204" pitchFamily="18" charset="0"/>
              </a:rPr>
              <a:t>		{	</a:t>
            </a:r>
          </a:p>
          <a:p>
            <a:pPr algn="just"/>
            <a:r>
              <a:rPr lang="en-IN" sz="2000" dirty="0">
                <a:latin typeface="Cambria" panose="02040503050406030204" pitchFamily="18" charset="0"/>
                <a:ea typeface="Cambria" panose="02040503050406030204" pitchFamily="18" charset="0"/>
              </a:rPr>
              <a:t>			// open the file</a:t>
            </a:r>
          </a:p>
          <a:p>
            <a:pPr algn="just"/>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System.out.println</a:t>
            </a:r>
            <a:r>
              <a:rPr lang="en-IN" sz="2000" dirty="0">
                <a:latin typeface="Cambria" panose="02040503050406030204" pitchFamily="18" charset="0"/>
                <a:ea typeface="Cambria" panose="02040503050406030204" pitchFamily="18" charset="0"/>
              </a:rPr>
              <a:t>("Open The file");</a:t>
            </a:r>
          </a:p>
          <a:p>
            <a:pPr algn="just"/>
            <a:r>
              <a:rPr lang="en-IN" sz="2000" dirty="0">
                <a:latin typeface="Cambria" panose="02040503050406030204" pitchFamily="18" charset="0"/>
                <a:ea typeface="Cambria" panose="02040503050406030204" pitchFamily="18" charset="0"/>
              </a:rPr>
              <a:t>			int n=</a:t>
            </a:r>
            <a:r>
              <a:rPr lang="en-IN" sz="2000" dirty="0" err="1">
                <a:latin typeface="Cambria" panose="02040503050406030204" pitchFamily="18" charset="0"/>
                <a:ea typeface="Cambria" panose="02040503050406030204" pitchFamily="18" charset="0"/>
              </a:rPr>
              <a:t>args.length</a:t>
            </a:r>
            <a:r>
              <a:rPr lang="en-IN" sz="2000" dirty="0">
                <a:latin typeface="Cambria" panose="02040503050406030204" pitchFamily="18" charset="0"/>
                <a:ea typeface="Cambria" panose="02040503050406030204" pitchFamily="18" charset="0"/>
              </a:rPr>
              <a:t>;</a:t>
            </a:r>
          </a:p>
          <a:p>
            <a:pPr algn="just"/>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System.out.println</a:t>
            </a:r>
            <a:r>
              <a:rPr lang="en-IN" sz="2000" dirty="0">
                <a:latin typeface="Cambria" panose="02040503050406030204" pitchFamily="18" charset="0"/>
                <a:ea typeface="Cambria" panose="02040503050406030204" pitchFamily="18" charset="0"/>
              </a:rPr>
              <a:t>("n="+n);</a:t>
            </a:r>
          </a:p>
          <a:p>
            <a:pPr algn="just"/>
            <a:r>
              <a:rPr lang="en-IN" sz="2000" dirty="0">
                <a:latin typeface="Cambria" panose="02040503050406030204" pitchFamily="18" charset="0"/>
                <a:ea typeface="Cambria" panose="02040503050406030204" pitchFamily="18" charset="0"/>
              </a:rPr>
              <a:t>			int a=45/n;</a:t>
            </a:r>
          </a:p>
          <a:p>
            <a:pPr algn="just"/>
            <a:r>
              <a:rPr lang="en-IN" sz="2000" dirty="0">
                <a:latin typeface="Cambria" panose="02040503050406030204" pitchFamily="18" charset="0"/>
                <a:ea typeface="Cambria" panose="02040503050406030204" pitchFamily="18" charset="0"/>
              </a:rPr>
              <a:t>			</a:t>
            </a:r>
            <a:r>
              <a:rPr lang="en-IN" sz="2000" dirty="0" err="1">
                <a:latin typeface="Cambria" panose="02040503050406030204" pitchFamily="18" charset="0"/>
                <a:ea typeface="Cambria" panose="02040503050406030204" pitchFamily="18" charset="0"/>
              </a:rPr>
              <a:t>System.out.println</a:t>
            </a:r>
            <a:r>
              <a:rPr lang="en-IN" sz="2000" dirty="0">
                <a:latin typeface="Cambria" panose="02040503050406030204" pitchFamily="18" charset="0"/>
                <a:ea typeface="Cambria" panose="02040503050406030204" pitchFamily="18" charset="0"/>
              </a:rPr>
              <a:t>("a="+a);</a:t>
            </a:r>
          </a:p>
          <a:p>
            <a:pPr algn="just"/>
            <a:r>
              <a:rPr lang="en-IN" sz="2000" dirty="0">
                <a:latin typeface="Cambria" panose="02040503050406030204" pitchFamily="18" charset="0"/>
                <a:ea typeface="Cambria" panose="02040503050406030204" pitchFamily="18" charset="0"/>
              </a:rPr>
              <a:t>			int b[]={10,20,30};</a:t>
            </a:r>
          </a:p>
          <a:p>
            <a:pPr algn="just"/>
            <a:r>
              <a:rPr lang="en-IN" sz="2000" dirty="0">
                <a:latin typeface="Cambria" panose="02040503050406030204" pitchFamily="18" charset="0"/>
                <a:ea typeface="Cambria" panose="02040503050406030204" pitchFamily="18" charset="0"/>
              </a:rPr>
              <a:t>			    b[100]=100;</a:t>
            </a:r>
          </a:p>
          <a:p>
            <a:pPr algn="just"/>
            <a:r>
              <a:rPr lang="en-IN" sz="2000" dirty="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731276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225F6AF-B07C-A781-F5F7-DAE30ADFB399}"/>
              </a:ext>
            </a:extLst>
          </p:cNvPr>
          <p:cNvSpPr txBox="1"/>
          <p:nvPr/>
        </p:nvSpPr>
        <p:spPr>
          <a:xfrm>
            <a:off x="107852" y="0"/>
            <a:ext cx="12084148" cy="6740307"/>
          </a:xfrm>
          <a:prstGeom prst="rect">
            <a:avLst/>
          </a:prstGeom>
          <a:noFill/>
        </p:spPr>
        <p:txBody>
          <a:bodyPr wrap="square" rtlCol="0">
            <a:spAutoFit/>
          </a:bodyPr>
          <a:lstStyle/>
          <a:p>
            <a:r>
              <a:rPr lang="en-IN" sz="2400" dirty="0">
                <a:latin typeface="Cambria" panose="02040503050406030204" pitchFamily="18" charset="0"/>
                <a:ea typeface="Cambria" panose="02040503050406030204" pitchFamily="18" charset="0"/>
              </a:rPr>
              <a:t>catch(</a:t>
            </a:r>
            <a:r>
              <a:rPr lang="en-IN" sz="2400" dirty="0" err="1">
                <a:latin typeface="Cambria" panose="02040503050406030204" pitchFamily="18" charset="0"/>
                <a:ea typeface="Cambria" panose="02040503050406030204" pitchFamily="18" charset="0"/>
              </a:rPr>
              <a:t>ArithmeticException</a:t>
            </a:r>
            <a:r>
              <a:rPr lang="en-IN" sz="2400" dirty="0">
                <a:latin typeface="Cambria" panose="02040503050406030204" pitchFamily="18" charset="0"/>
                <a:ea typeface="Cambria" panose="02040503050406030204" pitchFamily="18" charset="0"/>
              </a:rPr>
              <a:t> ae)</a:t>
            </a:r>
          </a:p>
          <a:p>
            <a:r>
              <a:rPr lang="en-IN" sz="2400" dirty="0">
                <a:latin typeface="Cambria" panose="02040503050406030204" pitchFamily="18" charset="0"/>
                <a:ea typeface="Cambria" panose="02040503050406030204" pitchFamily="18" charset="0"/>
              </a:rPr>
              <a:t>		{</a:t>
            </a:r>
          </a:p>
          <a:p>
            <a:r>
              <a:rPr lang="en-IN" sz="2400" dirty="0">
                <a:latin typeface="Cambria" panose="02040503050406030204" pitchFamily="18" charset="0"/>
                <a:ea typeface="Cambria" panose="02040503050406030204" pitchFamily="18" charset="0"/>
              </a:rPr>
              <a:t>			</a:t>
            </a:r>
            <a:r>
              <a:rPr lang="en-IN" sz="2400" dirty="0" err="1">
                <a:latin typeface="Cambria" panose="02040503050406030204" pitchFamily="18" charset="0"/>
                <a:ea typeface="Cambria" panose="02040503050406030204" pitchFamily="18" charset="0"/>
              </a:rPr>
              <a:t>System.out.println</a:t>
            </a:r>
            <a:r>
              <a:rPr lang="en-IN" sz="2400" dirty="0">
                <a:latin typeface="Cambria" panose="02040503050406030204" pitchFamily="18" charset="0"/>
                <a:ea typeface="Cambria" panose="02040503050406030204" pitchFamily="18" charset="0"/>
              </a:rPr>
              <a:t>(ae);</a:t>
            </a:r>
          </a:p>
          <a:p>
            <a:r>
              <a:rPr lang="en-IN" sz="2400" dirty="0">
                <a:latin typeface="Cambria" panose="02040503050406030204" pitchFamily="18" charset="0"/>
                <a:ea typeface="Cambria" panose="02040503050406030204" pitchFamily="18" charset="0"/>
              </a:rPr>
              <a:t>			// display the message to the user</a:t>
            </a:r>
          </a:p>
          <a:p>
            <a:r>
              <a:rPr lang="en-IN" sz="2400" dirty="0">
                <a:latin typeface="Cambria" panose="02040503050406030204" pitchFamily="18" charset="0"/>
                <a:ea typeface="Cambria" panose="02040503050406030204" pitchFamily="18" charset="0"/>
              </a:rPr>
              <a:t>			</a:t>
            </a:r>
            <a:r>
              <a:rPr lang="en-IN" sz="2400" dirty="0" err="1">
                <a:latin typeface="Cambria" panose="02040503050406030204" pitchFamily="18" charset="0"/>
                <a:ea typeface="Cambria" panose="02040503050406030204" pitchFamily="18" charset="0"/>
              </a:rPr>
              <a:t>System.out.println</a:t>
            </a:r>
            <a:r>
              <a:rPr lang="en-IN" sz="2400" dirty="0">
                <a:latin typeface="Cambria" panose="02040503050406030204" pitchFamily="18" charset="0"/>
                <a:ea typeface="Cambria" panose="02040503050406030204" pitchFamily="18" charset="0"/>
              </a:rPr>
              <a:t>("Please pass data while running this program");</a:t>
            </a:r>
          </a:p>
          <a:p>
            <a:r>
              <a:rPr lang="en-IN" sz="2400" dirty="0">
                <a:latin typeface="Cambria" panose="02040503050406030204" pitchFamily="18" charset="0"/>
                <a:ea typeface="Cambria" panose="02040503050406030204" pitchFamily="18" charset="0"/>
              </a:rPr>
              <a:t>		}</a:t>
            </a:r>
          </a:p>
          <a:p>
            <a:r>
              <a:rPr lang="en-IN" sz="2400" dirty="0">
                <a:latin typeface="Cambria" panose="02040503050406030204" pitchFamily="18" charset="0"/>
                <a:ea typeface="Cambria" panose="02040503050406030204" pitchFamily="18" charset="0"/>
              </a:rPr>
              <a:t>		catch(</a:t>
            </a:r>
            <a:r>
              <a:rPr lang="en-IN" sz="2400" dirty="0" err="1">
                <a:latin typeface="Cambria" panose="02040503050406030204" pitchFamily="18" charset="0"/>
                <a:ea typeface="Cambria" panose="02040503050406030204" pitchFamily="18" charset="0"/>
              </a:rPr>
              <a:t>ArrayIndexOutOfBoundsException</a:t>
            </a:r>
            <a:r>
              <a:rPr lang="en-IN" sz="2400" dirty="0">
                <a:latin typeface="Cambria" panose="02040503050406030204" pitchFamily="18" charset="0"/>
                <a:ea typeface="Cambria" panose="02040503050406030204" pitchFamily="18" charset="0"/>
              </a:rPr>
              <a:t> </a:t>
            </a:r>
            <a:r>
              <a:rPr lang="en-IN" sz="2400" dirty="0" err="1">
                <a:latin typeface="Cambria" panose="02040503050406030204" pitchFamily="18" charset="0"/>
                <a:ea typeface="Cambria" panose="02040503050406030204" pitchFamily="18" charset="0"/>
              </a:rPr>
              <a:t>aie</a:t>
            </a:r>
            <a:r>
              <a:rPr lang="en-IN" sz="2400" dirty="0">
                <a:latin typeface="Cambria" panose="02040503050406030204" pitchFamily="18" charset="0"/>
                <a:ea typeface="Cambria" panose="02040503050406030204" pitchFamily="18" charset="0"/>
              </a:rPr>
              <a:t>)</a:t>
            </a:r>
          </a:p>
          <a:p>
            <a:r>
              <a:rPr lang="en-IN" sz="2400" dirty="0">
                <a:latin typeface="Cambria" panose="02040503050406030204" pitchFamily="18" charset="0"/>
                <a:ea typeface="Cambria" panose="02040503050406030204" pitchFamily="18" charset="0"/>
              </a:rPr>
              <a:t>		{</a:t>
            </a:r>
          </a:p>
          <a:p>
            <a:r>
              <a:rPr lang="en-IN" sz="2400" dirty="0">
                <a:latin typeface="Cambria" panose="02040503050406030204" pitchFamily="18" charset="0"/>
                <a:ea typeface="Cambria" panose="02040503050406030204" pitchFamily="18" charset="0"/>
              </a:rPr>
              <a:t>			</a:t>
            </a:r>
            <a:r>
              <a:rPr lang="en-IN" sz="2400" dirty="0" err="1">
                <a:latin typeface="Cambria" panose="02040503050406030204" pitchFamily="18" charset="0"/>
                <a:ea typeface="Cambria" panose="02040503050406030204" pitchFamily="18" charset="0"/>
              </a:rPr>
              <a:t>aie.printStackTrace</a:t>
            </a:r>
            <a:r>
              <a:rPr lang="en-IN" sz="2400" dirty="0">
                <a:latin typeface="Cambria" panose="02040503050406030204" pitchFamily="18" charset="0"/>
                <a:ea typeface="Cambria" panose="02040503050406030204" pitchFamily="18" charset="0"/>
              </a:rPr>
              <a:t>();</a:t>
            </a:r>
          </a:p>
          <a:p>
            <a:r>
              <a:rPr lang="en-IN" sz="2400" dirty="0">
                <a:latin typeface="Cambria" panose="02040503050406030204" pitchFamily="18" charset="0"/>
                <a:ea typeface="Cambria" panose="02040503050406030204" pitchFamily="18" charset="0"/>
              </a:rPr>
              <a:t>		</a:t>
            </a:r>
            <a:r>
              <a:rPr lang="en-IN" sz="2400" dirty="0" err="1">
                <a:latin typeface="Cambria" panose="02040503050406030204" pitchFamily="18" charset="0"/>
                <a:ea typeface="Cambria" panose="02040503050406030204" pitchFamily="18" charset="0"/>
              </a:rPr>
              <a:t>System.out.println</a:t>
            </a:r>
            <a:r>
              <a:rPr lang="en-IN" sz="2400" dirty="0">
                <a:latin typeface="Cambria" panose="02040503050406030204" pitchFamily="18" charset="0"/>
                <a:ea typeface="Cambria" panose="02040503050406030204" pitchFamily="18" charset="0"/>
              </a:rPr>
              <a:t>("Please see that the array index is within the range");</a:t>
            </a:r>
          </a:p>
          <a:p>
            <a:r>
              <a:rPr lang="en-IN" sz="2400" dirty="0">
                <a:latin typeface="Cambria" panose="02040503050406030204" pitchFamily="18" charset="0"/>
                <a:ea typeface="Cambria" panose="02040503050406030204" pitchFamily="18" charset="0"/>
              </a:rPr>
              <a:t>		}</a:t>
            </a:r>
          </a:p>
          <a:p>
            <a:r>
              <a:rPr lang="en-IN" sz="2400" dirty="0">
                <a:latin typeface="Cambria" panose="02040503050406030204" pitchFamily="18" charset="0"/>
                <a:ea typeface="Cambria" panose="02040503050406030204" pitchFamily="18" charset="0"/>
              </a:rPr>
              <a:t>		finally</a:t>
            </a:r>
          </a:p>
          <a:p>
            <a:r>
              <a:rPr lang="en-IN" sz="2400" dirty="0">
                <a:latin typeface="Cambria" panose="02040503050406030204" pitchFamily="18" charset="0"/>
                <a:ea typeface="Cambria" panose="02040503050406030204" pitchFamily="18" charset="0"/>
              </a:rPr>
              <a:t>		{</a:t>
            </a:r>
          </a:p>
          <a:p>
            <a:r>
              <a:rPr lang="en-IN" sz="2400" dirty="0">
                <a:latin typeface="Cambria" panose="02040503050406030204" pitchFamily="18" charset="0"/>
                <a:ea typeface="Cambria" panose="02040503050406030204" pitchFamily="18" charset="0"/>
              </a:rPr>
              <a:t>			// close the files</a:t>
            </a:r>
          </a:p>
          <a:p>
            <a:r>
              <a:rPr lang="en-IN" sz="2400" dirty="0">
                <a:latin typeface="Cambria" panose="02040503050406030204" pitchFamily="18" charset="0"/>
                <a:ea typeface="Cambria" panose="02040503050406030204" pitchFamily="18" charset="0"/>
              </a:rPr>
              <a:t>			</a:t>
            </a:r>
            <a:r>
              <a:rPr lang="en-IN" sz="2400" dirty="0" err="1">
                <a:latin typeface="Cambria" panose="02040503050406030204" pitchFamily="18" charset="0"/>
                <a:ea typeface="Cambria" panose="02040503050406030204" pitchFamily="18" charset="0"/>
              </a:rPr>
              <a:t>System.out.println</a:t>
            </a:r>
            <a:r>
              <a:rPr lang="en-IN" sz="2400" dirty="0">
                <a:latin typeface="Cambria" panose="02040503050406030204" pitchFamily="18" charset="0"/>
                <a:ea typeface="Cambria" panose="02040503050406030204" pitchFamily="18" charset="0"/>
              </a:rPr>
              <a:t>("Close the files");</a:t>
            </a:r>
          </a:p>
          <a:p>
            <a:r>
              <a:rPr lang="en-IN" sz="2400" dirty="0">
                <a:latin typeface="Cambria" panose="02040503050406030204" pitchFamily="18" charset="0"/>
                <a:ea typeface="Cambria" panose="02040503050406030204" pitchFamily="18" charset="0"/>
              </a:rPr>
              <a:t>		}</a:t>
            </a:r>
          </a:p>
          <a:p>
            <a:r>
              <a:rPr lang="en-IN" sz="2400" dirty="0">
                <a:latin typeface="Cambria" panose="02040503050406030204" pitchFamily="18" charset="0"/>
                <a:ea typeface="Cambria" panose="02040503050406030204" pitchFamily="18" charset="0"/>
              </a:rPr>
              <a:t>	}</a:t>
            </a:r>
          </a:p>
          <a:p>
            <a:r>
              <a:rPr lang="en-IN" sz="2400"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3035037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4182"/>
            <a:ext cx="10515600" cy="5888181"/>
          </a:xfrm>
        </p:spPr>
        <p:txBody>
          <a:bodyPr>
            <a:normAutofit/>
          </a:bodyPr>
          <a:lstStyle/>
          <a:p>
            <a:pPr marL="0" indent="0" algn="ctr">
              <a:buNone/>
            </a:pPr>
            <a:r>
              <a:rPr lang="en-IN" b="1" dirty="0">
                <a:latin typeface="Cambria" pitchFamily="18" charset="0"/>
                <a:ea typeface="Cambria" pitchFamily="18" charset="0"/>
              </a:rPr>
              <a:t>Common Scenarios of Java Exceptions</a:t>
            </a:r>
          </a:p>
          <a:p>
            <a:pPr marL="0" indent="0" algn="ctr">
              <a:buNone/>
            </a:pPr>
            <a:endParaRPr lang="en-IN" b="1" dirty="0">
              <a:latin typeface="Cambria" pitchFamily="18" charset="0"/>
              <a:ea typeface="Cambria" pitchFamily="18" charset="0"/>
            </a:endParaRPr>
          </a:p>
          <a:p>
            <a:pPr marL="0" indent="0">
              <a:buNone/>
            </a:pPr>
            <a:r>
              <a:rPr lang="en-IN" dirty="0">
                <a:latin typeface="Cambria" pitchFamily="18" charset="0"/>
                <a:ea typeface="Cambria" pitchFamily="18" charset="0"/>
              </a:rPr>
              <a:t>1) </a:t>
            </a:r>
            <a:r>
              <a:rPr lang="en-IN" b="1" dirty="0">
                <a:latin typeface="Cambria" pitchFamily="18" charset="0"/>
                <a:ea typeface="Cambria" pitchFamily="18" charset="0"/>
              </a:rPr>
              <a:t>A scenario where ArithmeticException occurs</a:t>
            </a:r>
          </a:p>
          <a:p>
            <a:pPr marL="0" indent="0">
              <a:buNone/>
            </a:pPr>
            <a:endParaRPr lang="en-IN" b="1" dirty="0">
              <a:latin typeface="Cambria" pitchFamily="18" charset="0"/>
              <a:ea typeface="Cambria" pitchFamily="18" charset="0"/>
            </a:endParaRPr>
          </a:p>
          <a:p>
            <a:pPr marL="0" indent="0">
              <a:buNone/>
            </a:pPr>
            <a:r>
              <a:rPr lang="en-IN" b="1" dirty="0">
                <a:latin typeface="Cambria" pitchFamily="18" charset="0"/>
                <a:ea typeface="Cambria" pitchFamily="18" charset="0"/>
              </a:rPr>
              <a:t>	</a:t>
            </a:r>
            <a:r>
              <a:rPr lang="en-IN" b="1" dirty="0" err="1">
                <a:latin typeface="Cambria" pitchFamily="18" charset="0"/>
                <a:ea typeface="Cambria" pitchFamily="18" charset="0"/>
              </a:rPr>
              <a:t>int</a:t>
            </a:r>
            <a:r>
              <a:rPr lang="en-IN" dirty="0">
                <a:latin typeface="Cambria" pitchFamily="18" charset="0"/>
                <a:ea typeface="Cambria" pitchFamily="18" charset="0"/>
              </a:rPr>
              <a:t> a=50/0;//ArithmeticException  </a:t>
            </a:r>
          </a:p>
          <a:p>
            <a:pPr marL="0" indent="0">
              <a:buNone/>
            </a:pPr>
            <a:endParaRPr lang="en-IN" dirty="0">
              <a:latin typeface="Cambria" pitchFamily="18" charset="0"/>
              <a:ea typeface="Cambria" pitchFamily="18" charset="0"/>
            </a:endParaRPr>
          </a:p>
          <a:p>
            <a:pPr marL="0" indent="0">
              <a:buNone/>
            </a:pPr>
            <a:endParaRPr lang="en-IN" dirty="0">
              <a:latin typeface="Cambria" pitchFamily="18" charset="0"/>
              <a:ea typeface="Cambria" pitchFamily="18" charset="0"/>
            </a:endParaRPr>
          </a:p>
          <a:p>
            <a:pPr marL="0" indent="0">
              <a:buNone/>
            </a:pPr>
            <a:r>
              <a:rPr lang="en-IN" dirty="0">
                <a:latin typeface="Cambria" pitchFamily="18" charset="0"/>
                <a:ea typeface="Cambria" pitchFamily="18" charset="0"/>
              </a:rPr>
              <a:t>2) </a:t>
            </a:r>
            <a:r>
              <a:rPr lang="en-IN" b="1" dirty="0">
                <a:latin typeface="Cambria" pitchFamily="18" charset="0"/>
                <a:ea typeface="Cambria" pitchFamily="18" charset="0"/>
              </a:rPr>
              <a:t>A scenario where NullPointerException occurs</a:t>
            </a:r>
          </a:p>
          <a:p>
            <a:pPr marL="0" indent="0">
              <a:buNone/>
            </a:pPr>
            <a:endParaRPr lang="en-IN" dirty="0">
              <a:latin typeface="Cambria" pitchFamily="18" charset="0"/>
              <a:ea typeface="Cambria" pitchFamily="18" charset="0"/>
            </a:endParaRPr>
          </a:p>
          <a:p>
            <a:pPr marL="0" indent="0">
              <a:buNone/>
            </a:pPr>
            <a:r>
              <a:rPr lang="en-IN" dirty="0">
                <a:latin typeface="Cambria" pitchFamily="18" charset="0"/>
                <a:ea typeface="Cambria" pitchFamily="18" charset="0"/>
              </a:rPr>
              <a:t>	String s=</a:t>
            </a:r>
            <a:r>
              <a:rPr lang="en-IN" b="1" dirty="0">
                <a:latin typeface="Cambria" pitchFamily="18" charset="0"/>
                <a:ea typeface="Cambria" pitchFamily="18" charset="0"/>
              </a:rPr>
              <a:t>null</a:t>
            </a:r>
            <a:r>
              <a:rPr lang="en-IN" dirty="0">
                <a:latin typeface="Cambria" pitchFamily="18" charset="0"/>
                <a:ea typeface="Cambria" pitchFamily="18" charset="0"/>
              </a:rPr>
              <a:t>;  </a:t>
            </a:r>
          </a:p>
          <a:p>
            <a:pPr marL="0" indent="0">
              <a:buNone/>
            </a:pPr>
            <a:r>
              <a:rPr lang="en-IN" dirty="0">
                <a:latin typeface="Cambria" pitchFamily="18" charset="0"/>
                <a:ea typeface="Cambria" pitchFamily="18" charset="0"/>
              </a:rPr>
              <a:t>	System.out.println(</a:t>
            </a:r>
            <a:r>
              <a:rPr lang="en-IN" dirty="0" err="1">
                <a:latin typeface="Cambria" pitchFamily="18" charset="0"/>
                <a:ea typeface="Cambria" pitchFamily="18" charset="0"/>
              </a:rPr>
              <a:t>s.length</a:t>
            </a:r>
            <a:r>
              <a:rPr lang="en-IN" dirty="0">
                <a:latin typeface="Cambria" pitchFamily="18" charset="0"/>
                <a:ea typeface="Cambria" pitchFamily="18" charset="0"/>
              </a:rPr>
              <a:t>());//NullPointerException </a:t>
            </a:r>
          </a:p>
          <a:p>
            <a:pPr marL="0" indent="0">
              <a:buNone/>
            </a:pPr>
            <a:endParaRPr lang="en-IN" dirty="0"/>
          </a:p>
          <a:p>
            <a:pPr marL="0" indent="0">
              <a:buNone/>
            </a:pPr>
            <a:endParaRPr lang="en-IN" dirty="0"/>
          </a:p>
          <a:p>
            <a:pPr marL="0" indent="0">
              <a:buNone/>
            </a:pPr>
            <a:endParaRPr lang="en-IN" dirty="0"/>
          </a:p>
        </p:txBody>
      </p:sp>
    </p:spTree>
    <p:extLst>
      <p:ext uri="{BB962C8B-B14F-4D97-AF65-F5344CB8AC3E}">
        <p14:creationId xmlns:p14="http://schemas.microsoft.com/office/powerpoint/2010/main" val="14974237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78873"/>
            <a:ext cx="10515600" cy="5498090"/>
          </a:xfrm>
        </p:spPr>
        <p:txBody>
          <a:bodyPr>
            <a:normAutofit/>
          </a:bodyPr>
          <a:lstStyle/>
          <a:p>
            <a:pPr marL="0" indent="0" algn="ctr">
              <a:buNone/>
            </a:pPr>
            <a:r>
              <a:rPr lang="en-IN" sz="2400" b="1" dirty="0">
                <a:latin typeface="Cambria" pitchFamily="18" charset="0"/>
                <a:ea typeface="Cambria" pitchFamily="18" charset="0"/>
              </a:rPr>
              <a:t>Common Scenarios of Java Exceptions</a:t>
            </a:r>
          </a:p>
          <a:p>
            <a:pPr marL="0" indent="0" algn="ctr">
              <a:buNone/>
            </a:pPr>
            <a:endParaRPr lang="en-IN" sz="2400" b="1" dirty="0">
              <a:latin typeface="Cambria" pitchFamily="18" charset="0"/>
              <a:ea typeface="Cambria" pitchFamily="18" charset="0"/>
            </a:endParaRPr>
          </a:p>
          <a:p>
            <a:pPr marL="0" indent="0">
              <a:buNone/>
            </a:pPr>
            <a:r>
              <a:rPr lang="en-IN" sz="2400" b="1" dirty="0">
                <a:latin typeface="Cambria" pitchFamily="18" charset="0"/>
                <a:ea typeface="Cambria" pitchFamily="18" charset="0"/>
              </a:rPr>
              <a:t>3) A scenario where NumberFormatException occurs</a:t>
            </a:r>
          </a:p>
          <a:p>
            <a:pPr marL="0" indent="0">
              <a:buNone/>
            </a:pPr>
            <a:r>
              <a:rPr lang="en-IN" sz="2400" dirty="0">
                <a:latin typeface="Cambria" pitchFamily="18" charset="0"/>
                <a:ea typeface="Cambria" pitchFamily="18" charset="0"/>
              </a:rPr>
              <a:t>	</a:t>
            </a:r>
          </a:p>
          <a:p>
            <a:pPr marL="0" indent="0">
              <a:buNone/>
            </a:pPr>
            <a:r>
              <a:rPr lang="en-IN" sz="2400" dirty="0">
                <a:latin typeface="Cambria" pitchFamily="18" charset="0"/>
                <a:ea typeface="Cambria" pitchFamily="18" charset="0"/>
              </a:rPr>
              <a:t>	String s="</a:t>
            </a:r>
            <a:r>
              <a:rPr lang="en-IN" sz="2400" dirty="0" err="1">
                <a:latin typeface="Cambria" pitchFamily="18" charset="0"/>
                <a:ea typeface="Cambria" pitchFamily="18" charset="0"/>
              </a:rPr>
              <a:t>abc</a:t>
            </a:r>
            <a:r>
              <a:rPr lang="en-IN" sz="2400" dirty="0">
                <a:latin typeface="Cambria" pitchFamily="18" charset="0"/>
                <a:ea typeface="Cambria" pitchFamily="18" charset="0"/>
              </a:rPr>
              <a:t>";  </a:t>
            </a:r>
          </a:p>
          <a:p>
            <a:pPr marL="0" indent="0">
              <a:buNone/>
            </a:pPr>
            <a:r>
              <a:rPr lang="en-IN" sz="2400" b="1" dirty="0">
                <a:latin typeface="Cambria" pitchFamily="18" charset="0"/>
                <a:ea typeface="Cambria" pitchFamily="18" charset="0"/>
              </a:rPr>
              <a:t>	</a:t>
            </a:r>
            <a:r>
              <a:rPr lang="en-IN" sz="2400" b="1" dirty="0" err="1">
                <a:latin typeface="Cambria" pitchFamily="18" charset="0"/>
                <a:ea typeface="Cambria" pitchFamily="18" charset="0"/>
              </a:rPr>
              <a:t>int</a:t>
            </a:r>
            <a:r>
              <a:rPr lang="en-IN" sz="2400" dirty="0">
                <a:latin typeface="Cambria" pitchFamily="18" charset="0"/>
                <a:ea typeface="Cambria" pitchFamily="18" charset="0"/>
              </a:rPr>
              <a:t> i=</a:t>
            </a:r>
            <a:r>
              <a:rPr lang="en-IN" sz="2400" dirty="0" err="1">
                <a:latin typeface="Cambria" pitchFamily="18" charset="0"/>
                <a:ea typeface="Cambria" pitchFamily="18" charset="0"/>
              </a:rPr>
              <a:t>Integer.parseInt</a:t>
            </a:r>
            <a:r>
              <a:rPr lang="en-IN" sz="2400" dirty="0">
                <a:latin typeface="Cambria" pitchFamily="18" charset="0"/>
                <a:ea typeface="Cambria" pitchFamily="18" charset="0"/>
              </a:rPr>
              <a:t>(s);//NumberFormatException  </a:t>
            </a:r>
          </a:p>
          <a:p>
            <a:pPr marL="0" indent="0">
              <a:buNone/>
            </a:pPr>
            <a:endParaRPr lang="en-IN" sz="2400" dirty="0">
              <a:latin typeface="Cambria" pitchFamily="18" charset="0"/>
              <a:ea typeface="Cambria" pitchFamily="18" charset="0"/>
            </a:endParaRPr>
          </a:p>
          <a:p>
            <a:pPr marL="0" indent="0">
              <a:buNone/>
            </a:pPr>
            <a:r>
              <a:rPr lang="en-IN" sz="2400" b="1" dirty="0">
                <a:latin typeface="Cambria" pitchFamily="18" charset="0"/>
                <a:ea typeface="Cambria" pitchFamily="18" charset="0"/>
              </a:rPr>
              <a:t>4) A scenario where ArrayIndexOutOfBoundsException occurs</a:t>
            </a:r>
          </a:p>
          <a:p>
            <a:pPr marL="0" indent="0">
              <a:buNone/>
            </a:pPr>
            <a:r>
              <a:rPr lang="en-IN" sz="2400" b="1" dirty="0">
                <a:latin typeface="Cambria" pitchFamily="18" charset="0"/>
                <a:ea typeface="Cambria" pitchFamily="18" charset="0"/>
              </a:rPr>
              <a:t>	</a:t>
            </a:r>
          </a:p>
          <a:p>
            <a:pPr marL="0" indent="0">
              <a:buNone/>
            </a:pPr>
            <a:r>
              <a:rPr lang="en-IN" sz="2400" b="1" dirty="0">
                <a:latin typeface="Cambria" pitchFamily="18" charset="0"/>
                <a:ea typeface="Cambria" pitchFamily="18" charset="0"/>
              </a:rPr>
              <a:t>	</a:t>
            </a:r>
            <a:r>
              <a:rPr lang="en-IN" sz="2400" b="1" dirty="0" err="1">
                <a:latin typeface="Cambria" pitchFamily="18" charset="0"/>
                <a:ea typeface="Cambria" pitchFamily="18" charset="0"/>
              </a:rPr>
              <a:t>int</a:t>
            </a:r>
            <a:r>
              <a:rPr lang="en-IN" sz="2400" dirty="0">
                <a:latin typeface="Cambria" pitchFamily="18" charset="0"/>
                <a:ea typeface="Cambria" pitchFamily="18" charset="0"/>
              </a:rPr>
              <a:t> a[]=</a:t>
            </a:r>
            <a:r>
              <a:rPr lang="en-IN" sz="2400" b="1" dirty="0">
                <a:latin typeface="Cambria" pitchFamily="18" charset="0"/>
                <a:ea typeface="Cambria" pitchFamily="18" charset="0"/>
              </a:rPr>
              <a:t>new</a:t>
            </a:r>
            <a:r>
              <a:rPr lang="en-IN" sz="2400" dirty="0">
                <a:latin typeface="Cambria" pitchFamily="18" charset="0"/>
                <a:ea typeface="Cambria" pitchFamily="18" charset="0"/>
              </a:rPr>
              <a:t> </a:t>
            </a:r>
            <a:r>
              <a:rPr lang="en-IN" sz="2400" b="1" dirty="0" err="1">
                <a:latin typeface="Cambria" pitchFamily="18" charset="0"/>
                <a:ea typeface="Cambria" pitchFamily="18" charset="0"/>
              </a:rPr>
              <a:t>int</a:t>
            </a:r>
            <a:r>
              <a:rPr lang="en-IN" sz="2400" dirty="0">
                <a:latin typeface="Cambria" pitchFamily="18" charset="0"/>
                <a:ea typeface="Cambria" pitchFamily="18" charset="0"/>
              </a:rPr>
              <a:t>[5];  </a:t>
            </a:r>
          </a:p>
          <a:p>
            <a:pPr marL="0" indent="0">
              <a:buNone/>
            </a:pPr>
            <a:r>
              <a:rPr lang="en-IN" sz="2400" dirty="0">
                <a:latin typeface="Cambria" pitchFamily="18" charset="0"/>
                <a:ea typeface="Cambria" pitchFamily="18" charset="0"/>
              </a:rPr>
              <a:t>	a[10]=50; //ArrayIndexOutOfBoundsException </a:t>
            </a:r>
          </a:p>
          <a:p>
            <a:pPr marL="0" indent="0">
              <a:buNone/>
            </a:pPr>
            <a:endParaRPr lang="en-IN" dirty="0"/>
          </a:p>
          <a:p>
            <a:pPr marL="0" indent="0">
              <a:buNone/>
            </a:pPr>
            <a:endParaRPr lang="en-IN" dirty="0"/>
          </a:p>
        </p:txBody>
      </p:sp>
    </p:spTree>
    <p:extLst>
      <p:ext uri="{BB962C8B-B14F-4D97-AF65-F5344CB8AC3E}">
        <p14:creationId xmlns:p14="http://schemas.microsoft.com/office/powerpoint/2010/main" val="3320235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6616" y="192024"/>
            <a:ext cx="11018520" cy="6432530"/>
          </a:xfrm>
          <a:prstGeom prst="rect">
            <a:avLst/>
          </a:prstGeom>
          <a:noFill/>
        </p:spPr>
        <p:txBody>
          <a:bodyPr wrap="square" rtlCol="0">
            <a:spAutoFit/>
          </a:bodyPr>
          <a:lstStyle/>
          <a:p>
            <a:r>
              <a:rPr lang="en-US" sz="3200" dirty="0">
                <a:latin typeface="Cambria" pitchFamily="18" charset="0"/>
                <a:ea typeface="Cambria" pitchFamily="18" charset="0"/>
              </a:rPr>
              <a:t>Errors in a java program</a:t>
            </a:r>
          </a:p>
          <a:p>
            <a:r>
              <a:rPr lang="en-US" sz="3200" dirty="0">
                <a:latin typeface="Cambria" pitchFamily="18" charset="0"/>
                <a:ea typeface="Cambria" pitchFamily="18" charset="0"/>
              </a:rPr>
              <a:t>	T</a:t>
            </a:r>
            <a:r>
              <a:rPr lang="en-US" sz="2000" dirty="0">
                <a:latin typeface="Cambria" pitchFamily="18" charset="0"/>
                <a:ea typeface="Cambria" pitchFamily="18" charset="0"/>
              </a:rPr>
              <a:t>here are basically three types of errors in a java program.</a:t>
            </a:r>
          </a:p>
          <a:p>
            <a:r>
              <a:rPr lang="en-US" sz="2400" b="1" dirty="0">
                <a:latin typeface="Cambria" pitchFamily="18" charset="0"/>
                <a:ea typeface="Cambria" pitchFamily="18" charset="0"/>
              </a:rPr>
              <a:t>1.Compile-Time errors:</a:t>
            </a:r>
          </a:p>
          <a:p>
            <a:pPr algn="just"/>
            <a:r>
              <a:rPr lang="en-US" sz="2400" b="1" dirty="0">
                <a:latin typeface="Cambria" pitchFamily="18" charset="0"/>
                <a:ea typeface="Cambria" pitchFamily="18" charset="0"/>
              </a:rPr>
              <a:t>	</a:t>
            </a:r>
            <a:r>
              <a:rPr lang="en-US" sz="2400" dirty="0">
                <a:latin typeface="Cambria" pitchFamily="18" charset="0"/>
                <a:ea typeface="Cambria" pitchFamily="18" charset="0"/>
              </a:rPr>
              <a:t>These are Syntactical errors found in the code , due to which a program fails</a:t>
            </a:r>
          </a:p>
          <a:p>
            <a:pPr algn="just"/>
            <a:r>
              <a:rPr lang="en-US" sz="2400" dirty="0">
                <a:latin typeface="Cambria" pitchFamily="18" charset="0"/>
                <a:ea typeface="Cambria" pitchFamily="18" charset="0"/>
              </a:rPr>
              <a:t>To compile.eg: Forgetting a semicolon at the end of a java statement, or writing a</a:t>
            </a:r>
          </a:p>
          <a:p>
            <a:pPr algn="just"/>
            <a:r>
              <a:rPr lang="en-US" sz="2400" dirty="0">
                <a:latin typeface="Cambria" pitchFamily="18" charset="0"/>
                <a:ea typeface="Cambria" pitchFamily="18" charset="0"/>
              </a:rPr>
              <a:t>Statement without proper syntax will result in compile-time error.</a:t>
            </a:r>
          </a:p>
          <a:p>
            <a:pPr algn="just"/>
            <a:r>
              <a:rPr lang="en-US" sz="2400" dirty="0" err="1">
                <a:latin typeface="Cambria" pitchFamily="18" charset="0"/>
                <a:ea typeface="Cambria" pitchFamily="18" charset="0"/>
              </a:rPr>
              <a:t>ExProgram</a:t>
            </a:r>
            <a:r>
              <a:rPr lang="en-US" sz="2400" dirty="0">
                <a:latin typeface="Cambria" pitchFamily="18" charset="0"/>
                <a:ea typeface="Cambria" pitchFamily="18" charset="0"/>
              </a:rPr>
              <a:t>:</a:t>
            </a:r>
          </a:p>
          <a:p>
            <a:pPr algn="just"/>
            <a:r>
              <a:rPr lang="en-US" sz="2400" dirty="0">
                <a:latin typeface="Cambria" pitchFamily="18" charset="0"/>
                <a:ea typeface="Cambria" pitchFamily="18" charset="0"/>
              </a:rPr>
              <a:t>class Err</a:t>
            </a:r>
          </a:p>
          <a:p>
            <a:pPr algn="just"/>
            <a:r>
              <a:rPr lang="en-US" sz="2400" dirty="0">
                <a:latin typeface="Cambria" pitchFamily="18" charset="0"/>
                <a:ea typeface="Cambria" pitchFamily="18" charset="0"/>
              </a:rPr>
              <a:t>{</a:t>
            </a:r>
          </a:p>
          <a:p>
            <a:pPr algn="just"/>
            <a:r>
              <a:rPr lang="en-US" sz="2400" dirty="0">
                <a:latin typeface="Cambria" pitchFamily="18" charset="0"/>
                <a:ea typeface="Cambria" pitchFamily="18" charset="0"/>
              </a:rPr>
              <a:t>	public static void main(String </a:t>
            </a:r>
            <a:r>
              <a:rPr lang="en-US" sz="2400" dirty="0" err="1">
                <a:latin typeface="Cambria" pitchFamily="18" charset="0"/>
                <a:ea typeface="Cambria" pitchFamily="18" charset="0"/>
              </a:rPr>
              <a:t>args</a:t>
            </a:r>
            <a:r>
              <a:rPr lang="en-US" sz="2400" dirty="0">
                <a:latin typeface="Cambria" pitchFamily="18" charset="0"/>
                <a:ea typeface="Cambria" pitchFamily="18" charset="0"/>
              </a:rPr>
              <a:t>[])</a:t>
            </a:r>
          </a:p>
          <a:p>
            <a:pPr algn="just"/>
            <a:r>
              <a:rPr lang="en-US" sz="2400" dirty="0">
                <a:latin typeface="Cambria" pitchFamily="18" charset="0"/>
                <a:ea typeface="Cambria" pitchFamily="18" charset="0"/>
              </a:rPr>
              <a:t>	{</a:t>
            </a:r>
          </a:p>
          <a:p>
            <a:pPr algn="just"/>
            <a:r>
              <a:rPr lang="en-US" sz="2400" dirty="0">
                <a:latin typeface="Cambria" pitchFamily="18" charset="0"/>
                <a:ea typeface="Cambria" pitchFamily="18" charset="0"/>
              </a:rPr>
              <a:t>		</a:t>
            </a:r>
            <a:r>
              <a:rPr lang="en-US" sz="2400" dirty="0" err="1">
                <a:latin typeface="Cambria" pitchFamily="18" charset="0"/>
                <a:ea typeface="Cambria" pitchFamily="18" charset="0"/>
              </a:rPr>
              <a:t>System.out.println</a:t>
            </a:r>
            <a:r>
              <a:rPr lang="en-US" sz="2400" dirty="0">
                <a:latin typeface="Cambria" pitchFamily="18" charset="0"/>
                <a:ea typeface="Cambria" pitchFamily="18" charset="0"/>
              </a:rPr>
              <a:t>(“Welcome to Exceptions”)</a:t>
            </a:r>
          </a:p>
          <a:p>
            <a:pPr algn="just"/>
            <a:r>
              <a:rPr lang="en-US" sz="2400" dirty="0">
                <a:latin typeface="Cambria" pitchFamily="18" charset="0"/>
                <a:ea typeface="Cambria" pitchFamily="18" charset="0"/>
              </a:rPr>
              <a:t>	}</a:t>
            </a:r>
          </a:p>
          <a:p>
            <a:pPr algn="just"/>
            <a:r>
              <a:rPr lang="en-US" sz="2400" dirty="0">
                <a:latin typeface="Cambria" pitchFamily="18" charset="0"/>
                <a:ea typeface="Cambria" pitchFamily="18" charset="0"/>
              </a:rPr>
              <a:t>}</a:t>
            </a:r>
          </a:p>
          <a:p>
            <a:pPr algn="just"/>
            <a:r>
              <a:rPr lang="en-US" sz="2000" dirty="0">
                <a:latin typeface="Cambria" pitchFamily="18" charset="0"/>
                <a:ea typeface="Cambria" pitchFamily="18" charset="0"/>
              </a:rPr>
              <a:t>The above program , we are not writing a semicolon at the end of the statement. This is will be detected by the java compiler. Detecting and correcting compile-time errors is easy as the java compiler displays  the list of errors with in the line numbers along with their descriptions.	</a:t>
            </a:r>
            <a:endParaRPr lang="en-IN" sz="3200" dirty="0">
              <a:latin typeface="Cambria" pitchFamily="18" charset="0"/>
              <a:ea typeface="Cambria" pitchFamily="18" charset="0"/>
            </a:endParaRPr>
          </a:p>
        </p:txBody>
      </p:sp>
    </p:spTree>
    <p:extLst>
      <p:ext uri="{BB962C8B-B14F-4D97-AF65-F5344CB8AC3E}">
        <p14:creationId xmlns:p14="http://schemas.microsoft.com/office/powerpoint/2010/main" val="3687390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387927"/>
            <a:ext cx="10716491" cy="6303818"/>
          </a:xfrm>
        </p:spPr>
        <p:txBody>
          <a:bodyPr/>
          <a:lstStyle/>
          <a:p>
            <a:pPr marL="0" indent="0" algn="ctr">
              <a:buNone/>
            </a:pPr>
            <a:r>
              <a:rPr lang="en-IN" dirty="0">
                <a:latin typeface="Cambria" pitchFamily="18" charset="0"/>
                <a:ea typeface="Cambria" pitchFamily="18" charset="0"/>
              </a:rPr>
              <a:t>Java Exception Keywords</a:t>
            </a:r>
          </a:p>
          <a:p>
            <a:pPr marL="0" indent="0" algn="ctr">
              <a:buNone/>
            </a:pP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108534184"/>
              </p:ext>
            </p:extLst>
          </p:nvPr>
        </p:nvGraphicFramePr>
        <p:xfrm>
          <a:off x="1246910" y="1066800"/>
          <a:ext cx="10106890" cy="5479036"/>
        </p:xfrm>
        <a:graphic>
          <a:graphicData uri="http://schemas.openxmlformats.org/drawingml/2006/table">
            <a:tbl>
              <a:tblPr/>
              <a:tblGrid>
                <a:gridCol w="1298455">
                  <a:extLst>
                    <a:ext uri="{9D8B030D-6E8A-4147-A177-3AD203B41FA5}">
                      <a16:colId xmlns:a16="http://schemas.microsoft.com/office/drawing/2014/main" val="2524465637"/>
                    </a:ext>
                  </a:extLst>
                </a:gridCol>
                <a:gridCol w="8808435">
                  <a:extLst>
                    <a:ext uri="{9D8B030D-6E8A-4147-A177-3AD203B41FA5}">
                      <a16:colId xmlns:a16="http://schemas.microsoft.com/office/drawing/2014/main" val="612983461"/>
                    </a:ext>
                  </a:extLst>
                </a:gridCol>
              </a:tblGrid>
              <a:tr h="631559">
                <a:tc>
                  <a:txBody>
                    <a:bodyPr/>
                    <a:lstStyle/>
                    <a:p>
                      <a:pPr algn="l" fontAlgn="t"/>
                      <a:r>
                        <a:rPr lang="en-IN" sz="2400" dirty="0">
                          <a:solidFill>
                            <a:srgbClr val="000000"/>
                          </a:solidFill>
                          <a:effectLst/>
                          <a:latin typeface="Cambria" pitchFamily="18" charset="0"/>
                          <a:ea typeface="Cambria" pitchFamily="18" charset="0"/>
                        </a:rPr>
                        <a:t>Keyword</a:t>
                      </a:r>
                    </a:p>
                  </a:txBody>
                  <a:tcPr marL="59229" marR="59229" marT="59229" marB="59229">
                    <a:lnL w="9525" cap="flat" cmpd="sng" algn="ctr">
                      <a:solidFill>
                        <a:srgbClr val="4083EA"/>
                      </a:solidFill>
                      <a:prstDash val="solid"/>
                      <a:round/>
                      <a:headEnd type="none" w="med" len="med"/>
                      <a:tailEnd type="none" w="med" len="med"/>
                    </a:lnL>
                    <a:lnR w="9525" cap="flat" cmpd="sng" algn="ctr">
                      <a:solidFill>
                        <a:srgbClr val="4083EA"/>
                      </a:solidFill>
                      <a:prstDash val="solid"/>
                      <a:round/>
                      <a:headEnd type="none" w="med" len="med"/>
                      <a:tailEnd type="none" w="med" len="med"/>
                    </a:lnR>
                    <a:lnT w="9525" cap="flat" cmpd="sng" algn="ctr">
                      <a:solidFill>
                        <a:srgbClr val="4083E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IN" sz="2400" dirty="0">
                          <a:solidFill>
                            <a:srgbClr val="000000"/>
                          </a:solidFill>
                          <a:effectLst/>
                          <a:latin typeface="Cambria" pitchFamily="18" charset="0"/>
                          <a:ea typeface="Cambria" pitchFamily="18" charset="0"/>
                        </a:rPr>
                        <a:t>Description</a:t>
                      </a:r>
                    </a:p>
                  </a:txBody>
                  <a:tcPr marL="59229" marR="59229" marT="59229" marB="59229">
                    <a:lnL w="9525" cap="flat" cmpd="sng" algn="ctr">
                      <a:solidFill>
                        <a:srgbClr val="4083EA"/>
                      </a:solidFill>
                      <a:prstDash val="solid"/>
                      <a:round/>
                      <a:headEnd type="none" w="med" len="med"/>
                      <a:tailEnd type="none" w="med" len="med"/>
                    </a:lnL>
                    <a:lnR w="9525" cap="flat" cmpd="sng" algn="ctr">
                      <a:solidFill>
                        <a:srgbClr val="4083EA"/>
                      </a:solidFill>
                      <a:prstDash val="solid"/>
                      <a:round/>
                      <a:headEnd type="none" w="med" len="med"/>
                      <a:tailEnd type="none" w="med" len="med"/>
                    </a:lnR>
                    <a:lnT w="9525" cap="flat" cmpd="sng" algn="ctr">
                      <a:solidFill>
                        <a:srgbClr val="4083EA"/>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096835443"/>
                  </a:ext>
                </a:extLst>
              </a:tr>
              <a:tr h="1145759">
                <a:tc>
                  <a:txBody>
                    <a:bodyPr/>
                    <a:lstStyle/>
                    <a:p>
                      <a:pPr algn="just" fontAlgn="t"/>
                      <a:r>
                        <a:rPr lang="en-IN" sz="2400" dirty="0">
                          <a:solidFill>
                            <a:srgbClr val="333333"/>
                          </a:solidFill>
                          <a:effectLst/>
                          <a:latin typeface="Cambria" pitchFamily="18" charset="0"/>
                          <a:ea typeface="Cambria" pitchFamily="18" charset="0"/>
                        </a:rPr>
                        <a:t>try</a:t>
                      </a:r>
                    </a:p>
                  </a:txBody>
                  <a:tcPr marL="39486" marR="39486" marT="39486" marB="394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dirty="0">
                          <a:solidFill>
                            <a:srgbClr val="333333"/>
                          </a:solidFill>
                          <a:effectLst/>
                          <a:latin typeface="Cambria" pitchFamily="18" charset="0"/>
                          <a:ea typeface="Cambria" pitchFamily="18" charset="0"/>
                        </a:rPr>
                        <a:t>The "try" keyword is used to specify a block </a:t>
                      </a:r>
                      <a:r>
                        <a:rPr lang="en-IN" sz="2400" b="1" dirty="0">
                          <a:solidFill>
                            <a:srgbClr val="333333"/>
                          </a:solidFill>
                          <a:effectLst/>
                          <a:latin typeface="Cambria" pitchFamily="18" charset="0"/>
                          <a:ea typeface="Cambria" pitchFamily="18" charset="0"/>
                        </a:rPr>
                        <a:t>where we should place an exception code</a:t>
                      </a:r>
                      <a:r>
                        <a:rPr lang="en-IN" sz="2400" dirty="0">
                          <a:solidFill>
                            <a:srgbClr val="333333"/>
                          </a:solidFill>
                          <a:effectLst/>
                          <a:latin typeface="Cambria" pitchFamily="18" charset="0"/>
                          <a:ea typeface="Cambria" pitchFamily="18" charset="0"/>
                        </a:rPr>
                        <a:t>. It means we can't use try block alone. The try block must be followed by either catch or finally.</a:t>
                      </a:r>
                    </a:p>
                  </a:txBody>
                  <a:tcPr marL="39486" marR="39486" marT="39486" marB="394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3497466330"/>
                  </a:ext>
                </a:extLst>
              </a:tr>
              <a:tr h="1135369">
                <a:tc>
                  <a:txBody>
                    <a:bodyPr/>
                    <a:lstStyle/>
                    <a:p>
                      <a:pPr algn="just" fontAlgn="t"/>
                      <a:r>
                        <a:rPr lang="en-IN" sz="2400" dirty="0">
                          <a:solidFill>
                            <a:srgbClr val="333333"/>
                          </a:solidFill>
                          <a:effectLst/>
                          <a:latin typeface="Cambria" pitchFamily="18" charset="0"/>
                          <a:ea typeface="Cambria" pitchFamily="18" charset="0"/>
                        </a:rPr>
                        <a:t>catch</a:t>
                      </a:r>
                    </a:p>
                  </a:txBody>
                  <a:tcPr marL="39486" marR="39486" marT="39486" marB="394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dirty="0">
                          <a:solidFill>
                            <a:srgbClr val="333333"/>
                          </a:solidFill>
                          <a:effectLst/>
                          <a:latin typeface="Cambria" pitchFamily="18" charset="0"/>
                          <a:ea typeface="Cambria" pitchFamily="18" charset="0"/>
                        </a:rPr>
                        <a:t>The "catch" block is used to </a:t>
                      </a:r>
                      <a:r>
                        <a:rPr lang="en-IN" sz="2400" b="1" dirty="0">
                          <a:solidFill>
                            <a:srgbClr val="333333"/>
                          </a:solidFill>
                          <a:effectLst/>
                          <a:latin typeface="Cambria" pitchFamily="18" charset="0"/>
                          <a:ea typeface="Cambria" pitchFamily="18" charset="0"/>
                        </a:rPr>
                        <a:t>handle the exception</a:t>
                      </a:r>
                      <a:r>
                        <a:rPr lang="en-IN" sz="2400" dirty="0">
                          <a:solidFill>
                            <a:srgbClr val="333333"/>
                          </a:solidFill>
                          <a:effectLst/>
                          <a:latin typeface="Cambria" pitchFamily="18" charset="0"/>
                          <a:ea typeface="Cambria" pitchFamily="18" charset="0"/>
                        </a:rPr>
                        <a:t>. It must be preceded by try block which means we can't use catch block alone. It can be followed by finally block later.</a:t>
                      </a:r>
                    </a:p>
                  </a:txBody>
                  <a:tcPr marL="39486" marR="39486" marT="39486" marB="394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382691893"/>
                  </a:ext>
                </a:extLst>
              </a:tr>
              <a:tr h="873989">
                <a:tc>
                  <a:txBody>
                    <a:bodyPr/>
                    <a:lstStyle/>
                    <a:p>
                      <a:pPr algn="just" fontAlgn="t"/>
                      <a:r>
                        <a:rPr lang="en-IN" sz="2400" dirty="0">
                          <a:solidFill>
                            <a:srgbClr val="333333"/>
                          </a:solidFill>
                          <a:effectLst/>
                          <a:latin typeface="Cambria" pitchFamily="18" charset="0"/>
                          <a:ea typeface="Cambria" pitchFamily="18" charset="0"/>
                        </a:rPr>
                        <a:t>finally</a:t>
                      </a:r>
                    </a:p>
                  </a:txBody>
                  <a:tcPr marL="39486" marR="39486" marT="39486" marB="394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dirty="0">
                          <a:solidFill>
                            <a:srgbClr val="333333"/>
                          </a:solidFill>
                          <a:effectLst/>
                          <a:latin typeface="Cambria" pitchFamily="18" charset="0"/>
                          <a:ea typeface="Cambria" pitchFamily="18" charset="0"/>
                        </a:rPr>
                        <a:t>The "finally" block is used to </a:t>
                      </a:r>
                      <a:r>
                        <a:rPr lang="en-IN" sz="2400" b="1" dirty="0">
                          <a:solidFill>
                            <a:srgbClr val="333333"/>
                          </a:solidFill>
                          <a:effectLst/>
                          <a:latin typeface="Cambria" pitchFamily="18" charset="0"/>
                          <a:ea typeface="Cambria" pitchFamily="18" charset="0"/>
                        </a:rPr>
                        <a:t>execute the necessary code </a:t>
                      </a:r>
                      <a:r>
                        <a:rPr lang="en-IN" sz="2400" dirty="0">
                          <a:solidFill>
                            <a:srgbClr val="333333"/>
                          </a:solidFill>
                          <a:effectLst/>
                          <a:latin typeface="Cambria" pitchFamily="18" charset="0"/>
                          <a:ea typeface="Cambria" pitchFamily="18" charset="0"/>
                        </a:rPr>
                        <a:t>of the program. It is executed whether an exception is handled or not.</a:t>
                      </a:r>
                    </a:p>
                  </a:txBody>
                  <a:tcPr marL="39486" marR="39486" marT="39486" marB="394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2218840062"/>
                  </a:ext>
                </a:extLst>
              </a:tr>
              <a:tr h="429274">
                <a:tc>
                  <a:txBody>
                    <a:bodyPr/>
                    <a:lstStyle/>
                    <a:p>
                      <a:pPr algn="just" fontAlgn="t"/>
                      <a:r>
                        <a:rPr lang="en-IN" sz="2400" dirty="0">
                          <a:solidFill>
                            <a:srgbClr val="333333"/>
                          </a:solidFill>
                          <a:effectLst/>
                          <a:latin typeface="Cambria" pitchFamily="18" charset="0"/>
                          <a:ea typeface="Cambria" pitchFamily="18" charset="0"/>
                        </a:rPr>
                        <a:t>throw</a:t>
                      </a:r>
                    </a:p>
                  </a:txBody>
                  <a:tcPr marL="39486" marR="39486" marT="39486" marB="394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just" fontAlgn="t"/>
                      <a:r>
                        <a:rPr lang="en-IN" sz="2400" dirty="0">
                          <a:solidFill>
                            <a:srgbClr val="333333"/>
                          </a:solidFill>
                          <a:effectLst/>
                          <a:latin typeface="Cambria" pitchFamily="18" charset="0"/>
                          <a:ea typeface="Cambria" pitchFamily="18" charset="0"/>
                        </a:rPr>
                        <a:t>The "throw" keyword is used to </a:t>
                      </a:r>
                      <a:r>
                        <a:rPr lang="en-IN" sz="2400" b="1" dirty="0">
                          <a:solidFill>
                            <a:srgbClr val="333333"/>
                          </a:solidFill>
                          <a:effectLst/>
                          <a:latin typeface="Cambria" pitchFamily="18" charset="0"/>
                          <a:ea typeface="Cambria" pitchFamily="18" charset="0"/>
                        </a:rPr>
                        <a:t>throw an exception</a:t>
                      </a:r>
                      <a:r>
                        <a:rPr lang="en-IN" sz="2400" dirty="0">
                          <a:solidFill>
                            <a:srgbClr val="333333"/>
                          </a:solidFill>
                          <a:effectLst/>
                          <a:latin typeface="Cambria" pitchFamily="18" charset="0"/>
                          <a:ea typeface="Cambria" pitchFamily="18" charset="0"/>
                        </a:rPr>
                        <a:t>.</a:t>
                      </a:r>
                    </a:p>
                  </a:txBody>
                  <a:tcPr marL="39486" marR="39486" marT="39486" marB="394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610016455"/>
                  </a:ext>
                </a:extLst>
              </a:tr>
              <a:tr h="1145759">
                <a:tc>
                  <a:txBody>
                    <a:bodyPr/>
                    <a:lstStyle/>
                    <a:p>
                      <a:pPr algn="just" fontAlgn="t"/>
                      <a:r>
                        <a:rPr lang="en-IN" sz="2400" dirty="0">
                          <a:solidFill>
                            <a:srgbClr val="333333"/>
                          </a:solidFill>
                          <a:effectLst/>
                          <a:latin typeface="Cambria" pitchFamily="18" charset="0"/>
                          <a:ea typeface="Cambria" pitchFamily="18" charset="0"/>
                        </a:rPr>
                        <a:t>throws</a:t>
                      </a:r>
                    </a:p>
                  </a:txBody>
                  <a:tcPr marL="39486" marR="39486" marT="39486" marB="394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just" fontAlgn="t"/>
                      <a:r>
                        <a:rPr lang="en-IN" sz="2400" dirty="0">
                          <a:solidFill>
                            <a:srgbClr val="333333"/>
                          </a:solidFill>
                          <a:effectLst/>
                          <a:latin typeface="Cambria" pitchFamily="18" charset="0"/>
                          <a:ea typeface="Cambria" pitchFamily="18" charset="0"/>
                        </a:rPr>
                        <a:t>The "throws" keyword is used to </a:t>
                      </a:r>
                      <a:r>
                        <a:rPr lang="en-IN" sz="2400" b="1" dirty="0">
                          <a:solidFill>
                            <a:srgbClr val="333333"/>
                          </a:solidFill>
                          <a:effectLst/>
                          <a:latin typeface="Cambria" pitchFamily="18" charset="0"/>
                          <a:ea typeface="Cambria" pitchFamily="18" charset="0"/>
                        </a:rPr>
                        <a:t>declare exceptions</a:t>
                      </a:r>
                      <a:r>
                        <a:rPr lang="en-IN" sz="2400" dirty="0">
                          <a:solidFill>
                            <a:srgbClr val="333333"/>
                          </a:solidFill>
                          <a:effectLst/>
                          <a:latin typeface="Cambria" pitchFamily="18" charset="0"/>
                          <a:ea typeface="Cambria" pitchFamily="18" charset="0"/>
                        </a:rPr>
                        <a:t>. It specifies that there may </a:t>
                      </a:r>
                      <a:r>
                        <a:rPr lang="en-IN" sz="2400" b="1" dirty="0">
                          <a:solidFill>
                            <a:srgbClr val="333333"/>
                          </a:solidFill>
                          <a:effectLst/>
                          <a:latin typeface="Cambria" pitchFamily="18" charset="0"/>
                          <a:ea typeface="Cambria" pitchFamily="18" charset="0"/>
                        </a:rPr>
                        <a:t>occur an exception </a:t>
                      </a:r>
                      <a:r>
                        <a:rPr lang="en-IN" sz="2400" dirty="0">
                          <a:solidFill>
                            <a:srgbClr val="333333"/>
                          </a:solidFill>
                          <a:effectLst/>
                          <a:latin typeface="Cambria" pitchFamily="18" charset="0"/>
                          <a:ea typeface="Cambria" pitchFamily="18" charset="0"/>
                        </a:rPr>
                        <a:t>in the method. It </a:t>
                      </a:r>
                      <a:r>
                        <a:rPr lang="en-IN" sz="2400" b="1" dirty="0">
                          <a:solidFill>
                            <a:srgbClr val="333333"/>
                          </a:solidFill>
                          <a:effectLst/>
                          <a:latin typeface="Cambria" pitchFamily="18" charset="0"/>
                          <a:ea typeface="Cambria" pitchFamily="18" charset="0"/>
                        </a:rPr>
                        <a:t>doesn't throw </a:t>
                      </a:r>
                      <a:r>
                        <a:rPr lang="en-IN" sz="2400" dirty="0">
                          <a:solidFill>
                            <a:srgbClr val="333333"/>
                          </a:solidFill>
                          <a:effectLst/>
                          <a:latin typeface="Cambria" pitchFamily="18" charset="0"/>
                          <a:ea typeface="Cambria" pitchFamily="18" charset="0"/>
                        </a:rPr>
                        <a:t>an exception. It is always used with method signature.</a:t>
                      </a:r>
                    </a:p>
                  </a:txBody>
                  <a:tcPr marL="39486" marR="39486" marT="39486" marB="39486">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716337473"/>
                  </a:ext>
                </a:extLst>
              </a:tr>
            </a:tbl>
          </a:graphicData>
        </a:graphic>
      </p:graphicFrame>
    </p:spTree>
    <p:extLst>
      <p:ext uri="{BB962C8B-B14F-4D97-AF65-F5344CB8AC3E}">
        <p14:creationId xmlns:p14="http://schemas.microsoft.com/office/powerpoint/2010/main" val="21519083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DC21797-4108-0D1A-F9D7-C1C76201D02B}"/>
              </a:ext>
            </a:extLst>
          </p:cNvPr>
          <p:cNvSpPr txBox="1"/>
          <p:nvPr/>
        </p:nvSpPr>
        <p:spPr>
          <a:xfrm>
            <a:off x="182881" y="140677"/>
            <a:ext cx="11896142" cy="6494085"/>
          </a:xfrm>
          <a:prstGeom prst="rect">
            <a:avLst/>
          </a:prstGeom>
          <a:noFill/>
        </p:spPr>
        <p:txBody>
          <a:bodyPr wrap="none" rtlCol="0">
            <a:spAutoFit/>
          </a:bodyPr>
          <a:lstStyle/>
          <a:p>
            <a:r>
              <a:rPr lang="en-US" sz="3200" b="1" dirty="0">
                <a:latin typeface="Cambria" panose="02040503050406030204" pitchFamily="18" charset="0"/>
                <a:ea typeface="Cambria" panose="02040503050406030204" pitchFamily="18" charset="0"/>
              </a:rPr>
              <a:t>Throws Clause:</a:t>
            </a:r>
            <a:endParaRPr lang="en-US" sz="3200" dirty="0">
              <a:latin typeface="Cambria" panose="02040503050406030204" pitchFamily="18" charset="0"/>
              <a:ea typeface="Cambria" panose="02040503050406030204" pitchFamily="18" charset="0"/>
            </a:endParaRPr>
          </a:p>
          <a:p>
            <a:pPr algn="just"/>
            <a:r>
              <a:rPr lang="en-US" sz="3200" b="1" dirty="0">
                <a:latin typeface="Cambria" panose="02040503050406030204" pitchFamily="18" charset="0"/>
                <a:ea typeface="Cambria" panose="02040503050406030204" pitchFamily="18" charset="0"/>
              </a:rPr>
              <a:t>			</a:t>
            </a:r>
            <a:r>
              <a:rPr lang="en-US" sz="2800" b="1" dirty="0">
                <a:latin typeface="Cambria" panose="02040503050406030204" pitchFamily="18" charset="0"/>
                <a:ea typeface="Cambria" panose="02040503050406030204" pitchFamily="18" charset="0"/>
              </a:rPr>
              <a:t>E</a:t>
            </a:r>
            <a:r>
              <a:rPr lang="en-US" sz="2800" dirty="0">
                <a:latin typeface="Cambria" panose="02040503050406030204" pitchFamily="18" charset="0"/>
                <a:ea typeface="Cambria" panose="02040503050406030204" pitchFamily="18" charset="0"/>
              </a:rPr>
              <a:t>ven if a programmer is not handling runtime  exceptions, </a:t>
            </a:r>
          </a:p>
          <a:p>
            <a:pPr algn="just"/>
            <a:r>
              <a:rPr lang="en-US" sz="2800" dirty="0">
                <a:latin typeface="Cambria" panose="02040503050406030204" pitchFamily="18" charset="0"/>
                <a:ea typeface="Cambria" panose="02040503050406030204" pitchFamily="18" charset="0"/>
              </a:rPr>
              <a:t>the  java compiler will Not give any error related to  runtime exceptions. </a:t>
            </a:r>
          </a:p>
          <a:p>
            <a:pPr algn="just"/>
            <a:r>
              <a:rPr lang="en-US" sz="2800" dirty="0">
                <a:latin typeface="Cambria" panose="02040503050406030204" pitchFamily="18" charset="0"/>
                <a:ea typeface="Cambria" panose="02040503050406030204" pitchFamily="18" charset="0"/>
              </a:rPr>
              <a:t>But the rule is that the programmer should handle checked exceptions.</a:t>
            </a:r>
          </a:p>
          <a:p>
            <a:pPr algn="just"/>
            <a:r>
              <a:rPr lang="en-US" sz="2800" dirty="0">
                <a:latin typeface="Cambria" panose="02040503050406030204" pitchFamily="18" charset="0"/>
                <a:ea typeface="Cambria" panose="02040503050406030204" pitchFamily="18" charset="0"/>
              </a:rPr>
              <a:t> In case the programmer does not want to handle the checked exceptions. </a:t>
            </a:r>
          </a:p>
          <a:p>
            <a:pPr algn="just"/>
            <a:r>
              <a:rPr lang="en-US" sz="2800" dirty="0">
                <a:latin typeface="Cambria" panose="02040503050406030204" pitchFamily="18" charset="0"/>
                <a:ea typeface="Cambria" panose="02040503050406030204" pitchFamily="18" charset="0"/>
              </a:rPr>
              <a:t>He should Thrown them out using </a:t>
            </a:r>
            <a:r>
              <a:rPr lang="en-US" sz="2800" b="1" dirty="0">
                <a:latin typeface="Cambria" panose="02040503050406030204" pitchFamily="18" charset="0"/>
                <a:ea typeface="Cambria" panose="02040503050406030204" pitchFamily="18" charset="0"/>
              </a:rPr>
              <a:t>throws clause. </a:t>
            </a:r>
            <a:r>
              <a:rPr lang="en-US" sz="2800" dirty="0">
                <a:latin typeface="Cambria" panose="02040503050406030204" pitchFamily="18" charset="0"/>
                <a:ea typeface="Cambria" panose="02040503050406030204" pitchFamily="18" charset="0"/>
              </a:rPr>
              <a:t>Otherwise, There will be</a:t>
            </a:r>
          </a:p>
          <a:p>
            <a:pPr algn="just"/>
            <a:r>
              <a:rPr lang="en-US" sz="2800" dirty="0">
                <a:latin typeface="Cambria" panose="02040503050406030204" pitchFamily="18" charset="0"/>
                <a:ea typeface="Cambria" panose="02040503050406030204" pitchFamily="18" charset="0"/>
              </a:rPr>
              <a:t> an error flagged by java compiler</a:t>
            </a:r>
            <a:endParaRPr lang="en-US" sz="2800" b="1" dirty="0">
              <a:latin typeface="Cambria" panose="02040503050406030204" pitchFamily="18" charset="0"/>
              <a:ea typeface="Cambria" panose="02040503050406030204" pitchFamily="18" charset="0"/>
            </a:endParaRPr>
          </a:p>
          <a:p>
            <a:r>
              <a:rPr lang="en-IN" sz="2000" b="1" dirty="0" err="1">
                <a:latin typeface="Cambria" panose="02040503050406030204" pitchFamily="18" charset="0"/>
                <a:ea typeface="Cambria" panose="02040503050406030204" pitchFamily="18" charset="0"/>
              </a:rPr>
              <a:t>Eg</a:t>
            </a:r>
            <a:r>
              <a:rPr lang="en-IN" sz="2000" b="1" dirty="0">
                <a:latin typeface="Cambria" panose="02040503050406030204" pitchFamily="18" charset="0"/>
                <a:ea typeface="Cambria" panose="02040503050406030204" pitchFamily="18" charset="0"/>
              </a:rPr>
              <a:t>:-</a:t>
            </a:r>
          </a:p>
          <a:p>
            <a:r>
              <a:rPr lang="en-US" sz="3200" b="1" dirty="0">
                <a:latin typeface="Cambria" panose="02040503050406030204" pitchFamily="18" charset="0"/>
                <a:ea typeface="Cambria" panose="02040503050406030204" pitchFamily="18" charset="0"/>
              </a:rPr>
              <a:t>/* reading integer value from keyboard*/</a:t>
            </a:r>
          </a:p>
          <a:p>
            <a:r>
              <a:rPr lang="en-US" sz="3200" b="1" dirty="0">
                <a:latin typeface="Cambria" panose="02040503050406030204" pitchFamily="18" charset="0"/>
                <a:ea typeface="Cambria" panose="02040503050406030204" pitchFamily="18" charset="0"/>
              </a:rPr>
              <a:t>import java.io.*;</a:t>
            </a:r>
          </a:p>
          <a:p>
            <a:r>
              <a:rPr lang="en-US" sz="3200" b="1" dirty="0">
                <a:latin typeface="Cambria" panose="02040503050406030204" pitchFamily="18" charset="0"/>
                <a:ea typeface="Cambria" panose="02040503050406030204" pitchFamily="18" charset="0"/>
              </a:rPr>
              <a:t>class Ex</a:t>
            </a:r>
          </a:p>
          <a:p>
            <a:r>
              <a:rPr lang="en-US" sz="3200" b="1" dirty="0">
                <a:latin typeface="Cambria" panose="02040503050406030204" pitchFamily="18" charset="0"/>
                <a:ea typeface="Cambria" panose="02040503050406030204" pitchFamily="18" charset="0"/>
              </a:rPr>
              <a:t>{	</a:t>
            </a:r>
          </a:p>
          <a:p>
            <a:r>
              <a:rPr lang="en-US" sz="3200" b="1" dirty="0">
                <a:latin typeface="Cambria" panose="02040503050406030204" pitchFamily="18" charset="0"/>
                <a:ea typeface="Cambria" panose="02040503050406030204" pitchFamily="18" charset="0"/>
              </a:rPr>
              <a:t>	</a:t>
            </a:r>
          </a:p>
          <a:p>
            <a:r>
              <a:rPr lang="en-US" sz="3200" b="1" dirty="0">
                <a:latin typeface="Cambria" panose="02040503050406030204" pitchFamily="18" charset="0"/>
                <a:ea typeface="Cambria" panose="02040503050406030204" pitchFamily="18" charset="0"/>
              </a:rPr>
              <a:t>	int </a:t>
            </a:r>
            <a:r>
              <a:rPr lang="en-US" sz="3200" b="1" dirty="0" err="1">
                <a:latin typeface="Cambria" panose="02040503050406030204" pitchFamily="18" charset="0"/>
                <a:ea typeface="Cambria" panose="02040503050406030204" pitchFamily="18" charset="0"/>
              </a:rPr>
              <a:t>a,b,c</a:t>
            </a:r>
            <a:r>
              <a:rPr lang="en-US" sz="3200" b="1" dirty="0">
                <a:latin typeface="Cambria" panose="02040503050406030204" pitchFamily="18" charset="0"/>
                <a:ea typeface="Cambria" panose="02040503050406030204" pitchFamily="18" charset="0"/>
              </a:rPr>
              <a:t>;</a:t>
            </a:r>
            <a:endParaRPr lang="en-IN" sz="3200" b="1"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76749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B64749-A8A8-3C97-4891-738D0EA458A9}"/>
              </a:ext>
            </a:extLst>
          </p:cNvPr>
          <p:cNvSpPr txBox="1"/>
          <p:nvPr/>
        </p:nvSpPr>
        <p:spPr>
          <a:xfrm>
            <a:off x="0" y="478301"/>
            <a:ext cx="12357742" cy="5632311"/>
          </a:xfrm>
          <a:prstGeom prst="rect">
            <a:avLst/>
          </a:prstGeom>
          <a:noFill/>
        </p:spPr>
        <p:txBody>
          <a:bodyPr wrap="none" rtlCol="0">
            <a:spAutoFit/>
          </a:bodyPr>
          <a:lstStyle/>
          <a:p>
            <a:r>
              <a:rPr lang="en-IN" sz="2400" dirty="0">
                <a:latin typeface="Cambria" panose="02040503050406030204" pitchFamily="18" charset="0"/>
                <a:ea typeface="Cambria" panose="02040503050406030204" pitchFamily="18" charset="0"/>
              </a:rPr>
              <a:t>void input()throws </a:t>
            </a:r>
            <a:r>
              <a:rPr lang="en-IN" sz="2400" dirty="0" err="1">
                <a:latin typeface="Cambria" panose="02040503050406030204" pitchFamily="18" charset="0"/>
                <a:ea typeface="Cambria" panose="02040503050406030204" pitchFamily="18" charset="0"/>
              </a:rPr>
              <a:t>IOException</a:t>
            </a:r>
            <a:endParaRPr lang="en-IN" sz="2400" dirty="0">
              <a:latin typeface="Cambria" panose="02040503050406030204" pitchFamily="18" charset="0"/>
              <a:ea typeface="Cambria" panose="02040503050406030204" pitchFamily="18" charset="0"/>
            </a:endParaRPr>
          </a:p>
          <a:p>
            <a:r>
              <a:rPr lang="en-IN" sz="2400" dirty="0">
                <a:latin typeface="Cambria" panose="02040503050406030204" pitchFamily="18" charset="0"/>
                <a:ea typeface="Cambria" panose="02040503050406030204" pitchFamily="18" charset="0"/>
              </a:rPr>
              <a:t>	{</a:t>
            </a:r>
          </a:p>
          <a:p>
            <a:r>
              <a:rPr lang="en-IN" sz="2400" dirty="0">
                <a:latin typeface="Cambria" panose="02040503050406030204" pitchFamily="18" charset="0"/>
                <a:ea typeface="Cambria" panose="02040503050406030204" pitchFamily="18" charset="0"/>
              </a:rPr>
              <a:t>		</a:t>
            </a:r>
          </a:p>
          <a:p>
            <a:r>
              <a:rPr lang="en-IN" sz="2400" dirty="0">
                <a:latin typeface="Cambria" panose="02040503050406030204" pitchFamily="18" charset="0"/>
                <a:ea typeface="Cambria" panose="02040503050406030204" pitchFamily="18" charset="0"/>
              </a:rPr>
              <a:t>		</a:t>
            </a:r>
            <a:r>
              <a:rPr lang="en-IN" sz="2400" dirty="0" err="1">
                <a:latin typeface="Cambria" panose="02040503050406030204" pitchFamily="18" charset="0"/>
                <a:ea typeface="Cambria" panose="02040503050406030204" pitchFamily="18" charset="0"/>
              </a:rPr>
              <a:t>BufferedReader</a:t>
            </a:r>
            <a:r>
              <a:rPr lang="en-IN" sz="2400" dirty="0">
                <a:latin typeface="Cambria" panose="02040503050406030204" pitchFamily="18" charset="0"/>
                <a:ea typeface="Cambria" panose="02040503050406030204" pitchFamily="18" charset="0"/>
              </a:rPr>
              <a:t> </a:t>
            </a:r>
            <a:r>
              <a:rPr lang="en-IN" sz="2400" dirty="0" err="1">
                <a:latin typeface="Cambria" panose="02040503050406030204" pitchFamily="18" charset="0"/>
                <a:ea typeface="Cambria" panose="02040503050406030204" pitchFamily="18" charset="0"/>
              </a:rPr>
              <a:t>br</a:t>
            </a:r>
            <a:r>
              <a:rPr lang="en-IN" sz="2400" dirty="0">
                <a:latin typeface="Cambria" panose="02040503050406030204" pitchFamily="18" charset="0"/>
                <a:ea typeface="Cambria" panose="02040503050406030204" pitchFamily="18" charset="0"/>
              </a:rPr>
              <a:t>=new </a:t>
            </a:r>
            <a:r>
              <a:rPr lang="en-IN" sz="2400" dirty="0" err="1">
                <a:latin typeface="Cambria" panose="02040503050406030204" pitchFamily="18" charset="0"/>
                <a:ea typeface="Cambria" panose="02040503050406030204" pitchFamily="18" charset="0"/>
              </a:rPr>
              <a:t>BufferedReader</a:t>
            </a:r>
            <a:r>
              <a:rPr lang="en-IN" sz="2400" dirty="0">
                <a:latin typeface="Cambria" panose="02040503050406030204" pitchFamily="18" charset="0"/>
                <a:ea typeface="Cambria" panose="02040503050406030204" pitchFamily="18" charset="0"/>
              </a:rPr>
              <a:t>(new </a:t>
            </a:r>
            <a:r>
              <a:rPr lang="en-IN" sz="2400" dirty="0" err="1">
                <a:latin typeface="Cambria" panose="02040503050406030204" pitchFamily="18" charset="0"/>
                <a:ea typeface="Cambria" panose="02040503050406030204" pitchFamily="18" charset="0"/>
              </a:rPr>
              <a:t>InputStreamReader</a:t>
            </a:r>
            <a:r>
              <a:rPr lang="en-IN" sz="2400" dirty="0">
                <a:latin typeface="Cambria" panose="02040503050406030204" pitchFamily="18" charset="0"/>
                <a:ea typeface="Cambria" panose="02040503050406030204" pitchFamily="18" charset="0"/>
              </a:rPr>
              <a:t>(System.in));</a:t>
            </a:r>
          </a:p>
          <a:p>
            <a:r>
              <a:rPr lang="en-IN" sz="2400" dirty="0">
                <a:latin typeface="Cambria" panose="02040503050406030204" pitchFamily="18" charset="0"/>
                <a:ea typeface="Cambria" panose="02040503050406030204" pitchFamily="18" charset="0"/>
              </a:rPr>
              <a:t>		</a:t>
            </a:r>
            <a:r>
              <a:rPr lang="en-IN" sz="2400" dirty="0" err="1">
                <a:latin typeface="Cambria" panose="02040503050406030204" pitchFamily="18" charset="0"/>
                <a:ea typeface="Cambria" panose="02040503050406030204" pitchFamily="18" charset="0"/>
              </a:rPr>
              <a:t>System.out.println</a:t>
            </a:r>
            <a:r>
              <a:rPr lang="en-IN" sz="2400" dirty="0">
                <a:latin typeface="Cambria" panose="02040503050406030204" pitchFamily="18" charset="0"/>
                <a:ea typeface="Cambria" panose="02040503050406030204" pitchFamily="18" charset="0"/>
              </a:rPr>
              <a:t>("Enter A value");</a:t>
            </a:r>
          </a:p>
          <a:p>
            <a:r>
              <a:rPr lang="en-IN" sz="2400" dirty="0">
                <a:latin typeface="Cambria" panose="02040503050406030204" pitchFamily="18" charset="0"/>
                <a:ea typeface="Cambria" panose="02040503050406030204" pitchFamily="18" charset="0"/>
              </a:rPr>
              <a:t>		int a=</a:t>
            </a:r>
            <a:r>
              <a:rPr lang="en-IN" sz="2400" dirty="0" err="1">
                <a:latin typeface="Cambria" panose="02040503050406030204" pitchFamily="18" charset="0"/>
                <a:ea typeface="Cambria" panose="02040503050406030204" pitchFamily="18" charset="0"/>
              </a:rPr>
              <a:t>Integer.parseInt</a:t>
            </a:r>
            <a:r>
              <a:rPr lang="en-IN" sz="2400" dirty="0">
                <a:latin typeface="Cambria" panose="02040503050406030204" pitchFamily="18" charset="0"/>
                <a:ea typeface="Cambria" panose="02040503050406030204" pitchFamily="18" charset="0"/>
              </a:rPr>
              <a:t>(</a:t>
            </a:r>
            <a:r>
              <a:rPr lang="en-IN" sz="2400" dirty="0" err="1">
                <a:latin typeface="Cambria" panose="02040503050406030204" pitchFamily="18" charset="0"/>
                <a:ea typeface="Cambria" panose="02040503050406030204" pitchFamily="18" charset="0"/>
              </a:rPr>
              <a:t>br.readLine</a:t>
            </a:r>
            <a:r>
              <a:rPr lang="en-IN" sz="2400" dirty="0">
                <a:latin typeface="Cambria" panose="02040503050406030204" pitchFamily="18" charset="0"/>
                <a:ea typeface="Cambria" panose="02040503050406030204" pitchFamily="18" charset="0"/>
              </a:rPr>
              <a:t>());</a:t>
            </a:r>
          </a:p>
          <a:p>
            <a:r>
              <a:rPr lang="en-IN" sz="2400" dirty="0">
                <a:latin typeface="Cambria" panose="02040503050406030204" pitchFamily="18" charset="0"/>
                <a:ea typeface="Cambria" panose="02040503050406030204" pitchFamily="18" charset="0"/>
              </a:rPr>
              <a:t>		</a:t>
            </a:r>
            <a:r>
              <a:rPr lang="en-IN" sz="2400" dirty="0" err="1">
                <a:latin typeface="Cambria" panose="02040503050406030204" pitchFamily="18" charset="0"/>
                <a:ea typeface="Cambria" panose="02040503050406030204" pitchFamily="18" charset="0"/>
              </a:rPr>
              <a:t>System.out.println</a:t>
            </a:r>
            <a:r>
              <a:rPr lang="en-IN" sz="2400" dirty="0">
                <a:latin typeface="Cambria" panose="02040503050406030204" pitchFamily="18" charset="0"/>
                <a:ea typeface="Cambria" panose="02040503050406030204" pitchFamily="18" charset="0"/>
              </a:rPr>
              <a:t>("Enter B value");</a:t>
            </a:r>
          </a:p>
          <a:p>
            <a:r>
              <a:rPr lang="en-IN" sz="2400" dirty="0">
                <a:latin typeface="Cambria" panose="02040503050406030204" pitchFamily="18" charset="0"/>
                <a:ea typeface="Cambria" panose="02040503050406030204" pitchFamily="18" charset="0"/>
              </a:rPr>
              <a:t>		int b=</a:t>
            </a:r>
            <a:r>
              <a:rPr lang="en-IN" sz="2400" dirty="0" err="1">
                <a:latin typeface="Cambria" panose="02040503050406030204" pitchFamily="18" charset="0"/>
                <a:ea typeface="Cambria" panose="02040503050406030204" pitchFamily="18" charset="0"/>
              </a:rPr>
              <a:t>Integer.parseInt</a:t>
            </a:r>
            <a:r>
              <a:rPr lang="en-IN" sz="2400" dirty="0">
                <a:latin typeface="Cambria" panose="02040503050406030204" pitchFamily="18" charset="0"/>
                <a:ea typeface="Cambria" panose="02040503050406030204" pitchFamily="18" charset="0"/>
              </a:rPr>
              <a:t>(</a:t>
            </a:r>
            <a:r>
              <a:rPr lang="en-IN" sz="2400" dirty="0" err="1">
                <a:latin typeface="Cambria" panose="02040503050406030204" pitchFamily="18" charset="0"/>
                <a:ea typeface="Cambria" panose="02040503050406030204" pitchFamily="18" charset="0"/>
              </a:rPr>
              <a:t>br.readLine</a:t>
            </a:r>
            <a:r>
              <a:rPr lang="en-IN" sz="2400" dirty="0">
                <a:latin typeface="Cambria" panose="02040503050406030204" pitchFamily="18" charset="0"/>
                <a:ea typeface="Cambria" panose="02040503050406030204" pitchFamily="18" charset="0"/>
              </a:rPr>
              <a:t>());</a:t>
            </a:r>
          </a:p>
          <a:p>
            <a:r>
              <a:rPr lang="en-IN" sz="2400" dirty="0">
                <a:latin typeface="Cambria" panose="02040503050406030204" pitchFamily="18" charset="0"/>
                <a:ea typeface="Cambria" panose="02040503050406030204" pitchFamily="18" charset="0"/>
              </a:rPr>
              <a:t>	}</a:t>
            </a:r>
          </a:p>
          <a:p>
            <a:r>
              <a:rPr lang="en-IN" sz="2400" dirty="0">
                <a:latin typeface="Cambria" panose="02040503050406030204" pitchFamily="18" charset="0"/>
                <a:ea typeface="Cambria" panose="02040503050406030204" pitchFamily="18" charset="0"/>
              </a:rPr>
              <a:t>	void output()</a:t>
            </a:r>
          </a:p>
          <a:p>
            <a:r>
              <a:rPr lang="en-IN" sz="2400" dirty="0">
                <a:latin typeface="Cambria" panose="02040503050406030204" pitchFamily="18" charset="0"/>
                <a:ea typeface="Cambria" panose="02040503050406030204" pitchFamily="18" charset="0"/>
              </a:rPr>
              <a:t>	{</a:t>
            </a:r>
          </a:p>
          <a:p>
            <a:r>
              <a:rPr lang="en-IN" sz="2400" dirty="0">
                <a:latin typeface="Cambria" panose="02040503050406030204" pitchFamily="18" charset="0"/>
                <a:ea typeface="Cambria" panose="02040503050406030204" pitchFamily="18" charset="0"/>
              </a:rPr>
              <a:t>		int c=</a:t>
            </a:r>
            <a:r>
              <a:rPr lang="en-IN" sz="2400" dirty="0" err="1">
                <a:latin typeface="Cambria" panose="02040503050406030204" pitchFamily="18" charset="0"/>
                <a:ea typeface="Cambria" panose="02040503050406030204" pitchFamily="18" charset="0"/>
              </a:rPr>
              <a:t>a+b</a:t>
            </a:r>
            <a:r>
              <a:rPr lang="en-IN" sz="2400" dirty="0">
                <a:latin typeface="Cambria" panose="02040503050406030204" pitchFamily="18" charset="0"/>
                <a:ea typeface="Cambria" panose="02040503050406030204" pitchFamily="18" charset="0"/>
              </a:rPr>
              <a:t>;</a:t>
            </a:r>
          </a:p>
          <a:p>
            <a:r>
              <a:rPr lang="en-IN" sz="2400" dirty="0">
                <a:latin typeface="Cambria" panose="02040503050406030204" pitchFamily="18" charset="0"/>
                <a:ea typeface="Cambria" panose="02040503050406030204" pitchFamily="18" charset="0"/>
              </a:rPr>
              <a:t>		</a:t>
            </a:r>
            <a:r>
              <a:rPr lang="en-IN" sz="2400" dirty="0" err="1">
                <a:latin typeface="Cambria" panose="02040503050406030204" pitchFamily="18" charset="0"/>
                <a:ea typeface="Cambria" panose="02040503050406030204" pitchFamily="18" charset="0"/>
              </a:rPr>
              <a:t>System.out.println</a:t>
            </a:r>
            <a:r>
              <a:rPr lang="en-IN" sz="2400" dirty="0">
                <a:latin typeface="Cambria" panose="02040503050406030204" pitchFamily="18" charset="0"/>
                <a:ea typeface="Cambria" panose="02040503050406030204" pitchFamily="18" charset="0"/>
              </a:rPr>
              <a:t>("The </a:t>
            </a:r>
            <a:r>
              <a:rPr lang="en-IN" sz="2400" dirty="0" err="1">
                <a:latin typeface="Cambria" panose="02040503050406030204" pitchFamily="18" charset="0"/>
                <a:ea typeface="Cambria" panose="02040503050406030204" pitchFamily="18" charset="0"/>
              </a:rPr>
              <a:t>Addition"+c</a:t>
            </a:r>
            <a:r>
              <a:rPr lang="en-IN" sz="2400" dirty="0">
                <a:latin typeface="Cambria" panose="02040503050406030204" pitchFamily="18" charset="0"/>
                <a:ea typeface="Cambria" panose="02040503050406030204" pitchFamily="18" charset="0"/>
              </a:rPr>
              <a:t>);    			</a:t>
            </a:r>
          </a:p>
          <a:p>
            <a:r>
              <a:rPr lang="en-IN" sz="2400" dirty="0">
                <a:latin typeface="Cambria" panose="02040503050406030204" pitchFamily="18" charset="0"/>
                <a:ea typeface="Cambria" panose="02040503050406030204" pitchFamily="18" charset="0"/>
              </a:rPr>
              <a:t>	}</a:t>
            </a:r>
          </a:p>
          <a:p>
            <a:r>
              <a:rPr lang="en-IN" sz="2400"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36850333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F9529A1-9F86-6B32-8C0E-DA3B6861B863}"/>
              </a:ext>
            </a:extLst>
          </p:cNvPr>
          <p:cNvSpPr txBox="1"/>
          <p:nvPr/>
        </p:nvSpPr>
        <p:spPr>
          <a:xfrm>
            <a:off x="1208283" y="576775"/>
            <a:ext cx="9775433" cy="3970318"/>
          </a:xfrm>
          <a:prstGeom prst="rect">
            <a:avLst/>
          </a:prstGeom>
          <a:noFill/>
        </p:spPr>
        <p:txBody>
          <a:bodyPr wrap="none" rtlCol="0">
            <a:spAutoFit/>
          </a:bodyPr>
          <a:lstStyle/>
          <a:p>
            <a:r>
              <a:rPr lang="en-IN" sz="2800" dirty="0">
                <a:latin typeface="Cambria" panose="02040503050406030204" pitchFamily="18" charset="0"/>
                <a:ea typeface="Cambria" panose="02040503050406030204" pitchFamily="18" charset="0"/>
              </a:rPr>
              <a:t>class Demo</a:t>
            </a:r>
          </a:p>
          <a:p>
            <a:r>
              <a:rPr lang="en-IN" sz="2800" dirty="0">
                <a:latin typeface="Cambria" panose="02040503050406030204" pitchFamily="18" charset="0"/>
                <a:ea typeface="Cambria" panose="02040503050406030204" pitchFamily="18" charset="0"/>
              </a:rPr>
              <a:t>{</a:t>
            </a:r>
          </a:p>
          <a:p>
            <a:r>
              <a:rPr lang="en-IN" sz="2800" dirty="0">
                <a:latin typeface="Cambria" panose="02040503050406030204" pitchFamily="18" charset="0"/>
                <a:ea typeface="Cambria" panose="02040503050406030204" pitchFamily="18" charset="0"/>
              </a:rPr>
              <a:t>	public static void main(String </a:t>
            </a:r>
            <a:r>
              <a:rPr lang="en-IN" sz="2800" dirty="0" err="1">
                <a:latin typeface="Cambria" panose="02040503050406030204" pitchFamily="18" charset="0"/>
                <a:ea typeface="Cambria" panose="02040503050406030204" pitchFamily="18" charset="0"/>
              </a:rPr>
              <a:t>args</a:t>
            </a:r>
            <a:r>
              <a:rPr lang="en-IN" sz="2800" dirty="0">
                <a:latin typeface="Cambria" panose="02040503050406030204" pitchFamily="18" charset="0"/>
                <a:ea typeface="Cambria" panose="02040503050406030204" pitchFamily="18" charset="0"/>
              </a:rPr>
              <a:t>[])throws </a:t>
            </a:r>
            <a:r>
              <a:rPr lang="en-IN" sz="2800" dirty="0" err="1">
                <a:latin typeface="Cambria" panose="02040503050406030204" pitchFamily="18" charset="0"/>
                <a:ea typeface="Cambria" panose="02040503050406030204" pitchFamily="18" charset="0"/>
              </a:rPr>
              <a:t>IOException</a:t>
            </a:r>
            <a:endParaRPr lang="en-IN" sz="2800" dirty="0">
              <a:latin typeface="Cambria" panose="02040503050406030204" pitchFamily="18" charset="0"/>
              <a:ea typeface="Cambria" panose="02040503050406030204" pitchFamily="18" charset="0"/>
            </a:endParaRPr>
          </a:p>
          <a:p>
            <a:r>
              <a:rPr lang="en-IN" sz="2800" dirty="0">
                <a:latin typeface="Cambria" panose="02040503050406030204" pitchFamily="18" charset="0"/>
                <a:ea typeface="Cambria" panose="02040503050406030204" pitchFamily="18" charset="0"/>
              </a:rPr>
              <a:t>	{</a:t>
            </a:r>
          </a:p>
          <a:p>
            <a:r>
              <a:rPr lang="en-IN" sz="2800" dirty="0">
                <a:latin typeface="Cambria" panose="02040503050406030204" pitchFamily="18" charset="0"/>
                <a:ea typeface="Cambria" panose="02040503050406030204" pitchFamily="18" charset="0"/>
              </a:rPr>
              <a:t>		Ex e=new Ex();</a:t>
            </a:r>
          </a:p>
          <a:p>
            <a:r>
              <a:rPr lang="en-IN" sz="2800" dirty="0">
                <a:latin typeface="Cambria" panose="02040503050406030204" pitchFamily="18" charset="0"/>
                <a:ea typeface="Cambria" panose="02040503050406030204" pitchFamily="18" charset="0"/>
              </a:rPr>
              <a:t>		    </a:t>
            </a:r>
            <a:r>
              <a:rPr lang="en-IN" sz="2800" dirty="0" err="1">
                <a:latin typeface="Cambria" panose="02040503050406030204" pitchFamily="18" charset="0"/>
                <a:ea typeface="Cambria" panose="02040503050406030204" pitchFamily="18" charset="0"/>
              </a:rPr>
              <a:t>e.input</a:t>
            </a:r>
            <a:r>
              <a:rPr lang="en-IN" sz="2800" dirty="0">
                <a:latin typeface="Cambria" panose="02040503050406030204" pitchFamily="18" charset="0"/>
                <a:ea typeface="Cambria" panose="02040503050406030204" pitchFamily="18" charset="0"/>
              </a:rPr>
              <a:t>();</a:t>
            </a:r>
          </a:p>
          <a:p>
            <a:r>
              <a:rPr lang="en-IN" sz="2800" dirty="0">
                <a:latin typeface="Cambria" panose="02040503050406030204" pitchFamily="18" charset="0"/>
                <a:ea typeface="Cambria" panose="02040503050406030204" pitchFamily="18" charset="0"/>
              </a:rPr>
              <a:t>		    </a:t>
            </a:r>
            <a:r>
              <a:rPr lang="en-IN" sz="2800" dirty="0" err="1">
                <a:latin typeface="Cambria" panose="02040503050406030204" pitchFamily="18" charset="0"/>
                <a:ea typeface="Cambria" panose="02040503050406030204" pitchFamily="18" charset="0"/>
              </a:rPr>
              <a:t>e.output</a:t>
            </a:r>
            <a:r>
              <a:rPr lang="en-IN" sz="2800" dirty="0">
                <a:latin typeface="Cambria" panose="02040503050406030204" pitchFamily="18" charset="0"/>
                <a:ea typeface="Cambria" panose="02040503050406030204" pitchFamily="18" charset="0"/>
              </a:rPr>
              <a:t>();</a:t>
            </a:r>
          </a:p>
          <a:p>
            <a:r>
              <a:rPr lang="en-IN" sz="2800" dirty="0">
                <a:latin typeface="Cambria" panose="02040503050406030204" pitchFamily="18" charset="0"/>
                <a:ea typeface="Cambria" panose="02040503050406030204" pitchFamily="18" charset="0"/>
              </a:rPr>
              <a:t>	}</a:t>
            </a:r>
          </a:p>
          <a:p>
            <a:r>
              <a:rPr lang="en-IN" sz="2800"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35910976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3ED416-76AB-AECE-C4C2-16018985939F}"/>
              </a:ext>
            </a:extLst>
          </p:cNvPr>
          <p:cNvSpPr txBox="1"/>
          <p:nvPr/>
        </p:nvSpPr>
        <p:spPr>
          <a:xfrm>
            <a:off x="225082" y="225083"/>
            <a:ext cx="11552389" cy="5755422"/>
          </a:xfrm>
          <a:prstGeom prst="rect">
            <a:avLst/>
          </a:prstGeom>
          <a:noFill/>
        </p:spPr>
        <p:txBody>
          <a:bodyPr wrap="square" rtlCol="0">
            <a:spAutoFit/>
          </a:bodyPr>
          <a:lstStyle/>
          <a:p>
            <a:r>
              <a:rPr lang="en-US" sz="2800" b="1" dirty="0">
                <a:latin typeface="Cambria" panose="02040503050406030204" pitchFamily="18" charset="0"/>
                <a:ea typeface="Cambria" panose="02040503050406030204" pitchFamily="18" charset="0"/>
              </a:rPr>
              <a:t>THROW CLAUSE</a:t>
            </a:r>
          </a:p>
          <a:p>
            <a:endParaRPr lang="en-US" sz="2800" b="1" dirty="0">
              <a:latin typeface="Cambria" panose="02040503050406030204" pitchFamily="18" charset="0"/>
              <a:ea typeface="Cambria" panose="02040503050406030204" pitchFamily="18" charset="0"/>
            </a:endParaRPr>
          </a:p>
          <a:p>
            <a:pPr marL="457200" indent="-457200">
              <a:buFont typeface="Wingdings" pitchFamily="2" charset="2"/>
              <a:buChar char="v"/>
            </a:pPr>
            <a:r>
              <a:rPr lang="en-US" sz="2400" dirty="0">
                <a:latin typeface="Cambria" panose="02040503050406030204" pitchFamily="18" charset="0"/>
                <a:ea typeface="Cambria" panose="02040503050406030204" pitchFamily="18" charset="0"/>
              </a:rPr>
              <a:t>There is also a </a:t>
            </a:r>
            <a:r>
              <a:rPr lang="en-US" sz="2400" b="1" dirty="0">
                <a:latin typeface="Cambria" panose="02040503050406030204" pitchFamily="18" charset="0"/>
                <a:ea typeface="Cambria" panose="02040503050406030204" pitchFamily="18" charset="0"/>
              </a:rPr>
              <a:t>throw  </a:t>
            </a:r>
            <a:r>
              <a:rPr lang="en-US" sz="2400" dirty="0">
                <a:latin typeface="Cambria" panose="02040503050406030204" pitchFamily="18" charset="0"/>
                <a:ea typeface="Cambria" panose="02040503050406030204" pitchFamily="18" charset="0"/>
              </a:rPr>
              <a:t>statement available in java to throw an exception explicitly and  catch it. Let us see how it can be used.</a:t>
            </a:r>
          </a:p>
          <a:p>
            <a:endParaRPr lang="en-US" sz="2400" dirty="0">
              <a:latin typeface="Cambria" panose="02040503050406030204" pitchFamily="18" charset="0"/>
              <a:ea typeface="Cambria" panose="02040503050406030204" pitchFamily="18" charset="0"/>
            </a:endParaRPr>
          </a:p>
          <a:p>
            <a:pPr marL="342900" indent="-342900">
              <a:buFont typeface="Wingdings" pitchFamily="2" charset="2"/>
              <a:buChar char="v"/>
            </a:pPr>
            <a:r>
              <a:rPr lang="en-US" sz="2400" dirty="0">
                <a:latin typeface="Cambria" panose="02040503050406030204" pitchFamily="18" charset="0"/>
                <a:ea typeface="Cambria" panose="02040503050406030204" pitchFamily="18" charset="0"/>
              </a:rPr>
              <a:t>   The Java throw keyword is used to throw an exception explicitly.</a:t>
            </a:r>
          </a:p>
          <a:p>
            <a:endParaRPr lang="en-US" sz="2400" dirty="0">
              <a:latin typeface="Cambria" pitchFamily="18" charset="0"/>
              <a:ea typeface="Cambria" pitchFamily="18" charset="0"/>
            </a:endParaRPr>
          </a:p>
          <a:p>
            <a:pPr marL="342900" indent="-342900">
              <a:buFont typeface="Wingdings" pitchFamily="2" charset="2"/>
              <a:buChar char="v"/>
            </a:pPr>
            <a:r>
              <a:rPr lang="en-US" sz="2400" dirty="0">
                <a:latin typeface="Cambria" pitchFamily="18" charset="0"/>
                <a:ea typeface="Cambria" pitchFamily="18" charset="0"/>
              </a:rPr>
              <a:t> We specify the </a:t>
            </a:r>
            <a:r>
              <a:rPr lang="en-US" sz="2400" b="1" dirty="0">
                <a:latin typeface="Cambria" pitchFamily="18" charset="0"/>
                <a:ea typeface="Cambria" pitchFamily="18" charset="0"/>
              </a:rPr>
              <a:t>exception</a:t>
            </a:r>
            <a:r>
              <a:rPr lang="en-US" sz="2400" dirty="0">
                <a:latin typeface="Cambria" pitchFamily="18" charset="0"/>
                <a:ea typeface="Cambria" pitchFamily="18" charset="0"/>
              </a:rPr>
              <a:t> object which is to be thrown. The Exception has some message with it that provides the error description</a:t>
            </a:r>
          </a:p>
          <a:p>
            <a:pPr marL="342900" indent="-342900">
              <a:buFont typeface="Wingdings" pitchFamily="2" charset="2"/>
              <a:buChar char="v"/>
            </a:pPr>
            <a:endParaRPr lang="en-US" sz="2400" dirty="0">
              <a:latin typeface="Cambria" pitchFamily="18" charset="0"/>
              <a:ea typeface="Cambria" pitchFamily="18" charset="0"/>
            </a:endParaRPr>
          </a:p>
          <a:p>
            <a:r>
              <a:rPr lang="en-US" sz="2400" b="1" dirty="0">
                <a:latin typeface="Cambria" pitchFamily="18" charset="0"/>
                <a:ea typeface="Cambria" pitchFamily="18" charset="0"/>
              </a:rPr>
              <a:t>Syntax :-</a:t>
            </a:r>
          </a:p>
          <a:p>
            <a:endParaRPr lang="en-US" sz="2400" b="1" dirty="0">
              <a:latin typeface="Cambria" pitchFamily="18" charset="0"/>
              <a:ea typeface="Cambria" pitchFamily="18" charset="0"/>
            </a:endParaRPr>
          </a:p>
          <a:p>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throw new </a:t>
            </a:r>
            <a:r>
              <a:rPr lang="en-US" sz="2400" b="1" dirty="0" err="1">
                <a:latin typeface="Cambria" panose="02040503050406030204" pitchFamily="18" charset="0"/>
                <a:ea typeface="Cambria" panose="02040503050406030204" pitchFamily="18" charset="0"/>
              </a:rPr>
              <a:t>exception_class</a:t>
            </a:r>
            <a:r>
              <a:rPr lang="en-US" sz="2400" b="1" dirty="0">
                <a:latin typeface="Cambria" panose="02040503050406030204" pitchFamily="18" charset="0"/>
                <a:ea typeface="Cambria" panose="02040503050406030204" pitchFamily="18" charset="0"/>
              </a:rPr>
              <a:t>("error message"); </a:t>
            </a:r>
          </a:p>
          <a:p>
            <a:r>
              <a:rPr lang="en-US" sz="2400" b="1" dirty="0">
                <a:latin typeface="Cambria" panose="02040503050406030204" pitchFamily="18" charset="0"/>
                <a:ea typeface="Cambria" panose="02040503050406030204" pitchFamily="18" charset="0"/>
              </a:rPr>
              <a:t>Example:-</a:t>
            </a:r>
          </a:p>
          <a:p>
            <a:endParaRPr lang="en-US" sz="2400" b="1" dirty="0">
              <a:latin typeface="Cambria" panose="02040503050406030204" pitchFamily="18" charset="0"/>
              <a:ea typeface="Cambria" panose="02040503050406030204" pitchFamily="18" charset="0"/>
            </a:endParaRPr>
          </a:p>
        </p:txBody>
      </p:sp>
      <p:pic>
        <p:nvPicPr>
          <p:cNvPr id="3" name="Picture 2"/>
          <p:cNvPicPr>
            <a:picLocks noChangeAspect="1" noChangeArrowheads="1"/>
          </p:cNvPicPr>
          <p:nvPr/>
        </p:nvPicPr>
        <p:blipFill>
          <a:blip r:embed="rId2"/>
          <a:srcRect/>
          <a:stretch>
            <a:fillRect/>
          </a:stretch>
        </p:blipFill>
        <p:spPr bwMode="auto">
          <a:xfrm>
            <a:off x="1820780" y="5377919"/>
            <a:ext cx="6215106" cy="1071570"/>
          </a:xfrm>
          <a:prstGeom prst="rect">
            <a:avLst/>
          </a:prstGeom>
          <a:noFill/>
          <a:ln w="9525">
            <a:noFill/>
            <a:miter lim="800000"/>
            <a:headEnd/>
            <a:tailEnd/>
          </a:ln>
          <a:effectLst/>
        </p:spPr>
      </p:pic>
    </p:spTree>
    <p:extLst>
      <p:ext uri="{BB962C8B-B14F-4D97-AF65-F5344CB8AC3E}">
        <p14:creationId xmlns:p14="http://schemas.microsoft.com/office/powerpoint/2010/main" val="26161619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4632" y="356616"/>
            <a:ext cx="11402568" cy="6001643"/>
          </a:xfrm>
          <a:prstGeom prst="rect">
            <a:avLst/>
          </a:prstGeom>
          <a:noFill/>
        </p:spPr>
        <p:txBody>
          <a:bodyPr wrap="square" rtlCol="0">
            <a:spAutoFit/>
          </a:bodyPr>
          <a:lstStyle/>
          <a:p>
            <a:r>
              <a:rPr lang="en-US" dirty="0"/>
              <a:t> </a:t>
            </a:r>
            <a:r>
              <a:rPr lang="en-US" sz="2400" dirty="0">
                <a:latin typeface="Cambria" pitchFamily="18" charset="0"/>
                <a:ea typeface="Cambria" pitchFamily="18" charset="0"/>
              </a:rPr>
              <a:t>class Sample</a:t>
            </a:r>
          </a:p>
          <a:p>
            <a:r>
              <a:rPr lang="en-US" sz="2400" dirty="0">
                <a:latin typeface="Cambria" pitchFamily="18" charset="0"/>
                <a:ea typeface="Cambria" pitchFamily="18" charset="0"/>
              </a:rPr>
              <a:t>{   </a:t>
            </a:r>
          </a:p>
          <a:p>
            <a:r>
              <a:rPr lang="en-US" sz="2400" dirty="0">
                <a:latin typeface="Cambria" pitchFamily="18" charset="0"/>
                <a:ea typeface="Cambria" pitchFamily="18" charset="0"/>
              </a:rPr>
              <a:t>    </a:t>
            </a:r>
          </a:p>
          <a:p>
            <a:r>
              <a:rPr lang="en-US" sz="2400" dirty="0">
                <a:latin typeface="Cambria" pitchFamily="18" charset="0"/>
                <a:ea typeface="Cambria" pitchFamily="18" charset="0"/>
              </a:rPr>
              <a:t>    	void validate(</a:t>
            </a:r>
            <a:r>
              <a:rPr lang="en-US" sz="2400" dirty="0" err="1">
                <a:latin typeface="Cambria" pitchFamily="18" charset="0"/>
                <a:ea typeface="Cambria" pitchFamily="18" charset="0"/>
              </a:rPr>
              <a:t>int</a:t>
            </a:r>
            <a:r>
              <a:rPr lang="en-US" sz="2400" dirty="0">
                <a:latin typeface="Cambria" pitchFamily="18" charset="0"/>
                <a:ea typeface="Cambria" pitchFamily="18" charset="0"/>
              </a:rPr>
              <a:t> age)</a:t>
            </a:r>
          </a:p>
          <a:p>
            <a:r>
              <a:rPr lang="en-US" sz="2400" dirty="0">
                <a:latin typeface="Cambria" pitchFamily="18" charset="0"/>
                <a:ea typeface="Cambria" pitchFamily="18" charset="0"/>
              </a:rPr>
              <a:t>	 {  </a:t>
            </a:r>
          </a:p>
          <a:p>
            <a:r>
              <a:rPr lang="en-US" sz="2400" dirty="0">
                <a:latin typeface="Cambria" pitchFamily="18" charset="0"/>
                <a:ea typeface="Cambria" pitchFamily="18" charset="0"/>
              </a:rPr>
              <a:t>        		if(age&lt;18)</a:t>
            </a:r>
          </a:p>
          <a:p>
            <a:r>
              <a:rPr lang="en-US" sz="2400" dirty="0">
                <a:latin typeface="Cambria" pitchFamily="18" charset="0"/>
                <a:ea typeface="Cambria" pitchFamily="18" charset="0"/>
              </a:rPr>
              <a:t>		 {  </a:t>
            </a:r>
          </a:p>
          <a:p>
            <a:r>
              <a:rPr lang="en-US" sz="2400" dirty="0">
                <a:latin typeface="Cambria" pitchFamily="18" charset="0"/>
                <a:ea typeface="Cambria" pitchFamily="18" charset="0"/>
              </a:rPr>
              <a:t>            			//throw Arithmetic exception if not eligible to vote  </a:t>
            </a:r>
          </a:p>
          <a:p>
            <a:r>
              <a:rPr lang="en-US" sz="2400" dirty="0">
                <a:latin typeface="Cambria" pitchFamily="18" charset="0"/>
                <a:ea typeface="Cambria" pitchFamily="18" charset="0"/>
              </a:rPr>
              <a:t>            			throw new </a:t>
            </a:r>
            <a:r>
              <a:rPr lang="en-US" sz="2400" dirty="0" err="1">
                <a:latin typeface="Cambria" pitchFamily="18" charset="0"/>
                <a:ea typeface="Cambria" pitchFamily="18" charset="0"/>
              </a:rPr>
              <a:t>ArithmeticException</a:t>
            </a:r>
            <a:r>
              <a:rPr lang="en-US" sz="2400" dirty="0">
                <a:latin typeface="Cambria" pitchFamily="18" charset="0"/>
                <a:ea typeface="Cambria" pitchFamily="18" charset="0"/>
              </a:rPr>
              <a:t>("Person is not eligible to vote");    </a:t>
            </a:r>
          </a:p>
          <a:p>
            <a:r>
              <a:rPr lang="en-US" sz="2400" dirty="0">
                <a:latin typeface="Cambria" pitchFamily="18" charset="0"/>
                <a:ea typeface="Cambria" pitchFamily="18" charset="0"/>
              </a:rPr>
              <a:t>        		}  </a:t>
            </a:r>
          </a:p>
          <a:p>
            <a:r>
              <a:rPr lang="en-US" sz="2400" dirty="0">
                <a:latin typeface="Cambria" pitchFamily="18" charset="0"/>
                <a:ea typeface="Cambria" pitchFamily="18" charset="0"/>
              </a:rPr>
              <a:t>        		else</a:t>
            </a:r>
          </a:p>
          <a:p>
            <a:r>
              <a:rPr lang="en-US" sz="2400" dirty="0">
                <a:latin typeface="Cambria" pitchFamily="18" charset="0"/>
                <a:ea typeface="Cambria" pitchFamily="18" charset="0"/>
              </a:rPr>
              <a:t>		 {  </a:t>
            </a:r>
          </a:p>
          <a:p>
            <a:r>
              <a:rPr lang="en-US" sz="2400" dirty="0">
                <a:latin typeface="Cambria" pitchFamily="18" charset="0"/>
                <a:ea typeface="Cambria" pitchFamily="18" charset="0"/>
              </a:rPr>
              <a:t>            			</a:t>
            </a:r>
            <a:r>
              <a:rPr lang="en-US" sz="2400" dirty="0" err="1">
                <a:latin typeface="Cambria" pitchFamily="18" charset="0"/>
                <a:ea typeface="Cambria" pitchFamily="18" charset="0"/>
              </a:rPr>
              <a:t>System.out.println</a:t>
            </a:r>
            <a:r>
              <a:rPr lang="en-US" sz="2400" dirty="0">
                <a:latin typeface="Cambria" pitchFamily="18" charset="0"/>
                <a:ea typeface="Cambria" pitchFamily="18" charset="0"/>
              </a:rPr>
              <a:t>("Person is eligible to vote!!");  </a:t>
            </a:r>
          </a:p>
          <a:p>
            <a:r>
              <a:rPr lang="en-US" sz="2400" dirty="0">
                <a:latin typeface="Cambria" pitchFamily="18" charset="0"/>
                <a:ea typeface="Cambria" pitchFamily="18" charset="0"/>
              </a:rPr>
              <a:t>        		}  </a:t>
            </a:r>
          </a:p>
          <a:p>
            <a:r>
              <a:rPr lang="en-US" sz="2400" dirty="0">
                <a:latin typeface="Cambria" pitchFamily="18" charset="0"/>
                <a:ea typeface="Cambria" pitchFamily="18" charset="0"/>
              </a:rPr>
              <a:t>    	}</a:t>
            </a:r>
          </a:p>
          <a:p>
            <a:r>
              <a:rPr lang="en-US" sz="2400" dirty="0">
                <a:latin typeface="Cambria" pitchFamily="18" charset="0"/>
                <a:ea typeface="Cambria" pitchFamily="18" charset="0"/>
              </a:rPr>
              <a:t>} </a:t>
            </a:r>
            <a:endParaRPr lang="en-IN" sz="2400" dirty="0">
              <a:latin typeface="Cambria" pitchFamily="18" charset="0"/>
              <a:ea typeface="Cambria" pitchFamily="18" charset="0"/>
            </a:endParaRPr>
          </a:p>
        </p:txBody>
      </p:sp>
    </p:spTree>
    <p:extLst>
      <p:ext uri="{BB962C8B-B14F-4D97-AF65-F5344CB8AC3E}">
        <p14:creationId xmlns:p14="http://schemas.microsoft.com/office/powerpoint/2010/main" val="23786004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51560" y="850392"/>
            <a:ext cx="10305288" cy="3416320"/>
          </a:xfrm>
          <a:prstGeom prst="rect">
            <a:avLst/>
          </a:prstGeom>
          <a:noFill/>
        </p:spPr>
        <p:txBody>
          <a:bodyPr wrap="square" rtlCol="0">
            <a:spAutoFit/>
          </a:bodyPr>
          <a:lstStyle/>
          <a:p>
            <a:r>
              <a:rPr lang="en-US" sz="2400" dirty="0">
                <a:latin typeface="Cambria" pitchFamily="18" charset="0"/>
                <a:ea typeface="Cambria" pitchFamily="18" charset="0"/>
              </a:rPr>
              <a:t>class </a:t>
            </a:r>
            <a:r>
              <a:rPr lang="en-US" sz="2400" dirty="0" err="1">
                <a:latin typeface="Cambria" pitchFamily="18" charset="0"/>
                <a:ea typeface="Cambria" pitchFamily="18" charset="0"/>
              </a:rPr>
              <a:t>ThrowDemo</a:t>
            </a:r>
            <a:endParaRPr lang="en-US" sz="2400" dirty="0">
              <a:latin typeface="Cambria" pitchFamily="18" charset="0"/>
              <a:ea typeface="Cambria" pitchFamily="18" charset="0"/>
            </a:endParaRPr>
          </a:p>
          <a:p>
            <a:r>
              <a:rPr lang="en-US" sz="2400" dirty="0">
                <a:latin typeface="Cambria" pitchFamily="18" charset="0"/>
                <a:ea typeface="Cambria" pitchFamily="18" charset="0"/>
              </a:rPr>
              <a:t>{  </a:t>
            </a:r>
          </a:p>
          <a:p>
            <a:r>
              <a:rPr lang="en-US" sz="2400" dirty="0">
                <a:latin typeface="Cambria" pitchFamily="18" charset="0"/>
                <a:ea typeface="Cambria" pitchFamily="18" charset="0"/>
              </a:rPr>
              <a:t>    public static void main(String </a:t>
            </a:r>
            <a:r>
              <a:rPr lang="en-US" sz="2400" dirty="0" err="1">
                <a:latin typeface="Cambria" pitchFamily="18" charset="0"/>
                <a:ea typeface="Cambria" pitchFamily="18" charset="0"/>
              </a:rPr>
              <a:t>args</a:t>
            </a:r>
            <a:r>
              <a:rPr lang="en-US" sz="2400" dirty="0">
                <a:latin typeface="Cambria" pitchFamily="18" charset="0"/>
                <a:ea typeface="Cambria" pitchFamily="18" charset="0"/>
              </a:rPr>
              <a:t>[])</a:t>
            </a:r>
          </a:p>
          <a:p>
            <a:r>
              <a:rPr lang="en-US" sz="2400" dirty="0">
                <a:latin typeface="Cambria" pitchFamily="18" charset="0"/>
                <a:ea typeface="Cambria" pitchFamily="18" charset="0"/>
              </a:rPr>
              <a:t>   {  </a:t>
            </a:r>
          </a:p>
          <a:p>
            <a:r>
              <a:rPr lang="en-US" sz="2400" dirty="0">
                <a:latin typeface="Cambria" pitchFamily="18" charset="0"/>
                <a:ea typeface="Cambria" pitchFamily="18" charset="0"/>
              </a:rPr>
              <a:t>         Sample s=new Sample();</a:t>
            </a:r>
          </a:p>
          <a:p>
            <a:r>
              <a:rPr lang="en-US" sz="2400" dirty="0">
                <a:latin typeface="Cambria" pitchFamily="18" charset="0"/>
                <a:ea typeface="Cambria" pitchFamily="18" charset="0"/>
              </a:rPr>
              <a:t>                      </a:t>
            </a:r>
            <a:r>
              <a:rPr lang="en-US" sz="2400" dirty="0" err="1">
                <a:latin typeface="Cambria" pitchFamily="18" charset="0"/>
                <a:ea typeface="Cambria" pitchFamily="18" charset="0"/>
              </a:rPr>
              <a:t>s.validate</a:t>
            </a:r>
            <a:r>
              <a:rPr lang="en-US" sz="2400" dirty="0">
                <a:latin typeface="Cambria" pitchFamily="18" charset="0"/>
                <a:ea typeface="Cambria" pitchFamily="18" charset="0"/>
              </a:rPr>
              <a:t>(19);  </a:t>
            </a:r>
          </a:p>
          <a:p>
            <a:r>
              <a:rPr lang="en-US" sz="2400" dirty="0">
                <a:latin typeface="Cambria" pitchFamily="18" charset="0"/>
                <a:ea typeface="Cambria" pitchFamily="18" charset="0"/>
              </a:rPr>
              <a:t>       </a:t>
            </a:r>
          </a:p>
          <a:p>
            <a:r>
              <a:rPr lang="en-US" sz="2400" dirty="0">
                <a:latin typeface="Cambria" pitchFamily="18" charset="0"/>
                <a:ea typeface="Cambria" pitchFamily="18" charset="0"/>
              </a:rPr>
              <a:t>  }    </a:t>
            </a:r>
          </a:p>
          <a:p>
            <a:r>
              <a:rPr lang="en-US" sz="2400" dirty="0">
                <a:latin typeface="Cambria" pitchFamily="18" charset="0"/>
                <a:ea typeface="Cambria" pitchFamily="18" charset="0"/>
              </a:rPr>
              <a:t>} </a:t>
            </a:r>
            <a:endParaRPr lang="en-IN" sz="2400" dirty="0">
              <a:latin typeface="Cambria" pitchFamily="18" charset="0"/>
              <a:ea typeface="Cambria" pitchFamily="18" charset="0"/>
            </a:endParaRPr>
          </a:p>
        </p:txBody>
      </p:sp>
    </p:spTree>
    <p:extLst>
      <p:ext uri="{BB962C8B-B14F-4D97-AF65-F5344CB8AC3E}">
        <p14:creationId xmlns:p14="http://schemas.microsoft.com/office/powerpoint/2010/main" val="8301501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10515600" cy="6359236"/>
          </a:xfrm>
        </p:spPr>
        <p:txBody>
          <a:bodyPr/>
          <a:lstStyle/>
          <a:p>
            <a:pPr marL="0" indent="0" algn="ctr">
              <a:buNone/>
            </a:pPr>
            <a:r>
              <a:rPr lang="en-IN" b="1" dirty="0"/>
              <a:t>Types of Exception in Java</a:t>
            </a:r>
          </a:p>
          <a:p>
            <a:pPr marL="0" indent="0" algn="ctr">
              <a:buNone/>
            </a:pPr>
            <a:endParaRPr lang="en-IN" dirty="0"/>
          </a:p>
        </p:txBody>
      </p:sp>
      <p:pic>
        <p:nvPicPr>
          <p:cNvPr id="4" name="Picture 3"/>
          <p:cNvPicPr>
            <a:picLocks noChangeAspect="1"/>
          </p:cNvPicPr>
          <p:nvPr/>
        </p:nvPicPr>
        <p:blipFill>
          <a:blip r:embed="rId2"/>
          <a:stretch>
            <a:fillRect/>
          </a:stretch>
        </p:blipFill>
        <p:spPr>
          <a:xfrm>
            <a:off x="1801091" y="1085199"/>
            <a:ext cx="8603672" cy="4996946"/>
          </a:xfrm>
          <a:prstGeom prst="rect">
            <a:avLst/>
          </a:prstGeom>
        </p:spPr>
      </p:pic>
    </p:spTree>
    <p:extLst>
      <p:ext uri="{BB962C8B-B14F-4D97-AF65-F5344CB8AC3E}">
        <p14:creationId xmlns:p14="http://schemas.microsoft.com/office/powerpoint/2010/main" val="43641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73736" y="146304"/>
            <a:ext cx="11594592" cy="6740307"/>
          </a:xfrm>
          <a:prstGeom prst="rect">
            <a:avLst/>
          </a:prstGeom>
          <a:noFill/>
        </p:spPr>
        <p:txBody>
          <a:bodyPr wrap="square" rtlCol="0">
            <a:spAutoFit/>
          </a:bodyPr>
          <a:lstStyle/>
          <a:p>
            <a:pPr algn="just"/>
            <a:r>
              <a:rPr lang="en-US" sz="2400" b="1" dirty="0">
                <a:latin typeface="Cambria" pitchFamily="18" charset="0"/>
                <a:ea typeface="Cambria" pitchFamily="18" charset="0"/>
              </a:rPr>
              <a:t>USER DEFINED EXCEPTIONS:</a:t>
            </a:r>
          </a:p>
          <a:p>
            <a:pPr algn="just"/>
            <a:r>
              <a:rPr lang="en-US" sz="2000" b="1" dirty="0">
                <a:latin typeface="Cambria" pitchFamily="18" charset="0"/>
                <a:ea typeface="Cambria" pitchFamily="18" charset="0"/>
              </a:rPr>
              <a:t>	</a:t>
            </a:r>
            <a:r>
              <a:rPr lang="en-US" sz="2400" dirty="0">
                <a:latin typeface="Cambria" pitchFamily="18" charset="0"/>
                <a:ea typeface="Cambria" pitchFamily="18" charset="0"/>
              </a:rPr>
              <a:t>Sometimes, the built-in exceptions in java are not able to describe a certain</a:t>
            </a:r>
          </a:p>
          <a:p>
            <a:pPr algn="just"/>
            <a:r>
              <a:rPr lang="en-US" sz="2400" dirty="0">
                <a:latin typeface="Cambria" pitchFamily="18" charset="0"/>
                <a:ea typeface="Cambria" pitchFamily="18" charset="0"/>
              </a:rPr>
              <a:t>Situation. In such cases, like the built-in exceptions, the user (programmer) can also create his own Exceptions which are called </a:t>
            </a:r>
            <a:r>
              <a:rPr lang="en-US" sz="2400" b="1" dirty="0">
                <a:latin typeface="Cambria" pitchFamily="18" charset="0"/>
                <a:ea typeface="Cambria" pitchFamily="18" charset="0"/>
              </a:rPr>
              <a:t>“User-defined exceptions”. </a:t>
            </a:r>
            <a:r>
              <a:rPr lang="en-US" sz="2400" dirty="0">
                <a:latin typeface="Cambria" pitchFamily="18" charset="0"/>
                <a:ea typeface="Cambria" pitchFamily="18" charset="0"/>
              </a:rPr>
              <a:t>The following </a:t>
            </a:r>
          </a:p>
          <a:p>
            <a:pPr algn="just"/>
            <a:r>
              <a:rPr lang="en-US" sz="2400" dirty="0">
                <a:latin typeface="Cambria" pitchFamily="18" charset="0"/>
                <a:ea typeface="Cambria" pitchFamily="18" charset="0"/>
              </a:rPr>
              <a:t>Steps are followed in creation of user-defined exceptions.</a:t>
            </a:r>
          </a:p>
          <a:p>
            <a:pPr marL="342900" indent="-342900" algn="just">
              <a:buFont typeface="Wingdings" pitchFamily="2" charset="2"/>
              <a:buChar char="v"/>
            </a:pPr>
            <a:r>
              <a:rPr lang="en-US" sz="2400" dirty="0">
                <a:latin typeface="Cambria" pitchFamily="18" charset="0"/>
                <a:ea typeface="Cambria" pitchFamily="18" charset="0"/>
              </a:rPr>
              <a:t> The user should create an exception class as a subclass to Exception class. Since all </a:t>
            </a:r>
          </a:p>
          <a:p>
            <a:pPr algn="just"/>
            <a:r>
              <a:rPr lang="en-US" sz="2400" dirty="0">
                <a:latin typeface="Cambria" pitchFamily="18" charset="0"/>
                <a:ea typeface="Cambria" pitchFamily="18" charset="0"/>
              </a:rPr>
              <a:t>Exceptions are subclasses of Exception class, the user should also make his class a subclass to it. This is done</a:t>
            </a:r>
          </a:p>
          <a:p>
            <a:pPr algn="just"/>
            <a:endParaRPr lang="en-US" sz="2400" dirty="0">
              <a:latin typeface="Cambria" pitchFamily="18" charset="0"/>
              <a:ea typeface="Cambria" pitchFamily="18" charset="0"/>
            </a:endParaRPr>
          </a:p>
          <a:p>
            <a:pPr algn="just"/>
            <a:r>
              <a:rPr lang="en-US" sz="2400" dirty="0" err="1">
                <a:latin typeface="Cambria" pitchFamily="18" charset="0"/>
                <a:ea typeface="Cambria" pitchFamily="18" charset="0"/>
              </a:rPr>
              <a:t>Eg</a:t>
            </a:r>
            <a:r>
              <a:rPr lang="en-US" sz="2400" dirty="0">
                <a:latin typeface="Cambria" pitchFamily="18" charset="0"/>
                <a:ea typeface="Cambria" pitchFamily="18" charset="0"/>
              </a:rPr>
              <a:t>:-  </a:t>
            </a:r>
            <a:r>
              <a:rPr lang="en-US" sz="2400" b="1" dirty="0">
                <a:latin typeface="Cambria" pitchFamily="18" charset="0"/>
                <a:ea typeface="Cambria" pitchFamily="18" charset="0"/>
              </a:rPr>
              <a:t>class </a:t>
            </a:r>
            <a:r>
              <a:rPr lang="en-US" sz="2400" b="1" dirty="0" err="1">
                <a:latin typeface="Cambria" pitchFamily="18" charset="0"/>
                <a:ea typeface="Cambria" pitchFamily="18" charset="0"/>
              </a:rPr>
              <a:t>MyException</a:t>
            </a:r>
            <a:r>
              <a:rPr lang="en-US" sz="2400" b="1" dirty="0">
                <a:latin typeface="Cambria" pitchFamily="18" charset="0"/>
                <a:ea typeface="Cambria" pitchFamily="18" charset="0"/>
              </a:rPr>
              <a:t> extends Exception</a:t>
            </a:r>
          </a:p>
          <a:p>
            <a:pPr algn="just"/>
            <a:endParaRPr lang="en-US" sz="2400" b="1" dirty="0">
              <a:latin typeface="Cambria" pitchFamily="18" charset="0"/>
              <a:ea typeface="Cambria" pitchFamily="18" charset="0"/>
            </a:endParaRPr>
          </a:p>
          <a:p>
            <a:pPr marL="342900" indent="-342900" algn="just">
              <a:buFont typeface="Wingdings" pitchFamily="2" charset="2"/>
              <a:buChar char="v"/>
            </a:pPr>
            <a:r>
              <a:rPr lang="en-US" sz="2400" b="1" dirty="0">
                <a:latin typeface="Cambria" pitchFamily="18" charset="0"/>
                <a:ea typeface="Cambria" pitchFamily="18" charset="0"/>
              </a:rPr>
              <a:t> </a:t>
            </a:r>
            <a:r>
              <a:rPr lang="en-US" sz="2400" dirty="0">
                <a:latin typeface="Cambria" pitchFamily="18" charset="0"/>
                <a:ea typeface="Cambria" pitchFamily="18" charset="0"/>
              </a:rPr>
              <a:t>The user can write a </a:t>
            </a:r>
            <a:r>
              <a:rPr lang="en-US" sz="2400" b="1" dirty="0">
                <a:latin typeface="Cambria" pitchFamily="18" charset="0"/>
                <a:ea typeface="Cambria" pitchFamily="18" charset="0"/>
              </a:rPr>
              <a:t>default constructor </a:t>
            </a:r>
            <a:r>
              <a:rPr lang="en-US" sz="2400" dirty="0">
                <a:latin typeface="Cambria" pitchFamily="18" charset="0"/>
                <a:ea typeface="Cambria" pitchFamily="18" charset="0"/>
              </a:rPr>
              <a:t>in his own exception class. He can use it, in </a:t>
            </a:r>
          </a:p>
          <a:p>
            <a:pPr algn="just"/>
            <a:r>
              <a:rPr lang="en-US" sz="2400" dirty="0">
                <a:latin typeface="Cambria" pitchFamily="18" charset="0"/>
                <a:ea typeface="Cambria" pitchFamily="18" charset="0"/>
              </a:rPr>
              <a:t>Case he does not want to store any exception details. If the user does not want to create</a:t>
            </a:r>
          </a:p>
          <a:p>
            <a:pPr algn="just"/>
            <a:r>
              <a:rPr lang="en-US" sz="2400" dirty="0">
                <a:latin typeface="Cambria" pitchFamily="18" charset="0"/>
                <a:ea typeface="Cambria" pitchFamily="18" charset="0"/>
              </a:rPr>
              <a:t>An empty object to his exception class, he can eliminate writing the default constructor.</a:t>
            </a:r>
          </a:p>
          <a:p>
            <a:pPr algn="just"/>
            <a:r>
              <a:rPr lang="en-US" sz="2400" b="1" dirty="0" err="1">
                <a:latin typeface="Cambria" pitchFamily="18" charset="0"/>
                <a:ea typeface="Cambria" pitchFamily="18" charset="0"/>
              </a:rPr>
              <a:t>MyException</a:t>
            </a:r>
            <a:r>
              <a:rPr lang="en-US" sz="2400" b="1" dirty="0">
                <a:latin typeface="Cambria" pitchFamily="18" charset="0"/>
                <a:ea typeface="Cambria" pitchFamily="18" charset="0"/>
              </a:rPr>
              <a:t>()</a:t>
            </a:r>
          </a:p>
          <a:p>
            <a:pPr algn="just"/>
            <a:r>
              <a:rPr lang="en-US" sz="2400" b="1" dirty="0">
                <a:latin typeface="Cambria" pitchFamily="18" charset="0"/>
                <a:ea typeface="Cambria" pitchFamily="18" charset="0"/>
              </a:rPr>
              <a:t>{</a:t>
            </a:r>
          </a:p>
          <a:p>
            <a:pPr algn="just"/>
            <a:r>
              <a:rPr lang="en-US" sz="2400" b="1" dirty="0">
                <a:latin typeface="Cambria" pitchFamily="18" charset="0"/>
                <a:ea typeface="Cambria" pitchFamily="18" charset="0"/>
              </a:rPr>
              <a:t>}</a:t>
            </a:r>
          </a:p>
          <a:p>
            <a:pPr algn="just"/>
            <a:endParaRPr lang="en-IN" sz="2400" dirty="0">
              <a:latin typeface="Cambria" pitchFamily="18" charset="0"/>
              <a:ea typeface="Cambria" pitchFamily="18" charset="0"/>
            </a:endParaRPr>
          </a:p>
        </p:txBody>
      </p:sp>
    </p:spTree>
    <p:extLst>
      <p:ext uri="{BB962C8B-B14F-4D97-AF65-F5344CB8AC3E}">
        <p14:creationId xmlns:p14="http://schemas.microsoft.com/office/powerpoint/2010/main" val="36093278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3657" y="356994"/>
            <a:ext cx="12215460" cy="5632311"/>
          </a:xfrm>
          <a:prstGeom prst="rect">
            <a:avLst/>
          </a:prstGeom>
          <a:noFill/>
        </p:spPr>
        <p:txBody>
          <a:bodyPr wrap="none" rtlCol="0">
            <a:spAutoFit/>
          </a:bodyPr>
          <a:lstStyle/>
          <a:p>
            <a:pPr marL="342900" indent="-342900" algn="just">
              <a:buFont typeface="Wingdings" pitchFamily="2" charset="2"/>
              <a:buChar char="v"/>
            </a:pPr>
            <a:r>
              <a:rPr lang="en-US" sz="2400" dirty="0">
                <a:latin typeface="Cambria" pitchFamily="18" charset="0"/>
                <a:ea typeface="Cambria" pitchFamily="18" charset="0"/>
              </a:rPr>
              <a:t>The user can create a parameterized constructor with a string as a parameter. He can use </a:t>
            </a:r>
          </a:p>
          <a:p>
            <a:pPr algn="just"/>
            <a:r>
              <a:rPr lang="en-US" sz="2400" dirty="0">
                <a:latin typeface="Cambria" pitchFamily="18" charset="0"/>
                <a:ea typeface="Cambria" pitchFamily="18" charset="0"/>
              </a:rPr>
              <a:t>this to store exception Details. He can call super class(Exception) constructor from this</a:t>
            </a:r>
          </a:p>
          <a:p>
            <a:pPr algn="just"/>
            <a:r>
              <a:rPr lang="en-US" sz="2400" dirty="0">
                <a:latin typeface="Cambria" pitchFamily="18" charset="0"/>
                <a:ea typeface="Cambria" pitchFamily="18" charset="0"/>
              </a:rPr>
              <a:t> and send the string there.</a:t>
            </a:r>
          </a:p>
          <a:p>
            <a:r>
              <a:rPr lang="en-US" sz="2400" b="1" dirty="0" err="1">
                <a:latin typeface="Cambria" pitchFamily="18" charset="0"/>
                <a:ea typeface="Cambria" pitchFamily="18" charset="0"/>
              </a:rPr>
              <a:t>MyException</a:t>
            </a:r>
            <a:r>
              <a:rPr lang="en-US" sz="2400" b="1" dirty="0">
                <a:latin typeface="Cambria" pitchFamily="18" charset="0"/>
                <a:ea typeface="Cambria" pitchFamily="18" charset="0"/>
              </a:rPr>
              <a:t>( String </a:t>
            </a:r>
            <a:r>
              <a:rPr lang="en-US" sz="2400" b="1" dirty="0" err="1">
                <a:latin typeface="Cambria" pitchFamily="18" charset="0"/>
                <a:ea typeface="Cambria" pitchFamily="18" charset="0"/>
              </a:rPr>
              <a:t>str</a:t>
            </a:r>
            <a:r>
              <a:rPr lang="en-US" sz="2400" b="1" dirty="0">
                <a:latin typeface="Cambria" pitchFamily="18" charset="0"/>
                <a:ea typeface="Cambria" pitchFamily="18" charset="0"/>
              </a:rPr>
              <a:t>)</a:t>
            </a:r>
          </a:p>
          <a:p>
            <a:r>
              <a:rPr lang="en-US" sz="2400" b="1" dirty="0">
                <a:latin typeface="Cambria" pitchFamily="18" charset="0"/>
                <a:ea typeface="Cambria" pitchFamily="18" charset="0"/>
              </a:rPr>
              <a:t>{</a:t>
            </a:r>
          </a:p>
          <a:p>
            <a:r>
              <a:rPr lang="en-US" sz="2400" b="1" dirty="0">
                <a:latin typeface="Cambria" pitchFamily="18" charset="0"/>
                <a:ea typeface="Cambria" pitchFamily="18" charset="0"/>
              </a:rPr>
              <a:t>	super(</a:t>
            </a:r>
            <a:r>
              <a:rPr lang="en-US" sz="2400" b="1" dirty="0" err="1">
                <a:latin typeface="Cambria" pitchFamily="18" charset="0"/>
                <a:ea typeface="Cambria" pitchFamily="18" charset="0"/>
              </a:rPr>
              <a:t>str</a:t>
            </a:r>
            <a:r>
              <a:rPr lang="en-US" sz="2400" b="1" dirty="0">
                <a:latin typeface="Cambria" pitchFamily="18" charset="0"/>
                <a:ea typeface="Cambria" pitchFamily="18" charset="0"/>
              </a:rPr>
              <a:t>); // call exception class constructor and store </a:t>
            </a:r>
            <a:r>
              <a:rPr lang="en-US" sz="2400" b="1" dirty="0" err="1">
                <a:latin typeface="Cambria" pitchFamily="18" charset="0"/>
                <a:ea typeface="Cambria" pitchFamily="18" charset="0"/>
              </a:rPr>
              <a:t>str</a:t>
            </a:r>
            <a:r>
              <a:rPr lang="en-US" sz="2400" b="1" dirty="0">
                <a:latin typeface="Cambria" pitchFamily="18" charset="0"/>
                <a:ea typeface="Cambria" pitchFamily="18" charset="0"/>
              </a:rPr>
              <a:t> there</a:t>
            </a:r>
          </a:p>
          <a:p>
            <a:r>
              <a:rPr lang="en-US" sz="2400" b="1" dirty="0">
                <a:latin typeface="Cambria" pitchFamily="18" charset="0"/>
                <a:ea typeface="Cambria" pitchFamily="18" charset="0"/>
              </a:rPr>
              <a:t>}</a:t>
            </a:r>
          </a:p>
          <a:p>
            <a:pPr marL="342900" indent="-342900">
              <a:buFont typeface="Wingdings" pitchFamily="2" charset="2"/>
              <a:buChar char="v"/>
            </a:pPr>
            <a:r>
              <a:rPr lang="en-US" sz="2400" dirty="0">
                <a:latin typeface="Cambria" pitchFamily="18" charset="0"/>
                <a:ea typeface="Cambria" pitchFamily="18" charset="0"/>
              </a:rPr>
              <a:t> When the user wants to raise his own exception, he should create an object to his </a:t>
            </a:r>
          </a:p>
          <a:p>
            <a:r>
              <a:rPr lang="en-US" sz="2400" dirty="0">
                <a:latin typeface="Cambria" pitchFamily="18" charset="0"/>
                <a:ea typeface="Cambria" pitchFamily="18" charset="0"/>
              </a:rPr>
              <a:t>Exception Class and throw it using throw clause.</a:t>
            </a:r>
          </a:p>
          <a:p>
            <a:endParaRPr lang="en-US" sz="2400" dirty="0">
              <a:latin typeface="Cambria" pitchFamily="18" charset="0"/>
              <a:ea typeface="Cambria" pitchFamily="18" charset="0"/>
            </a:endParaRPr>
          </a:p>
          <a:p>
            <a:endParaRPr lang="en-US" sz="2400" dirty="0">
              <a:latin typeface="Cambria" pitchFamily="18" charset="0"/>
              <a:ea typeface="Cambria" pitchFamily="18" charset="0"/>
            </a:endParaRPr>
          </a:p>
          <a:p>
            <a:r>
              <a:rPr lang="en-US" sz="2400" b="1" dirty="0" err="1">
                <a:latin typeface="Cambria" pitchFamily="18" charset="0"/>
                <a:ea typeface="Cambria" pitchFamily="18" charset="0"/>
              </a:rPr>
              <a:t>MyException</a:t>
            </a:r>
            <a:r>
              <a:rPr lang="en-US" sz="2400" b="1" dirty="0">
                <a:latin typeface="Cambria" pitchFamily="18" charset="0"/>
                <a:ea typeface="Cambria" pitchFamily="18" charset="0"/>
              </a:rPr>
              <a:t> me=new </a:t>
            </a:r>
            <a:r>
              <a:rPr lang="en-US" sz="2400" b="1" dirty="0" err="1">
                <a:latin typeface="Cambria" pitchFamily="18" charset="0"/>
                <a:ea typeface="Cambria" pitchFamily="18" charset="0"/>
              </a:rPr>
              <a:t>MyException</a:t>
            </a:r>
            <a:r>
              <a:rPr lang="en-US" sz="2400" b="1" dirty="0">
                <a:latin typeface="Cambria" pitchFamily="18" charset="0"/>
                <a:ea typeface="Cambria" pitchFamily="18" charset="0"/>
              </a:rPr>
              <a:t>(“Exception details”);</a:t>
            </a:r>
          </a:p>
          <a:p>
            <a:r>
              <a:rPr lang="en-US" sz="2400" b="1" dirty="0">
                <a:latin typeface="Cambria" pitchFamily="18" charset="0"/>
                <a:ea typeface="Cambria" pitchFamily="18" charset="0"/>
              </a:rPr>
              <a:t>Throw me;</a:t>
            </a:r>
          </a:p>
          <a:p>
            <a:endParaRPr lang="en-US" sz="2400" b="1" dirty="0">
              <a:latin typeface="Cambria" pitchFamily="18" charset="0"/>
              <a:ea typeface="Cambria" pitchFamily="18" charset="0"/>
            </a:endParaRPr>
          </a:p>
          <a:p>
            <a:endParaRPr lang="en-IN" sz="2400" dirty="0">
              <a:latin typeface="Cambria" pitchFamily="18" charset="0"/>
              <a:ea typeface="Cambria" pitchFamily="18" charset="0"/>
            </a:endParaRPr>
          </a:p>
        </p:txBody>
      </p:sp>
    </p:spTree>
    <p:extLst>
      <p:ext uri="{BB962C8B-B14F-4D97-AF65-F5344CB8AC3E}">
        <p14:creationId xmlns:p14="http://schemas.microsoft.com/office/powerpoint/2010/main" val="1182775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92608" y="210312"/>
            <a:ext cx="11732956" cy="6124754"/>
          </a:xfrm>
          <a:prstGeom prst="rect">
            <a:avLst/>
          </a:prstGeom>
          <a:noFill/>
        </p:spPr>
        <p:txBody>
          <a:bodyPr wrap="none" rtlCol="0">
            <a:spAutoFit/>
          </a:bodyPr>
          <a:lstStyle/>
          <a:p>
            <a:r>
              <a:rPr lang="en-US" sz="2800" b="1" dirty="0">
                <a:latin typeface="Cambria" pitchFamily="18" charset="0"/>
                <a:ea typeface="Cambria" pitchFamily="18" charset="0"/>
              </a:rPr>
              <a:t>Run-time errors</a:t>
            </a:r>
            <a:r>
              <a:rPr lang="en-US" sz="2800" dirty="0">
                <a:latin typeface="Cambria" pitchFamily="18" charset="0"/>
                <a:ea typeface="Cambria" pitchFamily="18" charset="0"/>
              </a:rPr>
              <a:t>:</a:t>
            </a:r>
          </a:p>
          <a:p>
            <a:pPr algn="just"/>
            <a:r>
              <a:rPr lang="en-US" sz="2800" dirty="0">
                <a:latin typeface="Cambria" pitchFamily="18" charset="0"/>
                <a:ea typeface="Cambria" pitchFamily="18" charset="0"/>
              </a:rPr>
              <a:t>			</a:t>
            </a:r>
            <a:r>
              <a:rPr lang="en-US" sz="2400" dirty="0">
                <a:latin typeface="Cambria" pitchFamily="18" charset="0"/>
                <a:ea typeface="Cambria" pitchFamily="18" charset="0"/>
              </a:rPr>
              <a:t>These errors represent inefficiency of the computer system  to </a:t>
            </a:r>
          </a:p>
          <a:p>
            <a:pPr algn="just"/>
            <a:r>
              <a:rPr lang="en-US" sz="2400" dirty="0">
                <a:latin typeface="Cambria" pitchFamily="18" charset="0"/>
                <a:ea typeface="Cambria" pitchFamily="18" charset="0"/>
              </a:rPr>
              <a:t>execute a Particular statement. </a:t>
            </a:r>
            <a:r>
              <a:rPr lang="en-US" sz="2400" dirty="0" err="1">
                <a:latin typeface="Cambria" pitchFamily="18" charset="0"/>
                <a:ea typeface="Cambria" pitchFamily="18" charset="0"/>
              </a:rPr>
              <a:t>Eg</a:t>
            </a:r>
            <a:r>
              <a:rPr lang="en-US" sz="2400" dirty="0">
                <a:latin typeface="Cambria" pitchFamily="18" charset="0"/>
                <a:ea typeface="Cambria" pitchFamily="18" charset="0"/>
              </a:rPr>
              <a:t>.  Insufficient memory to store something or inability </a:t>
            </a:r>
          </a:p>
          <a:p>
            <a:pPr algn="just"/>
            <a:r>
              <a:rPr lang="en-US" sz="2400" dirty="0">
                <a:latin typeface="Cambria" pitchFamily="18" charset="0"/>
                <a:ea typeface="Cambria" pitchFamily="18" charset="0"/>
              </a:rPr>
              <a:t>of the microprocessor  to execute some statement come under “</a:t>
            </a:r>
            <a:r>
              <a:rPr lang="en-US" sz="2400" b="1" dirty="0">
                <a:latin typeface="Cambria" pitchFamily="18" charset="0"/>
                <a:ea typeface="Cambria" pitchFamily="18" charset="0"/>
              </a:rPr>
              <a:t>Run-time errors</a:t>
            </a:r>
            <a:r>
              <a:rPr lang="en-US" sz="2400" dirty="0">
                <a:latin typeface="Cambria" pitchFamily="18" charset="0"/>
                <a:ea typeface="Cambria" pitchFamily="18" charset="0"/>
              </a:rPr>
              <a:t>”.</a:t>
            </a:r>
          </a:p>
          <a:p>
            <a:pPr algn="just"/>
            <a:r>
              <a:rPr lang="en-US" sz="2400" dirty="0">
                <a:latin typeface="Cambria" pitchFamily="18" charset="0"/>
                <a:ea typeface="Cambria" pitchFamily="18" charset="0"/>
              </a:rPr>
              <a:t>class Err</a:t>
            </a:r>
          </a:p>
          <a:p>
            <a:pPr algn="just"/>
            <a:r>
              <a:rPr lang="en-US" sz="2400" dirty="0">
                <a:latin typeface="Cambria" pitchFamily="18" charset="0"/>
                <a:ea typeface="Cambria" pitchFamily="18" charset="0"/>
              </a:rPr>
              <a:t>{</a:t>
            </a:r>
          </a:p>
          <a:p>
            <a:pPr algn="just"/>
            <a:r>
              <a:rPr lang="en-US" sz="2400" dirty="0">
                <a:latin typeface="Cambria" pitchFamily="18" charset="0"/>
                <a:ea typeface="Cambria" pitchFamily="18" charset="0"/>
              </a:rPr>
              <a:t>	public static void main()</a:t>
            </a:r>
          </a:p>
          <a:p>
            <a:pPr algn="just"/>
            <a:r>
              <a:rPr lang="en-US" sz="2400" dirty="0">
                <a:latin typeface="Cambria" pitchFamily="18" charset="0"/>
                <a:ea typeface="Cambria" pitchFamily="18" charset="0"/>
              </a:rPr>
              <a:t>	{</a:t>
            </a:r>
          </a:p>
          <a:p>
            <a:pPr algn="just"/>
            <a:r>
              <a:rPr lang="en-US" sz="2400" dirty="0">
                <a:latin typeface="Cambria" pitchFamily="18" charset="0"/>
                <a:ea typeface="Cambria" pitchFamily="18" charset="0"/>
              </a:rPr>
              <a:t>		</a:t>
            </a:r>
            <a:r>
              <a:rPr lang="en-US" sz="2400" dirty="0" err="1">
                <a:latin typeface="Cambria" pitchFamily="18" charset="0"/>
                <a:ea typeface="Cambria" pitchFamily="18" charset="0"/>
              </a:rPr>
              <a:t>System.out.println</a:t>
            </a:r>
            <a:r>
              <a:rPr lang="en-US" sz="2400" dirty="0">
                <a:latin typeface="Cambria" pitchFamily="18" charset="0"/>
                <a:ea typeface="Cambria" pitchFamily="18" charset="0"/>
              </a:rPr>
              <a:t>(“Welcome to Exceptions”)</a:t>
            </a:r>
          </a:p>
          <a:p>
            <a:pPr algn="just"/>
            <a:r>
              <a:rPr lang="en-US" sz="2400" dirty="0">
                <a:latin typeface="Cambria" pitchFamily="18" charset="0"/>
                <a:ea typeface="Cambria" pitchFamily="18" charset="0"/>
              </a:rPr>
              <a:t>	}</a:t>
            </a:r>
          </a:p>
          <a:p>
            <a:pPr algn="just"/>
            <a:r>
              <a:rPr lang="en-US" sz="2400" dirty="0">
                <a:latin typeface="Cambria" pitchFamily="18" charset="0"/>
                <a:ea typeface="Cambria" pitchFamily="18" charset="0"/>
              </a:rPr>
              <a:t>}</a:t>
            </a:r>
          </a:p>
          <a:p>
            <a:pPr algn="just"/>
            <a:endParaRPr lang="en-US" sz="2400" dirty="0">
              <a:latin typeface="Cambria" pitchFamily="18" charset="0"/>
              <a:ea typeface="Cambria" pitchFamily="18" charset="0"/>
            </a:endParaRPr>
          </a:p>
          <a:p>
            <a:pPr algn="just"/>
            <a:endParaRPr lang="en-US" sz="2400" dirty="0">
              <a:latin typeface="Cambria" pitchFamily="18" charset="0"/>
              <a:ea typeface="Cambria" pitchFamily="18" charset="0"/>
            </a:endParaRPr>
          </a:p>
          <a:p>
            <a:pPr algn="just"/>
            <a:r>
              <a:rPr lang="en-US" sz="2400" dirty="0">
                <a:latin typeface="Cambria" pitchFamily="18" charset="0"/>
                <a:ea typeface="Cambria" pitchFamily="18" charset="0"/>
              </a:rPr>
              <a:t>Runtime errors are not detected by the java compiler. They are detected by the JVM, only</a:t>
            </a:r>
          </a:p>
          <a:p>
            <a:pPr algn="just"/>
            <a:r>
              <a:rPr lang="en-US" sz="2400" dirty="0">
                <a:latin typeface="Cambria" pitchFamily="18" charset="0"/>
                <a:ea typeface="Cambria" pitchFamily="18" charset="0"/>
              </a:rPr>
              <a:t>At runtime</a:t>
            </a:r>
          </a:p>
          <a:p>
            <a:pPr algn="just"/>
            <a:endParaRPr lang="en-IN" sz="2400" dirty="0">
              <a:latin typeface="Cambria" pitchFamily="18" charset="0"/>
              <a:ea typeface="Cambria" pitchFamily="18" charset="0"/>
            </a:endParaRPr>
          </a:p>
        </p:txBody>
      </p:sp>
    </p:spTree>
    <p:extLst>
      <p:ext uri="{BB962C8B-B14F-4D97-AF65-F5344CB8AC3E}">
        <p14:creationId xmlns:p14="http://schemas.microsoft.com/office/powerpoint/2010/main" val="337120429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9456" y="45720"/>
            <a:ext cx="11347704" cy="6740307"/>
          </a:xfrm>
          <a:prstGeom prst="rect">
            <a:avLst/>
          </a:prstGeom>
          <a:noFill/>
        </p:spPr>
        <p:txBody>
          <a:bodyPr wrap="square" rtlCol="0">
            <a:spAutoFit/>
          </a:bodyPr>
          <a:lstStyle/>
          <a:p>
            <a:r>
              <a:rPr lang="en-US" sz="2400" dirty="0">
                <a:latin typeface="Cambria" pitchFamily="18" charset="0"/>
                <a:ea typeface="Cambria" pitchFamily="18" charset="0"/>
              </a:rPr>
              <a:t>Ex:-</a:t>
            </a:r>
          </a:p>
          <a:p>
            <a:r>
              <a:rPr lang="en-IN" sz="2400" dirty="0">
                <a:latin typeface="Cambria" pitchFamily="18" charset="0"/>
                <a:ea typeface="Cambria" pitchFamily="18" charset="0"/>
              </a:rPr>
              <a:t>// user defined exception</a:t>
            </a:r>
          </a:p>
          <a:p>
            <a:r>
              <a:rPr lang="en-IN" sz="2400" dirty="0">
                <a:latin typeface="Cambria" pitchFamily="18" charset="0"/>
                <a:ea typeface="Cambria" pitchFamily="18" charset="0"/>
              </a:rPr>
              <a:t>// to throw whenever balance amount is below rs.1000</a:t>
            </a:r>
          </a:p>
          <a:p>
            <a:r>
              <a:rPr lang="en-IN" sz="2400" dirty="0">
                <a:latin typeface="Cambria" pitchFamily="18" charset="0"/>
                <a:ea typeface="Cambria" pitchFamily="18" charset="0"/>
              </a:rPr>
              <a:t>class </a:t>
            </a:r>
            <a:r>
              <a:rPr lang="en-IN" sz="2400" dirty="0" err="1">
                <a:latin typeface="Cambria" pitchFamily="18" charset="0"/>
                <a:ea typeface="Cambria" pitchFamily="18" charset="0"/>
              </a:rPr>
              <a:t>MyException</a:t>
            </a:r>
            <a:r>
              <a:rPr lang="en-IN" sz="2400" dirty="0">
                <a:latin typeface="Cambria" pitchFamily="18" charset="0"/>
                <a:ea typeface="Cambria" pitchFamily="18" charset="0"/>
              </a:rPr>
              <a:t> extends Exception</a:t>
            </a:r>
          </a:p>
          <a:p>
            <a:r>
              <a:rPr lang="en-IN" sz="2400" dirty="0">
                <a:latin typeface="Cambria" pitchFamily="18" charset="0"/>
                <a:ea typeface="Cambria" pitchFamily="18" charset="0"/>
              </a:rPr>
              <a:t>{</a:t>
            </a:r>
          </a:p>
          <a:p>
            <a:r>
              <a:rPr lang="en-IN" sz="2400" dirty="0">
                <a:latin typeface="Cambria" pitchFamily="18" charset="0"/>
                <a:ea typeface="Cambria" pitchFamily="18" charset="0"/>
              </a:rPr>
              <a:t>	private static  </a:t>
            </a:r>
            <a:r>
              <a:rPr lang="en-IN" sz="2400" dirty="0" err="1">
                <a:latin typeface="Cambria" pitchFamily="18" charset="0"/>
                <a:ea typeface="Cambria" pitchFamily="18" charset="0"/>
              </a:rPr>
              <a:t>int</a:t>
            </a:r>
            <a:r>
              <a:rPr lang="en-IN" sz="2400" dirty="0">
                <a:latin typeface="Cambria" pitchFamily="18" charset="0"/>
                <a:ea typeface="Cambria" pitchFamily="18" charset="0"/>
              </a:rPr>
              <a:t>  </a:t>
            </a:r>
            <a:r>
              <a:rPr lang="en-IN" sz="2400" dirty="0" err="1">
                <a:latin typeface="Cambria" pitchFamily="18" charset="0"/>
                <a:ea typeface="Cambria" pitchFamily="18" charset="0"/>
              </a:rPr>
              <a:t>accno</a:t>
            </a:r>
            <a:r>
              <a:rPr lang="en-IN" sz="2400" dirty="0">
                <a:latin typeface="Cambria" pitchFamily="18" charset="0"/>
                <a:ea typeface="Cambria" pitchFamily="18" charset="0"/>
              </a:rPr>
              <a:t>    []={1001,1002,1003,1004,1005};</a:t>
            </a:r>
          </a:p>
          <a:p>
            <a:r>
              <a:rPr lang="en-IN" sz="2400" dirty="0">
                <a:latin typeface="Cambria" pitchFamily="18" charset="0"/>
                <a:ea typeface="Cambria" pitchFamily="18" charset="0"/>
              </a:rPr>
              <a:t>              private static String name 					[]={"</a:t>
            </a:r>
            <a:r>
              <a:rPr lang="en-IN" sz="2400" dirty="0" err="1">
                <a:latin typeface="Cambria" pitchFamily="18" charset="0"/>
                <a:ea typeface="Cambria" pitchFamily="18" charset="0"/>
              </a:rPr>
              <a:t>Raju</a:t>
            </a:r>
            <a:r>
              <a:rPr lang="en-IN" sz="2400" dirty="0">
                <a:latin typeface="Cambria" pitchFamily="18" charset="0"/>
                <a:ea typeface="Cambria" pitchFamily="18" charset="0"/>
              </a:rPr>
              <a:t>","</a:t>
            </a:r>
            <a:r>
              <a:rPr lang="en-IN" sz="2400" dirty="0" err="1">
                <a:latin typeface="Cambria" pitchFamily="18" charset="0"/>
                <a:ea typeface="Cambria" pitchFamily="18" charset="0"/>
              </a:rPr>
              <a:t>RamaRao</a:t>
            </a:r>
            <a:r>
              <a:rPr lang="en-IN" sz="2400" dirty="0">
                <a:latin typeface="Cambria" pitchFamily="18" charset="0"/>
                <a:ea typeface="Cambria" pitchFamily="18" charset="0"/>
              </a:rPr>
              <a:t>","</a:t>
            </a:r>
            <a:r>
              <a:rPr lang="en-IN" sz="2400" dirty="0" err="1">
                <a:latin typeface="Cambria" pitchFamily="18" charset="0"/>
                <a:ea typeface="Cambria" pitchFamily="18" charset="0"/>
              </a:rPr>
              <a:t>SubbaRao</a:t>
            </a:r>
            <a:r>
              <a:rPr lang="en-IN" sz="2400" dirty="0">
                <a:latin typeface="Cambria" pitchFamily="18" charset="0"/>
                <a:ea typeface="Cambria" pitchFamily="18" charset="0"/>
              </a:rPr>
              <a:t>","</a:t>
            </a:r>
            <a:r>
              <a:rPr lang="en-IN" sz="2400" dirty="0" err="1">
                <a:latin typeface="Cambria" pitchFamily="18" charset="0"/>
                <a:ea typeface="Cambria" pitchFamily="18" charset="0"/>
              </a:rPr>
              <a:t>AppaRao</a:t>
            </a:r>
            <a:r>
              <a:rPr lang="en-IN" sz="2400" dirty="0">
                <a:latin typeface="Cambria" pitchFamily="18" charset="0"/>
                <a:ea typeface="Cambria" pitchFamily="18" charset="0"/>
              </a:rPr>
              <a:t>","</a:t>
            </a:r>
            <a:r>
              <a:rPr lang="en-IN" sz="2400" dirty="0" err="1">
                <a:latin typeface="Cambria" pitchFamily="18" charset="0"/>
                <a:ea typeface="Cambria" pitchFamily="18" charset="0"/>
              </a:rPr>
              <a:t>LaxmiDevi</a:t>
            </a:r>
            <a:r>
              <a:rPr lang="en-IN" sz="2400" dirty="0">
                <a:latin typeface="Cambria" pitchFamily="18" charset="0"/>
                <a:ea typeface="Cambria" pitchFamily="18" charset="0"/>
              </a:rPr>
              <a:t>"};</a:t>
            </a:r>
          </a:p>
          <a:p>
            <a:r>
              <a:rPr lang="en-IN" sz="2400" dirty="0">
                <a:latin typeface="Cambria" pitchFamily="18" charset="0"/>
                <a:ea typeface="Cambria" pitchFamily="18" charset="0"/>
              </a:rPr>
              <a:t>	private static double </a:t>
            </a:r>
            <a:r>
              <a:rPr lang="en-IN" sz="2400" dirty="0" err="1">
                <a:latin typeface="Cambria" pitchFamily="18" charset="0"/>
                <a:ea typeface="Cambria" pitchFamily="18" charset="0"/>
              </a:rPr>
              <a:t>bal</a:t>
            </a:r>
            <a:r>
              <a:rPr lang="en-IN" sz="2400" dirty="0">
                <a:latin typeface="Cambria" pitchFamily="18" charset="0"/>
                <a:ea typeface="Cambria" pitchFamily="18" charset="0"/>
              </a:rPr>
              <a:t>    []={10000.00,12000.00,5600.50,999.00,1100.55};</a:t>
            </a:r>
          </a:p>
          <a:p>
            <a:r>
              <a:rPr lang="en-IN" sz="2400" dirty="0">
                <a:latin typeface="Cambria" pitchFamily="18" charset="0"/>
                <a:ea typeface="Cambria" pitchFamily="18" charset="0"/>
              </a:rPr>
              <a:t>	//default constructor</a:t>
            </a:r>
          </a:p>
          <a:p>
            <a:r>
              <a:rPr lang="en-IN" sz="2400" dirty="0">
                <a:latin typeface="Cambria" pitchFamily="18" charset="0"/>
                <a:ea typeface="Cambria" pitchFamily="18" charset="0"/>
              </a:rPr>
              <a:t>	</a:t>
            </a:r>
            <a:r>
              <a:rPr lang="en-IN" sz="2400" dirty="0" err="1">
                <a:latin typeface="Cambria" pitchFamily="18" charset="0"/>
                <a:ea typeface="Cambria" pitchFamily="18" charset="0"/>
              </a:rPr>
              <a:t>MyException</a:t>
            </a:r>
            <a:r>
              <a:rPr lang="en-IN" sz="2400" dirty="0">
                <a:latin typeface="Cambria" pitchFamily="18" charset="0"/>
                <a:ea typeface="Cambria" pitchFamily="18" charset="0"/>
              </a:rPr>
              <a:t>()</a:t>
            </a:r>
          </a:p>
          <a:p>
            <a:r>
              <a:rPr lang="en-IN" sz="2400" dirty="0">
                <a:latin typeface="Cambria" pitchFamily="18" charset="0"/>
                <a:ea typeface="Cambria" pitchFamily="18" charset="0"/>
              </a:rPr>
              <a:t>	{</a:t>
            </a:r>
          </a:p>
          <a:p>
            <a:r>
              <a:rPr lang="en-IN" sz="2400" dirty="0">
                <a:latin typeface="Cambria" pitchFamily="18" charset="0"/>
                <a:ea typeface="Cambria" pitchFamily="18" charset="0"/>
              </a:rPr>
              <a:t>	}</a:t>
            </a:r>
          </a:p>
          <a:p>
            <a:r>
              <a:rPr lang="en-US" sz="2400" dirty="0">
                <a:latin typeface="Cambria" pitchFamily="18" charset="0"/>
                <a:ea typeface="Cambria" pitchFamily="18" charset="0"/>
              </a:rPr>
              <a:t>	//parameterized constructor</a:t>
            </a:r>
          </a:p>
          <a:p>
            <a:r>
              <a:rPr lang="en-US" sz="2400" dirty="0">
                <a:latin typeface="Cambria" pitchFamily="18" charset="0"/>
                <a:ea typeface="Cambria" pitchFamily="18" charset="0"/>
              </a:rPr>
              <a:t>	</a:t>
            </a:r>
            <a:r>
              <a:rPr lang="en-US" sz="2400" dirty="0" err="1">
                <a:latin typeface="Cambria" pitchFamily="18" charset="0"/>
                <a:ea typeface="Cambria" pitchFamily="18" charset="0"/>
              </a:rPr>
              <a:t>MyException</a:t>
            </a:r>
            <a:r>
              <a:rPr lang="en-US" sz="2400" dirty="0">
                <a:latin typeface="Cambria" pitchFamily="18" charset="0"/>
                <a:ea typeface="Cambria" pitchFamily="18" charset="0"/>
              </a:rPr>
              <a:t>(String </a:t>
            </a:r>
            <a:r>
              <a:rPr lang="en-US" sz="2400" dirty="0" err="1">
                <a:latin typeface="Cambria" pitchFamily="18" charset="0"/>
                <a:ea typeface="Cambria" pitchFamily="18" charset="0"/>
              </a:rPr>
              <a:t>str</a:t>
            </a:r>
            <a:r>
              <a:rPr lang="en-US" sz="2400" dirty="0">
                <a:latin typeface="Cambria" pitchFamily="18" charset="0"/>
                <a:ea typeface="Cambria" pitchFamily="18" charset="0"/>
              </a:rPr>
              <a:t>)</a:t>
            </a:r>
          </a:p>
          <a:p>
            <a:r>
              <a:rPr lang="en-US" sz="2400" dirty="0">
                <a:latin typeface="Cambria" pitchFamily="18" charset="0"/>
                <a:ea typeface="Cambria" pitchFamily="18" charset="0"/>
              </a:rPr>
              <a:t>	{</a:t>
            </a:r>
          </a:p>
          <a:p>
            <a:r>
              <a:rPr lang="en-US" sz="2400" dirty="0">
                <a:latin typeface="Cambria" pitchFamily="18" charset="0"/>
                <a:ea typeface="Cambria" pitchFamily="18" charset="0"/>
              </a:rPr>
              <a:t>		super(</a:t>
            </a:r>
            <a:r>
              <a:rPr lang="en-US" sz="2400" dirty="0" err="1">
                <a:latin typeface="Cambria" pitchFamily="18" charset="0"/>
                <a:ea typeface="Cambria" pitchFamily="18" charset="0"/>
              </a:rPr>
              <a:t>str</a:t>
            </a:r>
            <a:r>
              <a:rPr lang="en-US" sz="2400" dirty="0">
                <a:latin typeface="Cambria" pitchFamily="18" charset="0"/>
                <a:ea typeface="Cambria" pitchFamily="18" charset="0"/>
              </a:rPr>
              <a:t>);</a:t>
            </a:r>
          </a:p>
          <a:p>
            <a:r>
              <a:rPr lang="en-US" sz="2400" dirty="0">
                <a:latin typeface="Cambria" pitchFamily="18" charset="0"/>
                <a:ea typeface="Cambria" pitchFamily="18" charset="0"/>
              </a:rPr>
              <a:t>	}</a:t>
            </a:r>
            <a:endParaRPr lang="en-IN" sz="2400" dirty="0">
              <a:latin typeface="Cambria" pitchFamily="18" charset="0"/>
              <a:ea typeface="Cambria" pitchFamily="18" charset="0"/>
            </a:endParaRPr>
          </a:p>
        </p:txBody>
      </p:sp>
    </p:spTree>
    <p:extLst>
      <p:ext uri="{BB962C8B-B14F-4D97-AF65-F5344CB8AC3E}">
        <p14:creationId xmlns:p14="http://schemas.microsoft.com/office/powerpoint/2010/main" val="51759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91440" y="73152"/>
            <a:ext cx="11951208" cy="6863417"/>
          </a:xfrm>
          <a:prstGeom prst="rect">
            <a:avLst/>
          </a:prstGeom>
          <a:noFill/>
        </p:spPr>
        <p:txBody>
          <a:bodyPr wrap="square" rtlCol="0">
            <a:spAutoFit/>
          </a:bodyPr>
          <a:lstStyle/>
          <a:p>
            <a:r>
              <a:rPr lang="en-IN" sz="2000" dirty="0">
                <a:latin typeface="Cambria" pitchFamily="18" charset="0"/>
                <a:ea typeface="Cambria" pitchFamily="18" charset="0"/>
              </a:rPr>
              <a:t>public static void main(String </a:t>
            </a:r>
            <a:r>
              <a:rPr lang="en-IN" sz="2000" dirty="0" err="1">
                <a:latin typeface="Cambria" pitchFamily="18" charset="0"/>
                <a:ea typeface="Cambria" pitchFamily="18" charset="0"/>
              </a:rPr>
              <a:t>args</a:t>
            </a:r>
            <a:r>
              <a:rPr lang="en-IN" sz="2000" dirty="0">
                <a:latin typeface="Cambria" pitchFamily="18" charset="0"/>
                <a:ea typeface="Cambria" pitchFamily="18" charset="0"/>
              </a:rPr>
              <a:t>[])</a:t>
            </a:r>
          </a:p>
          <a:p>
            <a:r>
              <a:rPr lang="en-IN" sz="2000" dirty="0">
                <a:latin typeface="Cambria" pitchFamily="18" charset="0"/>
                <a:ea typeface="Cambria" pitchFamily="18" charset="0"/>
              </a:rPr>
              <a:t>	{</a:t>
            </a:r>
          </a:p>
          <a:p>
            <a:r>
              <a:rPr lang="en-IN" sz="2000" dirty="0">
                <a:latin typeface="Cambria" pitchFamily="18" charset="0"/>
                <a:ea typeface="Cambria" pitchFamily="18" charset="0"/>
              </a:rPr>
              <a:t>		try</a:t>
            </a:r>
          </a:p>
          <a:p>
            <a:r>
              <a:rPr lang="en-IN" sz="2000" dirty="0">
                <a:latin typeface="Cambria" pitchFamily="18" charset="0"/>
                <a:ea typeface="Cambria" pitchFamily="18" charset="0"/>
              </a:rPr>
              <a:t>		{</a:t>
            </a:r>
          </a:p>
          <a:p>
            <a:r>
              <a:rPr lang="en-IN" sz="2000" dirty="0">
                <a:latin typeface="Cambria" pitchFamily="18" charset="0"/>
                <a:ea typeface="Cambria" pitchFamily="18" charset="0"/>
              </a:rPr>
              <a:t>			</a:t>
            </a:r>
            <a:r>
              <a:rPr lang="en-IN" sz="2000" dirty="0" err="1">
                <a:latin typeface="Cambria" pitchFamily="18" charset="0"/>
                <a:ea typeface="Cambria" pitchFamily="18" charset="0"/>
              </a:rPr>
              <a:t>System.out.println</a:t>
            </a:r>
            <a:r>
              <a:rPr lang="en-IN" sz="2000" dirty="0">
                <a:latin typeface="Cambria" pitchFamily="18" charset="0"/>
                <a:ea typeface="Cambria" pitchFamily="18" charset="0"/>
              </a:rPr>
              <a:t>("ACCNO"+"\</a:t>
            </a:r>
            <a:r>
              <a:rPr lang="en-IN" sz="2000" dirty="0" err="1">
                <a:latin typeface="Cambria" pitchFamily="18" charset="0"/>
                <a:ea typeface="Cambria" pitchFamily="18" charset="0"/>
              </a:rPr>
              <a:t>t"+"CUSTOMER</a:t>
            </a:r>
            <a:r>
              <a:rPr lang="en-IN" sz="2000" dirty="0">
                <a:latin typeface="Cambria" pitchFamily="18" charset="0"/>
                <a:ea typeface="Cambria" pitchFamily="18" charset="0"/>
              </a:rPr>
              <a:t>"+"\</a:t>
            </a:r>
            <a:r>
              <a:rPr lang="en-IN" sz="2000" dirty="0" err="1">
                <a:latin typeface="Cambria" pitchFamily="18" charset="0"/>
                <a:ea typeface="Cambria" pitchFamily="18" charset="0"/>
              </a:rPr>
              <a:t>t"+"BALANCE</a:t>
            </a:r>
            <a:r>
              <a:rPr lang="en-IN" sz="2000" dirty="0">
                <a:latin typeface="Cambria" pitchFamily="18" charset="0"/>
                <a:ea typeface="Cambria" pitchFamily="18" charset="0"/>
              </a:rPr>
              <a:t>");</a:t>
            </a:r>
          </a:p>
          <a:p>
            <a:r>
              <a:rPr lang="en-IN" sz="2000" dirty="0">
                <a:latin typeface="Cambria" pitchFamily="18" charset="0"/>
                <a:ea typeface="Cambria" pitchFamily="18" charset="0"/>
              </a:rPr>
              <a:t>			for(</a:t>
            </a:r>
            <a:r>
              <a:rPr lang="en-IN" sz="2000" dirty="0" err="1">
                <a:latin typeface="Cambria" pitchFamily="18" charset="0"/>
                <a:ea typeface="Cambria" pitchFamily="18" charset="0"/>
              </a:rPr>
              <a:t>int</a:t>
            </a:r>
            <a:r>
              <a:rPr lang="en-IN" sz="2000" dirty="0">
                <a:latin typeface="Cambria" pitchFamily="18" charset="0"/>
                <a:ea typeface="Cambria" pitchFamily="18" charset="0"/>
              </a:rPr>
              <a:t> i=0;i&lt;5;i++)</a:t>
            </a:r>
          </a:p>
          <a:p>
            <a:r>
              <a:rPr lang="en-IN" sz="2000" dirty="0">
                <a:latin typeface="Cambria" pitchFamily="18" charset="0"/>
                <a:ea typeface="Cambria" pitchFamily="18" charset="0"/>
              </a:rPr>
              <a:t>			{</a:t>
            </a:r>
          </a:p>
          <a:p>
            <a:r>
              <a:rPr lang="en-IN" sz="2000" dirty="0">
                <a:latin typeface="Cambria" pitchFamily="18" charset="0"/>
                <a:ea typeface="Cambria" pitchFamily="18" charset="0"/>
              </a:rPr>
              <a:t>				</a:t>
            </a:r>
            <a:r>
              <a:rPr lang="en-IN" sz="2000" dirty="0" err="1">
                <a:latin typeface="Cambria" pitchFamily="18" charset="0"/>
                <a:ea typeface="Cambria" pitchFamily="18" charset="0"/>
              </a:rPr>
              <a:t>System.out.println</a:t>
            </a:r>
            <a:r>
              <a:rPr lang="en-IN" sz="2000" dirty="0">
                <a:latin typeface="Cambria" pitchFamily="18" charset="0"/>
                <a:ea typeface="Cambria" pitchFamily="18" charset="0"/>
              </a:rPr>
              <a:t>(</a:t>
            </a:r>
            <a:r>
              <a:rPr lang="en-IN" sz="2000" dirty="0" err="1">
                <a:latin typeface="Cambria" pitchFamily="18" charset="0"/>
                <a:ea typeface="Cambria" pitchFamily="18" charset="0"/>
              </a:rPr>
              <a:t>accno</a:t>
            </a:r>
            <a:r>
              <a:rPr lang="en-IN" sz="2000" dirty="0">
                <a:latin typeface="Cambria" pitchFamily="18" charset="0"/>
                <a:ea typeface="Cambria" pitchFamily="18" charset="0"/>
              </a:rPr>
              <a:t>[i]+"\</a:t>
            </a:r>
            <a:r>
              <a:rPr lang="en-IN" sz="2000" dirty="0" err="1">
                <a:latin typeface="Cambria" pitchFamily="18" charset="0"/>
                <a:ea typeface="Cambria" pitchFamily="18" charset="0"/>
              </a:rPr>
              <a:t>t"+name</a:t>
            </a:r>
            <a:r>
              <a:rPr lang="en-IN" sz="2000" dirty="0">
                <a:latin typeface="Cambria" pitchFamily="18" charset="0"/>
                <a:ea typeface="Cambria" pitchFamily="18" charset="0"/>
              </a:rPr>
              <a:t>[i]+"\t"+</a:t>
            </a:r>
            <a:r>
              <a:rPr lang="en-IN" sz="2000" dirty="0" err="1">
                <a:latin typeface="Cambria" pitchFamily="18" charset="0"/>
                <a:ea typeface="Cambria" pitchFamily="18" charset="0"/>
              </a:rPr>
              <a:t>bal</a:t>
            </a:r>
            <a:r>
              <a:rPr lang="en-IN" sz="2000" dirty="0">
                <a:latin typeface="Cambria" pitchFamily="18" charset="0"/>
                <a:ea typeface="Cambria" pitchFamily="18" charset="0"/>
              </a:rPr>
              <a:t>[i]);</a:t>
            </a:r>
          </a:p>
          <a:p>
            <a:r>
              <a:rPr lang="en-IN" sz="2000" dirty="0">
                <a:latin typeface="Cambria" pitchFamily="18" charset="0"/>
                <a:ea typeface="Cambria" pitchFamily="18" charset="0"/>
              </a:rPr>
              <a:t>				if(</a:t>
            </a:r>
            <a:r>
              <a:rPr lang="en-IN" sz="2000" dirty="0" err="1">
                <a:latin typeface="Cambria" pitchFamily="18" charset="0"/>
                <a:ea typeface="Cambria" pitchFamily="18" charset="0"/>
              </a:rPr>
              <a:t>bal</a:t>
            </a:r>
            <a:r>
              <a:rPr lang="en-IN" sz="2000" dirty="0">
                <a:latin typeface="Cambria" pitchFamily="18" charset="0"/>
                <a:ea typeface="Cambria" pitchFamily="18" charset="0"/>
              </a:rPr>
              <a:t>[i]&lt;1000)</a:t>
            </a:r>
          </a:p>
          <a:p>
            <a:r>
              <a:rPr lang="en-IN" sz="2000" dirty="0">
                <a:latin typeface="Cambria" pitchFamily="18" charset="0"/>
                <a:ea typeface="Cambria" pitchFamily="18" charset="0"/>
              </a:rPr>
              <a:t>				{</a:t>
            </a:r>
          </a:p>
          <a:p>
            <a:r>
              <a:rPr lang="en-IN" sz="2000" dirty="0">
                <a:latin typeface="Cambria" pitchFamily="18" charset="0"/>
                <a:ea typeface="Cambria" pitchFamily="18" charset="0"/>
              </a:rPr>
              <a:t>					</a:t>
            </a:r>
            <a:r>
              <a:rPr lang="en-IN" sz="2000" dirty="0" err="1">
                <a:latin typeface="Cambria" pitchFamily="18" charset="0"/>
                <a:ea typeface="Cambria" pitchFamily="18" charset="0"/>
              </a:rPr>
              <a:t>MyException</a:t>
            </a:r>
            <a:r>
              <a:rPr lang="en-IN" sz="2000" dirty="0">
                <a:latin typeface="Cambria" pitchFamily="18" charset="0"/>
                <a:ea typeface="Cambria" pitchFamily="18" charset="0"/>
              </a:rPr>
              <a:t> me=new </a:t>
            </a:r>
            <a:r>
              <a:rPr lang="en-IN" sz="2000" dirty="0" err="1">
                <a:latin typeface="Cambria" pitchFamily="18" charset="0"/>
                <a:ea typeface="Cambria" pitchFamily="18" charset="0"/>
              </a:rPr>
              <a:t>MyException</a:t>
            </a:r>
            <a:r>
              <a:rPr lang="en-IN" sz="2000" dirty="0">
                <a:latin typeface="Cambria" pitchFamily="18" charset="0"/>
                <a:ea typeface="Cambria" pitchFamily="18" charset="0"/>
              </a:rPr>
              <a:t>("Balance </a:t>
            </a:r>
            <a:r>
              <a:rPr lang="en-IN" sz="2000" dirty="0" err="1">
                <a:latin typeface="Cambria" pitchFamily="18" charset="0"/>
                <a:ea typeface="Cambria" pitchFamily="18" charset="0"/>
              </a:rPr>
              <a:t>amout</a:t>
            </a:r>
            <a:r>
              <a:rPr lang="en-IN" sz="2000" dirty="0">
                <a:latin typeface="Cambria" pitchFamily="18" charset="0"/>
                <a:ea typeface="Cambria" pitchFamily="18" charset="0"/>
              </a:rPr>
              <a:t> is less");</a:t>
            </a:r>
          </a:p>
          <a:p>
            <a:r>
              <a:rPr lang="en-IN" sz="2000" dirty="0">
                <a:latin typeface="Cambria" pitchFamily="18" charset="0"/>
                <a:ea typeface="Cambria" pitchFamily="18" charset="0"/>
              </a:rPr>
              <a:t>					throw me;</a:t>
            </a:r>
          </a:p>
          <a:p>
            <a:r>
              <a:rPr lang="en-IN" sz="2000" dirty="0">
                <a:latin typeface="Cambria" pitchFamily="18" charset="0"/>
                <a:ea typeface="Cambria" pitchFamily="18" charset="0"/>
              </a:rPr>
              <a:t>				}</a:t>
            </a:r>
          </a:p>
          <a:p>
            <a:r>
              <a:rPr lang="en-IN" sz="2000" dirty="0">
                <a:latin typeface="Cambria" pitchFamily="18" charset="0"/>
                <a:ea typeface="Cambria" pitchFamily="18" charset="0"/>
              </a:rPr>
              <a:t>			}</a:t>
            </a:r>
          </a:p>
          <a:p>
            <a:r>
              <a:rPr lang="en-IN" sz="2000" dirty="0">
                <a:latin typeface="Cambria" pitchFamily="18" charset="0"/>
                <a:ea typeface="Cambria" pitchFamily="18" charset="0"/>
              </a:rPr>
              <a:t>		}</a:t>
            </a:r>
          </a:p>
          <a:p>
            <a:r>
              <a:rPr lang="en-IN" sz="2000" dirty="0">
                <a:latin typeface="Cambria" pitchFamily="18" charset="0"/>
                <a:ea typeface="Cambria" pitchFamily="18" charset="0"/>
              </a:rPr>
              <a:t>		catch(</a:t>
            </a:r>
            <a:r>
              <a:rPr lang="en-IN" sz="2000" dirty="0" err="1">
                <a:latin typeface="Cambria" pitchFamily="18" charset="0"/>
                <a:ea typeface="Cambria" pitchFamily="18" charset="0"/>
              </a:rPr>
              <a:t>MyException</a:t>
            </a:r>
            <a:r>
              <a:rPr lang="en-IN" sz="2000" dirty="0">
                <a:latin typeface="Cambria" pitchFamily="18" charset="0"/>
                <a:ea typeface="Cambria" pitchFamily="18" charset="0"/>
              </a:rPr>
              <a:t> me)</a:t>
            </a:r>
          </a:p>
          <a:p>
            <a:r>
              <a:rPr lang="en-IN" sz="2000" dirty="0">
                <a:latin typeface="Cambria" pitchFamily="18" charset="0"/>
                <a:ea typeface="Cambria" pitchFamily="18" charset="0"/>
              </a:rPr>
              <a:t>		{</a:t>
            </a:r>
          </a:p>
          <a:p>
            <a:r>
              <a:rPr lang="en-IN" sz="2000" dirty="0">
                <a:latin typeface="Cambria" pitchFamily="18" charset="0"/>
                <a:ea typeface="Cambria" pitchFamily="18" charset="0"/>
              </a:rPr>
              <a:t>			</a:t>
            </a:r>
            <a:r>
              <a:rPr lang="en-IN" sz="2000" dirty="0" err="1">
                <a:latin typeface="Cambria" pitchFamily="18" charset="0"/>
                <a:ea typeface="Cambria" pitchFamily="18" charset="0"/>
              </a:rPr>
              <a:t>me.printStackTrace</a:t>
            </a:r>
            <a:r>
              <a:rPr lang="en-IN" sz="2000" dirty="0">
                <a:latin typeface="Cambria" pitchFamily="18" charset="0"/>
                <a:ea typeface="Cambria" pitchFamily="18" charset="0"/>
              </a:rPr>
              <a:t>();</a:t>
            </a:r>
          </a:p>
          <a:p>
            <a:r>
              <a:rPr lang="en-IN" sz="2000" dirty="0">
                <a:latin typeface="Cambria" pitchFamily="18" charset="0"/>
                <a:ea typeface="Cambria" pitchFamily="18" charset="0"/>
              </a:rPr>
              <a:t>		}</a:t>
            </a:r>
          </a:p>
          <a:p>
            <a:endParaRPr lang="en-IN" sz="2000" dirty="0">
              <a:latin typeface="Cambria" pitchFamily="18" charset="0"/>
              <a:ea typeface="Cambria" pitchFamily="18" charset="0"/>
            </a:endParaRPr>
          </a:p>
          <a:p>
            <a:r>
              <a:rPr lang="en-IN" sz="2000" dirty="0">
                <a:latin typeface="Cambria" pitchFamily="18" charset="0"/>
                <a:ea typeface="Cambria" pitchFamily="18" charset="0"/>
              </a:rPr>
              <a:t>	}</a:t>
            </a:r>
          </a:p>
          <a:p>
            <a:r>
              <a:rPr lang="en-IN" sz="2000" dirty="0">
                <a:latin typeface="Cambria" pitchFamily="18" charset="0"/>
                <a:ea typeface="Cambria" pitchFamily="18" charset="0"/>
              </a:rPr>
              <a:t>}</a:t>
            </a:r>
          </a:p>
        </p:txBody>
      </p:sp>
    </p:spTree>
    <p:extLst>
      <p:ext uri="{BB962C8B-B14F-4D97-AF65-F5344CB8AC3E}">
        <p14:creationId xmlns:p14="http://schemas.microsoft.com/office/powerpoint/2010/main" val="3997897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548639" y="332076"/>
            <a:ext cx="11475721" cy="7571303"/>
          </a:xfrm>
          <a:prstGeom prst="rect">
            <a:avLst/>
          </a:prstGeom>
          <a:noFill/>
        </p:spPr>
        <p:txBody>
          <a:bodyPr wrap="square" rtlCol="0">
            <a:spAutoFit/>
          </a:bodyPr>
          <a:lstStyle/>
          <a:p>
            <a:r>
              <a:rPr lang="en-US" sz="2800" b="1" dirty="0">
                <a:latin typeface="Cambria" pitchFamily="18" charset="0"/>
                <a:ea typeface="Cambria" pitchFamily="18" charset="0"/>
              </a:rPr>
              <a:t>Logical errors:</a:t>
            </a:r>
            <a:endParaRPr lang="en-US" b="1" dirty="0">
              <a:latin typeface="Cambria" pitchFamily="18" charset="0"/>
              <a:ea typeface="Cambria" pitchFamily="18" charset="0"/>
            </a:endParaRPr>
          </a:p>
          <a:p>
            <a:pPr algn="just"/>
            <a:r>
              <a:rPr lang="en-US" sz="2800" dirty="0">
                <a:latin typeface="Cambria" pitchFamily="18" charset="0"/>
                <a:ea typeface="Cambria" pitchFamily="18" charset="0"/>
              </a:rPr>
              <a:t>			</a:t>
            </a:r>
            <a:r>
              <a:rPr lang="en-US" sz="2400" dirty="0">
                <a:latin typeface="Cambria" pitchFamily="18" charset="0"/>
                <a:ea typeface="Cambria" pitchFamily="18" charset="0"/>
              </a:rPr>
              <a:t>These errors depict flows in the logic of the program .The</a:t>
            </a:r>
          </a:p>
          <a:p>
            <a:pPr algn="just"/>
            <a:r>
              <a:rPr lang="en-US" sz="2400" dirty="0">
                <a:latin typeface="Cambria" pitchFamily="18" charset="0"/>
                <a:ea typeface="Cambria" pitchFamily="18" charset="0"/>
              </a:rPr>
              <a:t>Programmer might be using a wrong formula or the design of the program Itself is wrong. Logical errors are not detected either by java compiler or </a:t>
            </a:r>
            <a:r>
              <a:rPr lang="en-US" sz="2400" dirty="0" err="1">
                <a:latin typeface="Cambria" pitchFamily="18" charset="0"/>
                <a:ea typeface="Cambria" pitchFamily="18" charset="0"/>
              </a:rPr>
              <a:t>Jvm</a:t>
            </a:r>
            <a:r>
              <a:rPr lang="en-US" sz="2400" dirty="0">
                <a:latin typeface="Cambria" pitchFamily="18" charset="0"/>
                <a:ea typeface="Cambria" pitchFamily="18" charset="0"/>
              </a:rPr>
              <a:t>. The programmer is  responsible for them</a:t>
            </a:r>
            <a:r>
              <a:rPr lang="en-US" sz="2800" dirty="0">
                <a:latin typeface="Cambria" pitchFamily="18" charset="0"/>
                <a:ea typeface="Cambria" pitchFamily="18" charset="0"/>
              </a:rPr>
              <a:t>.</a:t>
            </a:r>
          </a:p>
          <a:p>
            <a:pPr algn="just"/>
            <a:r>
              <a:rPr lang="en-US" sz="2800" b="1" dirty="0">
                <a:latin typeface="Cambria" pitchFamily="18" charset="0"/>
                <a:ea typeface="Cambria" pitchFamily="18" charset="0"/>
              </a:rPr>
              <a:t>Write a java program to find out Addition of two numbers</a:t>
            </a:r>
          </a:p>
          <a:p>
            <a:pPr algn="just"/>
            <a:r>
              <a:rPr lang="en-US" sz="2800" dirty="0">
                <a:latin typeface="Cambria" pitchFamily="18" charset="0"/>
                <a:ea typeface="Cambria" pitchFamily="18" charset="0"/>
              </a:rPr>
              <a:t>class Err</a:t>
            </a:r>
          </a:p>
          <a:p>
            <a:pPr algn="just"/>
            <a:r>
              <a:rPr lang="en-US" sz="2800" dirty="0">
                <a:latin typeface="Cambria" pitchFamily="18" charset="0"/>
                <a:ea typeface="Cambria" pitchFamily="18" charset="0"/>
              </a:rPr>
              <a:t>{</a:t>
            </a:r>
          </a:p>
          <a:p>
            <a:pPr algn="just"/>
            <a:r>
              <a:rPr lang="en-US" sz="2800" dirty="0">
                <a:latin typeface="Cambria" pitchFamily="18" charset="0"/>
                <a:ea typeface="Cambria" pitchFamily="18" charset="0"/>
              </a:rPr>
              <a:t>	public static void main(String </a:t>
            </a:r>
            <a:r>
              <a:rPr lang="en-US" sz="2800" dirty="0" err="1">
                <a:latin typeface="Cambria" pitchFamily="18" charset="0"/>
                <a:ea typeface="Cambria" pitchFamily="18" charset="0"/>
              </a:rPr>
              <a:t>args</a:t>
            </a:r>
            <a:r>
              <a:rPr lang="en-US" sz="2800" dirty="0">
                <a:latin typeface="Cambria" pitchFamily="18" charset="0"/>
                <a:ea typeface="Cambria" pitchFamily="18" charset="0"/>
              </a:rPr>
              <a:t>[])</a:t>
            </a:r>
          </a:p>
          <a:p>
            <a:pPr algn="just"/>
            <a:r>
              <a:rPr lang="en-US" sz="2800" dirty="0">
                <a:latin typeface="Cambria" pitchFamily="18" charset="0"/>
                <a:ea typeface="Cambria" pitchFamily="18" charset="0"/>
              </a:rPr>
              <a:t>	{</a:t>
            </a:r>
          </a:p>
          <a:p>
            <a:pPr algn="just"/>
            <a:r>
              <a:rPr lang="en-US" sz="2800" dirty="0">
                <a:latin typeface="Cambria" pitchFamily="18" charset="0"/>
                <a:ea typeface="Cambria" pitchFamily="18" charset="0"/>
              </a:rPr>
              <a:t>		</a:t>
            </a:r>
            <a:r>
              <a:rPr lang="en-US" sz="2800" dirty="0" err="1">
                <a:latin typeface="Cambria" pitchFamily="18" charset="0"/>
                <a:ea typeface="Cambria" pitchFamily="18" charset="0"/>
              </a:rPr>
              <a:t>int</a:t>
            </a:r>
            <a:r>
              <a:rPr lang="en-US" sz="2800" dirty="0">
                <a:latin typeface="Cambria" pitchFamily="18" charset="0"/>
                <a:ea typeface="Cambria" pitchFamily="18" charset="0"/>
              </a:rPr>
              <a:t> a=10,b=20;</a:t>
            </a:r>
          </a:p>
          <a:p>
            <a:pPr algn="just"/>
            <a:r>
              <a:rPr lang="en-US" sz="2800" dirty="0">
                <a:latin typeface="Cambria" pitchFamily="18" charset="0"/>
                <a:ea typeface="Cambria" pitchFamily="18" charset="0"/>
              </a:rPr>
              <a:t>		       c=a-b;</a:t>
            </a:r>
          </a:p>
          <a:p>
            <a:pPr algn="just"/>
            <a:r>
              <a:rPr lang="en-US" sz="2800" dirty="0">
                <a:latin typeface="Cambria" pitchFamily="18" charset="0"/>
                <a:ea typeface="Cambria" pitchFamily="18" charset="0"/>
              </a:rPr>
              <a:t>		</a:t>
            </a:r>
            <a:r>
              <a:rPr lang="en-US" sz="2800" dirty="0" err="1">
                <a:latin typeface="Cambria" pitchFamily="18" charset="0"/>
                <a:ea typeface="Cambria" pitchFamily="18" charset="0"/>
              </a:rPr>
              <a:t>System.out.println</a:t>
            </a:r>
            <a:r>
              <a:rPr lang="en-US" sz="2800" dirty="0">
                <a:latin typeface="Cambria" pitchFamily="18" charset="0"/>
                <a:ea typeface="Cambria" pitchFamily="18" charset="0"/>
              </a:rPr>
              <a:t>(“</a:t>
            </a:r>
            <a:r>
              <a:rPr lang="en-US" sz="2800" dirty="0" err="1">
                <a:latin typeface="Cambria" pitchFamily="18" charset="0"/>
                <a:ea typeface="Cambria" pitchFamily="18" charset="0"/>
              </a:rPr>
              <a:t>Addtion</a:t>
            </a:r>
            <a:r>
              <a:rPr lang="en-US" sz="2800" dirty="0">
                <a:latin typeface="Cambria" pitchFamily="18" charset="0"/>
                <a:ea typeface="Cambria" pitchFamily="18" charset="0"/>
              </a:rPr>
              <a:t>”+c)</a:t>
            </a:r>
          </a:p>
          <a:p>
            <a:pPr algn="just"/>
            <a:r>
              <a:rPr lang="en-US" sz="2800" dirty="0">
                <a:latin typeface="Cambria" pitchFamily="18" charset="0"/>
                <a:ea typeface="Cambria" pitchFamily="18" charset="0"/>
              </a:rPr>
              <a:t>	}</a:t>
            </a:r>
          </a:p>
          <a:p>
            <a:pPr algn="just"/>
            <a:r>
              <a:rPr lang="en-US" sz="2800" dirty="0">
                <a:latin typeface="Cambria" pitchFamily="18" charset="0"/>
                <a:ea typeface="Cambria" pitchFamily="18" charset="0"/>
              </a:rPr>
              <a:t>}</a:t>
            </a:r>
          </a:p>
          <a:p>
            <a:pPr algn="just"/>
            <a:endParaRPr lang="en-US" sz="2800" dirty="0">
              <a:latin typeface="Cambria" pitchFamily="18" charset="0"/>
              <a:ea typeface="Cambria" pitchFamily="18" charset="0"/>
            </a:endParaRPr>
          </a:p>
          <a:p>
            <a:endParaRPr lang="en-US" sz="2800" dirty="0">
              <a:latin typeface="Cambria" pitchFamily="18" charset="0"/>
              <a:ea typeface="Cambria" pitchFamily="18" charset="0"/>
            </a:endParaRPr>
          </a:p>
          <a:p>
            <a:endParaRPr lang="en-IN" dirty="0"/>
          </a:p>
        </p:txBody>
      </p:sp>
    </p:spTree>
    <p:extLst>
      <p:ext uri="{BB962C8B-B14F-4D97-AF65-F5344CB8AC3E}">
        <p14:creationId xmlns:p14="http://schemas.microsoft.com/office/powerpoint/2010/main" val="3787677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20040" y="393192"/>
            <a:ext cx="11228832" cy="3724096"/>
          </a:xfrm>
          <a:prstGeom prst="rect">
            <a:avLst/>
          </a:prstGeom>
          <a:noFill/>
        </p:spPr>
        <p:txBody>
          <a:bodyPr wrap="square" rtlCol="0">
            <a:spAutoFit/>
          </a:bodyPr>
          <a:lstStyle/>
          <a:p>
            <a:r>
              <a:rPr lang="en-IN" sz="3200" dirty="0">
                <a:latin typeface="Cambria" pitchFamily="18" charset="0"/>
                <a:ea typeface="Cambria" pitchFamily="18" charset="0"/>
              </a:rPr>
              <a:t>Exceptions:</a:t>
            </a:r>
          </a:p>
          <a:p>
            <a:endParaRPr lang="en-IN" sz="3200" dirty="0">
              <a:latin typeface="Cambria" pitchFamily="18" charset="0"/>
              <a:ea typeface="Cambria" pitchFamily="18" charset="0"/>
            </a:endParaRPr>
          </a:p>
          <a:p>
            <a:pPr algn="just"/>
            <a:r>
              <a:rPr lang="en-IN" sz="3200" dirty="0">
                <a:latin typeface="Cambria" pitchFamily="18" charset="0"/>
                <a:ea typeface="Cambria" pitchFamily="18" charset="0"/>
              </a:rPr>
              <a:t>	</a:t>
            </a:r>
            <a:r>
              <a:rPr lang="en-IN" sz="2800" dirty="0">
                <a:latin typeface="Cambria" pitchFamily="18" charset="0"/>
                <a:ea typeface="Cambria" pitchFamily="18" charset="0"/>
              </a:rPr>
              <a:t>Basically, An exception is a runtime error.  All Exceptions occur only at runtime but some exceptions are detected at compile time and some others at runtime. The exceptions  that are checked at compilation time by the java compiler are called “</a:t>
            </a:r>
            <a:r>
              <a:rPr lang="en-IN" sz="2800" b="1" dirty="0">
                <a:latin typeface="Cambria" pitchFamily="18" charset="0"/>
                <a:ea typeface="Cambria" pitchFamily="18" charset="0"/>
              </a:rPr>
              <a:t>Checked Exceptions</a:t>
            </a:r>
            <a:r>
              <a:rPr lang="en-IN" sz="2800" dirty="0">
                <a:latin typeface="Cambria" pitchFamily="18" charset="0"/>
                <a:ea typeface="Cambria" pitchFamily="18" charset="0"/>
              </a:rPr>
              <a:t>” while the exceptions that Are checked by the </a:t>
            </a:r>
            <a:r>
              <a:rPr lang="en-IN" sz="2800" dirty="0" err="1">
                <a:latin typeface="Cambria" pitchFamily="18" charset="0"/>
                <a:ea typeface="Cambria" pitchFamily="18" charset="0"/>
              </a:rPr>
              <a:t>jvm</a:t>
            </a:r>
            <a:r>
              <a:rPr lang="en-IN" sz="2800" dirty="0">
                <a:latin typeface="Cambria" pitchFamily="18" charset="0"/>
                <a:ea typeface="Cambria" pitchFamily="18" charset="0"/>
              </a:rPr>
              <a:t> are called “</a:t>
            </a:r>
            <a:r>
              <a:rPr lang="en-IN" sz="2800" b="1" dirty="0">
                <a:latin typeface="Cambria" pitchFamily="18" charset="0"/>
                <a:ea typeface="Cambria" pitchFamily="18" charset="0"/>
              </a:rPr>
              <a:t>Unchecked Exceptions”</a:t>
            </a:r>
          </a:p>
        </p:txBody>
      </p:sp>
    </p:spTree>
    <p:extLst>
      <p:ext uri="{BB962C8B-B14F-4D97-AF65-F5344CB8AC3E}">
        <p14:creationId xmlns:p14="http://schemas.microsoft.com/office/powerpoint/2010/main" val="1867900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46909" y="692727"/>
            <a:ext cx="10113818" cy="5805055"/>
          </a:xfrm>
        </p:spPr>
        <p:txBody>
          <a:bodyPr>
            <a:normAutofit lnSpcReduction="10000"/>
          </a:bodyPr>
          <a:lstStyle/>
          <a:p>
            <a:r>
              <a:rPr lang="en-IN" b="1" dirty="0">
                <a:latin typeface="Cambria" pitchFamily="18" charset="0"/>
                <a:ea typeface="Cambria" pitchFamily="18" charset="0"/>
              </a:rPr>
              <a:t>Exception Handling in Java</a:t>
            </a:r>
          </a:p>
          <a:p>
            <a:pPr marL="342900" indent="-342900" algn="l">
              <a:buFont typeface="Arial" panose="020B0604020202020204" pitchFamily="34" charset="0"/>
              <a:buChar char="•"/>
            </a:pPr>
            <a:r>
              <a:rPr lang="en-IN" dirty="0">
                <a:latin typeface="Cambria" pitchFamily="18" charset="0"/>
                <a:ea typeface="Cambria" pitchFamily="18" charset="0"/>
              </a:rPr>
              <a:t>Handle the runtime errors.</a:t>
            </a:r>
          </a:p>
          <a:p>
            <a:pPr marL="342900" indent="-342900" algn="l">
              <a:buFont typeface="Arial" panose="020B0604020202020204" pitchFamily="34" charset="0"/>
              <a:buChar char="•"/>
            </a:pPr>
            <a:r>
              <a:rPr lang="en-IN" b="1" dirty="0">
                <a:latin typeface="Cambria" pitchFamily="18" charset="0"/>
                <a:ea typeface="Cambria" pitchFamily="18" charset="0"/>
              </a:rPr>
              <a:t>Dictionary Meaning:</a:t>
            </a:r>
            <a:r>
              <a:rPr lang="en-IN" dirty="0">
                <a:latin typeface="Cambria" pitchFamily="18" charset="0"/>
                <a:ea typeface="Cambria" pitchFamily="18" charset="0"/>
              </a:rPr>
              <a:t> Exception is an abnormal condition.</a:t>
            </a:r>
          </a:p>
          <a:p>
            <a:pPr marL="342900" indent="-342900" algn="l">
              <a:buFont typeface="Arial" panose="020B0604020202020204" pitchFamily="34" charset="0"/>
              <a:buChar char="•"/>
            </a:pPr>
            <a:r>
              <a:rPr lang="en-IN" b="1" dirty="0">
                <a:latin typeface="Cambria" pitchFamily="18" charset="0"/>
                <a:ea typeface="Cambria" pitchFamily="18" charset="0"/>
              </a:rPr>
              <a:t>Ex: </a:t>
            </a:r>
            <a:r>
              <a:rPr lang="en-IN" dirty="0">
                <a:latin typeface="Cambria" pitchFamily="18" charset="0"/>
                <a:ea typeface="Cambria" pitchFamily="18" charset="0"/>
              </a:rPr>
              <a:t>ClassNotFoundException, IOException, SQLException, RemoteException, etc.</a:t>
            </a:r>
          </a:p>
          <a:p>
            <a:pPr algn="l"/>
            <a:r>
              <a:rPr lang="en-IN" b="1" dirty="0">
                <a:latin typeface="Cambria" pitchFamily="18" charset="0"/>
                <a:ea typeface="Cambria" pitchFamily="18" charset="0"/>
              </a:rPr>
              <a:t>Advantage of Exception Handling</a:t>
            </a:r>
          </a:p>
          <a:p>
            <a:pPr marL="342900" indent="-342900" algn="l">
              <a:buFont typeface="Arial" panose="020B0604020202020204" pitchFamily="34" charset="0"/>
              <a:buChar char="•"/>
            </a:pPr>
            <a:r>
              <a:rPr lang="en-IN" dirty="0">
                <a:latin typeface="Cambria" pitchFamily="18" charset="0"/>
                <a:ea typeface="Cambria" pitchFamily="18" charset="0"/>
              </a:rPr>
              <a:t>To maintain the normal flow of the application.</a:t>
            </a:r>
          </a:p>
          <a:p>
            <a:pPr algn="l"/>
            <a:r>
              <a:rPr lang="en-IN" b="1" dirty="0">
                <a:latin typeface="Cambria" pitchFamily="18" charset="0"/>
                <a:ea typeface="Cambria" pitchFamily="18" charset="0"/>
              </a:rPr>
              <a:t>EX:</a:t>
            </a:r>
          </a:p>
          <a:p>
            <a:pPr algn="l"/>
            <a:r>
              <a:rPr lang="en-IN" dirty="0">
                <a:latin typeface="Cambria" pitchFamily="18" charset="0"/>
                <a:ea typeface="Cambria" pitchFamily="18" charset="0"/>
              </a:rPr>
              <a:t>statement 1;  </a:t>
            </a:r>
          </a:p>
          <a:p>
            <a:pPr algn="l"/>
            <a:r>
              <a:rPr lang="en-IN" dirty="0">
                <a:latin typeface="Cambria" pitchFamily="18" charset="0"/>
                <a:ea typeface="Cambria" pitchFamily="18" charset="0"/>
              </a:rPr>
              <a:t>statement 2;  </a:t>
            </a:r>
          </a:p>
          <a:p>
            <a:pPr algn="l"/>
            <a:r>
              <a:rPr lang="en-IN" dirty="0">
                <a:latin typeface="Cambria" pitchFamily="18" charset="0"/>
                <a:ea typeface="Cambria" pitchFamily="18" charset="0"/>
              </a:rPr>
              <a:t>statement 3;//exception occurs  </a:t>
            </a:r>
          </a:p>
          <a:p>
            <a:pPr algn="l"/>
            <a:r>
              <a:rPr lang="en-IN" dirty="0">
                <a:latin typeface="Cambria" pitchFamily="18" charset="0"/>
                <a:ea typeface="Cambria" pitchFamily="18" charset="0"/>
              </a:rPr>
              <a:t>statement 4;  </a:t>
            </a:r>
          </a:p>
          <a:p>
            <a:pPr algn="l"/>
            <a:r>
              <a:rPr lang="en-IN" dirty="0">
                <a:latin typeface="Cambria" pitchFamily="18" charset="0"/>
                <a:ea typeface="Cambria" pitchFamily="18" charset="0"/>
              </a:rPr>
              <a:t>statement 5;  </a:t>
            </a:r>
          </a:p>
          <a:p>
            <a:pPr algn="l"/>
            <a:r>
              <a:rPr lang="en-IN" dirty="0">
                <a:latin typeface="Cambria" pitchFamily="18" charset="0"/>
                <a:ea typeface="Cambria" pitchFamily="18" charset="0"/>
              </a:rPr>
              <a:t>statement 6;  </a:t>
            </a:r>
          </a:p>
          <a:p>
            <a:pPr marL="342900" indent="-342900" algn="l">
              <a:buFont typeface="Arial" panose="020B0604020202020204" pitchFamily="34" charset="0"/>
              <a:buChar char="•"/>
            </a:pPr>
            <a:endParaRPr lang="en-IN" dirty="0"/>
          </a:p>
          <a:p>
            <a:endParaRPr lang="en-IN" dirty="0"/>
          </a:p>
        </p:txBody>
      </p:sp>
    </p:spTree>
    <p:extLst>
      <p:ext uri="{BB962C8B-B14F-4D97-AF65-F5344CB8AC3E}">
        <p14:creationId xmlns:p14="http://schemas.microsoft.com/office/powerpoint/2010/main" val="36629032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6473"/>
            <a:ext cx="10515600" cy="6054436"/>
          </a:xfrm>
        </p:spPr>
        <p:txBody>
          <a:bodyPr/>
          <a:lstStyle/>
          <a:p>
            <a:pPr marL="0" indent="0" algn="ctr">
              <a:buNone/>
            </a:pPr>
            <a:r>
              <a:rPr lang="en-IN" b="1" dirty="0"/>
              <a:t>Hierarchy of Java Exception classes</a:t>
            </a:r>
          </a:p>
          <a:p>
            <a:pPr marL="0" indent="0">
              <a:buNone/>
            </a:pPr>
            <a:endParaRPr lang="en-IN" dirty="0"/>
          </a:p>
        </p:txBody>
      </p:sp>
      <p:pic>
        <p:nvPicPr>
          <p:cNvPr id="4" name="Picture 3"/>
          <p:cNvPicPr>
            <a:picLocks noChangeAspect="1"/>
          </p:cNvPicPr>
          <p:nvPr/>
        </p:nvPicPr>
        <p:blipFill>
          <a:blip r:embed="rId2"/>
          <a:stretch>
            <a:fillRect/>
          </a:stretch>
        </p:blipFill>
        <p:spPr>
          <a:xfrm>
            <a:off x="2743200" y="938213"/>
            <a:ext cx="6954982" cy="5642696"/>
          </a:xfrm>
          <a:prstGeom prst="rect">
            <a:avLst/>
          </a:prstGeom>
        </p:spPr>
      </p:pic>
    </p:spTree>
    <p:extLst>
      <p:ext uri="{BB962C8B-B14F-4D97-AF65-F5344CB8AC3E}">
        <p14:creationId xmlns:p14="http://schemas.microsoft.com/office/powerpoint/2010/main" val="3638138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8655"/>
            <a:ext cx="10515600" cy="5858308"/>
          </a:xfrm>
        </p:spPr>
        <p:txBody>
          <a:bodyPr/>
          <a:lstStyle/>
          <a:p>
            <a:pPr marL="0" indent="0" algn="ctr">
              <a:buNone/>
            </a:pPr>
            <a:r>
              <a:rPr lang="en-IN" b="1" dirty="0"/>
              <a:t>Types of Java Exceptions</a:t>
            </a:r>
          </a:p>
          <a:p>
            <a:pPr marL="0" indent="0">
              <a:buNone/>
            </a:pPr>
            <a:endParaRPr lang="en-IN" dirty="0"/>
          </a:p>
        </p:txBody>
      </p:sp>
      <p:pic>
        <p:nvPicPr>
          <p:cNvPr id="4" name="Picture 3"/>
          <p:cNvPicPr>
            <a:picLocks noChangeAspect="1"/>
          </p:cNvPicPr>
          <p:nvPr/>
        </p:nvPicPr>
        <p:blipFill>
          <a:blip r:embed="rId2"/>
          <a:stretch>
            <a:fillRect/>
          </a:stretch>
        </p:blipFill>
        <p:spPr>
          <a:xfrm>
            <a:off x="2895600" y="1514474"/>
            <a:ext cx="5818909" cy="4470689"/>
          </a:xfrm>
          <a:prstGeom prst="rect">
            <a:avLst/>
          </a:prstGeom>
        </p:spPr>
      </p:pic>
    </p:spTree>
    <p:extLst>
      <p:ext uri="{BB962C8B-B14F-4D97-AF65-F5344CB8AC3E}">
        <p14:creationId xmlns:p14="http://schemas.microsoft.com/office/powerpoint/2010/main" val="2422047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77090"/>
            <a:ext cx="10515600" cy="6165273"/>
          </a:xfrm>
        </p:spPr>
        <p:txBody>
          <a:bodyPr>
            <a:normAutofit/>
          </a:bodyPr>
          <a:lstStyle/>
          <a:p>
            <a:pPr marL="0" indent="0">
              <a:buNone/>
            </a:pPr>
            <a:r>
              <a:rPr lang="en-IN" sz="2400" b="1" dirty="0">
                <a:latin typeface="Cambria" pitchFamily="18" charset="0"/>
                <a:ea typeface="Cambria" pitchFamily="18" charset="0"/>
              </a:rPr>
              <a:t>1) Checked Exception</a:t>
            </a:r>
          </a:p>
          <a:p>
            <a:pPr algn="just"/>
            <a:r>
              <a:rPr lang="en-IN" sz="2400" dirty="0">
                <a:latin typeface="Cambria" pitchFamily="18" charset="0"/>
                <a:ea typeface="Cambria" pitchFamily="18" charset="0"/>
              </a:rPr>
              <a:t>The classes that directly inherit the Throwable class except RuntimeException and Error are known as checked exceptions.  </a:t>
            </a:r>
            <a:r>
              <a:rPr lang="en-IN" sz="2400" b="1" dirty="0">
                <a:latin typeface="Cambria" pitchFamily="18" charset="0"/>
                <a:ea typeface="Cambria" pitchFamily="18" charset="0"/>
              </a:rPr>
              <a:t>Example: </a:t>
            </a:r>
            <a:r>
              <a:rPr lang="en-IN" sz="2400" dirty="0">
                <a:latin typeface="Cambria" pitchFamily="18" charset="0"/>
                <a:ea typeface="Cambria" pitchFamily="18" charset="0"/>
              </a:rPr>
              <a:t>IOException, SQLException, etc. Checked exceptions are checked at compile-time.</a:t>
            </a:r>
          </a:p>
          <a:p>
            <a:pPr marL="0" indent="0">
              <a:buNone/>
            </a:pPr>
            <a:r>
              <a:rPr lang="en-IN" sz="2400" b="1" dirty="0">
                <a:latin typeface="Cambria" pitchFamily="18" charset="0"/>
                <a:ea typeface="Cambria" pitchFamily="18" charset="0"/>
              </a:rPr>
              <a:t>2) Unchecked Exception</a:t>
            </a:r>
          </a:p>
          <a:p>
            <a:pPr algn="just"/>
            <a:r>
              <a:rPr lang="en-IN" sz="2400" dirty="0">
                <a:latin typeface="Cambria" pitchFamily="18" charset="0"/>
                <a:ea typeface="Cambria" pitchFamily="18" charset="0"/>
              </a:rPr>
              <a:t>The classes that inherit the RuntimeException are known as unchecked exceptions. </a:t>
            </a:r>
          </a:p>
          <a:p>
            <a:pPr algn="just"/>
            <a:r>
              <a:rPr lang="en-IN" sz="2400" b="1" dirty="0">
                <a:latin typeface="Cambria" pitchFamily="18" charset="0"/>
                <a:ea typeface="Cambria" pitchFamily="18" charset="0"/>
              </a:rPr>
              <a:t>Example</a:t>
            </a:r>
            <a:r>
              <a:rPr lang="en-IN" sz="2400" dirty="0">
                <a:latin typeface="Cambria" pitchFamily="18" charset="0"/>
                <a:ea typeface="Cambria" pitchFamily="18" charset="0"/>
              </a:rPr>
              <a:t>:ArithmeticException,NullPointerException, ArrayIndexOutOfBoundsException, etc. Unchecked exceptions are not checked at compile-time, but they are checked at runtime.</a:t>
            </a:r>
          </a:p>
          <a:p>
            <a:pPr marL="0" indent="0">
              <a:buNone/>
            </a:pPr>
            <a:r>
              <a:rPr lang="en-IN" sz="2400" b="1" dirty="0">
                <a:latin typeface="Cambria" pitchFamily="18" charset="0"/>
                <a:ea typeface="Cambria" pitchFamily="18" charset="0"/>
              </a:rPr>
              <a:t>3) Error</a:t>
            </a:r>
          </a:p>
          <a:p>
            <a:r>
              <a:rPr lang="en-IN" sz="2400" dirty="0">
                <a:latin typeface="Cambria" pitchFamily="18" charset="0"/>
                <a:ea typeface="Cambria" pitchFamily="18" charset="0"/>
              </a:rPr>
              <a:t>Error is irrecoverable. </a:t>
            </a:r>
          </a:p>
          <a:p>
            <a:pPr marL="0" indent="0">
              <a:buNone/>
            </a:pPr>
            <a:r>
              <a:rPr lang="en-IN" sz="2400" dirty="0">
                <a:latin typeface="Cambria" pitchFamily="18" charset="0"/>
                <a:ea typeface="Cambria" pitchFamily="18" charset="0"/>
              </a:rPr>
              <a:t>  </a:t>
            </a:r>
            <a:r>
              <a:rPr lang="en-IN" sz="2400" b="1" dirty="0">
                <a:latin typeface="Cambria" pitchFamily="18" charset="0"/>
                <a:ea typeface="Cambria" pitchFamily="18" charset="0"/>
              </a:rPr>
              <a:t>Ex:</a:t>
            </a:r>
            <a:r>
              <a:rPr lang="en-IN" sz="2400" dirty="0">
                <a:latin typeface="Cambria" pitchFamily="18" charset="0"/>
                <a:ea typeface="Cambria" pitchFamily="18" charset="0"/>
              </a:rPr>
              <a:t>OutOfMemoryError, VirtualMachineError, AssertionError etc.</a:t>
            </a:r>
          </a:p>
          <a:p>
            <a:pPr marL="0" indent="0">
              <a:buNone/>
            </a:pPr>
            <a:endParaRPr lang="en-IN" dirty="0"/>
          </a:p>
        </p:txBody>
      </p:sp>
    </p:spTree>
    <p:extLst>
      <p:ext uri="{BB962C8B-B14F-4D97-AF65-F5344CB8AC3E}">
        <p14:creationId xmlns:p14="http://schemas.microsoft.com/office/powerpoint/2010/main" val="38163257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581</TotalTime>
  <Words>2821</Words>
  <Application>Microsoft Office PowerPoint</Application>
  <PresentationFormat>Widescreen</PresentationFormat>
  <Paragraphs>380</Paragraphs>
  <Slides>31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Calibri Light</vt:lpstr>
      <vt:lpstr>Cambria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admin</cp:lastModifiedBy>
  <cp:revision>102</cp:revision>
  <dcterms:created xsi:type="dcterms:W3CDTF">2023-08-14T02:36:54Z</dcterms:created>
  <dcterms:modified xsi:type="dcterms:W3CDTF">2024-06-28T03:17:15Z</dcterms:modified>
</cp:coreProperties>
</file>