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D9A7B-E067-4F70-9FC0-D4CCF3D01E88}"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D0C003-122C-48AF-A25C-B47A47289838}" type="slidenum">
              <a:rPr lang="en-IN" smtClean="0"/>
              <a:t>‹#›</a:t>
            </a:fld>
            <a:endParaRPr lang="en-IN"/>
          </a:p>
        </p:txBody>
      </p:sp>
    </p:spTree>
    <p:extLst>
      <p:ext uri="{BB962C8B-B14F-4D97-AF65-F5344CB8AC3E}">
        <p14:creationId xmlns:p14="http://schemas.microsoft.com/office/powerpoint/2010/main" val="39283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5ED9A7B-E067-4F70-9FC0-D4CCF3D01E88}"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D0C003-122C-48AF-A25C-B47A47289838}" type="slidenum">
              <a:rPr lang="en-IN" smtClean="0"/>
              <a:t>‹#›</a:t>
            </a:fld>
            <a:endParaRPr lang="en-IN"/>
          </a:p>
        </p:txBody>
      </p:sp>
    </p:spTree>
    <p:extLst>
      <p:ext uri="{BB962C8B-B14F-4D97-AF65-F5344CB8AC3E}">
        <p14:creationId xmlns:p14="http://schemas.microsoft.com/office/powerpoint/2010/main" val="3137943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5ED9A7B-E067-4F70-9FC0-D4CCF3D01E88}"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D0C003-122C-48AF-A25C-B47A47289838}" type="slidenum">
              <a:rPr lang="en-IN" smtClean="0"/>
              <a:t>‹#›</a:t>
            </a:fld>
            <a:endParaRPr lang="en-IN"/>
          </a:p>
        </p:txBody>
      </p:sp>
    </p:spTree>
    <p:extLst>
      <p:ext uri="{BB962C8B-B14F-4D97-AF65-F5344CB8AC3E}">
        <p14:creationId xmlns:p14="http://schemas.microsoft.com/office/powerpoint/2010/main" val="173001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5ED9A7B-E067-4F70-9FC0-D4CCF3D01E88}"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D0C003-122C-48AF-A25C-B47A47289838}" type="slidenum">
              <a:rPr lang="en-IN" smtClean="0"/>
              <a:t>‹#›</a:t>
            </a:fld>
            <a:endParaRPr lang="en-IN"/>
          </a:p>
        </p:txBody>
      </p:sp>
    </p:spTree>
    <p:extLst>
      <p:ext uri="{BB962C8B-B14F-4D97-AF65-F5344CB8AC3E}">
        <p14:creationId xmlns:p14="http://schemas.microsoft.com/office/powerpoint/2010/main" val="4071709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ED9A7B-E067-4F70-9FC0-D4CCF3D01E88}"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D0C003-122C-48AF-A25C-B47A47289838}" type="slidenum">
              <a:rPr lang="en-IN" smtClean="0"/>
              <a:t>‹#›</a:t>
            </a:fld>
            <a:endParaRPr lang="en-IN"/>
          </a:p>
        </p:txBody>
      </p:sp>
    </p:spTree>
    <p:extLst>
      <p:ext uri="{BB962C8B-B14F-4D97-AF65-F5344CB8AC3E}">
        <p14:creationId xmlns:p14="http://schemas.microsoft.com/office/powerpoint/2010/main" val="89177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5ED9A7B-E067-4F70-9FC0-D4CCF3D01E88}"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D0C003-122C-48AF-A25C-B47A47289838}" type="slidenum">
              <a:rPr lang="en-IN" smtClean="0"/>
              <a:t>‹#›</a:t>
            </a:fld>
            <a:endParaRPr lang="en-IN"/>
          </a:p>
        </p:txBody>
      </p:sp>
    </p:spTree>
    <p:extLst>
      <p:ext uri="{BB962C8B-B14F-4D97-AF65-F5344CB8AC3E}">
        <p14:creationId xmlns:p14="http://schemas.microsoft.com/office/powerpoint/2010/main" val="989997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5ED9A7B-E067-4F70-9FC0-D4CCF3D01E88}" type="datetimeFigureOut">
              <a:rPr lang="en-IN" smtClean="0"/>
              <a:t>28-06-2024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D0C003-122C-48AF-A25C-B47A47289838}" type="slidenum">
              <a:rPr lang="en-IN" smtClean="0"/>
              <a:t>‹#›</a:t>
            </a:fld>
            <a:endParaRPr lang="en-IN"/>
          </a:p>
        </p:txBody>
      </p:sp>
    </p:spTree>
    <p:extLst>
      <p:ext uri="{BB962C8B-B14F-4D97-AF65-F5344CB8AC3E}">
        <p14:creationId xmlns:p14="http://schemas.microsoft.com/office/powerpoint/2010/main" val="695061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5ED9A7B-E067-4F70-9FC0-D4CCF3D01E88}" type="datetimeFigureOut">
              <a:rPr lang="en-IN" smtClean="0"/>
              <a:t>28-06-2024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D0C003-122C-48AF-A25C-B47A47289838}" type="slidenum">
              <a:rPr lang="en-IN" smtClean="0"/>
              <a:t>‹#›</a:t>
            </a:fld>
            <a:endParaRPr lang="en-IN"/>
          </a:p>
        </p:txBody>
      </p:sp>
    </p:spTree>
    <p:extLst>
      <p:ext uri="{BB962C8B-B14F-4D97-AF65-F5344CB8AC3E}">
        <p14:creationId xmlns:p14="http://schemas.microsoft.com/office/powerpoint/2010/main" val="91391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D9A7B-E067-4F70-9FC0-D4CCF3D01E88}" type="datetimeFigureOut">
              <a:rPr lang="en-IN" smtClean="0"/>
              <a:t>28-06-2024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D0C003-122C-48AF-A25C-B47A47289838}" type="slidenum">
              <a:rPr lang="en-IN" smtClean="0"/>
              <a:t>‹#›</a:t>
            </a:fld>
            <a:endParaRPr lang="en-IN"/>
          </a:p>
        </p:txBody>
      </p:sp>
    </p:spTree>
    <p:extLst>
      <p:ext uri="{BB962C8B-B14F-4D97-AF65-F5344CB8AC3E}">
        <p14:creationId xmlns:p14="http://schemas.microsoft.com/office/powerpoint/2010/main" val="1972399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ED9A7B-E067-4F70-9FC0-D4CCF3D01E88}"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D0C003-122C-48AF-A25C-B47A47289838}" type="slidenum">
              <a:rPr lang="en-IN" smtClean="0"/>
              <a:t>‹#›</a:t>
            </a:fld>
            <a:endParaRPr lang="en-IN"/>
          </a:p>
        </p:txBody>
      </p:sp>
    </p:spTree>
    <p:extLst>
      <p:ext uri="{BB962C8B-B14F-4D97-AF65-F5344CB8AC3E}">
        <p14:creationId xmlns:p14="http://schemas.microsoft.com/office/powerpoint/2010/main" val="719311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ED9A7B-E067-4F70-9FC0-D4CCF3D01E88}"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D0C003-122C-48AF-A25C-B47A47289838}" type="slidenum">
              <a:rPr lang="en-IN" smtClean="0"/>
              <a:t>‹#›</a:t>
            </a:fld>
            <a:endParaRPr lang="en-IN"/>
          </a:p>
        </p:txBody>
      </p:sp>
    </p:spTree>
    <p:extLst>
      <p:ext uri="{BB962C8B-B14F-4D97-AF65-F5344CB8AC3E}">
        <p14:creationId xmlns:p14="http://schemas.microsoft.com/office/powerpoint/2010/main" val="98319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D9A7B-E067-4F70-9FC0-D4CCF3D01E88}" type="datetimeFigureOut">
              <a:rPr lang="en-IN" smtClean="0"/>
              <a:t>28-06-2024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0C003-122C-48AF-A25C-B47A47289838}" type="slidenum">
              <a:rPr lang="en-IN" smtClean="0"/>
              <a:t>‹#›</a:t>
            </a:fld>
            <a:endParaRPr lang="en-IN"/>
          </a:p>
        </p:txBody>
      </p:sp>
    </p:spTree>
    <p:extLst>
      <p:ext uri="{BB962C8B-B14F-4D97-AF65-F5344CB8AC3E}">
        <p14:creationId xmlns:p14="http://schemas.microsoft.com/office/powerpoint/2010/main" val="1063297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0327" y="249382"/>
            <a:ext cx="10958946" cy="6386945"/>
          </a:xfrm>
        </p:spPr>
        <p:txBody>
          <a:bodyPr>
            <a:normAutofit lnSpcReduction="10000"/>
          </a:bodyPr>
          <a:lstStyle/>
          <a:p>
            <a:r>
              <a:rPr lang="en-IN" sz="2800" b="1" dirty="0">
                <a:latin typeface="Cambria" pitchFamily="18" charset="0"/>
                <a:ea typeface="Cambria" pitchFamily="18" charset="0"/>
              </a:rPr>
              <a:t>Concepts Of Classes and Objects</a:t>
            </a:r>
          </a:p>
          <a:p>
            <a:pPr algn="just"/>
            <a:r>
              <a:rPr lang="en-IN" b="1" dirty="0">
                <a:latin typeface="Cambria" pitchFamily="18" charset="0"/>
                <a:ea typeface="Cambria" pitchFamily="18" charset="0"/>
              </a:rPr>
              <a:t>Objects:</a:t>
            </a:r>
          </a:p>
          <a:p>
            <a:pPr algn="just"/>
            <a:r>
              <a:rPr lang="en-IN" b="1" dirty="0">
                <a:latin typeface="Cambria" pitchFamily="18" charset="0"/>
                <a:ea typeface="Cambria" pitchFamily="18" charset="0"/>
              </a:rPr>
              <a:t>An object is an instance of a class.</a:t>
            </a:r>
            <a:r>
              <a:rPr lang="en-IN" dirty="0">
                <a:latin typeface="Cambria" pitchFamily="18" charset="0"/>
                <a:ea typeface="Cambria" pitchFamily="18" charset="0"/>
              </a:rPr>
              <a:t> A class is a template or blueprint from which objects are created. So, an object is the instance(result) of a class.</a:t>
            </a:r>
            <a:endParaRPr lang="en-IN" b="1" dirty="0">
              <a:latin typeface="Cambria" pitchFamily="18" charset="0"/>
              <a:ea typeface="Cambria" pitchFamily="18" charset="0"/>
            </a:endParaRPr>
          </a:p>
          <a:p>
            <a:pPr algn="just"/>
            <a:r>
              <a:rPr lang="en-IN" b="1" dirty="0">
                <a:latin typeface="Cambria" pitchFamily="18" charset="0"/>
                <a:ea typeface="Cambria" pitchFamily="18" charset="0"/>
              </a:rPr>
              <a:t>An object has three characteristics:</a:t>
            </a:r>
          </a:p>
          <a:p>
            <a:pPr algn="just"/>
            <a:r>
              <a:rPr lang="en-IN" b="1" dirty="0">
                <a:latin typeface="Cambria" pitchFamily="18" charset="0"/>
                <a:ea typeface="Cambria" pitchFamily="18" charset="0"/>
              </a:rPr>
              <a:t>State:</a:t>
            </a:r>
            <a:r>
              <a:rPr lang="en-IN" dirty="0">
                <a:latin typeface="Cambria" pitchFamily="18" charset="0"/>
                <a:ea typeface="Cambria" pitchFamily="18" charset="0"/>
              </a:rPr>
              <a:t> represents the data (value) of an object.</a:t>
            </a:r>
          </a:p>
          <a:p>
            <a:pPr algn="just"/>
            <a:r>
              <a:rPr lang="en-IN" b="1" dirty="0">
                <a:latin typeface="Cambria" pitchFamily="18" charset="0"/>
                <a:ea typeface="Cambria" pitchFamily="18" charset="0"/>
              </a:rPr>
              <a:t>Behavior:</a:t>
            </a:r>
            <a:r>
              <a:rPr lang="en-IN" dirty="0">
                <a:latin typeface="Cambria" pitchFamily="18" charset="0"/>
                <a:ea typeface="Cambria" pitchFamily="18" charset="0"/>
              </a:rPr>
              <a:t> represents the behavior (functionality) of an object such as deposit, withdraw, etc.</a:t>
            </a:r>
          </a:p>
          <a:p>
            <a:pPr algn="just"/>
            <a:r>
              <a:rPr lang="en-IN" b="1" dirty="0">
                <a:latin typeface="Cambria" pitchFamily="18" charset="0"/>
                <a:ea typeface="Cambria" pitchFamily="18" charset="0"/>
              </a:rPr>
              <a:t>Identity:</a:t>
            </a:r>
            <a:r>
              <a:rPr lang="en-IN" dirty="0">
                <a:latin typeface="Cambria" pitchFamily="18" charset="0"/>
                <a:ea typeface="Cambria" pitchFamily="18" charset="0"/>
              </a:rPr>
              <a:t> An object identity is typically implemented via a unique ID. The value of the ID is not visible to the external user. However, it is used internally by the JVM to Identify each object uniquely.</a:t>
            </a:r>
          </a:p>
          <a:p>
            <a:pPr algn="just"/>
            <a:r>
              <a:rPr lang="en-IN" b="1" dirty="0">
                <a:latin typeface="Cambria" pitchFamily="18" charset="0"/>
                <a:ea typeface="Cambria" pitchFamily="18" charset="0"/>
              </a:rPr>
              <a:t>Object Definitions:</a:t>
            </a:r>
            <a:endParaRPr lang="en-IN" dirty="0">
              <a:latin typeface="Cambria" pitchFamily="18" charset="0"/>
              <a:ea typeface="Cambria" pitchFamily="18" charset="0"/>
            </a:endParaRPr>
          </a:p>
          <a:p>
            <a:pPr marL="342900" indent="-342900" algn="just">
              <a:buFont typeface="Wingdings" panose="05000000000000000000" pitchFamily="2" charset="2"/>
              <a:buChar char="v"/>
            </a:pPr>
            <a:r>
              <a:rPr lang="en-IN" dirty="0">
                <a:latin typeface="Cambria" pitchFamily="18" charset="0"/>
                <a:ea typeface="Cambria" pitchFamily="18" charset="0"/>
              </a:rPr>
              <a:t>An object is a real-world entity.</a:t>
            </a:r>
          </a:p>
          <a:p>
            <a:pPr marL="342900" indent="-342900" algn="just">
              <a:buFont typeface="Wingdings" panose="05000000000000000000" pitchFamily="2" charset="2"/>
              <a:buChar char="v"/>
            </a:pPr>
            <a:r>
              <a:rPr lang="en-IN" dirty="0">
                <a:latin typeface="Cambria" pitchFamily="18" charset="0"/>
                <a:ea typeface="Cambria" pitchFamily="18" charset="0"/>
              </a:rPr>
              <a:t>An object is a runtime entity.</a:t>
            </a:r>
          </a:p>
          <a:p>
            <a:pPr marL="342900" indent="-342900" algn="just">
              <a:buFont typeface="Wingdings" panose="05000000000000000000" pitchFamily="2" charset="2"/>
              <a:buChar char="v"/>
            </a:pPr>
            <a:r>
              <a:rPr lang="en-IN" dirty="0">
                <a:latin typeface="Cambria" pitchFamily="18" charset="0"/>
                <a:ea typeface="Cambria" pitchFamily="18" charset="0"/>
              </a:rPr>
              <a:t>The object is an entity which has state and behavior.</a:t>
            </a:r>
          </a:p>
          <a:p>
            <a:pPr marL="342900" indent="-342900" algn="just">
              <a:buFont typeface="Wingdings" panose="05000000000000000000" pitchFamily="2" charset="2"/>
              <a:buChar char="v"/>
            </a:pPr>
            <a:r>
              <a:rPr lang="en-IN" dirty="0">
                <a:latin typeface="Cambria" pitchFamily="18" charset="0"/>
                <a:ea typeface="Cambria" pitchFamily="18" charset="0"/>
              </a:rPr>
              <a:t>The object is an instance of a class.</a:t>
            </a:r>
          </a:p>
        </p:txBody>
      </p:sp>
    </p:spTree>
    <p:extLst>
      <p:ext uri="{BB962C8B-B14F-4D97-AF65-F5344CB8AC3E}">
        <p14:creationId xmlns:p14="http://schemas.microsoft.com/office/powerpoint/2010/main" val="4001717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4909"/>
            <a:ext cx="10515600" cy="5692054"/>
          </a:xfrm>
        </p:spPr>
        <p:txBody>
          <a:bodyPr>
            <a:normAutofit lnSpcReduction="10000"/>
          </a:bodyPr>
          <a:lstStyle/>
          <a:p>
            <a:pPr marL="0" indent="0" algn="ctr">
              <a:buNone/>
            </a:pPr>
            <a:r>
              <a:rPr lang="en-IN" b="1" dirty="0"/>
              <a:t>Static Method</a:t>
            </a:r>
          </a:p>
          <a:p>
            <a:pPr marL="0" indent="0">
              <a:buNone/>
            </a:pPr>
            <a:r>
              <a:rPr lang="en-IN" b="1" dirty="0"/>
              <a:t>public</a:t>
            </a:r>
            <a:r>
              <a:rPr lang="en-IN" dirty="0"/>
              <a:t> </a:t>
            </a:r>
            <a:r>
              <a:rPr lang="en-IN" b="1" dirty="0"/>
              <a:t>class</a:t>
            </a:r>
            <a:r>
              <a:rPr lang="en-IN" dirty="0"/>
              <a:t> Display  </a:t>
            </a:r>
          </a:p>
          <a:p>
            <a:pPr marL="0" indent="0">
              <a:buNone/>
            </a:pPr>
            <a:r>
              <a:rPr lang="en-IN" dirty="0"/>
              <a:t>{  </a:t>
            </a:r>
          </a:p>
          <a:p>
            <a:pPr marL="0" indent="0">
              <a:buNone/>
            </a:pPr>
            <a:r>
              <a:rPr lang="en-IN" b="1" dirty="0"/>
              <a:t>	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  </a:t>
            </a:r>
          </a:p>
          <a:p>
            <a:pPr marL="0" indent="0">
              <a:buNone/>
            </a:pPr>
            <a:r>
              <a:rPr lang="en-IN" dirty="0"/>
              <a:t>	show();  </a:t>
            </a:r>
          </a:p>
          <a:p>
            <a:pPr marL="0" indent="0">
              <a:buNone/>
            </a:pPr>
            <a:r>
              <a:rPr lang="en-IN" dirty="0"/>
              <a:t>	}  </a:t>
            </a:r>
          </a:p>
          <a:p>
            <a:pPr marL="0" indent="0">
              <a:buNone/>
            </a:pPr>
            <a:r>
              <a:rPr lang="en-IN" b="1" dirty="0"/>
              <a:t>	static</a:t>
            </a:r>
            <a:r>
              <a:rPr lang="en-IN" dirty="0"/>
              <a:t> </a:t>
            </a:r>
            <a:r>
              <a:rPr lang="en-IN" b="1" dirty="0"/>
              <a:t>void</a:t>
            </a:r>
            <a:r>
              <a:rPr lang="en-IN" dirty="0"/>
              <a:t> show()   </a:t>
            </a:r>
          </a:p>
          <a:p>
            <a:pPr marL="0" indent="0">
              <a:buNone/>
            </a:pPr>
            <a:r>
              <a:rPr lang="en-IN" dirty="0"/>
              <a:t>	{  </a:t>
            </a:r>
          </a:p>
          <a:p>
            <a:pPr marL="0" indent="0">
              <a:buNone/>
            </a:pPr>
            <a:r>
              <a:rPr lang="en-IN" dirty="0"/>
              <a:t>	System.out.println("It is an example of static method.");  </a:t>
            </a:r>
          </a:p>
          <a:p>
            <a:pPr marL="0" indent="0">
              <a:buNone/>
            </a:pPr>
            <a:r>
              <a:rPr lang="en-IN" dirty="0"/>
              <a:t>	}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468760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4181"/>
            <a:ext cx="10515600" cy="5622781"/>
          </a:xfrm>
        </p:spPr>
        <p:txBody>
          <a:bodyPr/>
          <a:lstStyle/>
          <a:p>
            <a:pPr marL="0" indent="0" algn="ctr">
              <a:buNone/>
            </a:pPr>
            <a:r>
              <a:rPr lang="en-IN" b="1" dirty="0"/>
              <a:t>Abstract Method</a:t>
            </a:r>
          </a:p>
          <a:p>
            <a:r>
              <a:rPr lang="en-IN" dirty="0"/>
              <a:t>The method that does not has method body is known as abstract method.</a:t>
            </a:r>
          </a:p>
          <a:p>
            <a:r>
              <a:rPr lang="en-IN" dirty="0"/>
              <a:t> It always declares in the </a:t>
            </a:r>
            <a:r>
              <a:rPr lang="en-IN" b="1" dirty="0"/>
              <a:t>abstract class.</a:t>
            </a:r>
          </a:p>
          <a:p>
            <a:r>
              <a:rPr lang="en-IN" dirty="0"/>
              <a:t>To create an abstract method, we use the keyword </a:t>
            </a:r>
            <a:r>
              <a:rPr lang="en-IN" b="1" dirty="0"/>
              <a:t>abstract</a:t>
            </a:r>
            <a:r>
              <a:rPr lang="en-IN" dirty="0"/>
              <a:t>.</a:t>
            </a:r>
          </a:p>
          <a:p>
            <a:pPr marL="0" indent="0">
              <a:buNone/>
            </a:pPr>
            <a:endParaRPr lang="en-IN" b="1" dirty="0"/>
          </a:p>
          <a:p>
            <a:pPr marL="0" indent="0">
              <a:buNone/>
            </a:pPr>
            <a:r>
              <a:rPr lang="en-IN" b="1" dirty="0"/>
              <a:t>Syntax</a:t>
            </a:r>
          </a:p>
          <a:p>
            <a:pPr marL="0" indent="0">
              <a:buNone/>
            </a:pPr>
            <a:endParaRPr lang="en-IN" b="1" dirty="0"/>
          </a:p>
          <a:p>
            <a:pPr marL="0" indent="0">
              <a:buNone/>
            </a:pPr>
            <a:r>
              <a:rPr lang="en-IN" b="1" dirty="0"/>
              <a:t>abstract</a:t>
            </a:r>
            <a:r>
              <a:rPr lang="en-IN" dirty="0"/>
              <a:t> </a:t>
            </a:r>
            <a:r>
              <a:rPr lang="en-IN" b="1" dirty="0"/>
              <a:t>void</a:t>
            </a:r>
            <a:r>
              <a:rPr lang="en-IN" dirty="0"/>
              <a:t> </a:t>
            </a:r>
            <a:r>
              <a:rPr lang="en-IN" dirty="0" err="1"/>
              <a:t>method_name</a:t>
            </a:r>
            <a:r>
              <a:rPr lang="en-IN" dirty="0"/>
              <a:t>();  </a:t>
            </a:r>
          </a:p>
          <a:p>
            <a:pPr marL="0" indent="0">
              <a:buNone/>
            </a:pPr>
            <a:endParaRPr lang="en-IN" dirty="0"/>
          </a:p>
        </p:txBody>
      </p:sp>
    </p:spTree>
    <p:extLst>
      <p:ext uri="{BB962C8B-B14F-4D97-AF65-F5344CB8AC3E}">
        <p14:creationId xmlns:p14="http://schemas.microsoft.com/office/powerpoint/2010/main" val="43107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6364"/>
            <a:ext cx="10515600" cy="6331527"/>
          </a:xfrm>
        </p:spPr>
        <p:txBody>
          <a:bodyPr>
            <a:normAutofit fontScale="85000" lnSpcReduction="20000"/>
          </a:bodyPr>
          <a:lstStyle/>
          <a:p>
            <a:pPr marL="0" indent="0">
              <a:buNone/>
            </a:pPr>
            <a:r>
              <a:rPr lang="en-IN" b="1" dirty="0"/>
              <a:t>abstract</a:t>
            </a:r>
            <a:r>
              <a:rPr lang="en-IN" dirty="0"/>
              <a:t> </a:t>
            </a:r>
            <a:r>
              <a:rPr lang="en-IN" b="1" dirty="0"/>
              <a:t>class</a:t>
            </a:r>
            <a:r>
              <a:rPr lang="en-IN" dirty="0"/>
              <a:t> Demo         //</a:t>
            </a:r>
            <a:r>
              <a:rPr lang="en-IN" b="1" dirty="0"/>
              <a:t>abstract class </a:t>
            </a:r>
            <a:r>
              <a:rPr lang="en-IN" dirty="0"/>
              <a:t> </a:t>
            </a:r>
          </a:p>
          <a:p>
            <a:pPr marL="0" indent="0">
              <a:buNone/>
            </a:pPr>
            <a:r>
              <a:rPr lang="en-IN" dirty="0"/>
              <a:t>{  </a:t>
            </a:r>
          </a:p>
          <a:p>
            <a:pPr marL="0" indent="0">
              <a:buNone/>
            </a:pPr>
            <a:r>
              <a:rPr lang="en-IN" b="1" dirty="0"/>
              <a:t>	abstract</a:t>
            </a:r>
            <a:r>
              <a:rPr lang="en-IN" dirty="0"/>
              <a:t> </a:t>
            </a:r>
            <a:r>
              <a:rPr lang="en-IN" b="1" dirty="0"/>
              <a:t>void</a:t>
            </a:r>
            <a:r>
              <a:rPr lang="en-IN" dirty="0"/>
              <a:t> display();   //</a:t>
            </a:r>
            <a:r>
              <a:rPr lang="en-IN" b="1" dirty="0"/>
              <a:t>abstract method</a:t>
            </a:r>
            <a:r>
              <a:rPr lang="en-IN" dirty="0"/>
              <a:t> declaration</a:t>
            </a:r>
          </a:p>
          <a:p>
            <a:pPr marL="0" indent="0">
              <a:buNone/>
            </a:pPr>
            <a:r>
              <a:rPr lang="en-IN" dirty="0"/>
              <a:t>}  </a:t>
            </a:r>
          </a:p>
          <a:p>
            <a:pPr marL="0" indent="0">
              <a:buNone/>
            </a:pPr>
            <a:r>
              <a:rPr lang="en-IN" b="1" dirty="0"/>
              <a:t>public</a:t>
            </a:r>
            <a:r>
              <a:rPr lang="en-IN" dirty="0"/>
              <a:t> </a:t>
            </a:r>
            <a:r>
              <a:rPr lang="en-IN" b="1" dirty="0"/>
              <a:t>class</a:t>
            </a:r>
            <a:r>
              <a:rPr lang="en-IN" dirty="0"/>
              <a:t> </a:t>
            </a:r>
            <a:r>
              <a:rPr lang="en-IN" dirty="0" err="1"/>
              <a:t>MyClass</a:t>
            </a:r>
            <a:r>
              <a:rPr lang="en-IN" dirty="0"/>
              <a:t> </a:t>
            </a:r>
            <a:r>
              <a:rPr lang="en-IN" b="1" dirty="0"/>
              <a:t>extends</a:t>
            </a:r>
            <a:r>
              <a:rPr lang="en-IN" dirty="0"/>
              <a:t> Demo  </a:t>
            </a:r>
          </a:p>
          <a:p>
            <a:pPr marL="0" indent="0">
              <a:buNone/>
            </a:pPr>
            <a:r>
              <a:rPr lang="en-IN" dirty="0"/>
              <a:t>{  </a:t>
            </a:r>
          </a:p>
          <a:p>
            <a:pPr marL="0" indent="0">
              <a:buNone/>
            </a:pPr>
            <a:r>
              <a:rPr lang="en-IN" b="1" dirty="0"/>
              <a:t>	void</a:t>
            </a:r>
            <a:r>
              <a:rPr lang="en-IN" dirty="0"/>
              <a:t> display()           //method implementation  </a:t>
            </a:r>
          </a:p>
          <a:p>
            <a:pPr marL="0" indent="0">
              <a:buNone/>
            </a:pPr>
            <a:r>
              <a:rPr lang="en-IN" dirty="0"/>
              <a:t>	{  </a:t>
            </a:r>
          </a:p>
          <a:p>
            <a:pPr marL="0" indent="0">
              <a:buNone/>
            </a:pPr>
            <a:r>
              <a:rPr lang="en-IN" dirty="0"/>
              <a:t>	System.out.println("Abstract method?");  </a:t>
            </a:r>
          </a:p>
          <a:p>
            <a:pPr marL="0" indent="0">
              <a:buNone/>
            </a:pPr>
            <a:r>
              <a:rPr lang="en-IN" dirty="0"/>
              <a:t>	}  </a:t>
            </a:r>
          </a:p>
          <a:p>
            <a:pPr marL="0" indent="0">
              <a:buNone/>
            </a:pPr>
            <a:r>
              <a:rPr lang="en-IN" b="1" dirty="0"/>
              <a:t>	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  </a:t>
            </a:r>
          </a:p>
          <a:p>
            <a:pPr marL="0" indent="0">
              <a:buNone/>
            </a:pPr>
            <a:r>
              <a:rPr lang="en-IN" dirty="0"/>
              <a:t>	Demo </a:t>
            </a:r>
            <a:r>
              <a:rPr lang="en-IN" dirty="0" err="1"/>
              <a:t>obj</a:t>
            </a:r>
            <a:r>
              <a:rPr lang="en-IN" dirty="0"/>
              <a:t> = </a:t>
            </a:r>
            <a:r>
              <a:rPr lang="en-IN" b="1" dirty="0"/>
              <a:t>new</a:t>
            </a:r>
            <a:r>
              <a:rPr lang="en-IN" dirty="0"/>
              <a:t> </a:t>
            </a:r>
            <a:r>
              <a:rPr lang="en-IN" dirty="0" err="1"/>
              <a:t>MyClass</a:t>
            </a:r>
            <a:r>
              <a:rPr lang="en-IN" dirty="0"/>
              <a:t>();       //creating object of abstract class  </a:t>
            </a:r>
          </a:p>
          <a:p>
            <a:pPr marL="0" indent="0">
              <a:buNone/>
            </a:pPr>
            <a:r>
              <a:rPr lang="en-IN" dirty="0"/>
              <a:t>	</a:t>
            </a:r>
            <a:r>
              <a:rPr lang="en-IN" dirty="0" err="1"/>
              <a:t>obj.display</a:t>
            </a:r>
            <a:r>
              <a:rPr lang="en-IN" dirty="0"/>
              <a:t>();                                  //invoking abstract method  </a:t>
            </a:r>
          </a:p>
          <a:p>
            <a:pPr marL="0" indent="0">
              <a:buNone/>
            </a:pPr>
            <a:r>
              <a:rPr lang="en-IN" dirty="0"/>
              <a:t>}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516730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2000"/>
            <a:ext cx="10515600" cy="5414963"/>
          </a:xfrm>
        </p:spPr>
        <p:txBody>
          <a:bodyPr/>
          <a:lstStyle/>
          <a:p>
            <a:pPr marL="0" indent="0" algn="ctr">
              <a:buNone/>
            </a:pPr>
            <a:r>
              <a:rPr lang="en-IN" b="1" dirty="0"/>
              <a:t>Method over loading</a:t>
            </a:r>
          </a:p>
          <a:p>
            <a:r>
              <a:rPr lang="en-IN" dirty="0"/>
              <a:t>Class has multiple methods having same name but different in parameters, it is known as </a:t>
            </a:r>
            <a:r>
              <a:rPr lang="en-IN" b="1" dirty="0"/>
              <a:t>Method Overloading</a:t>
            </a:r>
            <a:r>
              <a:rPr lang="en-IN" dirty="0"/>
              <a:t>.</a:t>
            </a:r>
          </a:p>
          <a:p>
            <a:pPr marL="0" indent="0">
              <a:buNone/>
            </a:pPr>
            <a:endParaRPr lang="en-IN" dirty="0"/>
          </a:p>
          <a:p>
            <a:pPr marL="0" indent="0">
              <a:buNone/>
            </a:pPr>
            <a:r>
              <a:rPr lang="en-IN" b="1" dirty="0"/>
              <a:t>Different ways to overload the method</a:t>
            </a:r>
          </a:p>
          <a:p>
            <a:r>
              <a:rPr lang="en-IN" dirty="0"/>
              <a:t>By changing number of arguments</a:t>
            </a:r>
          </a:p>
          <a:p>
            <a:r>
              <a:rPr lang="en-IN" dirty="0"/>
              <a:t>By changing the data type</a:t>
            </a:r>
          </a:p>
          <a:p>
            <a:pPr marL="0" indent="0">
              <a:buNone/>
            </a:pPr>
            <a:endParaRPr lang="en-IN" dirty="0"/>
          </a:p>
          <a:p>
            <a:pPr marL="0" indent="0">
              <a:buNone/>
            </a:pPr>
            <a:endParaRPr lang="en-IN" b="1" dirty="0"/>
          </a:p>
        </p:txBody>
      </p:sp>
    </p:spTree>
    <p:extLst>
      <p:ext uri="{BB962C8B-B14F-4D97-AF65-F5344CB8AC3E}">
        <p14:creationId xmlns:p14="http://schemas.microsoft.com/office/powerpoint/2010/main" val="34278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9382"/>
            <a:ext cx="10515600" cy="6414653"/>
          </a:xfrm>
        </p:spPr>
        <p:txBody>
          <a:bodyPr>
            <a:normAutofit fontScale="77500" lnSpcReduction="20000"/>
          </a:bodyPr>
          <a:lstStyle/>
          <a:p>
            <a:pPr marL="0" indent="0" algn="ctr">
              <a:buNone/>
            </a:pPr>
            <a:r>
              <a:rPr lang="en-IN" b="1" dirty="0"/>
              <a:t>Method Overloading: changing no. of arguments</a:t>
            </a:r>
          </a:p>
          <a:p>
            <a:pPr marL="0" indent="0">
              <a:buNone/>
            </a:pPr>
            <a:r>
              <a:rPr lang="en-IN" b="1" dirty="0"/>
              <a:t>class</a:t>
            </a:r>
            <a:r>
              <a:rPr lang="en-IN" dirty="0"/>
              <a:t> Adder{  </a:t>
            </a:r>
          </a:p>
          <a:p>
            <a:pPr marL="0" indent="0">
              <a:buNone/>
            </a:pPr>
            <a:r>
              <a:rPr lang="en-IN" b="1" dirty="0"/>
              <a:t>	static</a:t>
            </a:r>
            <a:r>
              <a:rPr lang="en-IN" dirty="0"/>
              <a:t> </a:t>
            </a:r>
            <a:r>
              <a:rPr lang="en-IN" b="1" dirty="0" err="1"/>
              <a:t>int</a:t>
            </a:r>
            <a:r>
              <a:rPr lang="en-IN" dirty="0"/>
              <a:t> add(</a:t>
            </a:r>
            <a:r>
              <a:rPr lang="en-IN" b="1" dirty="0" err="1"/>
              <a:t>int</a:t>
            </a:r>
            <a:r>
              <a:rPr lang="en-IN" dirty="0"/>
              <a:t> </a:t>
            </a:r>
            <a:r>
              <a:rPr lang="en-IN" dirty="0" err="1"/>
              <a:t>a,</a:t>
            </a:r>
            <a:r>
              <a:rPr lang="en-IN" b="1" dirty="0" err="1"/>
              <a:t>int</a:t>
            </a:r>
            <a:r>
              <a:rPr lang="en-IN" dirty="0"/>
              <a:t> b)</a:t>
            </a:r>
          </a:p>
          <a:p>
            <a:pPr marL="0" indent="0">
              <a:buNone/>
            </a:pPr>
            <a:r>
              <a:rPr lang="en-IN" dirty="0"/>
              <a:t>	{</a:t>
            </a:r>
          </a:p>
          <a:p>
            <a:pPr marL="0" indent="0">
              <a:buNone/>
            </a:pPr>
            <a:r>
              <a:rPr lang="en-IN" b="1" dirty="0"/>
              <a:t>	return</a:t>
            </a:r>
            <a:r>
              <a:rPr lang="en-IN" dirty="0"/>
              <a:t> </a:t>
            </a:r>
            <a:r>
              <a:rPr lang="en-IN" dirty="0" err="1"/>
              <a:t>a+b</a:t>
            </a:r>
            <a:r>
              <a:rPr lang="en-IN" dirty="0"/>
              <a:t>;</a:t>
            </a:r>
          </a:p>
          <a:p>
            <a:pPr marL="0" indent="0">
              <a:buNone/>
            </a:pPr>
            <a:r>
              <a:rPr lang="en-IN" dirty="0"/>
              <a:t>	}  </a:t>
            </a:r>
          </a:p>
          <a:p>
            <a:pPr marL="0" indent="0">
              <a:buNone/>
            </a:pPr>
            <a:r>
              <a:rPr lang="en-IN" b="1" dirty="0"/>
              <a:t>	static</a:t>
            </a:r>
            <a:r>
              <a:rPr lang="en-IN" dirty="0"/>
              <a:t> </a:t>
            </a:r>
            <a:r>
              <a:rPr lang="en-IN" b="1" dirty="0" err="1"/>
              <a:t>int</a:t>
            </a:r>
            <a:r>
              <a:rPr lang="en-IN" dirty="0"/>
              <a:t> add(</a:t>
            </a:r>
            <a:r>
              <a:rPr lang="en-IN" b="1" dirty="0" err="1"/>
              <a:t>int</a:t>
            </a:r>
            <a:r>
              <a:rPr lang="en-IN" dirty="0"/>
              <a:t> </a:t>
            </a:r>
            <a:r>
              <a:rPr lang="en-IN" dirty="0" err="1"/>
              <a:t>a,</a:t>
            </a:r>
            <a:r>
              <a:rPr lang="en-IN" b="1" dirty="0" err="1"/>
              <a:t>int</a:t>
            </a:r>
            <a:r>
              <a:rPr lang="en-IN" dirty="0"/>
              <a:t> </a:t>
            </a:r>
            <a:r>
              <a:rPr lang="en-IN" dirty="0" err="1"/>
              <a:t>b,</a:t>
            </a:r>
            <a:r>
              <a:rPr lang="en-IN" b="1" dirty="0" err="1"/>
              <a:t>int</a:t>
            </a:r>
            <a:r>
              <a:rPr lang="en-IN" dirty="0"/>
              <a:t> c)</a:t>
            </a:r>
          </a:p>
          <a:p>
            <a:pPr marL="0" indent="0">
              <a:buNone/>
            </a:pPr>
            <a:r>
              <a:rPr lang="en-IN" dirty="0"/>
              <a:t>	{</a:t>
            </a:r>
          </a:p>
          <a:p>
            <a:pPr marL="0" indent="0">
              <a:buNone/>
            </a:pPr>
            <a:r>
              <a:rPr lang="en-IN" b="1" dirty="0"/>
              <a:t>	return</a:t>
            </a:r>
            <a:r>
              <a:rPr lang="en-IN" dirty="0"/>
              <a:t> </a:t>
            </a:r>
            <a:r>
              <a:rPr lang="en-IN" dirty="0" err="1"/>
              <a:t>a+b+c</a:t>
            </a:r>
            <a:r>
              <a:rPr lang="en-IN" dirty="0"/>
              <a:t>;</a:t>
            </a:r>
          </a:p>
          <a:p>
            <a:pPr marL="0" indent="0">
              <a:buNone/>
            </a:pPr>
            <a:r>
              <a:rPr lang="en-IN" dirty="0"/>
              <a:t>	}  </a:t>
            </a:r>
          </a:p>
          <a:p>
            <a:pPr marL="0" indent="0">
              <a:buNone/>
            </a:pPr>
            <a:r>
              <a:rPr lang="en-IN" dirty="0"/>
              <a:t>}  </a:t>
            </a:r>
          </a:p>
          <a:p>
            <a:pPr marL="0" indent="0">
              <a:buNone/>
            </a:pPr>
            <a:r>
              <a:rPr lang="en-IN" b="1" dirty="0"/>
              <a:t>class</a:t>
            </a:r>
            <a:r>
              <a:rPr lang="en-IN" dirty="0"/>
              <a:t> TestOverloading1{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err="1"/>
              <a:t>System.out.println</a:t>
            </a:r>
            <a:r>
              <a:rPr lang="en-IN" dirty="0"/>
              <a:t>(</a:t>
            </a:r>
            <a:r>
              <a:rPr lang="en-IN" dirty="0" err="1"/>
              <a:t>Adder.add</a:t>
            </a:r>
            <a:r>
              <a:rPr lang="en-IN" dirty="0"/>
              <a:t>(11,11));  </a:t>
            </a:r>
          </a:p>
          <a:p>
            <a:pPr marL="0" indent="0">
              <a:buNone/>
            </a:pPr>
            <a:r>
              <a:rPr lang="en-IN" dirty="0" err="1"/>
              <a:t>System.out.println</a:t>
            </a:r>
            <a:r>
              <a:rPr lang="en-IN" dirty="0"/>
              <a:t>(</a:t>
            </a:r>
            <a:r>
              <a:rPr lang="en-IN" dirty="0" err="1"/>
              <a:t>Adder.add</a:t>
            </a:r>
            <a:r>
              <a:rPr lang="en-IN" dirty="0"/>
              <a:t>(11,11,11));  </a:t>
            </a:r>
          </a:p>
          <a:p>
            <a:pPr marL="0" indent="0">
              <a:buNone/>
            </a:pPr>
            <a:r>
              <a:rPr lang="en-IN" dirty="0"/>
              <a:t>}</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518011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218"/>
            <a:ext cx="10515600" cy="5985164"/>
          </a:xfrm>
        </p:spPr>
        <p:txBody>
          <a:bodyPr>
            <a:normAutofit fontScale="77500" lnSpcReduction="20000"/>
          </a:bodyPr>
          <a:lstStyle/>
          <a:p>
            <a:pPr marL="0" indent="0" algn="ctr">
              <a:buNone/>
            </a:pPr>
            <a:r>
              <a:rPr lang="en-IN" b="1" dirty="0"/>
              <a:t>Method Overloading: changing data type of arguments</a:t>
            </a:r>
          </a:p>
          <a:p>
            <a:pPr marL="0" indent="0">
              <a:buNone/>
            </a:pPr>
            <a:r>
              <a:rPr lang="en-IN" b="1" dirty="0"/>
              <a:t>class</a:t>
            </a:r>
            <a:r>
              <a:rPr lang="en-IN" dirty="0"/>
              <a:t> Adder{  </a:t>
            </a:r>
          </a:p>
          <a:p>
            <a:pPr marL="0" indent="0">
              <a:buNone/>
            </a:pPr>
            <a:r>
              <a:rPr lang="en-IN" b="1" dirty="0"/>
              <a:t>	static</a:t>
            </a:r>
            <a:r>
              <a:rPr lang="en-IN" dirty="0"/>
              <a:t> </a:t>
            </a:r>
            <a:r>
              <a:rPr lang="en-IN" b="1" dirty="0" err="1"/>
              <a:t>int</a:t>
            </a:r>
            <a:r>
              <a:rPr lang="en-IN" dirty="0"/>
              <a:t> add(</a:t>
            </a:r>
            <a:r>
              <a:rPr lang="en-IN" b="1" dirty="0" err="1"/>
              <a:t>int</a:t>
            </a:r>
            <a:r>
              <a:rPr lang="en-IN" dirty="0"/>
              <a:t> a, </a:t>
            </a:r>
            <a:r>
              <a:rPr lang="en-IN" b="1" dirty="0" err="1"/>
              <a:t>int</a:t>
            </a:r>
            <a:r>
              <a:rPr lang="en-IN" dirty="0"/>
              <a:t> b)</a:t>
            </a:r>
          </a:p>
          <a:p>
            <a:pPr marL="0" indent="0">
              <a:buNone/>
            </a:pPr>
            <a:r>
              <a:rPr lang="en-IN" dirty="0"/>
              <a:t>	{</a:t>
            </a:r>
          </a:p>
          <a:p>
            <a:pPr marL="0" indent="0">
              <a:buNone/>
            </a:pPr>
            <a:r>
              <a:rPr lang="en-IN" b="1" dirty="0"/>
              <a:t>	return</a:t>
            </a:r>
            <a:r>
              <a:rPr lang="en-IN" dirty="0"/>
              <a:t> </a:t>
            </a:r>
            <a:r>
              <a:rPr lang="en-IN" dirty="0" err="1"/>
              <a:t>a+b</a:t>
            </a:r>
            <a:r>
              <a:rPr lang="en-IN" dirty="0"/>
              <a:t>;</a:t>
            </a:r>
          </a:p>
          <a:p>
            <a:pPr marL="0" indent="0">
              <a:buNone/>
            </a:pPr>
            <a:r>
              <a:rPr lang="en-IN" dirty="0"/>
              <a:t>	}  </a:t>
            </a:r>
          </a:p>
          <a:p>
            <a:pPr marL="0" indent="0">
              <a:buNone/>
            </a:pPr>
            <a:r>
              <a:rPr lang="en-IN" b="1" dirty="0"/>
              <a:t>	static</a:t>
            </a:r>
            <a:r>
              <a:rPr lang="en-IN" dirty="0"/>
              <a:t> </a:t>
            </a:r>
            <a:r>
              <a:rPr lang="en-IN" b="1" dirty="0"/>
              <a:t>double</a:t>
            </a:r>
            <a:r>
              <a:rPr lang="en-IN" dirty="0"/>
              <a:t> add(</a:t>
            </a:r>
            <a:r>
              <a:rPr lang="en-IN" b="1" dirty="0"/>
              <a:t>double</a:t>
            </a:r>
            <a:r>
              <a:rPr lang="en-IN" dirty="0"/>
              <a:t> a, </a:t>
            </a:r>
            <a:r>
              <a:rPr lang="en-IN" b="1" dirty="0"/>
              <a:t>double</a:t>
            </a:r>
            <a:r>
              <a:rPr lang="en-IN" dirty="0"/>
              <a:t> b)</a:t>
            </a:r>
          </a:p>
          <a:p>
            <a:pPr marL="0" indent="0">
              <a:buNone/>
            </a:pPr>
            <a:r>
              <a:rPr lang="en-IN" dirty="0"/>
              <a:t>	{</a:t>
            </a:r>
          </a:p>
          <a:p>
            <a:pPr marL="0" indent="0">
              <a:buNone/>
            </a:pPr>
            <a:r>
              <a:rPr lang="en-IN" b="1" dirty="0"/>
              <a:t>	return</a:t>
            </a:r>
            <a:r>
              <a:rPr lang="en-IN" dirty="0"/>
              <a:t> </a:t>
            </a:r>
            <a:r>
              <a:rPr lang="en-IN" dirty="0" err="1"/>
              <a:t>a+b</a:t>
            </a:r>
            <a:r>
              <a:rPr lang="en-IN" dirty="0"/>
              <a:t>;</a:t>
            </a:r>
          </a:p>
          <a:p>
            <a:pPr marL="0" indent="0">
              <a:buNone/>
            </a:pPr>
            <a:r>
              <a:rPr lang="en-IN" dirty="0"/>
              <a:t>	}  </a:t>
            </a:r>
          </a:p>
          <a:p>
            <a:pPr marL="0" indent="0">
              <a:buNone/>
            </a:pPr>
            <a:r>
              <a:rPr lang="en-IN" dirty="0"/>
              <a:t>}  </a:t>
            </a:r>
          </a:p>
          <a:p>
            <a:pPr marL="0" indent="0">
              <a:buNone/>
            </a:pPr>
            <a:r>
              <a:rPr lang="en-IN" b="1" dirty="0"/>
              <a:t>class</a:t>
            </a:r>
            <a:r>
              <a:rPr lang="en-IN" dirty="0"/>
              <a:t> TestOverloading2{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err="1"/>
              <a:t>System.out.println</a:t>
            </a:r>
            <a:r>
              <a:rPr lang="en-IN" dirty="0"/>
              <a:t>(</a:t>
            </a:r>
            <a:r>
              <a:rPr lang="en-IN" dirty="0" err="1"/>
              <a:t>Adder.add</a:t>
            </a:r>
            <a:r>
              <a:rPr lang="en-IN" dirty="0"/>
              <a:t>(11,11));  </a:t>
            </a:r>
          </a:p>
          <a:p>
            <a:pPr marL="0" indent="0">
              <a:buNone/>
            </a:pPr>
            <a:r>
              <a:rPr lang="en-IN" dirty="0" err="1"/>
              <a:t>System.out.println</a:t>
            </a:r>
            <a:r>
              <a:rPr lang="en-IN" dirty="0"/>
              <a:t>(</a:t>
            </a:r>
            <a:r>
              <a:rPr lang="en-IN" dirty="0" err="1"/>
              <a:t>Adder.add</a:t>
            </a:r>
            <a:r>
              <a:rPr lang="en-IN" dirty="0"/>
              <a:t>(12.3,12.6));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4099828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055" y="512618"/>
            <a:ext cx="10515600" cy="5708073"/>
          </a:xfrm>
        </p:spPr>
        <p:txBody>
          <a:bodyPr/>
          <a:lstStyle/>
          <a:p>
            <a:pPr marL="0" indent="0" algn="ctr">
              <a:buNone/>
            </a:pPr>
            <a:r>
              <a:rPr lang="en-IN" b="1" dirty="0"/>
              <a:t>Constructors in Java</a:t>
            </a:r>
          </a:p>
          <a:p>
            <a:pPr algn="just"/>
            <a:r>
              <a:rPr lang="en-IN" dirty="0"/>
              <a:t>a constructor is a block of codes similar to the method. It is called when an instance of the class is created. At the time of calling constructor, memory for the object is allocated in the memory.</a:t>
            </a:r>
          </a:p>
          <a:p>
            <a:pPr marL="0" indent="0" algn="just">
              <a:buNone/>
            </a:pPr>
            <a:endParaRPr lang="en-IN" dirty="0"/>
          </a:p>
          <a:p>
            <a:pPr marL="0" indent="0" algn="just">
              <a:buNone/>
            </a:pPr>
            <a:r>
              <a:rPr lang="en-IN" b="1" dirty="0"/>
              <a:t>Rules for creating Java constructor:</a:t>
            </a:r>
          </a:p>
          <a:p>
            <a:r>
              <a:rPr lang="en-IN" dirty="0"/>
              <a:t>Constructor name must be the same as its class name</a:t>
            </a:r>
          </a:p>
          <a:p>
            <a:r>
              <a:rPr lang="en-IN" dirty="0"/>
              <a:t>A Constructor must have no explicit return type</a:t>
            </a:r>
          </a:p>
          <a:p>
            <a:r>
              <a:rPr lang="en-IN" dirty="0"/>
              <a:t>A Java constructor cannot be abstract, static, final, and synchronized</a:t>
            </a:r>
          </a:p>
          <a:p>
            <a:pPr marL="0" indent="0" algn="just">
              <a:buNone/>
            </a:pPr>
            <a:endParaRPr lang="en-IN" b="1" dirty="0"/>
          </a:p>
          <a:p>
            <a:pPr algn="just"/>
            <a:endParaRPr lang="en-IN" dirty="0"/>
          </a:p>
        </p:txBody>
      </p:sp>
    </p:spTree>
    <p:extLst>
      <p:ext uri="{BB962C8B-B14F-4D97-AF65-F5344CB8AC3E}">
        <p14:creationId xmlns:p14="http://schemas.microsoft.com/office/powerpoint/2010/main" val="216992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8764"/>
            <a:ext cx="10515600" cy="6054436"/>
          </a:xfrm>
        </p:spPr>
        <p:txBody>
          <a:bodyPr>
            <a:normAutofit fontScale="92500" lnSpcReduction="20000"/>
          </a:bodyPr>
          <a:lstStyle/>
          <a:p>
            <a:pPr marL="0" indent="0">
              <a:buNone/>
            </a:pPr>
            <a:r>
              <a:rPr lang="en-IN" b="1" dirty="0"/>
              <a:t>Types of Java constructors:</a:t>
            </a:r>
          </a:p>
          <a:p>
            <a:r>
              <a:rPr lang="en-IN" dirty="0"/>
              <a:t>Default constructor (no-arguments constructor)</a:t>
            </a:r>
          </a:p>
          <a:p>
            <a:r>
              <a:rPr lang="en-IN" dirty="0"/>
              <a:t>Parameterized constructor</a:t>
            </a:r>
          </a:p>
          <a:p>
            <a:pPr marL="0" indent="0">
              <a:buNone/>
            </a:pPr>
            <a:r>
              <a:rPr lang="en-IN" b="1" dirty="0"/>
              <a:t>Default constructor:</a:t>
            </a:r>
          </a:p>
          <a:p>
            <a:pPr marL="0" indent="0">
              <a:buNone/>
            </a:pPr>
            <a:r>
              <a:rPr lang="en-IN" b="1" dirty="0"/>
              <a:t>class</a:t>
            </a:r>
            <a:r>
              <a:rPr lang="en-IN" dirty="0"/>
              <a:t> Bike1{  </a:t>
            </a:r>
          </a:p>
          <a:p>
            <a:pPr marL="0" indent="0">
              <a:buNone/>
            </a:pPr>
            <a:r>
              <a:rPr lang="en-IN" dirty="0"/>
              <a:t>	Bike1() 		//creating a default constructor</a:t>
            </a:r>
          </a:p>
          <a:p>
            <a:pPr marL="0" indent="0">
              <a:buNone/>
            </a:pPr>
            <a:r>
              <a:rPr lang="en-IN" dirty="0"/>
              <a:t>	{</a:t>
            </a:r>
          </a:p>
          <a:p>
            <a:pPr marL="0" indent="0">
              <a:buNone/>
            </a:pPr>
            <a:r>
              <a:rPr lang="en-IN" dirty="0"/>
              <a:t>	System.out.println("Bike is created");</a:t>
            </a:r>
          </a:p>
          <a:p>
            <a:pPr marL="0" indent="0">
              <a:buNone/>
            </a:pPr>
            <a:r>
              <a:rPr lang="en-IN" dirty="0"/>
              <a:t>	}  </a:t>
            </a:r>
          </a:p>
          <a:p>
            <a:pPr marL="0" indent="0">
              <a:buNone/>
            </a:pPr>
            <a:r>
              <a:rPr lang="en-IN" b="1" dirty="0"/>
              <a:t>	public</a:t>
            </a:r>
            <a:r>
              <a:rPr lang="en-IN" dirty="0"/>
              <a:t> </a:t>
            </a:r>
            <a:r>
              <a:rPr lang="en-IN" b="1" dirty="0"/>
              <a:t>static</a:t>
            </a:r>
            <a:r>
              <a:rPr lang="en-IN" dirty="0"/>
              <a:t> </a:t>
            </a:r>
            <a:r>
              <a:rPr lang="en-IN" b="1" dirty="0"/>
              <a:t>void</a:t>
            </a:r>
            <a:r>
              <a:rPr lang="en-IN" dirty="0"/>
              <a:t> main(String </a:t>
            </a:r>
            <a:r>
              <a:rPr lang="en-IN" dirty="0" err="1"/>
              <a:t>args</a:t>
            </a:r>
            <a:r>
              <a:rPr lang="en-IN" dirty="0"/>
              <a:t>[]) 	//main method </a:t>
            </a:r>
          </a:p>
          <a:p>
            <a:pPr marL="0" indent="0">
              <a:buNone/>
            </a:pPr>
            <a:r>
              <a:rPr lang="en-IN" dirty="0"/>
              <a:t>	{  </a:t>
            </a:r>
          </a:p>
          <a:p>
            <a:pPr marL="0" indent="0">
              <a:buNone/>
            </a:pPr>
            <a:r>
              <a:rPr lang="en-IN" dirty="0"/>
              <a:t>	Bike1 b=</a:t>
            </a:r>
            <a:r>
              <a:rPr lang="en-IN" b="1" dirty="0"/>
              <a:t>new</a:t>
            </a:r>
            <a:r>
              <a:rPr lang="en-IN" dirty="0"/>
              <a:t> Bike1();   	//calling a default constructor </a:t>
            </a:r>
          </a:p>
          <a:p>
            <a:pPr marL="0" indent="0">
              <a:buNone/>
            </a:pPr>
            <a:r>
              <a:rPr lang="en-IN" dirty="0"/>
              <a:t>	}  </a:t>
            </a:r>
          </a:p>
          <a:p>
            <a:pPr marL="0" indent="0">
              <a:buNone/>
            </a:pPr>
            <a:r>
              <a:rPr lang="en-IN" dirty="0"/>
              <a:t>}  </a:t>
            </a:r>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50176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5636"/>
            <a:ext cx="10515600" cy="6442363"/>
          </a:xfrm>
        </p:spPr>
        <p:txBody>
          <a:bodyPr>
            <a:normAutofit fontScale="62500" lnSpcReduction="20000"/>
          </a:bodyPr>
          <a:lstStyle/>
          <a:p>
            <a:pPr marL="0" indent="0" algn="ctr">
              <a:buNone/>
            </a:pPr>
            <a:r>
              <a:rPr lang="en-IN" b="1" dirty="0"/>
              <a:t>Parameterized Constructor</a:t>
            </a:r>
          </a:p>
          <a:p>
            <a:pPr marL="0" indent="0">
              <a:buNone/>
            </a:pPr>
            <a:r>
              <a:rPr lang="en-IN" b="1" dirty="0"/>
              <a:t>class</a:t>
            </a:r>
            <a:r>
              <a:rPr lang="en-IN" dirty="0"/>
              <a:t> Student4  {  </a:t>
            </a:r>
          </a:p>
          <a:p>
            <a:pPr marL="0" indent="0">
              <a:buNone/>
            </a:pPr>
            <a:r>
              <a:rPr lang="en-IN" dirty="0"/>
              <a:t>  	 </a:t>
            </a:r>
            <a:r>
              <a:rPr lang="en-IN" dirty="0" err="1"/>
              <a:t>int</a:t>
            </a:r>
            <a:r>
              <a:rPr lang="en-IN" dirty="0"/>
              <a:t> id;  </a:t>
            </a:r>
          </a:p>
          <a:p>
            <a:pPr marL="0" indent="0">
              <a:buNone/>
            </a:pPr>
            <a:r>
              <a:rPr lang="en-IN" dirty="0"/>
              <a:t>	 String name; </a:t>
            </a:r>
          </a:p>
          <a:p>
            <a:pPr marL="0" indent="0">
              <a:buNone/>
            </a:pPr>
            <a:r>
              <a:rPr lang="en-IN" dirty="0"/>
              <a:t> Student4(</a:t>
            </a:r>
            <a:r>
              <a:rPr lang="en-IN" b="1" dirty="0" err="1"/>
              <a:t>int</a:t>
            </a:r>
            <a:r>
              <a:rPr lang="en-IN" dirty="0"/>
              <a:t> </a:t>
            </a:r>
            <a:r>
              <a:rPr lang="en-IN" dirty="0" err="1"/>
              <a:t>i,String</a:t>
            </a:r>
            <a:r>
              <a:rPr lang="en-IN" dirty="0"/>
              <a:t> n)		//creating a parameterized constructor  </a:t>
            </a:r>
          </a:p>
          <a:p>
            <a:pPr marL="0" indent="0">
              <a:buNone/>
            </a:pPr>
            <a:r>
              <a:rPr lang="en-IN" dirty="0"/>
              <a:t>{</a:t>
            </a:r>
          </a:p>
          <a:p>
            <a:pPr marL="0" indent="0">
              <a:buNone/>
            </a:pPr>
            <a:r>
              <a:rPr lang="en-IN" dirty="0"/>
              <a:t>    	id = </a:t>
            </a:r>
            <a:r>
              <a:rPr lang="en-IN" dirty="0" err="1"/>
              <a:t>i</a:t>
            </a:r>
            <a:r>
              <a:rPr lang="en-IN" dirty="0"/>
              <a:t>;  </a:t>
            </a:r>
          </a:p>
          <a:p>
            <a:pPr marL="0" indent="0">
              <a:buNone/>
            </a:pPr>
            <a:r>
              <a:rPr lang="en-IN" dirty="0"/>
              <a:t>	name = n;  </a:t>
            </a:r>
          </a:p>
          <a:p>
            <a:pPr marL="0" indent="0">
              <a:buNone/>
            </a:pPr>
            <a:r>
              <a:rPr lang="en-IN" dirty="0"/>
              <a:t>}  </a:t>
            </a:r>
          </a:p>
          <a:p>
            <a:pPr marL="0" indent="0">
              <a:buNone/>
            </a:pPr>
            <a:r>
              <a:rPr lang="en-IN" dirty="0"/>
              <a:t> 	</a:t>
            </a:r>
            <a:r>
              <a:rPr lang="en-IN" b="1" dirty="0"/>
              <a:t>void</a:t>
            </a:r>
            <a:r>
              <a:rPr lang="en-IN" dirty="0"/>
              <a:t> display()</a:t>
            </a:r>
          </a:p>
          <a:p>
            <a:pPr marL="0" indent="0">
              <a:buNone/>
            </a:pPr>
            <a:r>
              <a:rPr lang="en-IN" dirty="0"/>
              <a:t>	{</a:t>
            </a:r>
          </a:p>
          <a:p>
            <a:pPr marL="0" indent="0">
              <a:buNone/>
            </a:pPr>
            <a:r>
              <a:rPr lang="en-IN" dirty="0"/>
              <a:t>	System.out.println(id+" "+name);</a:t>
            </a:r>
          </a:p>
          <a:p>
            <a:pPr marL="0" indent="0">
              <a:buNone/>
            </a:pPr>
            <a:r>
              <a:rPr lang="en-IN" dirty="0"/>
              <a:t>	}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Student4 s1 = </a:t>
            </a:r>
            <a:r>
              <a:rPr lang="en-IN" b="1" dirty="0"/>
              <a:t>new</a:t>
            </a:r>
            <a:r>
              <a:rPr lang="en-IN" dirty="0"/>
              <a:t> Student4(111,"Karan");    	    //creating objects and passing values  </a:t>
            </a:r>
          </a:p>
          <a:p>
            <a:pPr marL="0" indent="0">
              <a:buNone/>
            </a:pPr>
            <a:r>
              <a:rPr lang="en-IN" dirty="0"/>
              <a:t>	Student4 s2 = </a:t>
            </a:r>
            <a:r>
              <a:rPr lang="en-IN" b="1" dirty="0"/>
              <a:t>new</a:t>
            </a:r>
            <a:r>
              <a:rPr lang="en-IN" dirty="0"/>
              <a:t> Student4(222,"Aryan");    </a:t>
            </a:r>
          </a:p>
          <a:p>
            <a:pPr marL="0" indent="0">
              <a:buNone/>
            </a:pPr>
            <a:r>
              <a:rPr lang="en-IN" dirty="0"/>
              <a:t>	s1.display();  				 //calling method to display the values of object</a:t>
            </a:r>
          </a:p>
          <a:p>
            <a:pPr marL="0" indent="0">
              <a:buNone/>
            </a:pPr>
            <a:r>
              <a:rPr lang="en-IN" dirty="0"/>
              <a:t>	s2.display();  </a:t>
            </a:r>
          </a:p>
          <a:p>
            <a:pPr marL="0" indent="0">
              <a:buNone/>
            </a:pPr>
            <a:r>
              <a:rPr lang="en-IN" dirty="0"/>
              <a:t>  	 }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925784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3235"/>
            <a:ext cx="10515600" cy="6470074"/>
          </a:xfrm>
        </p:spPr>
        <p:txBody>
          <a:bodyPr>
            <a:normAutofit fontScale="55000" lnSpcReduction="20000"/>
          </a:bodyPr>
          <a:lstStyle/>
          <a:p>
            <a:pPr marL="0" indent="0" algn="ctr">
              <a:buNone/>
            </a:pPr>
            <a:r>
              <a:rPr lang="en-IN" b="1" dirty="0"/>
              <a:t>Constructor overloading</a:t>
            </a:r>
          </a:p>
          <a:p>
            <a:pPr marL="0" indent="0">
              <a:buNone/>
            </a:pPr>
            <a:r>
              <a:rPr lang="en-IN" b="1" dirty="0"/>
              <a:t>class</a:t>
            </a:r>
            <a:r>
              <a:rPr lang="en-IN" dirty="0"/>
              <a:t> Student5{  </a:t>
            </a:r>
          </a:p>
          <a:p>
            <a:pPr marL="0" indent="0">
              <a:buNone/>
            </a:pPr>
            <a:r>
              <a:rPr lang="en-IN" dirty="0"/>
              <a:t>    </a:t>
            </a:r>
            <a:r>
              <a:rPr lang="en-IN" b="1" dirty="0" err="1"/>
              <a:t>int</a:t>
            </a:r>
            <a:r>
              <a:rPr lang="en-IN" dirty="0"/>
              <a:t> id;  </a:t>
            </a:r>
          </a:p>
          <a:p>
            <a:pPr marL="0" indent="0">
              <a:buNone/>
            </a:pPr>
            <a:r>
              <a:rPr lang="en-IN" dirty="0"/>
              <a:t>    String name;  </a:t>
            </a:r>
          </a:p>
          <a:p>
            <a:pPr marL="0" indent="0">
              <a:buNone/>
            </a:pPr>
            <a:r>
              <a:rPr lang="en-IN" dirty="0"/>
              <a:t>    </a:t>
            </a:r>
            <a:r>
              <a:rPr lang="en-IN" b="1" dirty="0" err="1"/>
              <a:t>int</a:t>
            </a:r>
            <a:r>
              <a:rPr lang="en-IN" dirty="0"/>
              <a:t> age;  </a:t>
            </a:r>
          </a:p>
          <a:p>
            <a:pPr marL="0" indent="0">
              <a:buNone/>
            </a:pPr>
            <a:r>
              <a:rPr lang="en-IN" dirty="0"/>
              <a:t>    	Student5(</a:t>
            </a:r>
            <a:r>
              <a:rPr lang="en-IN" b="1" dirty="0" err="1"/>
              <a:t>int</a:t>
            </a:r>
            <a:r>
              <a:rPr lang="en-IN" dirty="0"/>
              <a:t> </a:t>
            </a:r>
            <a:r>
              <a:rPr lang="en-IN" dirty="0" err="1"/>
              <a:t>i,String</a:t>
            </a:r>
            <a:r>
              <a:rPr lang="en-IN" dirty="0"/>
              <a:t> n)	{  			  //creating two </a:t>
            </a:r>
            <a:r>
              <a:rPr lang="en-IN" dirty="0" err="1"/>
              <a:t>arg</a:t>
            </a:r>
            <a:r>
              <a:rPr lang="en-IN" dirty="0"/>
              <a:t> constructor  </a:t>
            </a:r>
          </a:p>
          <a:p>
            <a:pPr marL="0" indent="0">
              <a:buNone/>
            </a:pPr>
            <a:r>
              <a:rPr lang="en-IN" dirty="0"/>
              <a:t>   	 id = </a:t>
            </a:r>
            <a:r>
              <a:rPr lang="en-IN" dirty="0" err="1"/>
              <a:t>i</a:t>
            </a:r>
            <a:r>
              <a:rPr lang="en-IN" dirty="0"/>
              <a:t>;  </a:t>
            </a:r>
          </a:p>
          <a:p>
            <a:pPr marL="0" indent="0">
              <a:buNone/>
            </a:pPr>
            <a:r>
              <a:rPr lang="en-IN" dirty="0"/>
              <a:t>    	name = n;  </a:t>
            </a:r>
          </a:p>
          <a:p>
            <a:pPr marL="0" indent="0">
              <a:buNone/>
            </a:pPr>
            <a:r>
              <a:rPr lang="en-IN" dirty="0"/>
              <a:t>    	}  </a:t>
            </a:r>
          </a:p>
          <a:p>
            <a:pPr marL="0" indent="0">
              <a:buNone/>
            </a:pPr>
            <a:r>
              <a:rPr lang="en-IN" dirty="0"/>
              <a:t>     	Student5(</a:t>
            </a:r>
            <a:r>
              <a:rPr lang="en-IN" b="1" dirty="0" err="1"/>
              <a:t>int</a:t>
            </a:r>
            <a:r>
              <a:rPr lang="en-IN" dirty="0"/>
              <a:t> </a:t>
            </a:r>
            <a:r>
              <a:rPr lang="en-IN" dirty="0" err="1"/>
              <a:t>i,String</a:t>
            </a:r>
            <a:r>
              <a:rPr lang="en-IN" dirty="0"/>
              <a:t> </a:t>
            </a:r>
            <a:r>
              <a:rPr lang="en-IN" dirty="0" err="1"/>
              <a:t>n,</a:t>
            </a:r>
            <a:r>
              <a:rPr lang="en-IN" b="1" dirty="0" err="1"/>
              <a:t>int</a:t>
            </a:r>
            <a:r>
              <a:rPr lang="en-IN" dirty="0"/>
              <a:t> a)  {  		//creating three </a:t>
            </a:r>
            <a:r>
              <a:rPr lang="en-IN" dirty="0" err="1"/>
              <a:t>arg</a:t>
            </a:r>
            <a:r>
              <a:rPr lang="en-IN" dirty="0"/>
              <a:t> constructor  </a:t>
            </a:r>
          </a:p>
          <a:p>
            <a:pPr marL="0" indent="0">
              <a:buNone/>
            </a:pPr>
            <a:r>
              <a:rPr lang="en-IN" dirty="0"/>
              <a:t>   	 id = </a:t>
            </a:r>
            <a:r>
              <a:rPr lang="en-IN" dirty="0" err="1"/>
              <a:t>i</a:t>
            </a:r>
            <a:r>
              <a:rPr lang="en-IN" dirty="0"/>
              <a:t>;  </a:t>
            </a:r>
          </a:p>
          <a:p>
            <a:pPr marL="0" indent="0">
              <a:buNone/>
            </a:pPr>
            <a:r>
              <a:rPr lang="en-IN" dirty="0"/>
              <a:t>   	 name = n;  </a:t>
            </a:r>
          </a:p>
          <a:p>
            <a:pPr marL="0" indent="0">
              <a:buNone/>
            </a:pPr>
            <a:r>
              <a:rPr lang="en-IN" dirty="0"/>
              <a:t>   	 age=a;  </a:t>
            </a:r>
          </a:p>
          <a:p>
            <a:pPr marL="0" indent="0">
              <a:buNone/>
            </a:pPr>
            <a:r>
              <a:rPr lang="en-IN" dirty="0"/>
              <a:t>   	 }  </a:t>
            </a:r>
          </a:p>
          <a:p>
            <a:pPr marL="0" indent="0">
              <a:buNone/>
            </a:pPr>
            <a:r>
              <a:rPr lang="en-IN" dirty="0"/>
              <a:t>    </a:t>
            </a:r>
            <a:r>
              <a:rPr lang="en-IN" b="1" dirty="0"/>
              <a:t>void</a:t>
            </a:r>
            <a:r>
              <a:rPr lang="en-IN" dirty="0"/>
              <a:t> display()     {         System.out.println(id+" "+name+" "+age);      }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Student5 s1 = </a:t>
            </a:r>
            <a:r>
              <a:rPr lang="en-IN" b="1" dirty="0"/>
              <a:t>new</a:t>
            </a:r>
            <a:r>
              <a:rPr lang="en-IN" dirty="0"/>
              <a:t> Student5(111,"Karan");  </a:t>
            </a:r>
          </a:p>
          <a:p>
            <a:pPr marL="0" indent="0">
              <a:buNone/>
            </a:pPr>
            <a:r>
              <a:rPr lang="en-IN" dirty="0"/>
              <a:t>    Student5 s2 = </a:t>
            </a:r>
            <a:r>
              <a:rPr lang="en-IN" b="1" dirty="0"/>
              <a:t>new</a:t>
            </a:r>
            <a:r>
              <a:rPr lang="en-IN" dirty="0"/>
              <a:t> Student5(222,"Aryan",25);  </a:t>
            </a:r>
          </a:p>
          <a:p>
            <a:pPr marL="0" indent="0">
              <a:buNone/>
            </a:pPr>
            <a:r>
              <a:rPr lang="en-IN" dirty="0"/>
              <a:t>    s1.display();  </a:t>
            </a:r>
          </a:p>
          <a:p>
            <a:pPr marL="0" indent="0">
              <a:buNone/>
            </a:pPr>
            <a:r>
              <a:rPr lang="en-IN" dirty="0"/>
              <a:t>    s2.display();  </a:t>
            </a:r>
          </a:p>
          <a:p>
            <a:pPr marL="0" indent="0">
              <a:buNone/>
            </a:pPr>
            <a:r>
              <a:rPr lang="en-IN" dirty="0"/>
              <a:t>   }  </a:t>
            </a:r>
          </a:p>
          <a:p>
            <a:pPr marL="0" indent="0">
              <a:buNone/>
            </a:pPr>
            <a:r>
              <a:rPr lang="en-IN" dirty="0"/>
              <a:t>}  </a:t>
            </a:r>
          </a:p>
          <a:p>
            <a:pPr marL="0" indent="0">
              <a:buNone/>
            </a:pPr>
            <a:endParaRPr lang="en-IN" b="1" dirty="0"/>
          </a:p>
        </p:txBody>
      </p:sp>
    </p:spTree>
    <p:extLst>
      <p:ext uri="{BB962C8B-B14F-4D97-AF65-F5344CB8AC3E}">
        <p14:creationId xmlns:p14="http://schemas.microsoft.com/office/powerpoint/2010/main" val="335302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7927"/>
            <a:ext cx="10515600" cy="5789036"/>
          </a:xfrm>
        </p:spPr>
        <p:txBody>
          <a:bodyPr>
            <a:normAutofit fontScale="92500" lnSpcReduction="10000"/>
          </a:bodyPr>
          <a:lstStyle/>
          <a:p>
            <a:pPr marL="0" indent="0" algn="ctr">
              <a:buNone/>
            </a:pPr>
            <a:r>
              <a:rPr lang="en-IN" b="1" dirty="0">
                <a:latin typeface="Cambria" pitchFamily="18" charset="0"/>
                <a:ea typeface="Cambria" pitchFamily="18" charset="0"/>
              </a:rPr>
              <a:t>Class</a:t>
            </a:r>
          </a:p>
          <a:p>
            <a:pPr marL="0" indent="0">
              <a:buNone/>
            </a:pPr>
            <a:r>
              <a:rPr lang="en-IN" b="1" dirty="0">
                <a:latin typeface="Cambria" pitchFamily="18" charset="0"/>
                <a:ea typeface="Cambria" pitchFamily="18" charset="0"/>
              </a:rPr>
              <a:t>A class in Java can contain:</a:t>
            </a:r>
          </a:p>
          <a:p>
            <a:r>
              <a:rPr lang="en-IN" dirty="0">
                <a:latin typeface="Cambria" pitchFamily="18" charset="0"/>
                <a:ea typeface="Cambria" pitchFamily="18" charset="0"/>
              </a:rPr>
              <a:t>Fields</a:t>
            </a:r>
          </a:p>
          <a:p>
            <a:r>
              <a:rPr lang="en-IN" dirty="0">
                <a:latin typeface="Cambria" pitchFamily="18" charset="0"/>
                <a:ea typeface="Cambria" pitchFamily="18" charset="0"/>
              </a:rPr>
              <a:t>Methods</a:t>
            </a:r>
          </a:p>
          <a:p>
            <a:r>
              <a:rPr lang="en-IN" dirty="0">
                <a:latin typeface="Cambria" pitchFamily="18" charset="0"/>
                <a:ea typeface="Cambria" pitchFamily="18" charset="0"/>
              </a:rPr>
              <a:t>Constructors</a:t>
            </a:r>
          </a:p>
          <a:p>
            <a:r>
              <a:rPr lang="en-IN" dirty="0">
                <a:latin typeface="Cambria" pitchFamily="18" charset="0"/>
                <a:ea typeface="Cambria" pitchFamily="18" charset="0"/>
              </a:rPr>
              <a:t>Blocks</a:t>
            </a:r>
          </a:p>
          <a:p>
            <a:r>
              <a:rPr lang="en-IN" dirty="0">
                <a:latin typeface="Cambria" pitchFamily="18" charset="0"/>
                <a:ea typeface="Cambria" pitchFamily="18" charset="0"/>
              </a:rPr>
              <a:t>Nested class and interface</a:t>
            </a:r>
          </a:p>
          <a:p>
            <a:pPr marL="0" indent="0">
              <a:buNone/>
            </a:pPr>
            <a:r>
              <a:rPr lang="en-IN" b="1" dirty="0">
                <a:latin typeface="Cambria" pitchFamily="18" charset="0"/>
                <a:ea typeface="Cambria" pitchFamily="18" charset="0"/>
              </a:rPr>
              <a:t>Syntax to declare a class:</a:t>
            </a:r>
          </a:p>
          <a:p>
            <a:pPr marL="0" indent="0">
              <a:buNone/>
            </a:pPr>
            <a:r>
              <a:rPr lang="en-IN" b="1" dirty="0">
                <a:latin typeface="Cambria" pitchFamily="18" charset="0"/>
                <a:ea typeface="Cambria" pitchFamily="18" charset="0"/>
              </a:rPr>
              <a:t>class</a:t>
            </a:r>
            <a:r>
              <a:rPr lang="en-IN" dirty="0">
                <a:latin typeface="Cambria" pitchFamily="18" charset="0"/>
                <a:ea typeface="Cambria" pitchFamily="18" charset="0"/>
              </a:rPr>
              <a:t> &lt;</a:t>
            </a:r>
            <a:r>
              <a:rPr lang="en-IN" dirty="0" err="1">
                <a:latin typeface="Cambria" pitchFamily="18" charset="0"/>
                <a:ea typeface="Cambria" pitchFamily="18" charset="0"/>
              </a:rPr>
              <a:t>class_name</a:t>
            </a:r>
            <a:r>
              <a:rPr lang="en-IN" dirty="0">
                <a:latin typeface="Cambria" pitchFamily="18" charset="0"/>
                <a:ea typeface="Cambria" pitchFamily="18" charset="0"/>
              </a:rPr>
              <a:t>&gt;</a:t>
            </a:r>
          </a:p>
          <a:p>
            <a:pPr marL="0" indent="0">
              <a:buNone/>
            </a:pPr>
            <a:r>
              <a:rPr lang="en-IN" dirty="0">
                <a:latin typeface="Cambria" pitchFamily="18" charset="0"/>
                <a:ea typeface="Cambria" pitchFamily="18" charset="0"/>
              </a:rPr>
              <a:t>{  </a:t>
            </a:r>
          </a:p>
          <a:p>
            <a:pPr marL="0" indent="0">
              <a:buNone/>
            </a:pPr>
            <a:r>
              <a:rPr lang="en-IN" dirty="0">
                <a:latin typeface="Cambria" pitchFamily="18" charset="0"/>
                <a:ea typeface="Cambria" pitchFamily="18" charset="0"/>
              </a:rPr>
              <a:t>    field; //properties </a:t>
            </a:r>
          </a:p>
          <a:p>
            <a:pPr marL="0" indent="0">
              <a:buNone/>
            </a:pPr>
            <a:r>
              <a:rPr lang="en-IN" dirty="0">
                <a:latin typeface="Cambria" pitchFamily="18" charset="0"/>
                <a:ea typeface="Cambria" pitchFamily="18" charset="0"/>
              </a:rPr>
              <a:t>   methods;  </a:t>
            </a:r>
          </a:p>
          <a:p>
            <a:pPr marL="0" indent="0">
              <a:buNone/>
            </a:pPr>
            <a:r>
              <a:rPr lang="en-IN" dirty="0">
                <a:latin typeface="Cambria" pitchFamily="18" charset="0"/>
                <a:ea typeface="Cambria" pitchFamily="18" charset="0"/>
              </a:rPr>
              <a:t>}  </a:t>
            </a:r>
          </a:p>
          <a:p>
            <a:pPr marL="0" indent="0">
              <a:buNone/>
            </a:pPr>
            <a:endParaRPr lang="en-IN" dirty="0"/>
          </a:p>
          <a:p>
            <a:pPr marL="0" indent="0">
              <a:buNone/>
            </a:pPr>
            <a:endParaRPr lang="en-IN" b="1" dirty="0"/>
          </a:p>
          <a:p>
            <a:pPr marL="0" indent="0" algn="ctr">
              <a:buNone/>
            </a:pPr>
            <a:endParaRPr lang="en-IN" dirty="0"/>
          </a:p>
        </p:txBody>
      </p:sp>
    </p:spTree>
    <p:extLst>
      <p:ext uri="{BB962C8B-B14F-4D97-AF65-F5344CB8AC3E}">
        <p14:creationId xmlns:p14="http://schemas.microsoft.com/office/powerpoint/2010/main" val="3445192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0945"/>
            <a:ext cx="10515600" cy="5886018"/>
          </a:xfrm>
        </p:spPr>
        <p:txBody>
          <a:bodyPr/>
          <a:lstStyle/>
          <a:p>
            <a:pPr marL="0" indent="0" algn="ctr">
              <a:buNone/>
            </a:pPr>
            <a:r>
              <a:rPr lang="en-IN" b="1" dirty="0"/>
              <a:t>Difference between constructor and method in Java</a:t>
            </a:r>
          </a:p>
          <a:p>
            <a:pPr marL="0" indent="0">
              <a:buNone/>
            </a:pPr>
            <a:endParaRPr lang="en-IN" b="1" dirty="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15538528"/>
              </p:ext>
            </p:extLst>
          </p:nvPr>
        </p:nvGraphicFramePr>
        <p:xfrm>
          <a:off x="678871" y="789710"/>
          <a:ext cx="10674928" cy="5915888"/>
        </p:xfrm>
        <a:graphic>
          <a:graphicData uri="http://schemas.openxmlformats.org/drawingml/2006/table">
            <a:tbl>
              <a:tblPr/>
              <a:tblGrid>
                <a:gridCol w="5337464">
                  <a:extLst>
                    <a:ext uri="{9D8B030D-6E8A-4147-A177-3AD203B41FA5}">
                      <a16:colId xmlns:a16="http://schemas.microsoft.com/office/drawing/2014/main" val="3710360193"/>
                    </a:ext>
                  </a:extLst>
                </a:gridCol>
                <a:gridCol w="5337464">
                  <a:extLst>
                    <a:ext uri="{9D8B030D-6E8A-4147-A177-3AD203B41FA5}">
                      <a16:colId xmlns:a16="http://schemas.microsoft.com/office/drawing/2014/main" val="953451580"/>
                    </a:ext>
                  </a:extLst>
                </a:gridCol>
              </a:tblGrid>
              <a:tr h="742298">
                <a:tc>
                  <a:txBody>
                    <a:bodyPr/>
                    <a:lstStyle/>
                    <a:p>
                      <a:pPr algn="ctr" fontAlgn="t"/>
                      <a:r>
                        <a:rPr lang="en-IN" dirty="0">
                          <a:solidFill>
                            <a:srgbClr val="000000"/>
                          </a:solidFill>
                          <a:effectLst/>
                          <a:latin typeface="times new roman" panose="02020603050405020304" pitchFamily="18" charset="0"/>
                        </a:rPr>
                        <a:t>Java Constructor</a:t>
                      </a:r>
                    </a:p>
                  </a:txBody>
                  <a:tcPr marL="114300" marR="114300" marT="114300" marB="114300">
                    <a:lnL w="9525" cap="flat" cmpd="sng" algn="ctr">
                      <a:solidFill>
                        <a:srgbClr val="907A13"/>
                      </a:solidFill>
                      <a:prstDash val="solid"/>
                      <a:round/>
                      <a:headEnd type="none" w="med" len="med"/>
                      <a:tailEnd type="none" w="med" len="med"/>
                    </a:lnL>
                    <a:lnR w="9525" cap="flat" cmpd="sng" algn="ctr">
                      <a:solidFill>
                        <a:srgbClr val="907A13"/>
                      </a:solidFill>
                      <a:prstDash val="solid"/>
                      <a:round/>
                      <a:headEnd type="none" w="med" len="med"/>
                      <a:tailEnd type="none" w="med" len="med"/>
                    </a:lnR>
                    <a:lnT w="9525" cap="flat" cmpd="sng" algn="ctr">
                      <a:solidFill>
                        <a:srgbClr val="907A1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dirty="0">
                          <a:solidFill>
                            <a:srgbClr val="000000"/>
                          </a:solidFill>
                          <a:effectLst/>
                          <a:latin typeface="times new roman" panose="02020603050405020304" pitchFamily="18" charset="0"/>
                        </a:rPr>
                        <a:t>Java Method</a:t>
                      </a:r>
                    </a:p>
                  </a:txBody>
                  <a:tcPr marL="114300" marR="114300" marT="114300" marB="114300">
                    <a:lnL w="9525" cap="flat" cmpd="sng" algn="ctr">
                      <a:solidFill>
                        <a:srgbClr val="907A13"/>
                      </a:solidFill>
                      <a:prstDash val="solid"/>
                      <a:round/>
                      <a:headEnd type="none" w="med" len="med"/>
                      <a:tailEnd type="none" w="med" len="med"/>
                    </a:lnL>
                    <a:lnR w="9525" cap="flat" cmpd="sng" algn="ctr">
                      <a:solidFill>
                        <a:srgbClr val="907A13"/>
                      </a:solidFill>
                      <a:prstDash val="solid"/>
                      <a:round/>
                      <a:headEnd type="none" w="med" len="med"/>
                      <a:tailEnd type="none" w="med" len="med"/>
                    </a:lnR>
                    <a:lnT w="9525" cap="flat" cmpd="sng" algn="ctr">
                      <a:solidFill>
                        <a:srgbClr val="907A1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55751340"/>
                  </a:ext>
                </a:extLst>
              </a:tr>
              <a:tr h="1034718">
                <a:tc>
                  <a:txBody>
                    <a:bodyPr/>
                    <a:lstStyle/>
                    <a:p>
                      <a:pPr algn="just" fontAlgn="t"/>
                      <a:r>
                        <a:rPr lang="en-IN">
                          <a:solidFill>
                            <a:srgbClr val="333333"/>
                          </a:solidFill>
                          <a:effectLst/>
                          <a:latin typeface="inter-regular"/>
                        </a:rPr>
                        <a:t>A constructor is used to initialize the state of an object.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 method is used to expose the behavior of an object.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54526222"/>
                  </a:ext>
                </a:extLst>
              </a:tr>
              <a:tr h="1034718">
                <a:tc>
                  <a:txBody>
                    <a:bodyPr/>
                    <a:lstStyle/>
                    <a:p>
                      <a:pPr algn="just" fontAlgn="t"/>
                      <a:r>
                        <a:rPr lang="en-IN">
                          <a:solidFill>
                            <a:srgbClr val="333333"/>
                          </a:solidFill>
                          <a:effectLst/>
                          <a:latin typeface="inter-regular"/>
                        </a:rPr>
                        <a:t>A constructor must not have a return type.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A method must have a return type.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75380663"/>
                  </a:ext>
                </a:extLst>
              </a:tr>
              <a:tr h="629828">
                <a:tc>
                  <a:txBody>
                    <a:bodyPr/>
                    <a:lstStyle/>
                    <a:p>
                      <a:pPr algn="just" fontAlgn="t"/>
                      <a:r>
                        <a:rPr lang="en-IN">
                          <a:solidFill>
                            <a:srgbClr val="333333"/>
                          </a:solidFill>
                          <a:effectLst/>
                          <a:latin typeface="inter-regular"/>
                        </a:rPr>
                        <a:t>The constructor is invoked implicitly.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The method is invoked explicitly.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75692450"/>
                  </a:ext>
                </a:extLst>
              </a:tr>
              <a:tr h="1439608">
                <a:tc>
                  <a:txBody>
                    <a:bodyPr/>
                    <a:lstStyle/>
                    <a:p>
                      <a:pPr algn="just" fontAlgn="t"/>
                      <a:r>
                        <a:rPr lang="en-IN">
                          <a:solidFill>
                            <a:srgbClr val="333333"/>
                          </a:solidFill>
                          <a:effectLst/>
                          <a:latin typeface="inter-regular"/>
                        </a:rPr>
                        <a:t>The Java compiler provides a default constructor if you don't have any constructor in a class.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The method is not provided by the compiler in any case.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78588534"/>
                  </a:ext>
                </a:extLst>
              </a:tr>
              <a:tr h="1034718">
                <a:tc>
                  <a:txBody>
                    <a:bodyPr/>
                    <a:lstStyle/>
                    <a:p>
                      <a:pPr algn="just" fontAlgn="t"/>
                      <a:r>
                        <a:rPr lang="en-IN">
                          <a:solidFill>
                            <a:srgbClr val="333333"/>
                          </a:solidFill>
                          <a:effectLst/>
                          <a:latin typeface="inter-regular"/>
                        </a:rPr>
                        <a:t>The constructor name must be same as the class name.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The method name may or may not be same as the class name.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26921114"/>
                  </a:ext>
                </a:extLst>
              </a:tr>
            </a:tbl>
          </a:graphicData>
        </a:graphic>
      </p:graphicFrame>
    </p:spTree>
    <p:extLst>
      <p:ext uri="{BB962C8B-B14F-4D97-AF65-F5344CB8AC3E}">
        <p14:creationId xmlns:p14="http://schemas.microsoft.com/office/powerpoint/2010/main" val="3762883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599"/>
            <a:ext cx="10515600" cy="5567363"/>
          </a:xfrm>
        </p:spPr>
        <p:txBody>
          <a:bodyPr/>
          <a:lstStyle/>
          <a:p>
            <a:pPr marL="0" indent="0" algn="ctr">
              <a:buNone/>
            </a:pPr>
            <a:r>
              <a:rPr lang="en-IN" b="1" dirty="0"/>
              <a:t>Java static keyword</a:t>
            </a:r>
          </a:p>
          <a:p>
            <a:pPr algn="just"/>
            <a:r>
              <a:rPr lang="en-IN" dirty="0"/>
              <a:t>The </a:t>
            </a:r>
            <a:r>
              <a:rPr lang="en-IN" b="1" dirty="0"/>
              <a:t>static keyword</a:t>
            </a:r>
            <a:r>
              <a:rPr lang="en-IN" dirty="0"/>
              <a:t> in Java is used for </a:t>
            </a:r>
            <a:r>
              <a:rPr lang="en-IN" b="1" dirty="0"/>
              <a:t>memory management </a:t>
            </a:r>
            <a:r>
              <a:rPr lang="en-IN" dirty="0"/>
              <a:t>mainly. We can apply static keyword with variables, methods, blocks and nested classes.</a:t>
            </a:r>
          </a:p>
          <a:p>
            <a:pPr marL="0" indent="0">
              <a:buNone/>
            </a:pPr>
            <a:endParaRPr lang="en-IN" b="1" dirty="0"/>
          </a:p>
          <a:p>
            <a:pPr marL="0" indent="0">
              <a:buNone/>
            </a:pPr>
            <a:r>
              <a:rPr lang="en-IN" b="1" dirty="0"/>
              <a:t>The static can be:</a:t>
            </a:r>
          </a:p>
          <a:p>
            <a:r>
              <a:rPr lang="en-IN" dirty="0"/>
              <a:t>Variable (also known as a class variable)</a:t>
            </a:r>
          </a:p>
          <a:p>
            <a:r>
              <a:rPr lang="en-IN" dirty="0"/>
              <a:t>Method (also known as a class method)</a:t>
            </a:r>
          </a:p>
          <a:p>
            <a:r>
              <a:rPr lang="en-IN" dirty="0"/>
              <a:t>Block</a:t>
            </a:r>
          </a:p>
          <a:p>
            <a:pPr marL="0" indent="0">
              <a:buNone/>
            </a:pPr>
            <a:endParaRPr lang="en-IN" dirty="0"/>
          </a:p>
          <a:p>
            <a:pPr algn="just"/>
            <a:endParaRPr lang="en-IN" dirty="0"/>
          </a:p>
        </p:txBody>
      </p:sp>
    </p:spTree>
    <p:extLst>
      <p:ext uri="{BB962C8B-B14F-4D97-AF65-F5344CB8AC3E}">
        <p14:creationId xmlns:p14="http://schemas.microsoft.com/office/powerpoint/2010/main" val="3179979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6473"/>
            <a:ext cx="10515600" cy="5650490"/>
          </a:xfrm>
        </p:spPr>
        <p:txBody>
          <a:bodyPr/>
          <a:lstStyle/>
          <a:p>
            <a:pPr marL="0" indent="0">
              <a:buNone/>
            </a:pPr>
            <a:r>
              <a:rPr lang="en-IN" b="1" dirty="0"/>
              <a:t>Java static variable</a:t>
            </a:r>
          </a:p>
          <a:p>
            <a:pPr algn="just"/>
            <a:r>
              <a:rPr lang="en-IN" dirty="0"/>
              <a:t>If you declare any variable as static, it is known as a static variable.</a:t>
            </a:r>
          </a:p>
          <a:p>
            <a:pPr algn="just"/>
            <a:r>
              <a:rPr lang="en-IN" dirty="0"/>
              <a:t>The static variable can be used to refer to the </a:t>
            </a:r>
            <a:r>
              <a:rPr lang="en-IN" b="1" dirty="0"/>
              <a:t>common property </a:t>
            </a:r>
            <a:r>
              <a:rPr lang="en-IN" dirty="0"/>
              <a:t>of all objects (which is not unique for each object).</a:t>
            </a:r>
          </a:p>
          <a:p>
            <a:pPr algn="just"/>
            <a:r>
              <a:rPr lang="en-IN" dirty="0"/>
              <a:t> </a:t>
            </a:r>
            <a:r>
              <a:rPr lang="en-IN" b="1" dirty="0"/>
              <a:t>Example: </a:t>
            </a:r>
            <a:r>
              <a:rPr lang="en-IN" dirty="0"/>
              <a:t>the </a:t>
            </a:r>
            <a:r>
              <a:rPr lang="en-IN" b="1" dirty="0"/>
              <a:t>company name </a:t>
            </a:r>
            <a:r>
              <a:rPr lang="en-IN" dirty="0"/>
              <a:t>of employees, </a:t>
            </a:r>
            <a:r>
              <a:rPr lang="en-IN" b="1" dirty="0"/>
              <a:t>college name </a:t>
            </a:r>
            <a:r>
              <a:rPr lang="en-IN" dirty="0"/>
              <a:t>of students, etc.</a:t>
            </a:r>
          </a:p>
          <a:p>
            <a:pPr algn="just"/>
            <a:r>
              <a:rPr lang="en-IN" dirty="0"/>
              <a:t>The static variable </a:t>
            </a:r>
            <a:r>
              <a:rPr lang="en-IN" b="1" dirty="0"/>
              <a:t>gets memory only once </a:t>
            </a:r>
            <a:r>
              <a:rPr lang="en-IN" dirty="0"/>
              <a:t>in the class area at the time of class loading.</a:t>
            </a:r>
          </a:p>
          <a:p>
            <a:pPr marL="0" indent="0" algn="just">
              <a:buNone/>
            </a:pPr>
            <a:endParaRPr lang="en-IN" dirty="0"/>
          </a:p>
          <a:p>
            <a:pPr marL="0" indent="0" algn="just">
              <a:buNone/>
            </a:pPr>
            <a:r>
              <a:rPr lang="en-IN" b="1" dirty="0"/>
              <a:t>Advantages of static variable</a:t>
            </a:r>
          </a:p>
          <a:p>
            <a:pPr algn="just"/>
            <a:r>
              <a:rPr lang="en-IN" dirty="0"/>
              <a:t>It makes your program </a:t>
            </a:r>
            <a:r>
              <a:rPr lang="en-IN" b="1" dirty="0"/>
              <a:t>memory efficient</a:t>
            </a:r>
            <a:r>
              <a:rPr lang="en-IN" dirty="0"/>
              <a:t> (i.e., it saves memory).</a:t>
            </a:r>
          </a:p>
          <a:p>
            <a:pPr marL="0" indent="0">
              <a:buNone/>
            </a:pPr>
            <a:endParaRPr lang="en-IN" dirty="0"/>
          </a:p>
        </p:txBody>
      </p:sp>
    </p:spTree>
    <p:extLst>
      <p:ext uri="{BB962C8B-B14F-4D97-AF65-F5344CB8AC3E}">
        <p14:creationId xmlns:p14="http://schemas.microsoft.com/office/powerpoint/2010/main" val="734116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1"/>
            <a:ext cx="10515600" cy="6220690"/>
          </a:xfrm>
        </p:spPr>
        <p:txBody>
          <a:bodyPr>
            <a:normAutofit fontScale="55000" lnSpcReduction="20000"/>
          </a:bodyPr>
          <a:lstStyle/>
          <a:p>
            <a:pPr marL="0" indent="0">
              <a:buNone/>
            </a:pPr>
            <a:r>
              <a:rPr lang="en-IN" b="1" dirty="0"/>
              <a:t>class</a:t>
            </a:r>
            <a:r>
              <a:rPr lang="en-IN" dirty="0"/>
              <a:t> Student{  </a:t>
            </a:r>
          </a:p>
          <a:p>
            <a:pPr marL="0" indent="0">
              <a:buNone/>
            </a:pPr>
            <a:r>
              <a:rPr lang="en-IN" dirty="0"/>
              <a:t> </a:t>
            </a:r>
            <a:r>
              <a:rPr lang="en-IN" b="1" dirty="0" err="1"/>
              <a:t>int</a:t>
            </a:r>
            <a:r>
              <a:rPr lang="en-IN" dirty="0"/>
              <a:t> </a:t>
            </a:r>
            <a:r>
              <a:rPr lang="en-IN" dirty="0" err="1"/>
              <a:t>rollno</a:t>
            </a:r>
            <a:r>
              <a:rPr lang="en-IN" dirty="0"/>
              <a:t>;//instance variable  </a:t>
            </a:r>
          </a:p>
          <a:p>
            <a:pPr marL="0" indent="0">
              <a:buNone/>
            </a:pPr>
            <a:r>
              <a:rPr lang="en-IN" dirty="0"/>
              <a:t>   String name;  </a:t>
            </a:r>
          </a:p>
          <a:p>
            <a:pPr marL="0" indent="0">
              <a:buNone/>
            </a:pPr>
            <a:r>
              <a:rPr lang="en-IN" dirty="0"/>
              <a:t>   </a:t>
            </a:r>
            <a:r>
              <a:rPr lang="en-IN" b="1" dirty="0"/>
              <a:t>static</a:t>
            </a:r>
            <a:r>
              <a:rPr lang="en-IN" dirty="0"/>
              <a:t> String college ="ITS";//static variable  </a:t>
            </a:r>
          </a:p>
          <a:p>
            <a:pPr marL="0" indent="0">
              <a:buNone/>
            </a:pPr>
            <a:r>
              <a:rPr lang="en-IN" dirty="0"/>
              <a:t>   //constructor  </a:t>
            </a:r>
          </a:p>
          <a:p>
            <a:pPr marL="0" indent="0">
              <a:buNone/>
            </a:pPr>
            <a:r>
              <a:rPr lang="en-IN" dirty="0"/>
              <a:t>   Student(</a:t>
            </a:r>
            <a:r>
              <a:rPr lang="en-IN" b="1" dirty="0" err="1"/>
              <a:t>int</a:t>
            </a:r>
            <a:r>
              <a:rPr lang="en-IN" dirty="0"/>
              <a:t> r, String n){  </a:t>
            </a:r>
          </a:p>
          <a:p>
            <a:pPr marL="0" indent="0">
              <a:buNone/>
            </a:pPr>
            <a:r>
              <a:rPr lang="en-IN" dirty="0"/>
              <a:t>   </a:t>
            </a:r>
            <a:r>
              <a:rPr lang="en-IN" dirty="0" err="1"/>
              <a:t>rollno</a:t>
            </a:r>
            <a:r>
              <a:rPr lang="en-IN" dirty="0"/>
              <a:t> = r;  </a:t>
            </a:r>
          </a:p>
          <a:p>
            <a:pPr marL="0" indent="0">
              <a:buNone/>
            </a:pPr>
            <a:r>
              <a:rPr lang="en-IN" dirty="0"/>
              <a:t>   name = n;  </a:t>
            </a:r>
          </a:p>
          <a:p>
            <a:pPr marL="0" indent="0">
              <a:buNone/>
            </a:pPr>
            <a:r>
              <a:rPr lang="en-IN" dirty="0"/>
              <a:t>   }  </a:t>
            </a:r>
          </a:p>
          <a:p>
            <a:pPr marL="0" indent="0">
              <a:buNone/>
            </a:pPr>
            <a:r>
              <a:rPr lang="en-IN" dirty="0"/>
              <a:t>      </a:t>
            </a:r>
            <a:r>
              <a:rPr lang="en-IN" b="1" dirty="0"/>
              <a:t>void</a:t>
            </a:r>
            <a:r>
              <a:rPr lang="en-IN" dirty="0"/>
              <a:t> display (){</a:t>
            </a:r>
            <a:r>
              <a:rPr lang="en-IN" dirty="0" err="1"/>
              <a:t>System.out.println</a:t>
            </a:r>
            <a:r>
              <a:rPr lang="en-IN" dirty="0"/>
              <a:t>(</a:t>
            </a:r>
            <a:r>
              <a:rPr lang="en-IN" dirty="0" err="1"/>
              <a:t>rollno</a:t>
            </a:r>
            <a:r>
              <a:rPr lang="en-IN" dirty="0"/>
              <a:t>+" "+name+" "+college);}      	//method to display the values  </a:t>
            </a:r>
          </a:p>
          <a:p>
            <a:pPr marL="0" indent="0">
              <a:buNone/>
            </a:pPr>
            <a:r>
              <a:rPr lang="en-IN" dirty="0"/>
              <a:t>}  </a:t>
            </a:r>
          </a:p>
          <a:p>
            <a:pPr marL="0" indent="0">
              <a:buNone/>
            </a:pPr>
            <a:r>
              <a:rPr lang="en-IN" b="1" dirty="0"/>
              <a:t>public</a:t>
            </a:r>
            <a:r>
              <a:rPr lang="en-IN" dirty="0"/>
              <a:t> </a:t>
            </a:r>
            <a:r>
              <a:rPr lang="en-IN" b="1" dirty="0"/>
              <a:t>class</a:t>
            </a:r>
            <a:r>
              <a:rPr lang="en-IN" dirty="0"/>
              <a:t> TestStaticVariable1{   				//Test class to show the values of objects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Student s1 = </a:t>
            </a:r>
            <a:r>
              <a:rPr lang="en-IN" b="1" dirty="0"/>
              <a:t>new</a:t>
            </a:r>
            <a:r>
              <a:rPr lang="en-IN" dirty="0"/>
              <a:t> Student(111,"Karan");  </a:t>
            </a:r>
          </a:p>
          <a:p>
            <a:pPr marL="0" indent="0">
              <a:buNone/>
            </a:pPr>
            <a:r>
              <a:rPr lang="en-IN" dirty="0"/>
              <a:t> Student s2 = </a:t>
            </a:r>
            <a:r>
              <a:rPr lang="en-IN" b="1" dirty="0"/>
              <a:t>new</a:t>
            </a:r>
            <a:r>
              <a:rPr lang="en-IN" dirty="0"/>
              <a:t> Student(222,"Aryan");  </a:t>
            </a:r>
          </a:p>
          <a:p>
            <a:pPr marL="0" indent="0">
              <a:buNone/>
            </a:pPr>
            <a:r>
              <a:rPr lang="en-IN" dirty="0"/>
              <a:t> //we can change the college of all objects by the single line of code  </a:t>
            </a:r>
          </a:p>
          <a:p>
            <a:pPr marL="0" indent="0">
              <a:buNone/>
            </a:pPr>
            <a:r>
              <a:rPr lang="en-IN" dirty="0"/>
              <a:t> //</a:t>
            </a:r>
            <a:r>
              <a:rPr lang="en-IN" dirty="0" err="1"/>
              <a:t>Student.college</a:t>
            </a:r>
            <a:r>
              <a:rPr lang="en-IN" dirty="0"/>
              <a:t>="BBDIT";  </a:t>
            </a:r>
          </a:p>
          <a:p>
            <a:pPr marL="0" indent="0">
              <a:buNone/>
            </a:pPr>
            <a:r>
              <a:rPr lang="en-IN" dirty="0"/>
              <a:t> s1.display();  </a:t>
            </a:r>
          </a:p>
          <a:p>
            <a:pPr marL="0" indent="0">
              <a:buNone/>
            </a:pPr>
            <a:r>
              <a:rPr lang="en-IN" dirty="0"/>
              <a:t> s2.display();  </a:t>
            </a:r>
          </a:p>
          <a:p>
            <a:pPr marL="0" indent="0">
              <a:buNone/>
            </a:pPr>
            <a:r>
              <a:rPr lang="en-IN" dirty="0"/>
              <a:t> }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430421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1673"/>
            <a:ext cx="10515600" cy="6096000"/>
          </a:xfrm>
        </p:spPr>
        <p:txBody>
          <a:bodyPr/>
          <a:lstStyle/>
          <a:p>
            <a:r>
              <a:rPr lang="en-IN" dirty="0"/>
              <a:t>Output:      111   Karan   ITS</a:t>
            </a:r>
          </a:p>
          <a:p>
            <a:pPr marL="0" indent="0">
              <a:buNone/>
            </a:pPr>
            <a:r>
              <a:rPr lang="en-IN" dirty="0"/>
              <a:t>		222   Aryan   ITS</a:t>
            </a:r>
          </a:p>
        </p:txBody>
      </p:sp>
      <p:pic>
        <p:nvPicPr>
          <p:cNvPr id="5" name="Picture 4"/>
          <p:cNvPicPr>
            <a:picLocks noChangeAspect="1"/>
          </p:cNvPicPr>
          <p:nvPr/>
        </p:nvPicPr>
        <p:blipFill>
          <a:blip r:embed="rId2"/>
          <a:stretch>
            <a:fillRect/>
          </a:stretch>
        </p:blipFill>
        <p:spPr>
          <a:xfrm>
            <a:off x="2923309" y="1674668"/>
            <a:ext cx="6386946" cy="4421332"/>
          </a:xfrm>
          <a:prstGeom prst="rect">
            <a:avLst/>
          </a:prstGeom>
        </p:spPr>
      </p:pic>
    </p:spTree>
    <p:extLst>
      <p:ext uri="{BB962C8B-B14F-4D97-AF65-F5344CB8AC3E}">
        <p14:creationId xmlns:p14="http://schemas.microsoft.com/office/powerpoint/2010/main" val="2993406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9491"/>
            <a:ext cx="10515600" cy="5957454"/>
          </a:xfrm>
        </p:spPr>
        <p:txBody>
          <a:bodyPr>
            <a:normAutofit fontScale="92500" lnSpcReduction="10000"/>
          </a:bodyPr>
          <a:lstStyle/>
          <a:p>
            <a:pPr marL="0" indent="0">
              <a:buNone/>
            </a:pPr>
            <a:r>
              <a:rPr lang="en-IN" b="1" dirty="0"/>
              <a:t>static method</a:t>
            </a:r>
          </a:p>
          <a:p>
            <a:pPr marL="0" indent="0">
              <a:buNone/>
            </a:pPr>
            <a:r>
              <a:rPr lang="en-IN" dirty="0"/>
              <a:t>A static method can be invoked without the need for creating an instance of a class.</a:t>
            </a:r>
          </a:p>
          <a:p>
            <a:pPr marL="0" indent="0">
              <a:buNone/>
            </a:pPr>
            <a:r>
              <a:rPr lang="en-IN" b="1" dirty="0"/>
              <a:t>class</a:t>
            </a:r>
            <a:r>
              <a:rPr lang="en-IN" dirty="0"/>
              <a:t> Calculate{  </a:t>
            </a:r>
          </a:p>
          <a:p>
            <a:pPr marL="0" indent="0">
              <a:buNone/>
            </a:pPr>
            <a:r>
              <a:rPr lang="en-IN" dirty="0"/>
              <a:t>  	</a:t>
            </a:r>
            <a:r>
              <a:rPr lang="en-IN" b="1" dirty="0"/>
              <a:t>static</a:t>
            </a:r>
            <a:r>
              <a:rPr lang="en-IN" dirty="0"/>
              <a:t> </a:t>
            </a:r>
            <a:r>
              <a:rPr lang="en-IN" b="1" dirty="0" err="1"/>
              <a:t>int</a:t>
            </a:r>
            <a:r>
              <a:rPr lang="en-IN" dirty="0"/>
              <a:t> cube(</a:t>
            </a:r>
            <a:r>
              <a:rPr lang="en-IN" b="1" dirty="0" err="1"/>
              <a:t>int</a:t>
            </a:r>
            <a:r>
              <a:rPr lang="en-IN" dirty="0"/>
              <a:t> x)</a:t>
            </a:r>
          </a:p>
          <a:p>
            <a:pPr marL="0" indent="0">
              <a:buNone/>
            </a:pPr>
            <a:r>
              <a:rPr lang="en-IN" dirty="0"/>
              <a:t>	{  </a:t>
            </a:r>
          </a:p>
          <a:p>
            <a:pPr marL="0" indent="0">
              <a:buNone/>
            </a:pPr>
            <a:r>
              <a:rPr lang="en-IN" dirty="0"/>
              <a:t>  	</a:t>
            </a:r>
            <a:r>
              <a:rPr lang="en-IN" b="1" dirty="0"/>
              <a:t>return</a:t>
            </a:r>
            <a:r>
              <a:rPr lang="en-IN" dirty="0"/>
              <a:t> x*x*x;  </a:t>
            </a:r>
          </a:p>
          <a:p>
            <a:pPr marL="0" indent="0">
              <a:buNone/>
            </a:pPr>
            <a:r>
              <a:rPr lang="en-IN" dirty="0"/>
              <a:t>  	}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a:t>
            </a:r>
            <a:r>
              <a:rPr lang="en-IN" b="1" dirty="0" err="1"/>
              <a:t>int</a:t>
            </a:r>
            <a:r>
              <a:rPr lang="en-IN" dirty="0"/>
              <a:t> result=</a:t>
            </a:r>
            <a:r>
              <a:rPr lang="en-IN" dirty="0" err="1"/>
              <a:t>Calculate.cube</a:t>
            </a:r>
            <a:r>
              <a:rPr lang="en-IN" dirty="0"/>
              <a:t>(5);  </a:t>
            </a:r>
          </a:p>
          <a:p>
            <a:pPr marL="0" indent="0">
              <a:buNone/>
            </a:pPr>
            <a:r>
              <a:rPr lang="en-IN" dirty="0"/>
              <a:t>  	</a:t>
            </a:r>
            <a:r>
              <a:rPr lang="en-IN" dirty="0" err="1"/>
              <a:t>System.out.println</a:t>
            </a:r>
            <a:r>
              <a:rPr lang="en-IN" dirty="0"/>
              <a:t>(result);  </a:t>
            </a:r>
          </a:p>
          <a:p>
            <a:pPr marL="0" indent="0">
              <a:buNone/>
            </a:pPr>
            <a:r>
              <a:rPr lang="en-IN" dirty="0"/>
              <a:t>  	}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937937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782"/>
            <a:ext cx="10515600" cy="5775181"/>
          </a:xfrm>
        </p:spPr>
        <p:txBody>
          <a:bodyPr/>
          <a:lstStyle/>
          <a:p>
            <a:pPr marL="0" indent="0">
              <a:buNone/>
            </a:pPr>
            <a:r>
              <a:rPr lang="en-IN" b="1" dirty="0"/>
              <a:t>Restrictions for the static method:</a:t>
            </a:r>
            <a:endParaRPr lang="en-IN" dirty="0"/>
          </a:p>
          <a:p>
            <a:r>
              <a:rPr lang="en-IN" dirty="0"/>
              <a:t>The static method can not use non static data member or call non-static method directly.</a:t>
            </a:r>
          </a:p>
          <a:p>
            <a:r>
              <a:rPr lang="en-IN" dirty="0"/>
              <a:t>this and super cannot be used in static context.</a:t>
            </a:r>
          </a:p>
          <a:p>
            <a:pPr marL="0" indent="0">
              <a:buNone/>
            </a:pPr>
            <a:r>
              <a:rPr lang="en-IN" b="1" dirty="0"/>
              <a:t>class</a:t>
            </a:r>
            <a:r>
              <a:rPr lang="en-IN" dirty="0"/>
              <a:t> A{  </a:t>
            </a:r>
          </a:p>
          <a:p>
            <a:pPr marL="0" indent="0">
              <a:buNone/>
            </a:pPr>
            <a:r>
              <a:rPr lang="en-IN" dirty="0"/>
              <a:t>	 </a:t>
            </a:r>
            <a:r>
              <a:rPr lang="en-IN" b="1" dirty="0" err="1"/>
              <a:t>int</a:t>
            </a:r>
            <a:r>
              <a:rPr lang="en-IN" dirty="0"/>
              <a:t> a=40;//non static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a:t>
            </a:r>
            <a:r>
              <a:rPr lang="en-IN" dirty="0" err="1"/>
              <a:t>System.out.println</a:t>
            </a:r>
            <a:r>
              <a:rPr lang="en-IN" dirty="0"/>
              <a:t>(a);  </a:t>
            </a:r>
          </a:p>
          <a:p>
            <a:pPr marL="0" indent="0">
              <a:buNone/>
            </a:pPr>
            <a:r>
              <a:rPr lang="en-IN" dirty="0"/>
              <a:t>	 }  </a:t>
            </a:r>
          </a:p>
          <a:p>
            <a:pPr marL="0" indent="0">
              <a:buNone/>
            </a:pPr>
            <a:r>
              <a:rPr lang="en-IN" dirty="0"/>
              <a:t>       }        </a:t>
            </a:r>
          </a:p>
          <a:p>
            <a:pPr marL="0" indent="0">
              <a:buNone/>
            </a:pPr>
            <a:r>
              <a:rPr lang="en-IN" dirty="0" err="1"/>
              <a:t>Output:Compile</a:t>
            </a:r>
            <a:r>
              <a:rPr lang="en-IN" dirty="0"/>
              <a:t> Time Error</a:t>
            </a:r>
          </a:p>
        </p:txBody>
      </p:sp>
    </p:spTree>
    <p:extLst>
      <p:ext uri="{BB962C8B-B14F-4D97-AF65-F5344CB8AC3E}">
        <p14:creationId xmlns:p14="http://schemas.microsoft.com/office/powerpoint/2010/main" val="4291570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5018"/>
            <a:ext cx="10515600" cy="5511945"/>
          </a:xfrm>
        </p:spPr>
        <p:txBody>
          <a:bodyPr/>
          <a:lstStyle/>
          <a:p>
            <a:pPr marL="0" indent="0">
              <a:buNone/>
            </a:pPr>
            <a:r>
              <a:rPr lang="en-IN" b="1" dirty="0"/>
              <a:t>Q) </a:t>
            </a:r>
            <a:r>
              <a:rPr lang="en-IN" dirty="0"/>
              <a:t>Why is the Java main method static?</a:t>
            </a:r>
          </a:p>
          <a:p>
            <a:pPr marL="0" indent="0" algn="just">
              <a:buNone/>
            </a:pPr>
            <a:r>
              <a:rPr lang="en-IN" b="1" dirty="0"/>
              <a:t>Ans) </a:t>
            </a:r>
            <a:r>
              <a:rPr lang="en-IN" dirty="0"/>
              <a:t>It is because the object is not required to call a static method. If it were a non-static method, JVM creates an object first then call main() method that will lead the problem of extra memory allocation.</a:t>
            </a:r>
          </a:p>
          <a:p>
            <a:pPr marL="0" indent="0">
              <a:buNone/>
            </a:pPr>
            <a:endParaRPr lang="en-IN" b="1" dirty="0"/>
          </a:p>
          <a:p>
            <a:pPr marL="0" indent="0">
              <a:buNone/>
            </a:pPr>
            <a:r>
              <a:rPr lang="en-IN" b="1" dirty="0"/>
              <a:t>static block</a:t>
            </a:r>
          </a:p>
          <a:p>
            <a:r>
              <a:rPr lang="en-IN" dirty="0"/>
              <a:t>Is used to initialize the static data member.</a:t>
            </a:r>
          </a:p>
          <a:p>
            <a:r>
              <a:rPr lang="en-IN" dirty="0"/>
              <a:t>It is executed before the main method at the time of </a:t>
            </a:r>
            <a:r>
              <a:rPr lang="en-IN" dirty="0" err="1"/>
              <a:t>classloading</a:t>
            </a:r>
            <a:r>
              <a:rPr lang="en-IN" dirty="0"/>
              <a:t>.</a:t>
            </a:r>
          </a:p>
          <a:p>
            <a:pPr marL="0" indent="0">
              <a:buNone/>
            </a:pPr>
            <a:endParaRPr lang="en-IN" dirty="0"/>
          </a:p>
        </p:txBody>
      </p:sp>
    </p:spTree>
    <p:extLst>
      <p:ext uri="{BB962C8B-B14F-4D97-AF65-F5344CB8AC3E}">
        <p14:creationId xmlns:p14="http://schemas.microsoft.com/office/powerpoint/2010/main" val="4168612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764" y="484909"/>
            <a:ext cx="10515600" cy="5802890"/>
          </a:xfrm>
        </p:spPr>
        <p:txBody>
          <a:bodyPr>
            <a:normAutofit fontScale="92500" lnSpcReduction="10000"/>
          </a:bodyPr>
          <a:lstStyle/>
          <a:p>
            <a:pPr marL="0" indent="0">
              <a:buNone/>
            </a:pPr>
            <a:r>
              <a:rPr lang="en-IN" b="1" dirty="0"/>
              <a:t>class</a:t>
            </a:r>
            <a:r>
              <a:rPr lang="en-IN" dirty="0"/>
              <a:t> A2{  </a:t>
            </a:r>
          </a:p>
          <a:p>
            <a:pPr marL="0" indent="0">
              <a:buNone/>
            </a:pPr>
            <a:r>
              <a:rPr lang="en-IN" dirty="0"/>
              <a:t>  	</a:t>
            </a:r>
            <a:r>
              <a:rPr lang="en-IN" b="1" dirty="0"/>
              <a:t>static</a:t>
            </a:r>
          </a:p>
          <a:p>
            <a:pPr marL="0" indent="0">
              <a:buNone/>
            </a:pPr>
            <a:r>
              <a:rPr lang="en-IN" dirty="0"/>
              <a:t>	{</a:t>
            </a:r>
          </a:p>
          <a:p>
            <a:pPr marL="0" indent="0">
              <a:buNone/>
            </a:pPr>
            <a:r>
              <a:rPr lang="en-IN" dirty="0"/>
              <a:t>	System.out.println("static block is invoked");</a:t>
            </a:r>
          </a:p>
          <a:p>
            <a:pPr marL="0" indent="0">
              <a:buNone/>
            </a:pPr>
            <a:r>
              <a:rPr lang="en-IN" dirty="0"/>
              <a:t>	}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a:t>
            </a:r>
          </a:p>
          <a:p>
            <a:pPr marL="0" indent="0">
              <a:buNone/>
            </a:pPr>
            <a:r>
              <a:rPr lang="en-IN" dirty="0"/>
              <a:t>	{  </a:t>
            </a:r>
          </a:p>
          <a:p>
            <a:pPr marL="0" indent="0">
              <a:buNone/>
            </a:pPr>
            <a:r>
              <a:rPr lang="en-IN" dirty="0"/>
              <a:t>   	System.out.println("Hello main");  </a:t>
            </a:r>
          </a:p>
          <a:p>
            <a:pPr marL="0" indent="0">
              <a:buNone/>
            </a:pPr>
            <a:r>
              <a:rPr lang="en-IN" dirty="0"/>
              <a:t> 	 }  </a:t>
            </a:r>
          </a:p>
          <a:p>
            <a:pPr marL="0" indent="0">
              <a:buNone/>
            </a:pPr>
            <a:r>
              <a:rPr lang="en-IN" dirty="0"/>
              <a:t>}  </a:t>
            </a:r>
          </a:p>
          <a:p>
            <a:pPr marL="0" indent="0">
              <a:buNone/>
            </a:pPr>
            <a:endParaRPr lang="en-IN" dirty="0"/>
          </a:p>
          <a:p>
            <a:pPr marL="0" indent="0">
              <a:buNone/>
            </a:pPr>
            <a:r>
              <a:rPr lang="en-IN" dirty="0"/>
              <a:t>Output: static block is invoked</a:t>
            </a:r>
          </a:p>
          <a:p>
            <a:pPr marL="0" indent="0">
              <a:buNone/>
            </a:pPr>
            <a:r>
              <a:rPr lang="en-IN" dirty="0"/>
              <a:t>       Hello main</a:t>
            </a:r>
          </a:p>
          <a:p>
            <a:pPr marL="0" indent="0">
              <a:buNone/>
            </a:pPr>
            <a:endParaRPr lang="en-IN" dirty="0"/>
          </a:p>
        </p:txBody>
      </p:sp>
    </p:spTree>
    <p:extLst>
      <p:ext uri="{BB962C8B-B14F-4D97-AF65-F5344CB8AC3E}">
        <p14:creationId xmlns:p14="http://schemas.microsoft.com/office/powerpoint/2010/main" val="2969466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7" y="263236"/>
            <a:ext cx="10647218" cy="6594764"/>
          </a:xfrm>
        </p:spPr>
        <p:txBody>
          <a:bodyPr>
            <a:normAutofit/>
          </a:bodyPr>
          <a:lstStyle/>
          <a:p>
            <a:pPr marL="0" indent="0" algn="ctr">
              <a:buNone/>
            </a:pPr>
            <a:r>
              <a:rPr lang="en-IN" b="1" dirty="0"/>
              <a:t>Access control (or) Access Modifiers in Java</a:t>
            </a:r>
          </a:p>
          <a:p>
            <a:pPr algn="just"/>
            <a:r>
              <a:rPr lang="en-IN" dirty="0"/>
              <a:t>The access modifiers in Java specifies the </a:t>
            </a:r>
            <a:r>
              <a:rPr lang="en-IN" b="1" dirty="0"/>
              <a:t>accessibility or scope </a:t>
            </a:r>
            <a:r>
              <a:rPr lang="en-IN" dirty="0"/>
              <a:t>of a </a:t>
            </a:r>
            <a:r>
              <a:rPr lang="en-IN" b="1" dirty="0"/>
              <a:t>field, method, constructor, or class</a:t>
            </a:r>
            <a:r>
              <a:rPr lang="en-IN" dirty="0"/>
              <a:t>. </a:t>
            </a:r>
          </a:p>
          <a:p>
            <a:pPr algn="just"/>
            <a:r>
              <a:rPr lang="en-IN" dirty="0"/>
              <a:t>We can change the access level of fields, constructors, methods, and class by applying the access modifier on it.</a:t>
            </a:r>
          </a:p>
          <a:p>
            <a:pPr marL="0" indent="0" algn="just">
              <a:buNone/>
            </a:pPr>
            <a:endParaRPr lang="en-IN" dirty="0"/>
          </a:p>
          <a:p>
            <a:pPr algn="just"/>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881481822"/>
              </p:ext>
            </p:extLst>
          </p:nvPr>
        </p:nvGraphicFramePr>
        <p:xfrm>
          <a:off x="1454726" y="3025241"/>
          <a:ext cx="9240985" cy="3278576"/>
        </p:xfrm>
        <a:graphic>
          <a:graphicData uri="http://schemas.openxmlformats.org/drawingml/2006/table">
            <a:tbl>
              <a:tblPr/>
              <a:tblGrid>
                <a:gridCol w="1848197">
                  <a:extLst>
                    <a:ext uri="{9D8B030D-6E8A-4147-A177-3AD203B41FA5}">
                      <a16:colId xmlns:a16="http://schemas.microsoft.com/office/drawing/2014/main" val="1574405522"/>
                    </a:ext>
                  </a:extLst>
                </a:gridCol>
                <a:gridCol w="1848197">
                  <a:extLst>
                    <a:ext uri="{9D8B030D-6E8A-4147-A177-3AD203B41FA5}">
                      <a16:colId xmlns:a16="http://schemas.microsoft.com/office/drawing/2014/main" val="194710258"/>
                    </a:ext>
                  </a:extLst>
                </a:gridCol>
                <a:gridCol w="1848197">
                  <a:extLst>
                    <a:ext uri="{9D8B030D-6E8A-4147-A177-3AD203B41FA5}">
                      <a16:colId xmlns:a16="http://schemas.microsoft.com/office/drawing/2014/main" val="1027680179"/>
                    </a:ext>
                  </a:extLst>
                </a:gridCol>
                <a:gridCol w="1848197">
                  <a:extLst>
                    <a:ext uri="{9D8B030D-6E8A-4147-A177-3AD203B41FA5}">
                      <a16:colId xmlns:a16="http://schemas.microsoft.com/office/drawing/2014/main" val="3432397218"/>
                    </a:ext>
                  </a:extLst>
                </a:gridCol>
                <a:gridCol w="1848197">
                  <a:extLst>
                    <a:ext uri="{9D8B030D-6E8A-4147-A177-3AD203B41FA5}">
                      <a16:colId xmlns:a16="http://schemas.microsoft.com/office/drawing/2014/main" val="2721297778"/>
                    </a:ext>
                  </a:extLst>
                </a:gridCol>
              </a:tblGrid>
              <a:tr h="1025812">
                <a:tc>
                  <a:txBody>
                    <a:bodyPr/>
                    <a:lstStyle/>
                    <a:p>
                      <a:pPr algn="l" fontAlgn="t"/>
                      <a:r>
                        <a:rPr lang="en-IN">
                          <a:solidFill>
                            <a:srgbClr val="000000"/>
                          </a:solidFill>
                          <a:effectLst/>
                          <a:latin typeface="times new roman" panose="02020603050405020304" pitchFamily="18" charset="0"/>
                        </a:rPr>
                        <a:t>Access Modifier</a:t>
                      </a:r>
                    </a:p>
                  </a:txBody>
                  <a:tcPr marL="114300" marR="114300" marT="114300" marB="114300">
                    <a:lnL w="9525" cap="flat" cmpd="sng" algn="ctr">
                      <a:solidFill>
                        <a:srgbClr val="C0E09F"/>
                      </a:solidFill>
                      <a:prstDash val="solid"/>
                      <a:round/>
                      <a:headEnd type="none" w="med" len="med"/>
                      <a:tailEnd type="none" w="med" len="med"/>
                    </a:lnL>
                    <a:lnR w="9525" cap="flat" cmpd="sng" algn="ctr">
                      <a:solidFill>
                        <a:srgbClr val="C0E09F"/>
                      </a:solidFill>
                      <a:prstDash val="solid"/>
                      <a:round/>
                      <a:headEnd type="none" w="med" len="med"/>
                      <a:tailEnd type="none" w="med" len="med"/>
                    </a:lnR>
                    <a:lnT w="9525" cap="flat" cmpd="sng" algn="ctr">
                      <a:solidFill>
                        <a:srgbClr val="C0E09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within class</a:t>
                      </a:r>
                    </a:p>
                  </a:txBody>
                  <a:tcPr marL="114300" marR="114300" marT="114300" marB="114300">
                    <a:lnL w="9525" cap="flat" cmpd="sng" algn="ctr">
                      <a:solidFill>
                        <a:srgbClr val="C0E09F"/>
                      </a:solidFill>
                      <a:prstDash val="solid"/>
                      <a:round/>
                      <a:headEnd type="none" w="med" len="med"/>
                      <a:tailEnd type="none" w="med" len="med"/>
                    </a:lnL>
                    <a:lnR w="9525" cap="flat" cmpd="sng" algn="ctr">
                      <a:solidFill>
                        <a:srgbClr val="C0E09F"/>
                      </a:solidFill>
                      <a:prstDash val="solid"/>
                      <a:round/>
                      <a:headEnd type="none" w="med" len="med"/>
                      <a:tailEnd type="none" w="med" len="med"/>
                    </a:lnR>
                    <a:lnT w="9525" cap="flat" cmpd="sng" algn="ctr">
                      <a:solidFill>
                        <a:srgbClr val="C0E09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within package</a:t>
                      </a:r>
                    </a:p>
                  </a:txBody>
                  <a:tcPr marL="114300" marR="114300" marT="114300" marB="114300">
                    <a:lnL w="9525" cap="flat" cmpd="sng" algn="ctr">
                      <a:solidFill>
                        <a:srgbClr val="C0E09F"/>
                      </a:solidFill>
                      <a:prstDash val="solid"/>
                      <a:round/>
                      <a:headEnd type="none" w="med" len="med"/>
                      <a:tailEnd type="none" w="med" len="med"/>
                    </a:lnL>
                    <a:lnR w="9525" cap="flat" cmpd="sng" algn="ctr">
                      <a:solidFill>
                        <a:srgbClr val="C0E09F"/>
                      </a:solidFill>
                      <a:prstDash val="solid"/>
                      <a:round/>
                      <a:headEnd type="none" w="med" len="med"/>
                      <a:tailEnd type="none" w="med" len="med"/>
                    </a:lnR>
                    <a:lnT w="9525" cap="flat" cmpd="sng" algn="ctr">
                      <a:solidFill>
                        <a:srgbClr val="C0E09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outside package by subclass only</a:t>
                      </a:r>
                    </a:p>
                  </a:txBody>
                  <a:tcPr marL="114300" marR="114300" marT="114300" marB="114300">
                    <a:lnL w="9525" cap="flat" cmpd="sng" algn="ctr">
                      <a:solidFill>
                        <a:srgbClr val="C0E09F"/>
                      </a:solidFill>
                      <a:prstDash val="solid"/>
                      <a:round/>
                      <a:headEnd type="none" w="med" len="med"/>
                      <a:tailEnd type="none" w="med" len="med"/>
                    </a:lnL>
                    <a:lnR w="9525" cap="flat" cmpd="sng" algn="ctr">
                      <a:solidFill>
                        <a:srgbClr val="C0E09F"/>
                      </a:solidFill>
                      <a:prstDash val="solid"/>
                      <a:round/>
                      <a:headEnd type="none" w="med" len="med"/>
                      <a:tailEnd type="none" w="med" len="med"/>
                    </a:lnR>
                    <a:lnT w="9525" cap="flat" cmpd="sng" algn="ctr">
                      <a:solidFill>
                        <a:srgbClr val="C0E09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outside package</a:t>
                      </a:r>
                    </a:p>
                  </a:txBody>
                  <a:tcPr marL="114300" marR="114300" marT="114300" marB="114300">
                    <a:lnL w="9525" cap="flat" cmpd="sng" algn="ctr">
                      <a:solidFill>
                        <a:srgbClr val="C0E09F"/>
                      </a:solidFill>
                      <a:prstDash val="solid"/>
                      <a:round/>
                      <a:headEnd type="none" w="med" len="med"/>
                      <a:tailEnd type="none" w="med" len="med"/>
                    </a:lnL>
                    <a:lnR w="9525" cap="flat" cmpd="sng" algn="ctr">
                      <a:solidFill>
                        <a:srgbClr val="C0E09F"/>
                      </a:solidFill>
                      <a:prstDash val="solid"/>
                      <a:round/>
                      <a:headEnd type="none" w="med" len="med"/>
                      <a:tailEnd type="none" w="med" len="med"/>
                    </a:lnR>
                    <a:lnT w="9525" cap="flat" cmpd="sng" algn="ctr">
                      <a:solidFill>
                        <a:srgbClr val="C0E09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12393915"/>
                  </a:ext>
                </a:extLst>
              </a:tr>
              <a:tr h="563191">
                <a:tc>
                  <a:txBody>
                    <a:bodyPr/>
                    <a:lstStyle/>
                    <a:p>
                      <a:pPr algn="just" fontAlgn="t"/>
                      <a:r>
                        <a:rPr lang="en-IN" b="1">
                          <a:solidFill>
                            <a:srgbClr val="333333"/>
                          </a:solidFill>
                          <a:effectLst/>
                          <a:latin typeface="inter-bold"/>
                        </a:rPr>
                        <a:t>Private</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76068334"/>
                  </a:ext>
                </a:extLst>
              </a:tr>
              <a:tr h="563191">
                <a:tc>
                  <a:txBody>
                    <a:bodyPr/>
                    <a:lstStyle/>
                    <a:p>
                      <a:pPr algn="just" fontAlgn="t"/>
                      <a:r>
                        <a:rPr lang="en-IN" b="1">
                          <a:solidFill>
                            <a:srgbClr val="333333"/>
                          </a:solidFill>
                          <a:effectLst/>
                          <a:latin typeface="inter-bold"/>
                        </a:rPr>
                        <a:t>Default</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85818199"/>
                  </a:ext>
                </a:extLst>
              </a:tr>
              <a:tr h="563191">
                <a:tc>
                  <a:txBody>
                    <a:bodyPr/>
                    <a:lstStyle/>
                    <a:p>
                      <a:pPr algn="just" fontAlgn="t"/>
                      <a:r>
                        <a:rPr lang="en-IN" b="1">
                          <a:solidFill>
                            <a:srgbClr val="333333"/>
                          </a:solidFill>
                          <a:effectLst/>
                          <a:latin typeface="inter-bold"/>
                        </a:rPr>
                        <a:t>Protected</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16370906"/>
                  </a:ext>
                </a:extLst>
              </a:tr>
              <a:tr h="563191">
                <a:tc>
                  <a:txBody>
                    <a:bodyPr/>
                    <a:lstStyle/>
                    <a:p>
                      <a:pPr algn="just" fontAlgn="t"/>
                      <a:r>
                        <a:rPr lang="en-IN" b="1">
                          <a:solidFill>
                            <a:srgbClr val="333333"/>
                          </a:solidFill>
                          <a:effectLst/>
                          <a:latin typeface="inter-bold"/>
                        </a:rPr>
                        <a:t>Public</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25719338"/>
                  </a:ext>
                </a:extLst>
              </a:tr>
            </a:tbl>
          </a:graphicData>
        </a:graphic>
      </p:graphicFrame>
    </p:spTree>
    <p:extLst>
      <p:ext uri="{BB962C8B-B14F-4D97-AF65-F5344CB8AC3E}">
        <p14:creationId xmlns:p14="http://schemas.microsoft.com/office/powerpoint/2010/main" val="4034067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782"/>
            <a:ext cx="10515600" cy="6456217"/>
          </a:xfrm>
        </p:spPr>
        <p:txBody>
          <a:bodyPr>
            <a:normAutofit fontScale="85000" lnSpcReduction="20000"/>
          </a:bodyPr>
          <a:lstStyle/>
          <a:p>
            <a:pPr marL="0" indent="0" algn="ctr">
              <a:buNone/>
            </a:pPr>
            <a:r>
              <a:rPr lang="en-IN" b="1" dirty="0">
                <a:latin typeface="Cambria" pitchFamily="18" charset="0"/>
                <a:ea typeface="Cambria" pitchFamily="18" charset="0"/>
              </a:rPr>
              <a:t>Object and Class Example: main within the class</a:t>
            </a:r>
          </a:p>
          <a:p>
            <a:pPr marL="0" indent="0">
              <a:buNone/>
            </a:pPr>
            <a:r>
              <a:rPr lang="en-IN" b="1" dirty="0">
                <a:latin typeface="Cambria" pitchFamily="18" charset="0"/>
                <a:ea typeface="Cambria" pitchFamily="18" charset="0"/>
              </a:rPr>
              <a:t>class</a:t>
            </a:r>
            <a:r>
              <a:rPr lang="en-IN" dirty="0">
                <a:latin typeface="Cambria" pitchFamily="18" charset="0"/>
                <a:ea typeface="Cambria" pitchFamily="18" charset="0"/>
              </a:rPr>
              <a:t> Student</a:t>
            </a:r>
          </a:p>
          <a:p>
            <a:pPr marL="0" indent="0">
              <a:buNone/>
            </a:pPr>
            <a:r>
              <a:rPr lang="en-IN" dirty="0">
                <a:latin typeface="Cambria" pitchFamily="18" charset="0"/>
                <a:ea typeface="Cambria" pitchFamily="18" charset="0"/>
              </a:rPr>
              <a:t>{  </a:t>
            </a:r>
          </a:p>
          <a:p>
            <a:pPr marL="0" indent="0">
              <a:buNone/>
            </a:pPr>
            <a:r>
              <a:rPr lang="en-IN" dirty="0">
                <a:latin typeface="Cambria" pitchFamily="18" charset="0"/>
                <a:ea typeface="Cambria" pitchFamily="18" charset="0"/>
              </a:rPr>
              <a:t> //defining fields  </a:t>
            </a:r>
          </a:p>
          <a:p>
            <a:pPr marL="0" indent="0">
              <a:buNone/>
            </a:pPr>
            <a:r>
              <a:rPr lang="en-IN" dirty="0">
                <a:latin typeface="Cambria" pitchFamily="18" charset="0"/>
                <a:ea typeface="Cambria" pitchFamily="18" charset="0"/>
              </a:rPr>
              <a:t>    </a:t>
            </a:r>
            <a:r>
              <a:rPr lang="en-IN" b="1" dirty="0" err="1">
                <a:latin typeface="Cambria" pitchFamily="18" charset="0"/>
                <a:ea typeface="Cambria" pitchFamily="18" charset="0"/>
              </a:rPr>
              <a:t>int</a:t>
            </a:r>
            <a:r>
              <a:rPr lang="en-IN" dirty="0">
                <a:latin typeface="Cambria" pitchFamily="18" charset="0"/>
                <a:ea typeface="Cambria" pitchFamily="18" charset="0"/>
              </a:rPr>
              <a:t> id;                               //field or data member or instance variable  </a:t>
            </a:r>
          </a:p>
          <a:p>
            <a:pPr marL="0" indent="0">
              <a:buNone/>
            </a:pPr>
            <a:r>
              <a:rPr lang="en-IN" dirty="0">
                <a:latin typeface="Cambria" pitchFamily="18" charset="0"/>
                <a:ea typeface="Cambria" pitchFamily="18" charset="0"/>
              </a:rPr>
              <a:t>    String name;  </a:t>
            </a:r>
          </a:p>
          <a:p>
            <a:pPr marL="0" indent="0">
              <a:buNone/>
            </a:pPr>
            <a:r>
              <a:rPr lang="en-IN" dirty="0">
                <a:latin typeface="Cambria" pitchFamily="18" charset="0"/>
                <a:ea typeface="Cambria" pitchFamily="18" charset="0"/>
              </a:rPr>
              <a:t> //creating main method inside the Student class  </a:t>
            </a:r>
          </a:p>
          <a:p>
            <a:pPr marL="0" indent="0">
              <a:buNone/>
            </a:pPr>
            <a:r>
              <a:rPr lang="en-IN" dirty="0">
                <a:latin typeface="Cambria" pitchFamily="18" charset="0"/>
                <a:ea typeface="Cambria" pitchFamily="18" charset="0"/>
              </a:rPr>
              <a:t>    </a:t>
            </a:r>
            <a:r>
              <a:rPr lang="en-IN" b="1" dirty="0">
                <a:latin typeface="Cambria" pitchFamily="18" charset="0"/>
                <a:ea typeface="Cambria" pitchFamily="18" charset="0"/>
              </a:rPr>
              <a:t>public</a:t>
            </a:r>
            <a:r>
              <a:rPr lang="en-IN" dirty="0">
                <a:latin typeface="Cambria" pitchFamily="18" charset="0"/>
                <a:ea typeface="Cambria" pitchFamily="18" charset="0"/>
              </a:rPr>
              <a:t> </a:t>
            </a:r>
            <a:r>
              <a:rPr lang="en-IN" b="1" dirty="0">
                <a:latin typeface="Cambria" pitchFamily="18" charset="0"/>
                <a:ea typeface="Cambria" pitchFamily="18" charset="0"/>
              </a:rPr>
              <a:t>static</a:t>
            </a:r>
            <a:r>
              <a:rPr lang="en-IN" dirty="0">
                <a:latin typeface="Cambria" pitchFamily="18" charset="0"/>
                <a:ea typeface="Cambria" pitchFamily="18" charset="0"/>
              </a:rPr>
              <a:t> </a:t>
            </a:r>
            <a:r>
              <a:rPr lang="en-IN" b="1" dirty="0">
                <a:latin typeface="Cambria" pitchFamily="18" charset="0"/>
                <a:ea typeface="Cambria" pitchFamily="18" charset="0"/>
              </a:rPr>
              <a:t>void</a:t>
            </a:r>
            <a:r>
              <a:rPr lang="en-IN" dirty="0">
                <a:latin typeface="Cambria" pitchFamily="18" charset="0"/>
                <a:ea typeface="Cambria" pitchFamily="18" charset="0"/>
              </a:rPr>
              <a:t> main(String </a:t>
            </a:r>
            <a:r>
              <a:rPr lang="en-IN" dirty="0" err="1">
                <a:latin typeface="Cambria" pitchFamily="18" charset="0"/>
                <a:ea typeface="Cambria" pitchFamily="18" charset="0"/>
              </a:rPr>
              <a:t>args</a:t>
            </a:r>
            <a:r>
              <a:rPr lang="en-IN" dirty="0">
                <a:latin typeface="Cambria" pitchFamily="18" charset="0"/>
                <a:ea typeface="Cambria" pitchFamily="18" charset="0"/>
              </a:rPr>
              <a:t>[])</a:t>
            </a:r>
          </a:p>
          <a:p>
            <a:pPr marL="0" indent="0">
              <a:buNone/>
            </a:pPr>
            <a:r>
              <a:rPr lang="en-IN" dirty="0">
                <a:latin typeface="Cambria" pitchFamily="18" charset="0"/>
                <a:ea typeface="Cambria" pitchFamily="18" charset="0"/>
              </a:rPr>
              <a:t>    {  </a:t>
            </a:r>
          </a:p>
          <a:p>
            <a:pPr marL="0" indent="0">
              <a:buNone/>
            </a:pPr>
            <a:r>
              <a:rPr lang="en-IN" dirty="0">
                <a:latin typeface="Cambria" pitchFamily="18" charset="0"/>
                <a:ea typeface="Cambria" pitchFamily="18" charset="0"/>
              </a:rPr>
              <a:t>    //Creating an object or instance  </a:t>
            </a:r>
          </a:p>
          <a:p>
            <a:pPr marL="0" indent="0">
              <a:buNone/>
            </a:pPr>
            <a:r>
              <a:rPr lang="en-IN" dirty="0">
                <a:latin typeface="Cambria" pitchFamily="18" charset="0"/>
                <a:ea typeface="Cambria" pitchFamily="18" charset="0"/>
              </a:rPr>
              <a:t>     </a:t>
            </a:r>
            <a:r>
              <a:rPr lang="en-IN" b="1" dirty="0">
                <a:latin typeface="Cambria" pitchFamily="18" charset="0"/>
                <a:ea typeface="Cambria" pitchFamily="18" charset="0"/>
              </a:rPr>
              <a:t>Student s1=new Student(</a:t>
            </a:r>
            <a:r>
              <a:rPr lang="en-IN" dirty="0">
                <a:latin typeface="Cambria" pitchFamily="18" charset="0"/>
                <a:ea typeface="Cambria" pitchFamily="18" charset="0"/>
              </a:rPr>
              <a:t>);//creating an object of Student  </a:t>
            </a:r>
          </a:p>
          <a:p>
            <a:pPr marL="0" indent="0">
              <a:buNone/>
            </a:pPr>
            <a:r>
              <a:rPr lang="en-IN" dirty="0">
                <a:latin typeface="Cambria" pitchFamily="18" charset="0"/>
                <a:ea typeface="Cambria" pitchFamily="18" charset="0"/>
              </a:rPr>
              <a:t>     //Printing values of the object  </a:t>
            </a:r>
          </a:p>
          <a:p>
            <a:pPr marL="0" indent="0">
              <a:buNone/>
            </a:pPr>
            <a:r>
              <a:rPr lang="en-IN" dirty="0">
                <a:latin typeface="Cambria" pitchFamily="18" charset="0"/>
                <a:ea typeface="Cambria" pitchFamily="18" charset="0"/>
              </a:rPr>
              <a:t>      System.out.println(s1.id);   //accessing member through reference variable  </a:t>
            </a:r>
          </a:p>
          <a:p>
            <a:pPr marL="0" indent="0">
              <a:buNone/>
            </a:pPr>
            <a:r>
              <a:rPr lang="en-IN" dirty="0">
                <a:latin typeface="Cambria" pitchFamily="18" charset="0"/>
                <a:ea typeface="Cambria" pitchFamily="18" charset="0"/>
              </a:rPr>
              <a:t>      System.out.println(s1.name);  </a:t>
            </a:r>
          </a:p>
          <a:p>
            <a:pPr marL="0" indent="0">
              <a:buNone/>
            </a:pPr>
            <a:r>
              <a:rPr lang="en-IN" dirty="0">
                <a:latin typeface="Cambria" pitchFamily="18" charset="0"/>
                <a:ea typeface="Cambria" pitchFamily="18" charset="0"/>
              </a:rPr>
              <a:t>     }  </a:t>
            </a:r>
          </a:p>
          <a:p>
            <a:pPr marL="0" indent="0">
              <a:buNone/>
            </a:pPr>
            <a:r>
              <a:rPr lang="en-IN" dirty="0">
                <a:latin typeface="Cambria" pitchFamily="18" charset="0"/>
                <a:ea typeface="Cambria" pitchFamily="18" charset="0"/>
              </a:rPr>
              <a:t>}  </a:t>
            </a:r>
          </a:p>
          <a:p>
            <a:pPr marL="0" indent="0">
              <a:buNone/>
            </a:pPr>
            <a:endParaRPr lang="en-IN" b="1" dirty="0"/>
          </a:p>
          <a:p>
            <a:pPr marL="0" indent="0" algn="ctr">
              <a:buNone/>
            </a:pPr>
            <a:endParaRPr lang="en-IN" dirty="0"/>
          </a:p>
        </p:txBody>
      </p:sp>
    </p:spTree>
    <p:extLst>
      <p:ext uri="{BB962C8B-B14F-4D97-AF65-F5344CB8AC3E}">
        <p14:creationId xmlns:p14="http://schemas.microsoft.com/office/powerpoint/2010/main" val="124378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581891"/>
            <a:ext cx="10716491" cy="5874326"/>
          </a:xfrm>
        </p:spPr>
        <p:txBody>
          <a:bodyPr/>
          <a:lstStyle/>
          <a:p>
            <a:pPr marL="0" indent="0" algn="just">
              <a:buNone/>
            </a:pPr>
            <a:r>
              <a:rPr lang="en-IN" b="1" dirty="0"/>
              <a:t>Four types of Java access modifiers:</a:t>
            </a:r>
          </a:p>
          <a:p>
            <a:pPr marL="514350" indent="-514350" algn="just">
              <a:buFont typeface="+mj-lt"/>
              <a:buAutoNum type="arabicPeriod"/>
            </a:pPr>
            <a:r>
              <a:rPr lang="en-IN" b="1" dirty="0"/>
              <a:t>Private</a:t>
            </a:r>
            <a:r>
              <a:rPr lang="en-IN" dirty="0"/>
              <a:t>: The access level of a private modifier is </a:t>
            </a:r>
            <a:r>
              <a:rPr lang="en-IN" b="1" dirty="0"/>
              <a:t>only within the class</a:t>
            </a:r>
            <a:r>
              <a:rPr lang="en-IN" dirty="0"/>
              <a:t>. It </a:t>
            </a:r>
            <a:r>
              <a:rPr lang="en-IN" b="1" dirty="0"/>
              <a:t>cannot be </a:t>
            </a:r>
            <a:r>
              <a:rPr lang="en-IN" dirty="0"/>
              <a:t>accessed from </a:t>
            </a:r>
            <a:r>
              <a:rPr lang="en-IN" b="1" dirty="0"/>
              <a:t>outside the class</a:t>
            </a:r>
            <a:r>
              <a:rPr lang="en-IN" dirty="0"/>
              <a:t>.</a:t>
            </a:r>
          </a:p>
          <a:p>
            <a:pPr marL="514350" indent="-514350" algn="just">
              <a:buFont typeface="+mj-lt"/>
              <a:buAutoNum type="arabicPeriod"/>
            </a:pPr>
            <a:r>
              <a:rPr lang="en-IN" b="1" dirty="0"/>
              <a:t>Default</a:t>
            </a:r>
            <a:r>
              <a:rPr lang="en-IN" dirty="0"/>
              <a:t>: The access level of a default modifier is </a:t>
            </a:r>
            <a:r>
              <a:rPr lang="en-IN" b="1" dirty="0"/>
              <a:t>only within the package</a:t>
            </a:r>
            <a:r>
              <a:rPr lang="en-IN" dirty="0"/>
              <a:t>. It </a:t>
            </a:r>
            <a:r>
              <a:rPr lang="en-IN" b="1" dirty="0"/>
              <a:t>cannot be </a:t>
            </a:r>
            <a:r>
              <a:rPr lang="en-IN" dirty="0"/>
              <a:t>accessed from </a:t>
            </a:r>
            <a:r>
              <a:rPr lang="en-IN" b="1" dirty="0"/>
              <a:t>outside the package</a:t>
            </a:r>
            <a:r>
              <a:rPr lang="en-IN" dirty="0"/>
              <a:t>. If you do not specify any access level, it will be the default.</a:t>
            </a:r>
          </a:p>
          <a:p>
            <a:pPr marL="514350" indent="-514350" algn="just">
              <a:buFont typeface="+mj-lt"/>
              <a:buAutoNum type="arabicPeriod"/>
            </a:pPr>
            <a:r>
              <a:rPr lang="en-IN" b="1" dirty="0"/>
              <a:t>Protected</a:t>
            </a:r>
            <a:r>
              <a:rPr lang="en-IN" dirty="0"/>
              <a:t>: The access level of a protected modifier is </a:t>
            </a:r>
            <a:r>
              <a:rPr lang="en-IN" b="1" dirty="0"/>
              <a:t>within the package and outside the package through child class</a:t>
            </a:r>
            <a:r>
              <a:rPr lang="en-IN" dirty="0"/>
              <a:t>. If you do not make the child class, it cannot be accessed from outside the package.</a:t>
            </a:r>
          </a:p>
          <a:p>
            <a:pPr marL="514350" indent="-514350" algn="just">
              <a:buFont typeface="+mj-lt"/>
              <a:buAutoNum type="arabicPeriod"/>
            </a:pPr>
            <a:r>
              <a:rPr lang="en-IN" b="1" dirty="0"/>
              <a:t>Public</a:t>
            </a:r>
            <a:r>
              <a:rPr lang="en-IN" dirty="0"/>
              <a:t>: The access level of a public modifier is </a:t>
            </a:r>
            <a:r>
              <a:rPr lang="en-IN" b="1" dirty="0"/>
              <a:t>everywhere</a:t>
            </a:r>
            <a:r>
              <a:rPr lang="en-IN" dirty="0"/>
              <a:t>. It can be accessed from </a:t>
            </a:r>
            <a:r>
              <a:rPr lang="en-IN" b="1" dirty="0"/>
              <a:t>within the class</a:t>
            </a:r>
            <a:r>
              <a:rPr lang="en-IN" dirty="0"/>
              <a:t>, </a:t>
            </a:r>
            <a:r>
              <a:rPr lang="en-IN" b="1" dirty="0"/>
              <a:t>outside the class</a:t>
            </a:r>
            <a:r>
              <a:rPr lang="en-IN" dirty="0"/>
              <a:t>, </a:t>
            </a:r>
            <a:r>
              <a:rPr lang="en-IN" b="1" dirty="0"/>
              <a:t>within the package and outside the package.</a:t>
            </a:r>
          </a:p>
          <a:p>
            <a:pPr marL="0" indent="0">
              <a:buNone/>
            </a:pPr>
            <a:endParaRPr lang="en-IN" dirty="0"/>
          </a:p>
        </p:txBody>
      </p:sp>
    </p:spTree>
    <p:extLst>
      <p:ext uri="{BB962C8B-B14F-4D97-AF65-F5344CB8AC3E}">
        <p14:creationId xmlns:p14="http://schemas.microsoft.com/office/powerpoint/2010/main" val="18130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9382"/>
            <a:ext cx="10515600" cy="6386945"/>
          </a:xfrm>
        </p:spPr>
        <p:txBody>
          <a:bodyPr>
            <a:normAutofit fontScale="92500" lnSpcReduction="20000"/>
          </a:bodyPr>
          <a:lstStyle/>
          <a:p>
            <a:pPr marL="0" indent="0" algn="ctr">
              <a:buNone/>
            </a:pPr>
            <a:r>
              <a:rPr lang="en-IN" b="1" dirty="0"/>
              <a:t>private</a:t>
            </a:r>
          </a:p>
          <a:p>
            <a:pPr marL="0" indent="0">
              <a:buNone/>
            </a:pPr>
            <a:r>
              <a:rPr lang="en-IN" b="1" dirty="0"/>
              <a:t>class</a:t>
            </a:r>
            <a:r>
              <a:rPr lang="en-IN" dirty="0"/>
              <a:t> A{  </a:t>
            </a:r>
          </a:p>
          <a:p>
            <a:pPr marL="0" indent="0">
              <a:buNone/>
            </a:pPr>
            <a:r>
              <a:rPr lang="en-IN" b="1" dirty="0"/>
              <a:t>	private</a:t>
            </a:r>
            <a:r>
              <a:rPr lang="en-IN" dirty="0"/>
              <a:t> </a:t>
            </a:r>
            <a:r>
              <a:rPr lang="en-IN" b="1" dirty="0" err="1"/>
              <a:t>int</a:t>
            </a:r>
            <a:r>
              <a:rPr lang="en-IN" dirty="0"/>
              <a:t> data=40;  </a:t>
            </a:r>
          </a:p>
          <a:p>
            <a:pPr marL="0" indent="0">
              <a:buNone/>
            </a:pPr>
            <a:r>
              <a:rPr lang="en-IN" b="1" dirty="0"/>
              <a:t>	private</a:t>
            </a:r>
            <a:r>
              <a:rPr lang="en-IN" dirty="0"/>
              <a:t> </a:t>
            </a:r>
            <a:r>
              <a:rPr lang="en-IN" b="1" dirty="0"/>
              <a:t>void</a:t>
            </a:r>
            <a:r>
              <a:rPr lang="en-IN" dirty="0"/>
              <a:t> </a:t>
            </a:r>
            <a:r>
              <a:rPr lang="en-IN" dirty="0" err="1"/>
              <a:t>msg</a:t>
            </a:r>
            <a:r>
              <a:rPr lang="en-IN" dirty="0"/>
              <a:t>()</a:t>
            </a:r>
          </a:p>
          <a:p>
            <a:pPr marL="0" indent="0">
              <a:buNone/>
            </a:pPr>
            <a:r>
              <a:rPr lang="en-IN" dirty="0"/>
              <a:t>	{   </a:t>
            </a:r>
          </a:p>
          <a:p>
            <a:pPr marL="0" indent="0">
              <a:buNone/>
            </a:pPr>
            <a:r>
              <a:rPr lang="en-IN" dirty="0"/>
              <a:t>	System.out.println("Hello java");</a:t>
            </a:r>
          </a:p>
          <a:p>
            <a:pPr marL="0" indent="0">
              <a:buNone/>
            </a:pPr>
            <a:r>
              <a:rPr lang="en-IN" dirty="0"/>
              <a:t>	}  </a:t>
            </a:r>
          </a:p>
          <a:p>
            <a:pPr marL="0" indent="0">
              <a:buNone/>
            </a:pPr>
            <a:r>
              <a:rPr lang="en-IN" dirty="0"/>
              <a:t>}    </a:t>
            </a:r>
          </a:p>
          <a:p>
            <a:pPr marL="0" indent="0">
              <a:buNone/>
            </a:pPr>
            <a:r>
              <a:rPr lang="en-IN" b="1" dirty="0"/>
              <a:t>public</a:t>
            </a:r>
            <a:r>
              <a:rPr lang="en-IN" dirty="0"/>
              <a:t> </a:t>
            </a:r>
            <a:r>
              <a:rPr lang="en-IN" b="1" dirty="0"/>
              <a:t>class</a:t>
            </a:r>
            <a:r>
              <a:rPr lang="en-IN" dirty="0"/>
              <a:t> Simple{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A </a:t>
            </a:r>
            <a:r>
              <a:rPr lang="en-IN" dirty="0" err="1"/>
              <a:t>obj</a:t>
            </a:r>
            <a:r>
              <a:rPr lang="en-IN" dirty="0"/>
              <a:t>=</a:t>
            </a:r>
            <a:r>
              <a:rPr lang="en-IN" b="1" dirty="0"/>
              <a:t>new</a:t>
            </a:r>
            <a:r>
              <a:rPr lang="en-IN" dirty="0"/>
              <a:t> A();  </a:t>
            </a:r>
          </a:p>
          <a:p>
            <a:pPr marL="0" indent="0">
              <a:buNone/>
            </a:pPr>
            <a:r>
              <a:rPr lang="en-IN" dirty="0"/>
              <a:t>  	 </a:t>
            </a:r>
            <a:r>
              <a:rPr lang="en-IN" dirty="0" err="1"/>
              <a:t>System.out.println</a:t>
            </a:r>
            <a:r>
              <a:rPr lang="en-IN" dirty="0"/>
              <a:t>(</a:t>
            </a:r>
            <a:r>
              <a:rPr lang="en-IN" dirty="0" err="1"/>
              <a:t>obj.data</a:t>
            </a:r>
            <a:r>
              <a:rPr lang="en-IN" dirty="0"/>
              <a:t>);		//Compile Time Error  </a:t>
            </a:r>
          </a:p>
          <a:p>
            <a:pPr marL="0" indent="0">
              <a:buNone/>
            </a:pPr>
            <a:r>
              <a:rPr lang="en-IN" dirty="0"/>
              <a:t>   	obj.msg();					//Compile Time Error  </a:t>
            </a:r>
          </a:p>
          <a:p>
            <a:pPr marL="0" indent="0">
              <a:buNone/>
            </a:pPr>
            <a:r>
              <a:rPr lang="en-IN" dirty="0"/>
              <a:t>   }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413894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6"/>
            <a:ext cx="10515600" cy="5818909"/>
          </a:xfrm>
        </p:spPr>
        <p:txBody>
          <a:bodyPr>
            <a:normAutofit lnSpcReduction="10000"/>
          </a:bodyPr>
          <a:lstStyle/>
          <a:p>
            <a:pPr marL="0" indent="0">
              <a:buNone/>
            </a:pPr>
            <a:r>
              <a:rPr lang="en-IN" b="1" dirty="0"/>
              <a:t>class</a:t>
            </a:r>
            <a:r>
              <a:rPr lang="en-IN" dirty="0"/>
              <a:t> A{  </a:t>
            </a:r>
          </a:p>
          <a:p>
            <a:pPr marL="0" indent="0">
              <a:buNone/>
            </a:pPr>
            <a:r>
              <a:rPr lang="en-IN" b="1" dirty="0"/>
              <a:t>	private</a:t>
            </a:r>
            <a:r>
              <a:rPr lang="en-IN" dirty="0"/>
              <a:t> A(){}			//private constructor  </a:t>
            </a:r>
          </a:p>
          <a:p>
            <a:pPr marL="0" indent="0">
              <a:buNone/>
            </a:pPr>
            <a:r>
              <a:rPr lang="en-IN" b="1" dirty="0"/>
              <a:t>	void</a:t>
            </a:r>
            <a:r>
              <a:rPr lang="en-IN" dirty="0"/>
              <a:t> </a:t>
            </a:r>
            <a:r>
              <a:rPr lang="en-IN" dirty="0" err="1"/>
              <a:t>msg</a:t>
            </a:r>
            <a:r>
              <a:rPr lang="en-IN" dirty="0"/>
              <a:t>()</a:t>
            </a:r>
          </a:p>
          <a:p>
            <a:pPr marL="0" indent="0">
              <a:buNone/>
            </a:pPr>
            <a:r>
              <a:rPr lang="en-IN" dirty="0"/>
              <a:t>	{</a:t>
            </a:r>
          </a:p>
          <a:p>
            <a:pPr marL="0" indent="0">
              <a:buNone/>
            </a:pPr>
            <a:r>
              <a:rPr lang="en-IN" dirty="0"/>
              <a:t>	System.out.println("Hello java");}  </a:t>
            </a:r>
          </a:p>
          <a:p>
            <a:pPr marL="0" indent="0">
              <a:buNone/>
            </a:pPr>
            <a:r>
              <a:rPr lang="en-IN" dirty="0"/>
              <a:t>	}  </a:t>
            </a:r>
          </a:p>
          <a:p>
            <a:pPr marL="0" indent="0">
              <a:buNone/>
            </a:pPr>
            <a:r>
              <a:rPr lang="en-IN" b="1" dirty="0"/>
              <a:t>public</a:t>
            </a:r>
            <a:r>
              <a:rPr lang="en-IN" dirty="0"/>
              <a:t> </a:t>
            </a:r>
            <a:r>
              <a:rPr lang="en-IN" b="1" dirty="0"/>
              <a:t>class</a:t>
            </a:r>
            <a:r>
              <a:rPr lang="en-IN" dirty="0"/>
              <a:t> Simple{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a:t>
            </a:r>
          </a:p>
          <a:p>
            <a:pPr marL="0" indent="0">
              <a:buNone/>
            </a:pPr>
            <a:r>
              <a:rPr lang="en-IN" dirty="0"/>
              <a:t>	{  </a:t>
            </a:r>
          </a:p>
          <a:p>
            <a:pPr marL="0" indent="0">
              <a:buNone/>
            </a:pPr>
            <a:r>
              <a:rPr lang="en-IN" dirty="0"/>
              <a:t>   	A </a:t>
            </a:r>
            <a:r>
              <a:rPr lang="en-IN" dirty="0" err="1"/>
              <a:t>obj</a:t>
            </a:r>
            <a:r>
              <a:rPr lang="en-IN" dirty="0"/>
              <a:t>=</a:t>
            </a:r>
            <a:r>
              <a:rPr lang="en-IN" b="1" dirty="0"/>
              <a:t>new</a:t>
            </a:r>
            <a:r>
              <a:rPr lang="en-IN" dirty="0"/>
              <a:t> A();		//Compile Time Error  </a:t>
            </a:r>
          </a:p>
          <a:p>
            <a:pPr marL="0" indent="0">
              <a:buNone/>
            </a:pPr>
            <a:r>
              <a:rPr lang="en-IN" dirty="0"/>
              <a:t> 	}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2666716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lstStyle/>
          <a:p>
            <a:pPr marL="0" indent="0" algn="ctr">
              <a:buNone/>
            </a:pPr>
            <a:r>
              <a:rPr lang="en-IN" b="1" dirty="0"/>
              <a:t>Default</a:t>
            </a:r>
          </a:p>
          <a:p>
            <a:r>
              <a:rPr lang="en-IN" dirty="0"/>
              <a:t>In this example, we have created two packages </a:t>
            </a:r>
            <a:r>
              <a:rPr lang="en-IN" b="1" dirty="0"/>
              <a:t>pack</a:t>
            </a:r>
            <a:r>
              <a:rPr lang="en-IN" dirty="0"/>
              <a:t> and </a:t>
            </a:r>
            <a:r>
              <a:rPr lang="en-IN" b="1" dirty="0"/>
              <a:t>mypack</a:t>
            </a:r>
            <a:r>
              <a:rPr lang="en-IN" dirty="0"/>
              <a:t>. We are accessing the A class from outside its package, since A class is not public, so it cannot be accessed from outside the package.</a:t>
            </a:r>
          </a:p>
          <a:p>
            <a:pPr marL="0" indent="0">
              <a:buNone/>
            </a:pPr>
            <a:endParaRPr lang="en-IN" dirty="0"/>
          </a:p>
          <a:p>
            <a:r>
              <a:rPr lang="en-IN" dirty="0"/>
              <a:t>In the below example, the scope of class A and its method </a:t>
            </a:r>
            <a:r>
              <a:rPr lang="en-IN" dirty="0" err="1"/>
              <a:t>msg</a:t>
            </a:r>
            <a:r>
              <a:rPr lang="en-IN" dirty="0"/>
              <a:t>() is default so it cannot be accessed from outside the package.</a:t>
            </a:r>
          </a:p>
          <a:p>
            <a:pPr marL="0" indent="0">
              <a:buNone/>
            </a:pPr>
            <a:endParaRPr lang="en-IN" dirty="0"/>
          </a:p>
        </p:txBody>
      </p:sp>
    </p:spTree>
    <p:extLst>
      <p:ext uri="{BB962C8B-B14F-4D97-AF65-F5344CB8AC3E}">
        <p14:creationId xmlns:p14="http://schemas.microsoft.com/office/powerpoint/2010/main" val="27877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49382"/>
            <a:ext cx="10744200" cy="6414654"/>
          </a:xfrm>
        </p:spPr>
        <p:txBody>
          <a:bodyPr>
            <a:normAutofit fontScale="85000" lnSpcReduction="20000"/>
          </a:bodyPr>
          <a:lstStyle/>
          <a:p>
            <a:pPr marL="0" indent="0">
              <a:buNone/>
            </a:pPr>
            <a:r>
              <a:rPr lang="en-IN" dirty="0"/>
              <a:t>//save by A.java  </a:t>
            </a:r>
          </a:p>
          <a:p>
            <a:pPr marL="0" indent="0">
              <a:buNone/>
            </a:pPr>
            <a:r>
              <a:rPr lang="en-IN" b="1" dirty="0"/>
              <a:t>package</a:t>
            </a:r>
            <a:r>
              <a:rPr lang="en-IN" dirty="0"/>
              <a:t> pack;  </a:t>
            </a:r>
          </a:p>
          <a:p>
            <a:pPr marL="0" indent="0">
              <a:buNone/>
            </a:pPr>
            <a:r>
              <a:rPr lang="en-IN" b="1" dirty="0"/>
              <a:t>class</a:t>
            </a:r>
            <a:r>
              <a:rPr lang="en-IN" dirty="0"/>
              <a:t> A</a:t>
            </a:r>
          </a:p>
          <a:p>
            <a:pPr marL="0" indent="0">
              <a:buNone/>
            </a:pPr>
            <a:r>
              <a:rPr lang="en-IN" dirty="0"/>
              <a:t>{  </a:t>
            </a:r>
          </a:p>
          <a:p>
            <a:pPr marL="0" indent="0">
              <a:buNone/>
            </a:pPr>
            <a:r>
              <a:rPr lang="en-IN" dirty="0"/>
              <a:t>  </a:t>
            </a:r>
            <a:r>
              <a:rPr lang="en-IN" b="1" dirty="0"/>
              <a:t>void</a:t>
            </a:r>
            <a:r>
              <a:rPr lang="en-IN" dirty="0"/>
              <a:t> </a:t>
            </a:r>
            <a:r>
              <a:rPr lang="en-IN" dirty="0" err="1"/>
              <a:t>msg</a:t>
            </a:r>
            <a:r>
              <a:rPr lang="en-IN" dirty="0"/>
              <a:t>(){System.out.println("Hello");}  </a:t>
            </a:r>
          </a:p>
          <a:p>
            <a:pPr marL="0" indent="0">
              <a:buNone/>
            </a:pPr>
            <a:r>
              <a:rPr lang="en-IN" dirty="0"/>
              <a:t>}  </a:t>
            </a:r>
          </a:p>
          <a:p>
            <a:pPr marL="0" indent="0">
              <a:buNone/>
            </a:pPr>
            <a:r>
              <a:rPr lang="en-IN" dirty="0"/>
              <a:t>---------------------------------------------------------------------------</a:t>
            </a:r>
          </a:p>
          <a:p>
            <a:pPr marL="0" indent="0">
              <a:buNone/>
            </a:pPr>
            <a:r>
              <a:rPr lang="en-IN" dirty="0"/>
              <a:t>//save by B.java  </a:t>
            </a:r>
          </a:p>
          <a:p>
            <a:pPr marL="0" indent="0">
              <a:buNone/>
            </a:pPr>
            <a:r>
              <a:rPr lang="en-IN" b="1" dirty="0"/>
              <a:t>package</a:t>
            </a:r>
            <a:r>
              <a:rPr lang="en-IN" dirty="0"/>
              <a:t> mypack;  </a:t>
            </a:r>
          </a:p>
          <a:p>
            <a:pPr marL="0" indent="0">
              <a:buNone/>
            </a:pPr>
            <a:r>
              <a:rPr lang="en-IN" b="1" dirty="0"/>
              <a:t>import</a:t>
            </a:r>
            <a:r>
              <a:rPr lang="en-IN" dirty="0"/>
              <a:t> pack.*;  </a:t>
            </a:r>
          </a:p>
          <a:p>
            <a:pPr marL="0" indent="0">
              <a:buNone/>
            </a:pPr>
            <a:r>
              <a:rPr lang="en-IN" b="1" dirty="0"/>
              <a:t>class</a:t>
            </a:r>
            <a:r>
              <a:rPr lang="en-IN" dirty="0"/>
              <a:t> B{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A </a:t>
            </a:r>
            <a:r>
              <a:rPr lang="en-IN" dirty="0" err="1"/>
              <a:t>obj</a:t>
            </a:r>
            <a:r>
              <a:rPr lang="en-IN" dirty="0"/>
              <a:t> = </a:t>
            </a:r>
            <a:r>
              <a:rPr lang="en-IN" b="1" dirty="0"/>
              <a:t>new</a:t>
            </a:r>
            <a:r>
              <a:rPr lang="en-IN" dirty="0"/>
              <a:t> A();//Compile Time Error  </a:t>
            </a:r>
          </a:p>
          <a:p>
            <a:pPr marL="0" indent="0">
              <a:buNone/>
            </a:pPr>
            <a:r>
              <a:rPr lang="en-IN" dirty="0"/>
              <a:t>   obj.msg();//Compile Time Error  </a:t>
            </a:r>
          </a:p>
          <a:p>
            <a:pPr marL="0" indent="0">
              <a:buNone/>
            </a:pPr>
            <a:r>
              <a:rPr lang="en-IN" dirty="0"/>
              <a:t>  }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3886950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498764"/>
            <a:ext cx="10730345" cy="6165272"/>
          </a:xfrm>
        </p:spPr>
        <p:txBody>
          <a:bodyPr>
            <a:normAutofit fontScale="77500" lnSpcReduction="20000"/>
          </a:bodyPr>
          <a:lstStyle/>
          <a:p>
            <a:pPr marL="0" indent="0" algn="ctr">
              <a:buNone/>
            </a:pPr>
            <a:r>
              <a:rPr lang="en-IN" b="1" dirty="0"/>
              <a:t>Protected</a:t>
            </a:r>
          </a:p>
          <a:p>
            <a:pPr marL="0" indent="0">
              <a:buNone/>
            </a:pPr>
            <a:r>
              <a:rPr lang="en-IN" dirty="0"/>
              <a:t>//save by A.java  </a:t>
            </a:r>
          </a:p>
          <a:p>
            <a:pPr marL="0" indent="0">
              <a:buNone/>
            </a:pPr>
            <a:r>
              <a:rPr lang="en-IN" dirty="0"/>
              <a:t>package pack;  </a:t>
            </a:r>
          </a:p>
          <a:p>
            <a:pPr marL="0" indent="0">
              <a:buNone/>
            </a:pPr>
            <a:r>
              <a:rPr lang="en-IN" dirty="0"/>
              <a:t>public class A{  </a:t>
            </a:r>
          </a:p>
          <a:p>
            <a:pPr marL="0" indent="0">
              <a:buNone/>
            </a:pPr>
            <a:r>
              <a:rPr lang="en-IN" dirty="0"/>
              <a:t>protected void </a:t>
            </a:r>
            <a:r>
              <a:rPr lang="en-IN" dirty="0" err="1"/>
              <a:t>msg</a:t>
            </a:r>
            <a:r>
              <a:rPr lang="en-IN" dirty="0"/>
              <a:t>(){System.out.println("Hello");}  </a:t>
            </a:r>
          </a:p>
          <a:p>
            <a:pPr marL="0" indent="0">
              <a:buNone/>
            </a:pPr>
            <a:r>
              <a:rPr lang="en-IN" dirty="0"/>
              <a:t>} </a:t>
            </a:r>
          </a:p>
          <a:p>
            <a:pPr marL="0" indent="0">
              <a:buNone/>
            </a:pPr>
            <a:r>
              <a:rPr lang="en-IN" dirty="0"/>
              <a:t> -----------------------------------------------------------------------------------------------</a:t>
            </a:r>
          </a:p>
          <a:p>
            <a:pPr marL="0" indent="0">
              <a:buNone/>
            </a:pPr>
            <a:r>
              <a:rPr lang="en-IN" dirty="0"/>
              <a:t>//save by B.java  </a:t>
            </a:r>
          </a:p>
          <a:p>
            <a:pPr marL="0" indent="0">
              <a:buNone/>
            </a:pPr>
            <a:r>
              <a:rPr lang="en-IN" dirty="0"/>
              <a:t>package mypack;  </a:t>
            </a:r>
          </a:p>
          <a:p>
            <a:pPr marL="0" indent="0">
              <a:buNone/>
            </a:pPr>
            <a:r>
              <a:rPr lang="en-IN" dirty="0"/>
              <a:t>import pack.*;  </a:t>
            </a:r>
          </a:p>
          <a:p>
            <a:pPr marL="0" indent="0">
              <a:buNone/>
            </a:pPr>
            <a:r>
              <a:rPr lang="en-IN" dirty="0"/>
              <a:t>  class B extends A{  </a:t>
            </a:r>
          </a:p>
          <a:p>
            <a:pPr marL="0" indent="0">
              <a:buNone/>
            </a:pPr>
            <a:r>
              <a:rPr lang="en-IN" dirty="0"/>
              <a:t>  public static void main(String </a:t>
            </a:r>
            <a:r>
              <a:rPr lang="en-IN" dirty="0" err="1"/>
              <a:t>args</a:t>
            </a:r>
            <a:r>
              <a:rPr lang="en-IN" dirty="0"/>
              <a:t>[]){  </a:t>
            </a:r>
          </a:p>
          <a:p>
            <a:pPr marL="0" indent="0">
              <a:buNone/>
            </a:pPr>
            <a:r>
              <a:rPr lang="en-IN" dirty="0"/>
              <a:t>   B </a:t>
            </a:r>
            <a:r>
              <a:rPr lang="en-IN" dirty="0" err="1"/>
              <a:t>obj</a:t>
            </a:r>
            <a:r>
              <a:rPr lang="en-IN" dirty="0"/>
              <a:t> = new B();  </a:t>
            </a:r>
          </a:p>
          <a:p>
            <a:pPr marL="0" indent="0">
              <a:buNone/>
            </a:pPr>
            <a:r>
              <a:rPr lang="en-IN" dirty="0"/>
              <a:t>   obj.msg();  </a:t>
            </a:r>
          </a:p>
          <a:p>
            <a:pPr marL="0" indent="0">
              <a:buNone/>
            </a:pPr>
            <a:r>
              <a:rPr lang="en-IN" dirty="0"/>
              <a:t>  }  </a:t>
            </a:r>
          </a:p>
          <a:p>
            <a:pPr marL="0" indent="0">
              <a:buNone/>
            </a:pPr>
            <a:r>
              <a:rPr lang="en-IN" dirty="0"/>
              <a:t>}  </a:t>
            </a:r>
          </a:p>
          <a:p>
            <a:pPr marL="0" indent="0">
              <a:buNone/>
            </a:pPr>
            <a:r>
              <a:rPr lang="en-IN" dirty="0" err="1"/>
              <a:t>Output:Hello</a:t>
            </a:r>
            <a:endParaRPr lang="en-IN" dirty="0"/>
          </a:p>
        </p:txBody>
      </p:sp>
    </p:spTree>
    <p:extLst>
      <p:ext uri="{BB962C8B-B14F-4D97-AF65-F5344CB8AC3E}">
        <p14:creationId xmlns:p14="http://schemas.microsoft.com/office/powerpoint/2010/main" val="4000598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4509"/>
            <a:ext cx="10515600" cy="5082454"/>
          </a:xfrm>
        </p:spPr>
        <p:txBody>
          <a:bodyPr/>
          <a:lstStyle/>
          <a:p>
            <a:pPr algn="just"/>
            <a:r>
              <a:rPr lang="en-IN" dirty="0"/>
              <a:t>In this example, we have created the two packages </a:t>
            </a:r>
            <a:r>
              <a:rPr lang="en-IN" b="1" dirty="0"/>
              <a:t>pack</a:t>
            </a:r>
            <a:r>
              <a:rPr lang="en-IN" dirty="0"/>
              <a:t> and </a:t>
            </a:r>
            <a:r>
              <a:rPr lang="en-IN" b="1" dirty="0"/>
              <a:t>mypack</a:t>
            </a:r>
            <a:r>
              <a:rPr lang="en-IN" dirty="0"/>
              <a:t>.</a:t>
            </a:r>
          </a:p>
          <a:p>
            <a:pPr algn="just"/>
            <a:r>
              <a:rPr lang="en-IN" dirty="0"/>
              <a:t>The A class of </a:t>
            </a:r>
            <a:r>
              <a:rPr lang="en-IN" b="1" dirty="0"/>
              <a:t>pack</a:t>
            </a:r>
            <a:r>
              <a:rPr lang="en-IN" dirty="0"/>
              <a:t> package is </a:t>
            </a:r>
            <a:r>
              <a:rPr lang="en-IN" b="1" dirty="0"/>
              <a:t>public</a:t>
            </a:r>
            <a:r>
              <a:rPr lang="en-IN" dirty="0"/>
              <a:t>, so can be accessed from outside the package. But </a:t>
            </a:r>
            <a:r>
              <a:rPr lang="en-IN" b="1" dirty="0" err="1"/>
              <a:t>msg</a:t>
            </a:r>
            <a:r>
              <a:rPr lang="en-IN" dirty="0"/>
              <a:t> method of this package is declared as </a:t>
            </a:r>
            <a:r>
              <a:rPr lang="en-IN" b="1" dirty="0"/>
              <a:t>protected</a:t>
            </a:r>
            <a:r>
              <a:rPr lang="en-IN" dirty="0"/>
              <a:t>, so it can be accessed from outside the class </a:t>
            </a:r>
            <a:r>
              <a:rPr lang="en-IN" b="1" dirty="0"/>
              <a:t>only through inheritance.</a:t>
            </a:r>
          </a:p>
        </p:txBody>
      </p:sp>
    </p:spTree>
    <p:extLst>
      <p:ext uri="{BB962C8B-B14F-4D97-AF65-F5344CB8AC3E}">
        <p14:creationId xmlns:p14="http://schemas.microsoft.com/office/powerpoint/2010/main" val="2405452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6473"/>
            <a:ext cx="10515600" cy="6192982"/>
          </a:xfrm>
        </p:spPr>
        <p:txBody>
          <a:bodyPr>
            <a:normAutofit fontScale="77500" lnSpcReduction="20000"/>
          </a:bodyPr>
          <a:lstStyle/>
          <a:p>
            <a:pPr marL="0" indent="0" algn="ctr">
              <a:buNone/>
            </a:pPr>
            <a:r>
              <a:rPr lang="en-IN" b="1" dirty="0"/>
              <a:t>Public</a:t>
            </a:r>
          </a:p>
          <a:p>
            <a:pPr marL="0" indent="0">
              <a:buNone/>
            </a:pPr>
            <a:r>
              <a:rPr lang="en-IN" dirty="0"/>
              <a:t>//save by A.java    </a:t>
            </a:r>
          </a:p>
          <a:p>
            <a:pPr marL="0" indent="0">
              <a:buNone/>
            </a:pPr>
            <a:r>
              <a:rPr lang="en-IN" dirty="0"/>
              <a:t>package pack;  </a:t>
            </a:r>
          </a:p>
          <a:p>
            <a:pPr marL="0" indent="0">
              <a:buNone/>
            </a:pPr>
            <a:r>
              <a:rPr lang="en-IN" dirty="0"/>
              <a:t>public class A{  </a:t>
            </a:r>
          </a:p>
          <a:p>
            <a:pPr marL="0" indent="0">
              <a:buNone/>
            </a:pPr>
            <a:r>
              <a:rPr lang="en-IN" dirty="0"/>
              <a:t>public void </a:t>
            </a:r>
            <a:r>
              <a:rPr lang="en-IN" dirty="0" err="1"/>
              <a:t>msg</a:t>
            </a:r>
            <a:r>
              <a:rPr lang="en-IN" dirty="0"/>
              <a:t>(){System.out.println("Hello");}  </a:t>
            </a:r>
          </a:p>
          <a:p>
            <a:pPr marL="0" indent="0">
              <a:buNone/>
            </a:pPr>
            <a:r>
              <a:rPr lang="en-IN" dirty="0"/>
              <a:t>}  </a:t>
            </a:r>
          </a:p>
          <a:p>
            <a:pPr marL="0" indent="0">
              <a:buNone/>
            </a:pPr>
            <a:r>
              <a:rPr lang="en-IN" dirty="0"/>
              <a:t>---------------------------------------------------------------------</a:t>
            </a:r>
          </a:p>
          <a:p>
            <a:pPr marL="0" indent="0">
              <a:buNone/>
            </a:pPr>
            <a:r>
              <a:rPr lang="en-IN" dirty="0"/>
              <a:t>//save by B.java    </a:t>
            </a:r>
          </a:p>
          <a:p>
            <a:pPr marL="0" indent="0">
              <a:buNone/>
            </a:pPr>
            <a:r>
              <a:rPr lang="en-IN" dirty="0"/>
              <a:t>package mypack;  </a:t>
            </a:r>
          </a:p>
          <a:p>
            <a:pPr marL="0" indent="0">
              <a:buNone/>
            </a:pPr>
            <a:r>
              <a:rPr lang="en-IN" dirty="0"/>
              <a:t>import pack.*;    </a:t>
            </a:r>
          </a:p>
          <a:p>
            <a:pPr marL="0" indent="0">
              <a:buNone/>
            </a:pPr>
            <a:r>
              <a:rPr lang="en-IN" dirty="0"/>
              <a:t>class B{  </a:t>
            </a:r>
          </a:p>
          <a:p>
            <a:pPr marL="0" indent="0">
              <a:buNone/>
            </a:pPr>
            <a:r>
              <a:rPr lang="en-IN" dirty="0"/>
              <a:t>  public static void main(String </a:t>
            </a:r>
            <a:r>
              <a:rPr lang="en-IN" dirty="0" err="1"/>
              <a:t>args</a:t>
            </a:r>
            <a:r>
              <a:rPr lang="en-IN" dirty="0"/>
              <a:t>[]){  </a:t>
            </a:r>
          </a:p>
          <a:p>
            <a:pPr marL="0" indent="0">
              <a:buNone/>
            </a:pPr>
            <a:r>
              <a:rPr lang="en-IN" dirty="0"/>
              <a:t>   A </a:t>
            </a:r>
            <a:r>
              <a:rPr lang="en-IN" dirty="0" err="1"/>
              <a:t>obj</a:t>
            </a:r>
            <a:r>
              <a:rPr lang="en-IN" dirty="0"/>
              <a:t> = new A();  </a:t>
            </a:r>
          </a:p>
          <a:p>
            <a:pPr marL="0" indent="0">
              <a:buNone/>
            </a:pPr>
            <a:r>
              <a:rPr lang="en-IN" dirty="0"/>
              <a:t>   obj.msg();  </a:t>
            </a:r>
          </a:p>
          <a:p>
            <a:pPr marL="0" indent="0">
              <a:buNone/>
            </a:pPr>
            <a:r>
              <a:rPr lang="en-IN" dirty="0"/>
              <a:t>  }  </a:t>
            </a:r>
          </a:p>
          <a:p>
            <a:pPr marL="0" indent="0">
              <a:buNone/>
            </a:pPr>
            <a:r>
              <a:rPr lang="en-IN" dirty="0"/>
              <a:t>}  </a:t>
            </a:r>
          </a:p>
          <a:p>
            <a:pPr marL="0" indent="0">
              <a:buNone/>
            </a:pPr>
            <a:r>
              <a:rPr lang="en-IN" dirty="0" err="1"/>
              <a:t>Output:Hello</a:t>
            </a:r>
            <a:endParaRPr lang="en-IN" dirty="0"/>
          </a:p>
        </p:txBody>
      </p:sp>
    </p:spTree>
    <p:extLst>
      <p:ext uri="{BB962C8B-B14F-4D97-AF65-F5344CB8AC3E}">
        <p14:creationId xmlns:p14="http://schemas.microsoft.com/office/powerpoint/2010/main" val="3770507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6473"/>
            <a:ext cx="10515600" cy="5888182"/>
          </a:xfrm>
        </p:spPr>
        <p:txBody>
          <a:bodyPr/>
          <a:lstStyle/>
          <a:p>
            <a:pPr marL="0" indent="0" algn="ctr">
              <a:buNone/>
            </a:pPr>
            <a:r>
              <a:rPr lang="en-IN" b="1" dirty="0"/>
              <a:t>Java Garbage Collection</a:t>
            </a:r>
          </a:p>
          <a:p>
            <a:r>
              <a:rPr lang="en-IN" dirty="0"/>
              <a:t>Garbage Collection is process of </a:t>
            </a:r>
            <a:r>
              <a:rPr lang="en-IN" b="1" dirty="0"/>
              <a:t>reclaiming the runtime unused memory automatically</a:t>
            </a:r>
            <a:r>
              <a:rPr lang="en-IN" dirty="0"/>
              <a:t>. In other words, it is a way to </a:t>
            </a:r>
            <a:r>
              <a:rPr lang="en-IN" b="1" dirty="0"/>
              <a:t>destroy the unused objects</a:t>
            </a:r>
            <a:r>
              <a:rPr lang="en-IN" dirty="0"/>
              <a:t>.</a:t>
            </a:r>
          </a:p>
          <a:p>
            <a:r>
              <a:rPr lang="en-IN" dirty="0"/>
              <a:t>To do so, we were using </a:t>
            </a:r>
            <a:r>
              <a:rPr lang="en-IN" b="1" dirty="0"/>
              <a:t>free() </a:t>
            </a:r>
            <a:r>
              <a:rPr lang="en-IN" dirty="0"/>
              <a:t>function in </a:t>
            </a:r>
            <a:r>
              <a:rPr lang="en-IN" b="1" dirty="0"/>
              <a:t>C language </a:t>
            </a:r>
            <a:r>
              <a:rPr lang="en-IN" dirty="0"/>
              <a:t>and </a:t>
            </a:r>
            <a:r>
              <a:rPr lang="en-IN" b="1" dirty="0"/>
              <a:t>delete() </a:t>
            </a:r>
            <a:r>
              <a:rPr lang="en-IN" dirty="0"/>
              <a:t>in </a:t>
            </a:r>
            <a:r>
              <a:rPr lang="en-IN" b="1" dirty="0"/>
              <a:t>C++. </a:t>
            </a:r>
            <a:r>
              <a:rPr lang="en-IN" dirty="0"/>
              <a:t>But, in java it is </a:t>
            </a:r>
            <a:r>
              <a:rPr lang="en-IN" b="1" dirty="0"/>
              <a:t>performed automatically</a:t>
            </a:r>
            <a:r>
              <a:rPr lang="en-IN" dirty="0"/>
              <a:t>. So, java provides better memory management.</a:t>
            </a:r>
          </a:p>
          <a:p>
            <a:pPr marL="0" indent="0">
              <a:buNone/>
            </a:pPr>
            <a:r>
              <a:rPr lang="en-IN" b="1" dirty="0"/>
              <a:t>Advantage of Garbage Collection:</a:t>
            </a:r>
          </a:p>
          <a:p>
            <a:r>
              <a:rPr lang="en-IN" dirty="0"/>
              <a:t>It makes java </a:t>
            </a:r>
            <a:r>
              <a:rPr lang="en-IN" b="1" dirty="0"/>
              <a:t>memory efficient</a:t>
            </a:r>
            <a:r>
              <a:rPr lang="en-IN" dirty="0"/>
              <a:t> because garbage collector removes the unreferenced objects from heap memory.</a:t>
            </a:r>
          </a:p>
          <a:p>
            <a:r>
              <a:rPr lang="en-IN" dirty="0"/>
              <a:t>It is </a:t>
            </a:r>
            <a:r>
              <a:rPr lang="en-IN" b="1" dirty="0"/>
              <a:t>automatically done</a:t>
            </a:r>
            <a:r>
              <a:rPr lang="en-IN" dirty="0"/>
              <a:t> by the garbage collector(a part of </a:t>
            </a:r>
            <a:r>
              <a:rPr lang="en-IN" b="1" dirty="0"/>
              <a:t>JVM</a:t>
            </a:r>
            <a:r>
              <a:rPr lang="en-IN" dirty="0"/>
              <a:t>) so we don't need to make extra efforts.</a:t>
            </a:r>
          </a:p>
          <a:p>
            <a:endParaRPr lang="en-IN" dirty="0"/>
          </a:p>
          <a:p>
            <a:endParaRPr lang="en-IN" dirty="0"/>
          </a:p>
        </p:txBody>
      </p:sp>
    </p:spTree>
    <p:extLst>
      <p:ext uri="{BB962C8B-B14F-4D97-AF65-F5344CB8AC3E}">
        <p14:creationId xmlns:p14="http://schemas.microsoft.com/office/powerpoint/2010/main" val="2430703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164" y="498764"/>
            <a:ext cx="10848109" cy="6082145"/>
          </a:xfrm>
        </p:spPr>
        <p:txBody>
          <a:bodyPr>
            <a:normAutofit/>
          </a:bodyPr>
          <a:lstStyle/>
          <a:p>
            <a:pPr marL="0" indent="0">
              <a:buNone/>
            </a:pPr>
            <a:r>
              <a:rPr lang="en-IN" b="1" dirty="0"/>
              <a:t>How can an object be unreferenced:</a:t>
            </a:r>
          </a:p>
          <a:p>
            <a:r>
              <a:rPr lang="en-IN" dirty="0"/>
              <a:t>By nulling the reference</a:t>
            </a:r>
          </a:p>
          <a:p>
            <a:r>
              <a:rPr lang="en-IN" dirty="0"/>
              <a:t>By assigning a reference to another</a:t>
            </a:r>
          </a:p>
          <a:p>
            <a:r>
              <a:rPr lang="en-IN" dirty="0"/>
              <a:t>By anonymous object etc.</a:t>
            </a:r>
          </a:p>
          <a:p>
            <a:pPr marL="0" indent="0">
              <a:buNone/>
            </a:pPr>
            <a:r>
              <a:rPr lang="en-IN" b="1" dirty="0"/>
              <a:t>1) By nulling a reference:</a:t>
            </a:r>
          </a:p>
          <a:p>
            <a:pPr marL="0" indent="0">
              <a:buNone/>
            </a:pPr>
            <a:r>
              <a:rPr lang="en-IN" dirty="0"/>
              <a:t>	Employee e=</a:t>
            </a:r>
            <a:r>
              <a:rPr lang="en-IN" b="1" dirty="0"/>
              <a:t>new</a:t>
            </a:r>
            <a:r>
              <a:rPr lang="en-IN" dirty="0"/>
              <a:t> Employee();  </a:t>
            </a:r>
          </a:p>
          <a:p>
            <a:pPr marL="0" indent="0">
              <a:buNone/>
            </a:pPr>
            <a:r>
              <a:rPr lang="en-IN" dirty="0"/>
              <a:t>	e=</a:t>
            </a:r>
            <a:r>
              <a:rPr lang="en-IN" b="1" dirty="0"/>
              <a:t>null</a:t>
            </a:r>
            <a:r>
              <a:rPr lang="en-IN" dirty="0"/>
              <a:t>; </a:t>
            </a:r>
          </a:p>
          <a:p>
            <a:pPr marL="0" indent="0">
              <a:buNone/>
            </a:pPr>
            <a:r>
              <a:rPr lang="en-IN" b="1" dirty="0"/>
              <a:t>2) By assigning a reference to another:</a:t>
            </a:r>
          </a:p>
          <a:p>
            <a:pPr marL="0" indent="0">
              <a:buNone/>
            </a:pPr>
            <a:r>
              <a:rPr lang="en-IN" dirty="0"/>
              <a:t>	Employee e1=</a:t>
            </a:r>
            <a:r>
              <a:rPr lang="en-IN" b="1" dirty="0"/>
              <a:t>new</a:t>
            </a:r>
            <a:r>
              <a:rPr lang="en-IN" dirty="0"/>
              <a:t> Employee();  </a:t>
            </a:r>
          </a:p>
          <a:p>
            <a:pPr marL="0" indent="0">
              <a:buNone/>
            </a:pPr>
            <a:r>
              <a:rPr lang="en-IN" dirty="0"/>
              <a:t>	Employee e2=</a:t>
            </a:r>
            <a:r>
              <a:rPr lang="en-IN" b="1" dirty="0"/>
              <a:t>new</a:t>
            </a:r>
            <a:r>
              <a:rPr lang="en-IN" dirty="0"/>
              <a:t> Employee();  </a:t>
            </a:r>
          </a:p>
          <a:p>
            <a:pPr marL="0" indent="0">
              <a:buNone/>
            </a:pPr>
            <a:r>
              <a:rPr lang="en-IN" dirty="0"/>
              <a:t>	e1=e2;//now the first object referred by e1 is available for garbage 	collection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02079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1673"/>
            <a:ext cx="10515600" cy="5955290"/>
          </a:xfrm>
        </p:spPr>
        <p:txBody>
          <a:bodyPr>
            <a:normAutofit fontScale="92500" lnSpcReduction="20000"/>
          </a:bodyPr>
          <a:lstStyle/>
          <a:p>
            <a:pPr marL="0" indent="0">
              <a:buNone/>
            </a:pPr>
            <a:r>
              <a:rPr lang="en-IN" dirty="0"/>
              <a:t>//Java Program to demonstrate having the main method in  another class  </a:t>
            </a:r>
          </a:p>
          <a:p>
            <a:pPr marL="0" indent="0">
              <a:buNone/>
            </a:pPr>
            <a:r>
              <a:rPr lang="en-IN" dirty="0"/>
              <a:t>//Creating Student class.  </a:t>
            </a:r>
          </a:p>
          <a:p>
            <a:pPr marL="0" indent="0">
              <a:buNone/>
            </a:pPr>
            <a:r>
              <a:rPr lang="en-IN" b="1" dirty="0"/>
              <a:t>class</a:t>
            </a:r>
            <a:r>
              <a:rPr lang="en-IN" dirty="0"/>
              <a:t> Student{  </a:t>
            </a:r>
          </a:p>
          <a:p>
            <a:pPr marL="0" indent="0">
              <a:buNone/>
            </a:pPr>
            <a:r>
              <a:rPr lang="en-IN" dirty="0"/>
              <a:t>	 </a:t>
            </a:r>
            <a:r>
              <a:rPr lang="en-IN" b="1" dirty="0" err="1"/>
              <a:t>int</a:t>
            </a:r>
            <a:r>
              <a:rPr lang="en-IN" dirty="0"/>
              <a:t> id;  </a:t>
            </a:r>
          </a:p>
          <a:p>
            <a:pPr marL="0" indent="0">
              <a:buNone/>
            </a:pPr>
            <a:r>
              <a:rPr lang="en-IN" dirty="0"/>
              <a:t> 	String name;  </a:t>
            </a:r>
          </a:p>
          <a:p>
            <a:pPr marL="0" indent="0">
              <a:buNone/>
            </a:pPr>
            <a:r>
              <a:rPr lang="en-IN" dirty="0"/>
              <a:t>	}  </a:t>
            </a:r>
          </a:p>
          <a:p>
            <a:pPr marL="0" indent="0">
              <a:buNone/>
            </a:pPr>
            <a:r>
              <a:rPr lang="en-IN" dirty="0"/>
              <a:t>//Creating another class TestStudent1 which contains the main method  </a:t>
            </a:r>
          </a:p>
          <a:p>
            <a:pPr marL="0" indent="0">
              <a:buNone/>
            </a:pPr>
            <a:r>
              <a:rPr lang="en-IN" b="1" dirty="0"/>
              <a:t>class</a:t>
            </a:r>
            <a:r>
              <a:rPr lang="en-IN" dirty="0"/>
              <a:t> TestStudent1{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Student s1=</a:t>
            </a:r>
            <a:r>
              <a:rPr lang="en-IN" b="1" dirty="0"/>
              <a:t>new</a:t>
            </a:r>
            <a:r>
              <a:rPr lang="en-IN" dirty="0"/>
              <a:t> Student();  </a:t>
            </a:r>
          </a:p>
          <a:p>
            <a:pPr marL="0" indent="0">
              <a:buNone/>
            </a:pPr>
            <a:r>
              <a:rPr lang="en-IN" dirty="0"/>
              <a:t>            System.out.println(s1.id);  </a:t>
            </a:r>
          </a:p>
          <a:p>
            <a:pPr marL="0" indent="0">
              <a:buNone/>
            </a:pPr>
            <a:r>
              <a:rPr lang="en-IN" dirty="0"/>
              <a:t>            System.out.println(s1.name);  </a:t>
            </a:r>
          </a:p>
          <a:p>
            <a:pPr marL="0" indent="0">
              <a:buNone/>
            </a:pPr>
            <a:r>
              <a:rPr lang="en-IN" dirty="0"/>
              <a:t>           }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772614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lstStyle/>
          <a:p>
            <a:pPr marL="0" indent="0">
              <a:buNone/>
            </a:pPr>
            <a:r>
              <a:rPr lang="en-IN" b="1" dirty="0"/>
              <a:t>3) By anonymous object:</a:t>
            </a:r>
          </a:p>
          <a:p>
            <a:pPr marL="0" indent="0">
              <a:buNone/>
            </a:pPr>
            <a:r>
              <a:rPr lang="en-IN" b="1" dirty="0"/>
              <a:t>	new</a:t>
            </a:r>
            <a:r>
              <a:rPr lang="en-IN" dirty="0"/>
              <a:t> Employee();  </a:t>
            </a:r>
          </a:p>
          <a:p>
            <a:pPr marL="0" indent="0">
              <a:buNone/>
            </a:pPr>
            <a:endParaRPr lang="en-IN" dirty="0"/>
          </a:p>
          <a:p>
            <a:pPr marL="0" indent="0">
              <a:buNone/>
            </a:pPr>
            <a:r>
              <a:rPr lang="en-IN" b="1" dirty="0"/>
              <a:t>finalize() method</a:t>
            </a:r>
          </a:p>
          <a:p>
            <a:pPr marL="0" indent="0">
              <a:buNone/>
            </a:pPr>
            <a:endParaRPr lang="en-IN" b="1" dirty="0"/>
          </a:p>
          <a:p>
            <a:pPr algn="just"/>
            <a:r>
              <a:rPr lang="en-IN" dirty="0"/>
              <a:t>The finalize() method is invoked each time before the object is garbage collected. This method can be used to perform clean-up processing. This method is defined in Object class as:</a:t>
            </a:r>
          </a:p>
          <a:p>
            <a:pPr marL="0" indent="0" algn="just">
              <a:buNone/>
            </a:pPr>
            <a:r>
              <a:rPr lang="en-IN" b="1" dirty="0"/>
              <a:t>	</a:t>
            </a:r>
          </a:p>
          <a:p>
            <a:pPr marL="0" indent="0" algn="just">
              <a:buNone/>
            </a:pPr>
            <a:r>
              <a:rPr lang="en-IN" b="1" dirty="0"/>
              <a:t>	protected</a:t>
            </a:r>
            <a:r>
              <a:rPr lang="en-IN" dirty="0"/>
              <a:t> </a:t>
            </a:r>
            <a:r>
              <a:rPr lang="en-IN" b="1" dirty="0"/>
              <a:t>void</a:t>
            </a:r>
            <a:r>
              <a:rPr lang="en-IN" dirty="0"/>
              <a:t> finalize(){}  </a:t>
            </a:r>
          </a:p>
          <a:p>
            <a:pPr marL="0" indent="0" algn="just">
              <a:buNone/>
            </a:pPr>
            <a:endParaRPr lang="en-IN" dirty="0"/>
          </a:p>
          <a:p>
            <a:pPr marL="0" indent="0">
              <a:buNone/>
            </a:pPr>
            <a:endParaRPr lang="en-IN" dirty="0"/>
          </a:p>
        </p:txBody>
      </p:sp>
    </p:spTree>
    <p:extLst>
      <p:ext uri="{BB962C8B-B14F-4D97-AF65-F5344CB8AC3E}">
        <p14:creationId xmlns:p14="http://schemas.microsoft.com/office/powerpoint/2010/main" val="2213555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745" y="401782"/>
            <a:ext cx="10758055" cy="6082145"/>
          </a:xfrm>
        </p:spPr>
        <p:txBody>
          <a:bodyPr>
            <a:normAutofit fontScale="92500" lnSpcReduction="20000"/>
          </a:bodyPr>
          <a:lstStyle/>
          <a:p>
            <a:pPr marL="0" indent="0">
              <a:buNone/>
            </a:pPr>
            <a:r>
              <a:rPr lang="en-IN" b="1" dirty="0"/>
              <a:t>gc() method</a:t>
            </a:r>
          </a:p>
          <a:p>
            <a:pPr algn="just"/>
            <a:r>
              <a:rPr lang="en-IN" dirty="0"/>
              <a:t>The gc() method is used to invoke the garbage collector to perform clean-up processing. The gc() is found in System and Runtime classes.</a:t>
            </a:r>
          </a:p>
          <a:p>
            <a:pPr marL="0" indent="0">
              <a:buNone/>
            </a:pPr>
            <a:r>
              <a:rPr lang="en-IN" b="1" dirty="0"/>
              <a:t>public</a:t>
            </a:r>
            <a:r>
              <a:rPr lang="en-IN" dirty="0"/>
              <a:t> </a:t>
            </a:r>
            <a:r>
              <a:rPr lang="en-IN" b="1" dirty="0"/>
              <a:t>class</a:t>
            </a:r>
            <a:r>
              <a:rPr lang="en-IN" dirty="0"/>
              <a:t> TestGarbage1{  </a:t>
            </a:r>
          </a:p>
          <a:p>
            <a:pPr marL="0" indent="0">
              <a:buNone/>
            </a:pPr>
            <a:r>
              <a:rPr lang="en-IN" dirty="0"/>
              <a:t>	</a:t>
            </a:r>
            <a:r>
              <a:rPr lang="en-IN" b="1" dirty="0"/>
              <a:t>public</a:t>
            </a:r>
            <a:r>
              <a:rPr lang="en-IN" dirty="0"/>
              <a:t> </a:t>
            </a:r>
            <a:r>
              <a:rPr lang="en-IN" b="1" dirty="0"/>
              <a:t>void</a:t>
            </a:r>
            <a:r>
              <a:rPr lang="en-IN" dirty="0"/>
              <a:t> finalize(){System.out.println("object is garbage collected");}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TestGarbage1 s1=</a:t>
            </a:r>
            <a:r>
              <a:rPr lang="en-IN" b="1" dirty="0"/>
              <a:t>new</a:t>
            </a:r>
            <a:r>
              <a:rPr lang="en-IN" dirty="0"/>
              <a:t> TestGarbage1();  </a:t>
            </a:r>
          </a:p>
          <a:p>
            <a:pPr marL="0" indent="0">
              <a:buNone/>
            </a:pPr>
            <a:r>
              <a:rPr lang="en-IN" dirty="0"/>
              <a:t>	TestGarbage1 s2=</a:t>
            </a:r>
            <a:r>
              <a:rPr lang="en-IN" b="1" dirty="0"/>
              <a:t>new</a:t>
            </a:r>
            <a:r>
              <a:rPr lang="en-IN" dirty="0"/>
              <a:t> TestGarbage1();  </a:t>
            </a:r>
          </a:p>
          <a:p>
            <a:pPr marL="0" indent="0">
              <a:buNone/>
            </a:pPr>
            <a:r>
              <a:rPr lang="en-IN" dirty="0"/>
              <a:t>	 s1=</a:t>
            </a:r>
            <a:r>
              <a:rPr lang="en-IN" b="1" dirty="0"/>
              <a:t>null</a:t>
            </a:r>
            <a:r>
              <a:rPr lang="en-IN" dirty="0"/>
              <a:t>;  </a:t>
            </a:r>
          </a:p>
          <a:p>
            <a:pPr marL="0" indent="0">
              <a:buNone/>
            </a:pPr>
            <a:r>
              <a:rPr lang="en-IN" dirty="0"/>
              <a:t>	 s2=</a:t>
            </a:r>
            <a:r>
              <a:rPr lang="en-IN" b="1" dirty="0"/>
              <a:t>null</a:t>
            </a:r>
            <a:r>
              <a:rPr lang="en-IN" dirty="0"/>
              <a:t>;  </a:t>
            </a:r>
          </a:p>
          <a:p>
            <a:pPr marL="0" indent="0">
              <a:buNone/>
            </a:pPr>
            <a:r>
              <a:rPr lang="en-IN" dirty="0"/>
              <a:t>	</a:t>
            </a:r>
            <a:r>
              <a:rPr lang="en-IN" dirty="0" err="1"/>
              <a:t>System.gc</a:t>
            </a:r>
            <a:r>
              <a:rPr lang="en-IN" dirty="0"/>
              <a:t>();  </a:t>
            </a:r>
          </a:p>
          <a:p>
            <a:pPr marL="0" indent="0">
              <a:buNone/>
            </a:pPr>
            <a:r>
              <a:rPr lang="en-IN" dirty="0"/>
              <a:t>	 }  </a:t>
            </a:r>
          </a:p>
          <a:p>
            <a:pPr marL="0" indent="0">
              <a:buNone/>
            </a:pPr>
            <a:r>
              <a:rPr lang="en-IN" dirty="0"/>
              <a:t>   }  </a:t>
            </a:r>
          </a:p>
          <a:p>
            <a:pPr marL="0" indent="0">
              <a:buNone/>
            </a:pPr>
            <a:r>
              <a:rPr lang="en-IN" dirty="0"/>
              <a:t>OUTPUT: object is garbage collected</a:t>
            </a:r>
          </a:p>
          <a:p>
            <a:pPr marL="0" indent="0">
              <a:buNone/>
            </a:pPr>
            <a:r>
              <a:rPr lang="en-IN" dirty="0"/>
              <a:t>                 object is garbage collected</a:t>
            </a:r>
          </a:p>
        </p:txBody>
      </p:sp>
    </p:spTree>
    <p:extLst>
      <p:ext uri="{BB962C8B-B14F-4D97-AF65-F5344CB8AC3E}">
        <p14:creationId xmlns:p14="http://schemas.microsoft.com/office/powerpoint/2010/main" val="17513188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218"/>
            <a:ext cx="10515600" cy="5816745"/>
          </a:xfrm>
        </p:spPr>
        <p:txBody>
          <a:bodyPr/>
          <a:lstStyle/>
          <a:p>
            <a:pPr marL="0" indent="0" algn="ctr">
              <a:buNone/>
            </a:pPr>
            <a:r>
              <a:rPr lang="en-IN" b="1" dirty="0"/>
              <a:t>Java String</a:t>
            </a:r>
          </a:p>
          <a:p>
            <a:pPr marL="0" indent="0">
              <a:buNone/>
            </a:pPr>
            <a:endParaRPr lang="en-IN" b="1" dirty="0"/>
          </a:p>
          <a:p>
            <a:pPr marL="0" indent="0">
              <a:buNone/>
            </a:pPr>
            <a:r>
              <a:rPr lang="en-IN" b="1" dirty="0"/>
              <a:t>char</a:t>
            </a:r>
            <a:r>
              <a:rPr lang="en-IN" dirty="0"/>
              <a:t>[] </a:t>
            </a:r>
            <a:r>
              <a:rPr lang="en-IN" dirty="0" err="1"/>
              <a:t>ch</a:t>
            </a:r>
            <a:r>
              <a:rPr lang="en-IN" dirty="0"/>
              <a:t>={‘V’,‘</a:t>
            </a:r>
            <a:r>
              <a:rPr lang="en-IN" dirty="0" err="1"/>
              <a:t>i</a:t>
            </a:r>
            <a:r>
              <a:rPr lang="en-IN" dirty="0"/>
              <a:t>',‘g',‘n',‘a',‘n'};  </a:t>
            </a:r>
          </a:p>
          <a:p>
            <a:pPr marL="0" indent="0">
              <a:buNone/>
            </a:pPr>
            <a:r>
              <a:rPr lang="en-IN" dirty="0"/>
              <a:t>String s=</a:t>
            </a:r>
            <a:r>
              <a:rPr lang="en-IN" b="1" dirty="0"/>
              <a:t>new</a:t>
            </a:r>
            <a:r>
              <a:rPr lang="en-IN" dirty="0"/>
              <a:t> String(</a:t>
            </a:r>
            <a:r>
              <a:rPr lang="en-IN" dirty="0" err="1"/>
              <a:t>ch</a:t>
            </a:r>
            <a:r>
              <a:rPr lang="en-IN" dirty="0"/>
              <a:t>); </a:t>
            </a:r>
          </a:p>
          <a:p>
            <a:pPr marL="0" indent="0" algn="ctr">
              <a:buNone/>
            </a:pPr>
            <a:endParaRPr lang="en-IN" dirty="0"/>
          </a:p>
          <a:p>
            <a:pPr marL="0" indent="0" algn="ctr">
              <a:buNone/>
            </a:pPr>
            <a:r>
              <a:rPr lang="en-IN" dirty="0"/>
              <a:t>(OR)</a:t>
            </a:r>
          </a:p>
          <a:p>
            <a:pPr marL="0" indent="0">
              <a:buNone/>
            </a:pPr>
            <a:r>
              <a:rPr lang="en-IN" dirty="0"/>
              <a:t>String s="</a:t>
            </a:r>
            <a:r>
              <a:rPr lang="en-IN" dirty="0" err="1"/>
              <a:t>javatpoint</a:t>
            </a:r>
            <a:r>
              <a:rPr lang="en-IN" dirty="0"/>
              <a:t>";  </a:t>
            </a:r>
          </a:p>
          <a:p>
            <a:pPr marL="0" indent="0">
              <a:buNone/>
            </a:pPr>
            <a:endParaRPr lang="en-IN" dirty="0"/>
          </a:p>
          <a:p>
            <a:pPr marL="0" indent="0">
              <a:buNone/>
            </a:pPr>
            <a:r>
              <a:rPr lang="en-IN" dirty="0"/>
              <a:t> </a:t>
            </a:r>
            <a:r>
              <a:rPr lang="en-IN" dirty="0" err="1"/>
              <a:t>java.lang.String</a:t>
            </a:r>
            <a:r>
              <a:rPr lang="en-IN" dirty="0"/>
              <a:t> ---- Package</a:t>
            </a:r>
          </a:p>
          <a:p>
            <a:pPr marL="0" indent="0">
              <a:buNone/>
            </a:pPr>
            <a:endParaRPr lang="en-IN" dirty="0"/>
          </a:p>
        </p:txBody>
      </p:sp>
    </p:spTree>
    <p:extLst>
      <p:ext uri="{BB962C8B-B14F-4D97-AF65-F5344CB8AC3E}">
        <p14:creationId xmlns:p14="http://schemas.microsoft.com/office/powerpoint/2010/main" val="36787521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ring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8512" y="1003878"/>
            <a:ext cx="3686175" cy="2257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rSequence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937" y="3477059"/>
            <a:ext cx="3590925" cy="226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20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665018"/>
            <a:ext cx="10730345" cy="5818909"/>
          </a:xfrm>
        </p:spPr>
        <p:txBody>
          <a:bodyPr>
            <a:normAutofit/>
          </a:bodyPr>
          <a:lstStyle/>
          <a:p>
            <a:pPr marL="0" indent="0" algn="ctr">
              <a:buNone/>
            </a:pPr>
            <a:r>
              <a:rPr lang="en-IN" b="1" dirty="0"/>
              <a:t>Java String Example</a:t>
            </a:r>
          </a:p>
          <a:p>
            <a:pPr marL="0" indent="0">
              <a:buNone/>
            </a:pPr>
            <a:r>
              <a:rPr lang="en-IN" b="1" dirty="0"/>
              <a:t>public</a:t>
            </a:r>
            <a:r>
              <a:rPr lang="en-IN" dirty="0"/>
              <a:t> </a:t>
            </a:r>
            <a:r>
              <a:rPr lang="en-IN" b="1" dirty="0"/>
              <a:t>class</a:t>
            </a:r>
            <a:r>
              <a:rPr lang="en-IN" dirty="0"/>
              <a:t> </a:t>
            </a:r>
            <a:r>
              <a:rPr lang="en-IN" dirty="0" err="1"/>
              <a:t>StringExample</a:t>
            </a:r>
            <a:r>
              <a:rPr lang="en-IN" dirty="0"/>
              <a:t>{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String s1="java";  //creating string by Java </a:t>
            </a:r>
            <a:r>
              <a:rPr lang="en-IN" b="1" dirty="0"/>
              <a:t>string literal  </a:t>
            </a:r>
            <a:r>
              <a:rPr lang="en-IN" dirty="0"/>
              <a:t>  </a:t>
            </a:r>
          </a:p>
          <a:p>
            <a:pPr marL="0" indent="0">
              <a:buNone/>
            </a:pPr>
            <a:r>
              <a:rPr lang="en-IN" b="1" dirty="0"/>
              <a:t>char</a:t>
            </a:r>
            <a:r>
              <a:rPr lang="en-IN" dirty="0"/>
              <a:t> </a:t>
            </a:r>
            <a:r>
              <a:rPr lang="en-IN" dirty="0" err="1"/>
              <a:t>ch</a:t>
            </a:r>
            <a:r>
              <a:rPr lang="en-IN" dirty="0"/>
              <a:t>[]={'s','t','r','</a:t>
            </a:r>
            <a:r>
              <a:rPr lang="en-IN" dirty="0" err="1"/>
              <a:t>i</a:t>
            </a:r>
            <a:r>
              <a:rPr lang="en-IN" dirty="0"/>
              <a:t>','</a:t>
            </a:r>
            <a:r>
              <a:rPr lang="en-IN" dirty="0" err="1"/>
              <a:t>n','g','s</a:t>
            </a:r>
            <a:r>
              <a:rPr lang="en-IN" dirty="0"/>
              <a:t>'};    </a:t>
            </a:r>
          </a:p>
          <a:p>
            <a:pPr marL="0" indent="0">
              <a:buNone/>
            </a:pPr>
            <a:r>
              <a:rPr lang="en-IN" dirty="0"/>
              <a:t>String s2=</a:t>
            </a:r>
            <a:r>
              <a:rPr lang="en-IN" b="1" dirty="0"/>
              <a:t>new</a:t>
            </a:r>
            <a:r>
              <a:rPr lang="en-IN" dirty="0"/>
              <a:t> String(</a:t>
            </a:r>
            <a:r>
              <a:rPr lang="en-IN" dirty="0" err="1"/>
              <a:t>ch</a:t>
            </a:r>
            <a:r>
              <a:rPr lang="en-IN" dirty="0"/>
              <a:t>);//</a:t>
            </a:r>
            <a:r>
              <a:rPr lang="en-IN" b="1" dirty="0"/>
              <a:t>converting char array to string </a:t>
            </a:r>
            <a:r>
              <a:rPr lang="en-IN" dirty="0"/>
              <a:t>   </a:t>
            </a:r>
          </a:p>
          <a:p>
            <a:pPr marL="0" indent="0">
              <a:buNone/>
            </a:pPr>
            <a:r>
              <a:rPr lang="en-IN" dirty="0"/>
              <a:t>String s3=</a:t>
            </a:r>
            <a:r>
              <a:rPr lang="en-IN" b="1" dirty="0"/>
              <a:t>new</a:t>
            </a:r>
            <a:r>
              <a:rPr lang="en-IN" dirty="0"/>
              <a:t> String("example");//creating Java string</a:t>
            </a:r>
            <a:r>
              <a:rPr lang="en-IN" b="1" dirty="0"/>
              <a:t> by new keyword</a:t>
            </a:r>
            <a:r>
              <a:rPr lang="en-IN" dirty="0"/>
              <a:t> </a:t>
            </a:r>
          </a:p>
          <a:p>
            <a:pPr marL="0" indent="0">
              <a:buNone/>
            </a:pPr>
            <a:r>
              <a:rPr lang="en-IN" dirty="0" err="1"/>
              <a:t>System.out.println</a:t>
            </a:r>
            <a:r>
              <a:rPr lang="en-IN" dirty="0"/>
              <a:t>(s1);    </a:t>
            </a:r>
          </a:p>
          <a:p>
            <a:pPr marL="0" indent="0">
              <a:buNone/>
            </a:pPr>
            <a:r>
              <a:rPr lang="en-IN" dirty="0" err="1"/>
              <a:t>System.out.println</a:t>
            </a:r>
            <a:r>
              <a:rPr lang="en-IN" dirty="0"/>
              <a:t>(s2);    </a:t>
            </a:r>
          </a:p>
          <a:p>
            <a:pPr marL="0" indent="0">
              <a:buNone/>
            </a:pPr>
            <a:r>
              <a:rPr lang="en-IN" dirty="0" err="1"/>
              <a:t>System.out.println</a:t>
            </a:r>
            <a:r>
              <a:rPr lang="en-IN" dirty="0"/>
              <a:t>(s3);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452049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4291" y="359278"/>
            <a:ext cx="10515600" cy="5955290"/>
          </a:xfrm>
        </p:spPr>
        <p:txBody>
          <a:bodyPr/>
          <a:lstStyle/>
          <a:p>
            <a:pPr marL="0" indent="0" algn="ctr">
              <a:buNone/>
            </a:pPr>
            <a:r>
              <a:rPr lang="en-IN" b="1" dirty="0"/>
              <a:t>Introduction to methods</a:t>
            </a:r>
          </a:p>
          <a:p>
            <a:r>
              <a:rPr lang="en-IN" dirty="0"/>
              <a:t>collection of instructions that performs a specific task.</a:t>
            </a:r>
          </a:p>
          <a:p>
            <a:r>
              <a:rPr lang="en-IN" dirty="0"/>
              <a:t>It provides the reusability of code.</a:t>
            </a:r>
          </a:p>
          <a:p>
            <a:endParaRPr lang="en-IN" b="1" dirty="0"/>
          </a:p>
        </p:txBody>
      </p:sp>
      <p:pic>
        <p:nvPicPr>
          <p:cNvPr id="1026" name="Picture 2" descr="Method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944" y="2389618"/>
            <a:ext cx="7633855" cy="3678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37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4909"/>
            <a:ext cx="10515600" cy="5692054"/>
          </a:xfrm>
        </p:spPr>
        <p:txBody>
          <a:bodyPr>
            <a:normAutofit lnSpcReduction="10000"/>
          </a:bodyPr>
          <a:lstStyle/>
          <a:p>
            <a:pPr marL="0" indent="0" algn="ctr">
              <a:buNone/>
            </a:pPr>
            <a:r>
              <a:rPr lang="en-IN" b="1" dirty="0"/>
              <a:t>Types of Method</a:t>
            </a:r>
          </a:p>
          <a:p>
            <a:r>
              <a:rPr lang="en-IN" dirty="0"/>
              <a:t>Predefined Method</a:t>
            </a:r>
          </a:p>
          <a:p>
            <a:r>
              <a:rPr lang="en-IN" dirty="0"/>
              <a:t>User-defined Method</a:t>
            </a:r>
          </a:p>
          <a:p>
            <a:pPr marL="0" indent="0">
              <a:buNone/>
            </a:pPr>
            <a:r>
              <a:rPr lang="en-IN" b="1" dirty="0"/>
              <a:t>Predefined Method:</a:t>
            </a:r>
          </a:p>
          <a:p>
            <a:pPr marL="0" indent="0">
              <a:buNone/>
            </a:pPr>
            <a:r>
              <a:rPr lang="en-IN" b="1" dirty="0"/>
              <a:t>public</a:t>
            </a:r>
            <a:r>
              <a:rPr lang="en-IN" dirty="0"/>
              <a:t> </a:t>
            </a:r>
            <a:r>
              <a:rPr lang="en-IN" b="1" dirty="0"/>
              <a:t>class</a:t>
            </a:r>
            <a:r>
              <a:rPr lang="en-IN" dirty="0"/>
              <a:t> Demo   </a:t>
            </a:r>
          </a:p>
          <a:p>
            <a:pPr marL="0" indent="0">
              <a:buNone/>
            </a:pPr>
            <a:r>
              <a:rPr lang="en-IN" dirty="0"/>
              <a:t>{  </a:t>
            </a:r>
          </a:p>
          <a:p>
            <a:pPr marL="0" indent="0">
              <a:buNone/>
            </a:pPr>
            <a:r>
              <a:rPr lang="en-IN" b="1" dirty="0"/>
              <a:t>	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  </a:t>
            </a:r>
          </a:p>
          <a:p>
            <a:pPr marL="0" indent="0">
              <a:buNone/>
            </a:pPr>
            <a:r>
              <a:rPr lang="en-IN" dirty="0"/>
              <a:t>// using the max() method of Math class  </a:t>
            </a:r>
          </a:p>
          <a:p>
            <a:pPr marL="0" indent="0">
              <a:buNone/>
            </a:pPr>
            <a:r>
              <a:rPr lang="en-IN" dirty="0"/>
              <a:t>	</a:t>
            </a:r>
            <a:r>
              <a:rPr lang="en-IN" dirty="0" err="1"/>
              <a:t>System.out.print</a:t>
            </a:r>
            <a:r>
              <a:rPr lang="en-IN" dirty="0"/>
              <a:t>("The maximum number is: " + </a:t>
            </a:r>
            <a:r>
              <a:rPr lang="en-IN" dirty="0" err="1"/>
              <a:t>Math.max</a:t>
            </a:r>
            <a:r>
              <a:rPr lang="en-IN" dirty="0"/>
              <a:t>(9,7));  </a:t>
            </a:r>
          </a:p>
          <a:p>
            <a:pPr marL="0" indent="0">
              <a:buNone/>
            </a:pPr>
            <a:r>
              <a:rPr lang="en-IN" dirty="0"/>
              <a:t>	}  </a:t>
            </a:r>
          </a:p>
          <a:p>
            <a:pPr marL="0" indent="0">
              <a:buNone/>
            </a:pPr>
            <a:r>
              <a:rPr lang="en-IN" dirty="0"/>
              <a:t>}  </a:t>
            </a:r>
          </a:p>
          <a:p>
            <a:pPr marL="0" indent="0">
              <a:buNone/>
            </a:pPr>
            <a:endParaRPr lang="en-IN" b="1" dirty="0"/>
          </a:p>
          <a:p>
            <a:endParaRPr lang="en-IN" dirty="0"/>
          </a:p>
          <a:p>
            <a:pPr marL="0" indent="0">
              <a:buNone/>
            </a:pPr>
            <a:endParaRPr lang="en-IN" dirty="0"/>
          </a:p>
        </p:txBody>
      </p:sp>
    </p:spTree>
    <p:extLst>
      <p:ext uri="{BB962C8B-B14F-4D97-AF65-F5344CB8AC3E}">
        <p14:creationId xmlns:p14="http://schemas.microsoft.com/office/powerpoint/2010/main" val="1107663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782"/>
            <a:ext cx="10515600" cy="5775181"/>
          </a:xfrm>
        </p:spPr>
        <p:txBody>
          <a:bodyPr/>
          <a:lstStyle/>
          <a:p>
            <a:pPr marL="0" indent="0">
              <a:buNone/>
            </a:pPr>
            <a:r>
              <a:rPr lang="en-IN" b="1" dirty="0"/>
              <a:t>User-defined Method:</a:t>
            </a:r>
          </a:p>
          <a:p>
            <a:pPr marL="0" indent="0">
              <a:buNone/>
            </a:pPr>
            <a:r>
              <a:rPr lang="en-IN" dirty="0"/>
              <a:t>//user defined method  </a:t>
            </a:r>
          </a:p>
          <a:p>
            <a:pPr marL="0" indent="0">
              <a:buNone/>
            </a:pPr>
            <a:r>
              <a:rPr lang="en-IN" b="1" dirty="0"/>
              <a:t>public</a:t>
            </a:r>
            <a:r>
              <a:rPr lang="en-IN" dirty="0"/>
              <a:t> </a:t>
            </a:r>
            <a:r>
              <a:rPr lang="en-IN" b="1" dirty="0"/>
              <a:t>static</a:t>
            </a:r>
            <a:r>
              <a:rPr lang="en-IN" dirty="0"/>
              <a:t> </a:t>
            </a:r>
            <a:r>
              <a:rPr lang="en-IN" b="1" dirty="0"/>
              <a:t>void</a:t>
            </a:r>
            <a:r>
              <a:rPr lang="en-IN" dirty="0"/>
              <a:t> findEvenOdd(</a:t>
            </a:r>
            <a:r>
              <a:rPr lang="en-IN" b="1" dirty="0" err="1"/>
              <a:t>int</a:t>
            </a:r>
            <a:r>
              <a:rPr lang="en-IN" dirty="0"/>
              <a:t> </a:t>
            </a:r>
            <a:r>
              <a:rPr lang="en-IN" dirty="0" err="1"/>
              <a:t>num</a:t>
            </a:r>
            <a:r>
              <a:rPr lang="en-IN" dirty="0"/>
              <a:t>)  </a:t>
            </a:r>
          </a:p>
          <a:p>
            <a:pPr marL="0" indent="0">
              <a:buNone/>
            </a:pPr>
            <a:r>
              <a:rPr lang="en-IN" dirty="0"/>
              <a:t>{  </a:t>
            </a:r>
          </a:p>
          <a:p>
            <a:pPr marL="0" indent="0">
              <a:buNone/>
            </a:pPr>
            <a:r>
              <a:rPr lang="en-IN" dirty="0"/>
              <a:t>//method body  </a:t>
            </a:r>
          </a:p>
          <a:p>
            <a:pPr marL="0" indent="0">
              <a:buNone/>
            </a:pPr>
            <a:r>
              <a:rPr lang="en-IN" b="1" dirty="0"/>
              <a:t>	if</a:t>
            </a:r>
            <a:r>
              <a:rPr lang="en-IN" dirty="0"/>
              <a:t>(num%2==0)   </a:t>
            </a:r>
          </a:p>
          <a:p>
            <a:pPr marL="0" indent="0">
              <a:buNone/>
            </a:pPr>
            <a:r>
              <a:rPr lang="en-IN" dirty="0"/>
              <a:t>	</a:t>
            </a:r>
            <a:r>
              <a:rPr lang="en-IN" dirty="0" err="1"/>
              <a:t>System.out.println</a:t>
            </a:r>
            <a:r>
              <a:rPr lang="en-IN" dirty="0"/>
              <a:t>(</a:t>
            </a:r>
            <a:r>
              <a:rPr lang="en-IN" dirty="0" err="1"/>
              <a:t>num</a:t>
            </a:r>
            <a:r>
              <a:rPr lang="en-IN" dirty="0"/>
              <a:t>+" is even");   </a:t>
            </a:r>
          </a:p>
          <a:p>
            <a:pPr marL="0" indent="0">
              <a:buNone/>
            </a:pPr>
            <a:r>
              <a:rPr lang="en-IN" b="1" dirty="0"/>
              <a:t>	else</a:t>
            </a:r>
            <a:r>
              <a:rPr lang="en-IN" dirty="0"/>
              <a:t>   </a:t>
            </a:r>
          </a:p>
          <a:p>
            <a:pPr marL="0" indent="0">
              <a:buNone/>
            </a:pPr>
            <a:r>
              <a:rPr lang="en-IN" dirty="0"/>
              <a:t>	</a:t>
            </a:r>
            <a:r>
              <a:rPr lang="en-IN" dirty="0" err="1"/>
              <a:t>System.out.println</a:t>
            </a:r>
            <a:r>
              <a:rPr lang="en-IN" dirty="0"/>
              <a:t>(</a:t>
            </a:r>
            <a:r>
              <a:rPr lang="en-IN" dirty="0" err="1"/>
              <a:t>num</a:t>
            </a:r>
            <a:r>
              <a:rPr lang="en-IN" dirty="0"/>
              <a:t>+" is odd");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233582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782"/>
            <a:ext cx="10515600" cy="5943600"/>
          </a:xfrm>
        </p:spPr>
        <p:txBody>
          <a:bodyPr>
            <a:normAutofit fontScale="85000" lnSpcReduction="20000"/>
          </a:bodyPr>
          <a:lstStyle/>
          <a:p>
            <a:pPr marL="0" indent="0" algn="ctr">
              <a:buNone/>
            </a:pPr>
            <a:r>
              <a:rPr lang="en-IN" b="1" dirty="0"/>
              <a:t>How to Call or Invoke a User-defined Method</a:t>
            </a:r>
          </a:p>
          <a:p>
            <a:pPr marL="0" indent="0">
              <a:buNone/>
            </a:pPr>
            <a:r>
              <a:rPr lang="en-IN" b="1" dirty="0"/>
              <a:t>import</a:t>
            </a:r>
            <a:r>
              <a:rPr lang="en-IN" dirty="0"/>
              <a:t> </a:t>
            </a:r>
            <a:r>
              <a:rPr lang="en-IN" dirty="0" err="1"/>
              <a:t>java.util.Scanner</a:t>
            </a:r>
            <a:r>
              <a:rPr lang="en-IN" dirty="0"/>
              <a:t>;  </a:t>
            </a:r>
          </a:p>
          <a:p>
            <a:pPr marL="0" indent="0">
              <a:buNone/>
            </a:pPr>
            <a:r>
              <a:rPr lang="en-IN" b="1" dirty="0"/>
              <a:t>public</a:t>
            </a:r>
            <a:r>
              <a:rPr lang="en-IN" dirty="0"/>
              <a:t> </a:t>
            </a:r>
            <a:r>
              <a:rPr lang="en-IN" b="1" dirty="0"/>
              <a:t>class</a:t>
            </a:r>
            <a:r>
              <a:rPr lang="en-IN" dirty="0"/>
              <a:t> </a:t>
            </a:r>
            <a:r>
              <a:rPr lang="en-IN" dirty="0" err="1"/>
              <a:t>EvenOdd</a:t>
            </a:r>
            <a:r>
              <a:rPr lang="en-IN" dirty="0"/>
              <a:t>  </a:t>
            </a:r>
          </a:p>
          <a:p>
            <a:pPr marL="0" indent="0">
              <a:buNone/>
            </a:pPr>
            <a:r>
              <a:rPr lang="en-IN" dirty="0"/>
              <a:t>{  </a:t>
            </a:r>
          </a:p>
          <a:p>
            <a:pPr marL="0" indent="0">
              <a:buNone/>
            </a:pPr>
            <a:r>
              <a:rPr lang="en-IN" b="1" dirty="0"/>
              <a:t>	public</a:t>
            </a:r>
            <a:r>
              <a:rPr lang="en-IN" dirty="0"/>
              <a:t> </a:t>
            </a:r>
            <a:r>
              <a:rPr lang="en-IN" b="1" dirty="0"/>
              <a:t>static</a:t>
            </a:r>
            <a:r>
              <a:rPr lang="en-IN" dirty="0"/>
              <a:t> </a:t>
            </a:r>
            <a:r>
              <a:rPr lang="en-IN" b="1" dirty="0"/>
              <a:t>void</a:t>
            </a:r>
            <a:r>
              <a:rPr lang="en-IN" dirty="0"/>
              <a:t> main (String </a:t>
            </a:r>
            <a:r>
              <a:rPr lang="en-IN" dirty="0" err="1"/>
              <a:t>args</a:t>
            </a:r>
            <a:r>
              <a:rPr lang="en-IN" dirty="0"/>
              <a:t>[])  </a:t>
            </a:r>
          </a:p>
          <a:p>
            <a:pPr marL="0" indent="0">
              <a:buNone/>
            </a:pPr>
            <a:r>
              <a:rPr lang="en-IN" dirty="0"/>
              <a:t>	{  </a:t>
            </a:r>
          </a:p>
          <a:p>
            <a:pPr marL="0" indent="0">
              <a:buNone/>
            </a:pPr>
            <a:r>
              <a:rPr lang="en-IN" dirty="0"/>
              <a:t>//creating Scanner class object     </a:t>
            </a:r>
          </a:p>
          <a:p>
            <a:pPr marL="0" indent="0">
              <a:buNone/>
            </a:pPr>
            <a:r>
              <a:rPr lang="en-IN" dirty="0"/>
              <a:t>	Scanner scan=</a:t>
            </a:r>
            <a:r>
              <a:rPr lang="en-IN" b="1" dirty="0"/>
              <a:t>new</a:t>
            </a:r>
            <a:r>
              <a:rPr lang="en-IN" dirty="0"/>
              <a:t> Scanner(System.in);  </a:t>
            </a:r>
          </a:p>
          <a:p>
            <a:pPr marL="0" indent="0">
              <a:buNone/>
            </a:pPr>
            <a:r>
              <a:rPr lang="en-IN" dirty="0"/>
              <a:t>	</a:t>
            </a:r>
            <a:r>
              <a:rPr lang="en-IN" dirty="0" err="1"/>
              <a:t>System.out.print</a:t>
            </a:r>
            <a:r>
              <a:rPr lang="en-IN" dirty="0"/>
              <a:t>("Enter the number: ");  </a:t>
            </a:r>
          </a:p>
          <a:p>
            <a:pPr marL="0" indent="0">
              <a:buNone/>
            </a:pPr>
            <a:r>
              <a:rPr lang="en-IN" dirty="0"/>
              <a:t>//reading value from the user  </a:t>
            </a:r>
          </a:p>
          <a:p>
            <a:pPr marL="0" indent="0">
              <a:buNone/>
            </a:pPr>
            <a:r>
              <a:rPr lang="en-IN" b="1" dirty="0"/>
              <a:t>	</a:t>
            </a:r>
            <a:r>
              <a:rPr lang="en-IN" b="1" dirty="0" err="1"/>
              <a:t>int</a:t>
            </a:r>
            <a:r>
              <a:rPr lang="en-IN" dirty="0"/>
              <a:t> </a:t>
            </a:r>
            <a:r>
              <a:rPr lang="en-IN" dirty="0" err="1"/>
              <a:t>num</a:t>
            </a:r>
            <a:r>
              <a:rPr lang="en-IN" dirty="0"/>
              <a:t>=</a:t>
            </a:r>
            <a:r>
              <a:rPr lang="en-IN" dirty="0" err="1"/>
              <a:t>scan.nextInt</a:t>
            </a:r>
            <a:r>
              <a:rPr lang="en-IN" dirty="0"/>
              <a:t>();  </a:t>
            </a:r>
          </a:p>
          <a:p>
            <a:pPr marL="0" indent="0">
              <a:buNone/>
            </a:pPr>
            <a:r>
              <a:rPr lang="en-IN" dirty="0"/>
              <a:t>//method calling  </a:t>
            </a:r>
          </a:p>
          <a:p>
            <a:pPr marL="0" indent="0">
              <a:buNone/>
            </a:pPr>
            <a:r>
              <a:rPr lang="en-IN" dirty="0"/>
              <a:t>	findEvenOdd(</a:t>
            </a:r>
            <a:r>
              <a:rPr lang="en-IN" dirty="0" err="1"/>
              <a:t>num</a:t>
            </a:r>
            <a:r>
              <a:rPr lang="en-IN" dirty="0"/>
              <a:t>);  </a:t>
            </a:r>
          </a:p>
          <a:p>
            <a:pPr marL="0" indent="0">
              <a:buNone/>
            </a:pPr>
            <a:r>
              <a:rPr lang="en-IN" dirty="0"/>
              <a:t>}  </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614414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860473"/>
          </a:xfrm>
        </p:spPr>
        <p:txBody>
          <a:bodyPr>
            <a:normAutofit fontScale="77500" lnSpcReduction="20000"/>
          </a:bodyPr>
          <a:lstStyle/>
          <a:p>
            <a:pPr marL="0" indent="0">
              <a:buNone/>
            </a:pPr>
            <a:r>
              <a:rPr lang="en-IN" b="1" dirty="0"/>
              <a:t>public</a:t>
            </a:r>
            <a:r>
              <a:rPr lang="en-IN" dirty="0"/>
              <a:t> </a:t>
            </a:r>
            <a:r>
              <a:rPr lang="en-IN" b="1" dirty="0"/>
              <a:t>class</a:t>
            </a:r>
            <a:r>
              <a:rPr lang="en-IN" dirty="0"/>
              <a:t> Addition   </a:t>
            </a:r>
          </a:p>
          <a:p>
            <a:pPr marL="0" indent="0">
              <a:buNone/>
            </a:pPr>
            <a:r>
              <a:rPr lang="en-IN" dirty="0"/>
              <a:t>{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a:t>
            </a:r>
          </a:p>
          <a:p>
            <a:pPr marL="0" indent="0">
              <a:buNone/>
            </a:pPr>
            <a:r>
              <a:rPr lang="en-IN" b="1" dirty="0" err="1"/>
              <a:t>int</a:t>
            </a:r>
            <a:r>
              <a:rPr lang="en-IN" dirty="0"/>
              <a:t> a = 19;  </a:t>
            </a:r>
          </a:p>
          <a:p>
            <a:pPr marL="0" indent="0">
              <a:buNone/>
            </a:pPr>
            <a:r>
              <a:rPr lang="en-IN" b="1" dirty="0" err="1"/>
              <a:t>int</a:t>
            </a:r>
            <a:r>
              <a:rPr lang="en-IN" dirty="0"/>
              <a:t> b = 5;  </a:t>
            </a:r>
          </a:p>
          <a:p>
            <a:pPr marL="0" indent="0">
              <a:buNone/>
            </a:pPr>
            <a:r>
              <a:rPr lang="en-IN" b="1" dirty="0" err="1"/>
              <a:t>int</a:t>
            </a:r>
            <a:r>
              <a:rPr lang="en-IN" dirty="0"/>
              <a:t> c = add(a, b);   //a and b are </a:t>
            </a:r>
            <a:r>
              <a:rPr lang="en-IN" b="1" dirty="0"/>
              <a:t>actual parameters </a:t>
            </a:r>
            <a:r>
              <a:rPr lang="en-IN" dirty="0"/>
              <a:t> </a:t>
            </a:r>
          </a:p>
          <a:p>
            <a:pPr marL="0" indent="0">
              <a:buNone/>
            </a:pPr>
            <a:r>
              <a:rPr lang="en-IN" dirty="0"/>
              <a:t>System.out.println("The sum of a and b is= " + c);  </a:t>
            </a:r>
          </a:p>
          <a:p>
            <a:pPr marL="0" indent="0">
              <a:buNone/>
            </a:pPr>
            <a:r>
              <a:rPr lang="en-IN" dirty="0"/>
              <a:t>}  </a:t>
            </a:r>
          </a:p>
          <a:p>
            <a:pPr marL="0" indent="0">
              <a:buNone/>
            </a:pPr>
            <a:r>
              <a:rPr lang="en-IN" b="1" dirty="0"/>
              <a:t>public</a:t>
            </a:r>
            <a:r>
              <a:rPr lang="en-IN" dirty="0"/>
              <a:t> </a:t>
            </a:r>
            <a:r>
              <a:rPr lang="en-IN" b="1" dirty="0"/>
              <a:t>static</a:t>
            </a:r>
            <a:r>
              <a:rPr lang="en-IN" dirty="0"/>
              <a:t> </a:t>
            </a:r>
            <a:r>
              <a:rPr lang="en-IN" b="1" dirty="0" err="1"/>
              <a:t>int</a:t>
            </a:r>
            <a:r>
              <a:rPr lang="en-IN" dirty="0"/>
              <a:t> add(</a:t>
            </a:r>
            <a:r>
              <a:rPr lang="en-IN" b="1" dirty="0" err="1"/>
              <a:t>int</a:t>
            </a:r>
            <a:r>
              <a:rPr lang="en-IN" dirty="0"/>
              <a:t> n1, </a:t>
            </a:r>
            <a:r>
              <a:rPr lang="en-IN" b="1" dirty="0" err="1"/>
              <a:t>int</a:t>
            </a:r>
            <a:r>
              <a:rPr lang="en-IN" dirty="0"/>
              <a:t> n2)   //n1 and n2 are </a:t>
            </a:r>
            <a:r>
              <a:rPr lang="en-IN" b="1" dirty="0"/>
              <a:t>formal parameters </a:t>
            </a:r>
            <a:r>
              <a:rPr lang="en-IN" dirty="0"/>
              <a:t> (</a:t>
            </a:r>
            <a:r>
              <a:rPr lang="en-IN" b="1" dirty="0"/>
              <a:t>Instance Method</a:t>
            </a:r>
            <a:r>
              <a:rPr lang="en-IN" dirty="0"/>
              <a:t>)</a:t>
            </a:r>
          </a:p>
          <a:p>
            <a:pPr marL="0" indent="0">
              <a:buNone/>
            </a:pPr>
            <a:r>
              <a:rPr lang="en-IN" dirty="0"/>
              <a:t>{  </a:t>
            </a:r>
          </a:p>
          <a:p>
            <a:pPr marL="0" indent="0">
              <a:buNone/>
            </a:pPr>
            <a:r>
              <a:rPr lang="en-IN" b="1" dirty="0" err="1"/>
              <a:t>int</a:t>
            </a:r>
            <a:r>
              <a:rPr lang="en-IN" dirty="0"/>
              <a:t>  s;  </a:t>
            </a:r>
          </a:p>
          <a:p>
            <a:pPr marL="0" indent="0">
              <a:buNone/>
            </a:pPr>
            <a:r>
              <a:rPr lang="en-IN" dirty="0"/>
              <a:t>s=n1+n2;  </a:t>
            </a:r>
          </a:p>
          <a:p>
            <a:pPr marL="0" indent="0">
              <a:buNone/>
            </a:pPr>
            <a:r>
              <a:rPr lang="en-IN" b="1" dirty="0"/>
              <a:t>return</a:t>
            </a:r>
            <a:r>
              <a:rPr lang="en-IN" dirty="0"/>
              <a:t> s; //returning the sum  </a:t>
            </a:r>
          </a:p>
          <a:p>
            <a:pPr marL="0" indent="0">
              <a:buNone/>
            </a:pPr>
            <a:r>
              <a:rPr lang="en-IN" dirty="0"/>
              <a:t>}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544307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TotalTime>
  <Words>3490</Words>
  <Application>Microsoft Office PowerPoint</Application>
  <PresentationFormat>Widescreen</PresentationFormat>
  <Paragraphs>518</Paragraphs>
  <Slides>44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Calibri Light</vt:lpstr>
      <vt:lpstr>Cambria</vt:lpstr>
      <vt:lpstr>inter-bold</vt:lpstr>
      <vt:lpstr>inter-regular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admin</cp:lastModifiedBy>
  <cp:revision>174</cp:revision>
  <dcterms:created xsi:type="dcterms:W3CDTF">2023-07-28T03:10:30Z</dcterms:created>
  <dcterms:modified xsi:type="dcterms:W3CDTF">2024-06-28T03:11:12Z</dcterms:modified>
</cp:coreProperties>
</file>