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29" r:id="rId3"/>
    <p:sldId id="334" r:id="rId4"/>
    <p:sldId id="331" r:id="rId5"/>
    <p:sldId id="332" r:id="rId6"/>
    <p:sldId id="333" r:id="rId7"/>
    <p:sldId id="330" r:id="rId8"/>
    <p:sldId id="257" r:id="rId9"/>
    <p:sldId id="336" r:id="rId10"/>
    <p:sldId id="258" r:id="rId11"/>
    <p:sldId id="259" r:id="rId12"/>
    <p:sldId id="260" r:id="rId13"/>
    <p:sldId id="261" r:id="rId14"/>
    <p:sldId id="262" r:id="rId15"/>
    <p:sldId id="263" r:id="rId16"/>
    <p:sldId id="337" r:id="rId17"/>
    <p:sldId id="338" r:id="rId18"/>
    <p:sldId id="339" r:id="rId19"/>
    <p:sldId id="264" r:id="rId20"/>
    <p:sldId id="265" r:id="rId21"/>
    <p:sldId id="266" r:id="rId22"/>
    <p:sldId id="345" r:id="rId23"/>
    <p:sldId id="267" r:id="rId24"/>
    <p:sldId id="335" r:id="rId25"/>
    <p:sldId id="268" r:id="rId26"/>
    <p:sldId id="269" r:id="rId27"/>
    <p:sldId id="271" r:id="rId28"/>
    <p:sldId id="272" r:id="rId29"/>
    <p:sldId id="340" r:id="rId30"/>
    <p:sldId id="341" r:id="rId31"/>
    <p:sldId id="278" r:id="rId32"/>
    <p:sldId id="342" r:id="rId33"/>
    <p:sldId id="343" r:id="rId34"/>
    <p:sldId id="344" r:id="rId35"/>
    <p:sldId id="273" r:id="rId36"/>
    <p:sldId id="274" r:id="rId37"/>
    <p:sldId id="275" r:id="rId38"/>
    <p:sldId id="276" r:id="rId39"/>
    <p:sldId id="277"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2" r:id="rId53"/>
    <p:sldId id="293" r:id="rId54"/>
    <p:sldId id="291" r:id="rId55"/>
    <p:sldId id="294" r:id="rId56"/>
    <p:sldId id="295" r:id="rId57"/>
    <p:sldId id="296" r:id="rId58"/>
    <p:sldId id="297" r:id="rId59"/>
    <p:sldId id="298" r:id="rId60"/>
    <p:sldId id="299" r:id="rId61"/>
    <p:sldId id="300" r:id="rId62"/>
    <p:sldId id="301" r:id="rId63"/>
    <p:sldId id="302" r:id="rId64"/>
    <p:sldId id="305" r:id="rId65"/>
    <p:sldId id="306" r:id="rId66"/>
    <p:sldId id="303" r:id="rId67"/>
    <p:sldId id="304" r:id="rId68"/>
    <p:sldId id="307" r:id="rId69"/>
    <p:sldId id="308" r:id="rId70"/>
    <p:sldId id="309" r:id="rId71"/>
    <p:sldId id="310" r:id="rId72"/>
    <p:sldId id="311" r:id="rId73"/>
    <p:sldId id="312" r:id="rId74"/>
    <p:sldId id="313" r:id="rId75"/>
    <p:sldId id="314" r:id="rId76"/>
    <p:sldId id="315" r:id="rId77"/>
    <p:sldId id="316" r:id="rId78"/>
    <p:sldId id="317" r:id="rId79"/>
    <p:sldId id="318" r:id="rId80"/>
    <p:sldId id="319" r:id="rId81"/>
    <p:sldId id="320" r:id="rId82"/>
    <p:sldId id="321" r:id="rId83"/>
    <p:sldId id="322" r:id="rId84"/>
    <p:sldId id="323" r:id="rId85"/>
    <p:sldId id="324" r:id="rId86"/>
    <p:sldId id="325" r:id="rId87"/>
    <p:sldId id="326" r:id="rId88"/>
    <p:sldId id="327" r:id="rId89"/>
    <p:sldId id="328"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8BCFB66-8138-4242-AF9E-D3985BB1FB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748BC-4D1C-46FE-B127-8601EE5F7EF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8BCFB66-8138-4242-AF9E-D3985BB1FB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748BC-4D1C-46FE-B127-8601EE5F7EF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8BCFB66-8138-4242-AF9E-D3985BB1FB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748BC-4D1C-46FE-B127-8601EE5F7EF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8BCFB66-8138-4242-AF9E-D3985BB1FB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748BC-4D1C-46FE-B127-8601EE5F7EF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8BCFB66-8138-4242-AF9E-D3985BB1FB9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748BC-4D1C-46FE-B127-8601EE5F7EF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E8BCFB66-8138-4242-AF9E-D3985BB1FB9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4748BC-4D1C-46FE-B127-8601EE5F7EF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E8BCFB66-8138-4242-AF9E-D3985BB1FB9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4748BC-4D1C-46FE-B127-8601EE5F7EF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8BCFB66-8138-4242-AF9E-D3985BB1FB9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4748BC-4D1C-46FE-B127-8601EE5F7EF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CFB66-8138-4242-AF9E-D3985BB1FB9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4748BC-4D1C-46FE-B127-8601EE5F7EF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8BCFB66-8138-4242-AF9E-D3985BB1FB9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4748BC-4D1C-46FE-B127-8601EE5F7EF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8BCFB66-8138-4242-AF9E-D3985BB1FB9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4748BC-4D1C-46FE-B127-8601EE5F7EF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BCFB66-8138-4242-AF9E-D3985BB1FB92}"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748BC-4D1C-46FE-B127-8601EE5F7EF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GI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GI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5745" y="360217"/>
            <a:ext cx="11014364" cy="6220691"/>
          </a:xfrm>
        </p:spPr>
        <p:txBody>
          <a:bodyPr>
            <a:normAutofit fontScale="92500"/>
          </a:bodyPr>
          <a:lstStyle/>
          <a:p>
            <a:r>
              <a:rPr lang="en-US" sz="3600" b="1" dirty="0">
                <a:latin typeface="Cambria" panose="02040503050406030204" pitchFamily="18" charset="0"/>
                <a:ea typeface="Cambria" panose="02040503050406030204" pitchFamily="18" charset="0"/>
              </a:rPr>
              <a:t>22CS204-</a:t>
            </a:r>
            <a:r>
              <a:rPr lang="en-IN" sz="3600" b="1" dirty="0">
                <a:latin typeface="Cambria" panose="02040503050406030204" pitchFamily="18" charset="0"/>
                <a:ea typeface="Cambria" panose="02040503050406030204" pitchFamily="18" charset="0"/>
              </a:rPr>
              <a:t>JAVA PROGRAMMING</a:t>
            </a:r>
            <a:endParaRPr lang="en-IN" sz="3600" dirty="0">
              <a:latin typeface="Cambria" panose="02040503050406030204" pitchFamily="18" charset="0"/>
              <a:ea typeface="Cambria" panose="02040503050406030204" pitchFamily="18" charset="0"/>
            </a:endParaRPr>
          </a:p>
          <a:p>
            <a:pPr algn="just"/>
            <a:r>
              <a:rPr lang="en-IN" b="1" dirty="0"/>
              <a:t>MODULE-1	UNIT-1  </a:t>
            </a:r>
            <a:endParaRPr lang="en-IN" b="1" dirty="0"/>
          </a:p>
          <a:p>
            <a:pPr algn="just"/>
            <a:r>
              <a:rPr lang="en-IN" b="1" dirty="0"/>
              <a:t> </a:t>
            </a:r>
            <a:r>
              <a:rPr lang="en-US" b="1" dirty="0"/>
              <a:t>INTRODUCTION: History</a:t>
            </a:r>
            <a:r>
              <a:rPr lang="en-US" dirty="0">
                <a:latin typeface="Cambria" panose="02040503050406030204" pitchFamily="18" charset="0"/>
                <a:ea typeface="Cambria" panose="02040503050406030204" pitchFamily="18" charset="0"/>
              </a:rPr>
              <a:t> of Java, Byte code, </a:t>
            </a:r>
            <a:r>
              <a:rPr lang="en-US" b="1" dirty="0">
                <a:solidFill>
                  <a:srgbClr val="FF0000"/>
                </a:solidFill>
                <a:latin typeface="Cambria" panose="02040503050406030204" pitchFamily="18" charset="0"/>
                <a:ea typeface="Cambria" panose="02040503050406030204" pitchFamily="18" charset="0"/>
              </a:rPr>
              <a:t>JVM</a:t>
            </a:r>
            <a:r>
              <a:rPr lang="en-US" dirty="0">
                <a:latin typeface="Cambria" panose="02040503050406030204" pitchFamily="18" charset="0"/>
                <a:ea typeface="Cambria" panose="02040503050406030204" pitchFamily="18" charset="0"/>
              </a:rPr>
              <a:t>, Java buzzwords, </a:t>
            </a:r>
            <a:r>
              <a:rPr lang="en-US" dirty="0">
                <a:solidFill>
                  <a:srgbClr val="FF0000"/>
                </a:solidFill>
                <a:latin typeface="Cambria" panose="02040503050406030204" pitchFamily="18" charset="0"/>
                <a:ea typeface="Cambria" panose="02040503050406030204" pitchFamily="18" charset="0"/>
              </a:rPr>
              <a:t>OOP principles</a:t>
            </a:r>
            <a:r>
              <a:rPr lang="en-US" dirty="0">
                <a:latin typeface="Cambria" panose="02040503050406030204" pitchFamily="18" charset="0"/>
                <a:ea typeface="Cambria" panose="02040503050406030204" pitchFamily="18" charset="0"/>
              </a:rPr>
              <a:t>, Data types, Variables, Scope of variables, Operators, Control statements, Type conversion and casting, Arrays.</a:t>
            </a:r>
            <a:endParaRPr lang="en-US" dirty="0">
              <a:latin typeface="Cambria" panose="02040503050406030204" pitchFamily="18" charset="0"/>
              <a:ea typeface="Cambria" panose="02040503050406030204" pitchFamily="18" charset="0"/>
            </a:endParaRPr>
          </a:p>
          <a:p>
            <a:pPr algn="just"/>
            <a:r>
              <a:rPr lang="en-US" b="1" dirty="0">
                <a:latin typeface="Cambria" panose="02040503050406030204" pitchFamily="18" charset="0"/>
                <a:ea typeface="Cambria" panose="02040503050406030204" pitchFamily="18" charset="0"/>
              </a:rPr>
              <a:t>Concepts Of Classes and Objects</a:t>
            </a:r>
            <a:r>
              <a:rPr lang="en-US" dirty="0">
                <a:latin typeface="Cambria" panose="02040503050406030204" pitchFamily="18" charset="0"/>
                <a:ea typeface="Cambria" panose="02040503050406030204" pitchFamily="18" charset="0"/>
              </a:rPr>
              <a:t>: Introduction to methods, Method overloading, Constructors, Constructor overloading, Usage of static with data and method, Access control, this key word, Garbage collection, String class, String Tokenizer</a:t>
            </a:r>
            <a:endParaRPr lang="en-US" dirty="0">
              <a:latin typeface="Cambria" panose="02040503050406030204" pitchFamily="18" charset="0"/>
              <a:ea typeface="Cambria" panose="02040503050406030204" pitchFamily="18" charset="0"/>
            </a:endParaRPr>
          </a:p>
          <a:p>
            <a:pPr algn="just"/>
            <a:r>
              <a:rPr lang="en-US" b="1" dirty="0"/>
              <a:t>UNIT-2  INHERITANCE AND EXCEPTIONS </a:t>
            </a:r>
            <a:endParaRPr lang="en-IN" dirty="0"/>
          </a:p>
          <a:p>
            <a:pPr algn="just"/>
            <a:r>
              <a:rPr lang="en-US" b="1" dirty="0">
                <a:latin typeface="Cambria" panose="02040503050406030204" pitchFamily="18" charset="0"/>
                <a:ea typeface="Cambria" panose="02040503050406030204" pitchFamily="18" charset="0"/>
              </a:rPr>
              <a:t>Inheritance: </a:t>
            </a:r>
            <a:r>
              <a:rPr lang="en-US" dirty="0">
                <a:latin typeface="Cambria" panose="02040503050406030204" pitchFamily="18" charset="0"/>
                <a:ea typeface="Cambria" panose="02040503050406030204" pitchFamily="18" charset="0"/>
              </a:rPr>
              <a:t> Types of inheritance, Member access rules, Usage of super keyword, Method overriding, Usage of ﬁnal keyword, Abstract classes, Interfaces - diﬀerences between abstract classes and interfaces, deﬁning an interface, implementing interface, applying interfaces, variables in interface and extending interfaces. Packages-deﬁning, creating and accessing a package, importing packages, access control in packages</a:t>
            </a:r>
            <a:endParaRPr lang="en-US" dirty="0">
              <a:latin typeface="Cambria" panose="02040503050406030204" pitchFamily="18" charset="0"/>
              <a:ea typeface="Cambria" panose="02040503050406030204" pitchFamily="18" charset="0"/>
            </a:endParaRPr>
          </a:p>
          <a:p>
            <a:pPr algn="just"/>
            <a:r>
              <a:rPr lang="en-US" b="1" dirty="0">
                <a:latin typeface="Cambria" panose="02040503050406030204" pitchFamily="18" charset="0"/>
                <a:ea typeface="Cambria" panose="02040503050406030204" pitchFamily="18" charset="0"/>
              </a:rPr>
              <a:t>Exception Handling</a:t>
            </a:r>
            <a:r>
              <a:rPr lang="en-US" dirty="0"/>
              <a:t>: Concepts of exception handling, Types of exceptions, Usage of try, catch, throw, throws and ﬁnally keywords, Built-in exceptions, User deﬁned exception</a:t>
            </a:r>
            <a:endParaRPr lang="en-IN" dirty="0"/>
          </a:p>
        </p:txBody>
      </p:sp>
      <p:sp>
        <p:nvSpPr>
          <p:cNvPr id="4" name="Rectangle 2"/>
          <p:cNvSpPr>
            <a:spLocks noChangeArrowheads="1"/>
          </p:cNvSpPr>
          <p:nvPr/>
        </p:nvSpPr>
        <p:spPr bwMode="auto">
          <a:xfrm>
            <a:off x="0" y="193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7090"/>
            <a:ext cx="10515600" cy="6123709"/>
          </a:xfrm>
        </p:spPr>
        <p:txBody>
          <a:bodyPr/>
          <a:lstStyle/>
          <a:p>
            <a:pPr marL="0" indent="0" algn="ctr">
              <a:buNone/>
            </a:pPr>
            <a:r>
              <a:rPr lang="en-IN" b="1" dirty="0"/>
              <a:t>JVM(java virtual machine)</a:t>
            </a:r>
            <a:endParaRPr lang="en-IN" b="1" dirty="0"/>
          </a:p>
          <a:p>
            <a:pPr>
              <a:buFont typeface="Wingdings" panose="05000000000000000000" pitchFamily="2" charset="2"/>
              <a:buChar char="v"/>
            </a:pPr>
            <a:r>
              <a:rPr lang="en-IN" b="1" dirty="0"/>
              <a:t>JVM Architecture</a:t>
            </a:r>
            <a:endParaRPr lang="en-IN" dirty="0"/>
          </a:p>
          <a:p>
            <a:pPr>
              <a:buFont typeface="Wingdings" panose="05000000000000000000" pitchFamily="2" charset="2"/>
              <a:buChar char="v"/>
            </a:pPr>
            <a:endParaRPr lang="en-IN" dirty="0"/>
          </a:p>
        </p:txBody>
      </p:sp>
      <p:pic>
        <p:nvPicPr>
          <p:cNvPr id="4" name="Picture 3" descr="JVM Architecture"/>
          <p:cNvPicPr/>
          <p:nvPr/>
        </p:nvPicPr>
        <p:blipFill>
          <a:blip r:embed="rId1">
            <a:extLst>
              <a:ext uri="{28A0092B-C50C-407E-A947-70E740481C1C}">
                <a14:useLocalDpi xmlns:a14="http://schemas.microsoft.com/office/drawing/2010/main" val="0"/>
              </a:ext>
            </a:extLst>
          </a:blip>
          <a:srcRect/>
          <a:stretch>
            <a:fillRect/>
          </a:stretch>
        </p:blipFill>
        <p:spPr bwMode="auto">
          <a:xfrm>
            <a:off x="1260764" y="1565910"/>
            <a:ext cx="8894617" cy="529209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62000"/>
            <a:ext cx="10515600" cy="4613564"/>
          </a:xfrm>
        </p:spPr>
        <p:txBody>
          <a:bodyPr>
            <a:normAutofit fontScale="92500" lnSpcReduction="20000"/>
          </a:bodyPr>
          <a:lstStyle/>
          <a:p>
            <a:pPr>
              <a:buFont typeface="Wingdings" panose="05000000000000000000" pitchFamily="2" charset="2"/>
              <a:buChar char="v"/>
            </a:pPr>
            <a:r>
              <a:rPr lang="en-IN" dirty="0"/>
              <a:t>Jvm is the heart of entire java program execution process.</a:t>
            </a:r>
            <a:endParaRPr lang="en-IN" dirty="0"/>
          </a:p>
          <a:p>
            <a:pPr>
              <a:buFont typeface="Wingdings" panose="05000000000000000000" pitchFamily="2" charset="2"/>
              <a:buChar char="v"/>
            </a:pPr>
            <a:r>
              <a:rPr lang="en-IN" dirty="0"/>
              <a:t>It is responsible for taking the .class file and converting each byte code instruction into the machine language instruction that can be executed by the microprocessor.</a:t>
            </a:r>
            <a:endParaRPr lang="en-IN" dirty="0"/>
          </a:p>
          <a:p>
            <a:pPr>
              <a:buFont typeface="Wingdings" panose="05000000000000000000" pitchFamily="2" charset="2"/>
              <a:buChar char="v"/>
            </a:pPr>
            <a:r>
              <a:rPr lang="en-IN" dirty="0"/>
              <a:t>JVM Provides </a:t>
            </a:r>
            <a:r>
              <a:rPr lang="en-IN" b="1" dirty="0"/>
              <a:t>runtime environment </a:t>
            </a:r>
            <a:r>
              <a:rPr lang="en-IN" dirty="0"/>
              <a:t>for Java applications.</a:t>
            </a:r>
            <a:endParaRPr lang="en-IN" dirty="0"/>
          </a:p>
          <a:p>
            <a:pPr marL="0" indent="0">
              <a:buNone/>
            </a:pPr>
            <a:endParaRPr lang="en-IN" dirty="0"/>
          </a:p>
          <a:p>
            <a:pPr marL="0" indent="0">
              <a:buNone/>
            </a:pPr>
            <a:r>
              <a:rPr lang="en-IN" b="1" dirty="0"/>
              <a:t>JVM provides several services:</a:t>
            </a:r>
            <a:endParaRPr lang="en-IN" b="1" dirty="0"/>
          </a:p>
          <a:p>
            <a:pPr>
              <a:buFont typeface="Wingdings" panose="05000000000000000000" pitchFamily="2" charset="2"/>
              <a:buChar char="ü"/>
            </a:pPr>
            <a:r>
              <a:rPr lang="en-IN" dirty="0"/>
              <a:t>memory management</a:t>
            </a:r>
            <a:endParaRPr lang="en-IN" dirty="0"/>
          </a:p>
          <a:p>
            <a:pPr>
              <a:buFont typeface="Wingdings" panose="05000000000000000000" pitchFamily="2" charset="2"/>
              <a:buChar char="ü"/>
            </a:pPr>
            <a:r>
              <a:rPr lang="en-IN" dirty="0"/>
              <a:t>garbage collection</a:t>
            </a:r>
            <a:endParaRPr lang="en-IN" dirty="0"/>
          </a:p>
          <a:p>
            <a:pPr>
              <a:buFont typeface="Wingdings" panose="05000000000000000000" pitchFamily="2" charset="2"/>
              <a:buChar char="ü"/>
            </a:pPr>
            <a:r>
              <a:rPr lang="en-IN" dirty="0"/>
              <a:t>Security</a:t>
            </a:r>
            <a:endParaRPr lang="en-IN" dirty="0"/>
          </a:p>
          <a:p>
            <a:pPr>
              <a:buFont typeface="Wingdings" panose="05000000000000000000" pitchFamily="2" charset="2"/>
              <a:buChar char="ü"/>
            </a:pPr>
            <a:r>
              <a:rPr lang="en-IN" dirty="0"/>
              <a:t>class loading</a:t>
            </a:r>
            <a:endParaRPr lang="en-IN" dirty="0"/>
          </a:p>
          <a:p>
            <a:pPr>
              <a:buFont typeface="Wingdings" panose="05000000000000000000" pitchFamily="2" charset="2"/>
              <a:buChar char="ü"/>
            </a:pPr>
            <a:r>
              <a:rPr lang="en-IN" dirty="0"/>
              <a:t>optimizing the performance of JIT (just-in-time compilation).</a:t>
            </a:r>
            <a:endParaRPr lang="en-IN" dirty="0"/>
          </a:p>
          <a:p>
            <a:pPr marL="0" indent="0">
              <a:buNone/>
            </a:pPr>
            <a:endParaRPr lang="en-IN" b="1" dirty="0"/>
          </a:p>
          <a:p>
            <a:pPr>
              <a:buFont typeface="Wingdings" panose="05000000000000000000" pitchFamily="2" charset="2"/>
              <a:buChar char="v"/>
            </a:pPr>
            <a:endParaRPr lang="en-IN" b="1" dirty="0"/>
          </a:p>
          <a:p>
            <a:pPr>
              <a:buFont typeface="Wingdings" panose="05000000000000000000" pitchFamily="2" charset="2"/>
              <a:buChar char="v"/>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745"/>
            <a:ext cx="10515600" cy="5581218"/>
          </a:xfrm>
        </p:spPr>
        <p:txBody>
          <a:bodyPr>
            <a:normAutofit/>
          </a:bodyPr>
          <a:lstStyle/>
          <a:p>
            <a:pPr marL="0" indent="0">
              <a:buNone/>
            </a:pPr>
            <a:r>
              <a:rPr lang="en-IN" b="1" dirty="0"/>
              <a:t>JVM components:</a:t>
            </a:r>
            <a:endParaRPr lang="en-IN" b="1" dirty="0"/>
          </a:p>
          <a:p>
            <a:pPr>
              <a:buFont typeface="Wingdings" panose="05000000000000000000" pitchFamily="2" charset="2"/>
              <a:buChar char="v"/>
            </a:pPr>
            <a:r>
              <a:rPr lang="en-IN" b="1" dirty="0"/>
              <a:t>class loader</a:t>
            </a:r>
            <a:r>
              <a:rPr lang="en-IN" dirty="0"/>
              <a:t>: loads classes into the JVM's memory.</a:t>
            </a:r>
            <a:endParaRPr lang="en-IN" dirty="0"/>
          </a:p>
          <a:p>
            <a:pPr>
              <a:buFont typeface="Wingdings" panose="05000000000000000000" pitchFamily="2" charset="2"/>
              <a:buChar char="v"/>
            </a:pPr>
            <a:r>
              <a:rPr lang="en-IN" b="1" dirty="0"/>
              <a:t>runtime data area</a:t>
            </a:r>
            <a:r>
              <a:rPr lang="en-IN" dirty="0"/>
              <a:t>: stores data and bytecode.</a:t>
            </a:r>
            <a:endParaRPr lang="en-IN" dirty="0"/>
          </a:p>
          <a:p>
            <a:pPr>
              <a:buFont typeface="Wingdings" panose="05000000000000000000" pitchFamily="2" charset="2"/>
              <a:buChar char="v"/>
            </a:pPr>
            <a:r>
              <a:rPr lang="en-IN" b="1" dirty="0"/>
              <a:t>execution engine: </a:t>
            </a:r>
            <a:r>
              <a:rPr lang="en-IN" dirty="0"/>
              <a:t>interprets and executes the bytecode.</a:t>
            </a:r>
            <a:endParaRPr lang="en-IN" dirty="0"/>
          </a:p>
          <a:p>
            <a:pPr marL="0" indent="0">
              <a:buNone/>
            </a:pPr>
            <a:r>
              <a:rPr lang="en-IN" b="1" dirty="0"/>
              <a:t>The JVM performs following operation:</a:t>
            </a:r>
            <a:endParaRPr lang="en-IN" b="1" dirty="0"/>
          </a:p>
          <a:p>
            <a:r>
              <a:rPr lang="en-IN" dirty="0"/>
              <a:t>Loads code</a:t>
            </a:r>
            <a:endParaRPr lang="en-IN" dirty="0"/>
          </a:p>
          <a:p>
            <a:r>
              <a:rPr lang="en-IN" dirty="0"/>
              <a:t>Verifies code</a:t>
            </a:r>
            <a:endParaRPr lang="en-IN" dirty="0"/>
          </a:p>
          <a:p>
            <a:r>
              <a:rPr lang="en-IN" dirty="0"/>
              <a:t>Executes code</a:t>
            </a:r>
            <a:endParaRPr lang="en-IN" dirty="0"/>
          </a:p>
          <a:p>
            <a:r>
              <a:rPr lang="en-IN" dirty="0"/>
              <a:t>Provides runtime environment.</a:t>
            </a:r>
            <a:endParaRPr lang="en-IN" dirty="0"/>
          </a:p>
          <a:p>
            <a:pPr marL="0" indent="0">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846618"/>
          </a:xfrm>
        </p:spPr>
        <p:txBody>
          <a:bodyPr/>
          <a:lstStyle/>
          <a:p>
            <a:pPr marL="0" indent="0" algn="ctr">
              <a:buNone/>
            </a:pPr>
            <a:r>
              <a:rPr lang="en-IN" b="1" dirty="0"/>
              <a:t>JAVA BUZZWORDS or FEATURES OF JAVA</a:t>
            </a:r>
            <a:endParaRPr lang="en-IN" dirty="0"/>
          </a:p>
          <a:p>
            <a:pPr marL="0" indent="0" algn="ctr">
              <a:buNone/>
            </a:pPr>
            <a:endParaRPr lang="en-IN" dirty="0"/>
          </a:p>
        </p:txBody>
      </p:sp>
      <p:pic>
        <p:nvPicPr>
          <p:cNvPr id="4" name="Picture 3" descr="Java Features"/>
          <p:cNvPicPr/>
          <p:nvPr/>
        </p:nvPicPr>
        <p:blipFill>
          <a:blip r:embed="rId1">
            <a:extLst>
              <a:ext uri="{28A0092B-C50C-407E-A947-70E740481C1C}">
                <a14:useLocalDpi xmlns:a14="http://schemas.microsoft.com/office/drawing/2010/main" val="0"/>
              </a:ext>
            </a:extLst>
          </a:blip>
          <a:srcRect/>
          <a:stretch>
            <a:fillRect/>
          </a:stretch>
        </p:blipFill>
        <p:spPr bwMode="auto">
          <a:xfrm>
            <a:off x="2452255" y="1430049"/>
            <a:ext cx="6733309" cy="5123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218"/>
            <a:ext cx="10515600" cy="5816745"/>
          </a:xfrm>
        </p:spPr>
        <p:txBody>
          <a:bodyPr>
            <a:normAutofit/>
          </a:bodyPr>
          <a:lstStyle/>
          <a:p>
            <a:pPr>
              <a:buFont typeface="Wingdings" panose="05000000000000000000" pitchFamily="2" charset="2"/>
              <a:buChar char="ü"/>
            </a:pPr>
            <a:r>
              <a:rPr lang="en-IN" dirty="0"/>
              <a:t>Simple</a:t>
            </a:r>
            <a:endParaRPr lang="en-IN" dirty="0"/>
          </a:p>
          <a:p>
            <a:pPr>
              <a:buFont typeface="Wingdings" panose="05000000000000000000" pitchFamily="2" charset="2"/>
              <a:buChar char="ü"/>
            </a:pPr>
            <a:r>
              <a:rPr lang="en-IN" dirty="0"/>
              <a:t>Object-Oriented</a:t>
            </a:r>
            <a:endParaRPr lang="en-IN" dirty="0"/>
          </a:p>
          <a:p>
            <a:pPr>
              <a:buFont typeface="Wingdings" panose="05000000000000000000" pitchFamily="2" charset="2"/>
              <a:buChar char="ü"/>
            </a:pPr>
            <a:r>
              <a:rPr lang="en-IN" dirty="0"/>
              <a:t>Robust</a:t>
            </a:r>
            <a:endParaRPr lang="en-IN" dirty="0"/>
          </a:p>
          <a:p>
            <a:pPr>
              <a:buFont typeface="Wingdings" panose="05000000000000000000" pitchFamily="2" charset="2"/>
              <a:buChar char="ü"/>
            </a:pPr>
            <a:r>
              <a:rPr lang="en-IN" dirty="0"/>
              <a:t>Secure</a:t>
            </a:r>
            <a:endParaRPr lang="en-IN" dirty="0"/>
          </a:p>
          <a:p>
            <a:pPr>
              <a:buFont typeface="Wingdings" panose="05000000000000000000" pitchFamily="2" charset="2"/>
              <a:buChar char="ü"/>
            </a:pPr>
            <a:r>
              <a:rPr lang="en-IN" dirty="0"/>
              <a:t>Multithreaded</a:t>
            </a:r>
            <a:endParaRPr lang="en-IN" dirty="0"/>
          </a:p>
          <a:p>
            <a:pPr>
              <a:buFont typeface="Wingdings" panose="05000000000000000000" pitchFamily="2" charset="2"/>
              <a:buChar char="ü"/>
            </a:pPr>
            <a:r>
              <a:rPr lang="en-IN" dirty="0"/>
              <a:t>Portable</a:t>
            </a:r>
            <a:endParaRPr lang="en-IN" dirty="0"/>
          </a:p>
          <a:p>
            <a:pPr>
              <a:buFont typeface="Wingdings" panose="05000000000000000000" pitchFamily="2" charset="2"/>
              <a:buChar char="ü"/>
            </a:pPr>
            <a:r>
              <a:rPr lang="en-IN" dirty="0"/>
              <a:t>High-performance-</a:t>
            </a:r>
            <a:r>
              <a:rPr lang="en-IN" b="1" dirty="0"/>
              <a:t>JIT</a:t>
            </a:r>
            <a:endParaRPr lang="en-IN" b="1" dirty="0"/>
          </a:p>
          <a:p>
            <a:pPr>
              <a:buFont typeface="Wingdings" panose="05000000000000000000" pitchFamily="2" charset="2"/>
              <a:buChar char="ü"/>
            </a:pPr>
            <a:r>
              <a:rPr lang="en-IN" dirty="0"/>
              <a:t>Distributed</a:t>
            </a:r>
            <a:endParaRPr lang="en-IN" dirty="0"/>
          </a:p>
          <a:p>
            <a:pPr>
              <a:buFont typeface="Wingdings" panose="05000000000000000000" pitchFamily="2" charset="2"/>
              <a:buChar char="ü"/>
            </a:pPr>
            <a:r>
              <a:rPr lang="en-IN" dirty="0"/>
              <a:t>Dynamic</a:t>
            </a:r>
            <a:endParaRPr lang="en-IN" dirty="0"/>
          </a:p>
          <a:p>
            <a:pPr>
              <a:buFont typeface="Wingdings" panose="05000000000000000000" pitchFamily="2" charset="2"/>
              <a:buChar char="ü"/>
            </a:pPr>
            <a:r>
              <a:rPr lang="en-IN" dirty="0"/>
              <a:t>Architecture-neutral</a:t>
            </a:r>
            <a:endParaRPr lang="en-IN" dirty="0"/>
          </a:p>
          <a:p>
            <a:pPr>
              <a:buFont typeface="Wingdings" panose="05000000000000000000" pitchFamily="2" charset="2"/>
              <a:buChar char="ü"/>
            </a:pPr>
            <a:r>
              <a:rPr lang="en-IN" dirty="0"/>
              <a:t>Platform Independent: OS</a:t>
            </a:r>
            <a:endParaRPr lang="en-IN" dirty="0"/>
          </a:p>
          <a:p>
            <a:pPr>
              <a:buFont typeface="Wingdings" panose="05000000000000000000" pitchFamily="2" charset="2"/>
              <a:buChar char="ü"/>
            </a:pPr>
            <a:endParaRPr lang="en-IN" dirty="0"/>
          </a:p>
          <a:p>
            <a:pPr>
              <a:buFont typeface="Wingdings" panose="05000000000000000000" pitchFamily="2" charset="2"/>
              <a:buChar char="ü"/>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218"/>
            <a:ext cx="10515600" cy="5816745"/>
          </a:xfrm>
        </p:spPr>
        <p:txBody>
          <a:bodyPr>
            <a:normAutofit/>
          </a:bodyPr>
          <a:lstStyle/>
          <a:p>
            <a:pPr marL="0" indent="0">
              <a:buNone/>
            </a:pPr>
            <a:r>
              <a:rPr lang="en-IN" b="1" dirty="0"/>
              <a:t>1</a:t>
            </a:r>
            <a:r>
              <a:rPr lang="en-IN" b="1" dirty="0">
                <a:latin typeface="Cambria" panose="02040503050406030204" pitchFamily="18" charset="0"/>
                <a:ea typeface="Cambria" panose="02040503050406030204" pitchFamily="18" charset="0"/>
              </a:rPr>
              <a:t>. Simple:</a:t>
            </a:r>
            <a:endParaRPr lang="en-IN" b="1" dirty="0">
              <a:latin typeface="Cambria" panose="02040503050406030204" pitchFamily="18" charset="0"/>
              <a:ea typeface="Cambria" panose="02040503050406030204" pitchFamily="18" charset="0"/>
            </a:endParaRPr>
          </a:p>
          <a:p>
            <a:pPr>
              <a:buFont typeface="Wingdings" panose="05000000000000000000" pitchFamily="2" charset="2"/>
              <a:buChar char="v"/>
            </a:pPr>
            <a:r>
              <a:rPr lang="en-IN" sz="2000" dirty="0">
                <a:latin typeface="Cambria" panose="02040503050406030204" pitchFamily="18" charset="0"/>
                <a:ea typeface="Cambria" panose="02040503050406030204" pitchFamily="18" charset="0"/>
              </a:rPr>
              <a:t>First of all , the difficult concepts of C and C++ have been omitted in java</a:t>
            </a:r>
            <a:endParaRPr lang="en-IN" sz="2000" dirty="0">
              <a:latin typeface="Cambria" panose="02040503050406030204" pitchFamily="18" charset="0"/>
              <a:ea typeface="Cambria" panose="02040503050406030204" pitchFamily="18" charset="0"/>
            </a:endParaRPr>
          </a:p>
          <a:p>
            <a:pPr>
              <a:buFont typeface="Wingdings" panose="05000000000000000000" pitchFamily="2" charset="2"/>
              <a:buChar char="v"/>
            </a:pPr>
            <a:r>
              <a:rPr lang="en-IN" sz="2000" dirty="0">
                <a:latin typeface="Cambria" panose="02040503050406030204" pitchFamily="18" charset="0"/>
                <a:ea typeface="Cambria" panose="02040503050406030204" pitchFamily="18" charset="0"/>
              </a:rPr>
              <a:t> People maintained the same syntax of C and C++ in java.</a:t>
            </a:r>
            <a:endParaRPr lang="en-IN" sz="2000" dirty="0">
              <a:latin typeface="Cambria" panose="02040503050406030204" pitchFamily="18" charset="0"/>
              <a:ea typeface="Cambria" panose="02040503050406030204" pitchFamily="18" charset="0"/>
            </a:endParaRPr>
          </a:p>
          <a:p>
            <a:pPr marL="0" indent="0">
              <a:buNone/>
            </a:pPr>
            <a:r>
              <a:rPr lang="en-IN" b="1" dirty="0"/>
              <a:t>2.</a:t>
            </a:r>
            <a:r>
              <a:rPr lang="en-IN" dirty="0"/>
              <a:t> </a:t>
            </a:r>
            <a:r>
              <a:rPr lang="en-IN" b="1" dirty="0">
                <a:latin typeface="Cambria" panose="02040503050406030204" pitchFamily="18" charset="0"/>
                <a:ea typeface="Cambria" panose="02040503050406030204" pitchFamily="18" charset="0"/>
              </a:rPr>
              <a:t>Object-Oriented</a:t>
            </a:r>
            <a:endParaRPr lang="en-IN" b="1" dirty="0">
              <a:latin typeface="Cambria" panose="02040503050406030204" pitchFamily="18" charset="0"/>
              <a:ea typeface="Cambria" panose="02040503050406030204" pitchFamily="18" charset="0"/>
            </a:endParaRPr>
          </a:p>
          <a:p>
            <a:pPr marL="0" indent="0">
              <a:buNone/>
            </a:pPr>
            <a:r>
              <a:rPr lang="en-IN" dirty="0"/>
              <a:t>	</a:t>
            </a:r>
            <a:r>
              <a:rPr lang="en-IN" sz="2000" dirty="0">
                <a:latin typeface="Cambria" panose="02040503050406030204" pitchFamily="18" charset="0"/>
                <a:ea typeface="Cambria" panose="02040503050406030204" pitchFamily="18" charset="0"/>
              </a:rPr>
              <a:t>java is an object oriented programming language.</a:t>
            </a:r>
            <a:endParaRPr lang="en-IN" sz="2000" dirty="0">
              <a:latin typeface="Cambria" panose="02040503050406030204" pitchFamily="18" charset="0"/>
              <a:ea typeface="Cambria" panose="02040503050406030204" pitchFamily="18" charset="0"/>
            </a:endParaRPr>
          </a:p>
          <a:p>
            <a:pPr marL="0" indent="0">
              <a:buNone/>
            </a:pPr>
            <a:r>
              <a:rPr lang="en-IN" b="1" dirty="0">
                <a:latin typeface="Cambria" panose="02040503050406030204" pitchFamily="18" charset="0"/>
                <a:ea typeface="Cambria" panose="02040503050406030204" pitchFamily="18" charset="0"/>
              </a:rPr>
              <a:t>3</a:t>
            </a:r>
            <a:r>
              <a:rPr lang="en-IN" sz="2000" b="1" dirty="0">
                <a:latin typeface="Cambria" panose="02040503050406030204" pitchFamily="18" charset="0"/>
                <a:ea typeface="Cambria" panose="02040503050406030204" pitchFamily="18" charset="0"/>
              </a:rPr>
              <a:t>.</a:t>
            </a:r>
            <a:r>
              <a:rPr lang="en-IN" b="1" dirty="0">
                <a:latin typeface="Cambria" panose="02040503050406030204" pitchFamily="18" charset="0"/>
                <a:ea typeface="Cambria" panose="02040503050406030204" pitchFamily="18" charset="0"/>
              </a:rPr>
              <a:t>Robust</a:t>
            </a:r>
            <a:endParaRPr lang="en-IN" b="1" dirty="0">
              <a:latin typeface="Cambria" panose="02040503050406030204" pitchFamily="18" charset="0"/>
              <a:ea typeface="Cambria" panose="02040503050406030204" pitchFamily="18" charset="0"/>
            </a:endParaRPr>
          </a:p>
          <a:p>
            <a:pPr marL="0" indent="0">
              <a:buNone/>
            </a:pPr>
            <a:r>
              <a:rPr lang="en-IN" dirty="0"/>
              <a:t>	</a:t>
            </a:r>
            <a:r>
              <a:rPr lang="en-IN" sz="2000" dirty="0"/>
              <a:t>Robust means strong .Java programs are strong and they don’t crash easily like a C or C++ program. There are two reasons for this. 1. Java has got excellent inbuilt exceptions</a:t>
            </a:r>
            <a:endParaRPr lang="en-IN" sz="2000" dirty="0"/>
          </a:p>
          <a:p>
            <a:pPr marL="0" indent="0">
              <a:buNone/>
            </a:pPr>
            <a:r>
              <a:rPr lang="en-IN" sz="2000" dirty="0"/>
              <a:t>	          2.Memory management Features.</a:t>
            </a:r>
            <a:endParaRPr lang="en-IN" sz="2000" dirty="0"/>
          </a:p>
          <a:p>
            <a:pPr marL="0" indent="0">
              <a:buNone/>
            </a:pPr>
            <a:r>
              <a:rPr lang="en-IN" b="1" dirty="0">
                <a:latin typeface="Cambria" panose="02040503050406030204" pitchFamily="18" charset="0"/>
                <a:ea typeface="Cambria" panose="02040503050406030204" pitchFamily="18" charset="0"/>
              </a:rPr>
              <a:t>4. Secure:</a:t>
            </a:r>
            <a:endParaRPr lang="en-IN" b="1" dirty="0">
              <a:latin typeface="Cambria" panose="02040503050406030204" pitchFamily="18" charset="0"/>
              <a:ea typeface="Cambria" panose="02040503050406030204" pitchFamily="18" charset="0"/>
            </a:endParaRPr>
          </a:p>
          <a:p>
            <a:pPr marL="0" indent="0">
              <a:buNone/>
            </a:pPr>
            <a:r>
              <a:rPr lang="en-IN" sz="2000" dirty="0"/>
              <a:t>	     security problems like eavesdropping, Tampering, Impersonation, and virus threats can be eliminated or minimized by using Java on internet.</a:t>
            </a:r>
            <a:endParaRPr lang="en-IN" sz="2000" dirty="0"/>
          </a:p>
          <a:p>
            <a:pPr marL="0" indent="0">
              <a:buNone/>
            </a:pPr>
            <a:endParaRPr lang="en-IN" dirty="0"/>
          </a:p>
          <a:p>
            <a:pPr marL="0" indent="0">
              <a:buNone/>
            </a:pPr>
            <a:endParaRPr lang="en-IN" dirty="0"/>
          </a:p>
          <a:p>
            <a:pPr marL="0" indent="0">
              <a:buNone/>
            </a:pPr>
            <a:endParaRPr lang="en-IN" b="1" dirty="0"/>
          </a:p>
          <a:p>
            <a:pPr marL="0" indent="0">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218"/>
            <a:ext cx="10515600" cy="5816745"/>
          </a:xfrm>
        </p:spPr>
        <p:txBody>
          <a:bodyPr>
            <a:normAutofit lnSpcReduction="10000"/>
          </a:bodyPr>
          <a:lstStyle/>
          <a:p>
            <a:pPr marL="0" indent="0">
              <a:buNone/>
            </a:pPr>
            <a:r>
              <a:rPr lang="en-IN" b="1" dirty="0"/>
              <a:t>5.</a:t>
            </a:r>
            <a:r>
              <a:rPr lang="en-IN" dirty="0"/>
              <a:t> </a:t>
            </a:r>
            <a:r>
              <a:rPr lang="en-IN" b="1" dirty="0">
                <a:latin typeface="Cambria" panose="02040503050406030204" pitchFamily="18" charset="0"/>
                <a:ea typeface="Cambria" panose="02040503050406030204" pitchFamily="18" charset="0"/>
              </a:rPr>
              <a:t>Multithreaded</a:t>
            </a:r>
            <a:r>
              <a:rPr lang="en-IN" b="1" dirty="0"/>
              <a:t>:-</a:t>
            </a:r>
            <a:endParaRPr lang="en-IN" b="1" dirty="0"/>
          </a:p>
          <a:p>
            <a:pPr marL="0" indent="0">
              <a:buNone/>
            </a:pPr>
            <a:r>
              <a:rPr lang="en-IN" b="1" dirty="0"/>
              <a:t>		</a:t>
            </a:r>
            <a:r>
              <a:rPr lang="en-IN" sz="2000" dirty="0"/>
              <a:t>Creating multiple threads is called multithreaded. Java support multithreaded </a:t>
            </a:r>
            <a:endParaRPr lang="en-IN" sz="2000" dirty="0"/>
          </a:p>
          <a:p>
            <a:pPr marL="0" indent="0">
              <a:buNone/>
            </a:pPr>
            <a:r>
              <a:rPr lang="en-IN" sz="2000" dirty="0"/>
              <a:t>Concepts.</a:t>
            </a:r>
            <a:endParaRPr lang="en-IN" sz="2000" dirty="0"/>
          </a:p>
          <a:p>
            <a:pPr marL="0" indent="0">
              <a:buNone/>
            </a:pPr>
            <a:r>
              <a:rPr lang="en-IN" dirty="0">
                <a:latin typeface="Cambria" panose="02040503050406030204" pitchFamily="18" charset="0"/>
                <a:ea typeface="Cambria" panose="02040503050406030204" pitchFamily="18" charset="0"/>
              </a:rPr>
              <a:t>6. </a:t>
            </a:r>
            <a:r>
              <a:rPr lang="en-IN" b="1" dirty="0">
                <a:latin typeface="Cambria" panose="02040503050406030204" pitchFamily="18" charset="0"/>
                <a:ea typeface="Cambria" panose="02040503050406030204" pitchFamily="18" charset="0"/>
              </a:rPr>
              <a:t>Portable:</a:t>
            </a:r>
            <a:endParaRPr lang="en-IN" b="1" dirty="0">
              <a:latin typeface="Cambria" panose="02040503050406030204" pitchFamily="18" charset="0"/>
              <a:ea typeface="Cambria" panose="02040503050406030204" pitchFamily="18" charset="0"/>
            </a:endParaRPr>
          </a:p>
          <a:p>
            <a:pPr marL="0" indent="0">
              <a:buNone/>
            </a:pPr>
            <a:r>
              <a:rPr lang="en-IN" b="1" dirty="0">
                <a:latin typeface="Cambria" panose="02040503050406030204" pitchFamily="18" charset="0"/>
                <a:ea typeface="Cambria" panose="02040503050406030204" pitchFamily="18" charset="0"/>
              </a:rPr>
              <a:t>		</a:t>
            </a:r>
            <a:r>
              <a:rPr lang="en-IN" sz="2000" dirty="0">
                <a:latin typeface="Cambria" panose="02040503050406030204" pitchFamily="18" charset="0"/>
                <a:ea typeface="Cambria" panose="02040503050406030204" pitchFamily="18" charset="0"/>
              </a:rPr>
              <a:t>if a program yields the same result on every machine, then that program is called portable. Java programs are portable.</a:t>
            </a:r>
            <a:endParaRPr lang="en-IN" sz="2000" dirty="0">
              <a:latin typeface="Cambria" panose="02040503050406030204" pitchFamily="18" charset="0"/>
              <a:ea typeface="Cambria" panose="02040503050406030204" pitchFamily="18" charset="0"/>
            </a:endParaRPr>
          </a:p>
          <a:p>
            <a:pPr marL="0" indent="0">
              <a:buNone/>
            </a:pPr>
            <a:r>
              <a:rPr lang="en-IN" b="1" dirty="0">
                <a:latin typeface="Cambria" panose="02040503050406030204" pitchFamily="18" charset="0"/>
                <a:ea typeface="Cambria" panose="02040503050406030204" pitchFamily="18" charset="0"/>
              </a:rPr>
              <a:t>7. High-performance:-</a:t>
            </a:r>
            <a:endParaRPr lang="en-IN" b="1" dirty="0">
              <a:latin typeface="Cambria" panose="02040503050406030204" pitchFamily="18" charset="0"/>
              <a:ea typeface="Cambria" panose="02040503050406030204" pitchFamily="18" charset="0"/>
            </a:endParaRPr>
          </a:p>
          <a:p>
            <a:pPr marL="0" indent="0">
              <a:buNone/>
            </a:pPr>
            <a:r>
              <a:rPr lang="en-IN" sz="2000" b="1" dirty="0">
                <a:latin typeface="Cambria" panose="02040503050406030204" pitchFamily="18" charset="0"/>
                <a:ea typeface="Cambria" panose="02040503050406030204" pitchFamily="18" charset="0"/>
              </a:rPr>
              <a:t>		</a:t>
            </a:r>
            <a:r>
              <a:rPr lang="en-IN" sz="2000" dirty="0">
                <a:latin typeface="Cambria" panose="02040503050406030204" pitchFamily="18" charset="0"/>
                <a:ea typeface="Cambria" panose="02040503050406030204" pitchFamily="18" charset="0"/>
              </a:rPr>
              <a:t>java soft people have introduced </a:t>
            </a:r>
            <a:r>
              <a:rPr lang="en-IN" sz="2000" b="1" dirty="0">
                <a:latin typeface="Cambria" panose="02040503050406030204" pitchFamily="18" charset="0"/>
                <a:ea typeface="Cambria" panose="02040503050406030204" pitchFamily="18" charset="0"/>
              </a:rPr>
              <a:t>JIT(just in time) compiler</a:t>
            </a:r>
            <a:r>
              <a:rPr lang="en-IN" sz="2000" dirty="0">
                <a:latin typeface="Cambria" panose="02040503050406030204" pitchFamily="18" charset="0"/>
                <a:ea typeface="Cambria" panose="02040503050406030204" pitchFamily="18" charset="0"/>
              </a:rPr>
              <a:t>, which enhances the speed of execution. So now in </a:t>
            </a:r>
            <a:r>
              <a:rPr lang="en-IN" sz="2000" b="1" dirty="0">
                <a:latin typeface="Cambria" panose="02040503050406030204" pitchFamily="18" charset="0"/>
                <a:ea typeface="Cambria" panose="02040503050406030204" pitchFamily="18" charset="0"/>
              </a:rPr>
              <a:t>JVM,both interpreter and JIT compiler work t</a:t>
            </a:r>
            <a:r>
              <a:rPr lang="en-IN" sz="2000" dirty="0">
                <a:latin typeface="Cambria" panose="02040503050406030204" pitchFamily="18" charset="0"/>
                <a:ea typeface="Cambria" panose="02040503050406030204" pitchFamily="18" charset="0"/>
              </a:rPr>
              <a:t>ogether to run the program.</a:t>
            </a:r>
            <a:endParaRPr lang="en-IN" sz="2000" b="1" dirty="0">
              <a:latin typeface="Cambria" panose="02040503050406030204" pitchFamily="18" charset="0"/>
              <a:ea typeface="Cambria" panose="02040503050406030204" pitchFamily="18" charset="0"/>
            </a:endParaRPr>
          </a:p>
          <a:p>
            <a:pPr marL="0" indent="0">
              <a:buNone/>
            </a:pPr>
            <a:endParaRPr lang="en-IN" sz="2000" dirty="0"/>
          </a:p>
          <a:p>
            <a:pPr marL="0" indent="0">
              <a:buNone/>
            </a:pPr>
            <a:r>
              <a:rPr lang="en-IN" dirty="0"/>
              <a:t>8</a:t>
            </a:r>
            <a:r>
              <a:rPr lang="en-IN" dirty="0">
                <a:latin typeface="Cambria" panose="02040503050406030204" pitchFamily="18" charset="0"/>
                <a:ea typeface="Cambria" panose="02040503050406030204" pitchFamily="18" charset="0"/>
              </a:rPr>
              <a:t>. </a:t>
            </a:r>
            <a:r>
              <a:rPr lang="en-IN" b="1" dirty="0">
                <a:latin typeface="Cambria" panose="02040503050406030204" pitchFamily="18" charset="0"/>
                <a:ea typeface="Cambria" panose="02040503050406030204" pitchFamily="18" charset="0"/>
              </a:rPr>
              <a:t>Distributed:-</a:t>
            </a:r>
            <a:endParaRPr lang="en-IN" b="1" dirty="0">
              <a:latin typeface="Cambria" panose="02040503050406030204" pitchFamily="18" charset="0"/>
              <a:ea typeface="Cambria" panose="02040503050406030204" pitchFamily="18" charset="0"/>
            </a:endParaRPr>
          </a:p>
          <a:p>
            <a:pPr marL="0" indent="0">
              <a:buNone/>
            </a:pPr>
            <a:r>
              <a:rPr lang="en-IN" b="1"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 </a:t>
            </a:r>
            <a:r>
              <a:rPr lang="en-IN" sz="2000" dirty="0">
                <a:latin typeface="Cambria" panose="02040503050406030204" pitchFamily="18" charset="0"/>
                <a:ea typeface="Cambria" panose="02040503050406030204" pitchFamily="18" charset="0"/>
              </a:rPr>
              <a:t>Information is distributed on various computers on a network.java can handle the protocols like TCP/IP and UDP.</a:t>
            </a:r>
            <a:endParaRPr lang="en-IN" b="1" dirty="0">
              <a:latin typeface="Cambria" panose="02040503050406030204" pitchFamily="18" charset="0"/>
              <a:ea typeface="Cambria" panose="02040503050406030204" pitchFamily="18" charset="0"/>
            </a:endParaRPr>
          </a:p>
          <a:p>
            <a:pPr marL="0" indent="0">
              <a:buNone/>
            </a:pPr>
            <a:endParaRPr lang="en-IN" sz="2000" dirty="0"/>
          </a:p>
          <a:p>
            <a:pPr marL="0" indent="0">
              <a:buNone/>
            </a:pPr>
            <a:endParaRPr lang="en-IN" b="1" dirty="0"/>
          </a:p>
          <a:p>
            <a:pPr marL="0" indent="0">
              <a:buNone/>
            </a:pPr>
            <a:endParaRPr lang="en-IN" dirty="0"/>
          </a:p>
          <a:p>
            <a:pPr marL="0" indent="0">
              <a:buNone/>
            </a:pPr>
            <a:endParaRPr lang="en-IN" dirty="0"/>
          </a:p>
          <a:p>
            <a:pPr marL="0" indent="0">
              <a:buNone/>
            </a:pPr>
            <a:endParaRPr lang="en-IN" b="1" dirty="0"/>
          </a:p>
          <a:p>
            <a:pPr marL="0" indent="0">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218"/>
            <a:ext cx="10515600" cy="5816745"/>
          </a:xfrm>
        </p:spPr>
        <p:txBody>
          <a:bodyPr>
            <a:normAutofit/>
          </a:bodyPr>
          <a:lstStyle/>
          <a:p>
            <a:pPr marL="0" indent="0">
              <a:buNone/>
            </a:pPr>
            <a:r>
              <a:rPr lang="en-IN" b="1" dirty="0">
                <a:latin typeface="Cambria" panose="02040503050406030204" pitchFamily="18" charset="0"/>
                <a:ea typeface="Cambria" panose="02040503050406030204" pitchFamily="18" charset="0"/>
              </a:rPr>
              <a:t>9.</a:t>
            </a:r>
            <a:r>
              <a:rPr lang="en-IN" dirty="0">
                <a:latin typeface="Cambria" panose="02040503050406030204" pitchFamily="18" charset="0"/>
                <a:ea typeface="Cambria" panose="02040503050406030204" pitchFamily="18" charset="0"/>
              </a:rPr>
              <a:t> </a:t>
            </a:r>
            <a:r>
              <a:rPr lang="en-IN" b="1" dirty="0">
                <a:latin typeface="Cambria" panose="02040503050406030204" pitchFamily="18" charset="0"/>
                <a:ea typeface="Cambria" panose="02040503050406030204" pitchFamily="18" charset="0"/>
              </a:rPr>
              <a:t>Dynamic:</a:t>
            </a:r>
            <a:endParaRPr lang="en-IN" b="1" dirty="0">
              <a:latin typeface="Cambria" panose="02040503050406030204" pitchFamily="18" charset="0"/>
              <a:ea typeface="Cambria" panose="02040503050406030204" pitchFamily="18" charset="0"/>
            </a:endParaRPr>
          </a:p>
          <a:p>
            <a:pPr marL="0" indent="0">
              <a:buNone/>
            </a:pPr>
            <a:r>
              <a:rPr lang="en-IN" b="1" dirty="0">
                <a:latin typeface="Cambria" panose="02040503050406030204" pitchFamily="18" charset="0"/>
                <a:ea typeface="Cambria" panose="02040503050406030204" pitchFamily="18" charset="0"/>
              </a:rPr>
              <a:t>	</a:t>
            </a:r>
            <a:r>
              <a:rPr lang="en-IN" sz="2000" dirty="0">
                <a:latin typeface="Cambria" panose="02040503050406030204" pitchFamily="18" charset="0"/>
                <a:ea typeface="Cambria" panose="02040503050406030204" pitchFamily="18" charset="0"/>
              </a:rPr>
              <a:t>Before the development of java, only static text used to be displayed in the browser. After developing java animation was done using an applet program. Which is the </a:t>
            </a:r>
            <a:r>
              <a:rPr lang="en-IN" sz="2000" b="1" dirty="0">
                <a:latin typeface="Cambria" panose="02040503050406030204" pitchFamily="18" charset="0"/>
                <a:ea typeface="Cambria" panose="02040503050406030204" pitchFamily="18" charset="0"/>
              </a:rPr>
              <a:t>dynamically interacting </a:t>
            </a:r>
            <a:r>
              <a:rPr lang="en-IN" sz="2000" dirty="0">
                <a:latin typeface="Cambria" panose="02040503050406030204" pitchFamily="18" charset="0"/>
                <a:ea typeface="Cambria" panose="02040503050406030204" pitchFamily="18" charset="0"/>
              </a:rPr>
              <a:t>program on internet</a:t>
            </a:r>
            <a:r>
              <a:rPr lang="en-IN" sz="1800" dirty="0">
                <a:latin typeface="Cambria" panose="02040503050406030204" pitchFamily="18" charset="0"/>
                <a:ea typeface="Cambria" panose="02040503050406030204" pitchFamily="18" charset="0"/>
              </a:rPr>
              <a:t>.</a:t>
            </a:r>
            <a:endParaRPr lang="en-IN" b="1" dirty="0">
              <a:latin typeface="Cambria" panose="02040503050406030204" pitchFamily="18" charset="0"/>
              <a:ea typeface="Cambria" panose="02040503050406030204" pitchFamily="18" charset="0"/>
            </a:endParaRPr>
          </a:p>
          <a:p>
            <a:pPr marL="0" indent="0">
              <a:buNone/>
            </a:pPr>
            <a:r>
              <a:rPr lang="en-IN" b="1" dirty="0"/>
              <a:t>10.</a:t>
            </a:r>
            <a:r>
              <a:rPr lang="en-IN" dirty="0"/>
              <a:t> </a:t>
            </a:r>
            <a:r>
              <a:rPr lang="en-IN" b="1" dirty="0"/>
              <a:t>Architecture-neutral</a:t>
            </a:r>
            <a:endParaRPr lang="en-IN" b="1" dirty="0"/>
          </a:p>
          <a:p>
            <a:pPr marL="0" indent="0" algn="just">
              <a:buNone/>
            </a:pPr>
            <a:r>
              <a:rPr lang="en-IN" sz="2000" dirty="0">
                <a:latin typeface="Cambria" panose="02040503050406030204" pitchFamily="18" charset="0"/>
                <a:ea typeface="Cambria" panose="02040503050406030204" pitchFamily="18" charset="0"/>
              </a:rPr>
              <a:t>Java is architecture neutral because there are no implementation dependent features, for example, the size of primitive types is fixed. In C programming, </a:t>
            </a:r>
            <a:r>
              <a:rPr lang="en-IN" sz="2000" dirty="0" err="1">
                <a:latin typeface="Cambria" panose="02040503050406030204" pitchFamily="18" charset="0"/>
                <a:ea typeface="Cambria" panose="02040503050406030204" pitchFamily="18" charset="0"/>
              </a:rPr>
              <a:t>int</a:t>
            </a:r>
            <a:r>
              <a:rPr lang="en-IN" sz="2000" dirty="0">
                <a:latin typeface="Cambria" panose="02040503050406030204" pitchFamily="18" charset="0"/>
                <a:ea typeface="Cambria" panose="02040503050406030204" pitchFamily="18" charset="0"/>
              </a:rPr>
              <a:t> data type occupies 2 bytes of memory for 32-bit architecture and 4 bytes of memory for 64-bit architecture.</a:t>
            </a:r>
            <a:endParaRPr lang="en-IN" sz="2000" b="1" dirty="0">
              <a:latin typeface="Cambria" panose="02040503050406030204" pitchFamily="18" charset="0"/>
              <a:ea typeface="Cambria" panose="02040503050406030204" pitchFamily="18" charset="0"/>
            </a:endParaRPr>
          </a:p>
          <a:p>
            <a:pPr marL="0" indent="0">
              <a:buNone/>
            </a:pPr>
            <a:r>
              <a:rPr lang="en-IN" b="1" dirty="0"/>
              <a:t>11</a:t>
            </a:r>
            <a:r>
              <a:rPr lang="en-IN" dirty="0"/>
              <a:t>. </a:t>
            </a:r>
            <a:r>
              <a:rPr lang="en-IN" b="1" dirty="0">
                <a:latin typeface="Cambria" panose="02040503050406030204" pitchFamily="18" charset="0"/>
                <a:ea typeface="Cambria" panose="02040503050406030204" pitchFamily="18" charset="0"/>
              </a:rPr>
              <a:t>Platform Independent:</a:t>
            </a:r>
            <a:endParaRPr lang="en-IN" b="1" dirty="0">
              <a:latin typeface="Cambria" panose="02040503050406030204" pitchFamily="18" charset="0"/>
              <a:ea typeface="Cambria" panose="02040503050406030204" pitchFamily="18" charset="0"/>
            </a:endParaRPr>
          </a:p>
          <a:p>
            <a:pPr marL="0" indent="0">
              <a:buNone/>
            </a:pPr>
            <a:r>
              <a:rPr lang="en-IN" sz="2000" dirty="0">
                <a:latin typeface="Cambria" panose="02040503050406030204" pitchFamily="18" charset="0"/>
                <a:ea typeface="Cambria" panose="02040503050406030204" pitchFamily="18" charset="0"/>
              </a:rPr>
              <a:t>	java byte code is not machine dependent. It can be run on any machine with any processor  and any operating system.</a:t>
            </a:r>
            <a:endParaRPr lang="en-IN" sz="2000" dirty="0">
              <a:latin typeface="Cambria" panose="02040503050406030204" pitchFamily="18" charset="0"/>
              <a:ea typeface="Cambria" panose="02040503050406030204" pitchFamily="18" charset="0"/>
            </a:endParaRPr>
          </a:p>
          <a:p>
            <a:pPr marL="0" indent="0">
              <a:buNone/>
            </a:pPr>
            <a:endParaRPr lang="en-IN" dirty="0">
              <a:latin typeface="Cambria" panose="02040503050406030204" pitchFamily="18" charset="0"/>
              <a:ea typeface="Cambria" panose="02040503050406030204" pitchFamily="18" charset="0"/>
            </a:endParaRPr>
          </a:p>
          <a:p>
            <a:pPr marL="0" indent="0">
              <a:buNone/>
            </a:pPr>
            <a:endParaRPr lang="en-IN" b="1" dirty="0"/>
          </a:p>
          <a:p>
            <a:pPr marL="0" indent="0">
              <a:buNone/>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4182"/>
            <a:ext cx="10515600" cy="5622781"/>
          </a:xfrm>
        </p:spPr>
        <p:txBody>
          <a:bodyPr/>
          <a:lstStyle/>
          <a:p>
            <a:pPr marL="0" indent="0" algn="ctr">
              <a:buNone/>
            </a:pPr>
            <a:r>
              <a:rPr lang="en-IN" b="1" dirty="0"/>
              <a:t>OOP (Object-Oriented Programming) Concepts in JAVA</a:t>
            </a:r>
            <a:endParaRPr lang="en-IN" b="1" dirty="0"/>
          </a:p>
          <a:p>
            <a:pPr marL="0" indent="0">
              <a:buNone/>
            </a:pPr>
            <a:endParaRPr lang="en-IN" dirty="0"/>
          </a:p>
          <a:p>
            <a:pPr marL="0" indent="0" algn="ctr">
              <a:buNone/>
            </a:pPr>
            <a:endParaRPr lang="en-IN" dirty="0"/>
          </a:p>
        </p:txBody>
      </p:sp>
      <p:pic>
        <p:nvPicPr>
          <p:cNvPr id="4" name="Picture 3" descr="Java OOPs Concepts"/>
          <p:cNvPicPr/>
          <p:nvPr/>
        </p:nvPicPr>
        <p:blipFill>
          <a:blip r:embed="rId1">
            <a:extLst>
              <a:ext uri="{28A0092B-C50C-407E-A947-70E740481C1C}">
                <a14:useLocalDpi xmlns:a14="http://schemas.microsoft.com/office/drawing/2010/main" val="0"/>
              </a:ext>
            </a:extLst>
          </a:blip>
          <a:srcRect/>
          <a:stretch>
            <a:fillRect/>
          </a:stretch>
        </p:blipFill>
        <p:spPr bwMode="auto">
          <a:xfrm>
            <a:off x="2078182" y="1385887"/>
            <a:ext cx="8312727" cy="47910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091" y="332509"/>
            <a:ext cx="10515600" cy="5816745"/>
          </a:xfrm>
        </p:spPr>
        <p:txBody>
          <a:bodyPr/>
          <a:lstStyle/>
          <a:p>
            <a:pPr>
              <a:buFont typeface="Wingdings" panose="05000000000000000000" pitchFamily="2" charset="2"/>
              <a:buChar char="ü"/>
            </a:pPr>
            <a:r>
              <a:rPr lang="en-IN" b="1" dirty="0"/>
              <a:t>Object</a:t>
            </a:r>
            <a:endParaRPr lang="en-IN" dirty="0"/>
          </a:p>
          <a:p>
            <a:pPr marL="0" indent="0" algn="just">
              <a:buNone/>
            </a:pPr>
            <a:r>
              <a:rPr lang="en-US">
                <a:latin typeface="Cambria" panose="02040503050406030204" pitchFamily="18" charset="0"/>
                <a:ea typeface="Cambria" panose="02040503050406030204" pitchFamily="18" charset="0"/>
              </a:rPr>
              <a:t>An entity that has state and behavior is known as an object e.g., chair, bike, marker, pen, table, car, etc.</a:t>
            </a:r>
            <a:endParaRPr lang="en-IN" dirty="0">
              <a:latin typeface="Cambria" panose="02040503050406030204" pitchFamily="18" charset="0"/>
              <a:ea typeface="Cambria" panose="02040503050406030204" pitchFamily="18" charset="0"/>
            </a:endParaRPr>
          </a:p>
        </p:txBody>
      </p:sp>
      <p:pic>
        <p:nvPicPr>
          <p:cNvPr id="4" name="Picture 3" descr="Java Object"/>
          <p:cNvPicPr/>
          <p:nvPr/>
        </p:nvPicPr>
        <p:blipFill>
          <a:blip r:embed="rId1">
            <a:extLst>
              <a:ext uri="{28A0092B-C50C-407E-A947-70E740481C1C}">
                <a14:useLocalDpi xmlns:a14="http://schemas.microsoft.com/office/drawing/2010/main" val="0"/>
              </a:ext>
            </a:extLst>
          </a:blip>
          <a:srcRect/>
          <a:stretch>
            <a:fillRect/>
          </a:stretch>
        </p:blipFill>
        <p:spPr bwMode="auto">
          <a:xfrm>
            <a:off x="3040871" y="2287480"/>
            <a:ext cx="5943600" cy="432261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5745" y="360217"/>
            <a:ext cx="11014364" cy="6220691"/>
          </a:xfrm>
        </p:spPr>
        <p:txBody>
          <a:bodyPr>
            <a:normAutofit/>
          </a:bodyPr>
          <a:lstStyle/>
          <a:p>
            <a:pPr marL="342900" indent="-342900" algn="l">
              <a:buFont typeface="Wingdings" panose="05000000000000000000" pitchFamily="2" charset="2"/>
              <a:buChar char="v"/>
            </a:pPr>
            <a:r>
              <a:rPr lang="en-US" b="1" dirty="0"/>
              <a:t>Program:-</a:t>
            </a:r>
            <a:endParaRPr lang="en-US" b="1" dirty="0"/>
          </a:p>
          <a:p>
            <a:pPr algn="l"/>
            <a:r>
              <a:rPr lang="en-US" dirty="0"/>
              <a:t>	Collection of </a:t>
            </a:r>
            <a:r>
              <a:rPr lang="en-US" b="1" dirty="0"/>
              <a:t>Instructions or Statements </a:t>
            </a:r>
            <a:r>
              <a:rPr lang="en-US" dirty="0"/>
              <a:t>is called  a Program</a:t>
            </a:r>
            <a:endParaRPr lang="en-US" dirty="0"/>
          </a:p>
          <a:p>
            <a:pPr marL="342900" indent="-342900" algn="l">
              <a:buFont typeface="Wingdings" panose="05000000000000000000" pitchFamily="2" charset="2"/>
              <a:buChar char="v"/>
            </a:pPr>
            <a:r>
              <a:rPr lang="en-US" b="1" dirty="0"/>
              <a:t>Instructions or Statements:-</a:t>
            </a:r>
            <a:endParaRPr lang="en-US" b="1" dirty="0"/>
          </a:p>
          <a:p>
            <a:pPr algn="l"/>
            <a:r>
              <a:rPr lang="en-US" b="1" dirty="0"/>
              <a:t>	</a:t>
            </a:r>
            <a:r>
              <a:rPr lang="en-US" dirty="0"/>
              <a:t>A line ends with (;) is called instruction or statement</a:t>
            </a:r>
            <a:endParaRPr lang="en-US" dirty="0"/>
          </a:p>
          <a:p>
            <a:pPr marL="342900" indent="-342900" algn="l">
              <a:buFont typeface="Wingdings" panose="05000000000000000000" pitchFamily="2" charset="2"/>
              <a:buChar char="v"/>
            </a:pPr>
            <a:r>
              <a:rPr lang="en-US" b="1" dirty="0"/>
              <a:t>Software</a:t>
            </a:r>
            <a:endParaRPr lang="en-US" b="1" dirty="0"/>
          </a:p>
          <a:p>
            <a:pPr algn="l"/>
            <a:r>
              <a:rPr lang="en-US" b="1" dirty="0"/>
              <a:t>	</a:t>
            </a:r>
            <a:r>
              <a:rPr lang="en-US" dirty="0"/>
              <a:t>Collections of Programs is called a Software    or</a:t>
            </a:r>
            <a:endParaRPr lang="en-US" dirty="0"/>
          </a:p>
          <a:p>
            <a:pPr marL="342900" indent="-342900" algn="l">
              <a:buFont typeface="Wingdings" panose="05000000000000000000" pitchFamily="2" charset="2"/>
              <a:buChar char="v"/>
            </a:pPr>
            <a:r>
              <a:rPr lang="en-US" dirty="0"/>
              <a:t>Programs that are used to solve to a specific problem is called a software</a:t>
            </a:r>
            <a:endParaRPr lang="en-US" dirty="0"/>
          </a:p>
          <a:p>
            <a:pPr algn="l"/>
            <a:r>
              <a:rPr lang="en-US" b="1" dirty="0"/>
              <a:t>	</a:t>
            </a:r>
            <a:r>
              <a:rPr lang="en-US" dirty="0"/>
              <a:t>The software is mainly divided into two types</a:t>
            </a:r>
            <a:endParaRPr lang="en-US" dirty="0"/>
          </a:p>
          <a:p>
            <a:pPr marL="342900" indent="-342900" algn="l">
              <a:buFont typeface="Wingdings" panose="05000000000000000000" pitchFamily="2" charset="2"/>
              <a:buChar char="v"/>
            </a:pPr>
            <a:r>
              <a:rPr lang="en-US" dirty="0"/>
              <a:t>1. System Software		eg:Operating System eg:Ms-Dos,windows,Linux</a:t>
            </a:r>
            <a:endParaRPr lang="en-US" dirty="0"/>
          </a:p>
          <a:p>
            <a:pPr marL="342900" indent="-342900" algn="l">
              <a:buFont typeface="Wingdings" panose="05000000000000000000" pitchFamily="2" charset="2"/>
              <a:buChar char="v"/>
            </a:pPr>
            <a:r>
              <a:rPr lang="en-US" dirty="0"/>
              <a:t>2. Application Software	eg:Ms-office</a:t>
            </a:r>
            <a:endParaRPr lang="en-IN" dirty="0"/>
          </a:p>
          <a:p>
            <a:pPr algn="l"/>
            <a:endParaRPr lang="en-IN" b="1" dirty="0"/>
          </a:p>
          <a:p>
            <a:pPr algn="l"/>
            <a:endParaRPr lang="en-IN" dirty="0"/>
          </a:p>
          <a:p>
            <a:pPr marL="342900" indent="-342900" algn="l">
              <a:buFont typeface="Wingdings" panose="05000000000000000000" pitchFamily="2" charset="2"/>
              <a:buChar char="v"/>
            </a:pPr>
            <a:endParaRPr lang="en-IN" dirty="0"/>
          </a:p>
          <a:p>
            <a:pPr marL="342900" indent="-342900" algn="l">
              <a:buFont typeface="Wingdings" panose="05000000000000000000" pitchFamily="2" charset="2"/>
              <a:buChar char="v"/>
            </a:pPr>
            <a:endParaRPr lang="en-IN" dirty="0"/>
          </a:p>
        </p:txBody>
      </p:sp>
      <p:sp>
        <p:nvSpPr>
          <p:cNvPr id="4" name="Rectangle 2"/>
          <p:cNvSpPr>
            <a:spLocks noChangeArrowheads="1"/>
          </p:cNvSpPr>
          <p:nvPr/>
        </p:nvSpPr>
        <p:spPr bwMode="auto">
          <a:xfrm>
            <a:off x="0" y="193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5746"/>
            <a:ext cx="10515600" cy="5581218"/>
          </a:xfrm>
        </p:spPr>
        <p:txBody>
          <a:bodyPr/>
          <a:lstStyle/>
          <a:p>
            <a:r>
              <a:rPr lang="en-IN" b="1">
                <a:latin typeface="Cambria" panose="02040503050406030204" pitchFamily="18" charset="0"/>
                <a:ea typeface="Cambria" panose="02040503050406030204" pitchFamily="18" charset="0"/>
              </a:rPr>
              <a:t>Class:</a:t>
            </a:r>
            <a:endParaRPr lang="en-IN" b="1">
              <a:latin typeface="Cambria" panose="02040503050406030204" pitchFamily="18" charset="0"/>
              <a:ea typeface="Cambria" panose="02040503050406030204" pitchFamily="18" charset="0"/>
            </a:endParaRPr>
          </a:p>
          <a:p>
            <a:pPr marL="0" indent="0">
              <a:buNone/>
            </a:pPr>
            <a:r>
              <a:rPr lang="en-US" b="1">
                <a:latin typeface="Cambria" panose="02040503050406030204" pitchFamily="18" charset="0"/>
                <a:ea typeface="Cambria" panose="02040503050406030204" pitchFamily="18" charset="0"/>
              </a:rPr>
              <a:t> </a:t>
            </a:r>
            <a:r>
              <a:rPr lang="en-US">
                <a:latin typeface="Cambria" panose="02040503050406030204" pitchFamily="18" charset="0"/>
                <a:ea typeface="Cambria" panose="02040503050406030204" pitchFamily="18" charset="0"/>
              </a:rPr>
              <a:t>a class is a model for creating object. A class contain properties and actionse. A class donest exist physically.</a:t>
            </a:r>
            <a:endParaRPr lang="en-US">
              <a:latin typeface="Cambria" panose="02040503050406030204" pitchFamily="18" charset="0"/>
              <a:ea typeface="Cambria" panose="02040503050406030204" pitchFamily="18" charset="0"/>
            </a:endParaRPr>
          </a:p>
          <a:p>
            <a:pPr marL="0" indent="0">
              <a:buNone/>
            </a:pPr>
            <a:r>
              <a:rPr lang="en-US">
                <a:latin typeface="Cambria" panose="02040503050406030204" pitchFamily="18" charset="0"/>
                <a:ea typeface="Cambria" panose="02040503050406030204" pitchFamily="18" charset="0"/>
              </a:rPr>
              <a:t>Eg: fruits,person,</a:t>
            </a:r>
            <a:endParaRPr lang="en-IN" dirty="0">
              <a:latin typeface="Cambria" panose="02040503050406030204" pitchFamily="18" charset="0"/>
              <a:ea typeface="Cambria" panose="02040503050406030204" pitchFamily="18" charset="0"/>
            </a:endParaRPr>
          </a:p>
          <a:p>
            <a:r>
              <a:rPr lang="en-IN" b="1"/>
              <a:t>Inheritance</a:t>
            </a:r>
            <a:endParaRPr lang="en-IN" b="1"/>
          </a:p>
          <a:p>
            <a:pPr lvl="1"/>
            <a:r>
              <a:rPr lang="en-US" b="1"/>
              <a:t>Providing a new class based on the existing class. Is called inheritance</a:t>
            </a:r>
            <a:endParaRPr lang="en-IN" b="1" dirty="0"/>
          </a:p>
          <a:p>
            <a:r>
              <a:rPr lang="en-IN" b="1" dirty="0"/>
              <a:t>Polymorphism </a:t>
            </a:r>
            <a:endParaRPr lang="en-IN" b="1" dirty="0"/>
          </a:p>
          <a:p>
            <a:r>
              <a:rPr lang="en-IN" dirty="0"/>
              <a:t>If one task is performed in different ways, it is known as polymorphism.</a:t>
            </a:r>
            <a:endParaRPr lang="en-IN" dirty="0"/>
          </a:p>
          <a:p>
            <a:r>
              <a:rPr lang="en-IN" dirty="0"/>
              <a:t>In Java, we use method overloading and method overriding to achieve polymorphism.</a:t>
            </a:r>
            <a:endParaRPr lang="en-IN" dirty="0"/>
          </a:p>
          <a:p>
            <a:pPr marL="0" indent="0">
              <a:buNone/>
            </a:pPr>
            <a:endParaRPr lang="en-IN" dirty="0"/>
          </a:p>
          <a:p>
            <a:endParaRPr lang="en-IN" dirty="0"/>
          </a:p>
          <a:p>
            <a:pPr marL="0" indent="0">
              <a:buNone/>
            </a:pPr>
            <a:endParaRPr lang="en-IN" dirty="0"/>
          </a:p>
          <a:p>
            <a:pPr marL="0" indent="0">
              <a:buNone/>
            </a:pP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olymorphism in Java"/>
          <p:cNvPicPr/>
          <p:nvPr/>
        </p:nvPicPr>
        <p:blipFill>
          <a:blip r:embed="rId1">
            <a:extLst>
              <a:ext uri="{28A0092B-C50C-407E-A947-70E740481C1C}">
                <a14:useLocalDpi xmlns:a14="http://schemas.microsoft.com/office/drawing/2010/main" val="0"/>
              </a:ext>
            </a:extLst>
          </a:blip>
          <a:srcRect/>
          <a:stretch>
            <a:fillRect/>
          </a:stretch>
        </p:blipFill>
        <p:spPr bwMode="auto">
          <a:xfrm>
            <a:off x="2006353" y="2192785"/>
            <a:ext cx="7020725" cy="3333564"/>
          </a:xfrm>
          <a:prstGeom prst="rect">
            <a:avLst/>
          </a:prstGeom>
          <a:noFill/>
          <a:ln>
            <a:noFill/>
          </a:ln>
        </p:spPr>
      </p:pic>
      <p:sp>
        <p:nvSpPr>
          <p:cNvPr id="7" name="TextBox 6"/>
          <p:cNvSpPr txBox="1"/>
          <p:nvPr/>
        </p:nvSpPr>
        <p:spPr>
          <a:xfrm>
            <a:off x="2006353" y="781235"/>
            <a:ext cx="1039452" cy="369332"/>
          </a:xfrm>
          <a:prstGeom prst="rect">
            <a:avLst/>
          </a:prstGeom>
          <a:noFill/>
        </p:spPr>
        <p:txBody>
          <a:bodyPr wrap="none" rtlCol="0">
            <a:spAutoFit/>
          </a:bodyPr>
          <a:lstStyle/>
          <a:p>
            <a:r>
              <a:rPr lang="en-US"/>
              <a:t>Example:</a:t>
            </a:r>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9491"/>
            <a:ext cx="10515600" cy="5747472"/>
          </a:xfrm>
        </p:spPr>
        <p:txBody>
          <a:bodyPr/>
          <a:lstStyle/>
          <a:p>
            <a:r>
              <a:rPr lang="en-IN" b="1"/>
              <a:t>Abstraction</a:t>
            </a:r>
            <a:endParaRPr lang="en-IN" b="1"/>
          </a:p>
          <a:p>
            <a:pPr marL="0" indent="0">
              <a:buNone/>
            </a:pPr>
            <a:r>
              <a:rPr lang="en-US" b="1"/>
              <a:t>	Hidding the unnecessary data from the user.</a:t>
            </a:r>
            <a:endParaRPr lang="en-IN" dirty="0"/>
          </a:p>
          <a:p>
            <a:r>
              <a:rPr lang="en-IN" b="1"/>
              <a:t>Encapsulation</a:t>
            </a:r>
            <a:endParaRPr lang="en-IN" b="1"/>
          </a:p>
          <a:p>
            <a:pPr lvl="1"/>
            <a:r>
              <a:rPr lang="en-US" b="1"/>
              <a:t>Taking the data and code as a single unit is called encapsulation</a:t>
            </a:r>
            <a:endParaRPr lang="en-IN" dirty="0"/>
          </a:p>
          <a:p>
            <a:pPr marL="0" indent="0" algn="ctr">
              <a:buNone/>
            </a:pPr>
            <a:endParaRPr lang="en-IN" dirty="0"/>
          </a:p>
        </p:txBody>
      </p:sp>
      <p:pic>
        <p:nvPicPr>
          <p:cNvPr id="4" name="Picture 3" descr="Encapsulation in Java OOPs Concepts"/>
          <p:cNvPicPr/>
          <p:nvPr/>
        </p:nvPicPr>
        <p:blipFill>
          <a:blip r:embed="rId1">
            <a:extLst>
              <a:ext uri="{28A0092B-C50C-407E-A947-70E740481C1C}">
                <a14:useLocalDpi xmlns:a14="http://schemas.microsoft.com/office/drawing/2010/main" val="0"/>
              </a:ext>
            </a:extLst>
          </a:blip>
          <a:srcRect/>
          <a:stretch>
            <a:fillRect/>
          </a:stretch>
        </p:blipFill>
        <p:spPr bwMode="auto">
          <a:xfrm>
            <a:off x="3325091" y="1828801"/>
            <a:ext cx="3347171" cy="21764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9491"/>
            <a:ext cx="10515600" cy="5747472"/>
          </a:xfrm>
        </p:spPr>
        <p:txBody>
          <a:bodyPr>
            <a:normAutofit fontScale="25000" lnSpcReduction="20000"/>
          </a:bodyPr>
          <a:lstStyle/>
          <a:p>
            <a:pPr marL="0" indent="0">
              <a:buNone/>
            </a:pPr>
            <a:r>
              <a:rPr lang="en-IN" sz="9600" b="1" dirty="0">
                <a:latin typeface="Cambria" panose="02040503050406030204" pitchFamily="18" charset="0"/>
                <a:ea typeface="Cambria" panose="02040503050406030204" pitchFamily="18" charset="0"/>
              </a:rPr>
              <a:t>Naming Conventions in java or Rules to be followed by a java programmer</a:t>
            </a:r>
            <a:endParaRPr lang="en-IN" sz="9600" b="1" dirty="0">
              <a:latin typeface="Cambria" panose="02040503050406030204" pitchFamily="18" charset="0"/>
              <a:ea typeface="Cambria" panose="02040503050406030204" pitchFamily="18" charset="0"/>
            </a:endParaRPr>
          </a:p>
          <a:p>
            <a:pPr marL="0" indent="0" algn="just">
              <a:buNone/>
            </a:pPr>
            <a:endParaRPr lang="en-IN" sz="60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7400" dirty="0">
                <a:latin typeface="Cambria" panose="02040503050406030204" pitchFamily="18" charset="0"/>
                <a:ea typeface="Cambria" panose="02040503050406030204" pitchFamily="18" charset="0"/>
              </a:rPr>
              <a:t> A package represents a sub directory that contains a group of classes and interfaces. Names of packages in java are written in </a:t>
            </a:r>
            <a:r>
              <a:rPr lang="en-US" sz="7400" b="1" dirty="0">
                <a:latin typeface="Cambria" panose="02040503050406030204" pitchFamily="18" charset="0"/>
                <a:ea typeface="Cambria" panose="02040503050406030204" pitchFamily="18" charset="0"/>
              </a:rPr>
              <a:t>small letters as</a:t>
            </a:r>
            <a:endParaRPr lang="en-IN" sz="7400" b="1" dirty="0">
              <a:latin typeface="Cambria" panose="02040503050406030204" pitchFamily="18" charset="0"/>
              <a:ea typeface="Cambria" panose="02040503050406030204" pitchFamily="18" charset="0"/>
            </a:endParaRPr>
          </a:p>
          <a:p>
            <a:pPr marL="0" indent="0" algn="just">
              <a:buNone/>
            </a:pPr>
            <a:r>
              <a:rPr lang="en-US" sz="7400" b="1" dirty="0">
                <a:latin typeface="Cambria" panose="02040503050406030204" pitchFamily="18" charset="0"/>
                <a:ea typeface="Cambria" panose="02040503050406030204" pitchFamily="18" charset="0"/>
              </a:rPr>
              <a:t>	</a:t>
            </a:r>
            <a:r>
              <a:rPr lang="en-US" sz="7400" b="1" dirty="0" err="1">
                <a:latin typeface="Cambria" panose="02040503050406030204" pitchFamily="18" charset="0"/>
                <a:ea typeface="Cambria" panose="02040503050406030204" pitchFamily="18" charset="0"/>
              </a:rPr>
              <a:t>eg:java.awt</a:t>
            </a:r>
            <a:r>
              <a:rPr lang="en-US" sz="7400" b="1" dirty="0">
                <a:latin typeface="Cambria" panose="02040503050406030204" pitchFamily="18" charset="0"/>
                <a:ea typeface="Cambria" panose="02040503050406030204" pitchFamily="18" charset="0"/>
              </a:rPr>
              <a:t> , jva.io, </a:t>
            </a:r>
            <a:r>
              <a:rPr lang="en-US" sz="7400" b="1" dirty="0" err="1">
                <a:latin typeface="Cambria" panose="02040503050406030204" pitchFamily="18" charset="0"/>
                <a:ea typeface="Cambria" panose="02040503050406030204" pitchFamily="18" charset="0"/>
              </a:rPr>
              <a:t>javax.swing</a:t>
            </a:r>
            <a:endParaRPr lang="en-US" sz="74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7400" dirty="0">
                <a:latin typeface="Cambria" panose="02040503050406030204" pitchFamily="18" charset="0"/>
                <a:ea typeface="Cambria" panose="02040503050406030204" pitchFamily="18" charset="0"/>
              </a:rPr>
              <a:t> An interface is also similar to a class. Each of class names and interface names start with a </a:t>
            </a:r>
            <a:r>
              <a:rPr lang="en-US" sz="7400" b="1" dirty="0">
                <a:latin typeface="Cambria" panose="02040503050406030204" pitchFamily="18" charset="0"/>
                <a:ea typeface="Cambria" panose="02040503050406030204" pitchFamily="18" charset="0"/>
              </a:rPr>
              <a:t>Capital letter</a:t>
            </a:r>
            <a:endParaRPr lang="en-US" sz="7400" b="1" dirty="0">
              <a:latin typeface="Cambria" panose="02040503050406030204" pitchFamily="18" charset="0"/>
              <a:ea typeface="Cambria" panose="02040503050406030204" pitchFamily="18" charset="0"/>
            </a:endParaRPr>
          </a:p>
          <a:p>
            <a:pPr marL="0" indent="0" algn="just">
              <a:buNone/>
            </a:pPr>
            <a:r>
              <a:rPr lang="en-US" sz="7400" b="1" dirty="0">
                <a:latin typeface="Cambria" panose="02040503050406030204" pitchFamily="18" charset="0"/>
                <a:ea typeface="Cambria" panose="02040503050406030204" pitchFamily="18" charset="0"/>
              </a:rPr>
              <a:t>	</a:t>
            </a:r>
            <a:r>
              <a:rPr lang="en-US" sz="7400" b="1" dirty="0" err="1">
                <a:latin typeface="Cambria" panose="02040503050406030204" pitchFamily="18" charset="0"/>
                <a:ea typeface="Cambria" panose="02040503050406030204" pitchFamily="18" charset="0"/>
              </a:rPr>
              <a:t>eg:String</a:t>
            </a:r>
            <a:r>
              <a:rPr lang="en-US" sz="7400" b="1" dirty="0">
                <a:latin typeface="Cambria" panose="02040503050406030204" pitchFamily="18" charset="0"/>
                <a:ea typeface="Cambria" panose="02040503050406030204" pitchFamily="18" charset="0"/>
              </a:rPr>
              <a:t> , </a:t>
            </a:r>
            <a:r>
              <a:rPr lang="en-US" sz="7400" b="1" dirty="0" err="1">
                <a:latin typeface="Cambria" panose="02040503050406030204" pitchFamily="18" charset="0"/>
                <a:ea typeface="Cambria" panose="02040503050406030204" pitchFamily="18" charset="0"/>
              </a:rPr>
              <a:t>DataInputStream</a:t>
            </a:r>
            <a:r>
              <a:rPr lang="en-US" sz="7400" b="1" dirty="0">
                <a:latin typeface="Cambria" panose="02040503050406030204" pitchFamily="18" charset="0"/>
                <a:ea typeface="Cambria" panose="02040503050406030204" pitchFamily="18" charset="0"/>
              </a:rPr>
              <a:t>, </a:t>
            </a:r>
            <a:r>
              <a:rPr lang="en-US" sz="7400" b="1" dirty="0" err="1">
                <a:latin typeface="Cambria" panose="02040503050406030204" pitchFamily="18" charset="0"/>
                <a:ea typeface="Cambria" panose="02040503050406030204" pitchFamily="18" charset="0"/>
              </a:rPr>
              <a:t>ActionListener</a:t>
            </a:r>
            <a:endParaRPr lang="en-US" sz="74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7400" dirty="0">
                <a:latin typeface="Cambria" panose="02040503050406030204" pitchFamily="18" charset="0"/>
                <a:ea typeface="Cambria" panose="02040503050406030204" pitchFamily="18" charset="0"/>
              </a:rPr>
              <a:t>A class and an interface contain methods and variables. The first word of a </a:t>
            </a:r>
            <a:r>
              <a:rPr lang="en-US" sz="7400" b="1" dirty="0">
                <a:latin typeface="Cambria" panose="02040503050406030204" pitchFamily="18" charset="0"/>
                <a:ea typeface="Cambria" panose="02040503050406030204" pitchFamily="18" charset="0"/>
              </a:rPr>
              <a:t>method name is in small letter.</a:t>
            </a:r>
            <a:r>
              <a:rPr lang="en-US" sz="7400" dirty="0">
                <a:latin typeface="Cambria" panose="02040503050406030204" pitchFamily="18" charset="0"/>
                <a:ea typeface="Cambria" panose="02040503050406030204" pitchFamily="18" charset="0"/>
              </a:rPr>
              <a:t> Then from second word onwards, </a:t>
            </a:r>
            <a:r>
              <a:rPr lang="en-US" sz="7400" b="1" dirty="0">
                <a:latin typeface="Cambria" panose="02040503050406030204" pitchFamily="18" charset="0"/>
                <a:ea typeface="Cambria" panose="02040503050406030204" pitchFamily="18" charset="0"/>
              </a:rPr>
              <a:t>each new word starts with a capital letter</a:t>
            </a:r>
            <a:r>
              <a:rPr lang="en-US" sz="7400" dirty="0">
                <a:latin typeface="Cambria" panose="02040503050406030204" pitchFamily="18" charset="0"/>
                <a:ea typeface="Cambria" panose="02040503050406030204" pitchFamily="18" charset="0"/>
              </a:rPr>
              <a:t>.</a:t>
            </a:r>
            <a:endParaRPr lang="en-US" sz="7400" dirty="0">
              <a:latin typeface="Cambria" panose="02040503050406030204" pitchFamily="18" charset="0"/>
              <a:ea typeface="Cambria" panose="02040503050406030204" pitchFamily="18" charset="0"/>
            </a:endParaRPr>
          </a:p>
          <a:p>
            <a:pPr marL="0" indent="0" algn="just">
              <a:buNone/>
            </a:pPr>
            <a:r>
              <a:rPr lang="en-US" sz="7400" dirty="0">
                <a:latin typeface="Cambria" panose="02040503050406030204" pitchFamily="18" charset="0"/>
                <a:ea typeface="Cambria" panose="02040503050406030204" pitchFamily="18" charset="0"/>
              </a:rPr>
              <a:t>	</a:t>
            </a:r>
            <a:r>
              <a:rPr lang="en-US" sz="7400" b="1" dirty="0" err="1">
                <a:latin typeface="Cambria" panose="02040503050406030204" pitchFamily="18" charset="0"/>
                <a:ea typeface="Cambria" panose="02040503050406030204" pitchFamily="18" charset="0"/>
              </a:rPr>
              <a:t>eg</a:t>
            </a:r>
            <a:r>
              <a:rPr lang="en-US" sz="7400" b="1" dirty="0">
                <a:latin typeface="Cambria" panose="02040503050406030204" pitchFamily="18" charset="0"/>
                <a:ea typeface="Cambria" panose="02040503050406030204" pitchFamily="18" charset="0"/>
              </a:rPr>
              <a:t>: </a:t>
            </a:r>
            <a:r>
              <a:rPr lang="en-US" sz="7400" b="1" dirty="0" err="1">
                <a:latin typeface="Cambria" panose="02040503050406030204" pitchFamily="18" charset="0"/>
                <a:ea typeface="Cambria" panose="02040503050406030204" pitchFamily="18" charset="0"/>
              </a:rPr>
              <a:t>println</a:t>
            </a:r>
            <a:r>
              <a:rPr lang="en-US" sz="7400" b="1" dirty="0">
                <a:latin typeface="Cambria" panose="02040503050406030204" pitchFamily="18" charset="0"/>
                <a:ea typeface="Cambria" panose="02040503050406030204" pitchFamily="18" charset="0"/>
              </a:rPr>
              <a:t>(), </a:t>
            </a:r>
            <a:r>
              <a:rPr lang="en-US" sz="7400" b="1" dirty="0" err="1">
                <a:latin typeface="Cambria" panose="02040503050406030204" pitchFamily="18" charset="0"/>
                <a:ea typeface="Cambria" panose="02040503050406030204" pitchFamily="18" charset="0"/>
              </a:rPr>
              <a:t>readLine</a:t>
            </a:r>
            <a:r>
              <a:rPr lang="en-US" sz="7400" b="1" dirty="0">
                <a:latin typeface="Cambria" panose="02040503050406030204" pitchFamily="18" charset="0"/>
                <a:ea typeface="Cambria" panose="02040503050406030204" pitchFamily="18" charset="0"/>
              </a:rPr>
              <a:t>()</a:t>
            </a:r>
            <a:endParaRPr lang="en-US" sz="74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7400" dirty="0">
                <a:latin typeface="Cambria" panose="02040503050406030204" pitchFamily="18" charset="0"/>
                <a:ea typeface="Cambria" panose="02040503050406030204" pitchFamily="18" charset="0"/>
              </a:rPr>
              <a:t>The naming convention for variables names is same as that for methods</a:t>
            </a:r>
            <a:endParaRPr lang="en-US" sz="7400" dirty="0">
              <a:latin typeface="Cambria" panose="02040503050406030204" pitchFamily="18" charset="0"/>
              <a:ea typeface="Cambria" panose="02040503050406030204" pitchFamily="18" charset="0"/>
            </a:endParaRPr>
          </a:p>
          <a:p>
            <a:pPr marL="0" indent="0" algn="just">
              <a:buNone/>
            </a:pPr>
            <a:r>
              <a:rPr lang="en-US" sz="7400" b="1" dirty="0">
                <a:latin typeface="Cambria" panose="02040503050406030204" pitchFamily="18" charset="0"/>
                <a:ea typeface="Cambria" panose="02040503050406030204" pitchFamily="18" charset="0"/>
              </a:rPr>
              <a:t>                    </a:t>
            </a:r>
            <a:r>
              <a:rPr lang="en-US" sz="7400" b="1" dirty="0" err="1">
                <a:latin typeface="Cambria" panose="02040503050406030204" pitchFamily="18" charset="0"/>
                <a:ea typeface="Cambria" panose="02040503050406030204" pitchFamily="18" charset="0"/>
              </a:rPr>
              <a:t>eg</a:t>
            </a:r>
            <a:r>
              <a:rPr lang="en-US" sz="7400" b="1" dirty="0">
                <a:latin typeface="Cambria" panose="02040503050406030204" pitchFamily="18" charset="0"/>
                <a:ea typeface="Cambria" panose="02040503050406030204" pitchFamily="18" charset="0"/>
              </a:rPr>
              <a:t>: </a:t>
            </a:r>
            <a:r>
              <a:rPr lang="en-US" sz="7400" b="1" dirty="0" err="1">
                <a:latin typeface="Cambria" panose="02040503050406030204" pitchFamily="18" charset="0"/>
                <a:ea typeface="Cambria" panose="02040503050406030204" pitchFamily="18" charset="0"/>
              </a:rPr>
              <a:t>age,empName</a:t>
            </a:r>
            <a:endParaRPr lang="en-US" sz="74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7400" dirty="0">
                <a:latin typeface="Cambria" panose="02040503050406030204" pitchFamily="18" charset="0"/>
                <a:ea typeface="Cambria" panose="02040503050406030204" pitchFamily="18" charset="0"/>
              </a:rPr>
              <a:t>Constants represent fixed values that cannot be altered. Such constants should be written by using </a:t>
            </a:r>
            <a:r>
              <a:rPr lang="en-US" sz="7400" b="1" dirty="0">
                <a:latin typeface="Cambria" panose="02040503050406030204" pitchFamily="18" charset="0"/>
                <a:ea typeface="Cambria" panose="02040503050406030204" pitchFamily="18" charset="0"/>
              </a:rPr>
              <a:t>all capital letters</a:t>
            </a:r>
            <a:endParaRPr lang="en-US" sz="7400" b="1" dirty="0">
              <a:latin typeface="Cambria" panose="02040503050406030204" pitchFamily="18" charset="0"/>
              <a:ea typeface="Cambria" panose="02040503050406030204" pitchFamily="18" charset="0"/>
            </a:endParaRPr>
          </a:p>
          <a:p>
            <a:pPr marL="0" indent="0" algn="just">
              <a:buNone/>
            </a:pPr>
            <a:r>
              <a:rPr lang="en-US" sz="7400" dirty="0">
                <a:latin typeface="Cambria" panose="02040503050406030204" pitchFamily="18" charset="0"/>
                <a:ea typeface="Cambria" panose="02040503050406030204" pitchFamily="18" charset="0"/>
              </a:rPr>
              <a:t>                     </a:t>
            </a:r>
            <a:r>
              <a:rPr lang="en-US" sz="7400" b="1" dirty="0" err="1">
                <a:latin typeface="Cambria" panose="02040503050406030204" pitchFamily="18" charset="0"/>
                <a:ea typeface="Cambria" panose="02040503050406030204" pitchFamily="18" charset="0"/>
              </a:rPr>
              <a:t>eg:PI,MAX_VALUE,Font.BOLD</a:t>
            </a:r>
            <a:endParaRPr lang="en-US" sz="74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7400" dirty="0">
                <a:latin typeface="Cambria" panose="02040503050406030204" pitchFamily="18" charset="0"/>
                <a:ea typeface="Cambria" panose="02040503050406030204" pitchFamily="18" charset="0"/>
              </a:rPr>
              <a:t>All keywords should be written by using all </a:t>
            </a:r>
            <a:r>
              <a:rPr lang="en-US" sz="7400" b="1" dirty="0">
                <a:latin typeface="Cambria" panose="02040503050406030204" pitchFamily="18" charset="0"/>
                <a:ea typeface="Cambria" panose="02040503050406030204" pitchFamily="18" charset="0"/>
              </a:rPr>
              <a:t>small letters</a:t>
            </a:r>
            <a:endParaRPr lang="en-US" sz="7400" b="1" dirty="0">
              <a:latin typeface="Cambria" panose="02040503050406030204" pitchFamily="18" charset="0"/>
              <a:ea typeface="Cambria" panose="02040503050406030204" pitchFamily="18" charset="0"/>
            </a:endParaRPr>
          </a:p>
          <a:p>
            <a:pPr marL="0" indent="0" algn="just">
              <a:buNone/>
            </a:pPr>
            <a:r>
              <a:rPr lang="en-US" sz="7400" dirty="0">
                <a:latin typeface="Cambria" panose="02040503050406030204" pitchFamily="18" charset="0"/>
                <a:ea typeface="Cambria" panose="02040503050406030204" pitchFamily="18" charset="0"/>
              </a:rPr>
              <a:t>	</a:t>
            </a:r>
            <a:r>
              <a:rPr lang="en-US" sz="7400" b="1" dirty="0" err="1">
                <a:latin typeface="Cambria" panose="02040503050406030204" pitchFamily="18" charset="0"/>
                <a:ea typeface="Cambria" panose="02040503050406030204" pitchFamily="18" charset="0"/>
              </a:rPr>
              <a:t>eg</a:t>
            </a:r>
            <a:r>
              <a:rPr lang="en-US" sz="7400" b="1" dirty="0">
                <a:latin typeface="Cambria" panose="02040503050406030204" pitchFamily="18" charset="0"/>
                <a:ea typeface="Cambria" panose="02040503050406030204" pitchFamily="18" charset="0"/>
              </a:rPr>
              <a:t>: </a:t>
            </a:r>
            <a:r>
              <a:rPr lang="en-US" sz="7400" b="1" dirty="0" err="1">
                <a:latin typeface="Cambria" panose="02040503050406030204" pitchFamily="18" charset="0"/>
                <a:ea typeface="Cambria" panose="02040503050406030204" pitchFamily="18" charset="0"/>
              </a:rPr>
              <a:t>public,static</a:t>
            </a:r>
            <a:r>
              <a:rPr lang="en-US" sz="7400" b="1" dirty="0">
                <a:latin typeface="Cambria" panose="02040503050406030204" pitchFamily="18" charset="0"/>
                <a:ea typeface="Cambria" panose="02040503050406030204" pitchFamily="18" charset="0"/>
              </a:rPr>
              <a:t> void </a:t>
            </a:r>
            <a:endParaRPr lang="en-US" sz="7400" b="1" dirty="0">
              <a:latin typeface="Cambria" panose="02040503050406030204" pitchFamily="18" charset="0"/>
              <a:ea typeface="Cambria" panose="02040503050406030204" pitchFamily="18" charset="0"/>
            </a:endParaRPr>
          </a:p>
          <a:p>
            <a:pPr marL="0" indent="0">
              <a:buNone/>
            </a:pPr>
            <a:endParaRPr lang="en-US" sz="1800" b="1" dirty="0"/>
          </a:p>
          <a:p>
            <a:pPr marL="0" indent="0">
              <a:buNone/>
            </a:pPr>
            <a:r>
              <a:rPr lang="en-US" sz="1800" dirty="0"/>
              <a:t>	     </a:t>
            </a:r>
            <a:endParaRPr lang="en-US" sz="1800" dirty="0"/>
          </a:p>
          <a:p>
            <a:pPr marL="0" indent="0">
              <a:buNone/>
            </a:pPr>
            <a:r>
              <a:rPr lang="en-US" sz="1800" dirty="0"/>
              <a:t>		</a:t>
            </a:r>
            <a:endParaRPr lang="en-US" sz="1800" dirty="0"/>
          </a:p>
          <a:p>
            <a:pPr marL="0" indent="0">
              <a:buNone/>
            </a:pPr>
            <a:endParaRPr lang="en-US" sz="1800" b="1" dirty="0"/>
          </a:p>
          <a:p>
            <a:pPr marL="0" indent="0">
              <a:buNone/>
            </a:pPr>
            <a:r>
              <a:rPr lang="en-US" sz="1800" b="1" dirty="0"/>
              <a:t>		</a:t>
            </a:r>
            <a:endParaRPr lang="en-IN" sz="18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1055"/>
            <a:ext cx="10515600" cy="5943600"/>
          </a:xfrm>
        </p:spPr>
        <p:txBody>
          <a:bodyPr/>
          <a:lstStyle/>
          <a:p>
            <a:pPr marL="0" indent="0" algn="ctr">
              <a:buNone/>
            </a:pPr>
            <a:r>
              <a:rPr lang="en-IN" dirty="0">
                <a:latin typeface="Cambria" panose="02040503050406030204" pitchFamily="18" charset="0"/>
                <a:ea typeface="Cambria" panose="02040503050406030204" pitchFamily="18" charset="0"/>
              </a:rPr>
              <a:t>Data Types in Java</a:t>
            </a:r>
            <a:endParaRPr lang="en-IN" dirty="0">
              <a:latin typeface="Cambria" panose="02040503050406030204" pitchFamily="18" charset="0"/>
              <a:ea typeface="Cambria" panose="02040503050406030204" pitchFamily="18" charset="0"/>
            </a:endParaRPr>
          </a:p>
          <a:p>
            <a:pPr marL="0" indent="0">
              <a:buNone/>
            </a:pPr>
            <a:r>
              <a:rPr lang="en-IN" b="1" dirty="0"/>
              <a:t>1.Primitive data types</a:t>
            </a:r>
            <a:endParaRPr lang="en-IN" b="1" dirty="0"/>
          </a:p>
          <a:p>
            <a:pPr marL="0" indent="0">
              <a:buNone/>
            </a:pPr>
            <a:r>
              <a:rPr lang="en-IN" b="1" dirty="0"/>
              <a:t>2. Non-primitive data types or Reference data types</a:t>
            </a:r>
            <a:endParaRPr lang="en-IN" dirty="0"/>
          </a:p>
        </p:txBody>
      </p:sp>
      <p:pic>
        <p:nvPicPr>
          <p:cNvPr id="4" name="Picture 3" descr="Java Data Types"/>
          <p:cNvPicPr/>
          <p:nvPr/>
        </p:nvPicPr>
        <p:blipFill>
          <a:blip r:embed="rId1">
            <a:extLst>
              <a:ext uri="{28A0092B-C50C-407E-A947-70E740481C1C}">
                <a14:useLocalDpi xmlns:a14="http://schemas.microsoft.com/office/drawing/2010/main" val="0"/>
              </a:ext>
            </a:extLst>
          </a:blip>
          <a:srcRect/>
          <a:stretch>
            <a:fillRect/>
          </a:stretch>
        </p:blipFill>
        <p:spPr bwMode="auto">
          <a:xfrm>
            <a:off x="1731819" y="2119746"/>
            <a:ext cx="8174182" cy="405721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03566" y="651166"/>
          <a:ext cx="9407235" cy="5500252"/>
        </p:xfrm>
        <a:graphic>
          <a:graphicData uri="http://schemas.openxmlformats.org/drawingml/2006/table">
            <a:tbl>
              <a:tblPr firstRow="1" firstCol="1" bandRow="1">
                <a:tableStyleId>{5C22544A-7EE6-4342-B048-85BDC9FD1C3A}</a:tableStyleId>
              </a:tblPr>
              <a:tblGrid>
                <a:gridCol w="3135745"/>
                <a:gridCol w="3135745"/>
                <a:gridCol w="3135745"/>
              </a:tblGrid>
              <a:tr h="753596">
                <a:tc>
                  <a:txBody>
                    <a:bodyPr/>
                    <a:lstStyle/>
                    <a:p>
                      <a:pPr>
                        <a:lnSpc>
                          <a:spcPct val="107000"/>
                        </a:lnSpc>
                        <a:spcAft>
                          <a:spcPts val="0"/>
                        </a:spcAft>
                      </a:pPr>
                      <a:r>
                        <a:rPr lang="en-IN" sz="1300">
                          <a:effectLst/>
                        </a:rPr>
                        <a:t>Data Type</a:t>
                      </a:r>
                      <a:endParaRPr lang="en-IN" sz="1100">
                        <a:effectLst/>
                        <a:latin typeface="Calibri" panose="020F0502020204030204" charset="0"/>
                        <a:ea typeface="Calibri" panose="020F050202020403020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IN" sz="1300">
                          <a:effectLst/>
                        </a:rPr>
                        <a:t>Default Value</a:t>
                      </a:r>
                      <a:endParaRPr lang="en-IN" sz="1100">
                        <a:effectLst/>
                        <a:latin typeface="Calibri" panose="020F0502020204030204" charset="0"/>
                        <a:ea typeface="Calibri" panose="020F0502020204030204" charset="0"/>
                        <a:cs typeface="Times New Roman" panose="02020603050405020304" pitchFamily="18" charset="0"/>
                      </a:endParaRPr>
                    </a:p>
                  </a:txBody>
                  <a:tcPr marL="114300" marR="114300" marT="114300" marB="114300"/>
                </a:tc>
                <a:tc>
                  <a:txBody>
                    <a:bodyPr/>
                    <a:lstStyle/>
                    <a:p>
                      <a:pPr>
                        <a:lnSpc>
                          <a:spcPct val="107000"/>
                        </a:lnSpc>
                        <a:spcAft>
                          <a:spcPts val="0"/>
                        </a:spcAft>
                      </a:pPr>
                      <a:r>
                        <a:rPr lang="en-IN" sz="1300">
                          <a:effectLst/>
                        </a:rPr>
                        <a:t>Default size</a:t>
                      </a:r>
                      <a:endParaRPr lang="en-IN" sz="1100">
                        <a:effectLst/>
                        <a:latin typeface="Calibri" panose="020F0502020204030204" charset="0"/>
                        <a:ea typeface="Calibri" panose="020F0502020204030204" charset="0"/>
                        <a:cs typeface="Times New Roman" panose="02020603050405020304" pitchFamily="18" charset="0"/>
                      </a:endParaRPr>
                    </a:p>
                  </a:txBody>
                  <a:tcPr marL="114300" marR="114300" marT="114300" marB="114300"/>
                </a:tc>
              </a:tr>
              <a:tr h="593332">
                <a:tc>
                  <a:txBody>
                    <a:bodyPr/>
                    <a:lstStyle/>
                    <a:p>
                      <a:pPr algn="just">
                        <a:lnSpc>
                          <a:spcPct val="107000"/>
                        </a:lnSpc>
                        <a:spcAft>
                          <a:spcPts val="0"/>
                        </a:spcAft>
                      </a:pPr>
                      <a:r>
                        <a:rPr lang="en-IN" sz="1200">
                          <a:effectLst/>
                        </a:rPr>
                        <a:t>boolean</a:t>
                      </a:r>
                      <a:endParaRPr lang="en-IN" sz="110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200">
                          <a:effectLst/>
                        </a:rPr>
                        <a:t>false</a:t>
                      </a:r>
                      <a:endParaRPr lang="en-IN" sz="110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200">
                          <a:effectLst/>
                        </a:rPr>
                        <a:t>1 bit</a:t>
                      </a:r>
                      <a:endParaRPr lang="en-IN" sz="110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r>
              <a:tr h="593332">
                <a:tc>
                  <a:txBody>
                    <a:bodyPr/>
                    <a:lstStyle/>
                    <a:p>
                      <a:pPr algn="just">
                        <a:lnSpc>
                          <a:spcPct val="107000"/>
                        </a:lnSpc>
                        <a:spcAft>
                          <a:spcPts val="0"/>
                        </a:spcAft>
                      </a:pPr>
                      <a:r>
                        <a:rPr lang="en-IN" sz="1200">
                          <a:effectLst/>
                        </a:rPr>
                        <a:t>char</a:t>
                      </a:r>
                      <a:endParaRPr lang="en-IN" sz="110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200">
                          <a:effectLst/>
                        </a:rPr>
                        <a:t>'\u0000'</a:t>
                      </a:r>
                      <a:endParaRPr lang="en-IN" sz="110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200">
                          <a:effectLst/>
                        </a:rPr>
                        <a:t>2 byte</a:t>
                      </a:r>
                      <a:endParaRPr lang="en-IN" sz="110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r>
              <a:tr h="593332">
                <a:tc>
                  <a:txBody>
                    <a:bodyPr/>
                    <a:lstStyle/>
                    <a:p>
                      <a:pPr algn="just">
                        <a:lnSpc>
                          <a:spcPct val="107000"/>
                        </a:lnSpc>
                        <a:spcAft>
                          <a:spcPts val="0"/>
                        </a:spcAft>
                      </a:pPr>
                      <a:r>
                        <a:rPr lang="en-IN" sz="1200">
                          <a:effectLst/>
                        </a:rPr>
                        <a:t>byte</a:t>
                      </a:r>
                      <a:endParaRPr lang="en-IN" sz="110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200">
                          <a:effectLst/>
                        </a:rPr>
                        <a:t>0</a:t>
                      </a:r>
                      <a:endParaRPr lang="en-IN" sz="110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200">
                          <a:effectLst/>
                        </a:rPr>
                        <a:t>1 byte</a:t>
                      </a:r>
                      <a:endParaRPr lang="en-IN" sz="110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r>
              <a:tr h="593332">
                <a:tc>
                  <a:txBody>
                    <a:bodyPr/>
                    <a:lstStyle/>
                    <a:p>
                      <a:pPr algn="just">
                        <a:lnSpc>
                          <a:spcPct val="107000"/>
                        </a:lnSpc>
                        <a:spcAft>
                          <a:spcPts val="0"/>
                        </a:spcAft>
                      </a:pPr>
                      <a:r>
                        <a:rPr lang="en-IN" sz="1200">
                          <a:effectLst/>
                        </a:rPr>
                        <a:t>short</a:t>
                      </a:r>
                      <a:endParaRPr lang="en-IN" sz="110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200" dirty="0">
                          <a:effectLst/>
                        </a:rPr>
                        <a:t>0</a:t>
                      </a:r>
                      <a:endParaRPr lang="en-IN" sz="1100" dirty="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200">
                          <a:effectLst/>
                        </a:rPr>
                        <a:t>2 byte</a:t>
                      </a:r>
                      <a:endParaRPr lang="en-IN" sz="110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r>
              <a:tr h="593332">
                <a:tc>
                  <a:txBody>
                    <a:bodyPr/>
                    <a:lstStyle/>
                    <a:p>
                      <a:pPr algn="just">
                        <a:lnSpc>
                          <a:spcPct val="107000"/>
                        </a:lnSpc>
                        <a:spcAft>
                          <a:spcPts val="0"/>
                        </a:spcAft>
                      </a:pPr>
                      <a:r>
                        <a:rPr lang="en-IN" sz="1200">
                          <a:effectLst/>
                        </a:rPr>
                        <a:t>int</a:t>
                      </a:r>
                      <a:endParaRPr lang="en-IN" sz="110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200">
                          <a:effectLst/>
                        </a:rPr>
                        <a:t>0</a:t>
                      </a:r>
                      <a:endParaRPr lang="en-IN" sz="110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200">
                          <a:effectLst/>
                        </a:rPr>
                        <a:t>4 byte</a:t>
                      </a:r>
                      <a:endParaRPr lang="en-IN" sz="110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r>
              <a:tr h="593332">
                <a:tc>
                  <a:txBody>
                    <a:bodyPr/>
                    <a:lstStyle/>
                    <a:p>
                      <a:pPr algn="just">
                        <a:lnSpc>
                          <a:spcPct val="107000"/>
                        </a:lnSpc>
                        <a:spcAft>
                          <a:spcPts val="0"/>
                        </a:spcAft>
                      </a:pPr>
                      <a:r>
                        <a:rPr lang="en-IN" sz="1200">
                          <a:effectLst/>
                        </a:rPr>
                        <a:t>long</a:t>
                      </a:r>
                      <a:endParaRPr lang="en-IN" sz="110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200">
                          <a:effectLst/>
                        </a:rPr>
                        <a:t>0L</a:t>
                      </a:r>
                      <a:endParaRPr lang="en-IN" sz="110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200">
                          <a:effectLst/>
                        </a:rPr>
                        <a:t>8 byte</a:t>
                      </a:r>
                      <a:endParaRPr lang="en-IN" sz="110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r>
              <a:tr h="593332">
                <a:tc>
                  <a:txBody>
                    <a:bodyPr/>
                    <a:lstStyle/>
                    <a:p>
                      <a:pPr algn="just">
                        <a:lnSpc>
                          <a:spcPct val="107000"/>
                        </a:lnSpc>
                        <a:spcAft>
                          <a:spcPts val="0"/>
                        </a:spcAft>
                      </a:pPr>
                      <a:r>
                        <a:rPr lang="en-IN" sz="1200">
                          <a:effectLst/>
                        </a:rPr>
                        <a:t>float</a:t>
                      </a:r>
                      <a:endParaRPr lang="en-IN" sz="110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200">
                          <a:effectLst/>
                        </a:rPr>
                        <a:t>0.0f</a:t>
                      </a:r>
                      <a:endParaRPr lang="en-IN" sz="110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200">
                          <a:effectLst/>
                        </a:rPr>
                        <a:t>4 byte</a:t>
                      </a:r>
                      <a:endParaRPr lang="en-IN" sz="110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r>
              <a:tr h="593332">
                <a:tc>
                  <a:txBody>
                    <a:bodyPr/>
                    <a:lstStyle/>
                    <a:p>
                      <a:pPr algn="just">
                        <a:lnSpc>
                          <a:spcPct val="107000"/>
                        </a:lnSpc>
                        <a:spcAft>
                          <a:spcPts val="0"/>
                        </a:spcAft>
                      </a:pPr>
                      <a:r>
                        <a:rPr lang="en-IN" sz="1200" dirty="0">
                          <a:effectLst/>
                        </a:rPr>
                        <a:t>double</a:t>
                      </a:r>
                      <a:endParaRPr lang="en-IN" sz="1100" dirty="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200">
                          <a:effectLst/>
                        </a:rPr>
                        <a:t>0.0d</a:t>
                      </a:r>
                      <a:endParaRPr lang="en-IN" sz="110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c>
                  <a:txBody>
                    <a:bodyPr/>
                    <a:lstStyle/>
                    <a:p>
                      <a:pPr algn="just">
                        <a:lnSpc>
                          <a:spcPct val="107000"/>
                        </a:lnSpc>
                        <a:spcAft>
                          <a:spcPts val="0"/>
                        </a:spcAft>
                      </a:pPr>
                      <a:r>
                        <a:rPr lang="en-IN" sz="1200" dirty="0">
                          <a:effectLst/>
                        </a:rPr>
                        <a:t>8 byte</a:t>
                      </a:r>
                      <a:endParaRPr lang="en-IN" sz="1100" dirty="0">
                        <a:effectLst/>
                        <a:latin typeface="Calibri" panose="020F0502020204030204" charset="0"/>
                        <a:ea typeface="Calibri" panose="020F0502020204030204" charset="0"/>
                        <a:cs typeface="Times New Roman" panose="02020603050405020304" pitchFamily="18" charset="0"/>
                      </a:endParaRPr>
                    </a:p>
                  </a:txBody>
                  <a:tcPr marL="76200" marR="76200" marT="76200" marB="7620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764" y="249382"/>
            <a:ext cx="10855036" cy="6276109"/>
          </a:xfrm>
        </p:spPr>
        <p:txBody>
          <a:bodyPr>
            <a:normAutofit fontScale="70000" lnSpcReduction="20000"/>
          </a:bodyPr>
          <a:lstStyle/>
          <a:p>
            <a:pPr marL="0" indent="0" algn="ctr">
              <a:buNone/>
            </a:pPr>
            <a:r>
              <a:rPr lang="en-IN" sz="3800">
                <a:latin typeface="Cambria" panose="02040503050406030204" pitchFamily="18" charset="0"/>
                <a:ea typeface="Cambria" panose="02040503050406030204" pitchFamily="18" charset="0"/>
              </a:rPr>
              <a:t>Variables</a:t>
            </a:r>
            <a:endParaRPr lang="en-IN" sz="3800">
              <a:latin typeface="Cambria" panose="02040503050406030204" pitchFamily="18" charset="0"/>
              <a:ea typeface="Cambria" panose="02040503050406030204" pitchFamily="18" charset="0"/>
            </a:endParaRPr>
          </a:p>
          <a:p>
            <a:pPr marL="0" indent="0">
              <a:buNone/>
            </a:pPr>
            <a:r>
              <a:rPr lang="en-US" sz="4000">
                <a:latin typeface="Cambria" panose="02040503050406030204" pitchFamily="18" charset="0"/>
                <a:ea typeface="Cambria" panose="02040503050406030204" pitchFamily="18" charset="0"/>
              </a:rPr>
              <a:t>A variable is a memory location where we need to store the data</a:t>
            </a:r>
            <a:endParaRPr lang="en-IN" sz="4000">
              <a:latin typeface="Cambria" panose="02040503050406030204" pitchFamily="18" charset="0"/>
              <a:ea typeface="Cambria" panose="02040503050406030204" pitchFamily="18" charset="0"/>
            </a:endParaRPr>
          </a:p>
          <a:p>
            <a:pPr marL="0" indent="0">
              <a:buNone/>
            </a:pPr>
            <a:r>
              <a:rPr lang="en-IN" b="1"/>
              <a:t>Declaring Variables</a:t>
            </a:r>
            <a:endParaRPr lang="en-IN" b="1"/>
          </a:p>
          <a:p>
            <a:pPr marL="0" indent="0">
              <a:buNone/>
            </a:pPr>
            <a:r>
              <a:rPr lang="en-IN" b="1"/>
              <a:t>Syntax</a:t>
            </a:r>
            <a:r>
              <a:rPr lang="en-IN" b="1" dirty="0"/>
              <a:t>:</a:t>
            </a:r>
            <a:endParaRPr lang="en-IN" b="1" dirty="0"/>
          </a:p>
          <a:p>
            <a:pPr marL="0" indent="0">
              <a:buNone/>
            </a:pPr>
            <a:r>
              <a:rPr lang="en-IN" dirty="0"/>
              <a:t>dataType variableName; // Declaration without initialization</a:t>
            </a:r>
            <a:endParaRPr lang="en-IN" dirty="0"/>
          </a:p>
          <a:p>
            <a:pPr marL="0" indent="0">
              <a:buNone/>
            </a:pPr>
            <a:r>
              <a:rPr lang="en-IN" dirty="0"/>
              <a:t>dataType variableName = initialValue; // Declaration with initialization</a:t>
            </a:r>
            <a:endParaRPr lang="en-IN" dirty="0"/>
          </a:p>
          <a:p>
            <a:pPr marL="0" indent="0">
              <a:buNone/>
            </a:pPr>
            <a:r>
              <a:rPr lang="en-IN" b="1" dirty="0"/>
              <a:t>Examples:</a:t>
            </a:r>
            <a:endParaRPr lang="en-IN" b="1" dirty="0"/>
          </a:p>
          <a:p>
            <a:pPr marL="0" indent="0">
              <a:buNone/>
            </a:pPr>
            <a:r>
              <a:rPr lang="en-IN" dirty="0" err="1"/>
              <a:t>int</a:t>
            </a:r>
            <a:r>
              <a:rPr lang="en-IN" dirty="0"/>
              <a:t> age;</a:t>
            </a:r>
            <a:endParaRPr lang="en-IN" dirty="0"/>
          </a:p>
          <a:p>
            <a:pPr marL="0" indent="0">
              <a:buNone/>
            </a:pPr>
            <a:r>
              <a:rPr lang="en-IN" dirty="0"/>
              <a:t>double salary = 50000.50; </a:t>
            </a:r>
            <a:endParaRPr lang="en-IN" dirty="0"/>
          </a:p>
          <a:p>
            <a:pPr marL="0" indent="0">
              <a:buNone/>
            </a:pPr>
            <a:r>
              <a:rPr lang="en-IN" dirty="0"/>
              <a:t>String name, address; </a:t>
            </a:r>
            <a:endParaRPr lang="en-IN" dirty="0"/>
          </a:p>
          <a:p>
            <a:pPr marL="0" indent="0">
              <a:buNone/>
            </a:pPr>
            <a:r>
              <a:rPr lang="en-IN" b="1" dirty="0"/>
              <a:t>Assigning Values to Variables:</a:t>
            </a:r>
            <a:endParaRPr lang="en-IN" dirty="0"/>
          </a:p>
          <a:p>
            <a:pPr marL="0" indent="0">
              <a:buNone/>
            </a:pPr>
            <a:r>
              <a:rPr lang="en-IN" dirty="0"/>
              <a:t>age = 25</a:t>
            </a:r>
            <a:endParaRPr lang="en-IN" dirty="0"/>
          </a:p>
          <a:p>
            <a:r>
              <a:rPr lang="en-IN" b="1" dirty="0"/>
              <a:t>Using Variables:</a:t>
            </a:r>
            <a:endParaRPr lang="en-IN" dirty="0"/>
          </a:p>
          <a:p>
            <a:r>
              <a:rPr lang="en-IN" dirty="0" err="1"/>
              <a:t>int</a:t>
            </a:r>
            <a:r>
              <a:rPr lang="en-IN" dirty="0"/>
              <a:t> x = 10;</a:t>
            </a:r>
            <a:endParaRPr lang="en-IN" dirty="0"/>
          </a:p>
          <a:p>
            <a:r>
              <a:rPr lang="en-IN" dirty="0" err="1"/>
              <a:t>int</a:t>
            </a:r>
            <a:r>
              <a:rPr lang="en-IN" dirty="0"/>
              <a:t> y = 20;</a:t>
            </a:r>
            <a:endParaRPr lang="en-IN" dirty="0"/>
          </a:p>
          <a:p>
            <a:r>
              <a:rPr lang="en-IN" dirty="0" err="1"/>
              <a:t>int</a:t>
            </a:r>
            <a:r>
              <a:rPr lang="en-IN" dirty="0"/>
              <a:t> sum = x + y;</a:t>
            </a:r>
            <a:endParaRPr lang="en-IN" dirty="0"/>
          </a:p>
          <a:p>
            <a:r>
              <a:rPr lang="en-IN" dirty="0"/>
              <a:t>System.out.println("The sum of x and y is: " + sum);</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1673"/>
            <a:ext cx="10515600" cy="6470072"/>
          </a:xfrm>
        </p:spPr>
        <p:txBody>
          <a:bodyPr>
            <a:normAutofit fontScale="85000" lnSpcReduction="10000"/>
          </a:bodyPr>
          <a:lstStyle/>
          <a:p>
            <a:pPr marL="0" indent="0" algn="ctr">
              <a:buNone/>
            </a:pPr>
            <a:r>
              <a:rPr lang="en-IN" b="1" dirty="0"/>
              <a:t>Variable Naming Rules</a:t>
            </a:r>
            <a:endParaRPr lang="en-IN" dirty="0"/>
          </a:p>
          <a:p>
            <a:pPr lvl="0"/>
            <a:r>
              <a:rPr lang="en-IN" dirty="0"/>
              <a:t>Variable names must start with a letter, underscore (</a:t>
            </a:r>
            <a:r>
              <a:rPr lang="en-IN" b="1" dirty="0"/>
              <a:t>_</a:t>
            </a:r>
            <a:r>
              <a:rPr lang="en-IN" dirty="0"/>
              <a:t>), or dollar sign (</a:t>
            </a:r>
            <a:r>
              <a:rPr lang="en-IN" b="1" dirty="0"/>
              <a:t>$</a:t>
            </a:r>
            <a:r>
              <a:rPr lang="en-IN" dirty="0"/>
              <a:t>).</a:t>
            </a:r>
            <a:endParaRPr lang="en-IN" dirty="0"/>
          </a:p>
          <a:p>
            <a:pPr lvl="0"/>
            <a:r>
              <a:rPr lang="en-IN" dirty="0"/>
              <a:t>After the first character, variable names can contain letters, digits, underscores, and dollar signs.</a:t>
            </a:r>
            <a:endParaRPr lang="en-IN" dirty="0"/>
          </a:p>
          <a:p>
            <a:pPr lvl="0"/>
            <a:r>
              <a:rPr lang="en-IN" dirty="0"/>
              <a:t>Java is case-sensitive, so </a:t>
            </a:r>
            <a:r>
              <a:rPr lang="en-IN" b="1" dirty="0" err="1"/>
              <a:t>myVariable</a:t>
            </a:r>
            <a:r>
              <a:rPr lang="en-IN" dirty="0"/>
              <a:t> and </a:t>
            </a:r>
            <a:r>
              <a:rPr lang="en-IN" b="1" dirty="0" err="1"/>
              <a:t>myvariable</a:t>
            </a:r>
            <a:r>
              <a:rPr lang="en-IN" dirty="0"/>
              <a:t> are considered as different variables.</a:t>
            </a:r>
            <a:endParaRPr lang="en-IN" dirty="0"/>
          </a:p>
          <a:p>
            <a:pPr lvl="0"/>
            <a:r>
              <a:rPr lang="en-IN" dirty="0"/>
              <a:t>Avoid using reserved keywords as variable names (e.g., </a:t>
            </a:r>
            <a:r>
              <a:rPr lang="en-IN" b="1" dirty="0" err="1"/>
              <a:t>int</a:t>
            </a:r>
            <a:r>
              <a:rPr lang="en-IN" dirty="0"/>
              <a:t>, </a:t>
            </a:r>
            <a:r>
              <a:rPr lang="en-IN" b="1" dirty="0"/>
              <a:t>double</a:t>
            </a:r>
            <a:r>
              <a:rPr lang="en-IN" dirty="0"/>
              <a:t>, </a:t>
            </a:r>
            <a:r>
              <a:rPr lang="en-IN" b="1" dirty="0"/>
              <a:t>class</a:t>
            </a:r>
            <a:r>
              <a:rPr lang="en-IN" dirty="0"/>
              <a:t>, etc.).</a:t>
            </a:r>
            <a:endParaRPr lang="en-IN" dirty="0"/>
          </a:p>
          <a:p>
            <a:pPr marL="0" indent="0">
              <a:buNone/>
            </a:pPr>
            <a:r>
              <a:rPr lang="en-IN" b="1" dirty="0"/>
              <a:t>Example:</a:t>
            </a:r>
            <a:endParaRPr lang="en-IN" b="1" dirty="0"/>
          </a:p>
          <a:p>
            <a:r>
              <a:rPr lang="en-IN" dirty="0" err="1"/>
              <a:t>int</a:t>
            </a:r>
            <a:r>
              <a:rPr lang="en-IN" dirty="0"/>
              <a:t> _count = 10; // Valid variable name</a:t>
            </a:r>
            <a:endParaRPr lang="en-IN" dirty="0"/>
          </a:p>
          <a:p>
            <a:r>
              <a:rPr lang="en-IN" dirty="0"/>
              <a:t>String $name = "John"; // Valid variable name</a:t>
            </a:r>
            <a:endParaRPr lang="en-IN" dirty="0"/>
          </a:p>
          <a:p>
            <a:r>
              <a:rPr lang="en-IN" dirty="0"/>
              <a:t>double 3percent = 0.03; // Invalid variable name (starts with a digit)</a:t>
            </a:r>
            <a:endParaRPr lang="en-IN" dirty="0"/>
          </a:p>
          <a:p>
            <a:r>
              <a:rPr lang="en-IN" dirty="0" err="1"/>
              <a:t>boolean</a:t>
            </a:r>
            <a:r>
              <a:rPr lang="en-IN" dirty="0"/>
              <a:t> class = true; // Invalid variable name (uses a reserved keyword)</a:t>
            </a:r>
            <a:endParaRPr lang="en-IN" dirty="0"/>
          </a:p>
          <a:p>
            <a:r>
              <a:rPr lang="en-IN" b="1" dirty="0"/>
              <a:t>Constant Variables (Final Variables):</a:t>
            </a:r>
            <a:r>
              <a:rPr lang="en-IN" dirty="0"/>
              <a:t> You can declare variables as constants using the </a:t>
            </a:r>
            <a:r>
              <a:rPr lang="en-IN" b="1" dirty="0"/>
              <a:t>final</a:t>
            </a:r>
            <a:r>
              <a:rPr lang="en-IN" dirty="0"/>
              <a:t> keyword. Once assigned, the value of a final variable cannot be changed.</a:t>
            </a:r>
            <a:endParaRPr lang="en-IN" dirty="0"/>
          </a:p>
          <a:p>
            <a:r>
              <a:rPr lang="en-IN" dirty="0"/>
              <a:t>Example:</a:t>
            </a:r>
            <a:endParaRPr lang="en-IN" dirty="0"/>
          </a:p>
          <a:p>
            <a:r>
              <a:rPr lang="en-IN" dirty="0"/>
              <a:t>final </a:t>
            </a:r>
            <a:r>
              <a:rPr lang="en-IN" dirty="0" err="1"/>
              <a:t>int</a:t>
            </a:r>
            <a:r>
              <a:rPr lang="en-IN" dirty="0"/>
              <a:t> MAX_SIZE = 100; // Declaring a constant variable</a:t>
            </a:r>
            <a:endParaRPr lang="en-IN" dirty="0"/>
          </a:p>
          <a:p>
            <a:pPr marL="0" indent="0">
              <a:buNone/>
            </a:pP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3238" y="166256"/>
            <a:ext cx="11540836" cy="6617196"/>
          </a:xfrm>
          <a:prstGeom prst="rect">
            <a:avLst/>
          </a:prstGeom>
          <a:noFill/>
        </p:spPr>
        <p:txBody>
          <a:bodyPr wrap="square" rtlCol="0">
            <a:spAutoFit/>
          </a:bodyPr>
          <a:lstStyle/>
          <a:p>
            <a:pPr algn="ctr"/>
            <a:r>
              <a:rPr lang="en-IN" sz="3200" dirty="0">
                <a:latin typeface="Cambria" panose="02040503050406030204" pitchFamily="18" charset="0"/>
                <a:ea typeface="Cambria" panose="02040503050406030204" pitchFamily="18" charset="0"/>
              </a:rPr>
              <a:t>How to compile and execute a java programs</a:t>
            </a:r>
            <a:endParaRPr lang="en-IN" sz="3200"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v"/>
            </a:pPr>
            <a:r>
              <a:rPr lang="en-IN" sz="2400" dirty="0">
                <a:latin typeface="Cambria" panose="02040503050406030204" pitchFamily="18" charset="0"/>
                <a:ea typeface="Cambria" panose="02040503050406030204" pitchFamily="18" charset="0"/>
              </a:rPr>
              <a:t>At first, check that Java is installed in your system and the path is properly set then we will see how to run the java program. If Java is not installed on the system or path is not defined properly, then we can’t run any Java programs on our system. After the JDK installation, compiling and running the java program is very easy.</a:t>
            </a:r>
            <a:endParaRPr lang="en-IN" sz="24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v"/>
            </a:pPr>
            <a:r>
              <a:rPr lang="en-IN" sz="2400" dirty="0">
                <a:latin typeface="Cambria" panose="02040503050406030204" pitchFamily="18" charset="0"/>
                <a:ea typeface="Cambria" panose="02040503050406030204" pitchFamily="18" charset="0"/>
              </a:rPr>
              <a:t>A java file is compiled using the </a:t>
            </a:r>
            <a:r>
              <a:rPr lang="en-IN" sz="2800" b="1" dirty="0" err="1">
                <a:latin typeface="Cambria" panose="02040503050406030204" pitchFamily="18" charset="0"/>
                <a:ea typeface="Cambria" panose="02040503050406030204" pitchFamily="18" charset="0"/>
              </a:rPr>
              <a:t>javac</a:t>
            </a:r>
            <a:r>
              <a:rPr lang="en-IN" sz="2800" b="1" dirty="0">
                <a:latin typeface="Cambria" panose="02040503050406030204" pitchFamily="18" charset="0"/>
                <a:ea typeface="Cambria" panose="02040503050406030204" pitchFamily="18" charset="0"/>
              </a:rPr>
              <a:t> </a:t>
            </a:r>
            <a:r>
              <a:rPr lang="en-IN" sz="2400" dirty="0">
                <a:latin typeface="Cambria" panose="02040503050406030204" pitchFamily="18" charset="0"/>
                <a:ea typeface="Cambria" panose="02040503050406030204" pitchFamily="18" charset="0"/>
              </a:rPr>
              <a:t>command which generates a platform-independent bytecode that can be executed in any machine by a Java Virtual Machine (JVM). The bytecode is executed using the java command which executes the bytecode and produces the result.</a:t>
            </a:r>
            <a:endParaRPr lang="en-IN" sz="2400" dirty="0">
              <a:latin typeface="Cambria" panose="02040503050406030204" pitchFamily="18" charset="0"/>
              <a:ea typeface="Cambria" panose="02040503050406030204" pitchFamily="18" charset="0"/>
            </a:endParaRPr>
          </a:p>
          <a:p>
            <a:r>
              <a:rPr lang="en-IN" sz="2400" b="1" dirty="0">
                <a:latin typeface="Cambria" panose="02040503050406030204" pitchFamily="18" charset="0"/>
                <a:ea typeface="Cambria" panose="02040503050406030204" pitchFamily="18" charset="0"/>
              </a:rPr>
              <a:t>How to Run a Java Program Using Command Prompt and Notepad?</a:t>
            </a:r>
            <a:endParaRPr lang="en-IN" sz="2400" b="1" dirty="0">
              <a:latin typeface="Cambria" panose="02040503050406030204" pitchFamily="18" charset="0"/>
              <a:ea typeface="Cambria" panose="02040503050406030204" pitchFamily="18" charset="0"/>
            </a:endParaRPr>
          </a:p>
          <a:p>
            <a:r>
              <a:rPr lang="en-IN" sz="2400" dirty="0">
                <a:latin typeface="Cambria" panose="02040503050406030204" pitchFamily="18" charset="0"/>
                <a:ea typeface="Cambria" panose="02040503050406030204" pitchFamily="18" charset="0"/>
              </a:rPr>
              <a:t>Here we will be using Notepad and Command Prompt to run the Java programs. Let's see the process step-by-step:</a:t>
            </a:r>
            <a:endParaRPr lang="en-IN" sz="2400" dirty="0">
              <a:latin typeface="Cambria" panose="02040503050406030204" pitchFamily="18" charset="0"/>
              <a:ea typeface="Cambria" panose="02040503050406030204" pitchFamily="18" charset="0"/>
            </a:endParaRPr>
          </a:p>
          <a:p>
            <a:pPr marL="457200" indent="-457200">
              <a:buFont typeface="+mj-lt"/>
              <a:buAutoNum type="arabicPeriod"/>
            </a:pPr>
            <a:r>
              <a:rPr lang="en-IN" sz="2400" dirty="0">
                <a:latin typeface="Cambria" panose="02040503050406030204" pitchFamily="18" charset="0"/>
                <a:ea typeface="Cambria" panose="02040503050406030204" pitchFamily="18" charset="0"/>
              </a:rPr>
              <a:t>Create a </a:t>
            </a:r>
            <a:r>
              <a:rPr lang="en-IN" sz="2400" b="1" dirty="0">
                <a:latin typeface="Cambria" panose="02040503050406030204" pitchFamily="18" charset="0"/>
                <a:ea typeface="Cambria" panose="02040503050406030204" pitchFamily="18" charset="0"/>
              </a:rPr>
              <a:t>new folder</a:t>
            </a:r>
            <a:r>
              <a:rPr lang="en-IN" sz="2400" dirty="0">
                <a:latin typeface="Cambria" panose="02040503050406030204" pitchFamily="18" charset="0"/>
                <a:ea typeface="Cambria" panose="02040503050406030204" pitchFamily="18" charset="0"/>
              </a:rPr>
              <a:t>. Where u want to create</a:t>
            </a:r>
            <a:endParaRPr lang="en-IN" sz="2400" dirty="0">
              <a:latin typeface="Cambria" panose="02040503050406030204" pitchFamily="18" charset="0"/>
              <a:ea typeface="Cambria" panose="02040503050406030204" pitchFamily="18" charset="0"/>
            </a:endParaRPr>
          </a:p>
          <a:p>
            <a:pPr marL="457200" indent="-457200">
              <a:buFont typeface="+mj-lt"/>
              <a:buAutoNum type="arabicPeriod"/>
            </a:pPr>
            <a:r>
              <a:rPr lang="en-IN" sz="2400" dirty="0">
                <a:latin typeface="Cambria" panose="02040503050406030204" pitchFamily="18" charset="0"/>
                <a:ea typeface="Cambria" panose="02040503050406030204" pitchFamily="18" charset="0"/>
              </a:rPr>
              <a:t>Go to the folder, and make the new file with .Java file in that folder.</a:t>
            </a:r>
            <a:endParaRPr lang="en-IN" sz="2400" dirty="0">
              <a:latin typeface="Cambria" panose="02040503050406030204" pitchFamily="18" charset="0"/>
              <a:ea typeface="Cambria" panose="02040503050406030204" pitchFamily="18" charset="0"/>
            </a:endParaRPr>
          </a:p>
          <a:p>
            <a:r>
              <a:rPr lang="en-IN" sz="2400" dirty="0">
                <a:latin typeface="Cambria" panose="02040503050406030204" pitchFamily="18" charset="0"/>
                <a:ea typeface="Cambria" panose="02040503050406030204" pitchFamily="18" charset="0"/>
              </a:rPr>
              <a:t>	for this press </a:t>
            </a:r>
            <a:r>
              <a:rPr lang="en-IN" sz="2800" b="1" dirty="0">
                <a:latin typeface="Cambria" panose="02040503050406030204" pitchFamily="18" charset="0"/>
                <a:ea typeface="Cambria" panose="02040503050406030204" pitchFamily="18" charset="0"/>
              </a:rPr>
              <a:t>windows </a:t>
            </a:r>
            <a:r>
              <a:rPr lang="en-IN" sz="2800" b="1" dirty="0" err="1">
                <a:latin typeface="Cambria" panose="02040503050406030204" pitchFamily="18" charset="0"/>
                <a:ea typeface="Cambria" panose="02040503050406030204" pitchFamily="18" charset="0"/>
              </a:rPr>
              <a:t>button+r</a:t>
            </a:r>
            <a:endParaRPr lang="en-IN" sz="2800" b="1" dirty="0">
              <a:latin typeface="Cambria" panose="02040503050406030204" pitchFamily="18" charset="0"/>
              <a:ea typeface="Cambria" panose="02040503050406030204" pitchFamily="18" charset="0"/>
            </a:endParaRPr>
          </a:p>
          <a:p>
            <a:endParaRPr lang="en-IN" sz="2400" dirty="0">
              <a:latin typeface="Cambria" panose="02040503050406030204" pitchFamily="18" charset="0"/>
              <a:ea typeface="Cambria" panose="020405030504060302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4909" y="387927"/>
            <a:ext cx="10792691" cy="5693866"/>
          </a:xfrm>
          <a:prstGeom prst="rect">
            <a:avLst/>
          </a:prstGeom>
          <a:noFill/>
        </p:spPr>
        <p:txBody>
          <a:bodyPr wrap="square" rtlCol="0">
            <a:spAutoFit/>
          </a:bodyPr>
          <a:lstStyle/>
          <a:p>
            <a:pPr lvl="1"/>
            <a:endParaRPr lang="en-IN" sz="2400" dirty="0">
              <a:latin typeface="Cambria" panose="02040503050406030204" pitchFamily="18" charset="0"/>
              <a:ea typeface="Cambria" panose="02040503050406030204" pitchFamily="18" charset="0"/>
            </a:endParaRPr>
          </a:p>
          <a:p>
            <a:pPr lvl="1"/>
            <a:r>
              <a:rPr lang="en-IN" sz="2400" dirty="0">
                <a:latin typeface="Cambria" panose="02040503050406030204" pitchFamily="18" charset="0"/>
                <a:ea typeface="Cambria" panose="02040503050406030204" pitchFamily="18" charset="0"/>
              </a:rPr>
              <a:t>3. The run will open</a:t>
            </a:r>
            <a:endParaRPr lang="en-IN" sz="2400" dirty="0">
              <a:latin typeface="Cambria" panose="02040503050406030204" pitchFamily="18" charset="0"/>
              <a:ea typeface="Cambria" panose="02040503050406030204" pitchFamily="18" charset="0"/>
            </a:endParaRPr>
          </a:p>
          <a:p>
            <a:pPr lvl="1"/>
            <a:r>
              <a:rPr lang="en-IN" sz="2400" dirty="0">
                <a:latin typeface="Cambria" panose="02040503050406030204" pitchFamily="18" charset="0"/>
                <a:ea typeface="Cambria" panose="02040503050406030204" pitchFamily="18" charset="0"/>
              </a:rPr>
              <a:t>4. With in the run type notepad</a:t>
            </a:r>
            <a:endParaRPr lang="en-IN" sz="2400" dirty="0">
              <a:latin typeface="Cambria" panose="02040503050406030204" pitchFamily="18" charset="0"/>
              <a:ea typeface="Cambria" panose="02040503050406030204" pitchFamily="18" charset="0"/>
            </a:endParaRPr>
          </a:p>
          <a:p>
            <a:pPr lvl="1"/>
            <a:r>
              <a:rPr lang="en-IN" sz="2400" dirty="0">
                <a:latin typeface="Cambria" panose="02040503050406030204" pitchFamily="18" charset="0"/>
                <a:ea typeface="Cambria" panose="02040503050406030204" pitchFamily="18" charset="0"/>
              </a:rPr>
              <a:t>5. The notepad will be opened</a:t>
            </a:r>
            <a:endParaRPr lang="en-IN" sz="2400" dirty="0">
              <a:latin typeface="Cambria" panose="02040503050406030204" pitchFamily="18" charset="0"/>
              <a:ea typeface="Cambria" panose="02040503050406030204" pitchFamily="18" charset="0"/>
            </a:endParaRPr>
          </a:p>
          <a:p>
            <a:pPr lvl="1"/>
            <a:r>
              <a:rPr lang="en-IN" sz="2400" dirty="0">
                <a:latin typeface="Cambria" panose="02040503050406030204" pitchFamily="18" charset="0"/>
                <a:ea typeface="Cambria" panose="02040503050406030204" pitchFamily="18" charset="0"/>
              </a:rPr>
              <a:t>6. Type the java program</a:t>
            </a:r>
            <a:endParaRPr lang="en-IN" sz="2400" dirty="0">
              <a:latin typeface="Cambria" panose="02040503050406030204" pitchFamily="18" charset="0"/>
              <a:ea typeface="Cambria" panose="02040503050406030204" pitchFamily="18" charset="0"/>
            </a:endParaRPr>
          </a:p>
          <a:p>
            <a:pPr lvl="1"/>
            <a:r>
              <a:rPr lang="en-IN" sz="2400" dirty="0">
                <a:latin typeface="Cambria" panose="02040503050406030204" pitchFamily="18" charset="0"/>
                <a:ea typeface="Cambria" panose="02040503050406030204" pitchFamily="18" charset="0"/>
              </a:rPr>
              <a:t>7. save the file  press (</a:t>
            </a:r>
            <a:r>
              <a:rPr lang="en-IN" sz="2400" dirty="0" err="1">
                <a:latin typeface="Cambria" panose="02040503050406030204" pitchFamily="18" charset="0"/>
                <a:ea typeface="Cambria" panose="02040503050406030204" pitchFamily="18" charset="0"/>
              </a:rPr>
              <a:t>ctrl+s</a:t>
            </a:r>
            <a:r>
              <a:rPr lang="en-IN" sz="2400" dirty="0">
                <a:latin typeface="Cambria" panose="02040503050406030204" pitchFamily="18" charset="0"/>
                <a:ea typeface="Cambria" panose="02040503050406030204" pitchFamily="18" charset="0"/>
              </a:rPr>
              <a:t>--</a:t>
            </a:r>
            <a:r>
              <a:rPr lang="en-IN" sz="2400" dirty="0">
                <a:latin typeface="Cambria" panose="02040503050406030204" pitchFamily="18" charset="0"/>
                <a:ea typeface="Cambria" panose="02040503050406030204" pitchFamily="18" charset="0"/>
                <a:sym typeface="Wingdings" panose="05000000000000000000" pitchFamily="2" charset="2"/>
              </a:rPr>
              <a:t>filename.java)</a:t>
            </a:r>
            <a:endParaRPr lang="en-IN" sz="2400" dirty="0">
              <a:latin typeface="Cambria" panose="02040503050406030204" pitchFamily="18" charset="0"/>
              <a:ea typeface="Cambria" panose="02040503050406030204" pitchFamily="18" charset="0"/>
            </a:endParaRPr>
          </a:p>
          <a:p>
            <a:r>
              <a:rPr lang="en-IN" sz="2400" dirty="0">
                <a:latin typeface="Cambria" panose="02040503050406030204" pitchFamily="18" charset="0"/>
                <a:ea typeface="Cambria" panose="02040503050406030204" pitchFamily="18" charset="0"/>
              </a:rPr>
              <a:t>       8 .After that, again press </a:t>
            </a:r>
            <a:r>
              <a:rPr lang="en-IN" sz="2400" dirty="0" err="1">
                <a:latin typeface="Cambria" panose="02040503050406030204" pitchFamily="18" charset="0"/>
                <a:ea typeface="Cambria" panose="02040503050406030204" pitchFamily="18" charset="0"/>
              </a:rPr>
              <a:t>press</a:t>
            </a:r>
            <a:r>
              <a:rPr lang="en-IN" sz="2400" dirty="0">
                <a:latin typeface="Cambria" panose="02040503050406030204" pitchFamily="18" charset="0"/>
                <a:ea typeface="Cambria" panose="02040503050406030204" pitchFamily="18" charset="0"/>
              </a:rPr>
              <a:t> </a:t>
            </a:r>
            <a:r>
              <a:rPr lang="en-IN" sz="2400" b="1" dirty="0" err="1">
                <a:latin typeface="Cambria" panose="02040503050406030204" pitchFamily="18" charset="0"/>
                <a:ea typeface="Cambria" panose="02040503050406030204" pitchFamily="18" charset="0"/>
              </a:rPr>
              <a:t>windows+r</a:t>
            </a:r>
            <a:r>
              <a:rPr lang="en-IN" sz="2400" dirty="0">
                <a:latin typeface="Cambria" panose="02040503050406030204" pitchFamily="18" charset="0"/>
                <a:ea typeface="Cambria" panose="02040503050406030204" pitchFamily="18" charset="0"/>
              </a:rPr>
              <a:t>  and type </a:t>
            </a:r>
            <a:r>
              <a:rPr lang="en-IN" sz="2400" b="1" dirty="0">
                <a:latin typeface="Cambria" panose="02040503050406030204" pitchFamily="18" charset="0"/>
                <a:ea typeface="Cambria" panose="02040503050406030204" pitchFamily="18" charset="0"/>
              </a:rPr>
              <a:t>CMD</a:t>
            </a:r>
            <a:r>
              <a:rPr lang="en-IN" sz="2400" dirty="0">
                <a:latin typeface="Cambria" panose="02040503050406030204" pitchFamily="18" charset="0"/>
                <a:ea typeface="Cambria" panose="02040503050406030204" pitchFamily="18" charset="0"/>
              </a:rPr>
              <a:t>.</a:t>
            </a:r>
            <a:endParaRPr lang="en-IN" sz="2400" dirty="0">
              <a:latin typeface="Cambria" panose="02040503050406030204" pitchFamily="18" charset="0"/>
              <a:ea typeface="Cambria" panose="02040503050406030204" pitchFamily="18" charset="0"/>
            </a:endParaRPr>
          </a:p>
          <a:p>
            <a:r>
              <a:rPr lang="en-IN" sz="2400" dirty="0">
                <a:latin typeface="Cambria" panose="02040503050406030204" pitchFamily="18" charset="0"/>
                <a:ea typeface="Cambria" panose="02040503050406030204" pitchFamily="18" charset="0"/>
              </a:rPr>
              <a:t>       9. Now, CMD will open on that folder.</a:t>
            </a:r>
            <a:endParaRPr lang="en-IN" sz="2400" dirty="0">
              <a:latin typeface="Cambria" panose="02040503050406030204" pitchFamily="18" charset="0"/>
              <a:ea typeface="Cambria" panose="02040503050406030204" pitchFamily="18" charset="0"/>
            </a:endParaRPr>
          </a:p>
          <a:p>
            <a:r>
              <a:rPr lang="en-IN" sz="2400" dirty="0">
                <a:latin typeface="Cambria" panose="02040503050406030204" pitchFamily="18" charset="0"/>
                <a:ea typeface="Cambria" panose="02040503050406030204" pitchFamily="18" charset="0"/>
              </a:rPr>
              <a:t>      10 Just type </a:t>
            </a:r>
            <a:r>
              <a:rPr lang="en-IN" sz="2400" dirty="0" err="1">
                <a:latin typeface="Cambria" panose="02040503050406030204" pitchFamily="18" charset="0"/>
                <a:ea typeface="Cambria" panose="02040503050406030204" pitchFamily="18" charset="0"/>
              </a:rPr>
              <a:t>javac</a:t>
            </a:r>
            <a:r>
              <a:rPr lang="en-IN" sz="2400" dirty="0">
                <a:latin typeface="Cambria" panose="02040503050406030204" pitchFamily="18" charset="0"/>
                <a:ea typeface="Cambria" panose="02040503050406030204" pitchFamily="18" charset="0"/>
              </a:rPr>
              <a:t> </a:t>
            </a:r>
            <a:r>
              <a:rPr lang="en-IN" sz="2400" b="1" dirty="0">
                <a:latin typeface="Cambria" panose="02040503050406030204" pitchFamily="18" charset="0"/>
                <a:ea typeface="Cambria" panose="02040503050406030204" pitchFamily="18" charset="0"/>
              </a:rPr>
              <a:t>file_name.java</a:t>
            </a:r>
            <a:endParaRPr lang="en-IN" sz="2400" dirty="0">
              <a:latin typeface="Cambria" panose="02040503050406030204" pitchFamily="18" charset="0"/>
              <a:ea typeface="Cambria" panose="02040503050406030204" pitchFamily="18" charset="0"/>
            </a:endParaRPr>
          </a:p>
          <a:p>
            <a:r>
              <a:rPr lang="en-IN" sz="2400" dirty="0">
                <a:latin typeface="Cambria" panose="02040503050406030204" pitchFamily="18" charset="0"/>
                <a:ea typeface="Cambria" panose="02040503050406030204" pitchFamily="18" charset="0"/>
              </a:rPr>
              <a:t>      11.You will see that a new file will be created in the same folder with 		extension </a:t>
            </a:r>
            <a:r>
              <a:rPr lang="en-IN" sz="2400" b="1" dirty="0">
                <a:latin typeface="Cambria" panose="02040503050406030204" pitchFamily="18" charset="0"/>
                <a:ea typeface="Cambria" panose="02040503050406030204" pitchFamily="18" charset="0"/>
              </a:rPr>
              <a:t>.class</a:t>
            </a:r>
            <a:r>
              <a:rPr lang="en-IN" sz="2400" dirty="0">
                <a:latin typeface="Cambria" panose="02040503050406030204" pitchFamily="18" charset="0"/>
                <a:ea typeface="Cambria" panose="02040503050406030204" pitchFamily="18" charset="0"/>
              </a:rPr>
              <a:t>.</a:t>
            </a:r>
            <a:endParaRPr lang="en-IN" sz="2400" dirty="0">
              <a:latin typeface="Cambria" panose="02040503050406030204" pitchFamily="18" charset="0"/>
              <a:ea typeface="Cambria" panose="02040503050406030204" pitchFamily="18" charset="0"/>
            </a:endParaRPr>
          </a:p>
          <a:p>
            <a:r>
              <a:rPr lang="en-IN" sz="2400" dirty="0">
                <a:latin typeface="Cambria" panose="02040503050406030204" pitchFamily="18" charset="0"/>
                <a:ea typeface="Cambria" panose="02040503050406030204" pitchFamily="18" charset="0"/>
              </a:rPr>
              <a:t>       12. After getting .class file run the java file.</a:t>
            </a:r>
            <a:endParaRPr lang="en-IN" sz="2400" dirty="0">
              <a:latin typeface="Cambria" panose="02040503050406030204" pitchFamily="18" charset="0"/>
              <a:ea typeface="Cambria" panose="02040503050406030204" pitchFamily="18" charset="0"/>
            </a:endParaRPr>
          </a:p>
          <a:p>
            <a:r>
              <a:rPr lang="en-IN" sz="2400" dirty="0">
                <a:latin typeface="Cambria" panose="02040503050406030204" pitchFamily="18" charset="0"/>
                <a:ea typeface="Cambria" panose="02040503050406030204" pitchFamily="18" charset="0"/>
              </a:rPr>
              <a:t>        13. For Running .class file using </a:t>
            </a:r>
            <a:r>
              <a:rPr lang="en-IN" sz="2800" b="1" dirty="0" err="1">
                <a:latin typeface="Cambria" panose="02040503050406030204" pitchFamily="18" charset="0"/>
                <a:ea typeface="Cambria" panose="02040503050406030204" pitchFamily="18" charset="0"/>
              </a:rPr>
              <a:t>javac</a:t>
            </a:r>
            <a:r>
              <a:rPr lang="en-IN" sz="2800" b="1" dirty="0">
                <a:latin typeface="Cambria" panose="02040503050406030204" pitchFamily="18" charset="0"/>
                <a:ea typeface="Cambria" panose="02040503050406030204" pitchFamily="18" charset="0"/>
              </a:rPr>
              <a:t> </a:t>
            </a:r>
            <a:r>
              <a:rPr lang="en-IN" sz="2800" b="1" dirty="0" err="1">
                <a:latin typeface="Cambria" panose="02040503050406030204" pitchFamily="18" charset="0"/>
                <a:ea typeface="Cambria" panose="02040503050406030204" pitchFamily="18" charset="0"/>
              </a:rPr>
              <a:t>classname</a:t>
            </a:r>
            <a:endParaRPr lang="en-IN" sz="2800" b="1" dirty="0">
              <a:latin typeface="Cambria" panose="02040503050406030204" pitchFamily="18" charset="0"/>
              <a:ea typeface="Cambria" panose="02040503050406030204" pitchFamily="18" charset="0"/>
            </a:endParaRPr>
          </a:p>
          <a:p>
            <a:r>
              <a:rPr lang="en-IN" sz="2400" dirty="0">
                <a:latin typeface="Cambria" panose="02040503050406030204" pitchFamily="18" charset="0"/>
                <a:ea typeface="Cambria" panose="02040503050406030204" pitchFamily="18" charset="0"/>
              </a:rPr>
              <a:t>	</a:t>
            </a:r>
            <a:endParaRPr lang="en-IN" sz="2400" dirty="0">
              <a:latin typeface="Cambria" panose="02040503050406030204" pitchFamily="18" charset="0"/>
              <a:ea typeface="Cambria" panose="02040503050406030204" pitchFamily="18" charset="0"/>
            </a:endParaRPr>
          </a:p>
          <a:p>
            <a:r>
              <a:rPr lang="en-IN" sz="2400" dirty="0">
                <a:latin typeface="Cambria" panose="02040503050406030204" pitchFamily="18" charset="0"/>
                <a:ea typeface="Cambria" panose="02040503050406030204" pitchFamily="18" charset="0"/>
              </a:rPr>
              <a:t>		Hit enter and you will see the output in the window.</a:t>
            </a:r>
            <a:endParaRPr lang="en-IN" sz="2400"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5745" y="360217"/>
            <a:ext cx="11014364" cy="6220691"/>
          </a:xfrm>
        </p:spPr>
        <p:txBody>
          <a:bodyPr>
            <a:normAutofit fontScale="92500" lnSpcReduction="10000"/>
          </a:bodyPr>
          <a:lstStyle/>
          <a:p>
            <a:pPr marL="342900" indent="-342900" algn="l">
              <a:buFont typeface="Wingdings" panose="05000000000000000000" pitchFamily="2" charset="2"/>
              <a:buChar char="v"/>
            </a:pPr>
            <a:r>
              <a:rPr lang="en-US" b="1" dirty="0"/>
              <a:t>Programming Language:</a:t>
            </a:r>
            <a:endParaRPr lang="en-US" b="1" dirty="0"/>
          </a:p>
          <a:p>
            <a:pPr algn="just"/>
            <a:r>
              <a:rPr lang="en-US" b="1" dirty="0"/>
              <a:t>	</a:t>
            </a:r>
            <a:r>
              <a:rPr lang="en-US" dirty="0"/>
              <a:t>A programming language is a language that can be controlled by machine that is called “Programming Language”</a:t>
            </a:r>
            <a:endParaRPr lang="en-US" dirty="0"/>
          </a:p>
          <a:p>
            <a:pPr algn="just"/>
            <a:r>
              <a:rPr lang="en-US" b="1" dirty="0" err="1"/>
              <a:t>Eg</a:t>
            </a:r>
            <a:r>
              <a:rPr lang="en-US" b="1" dirty="0"/>
              <a:t>:</a:t>
            </a:r>
            <a:endParaRPr lang="en-US" b="1" dirty="0"/>
          </a:p>
          <a:p>
            <a:pPr marL="342900" indent="-342900" algn="just">
              <a:buFont typeface="Wingdings" panose="05000000000000000000" pitchFamily="2" charset="2"/>
              <a:buChar char="v"/>
            </a:pPr>
            <a:r>
              <a:rPr lang="en-US" dirty="0"/>
              <a:t> </a:t>
            </a:r>
            <a:r>
              <a:rPr lang="en-US" b="1" dirty="0"/>
              <a:t>ALGOL</a:t>
            </a:r>
            <a:r>
              <a:rPr lang="en-US" dirty="0"/>
              <a:t> - </a:t>
            </a:r>
            <a:r>
              <a:rPr lang="en-IN" b="1" dirty="0"/>
              <a:t>Algorithmic Language</a:t>
            </a:r>
            <a:r>
              <a:rPr lang="en-US" dirty="0"/>
              <a:t>, computer programming language designed by an international committee of the Association of Computing Machinery (ACM), led by </a:t>
            </a:r>
            <a:r>
              <a:rPr lang="en-US" b="1" dirty="0"/>
              <a:t>Alan J. Perlis of Carnegie Mellon University</a:t>
            </a:r>
            <a:r>
              <a:rPr lang="en-US" dirty="0"/>
              <a:t>, during </a:t>
            </a:r>
            <a:r>
              <a:rPr lang="en-US" b="1" dirty="0"/>
              <a:t>1958–60</a:t>
            </a:r>
            <a:r>
              <a:rPr lang="en-US" dirty="0"/>
              <a:t> for publishing algorithms, as well as for doing computations 	</a:t>
            </a:r>
            <a:endParaRPr lang="en-IN" b="1" dirty="0"/>
          </a:p>
          <a:p>
            <a:pPr marL="342900" indent="-342900" algn="l">
              <a:buFont typeface="Wingdings" panose="05000000000000000000" pitchFamily="2" charset="2"/>
              <a:buChar char="v"/>
            </a:pPr>
            <a:r>
              <a:rPr lang="en-US" b="1" dirty="0"/>
              <a:t>BCPL</a:t>
            </a:r>
            <a:r>
              <a:rPr lang="en-US" dirty="0"/>
              <a:t>- BCPL (Basic combined Programming Language) was first implemented by </a:t>
            </a:r>
            <a:r>
              <a:rPr lang="en-US" b="1" dirty="0"/>
              <a:t>Martin Richards</a:t>
            </a:r>
            <a:r>
              <a:rPr lang="en-US" dirty="0"/>
              <a:t> of the University of Cambridge in </a:t>
            </a:r>
            <a:r>
              <a:rPr lang="en-US" b="1" dirty="0"/>
              <a:t>1967</a:t>
            </a:r>
            <a:endParaRPr lang="en-US" b="1" dirty="0"/>
          </a:p>
          <a:p>
            <a:pPr algn="l"/>
            <a:endParaRPr lang="en-IN" b="1" dirty="0"/>
          </a:p>
          <a:p>
            <a:pPr marL="342900" indent="-342900" algn="l">
              <a:buFont typeface="Wingdings" panose="05000000000000000000" pitchFamily="2" charset="2"/>
              <a:buChar char="v"/>
            </a:pPr>
            <a:r>
              <a:rPr lang="en-IN" b="1" dirty="0"/>
              <a:t>BCPL-1967 </a:t>
            </a:r>
            <a:r>
              <a:rPr lang="en-IN" dirty="0"/>
              <a:t> - </a:t>
            </a:r>
            <a:r>
              <a:rPr lang="en-US" b="1" dirty="0">
                <a:solidFill>
                  <a:prstClr val="black"/>
                </a:solidFill>
              </a:rPr>
              <a:t>Martin Richards</a:t>
            </a:r>
            <a:endParaRPr lang="en-IN" dirty="0"/>
          </a:p>
          <a:p>
            <a:pPr marL="342900" indent="-342900" algn="l">
              <a:buFont typeface="Wingdings" panose="05000000000000000000" pitchFamily="2" charset="2"/>
              <a:buChar char="v"/>
            </a:pPr>
            <a:r>
              <a:rPr lang="en-US" b="1" dirty="0"/>
              <a:t>B-	1969 	</a:t>
            </a:r>
            <a:r>
              <a:rPr lang="en-US" dirty="0"/>
              <a:t>-  </a:t>
            </a:r>
            <a:r>
              <a:rPr lang="en-IN" b="1" dirty="0"/>
              <a:t>Ken Thompson</a:t>
            </a:r>
            <a:endParaRPr lang="en-IN" b="1" dirty="0"/>
          </a:p>
          <a:p>
            <a:pPr marL="342900" indent="-342900" algn="l">
              <a:buFont typeface="Wingdings" panose="05000000000000000000" pitchFamily="2" charset="2"/>
              <a:buChar char="v"/>
            </a:pPr>
            <a:r>
              <a:rPr lang="en-US" b="1" dirty="0"/>
              <a:t>C-	1972 	-  Dennis Ritchie</a:t>
            </a:r>
            <a:endParaRPr lang="en-US" b="1" dirty="0"/>
          </a:p>
          <a:p>
            <a:pPr marL="342900" indent="-342900" algn="l">
              <a:buFont typeface="Wingdings" panose="05000000000000000000" pitchFamily="2" charset="2"/>
              <a:buChar char="v"/>
            </a:pPr>
            <a:r>
              <a:rPr lang="en-US" b="1" dirty="0"/>
              <a:t>C++  1979    -  </a:t>
            </a:r>
            <a:r>
              <a:rPr lang="en-IN" b="1" dirty="0"/>
              <a:t>Bjarne Stroustrup</a:t>
            </a:r>
            <a:r>
              <a:rPr lang="en-IN" dirty="0"/>
              <a:t> </a:t>
            </a:r>
            <a:endParaRPr lang="en-US" b="1" dirty="0"/>
          </a:p>
          <a:p>
            <a:pPr marL="342900" indent="-342900" algn="l">
              <a:buFont typeface="Wingdings" panose="05000000000000000000" pitchFamily="2" charset="2"/>
              <a:buChar char="v"/>
            </a:pPr>
            <a:r>
              <a:rPr lang="en-US" b="1" dirty="0"/>
              <a:t>JAVA-1995-</a:t>
            </a:r>
            <a:r>
              <a:rPr lang="en-IN" dirty="0"/>
              <a:t>     </a:t>
            </a:r>
            <a:r>
              <a:rPr lang="en-IN" b="1" dirty="0"/>
              <a:t>James Gosling</a:t>
            </a:r>
            <a:br>
              <a:rPr lang="en-US" b="1" dirty="0"/>
            </a:br>
            <a:endParaRPr lang="en-IN" dirty="0"/>
          </a:p>
        </p:txBody>
      </p:sp>
      <p:sp>
        <p:nvSpPr>
          <p:cNvPr id="4" name="Rectangle 2"/>
          <p:cNvSpPr>
            <a:spLocks noChangeArrowheads="1"/>
          </p:cNvSpPr>
          <p:nvPr/>
        </p:nvSpPr>
        <p:spPr bwMode="auto">
          <a:xfrm>
            <a:off x="0" y="193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236" y="484908"/>
            <a:ext cx="10515600" cy="6220691"/>
          </a:xfrm>
        </p:spPr>
        <p:txBody>
          <a:bodyPr>
            <a:normAutofit fontScale="25000" lnSpcReduction="20000"/>
          </a:bodyPr>
          <a:lstStyle/>
          <a:p>
            <a:pPr marL="0" indent="0">
              <a:buNone/>
            </a:pPr>
            <a:r>
              <a:rPr lang="en-IN" sz="12800" b="1" dirty="0">
                <a:latin typeface="Cambria" panose="02040503050406030204" pitchFamily="18" charset="0"/>
                <a:ea typeface="Cambria" panose="02040503050406030204" pitchFamily="18" charset="0"/>
              </a:rPr>
              <a:t>Write a java program to demonstrative data types</a:t>
            </a:r>
            <a:endParaRPr lang="en-IN" sz="12800" b="1" dirty="0">
              <a:latin typeface="Cambria" panose="02040503050406030204" pitchFamily="18" charset="0"/>
              <a:ea typeface="Cambria" panose="02040503050406030204" pitchFamily="18" charset="0"/>
            </a:endParaRPr>
          </a:p>
          <a:p>
            <a:pPr marL="0" indent="0">
              <a:buNone/>
            </a:pPr>
            <a:r>
              <a:rPr lang="en-IN" sz="9600" dirty="0">
                <a:latin typeface="Cambria" panose="02040503050406030204" pitchFamily="18" charset="0"/>
                <a:ea typeface="Cambria" panose="02040503050406030204" pitchFamily="18" charset="0"/>
              </a:rPr>
              <a:t>class One</a:t>
            </a:r>
            <a:endParaRPr lang="en-IN" sz="9600" dirty="0">
              <a:latin typeface="Cambria" panose="02040503050406030204" pitchFamily="18" charset="0"/>
              <a:ea typeface="Cambria" panose="02040503050406030204" pitchFamily="18" charset="0"/>
            </a:endParaRPr>
          </a:p>
          <a:p>
            <a:pPr marL="0" indent="0">
              <a:buNone/>
            </a:pPr>
            <a:r>
              <a:rPr lang="en-IN" sz="9600" dirty="0">
                <a:latin typeface="Cambria" panose="02040503050406030204" pitchFamily="18" charset="0"/>
                <a:ea typeface="Cambria" panose="02040503050406030204" pitchFamily="18" charset="0"/>
              </a:rPr>
              <a:t>{</a:t>
            </a:r>
            <a:endParaRPr lang="en-IN" sz="9600" dirty="0">
              <a:latin typeface="Cambria" panose="02040503050406030204" pitchFamily="18" charset="0"/>
              <a:ea typeface="Cambria" panose="02040503050406030204" pitchFamily="18" charset="0"/>
            </a:endParaRPr>
          </a:p>
          <a:p>
            <a:pPr marL="0" indent="0">
              <a:buNone/>
            </a:pPr>
            <a:r>
              <a:rPr lang="en-IN" sz="9600" dirty="0">
                <a:latin typeface="Cambria" panose="02040503050406030204" pitchFamily="18" charset="0"/>
                <a:ea typeface="Cambria" panose="02040503050406030204" pitchFamily="18" charset="0"/>
              </a:rPr>
              <a:t>	public static void main(String </a:t>
            </a:r>
            <a:r>
              <a:rPr lang="en-IN" sz="9600" dirty="0" err="1">
                <a:latin typeface="Cambria" panose="02040503050406030204" pitchFamily="18" charset="0"/>
                <a:ea typeface="Cambria" panose="02040503050406030204" pitchFamily="18" charset="0"/>
              </a:rPr>
              <a:t>args</a:t>
            </a:r>
            <a:r>
              <a:rPr lang="en-IN" sz="9600" dirty="0">
                <a:latin typeface="Cambria" panose="02040503050406030204" pitchFamily="18" charset="0"/>
                <a:ea typeface="Cambria" panose="02040503050406030204" pitchFamily="18" charset="0"/>
              </a:rPr>
              <a:t>[])</a:t>
            </a:r>
            <a:endParaRPr lang="en-IN" sz="9600" dirty="0">
              <a:latin typeface="Cambria" panose="02040503050406030204" pitchFamily="18" charset="0"/>
              <a:ea typeface="Cambria" panose="02040503050406030204" pitchFamily="18" charset="0"/>
            </a:endParaRPr>
          </a:p>
          <a:p>
            <a:pPr marL="0" indent="0">
              <a:buNone/>
            </a:pPr>
            <a:r>
              <a:rPr lang="en-IN" sz="9600" dirty="0">
                <a:latin typeface="Cambria" panose="02040503050406030204" pitchFamily="18" charset="0"/>
                <a:ea typeface="Cambria" panose="02040503050406030204" pitchFamily="18" charset="0"/>
              </a:rPr>
              <a:t>	{</a:t>
            </a:r>
            <a:endParaRPr lang="en-IN" sz="9600" dirty="0">
              <a:latin typeface="Cambria" panose="02040503050406030204" pitchFamily="18" charset="0"/>
              <a:ea typeface="Cambria" panose="02040503050406030204" pitchFamily="18" charset="0"/>
            </a:endParaRPr>
          </a:p>
          <a:p>
            <a:pPr marL="0" indent="0">
              <a:buNone/>
            </a:pPr>
            <a:r>
              <a:rPr lang="en-IN" sz="9600" dirty="0">
                <a:latin typeface="Cambria" panose="02040503050406030204" pitchFamily="18" charset="0"/>
                <a:ea typeface="Cambria" panose="02040503050406030204" pitchFamily="18" charset="0"/>
              </a:rPr>
              <a:t>	</a:t>
            </a:r>
            <a:endParaRPr lang="en-IN" sz="9600" dirty="0">
              <a:latin typeface="Cambria" panose="02040503050406030204" pitchFamily="18" charset="0"/>
              <a:ea typeface="Cambria" panose="02040503050406030204" pitchFamily="18" charset="0"/>
            </a:endParaRPr>
          </a:p>
          <a:p>
            <a:pPr marL="0" indent="0">
              <a:buNone/>
            </a:pPr>
            <a:r>
              <a:rPr lang="en-IN" sz="9600" dirty="0">
                <a:latin typeface="Cambria" panose="02040503050406030204" pitchFamily="18" charset="0"/>
                <a:ea typeface="Cambria" panose="02040503050406030204" pitchFamily="18" charset="0"/>
              </a:rPr>
              <a:t>	</a:t>
            </a:r>
            <a:r>
              <a:rPr lang="en-IN" sz="9600" dirty="0" err="1">
                <a:latin typeface="Cambria" panose="02040503050406030204" pitchFamily="18" charset="0"/>
                <a:ea typeface="Cambria" panose="02040503050406030204" pitchFamily="18" charset="0"/>
              </a:rPr>
              <a:t>int</a:t>
            </a:r>
            <a:r>
              <a:rPr lang="en-IN" sz="9600" dirty="0">
                <a:latin typeface="Cambria" panose="02040503050406030204" pitchFamily="18" charset="0"/>
                <a:ea typeface="Cambria" panose="02040503050406030204" pitchFamily="18" charset="0"/>
              </a:rPr>
              <a:t> </a:t>
            </a:r>
            <a:r>
              <a:rPr lang="en-IN" sz="9600" dirty="0" err="1">
                <a:latin typeface="Cambria" panose="02040503050406030204" pitchFamily="18" charset="0"/>
                <a:ea typeface="Cambria" panose="02040503050406030204" pitchFamily="18" charset="0"/>
              </a:rPr>
              <a:t>myNum</a:t>
            </a:r>
            <a:r>
              <a:rPr lang="en-IN" sz="9600" dirty="0">
                <a:latin typeface="Cambria" panose="02040503050406030204" pitchFamily="18" charset="0"/>
                <a:ea typeface="Cambria" panose="02040503050406030204" pitchFamily="18" charset="0"/>
              </a:rPr>
              <a:t> = 5;</a:t>
            </a:r>
            <a:endParaRPr lang="en-IN" sz="9600" dirty="0">
              <a:latin typeface="Cambria" panose="02040503050406030204" pitchFamily="18" charset="0"/>
              <a:ea typeface="Cambria" panose="02040503050406030204" pitchFamily="18" charset="0"/>
            </a:endParaRPr>
          </a:p>
          <a:p>
            <a:pPr marL="0" indent="0">
              <a:buNone/>
            </a:pPr>
            <a:r>
              <a:rPr lang="en-IN" sz="9600" dirty="0">
                <a:latin typeface="Cambria" panose="02040503050406030204" pitchFamily="18" charset="0"/>
                <a:ea typeface="Cambria" panose="02040503050406030204" pitchFamily="18" charset="0"/>
              </a:rPr>
              <a:t>	float f1 = 5.99f;</a:t>
            </a:r>
            <a:endParaRPr lang="en-IN" sz="9600" dirty="0">
              <a:latin typeface="Cambria" panose="02040503050406030204" pitchFamily="18" charset="0"/>
              <a:ea typeface="Cambria" panose="02040503050406030204" pitchFamily="18" charset="0"/>
            </a:endParaRPr>
          </a:p>
          <a:p>
            <a:pPr marL="0" indent="0">
              <a:buNone/>
            </a:pPr>
            <a:r>
              <a:rPr lang="en-IN" sz="9600" dirty="0">
                <a:latin typeface="Cambria" panose="02040503050406030204" pitchFamily="18" charset="0"/>
                <a:ea typeface="Cambria" panose="02040503050406030204" pitchFamily="18" charset="0"/>
              </a:rPr>
              <a:t>	char </a:t>
            </a:r>
            <a:r>
              <a:rPr lang="en-IN" sz="9600" dirty="0" err="1">
                <a:latin typeface="Cambria" panose="02040503050406030204" pitchFamily="18" charset="0"/>
                <a:ea typeface="Cambria" panose="02040503050406030204" pitchFamily="18" charset="0"/>
              </a:rPr>
              <a:t>myletter</a:t>
            </a:r>
            <a:r>
              <a:rPr lang="en-IN" sz="9600" dirty="0">
                <a:latin typeface="Cambria" panose="02040503050406030204" pitchFamily="18" charset="0"/>
                <a:ea typeface="Cambria" panose="02040503050406030204" pitchFamily="18" charset="0"/>
              </a:rPr>
              <a:t> = 'D';</a:t>
            </a:r>
            <a:endParaRPr lang="en-IN" sz="9600" dirty="0">
              <a:latin typeface="Cambria" panose="02040503050406030204" pitchFamily="18" charset="0"/>
              <a:ea typeface="Cambria" panose="02040503050406030204" pitchFamily="18" charset="0"/>
            </a:endParaRPr>
          </a:p>
          <a:p>
            <a:pPr marL="0" indent="0">
              <a:buNone/>
            </a:pPr>
            <a:r>
              <a:rPr lang="en-IN" sz="9600" dirty="0">
                <a:latin typeface="Cambria" panose="02040503050406030204" pitchFamily="18" charset="0"/>
                <a:ea typeface="Cambria" panose="02040503050406030204" pitchFamily="18" charset="0"/>
              </a:rPr>
              <a:t>	</a:t>
            </a:r>
            <a:r>
              <a:rPr lang="en-IN" sz="9600" dirty="0" err="1">
                <a:latin typeface="Cambria" panose="02040503050406030204" pitchFamily="18" charset="0"/>
                <a:ea typeface="Cambria" panose="02040503050406030204" pitchFamily="18" charset="0"/>
              </a:rPr>
              <a:t>boolean</a:t>
            </a:r>
            <a:r>
              <a:rPr lang="en-IN" sz="9600" dirty="0">
                <a:latin typeface="Cambria" panose="02040503050406030204" pitchFamily="18" charset="0"/>
                <a:ea typeface="Cambria" panose="02040503050406030204" pitchFamily="18" charset="0"/>
              </a:rPr>
              <a:t> one = true;</a:t>
            </a:r>
            <a:endParaRPr lang="en-IN" sz="9600" dirty="0">
              <a:latin typeface="Cambria" panose="02040503050406030204" pitchFamily="18" charset="0"/>
              <a:ea typeface="Cambria" panose="02040503050406030204" pitchFamily="18" charset="0"/>
            </a:endParaRPr>
          </a:p>
          <a:p>
            <a:pPr marL="0" indent="0">
              <a:buNone/>
            </a:pPr>
            <a:r>
              <a:rPr lang="en-IN" sz="9600" dirty="0">
                <a:latin typeface="Cambria" panose="02040503050406030204" pitchFamily="18" charset="0"/>
                <a:ea typeface="Cambria" panose="02040503050406030204" pitchFamily="18" charset="0"/>
              </a:rPr>
              <a:t>	String </a:t>
            </a:r>
            <a:r>
              <a:rPr lang="en-IN" sz="9600" dirty="0" err="1">
                <a:latin typeface="Cambria" panose="02040503050406030204" pitchFamily="18" charset="0"/>
                <a:ea typeface="Cambria" panose="02040503050406030204" pitchFamily="18" charset="0"/>
              </a:rPr>
              <a:t>myText</a:t>
            </a:r>
            <a:r>
              <a:rPr lang="en-IN" sz="9600" dirty="0">
                <a:latin typeface="Cambria" panose="02040503050406030204" pitchFamily="18" charset="0"/>
                <a:ea typeface="Cambria" panose="02040503050406030204" pitchFamily="18" charset="0"/>
              </a:rPr>
              <a:t> = "Hello";</a:t>
            </a:r>
            <a:endParaRPr lang="en-IN" sz="9600" dirty="0">
              <a:latin typeface="Cambria" panose="02040503050406030204" pitchFamily="18" charset="0"/>
              <a:ea typeface="Cambria" panose="02040503050406030204" pitchFamily="18" charset="0"/>
            </a:endParaRPr>
          </a:p>
          <a:p>
            <a:pPr marL="0" indent="0">
              <a:buNone/>
            </a:pPr>
            <a:r>
              <a:rPr lang="en-IN" sz="9600" dirty="0">
                <a:latin typeface="Cambria" panose="02040503050406030204" pitchFamily="18" charset="0"/>
                <a:ea typeface="Cambria" panose="02040503050406030204" pitchFamily="18" charset="0"/>
              </a:rPr>
              <a:t>	double d1=5.3;</a:t>
            </a:r>
            <a:endParaRPr lang="en-IN" sz="9600" dirty="0">
              <a:latin typeface="Cambria" panose="02040503050406030204" pitchFamily="18" charset="0"/>
              <a:ea typeface="Cambria" panose="02040503050406030204" pitchFamily="18" charset="0"/>
            </a:endParaRPr>
          </a:p>
          <a:p>
            <a:pPr marL="0" indent="0">
              <a:buNone/>
            </a:pPr>
            <a:r>
              <a:rPr lang="en-IN" sz="9600" dirty="0">
                <a:latin typeface="Cambria" panose="02040503050406030204" pitchFamily="18" charset="0"/>
                <a:ea typeface="Cambria" panose="02040503050406030204" pitchFamily="18" charset="0"/>
              </a:rPr>
              <a:t>	byte b=122;</a:t>
            </a:r>
            <a:endParaRPr lang="en-IN" sz="9600" dirty="0">
              <a:latin typeface="Cambria" panose="02040503050406030204" pitchFamily="18" charset="0"/>
              <a:ea typeface="Cambria" panose="02040503050406030204" pitchFamily="18" charset="0"/>
            </a:endParaRPr>
          </a:p>
          <a:p>
            <a:pPr marL="0" indent="0">
              <a:buNone/>
            </a:pPr>
            <a:r>
              <a:rPr lang="en-IN" sz="9600" dirty="0">
                <a:latin typeface="Cambria" panose="02040503050406030204" pitchFamily="18" charset="0"/>
                <a:ea typeface="Cambria" panose="02040503050406030204" pitchFamily="18" charset="0"/>
              </a:rPr>
              <a:t>	long l=10L;</a:t>
            </a:r>
            <a:endParaRPr lang="en-IN" sz="9600" dirty="0">
              <a:latin typeface="Cambria" panose="02040503050406030204" pitchFamily="18" charset="0"/>
              <a:ea typeface="Cambria" panose="02040503050406030204" pitchFamily="18" charset="0"/>
            </a:endParaRPr>
          </a:p>
          <a:p>
            <a:pPr marL="0" indent="0">
              <a:buNone/>
            </a:pPr>
            <a:r>
              <a:rPr lang="en-IN" sz="9600" dirty="0">
                <a:latin typeface="Cambria" panose="02040503050406030204" pitchFamily="18" charset="0"/>
                <a:ea typeface="Cambria" panose="02040503050406030204" pitchFamily="18" charset="0"/>
              </a:rPr>
              <a:t>	short s=123;</a:t>
            </a:r>
            <a:endParaRPr lang="en-IN" sz="9600" dirty="0">
              <a:latin typeface="Cambria" panose="02040503050406030204" pitchFamily="18" charset="0"/>
              <a:ea typeface="Cambria" panose="02040503050406030204" pitchFamily="18" charset="0"/>
            </a:endParaRPr>
          </a:p>
          <a:p>
            <a:pPr marL="0" indent="0">
              <a:buNone/>
            </a:pPr>
            <a:r>
              <a:rPr lang="en-IN" sz="9600" dirty="0">
                <a:latin typeface="Cambria" panose="02040503050406030204" pitchFamily="18" charset="0"/>
                <a:ea typeface="Cambria" panose="02040503050406030204" pitchFamily="18" charset="0"/>
              </a:rPr>
              <a:t>	</a:t>
            </a:r>
            <a:endParaRPr lang="en-IN" sz="9600" dirty="0">
              <a:latin typeface="Cambria" panose="02040503050406030204" pitchFamily="18" charset="0"/>
              <a:ea typeface="Cambria" panose="020405030504060302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normAutofit lnSpcReduction="10000"/>
          </a:bodyPr>
          <a:lstStyle/>
          <a:p>
            <a:pPr marL="0" indent="0">
              <a:buNone/>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System.out.println</a:t>
            </a:r>
            <a:r>
              <a:rPr lang="en-IN" dirty="0">
                <a:latin typeface="Cambria" panose="02040503050406030204" pitchFamily="18" charset="0"/>
                <a:ea typeface="Cambria" panose="02040503050406030204" pitchFamily="18" charset="0"/>
              </a:rPr>
              <a:t>(" The Integer </a:t>
            </a:r>
            <a:r>
              <a:rPr lang="en-IN" dirty="0" err="1">
                <a:latin typeface="Cambria" panose="02040503050406030204" pitchFamily="18" charset="0"/>
                <a:ea typeface="Cambria" panose="02040503050406030204" pitchFamily="18" charset="0"/>
              </a:rPr>
              <a:t>variab</a:t>
            </a:r>
            <a:r>
              <a:rPr lang="en-IN" dirty="0">
                <a:latin typeface="Cambria" panose="02040503050406030204" pitchFamily="18" charset="0"/>
                <a:ea typeface="Cambria" panose="02040503050406030204" pitchFamily="18" charset="0"/>
              </a:rPr>
              <a:t> value is::"+</a:t>
            </a:r>
            <a:r>
              <a:rPr lang="en-IN" dirty="0" err="1">
                <a:latin typeface="Cambria" panose="02040503050406030204" pitchFamily="18" charset="0"/>
                <a:ea typeface="Cambria" panose="02040503050406030204" pitchFamily="18" charset="0"/>
              </a:rPr>
              <a:t>myNum</a:t>
            </a:r>
            <a:r>
              <a:rPr lang="en-IN"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System.out.println</a:t>
            </a:r>
            <a:r>
              <a:rPr lang="en-IN" dirty="0">
                <a:latin typeface="Cambria" panose="02040503050406030204" pitchFamily="18" charset="0"/>
                <a:ea typeface="Cambria" panose="02040503050406030204" pitchFamily="18" charset="0"/>
              </a:rPr>
              <a:t>(" The Float value is::"+f1);</a:t>
            </a:r>
            <a:endParaRPr lang="en-IN"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System.out.println</a:t>
            </a:r>
            <a:r>
              <a:rPr lang="en-IN" dirty="0">
                <a:latin typeface="Cambria" panose="02040503050406030204" pitchFamily="18" charset="0"/>
                <a:ea typeface="Cambria" panose="02040503050406030204" pitchFamily="18" charset="0"/>
              </a:rPr>
              <a:t>(" The Character value is::"+</a:t>
            </a:r>
            <a:r>
              <a:rPr lang="en-IN" dirty="0" err="1">
                <a:latin typeface="Cambria" panose="02040503050406030204" pitchFamily="18" charset="0"/>
                <a:ea typeface="Cambria" panose="02040503050406030204" pitchFamily="18" charset="0"/>
              </a:rPr>
              <a:t>myletter</a:t>
            </a:r>
            <a:r>
              <a:rPr lang="en-IN"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System.out.println</a:t>
            </a:r>
            <a:r>
              <a:rPr lang="en-IN" dirty="0">
                <a:latin typeface="Cambria" panose="02040503050406030204" pitchFamily="18" charset="0"/>
                <a:ea typeface="Cambria" panose="02040503050406030204" pitchFamily="18" charset="0"/>
              </a:rPr>
              <a:t>("The Boolean variable value  is::"+one);</a:t>
            </a:r>
            <a:endParaRPr lang="en-IN"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System.out.println</a:t>
            </a:r>
            <a:r>
              <a:rPr lang="en-IN" dirty="0">
                <a:latin typeface="Cambria" panose="02040503050406030204" pitchFamily="18" charset="0"/>
                <a:ea typeface="Cambria" panose="02040503050406030204" pitchFamily="18" charset="0"/>
              </a:rPr>
              <a:t>("The String is::"+</a:t>
            </a:r>
            <a:r>
              <a:rPr lang="en-IN" dirty="0" err="1">
                <a:latin typeface="Cambria" panose="02040503050406030204" pitchFamily="18" charset="0"/>
                <a:ea typeface="Cambria" panose="02040503050406030204" pitchFamily="18" charset="0"/>
              </a:rPr>
              <a:t>myText</a:t>
            </a:r>
            <a:r>
              <a:rPr lang="en-IN"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System.out.println</a:t>
            </a:r>
            <a:r>
              <a:rPr lang="en-IN" dirty="0">
                <a:latin typeface="Cambria" panose="02040503050406030204" pitchFamily="18" charset="0"/>
                <a:ea typeface="Cambria" panose="02040503050406030204" pitchFamily="18" charset="0"/>
              </a:rPr>
              <a:t>("The Double value is::"+d1);</a:t>
            </a:r>
            <a:endParaRPr lang="en-IN"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System.out.println</a:t>
            </a:r>
            <a:r>
              <a:rPr lang="en-IN" dirty="0">
                <a:latin typeface="Cambria" panose="02040503050406030204" pitchFamily="18" charset="0"/>
                <a:ea typeface="Cambria" panose="02040503050406030204" pitchFamily="18" charset="0"/>
              </a:rPr>
              <a:t>("The Byte value is::"+b);</a:t>
            </a:r>
            <a:endParaRPr lang="en-IN"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System.out.println</a:t>
            </a:r>
            <a:r>
              <a:rPr lang="en-IN" dirty="0">
                <a:latin typeface="Cambria" panose="02040503050406030204" pitchFamily="18" charset="0"/>
                <a:ea typeface="Cambria" panose="02040503050406030204" pitchFamily="18" charset="0"/>
              </a:rPr>
              <a:t>("The Long value is::"+l);</a:t>
            </a:r>
            <a:endParaRPr lang="en-IN"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System.out.println</a:t>
            </a:r>
            <a:r>
              <a:rPr lang="en-IN" dirty="0">
                <a:latin typeface="Cambria" panose="02040503050406030204" pitchFamily="18" charset="0"/>
                <a:ea typeface="Cambria" panose="02040503050406030204" pitchFamily="18" charset="0"/>
              </a:rPr>
              <a:t>("The Short value is::"+s);</a:t>
            </a:r>
            <a:endParaRPr lang="en-IN"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a:p>
            <a:pPr marL="0" indent="0">
              <a:buNone/>
            </a:pPr>
            <a:endParaRPr lang="en-IN"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a:p>
            <a:pPr marL="0" indent="0" algn="ctr">
              <a:buNone/>
            </a:pP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normAutofit fontScale="85000" lnSpcReduction="20000"/>
          </a:bodyPr>
          <a:lstStyle/>
          <a:p>
            <a:pPr marL="0" indent="0">
              <a:buNone/>
            </a:pPr>
            <a:r>
              <a:rPr lang="en-IN" sz="3800" b="1" dirty="0">
                <a:latin typeface="Cambria" panose="02040503050406030204" pitchFamily="18" charset="0"/>
                <a:ea typeface="Cambria" panose="02040503050406030204" pitchFamily="18" charset="0"/>
              </a:rPr>
              <a:t>Output:-</a:t>
            </a:r>
            <a:endParaRPr lang="en-IN" sz="3800" b="1" dirty="0">
              <a:latin typeface="Cambria" panose="02040503050406030204" pitchFamily="18" charset="0"/>
              <a:ea typeface="Cambria" panose="02040503050406030204" pitchFamily="18" charset="0"/>
            </a:endParaRPr>
          </a:p>
          <a:p>
            <a:pPr marL="0" indent="0">
              <a:buNone/>
            </a:pPr>
            <a:endParaRPr lang="en-IN" dirty="0"/>
          </a:p>
          <a:p>
            <a:pPr marL="0" indent="0">
              <a:buNone/>
            </a:pPr>
            <a:r>
              <a:rPr lang="en-IN" dirty="0">
                <a:latin typeface="Cambria" panose="02040503050406030204" pitchFamily="18" charset="0"/>
                <a:ea typeface="Cambria" panose="02040503050406030204" pitchFamily="18" charset="0"/>
              </a:rPr>
              <a:t>E:\java programs&gt;</a:t>
            </a:r>
            <a:r>
              <a:rPr lang="en-IN" dirty="0" err="1">
                <a:latin typeface="Cambria" panose="02040503050406030204" pitchFamily="18" charset="0"/>
                <a:ea typeface="Cambria" panose="02040503050406030204" pitchFamily="18" charset="0"/>
              </a:rPr>
              <a:t>javac</a:t>
            </a:r>
            <a:r>
              <a:rPr lang="en-IN" dirty="0">
                <a:latin typeface="Cambria" panose="02040503050406030204" pitchFamily="18" charset="0"/>
                <a:ea typeface="Cambria" panose="02040503050406030204" pitchFamily="18" charset="0"/>
              </a:rPr>
              <a:t> Variable.java</a:t>
            </a:r>
            <a:endParaRPr lang="en-IN"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E:\java programs&gt;java One</a:t>
            </a:r>
            <a:endParaRPr lang="en-IN" dirty="0">
              <a:latin typeface="Cambria" panose="02040503050406030204" pitchFamily="18" charset="0"/>
              <a:ea typeface="Cambria" panose="02040503050406030204" pitchFamily="18" charset="0"/>
            </a:endParaRPr>
          </a:p>
          <a:p>
            <a:pPr marL="0" indent="0">
              <a:buNone/>
            </a:pPr>
            <a:endParaRPr lang="en-IN"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 The Integer </a:t>
            </a:r>
            <a:r>
              <a:rPr lang="en-IN" dirty="0" err="1">
                <a:latin typeface="Cambria" panose="02040503050406030204" pitchFamily="18" charset="0"/>
                <a:ea typeface="Cambria" panose="02040503050406030204" pitchFamily="18" charset="0"/>
              </a:rPr>
              <a:t>variab</a:t>
            </a:r>
            <a:r>
              <a:rPr lang="en-IN" dirty="0">
                <a:latin typeface="Cambria" panose="02040503050406030204" pitchFamily="18" charset="0"/>
                <a:ea typeface="Cambria" panose="02040503050406030204" pitchFamily="18" charset="0"/>
              </a:rPr>
              <a:t> value is::5</a:t>
            </a:r>
            <a:endParaRPr lang="en-IN"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 The Float value is::5.99</a:t>
            </a:r>
            <a:endParaRPr lang="en-IN"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 The Character value is::D</a:t>
            </a:r>
            <a:endParaRPr lang="en-IN"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The Boolean variable value  is::true</a:t>
            </a:r>
            <a:endParaRPr lang="en-IN"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The String is::Hello</a:t>
            </a:r>
            <a:endParaRPr lang="en-IN"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The Double value is::5.3</a:t>
            </a:r>
            <a:endParaRPr lang="en-IN"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The Byte value is::122</a:t>
            </a:r>
            <a:endParaRPr lang="en-IN"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The Long value is::10</a:t>
            </a:r>
            <a:endParaRPr lang="en-IN"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The Short value is::123</a:t>
            </a:r>
            <a:endParaRPr lang="en-IN" dirty="0">
              <a:latin typeface="Cambria" panose="02040503050406030204" pitchFamily="18" charset="0"/>
              <a:ea typeface="Cambria" panose="02040503050406030204" pitchFamily="18" charset="0"/>
            </a:endParaRPr>
          </a:p>
          <a:p>
            <a:pPr marL="514350" indent="-514350">
              <a:buAutoNum type="arabicPeriod"/>
            </a:pP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lstStyle/>
          <a:p>
            <a:pPr marL="0" indent="0" algn="ctr">
              <a:buNone/>
            </a:pPr>
            <a:r>
              <a:rPr lang="en-IN" b="1" dirty="0">
                <a:latin typeface="Cambria" panose="02040503050406030204" pitchFamily="18" charset="0"/>
                <a:ea typeface="Cambria" panose="02040503050406030204" pitchFamily="18" charset="0"/>
              </a:rPr>
              <a:t>Scope of variables in java</a:t>
            </a:r>
            <a:endParaRPr lang="en-IN" b="1" dirty="0">
              <a:latin typeface="Cambria" panose="02040503050406030204" pitchFamily="18" charset="0"/>
              <a:ea typeface="Cambria" panose="02040503050406030204" pitchFamily="18" charset="0"/>
            </a:endParaRPr>
          </a:p>
          <a:p>
            <a:pPr marL="0" indent="0" algn="ctr">
              <a:buNone/>
            </a:pPr>
            <a:endParaRPr lang="en-IN" dirty="0">
              <a:latin typeface="Cambria" panose="02040503050406030204" pitchFamily="18" charset="0"/>
              <a:ea typeface="Cambria" panose="02040503050406030204" pitchFamily="18" charset="0"/>
            </a:endParaRPr>
          </a:p>
          <a:p>
            <a:pPr marL="514350" indent="-514350">
              <a:buAutoNum type="arabicPeriod"/>
            </a:pPr>
            <a:r>
              <a:rPr lang="en-IN" b="1" dirty="0">
                <a:latin typeface="Cambria" panose="02040503050406030204" pitchFamily="18" charset="0"/>
                <a:ea typeface="Cambria" panose="02040503050406030204" pitchFamily="18" charset="0"/>
              </a:rPr>
              <a:t>Class Scope (Instance Variables)</a:t>
            </a:r>
            <a:endParaRPr lang="en-IN" b="1" dirty="0">
              <a:latin typeface="Cambria" panose="02040503050406030204" pitchFamily="18" charset="0"/>
              <a:ea typeface="Cambria" panose="02040503050406030204" pitchFamily="18" charset="0"/>
            </a:endParaRPr>
          </a:p>
          <a:p>
            <a:pPr marL="514350" indent="-514350">
              <a:buAutoNum type="arabicPeriod"/>
            </a:pPr>
            <a:r>
              <a:rPr lang="en-IN" b="1" dirty="0">
                <a:latin typeface="Cambria" panose="02040503050406030204" pitchFamily="18" charset="0"/>
                <a:ea typeface="Cambria" panose="02040503050406030204" pitchFamily="18" charset="0"/>
              </a:rPr>
              <a:t>Method Scope (Local Variables)</a:t>
            </a:r>
            <a:endParaRPr lang="en-IN" b="1" dirty="0">
              <a:latin typeface="Cambria" panose="02040503050406030204" pitchFamily="18" charset="0"/>
              <a:ea typeface="Cambria" panose="02040503050406030204" pitchFamily="18" charset="0"/>
            </a:endParaRPr>
          </a:p>
          <a:p>
            <a:pPr marL="514350" indent="-514350">
              <a:buAutoNum type="arabicPeriod"/>
            </a:pPr>
            <a:r>
              <a:rPr lang="en-IN" b="1" dirty="0">
                <a:latin typeface="Cambria" panose="02040503050406030204" pitchFamily="18" charset="0"/>
                <a:ea typeface="Cambria" panose="02040503050406030204" pitchFamily="18" charset="0"/>
              </a:rPr>
              <a:t>Block Scope</a:t>
            </a:r>
            <a:endParaRPr lang="en-IN" b="1" dirty="0">
              <a:latin typeface="Cambria" panose="02040503050406030204" pitchFamily="18" charset="0"/>
              <a:ea typeface="Cambria" panose="02040503050406030204" pitchFamily="18" charset="0"/>
            </a:endParaRPr>
          </a:p>
          <a:p>
            <a:pPr marL="514350" indent="-514350">
              <a:buAutoNum type="arabicPeriod"/>
            </a:pPr>
            <a:r>
              <a:rPr lang="en-IN" b="1" dirty="0">
                <a:latin typeface="Cambria" panose="02040503050406030204" pitchFamily="18" charset="0"/>
                <a:ea typeface="Cambria" panose="02040503050406030204" pitchFamily="18" charset="0"/>
              </a:rPr>
              <a:t>Static Scope (Class Variables)</a:t>
            </a:r>
            <a:endParaRPr lang="en-IN" b="1" dirty="0">
              <a:latin typeface="Cambria" panose="02040503050406030204" pitchFamily="18" charset="0"/>
              <a:ea typeface="Cambria" panose="02040503050406030204" pitchFamily="18" charset="0"/>
            </a:endParaRPr>
          </a:p>
          <a:p>
            <a:pPr marL="514350" indent="-514350">
              <a:buAutoNum type="arabicPeriod"/>
            </a:pPr>
            <a:endParaRPr lang="en-IN" b="1" dirty="0"/>
          </a:p>
          <a:p>
            <a:pPr marL="514350" indent="-514350">
              <a:buAutoNum type="arabicPeriod"/>
            </a:pPr>
            <a:endParaRPr lang="en-IN" dirty="0"/>
          </a:p>
          <a:p>
            <a:pPr marL="514350" indent="-514350">
              <a:buAutoNum type="arabicPeriod"/>
            </a:pP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1055"/>
            <a:ext cx="10515600" cy="5705908"/>
          </a:xfrm>
        </p:spPr>
        <p:txBody>
          <a:bodyPr>
            <a:normAutofit fontScale="92500" lnSpcReduction="10000"/>
          </a:bodyPr>
          <a:lstStyle/>
          <a:p>
            <a:pPr marL="0" indent="0" algn="ctr">
              <a:buNone/>
            </a:pPr>
            <a:r>
              <a:rPr lang="en-IN" b="1" dirty="0"/>
              <a:t>Scope of variables in java</a:t>
            </a:r>
            <a:endParaRPr lang="en-IN" dirty="0"/>
          </a:p>
          <a:p>
            <a:pPr marL="0" indent="0">
              <a:buNone/>
            </a:pPr>
            <a:r>
              <a:rPr lang="en-IN" b="1" dirty="0"/>
              <a:t>Class Scope (Instance Variables):</a:t>
            </a:r>
            <a:r>
              <a:rPr lang="en-IN" dirty="0"/>
              <a:t> within a class but outside of any method or block.</a:t>
            </a:r>
            <a:endParaRPr lang="en-IN" dirty="0"/>
          </a:p>
          <a:p>
            <a:r>
              <a:rPr lang="en-IN" dirty="0"/>
              <a:t>Example:</a:t>
            </a:r>
            <a:endParaRPr lang="en-IN" dirty="0"/>
          </a:p>
          <a:p>
            <a:pPr marL="0" indent="0">
              <a:buNone/>
            </a:pPr>
            <a:r>
              <a:rPr lang="en-IN" dirty="0"/>
              <a:t>public class </a:t>
            </a:r>
            <a:r>
              <a:rPr lang="en-IN" dirty="0" err="1"/>
              <a:t>MyClass</a:t>
            </a:r>
            <a:endParaRPr lang="en-IN" dirty="0"/>
          </a:p>
          <a:p>
            <a:pPr marL="0" indent="0">
              <a:buNone/>
            </a:pPr>
            <a:r>
              <a:rPr lang="en-IN" dirty="0"/>
              <a:t> {</a:t>
            </a:r>
            <a:endParaRPr lang="en-IN" dirty="0"/>
          </a:p>
          <a:p>
            <a:pPr marL="0" indent="0">
              <a:buNone/>
            </a:pPr>
            <a:r>
              <a:rPr lang="en-IN" dirty="0"/>
              <a:t>   </a:t>
            </a:r>
            <a:r>
              <a:rPr lang="en-IN" dirty="0" err="1"/>
              <a:t>int</a:t>
            </a:r>
            <a:r>
              <a:rPr lang="en-IN" dirty="0"/>
              <a:t> </a:t>
            </a:r>
            <a:r>
              <a:rPr lang="en-IN" dirty="0" err="1"/>
              <a:t>instanceVariable</a:t>
            </a:r>
            <a:r>
              <a:rPr lang="en-IN" dirty="0"/>
              <a:t>; // This is an instance variable.</a:t>
            </a:r>
            <a:endParaRPr lang="en-IN" dirty="0"/>
          </a:p>
          <a:p>
            <a:pPr marL="0" indent="0">
              <a:buNone/>
            </a:pPr>
            <a:r>
              <a:rPr lang="en-IN" dirty="0"/>
              <a:t>    public void </a:t>
            </a:r>
            <a:r>
              <a:rPr lang="en-IN" dirty="0" err="1"/>
              <a:t>someMethod</a:t>
            </a:r>
            <a:r>
              <a:rPr lang="en-IN" dirty="0"/>
              <a:t>()</a:t>
            </a:r>
            <a:endParaRPr lang="en-IN" dirty="0"/>
          </a:p>
          <a:p>
            <a:pPr marL="0" indent="0">
              <a:buNone/>
            </a:pPr>
            <a:r>
              <a:rPr lang="en-IN" dirty="0"/>
              <a:t> {</a:t>
            </a:r>
            <a:endParaRPr lang="en-IN" dirty="0"/>
          </a:p>
          <a:p>
            <a:pPr marL="0" indent="0">
              <a:buNone/>
            </a:pPr>
            <a:r>
              <a:rPr lang="en-IN" dirty="0"/>
              <a:t>      // This method can access and modify the </a:t>
            </a:r>
            <a:r>
              <a:rPr lang="en-IN" dirty="0" err="1"/>
              <a:t>instanceVariable</a:t>
            </a:r>
            <a:r>
              <a:rPr lang="en-IN" dirty="0"/>
              <a:t>.</a:t>
            </a:r>
            <a:endParaRPr lang="en-IN" dirty="0"/>
          </a:p>
          <a:p>
            <a:pPr marL="0" indent="0">
              <a:buNone/>
            </a:pPr>
            <a:r>
              <a:rPr lang="en-IN" dirty="0"/>
              <a:t>        </a:t>
            </a:r>
            <a:r>
              <a:rPr lang="en-IN" dirty="0" err="1"/>
              <a:t>instanceVariable</a:t>
            </a:r>
            <a:r>
              <a:rPr lang="en-IN" dirty="0"/>
              <a:t> = 10;</a:t>
            </a:r>
            <a:endParaRPr lang="en-IN" dirty="0"/>
          </a:p>
          <a:p>
            <a:pPr marL="0" indent="0">
              <a:buNone/>
            </a:pPr>
            <a:r>
              <a:rPr lang="en-IN" dirty="0"/>
              <a:t>    }</a:t>
            </a:r>
            <a:endParaRPr lang="en-IN" dirty="0"/>
          </a:p>
          <a:p>
            <a:pPr marL="0" indent="0">
              <a:buNone/>
            </a:pPr>
            <a:r>
              <a:rPr lang="en-IN" dirty="0"/>
              <a:t>}</a:t>
            </a:r>
            <a:endParaRPr lang="en-IN" dirty="0"/>
          </a:p>
          <a:p>
            <a:pPr marL="0" indent="0">
              <a:buNone/>
            </a:pP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normAutofit lnSpcReduction="10000"/>
          </a:bodyPr>
          <a:lstStyle/>
          <a:p>
            <a:pPr marL="0" indent="0">
              <a:buNone/>
            </a:pPr>
            <a:r>
              <a:rPr lang="en-IN" b="1" dirty="0"/>
              <a:t>Method Scope (Local Variables):</a:t>
            </a:r>
            <a:r>
              <a:rPr lang="en-IN" dirty="0"/>
              <a:t>declared within a method or a block of code (such as for loops, if statements).</a:t>
            </a:r>
            <a:endParaRPr lang="en-IN" dirty="0"/>
          </a:p>
          <a:p>
            <a:r>
              <a:rPr lang="en-IN" b="1" dirty="0"/>
              <a:t>Example:</a:t>
            </a:r>
            <a:endParaRPr lang="en-IN" b="1" dirty="0"/>
          </a:p>
          <a:p>
            <a:pPr marL="0" indent="0">
              <a:buNone/>
            </a:pPr>
            <a:r>
              <a:rPr lang="en-IN" dirty="0"/>
              <a:t>public class </a:t>
            </a:r>
            <a:r>
              <a:rPr lang="en-IN" dirty="0" err="1"/>
              <a:t>MyClass</a:t>
            </a:r>
            <a:endParaRPr lang="en-IN" dirty="0"/>
          </a:p>
          <a:p>
            <a:pPr marL="0" indent="0">
              <a:buNone/>
            </a:pPr>
            <a:r>
              <a:rPr lang="en-IN" dirty="0"/>
              <a:t> {</a:t>
            </a:r>
            <a:endParaRPr lang="en-IN" dirty="0"/>
          </a:p>
          <a:p>
            <a:pPr marL="0" indent="0">
              <a:buNone/>
            </a:pPr>
            <a:r>
              <a:rPr lang="en-IN" dirty="0"/>
              <a:t>    public void </a:t>
            </a:r>
            <a:r>
              <a:rPr lang="en-IN" dirty="0" err="1"/>
              <a:t>someMethod</a:t>
            </a:r>
            <a:r>
              <a:rPr lang="en-IN" dirty="0"/>
              <a:t>() </a:t>
            </a:r>
            <a:endParaRPr lang="en-IN" dirty="0"/>
          </a:p>
          <a:p>
            <a:pPr marL="0" indent="0">
              <a:buNone/>
            </a:pPr>
            <a:r>
              <a:rPr lang="en-IN" dirty="0"/>
              <a:t>{</a:t>
            </a:r>
            <a:endParaRPr lang="en-IN" dirty="0"/>
          </a:p>
          <a:p>
            <a:pPr marL="0" indent="0">
              <a:buNone/>
            </a:pPr>
            <a:r>
              <a:rPr lang="en-IN" dirty="0"/>
              <a:t>      </a:t>
            </a:r>
            <a:r>
              <a:rPr lang="en-IN" dirty="0" err="1"/>
              <a:t>int</a:t>
            </a:r>
            <a:r>
              <a:rPr lang="en-IN" dirty="0"/>
              <a:t> </a:t>
            </a:r>
            <a:r>
              <a:rPr lang="en-IN" dirty="0" err="1"/>
              <a:t>localVar</a:t>
            </a:r>
            <a:r>
              <a:rPr lang="en-IN" dirty="0"/>
              <a:t> = 5; // This is a local variable.</a:t>
            </a:r>
            <a:endParaRPr lang="en-IN" dirty="0"/>
          </a:p>
          <a:p>
            <a:pPr marL="0" indent="0">
              <a:buNone/>
            </a:pPr>
            <a:r>
              <a:rPr lang="en-IN" dirty="0"/>
              <a:t>        // </a:t>
            </a:r>
            <a:r>
              <a:rPr lang="en-IN" dirty="0" err="1"/>
              <a:t>localVar</a:t>
            </a:r>
            <a:r>
              <a:rPr lang="en-IN" dirty="0"/>
              <a:t> can only be accessed within this method.</a:t>
            </a:r>
            <a:endParaRPr lang="en-IN" dirty="0"/>
          </a:p>
          <a:p>
            <a:pPr marL="0" indent="0">
              <a:buNone/>
            </a:pPr>
            <a:r>
              <a:rPr lang="en-IN" dirty="0"/>
              <a:t>        </a:t>
            </a:r>
            <a:r>
              <a:rPr lang="en-IN" dirty="0" err="1"/>
              <a:t>System.out.println</a:t>
            </a:r>
            <a:r>
              <a:rPr lang="en-IN" dirty="0"/>
              <a:t>(</a:t>
            </a:r>
            <a:r>
              <a:rPr lang="en-IN" dirty="0" err="1"/>
              <a:t>localVar</a:t>
            </a:r>
            <a:r>
              <a:rPr lang="en-IN" dirty="0"/>
              <a:t>);</a:t>
            </a:r>
            <a:endParaRPr lang="en-IN" dirty="0"/>
          </a:p>
          <a:p>
            <a:pPr marL="0" indent="0">
              <a:buNone/>
            </a:pPr>
            <a:r>
              <a:rPr lang="en-IN" dirty="0"/>
              <a:t>    }</a:t>
            </a:r>
            <a:endParaRPr lang="en-IN" dirty="0"/>
          </a:p>
          <a:p>
            <a:pPr marL="0" indent="0">
              <a:buNone/>
            </a:pPr>
            <a:r>
              <a:rPr lang="en-IN" dirty="0"/>
              <a:t>}</a:t>
            </a:r>
            <a:endParaRPr lang="en-IN" dirty="0"/>
          </a:p>
          <a:p>
            <a:pPr marL="0" indent="0">
              <a:buNone/>
            </a:pPr>
            <a:endParaRPr lang="en-IN" dirty="0"/>
          </a:p>
          <a:p>
            <a:pPr marL="0" indent="0">
              <a:buNone/>
            </a:pP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567363"/>
          </a:xfrm>
        </p:spPr>
        <p:txBody>
          <a:bodyPr>
            <a:normAutofit fontScale="62500" lnSpcReduction="20000"/>
          </a:bodyPr>
          <a:lstStyle/>
          <a:p>
            <a:pPr marL="0" indent="0">
              <a:buNone/>
            </a:pPr>
            <a:r>
              <a:rPr lang="en-IN" sz="3400" b="1" dirty="0"/>
              <a:t>Block Scope:</a:t>
            </a:r>
            <a:r>
              <a:rPr lang="en-IN" sz="3400" dirty="0"/>
              <a:t>Variables declared within a block of code (enclosed by curly braces) have block scope.</a:t>
            </a:r>
            <a:endParaRPr lang="en-IN" sz="3400" dirty="0"/>
          </a:p>
          <a:p>
            <a:r>
              <a:rPr lang="en-IN" sz="3400" b="1" dirty="0"/>
              <a:t>Example:</a:t>
            </a:r>
            <a:endParaRPr lang="en-IN" sz="3400" b="1" dirty="0"/>
          </a:p>
          <a:p>
            <a:pPr marL="0" indent="0">
              <a:buNone/>
            </a:pPr>
            <a:r>
              <a:rPr lang="en-IN" sz="3400" dirty="0"/>
              <a:t>public class </a:t>
            </a:r>
            <a:r>
              <a:rPr lang="en-IN" sz="3400" dirty="0" err="1"/>
              <a:t>MyClass</a:t>
            </a:r>
            <a:r>
              <a:rPr lang="en-IN" sz="3400" dirty="0"/>
              <a:t> </a:t>
            </a:r>
            <a:endParaRPr lang="en-IN" sz="3400" dirty="0"/>
          </a:p>
          <a:p>
            <a:pPr marL="0" indent="0">
              <a:buNone/>
            </a:pPr>
            <a:r>
              <a:rPr lang="en-IN" sz="3400" dirty="0"/>
              <a:t>{</a:t>
            </a:r>
            <a:endParaRPr lang="en-IN" sz="3400" dirty="0"/>
          </a:p>
          <a:p>
            <a:pPr marL="0" indent="0">
              <a:buNone/>
            </a:pPr>
            <a:r>
              <a:rPr lang="en-IN" sz="3400" dirty="0"/>
              <a:t>public void </a:t>
            </a:r>
            <a:r>
              <a:rPr lang="en-IN" sz="3400" dirty="0" err="1"/>
              <a:t>someMethod</a:t>
            </a:r>
            <a:r>
              <a:rPr lang="en-IN" sz="3400" dirty="0"/>
              <a:t>() </a:t>
            </a:r>
            <a:endParaRPr lang="en-IN" sz="3400" dirty="0"/>
          </a:p>
          <a:p>
            <a:pPr marL="0" indent="0">
              <a:buNone/>
            </a:pPr>
            <a:r>
              <a:rPr lang="en-IN" sz="3400" dirty="0"/>
              <a:t>{</a:t>
            </a:r>
            <a:endParaRPr lang="en-IN" sz="3400" dirty="0"/>
          </a:p>
          <a:p>
            <a:pPr marL="0" indent="0">
              <a:buNone/>
            </a:pPr>
            <a:r>
              <a:rPr lang="en-IN" sz="3400" dirty="0"/>
              <a:t>       if (true) </a:t>
            </a:r>
            <a:endParaRPr lang="en-IN" sz="3400" dirty="0"/>
          </a:p>
          <a:p>
            <a:pPr marL="0" indent="0">
              <a:buNone/>
            </a:pPr>
            <a:r>
              <a:rPr lang="en-IN" sz="3400" dirty="0"/>
              <a:t>{</a:t>
            </a:r>
            <a:endParaRPr lang="en-IN" sz="3400" dirty="0"/>
          </a:p>
          <a:p>
            <a:pPr marL="0" indent="0">
              <a:buNone/>
            </a:pPr>
            <a:r>
              <a:rPr lang="en-IN" sz="3400" dirty="0"/>
              <a:t>            </a:t>
            </a:r>
            <a:r>
              <a:rPr lang="en-IN" sz="3400" dirty="0" err="1"/>
              <a:t>int</a:t>
            </a:r>
            <a:r>
              <a:rPr lang="en-IN" sz="3400" dirty="0"/>
              <a:t> </a:t>
            </a:r>
            <a:r>
              <a:rPr lang="en-IN" sz="3400" dirty="0" err="1"/>
              <a:t>blockVar</a:t>
            </a:r>
            <a:r>
              <a:rPr lang="en-IN" sz="3400" dirty="0"/>
              <a:t> = 20; // This is a block-scoped variable.</a:t>
            </a:r>
            <a:endParaRPr lang="en-IN" sz="3400" dirty="0"/>
          </a:p>
          <a:p>
            <a:pPr marL="0" indent="0">
              <a:buNone/>
            </a:pPr>
            <a:r>
              <a:rPr lang="en-IN" sz="3400" dirty="0"/>
              <a:t>            // </a:t>
            </a:r>
            <a:r>
              <a:rPr lang="en-IN" sz="3400" dirty="0" err="1"/>
              <a:t>blockVar</a:t>
            </a:r>
            <a:r>
              <a:rPr lang="en-IN" sz="3400" dirty="0"/>
              <a:t> can only be accessed within this if block.</a:t>
            </a:r>
            <a:endParaRPr lang="en-IN" sz="3400" dirty="0"/>
          </a:p>
          <a:p>
            <a:pPr marL="0" indent="0">
              <a:buNone/>
            </a:pPr>
            <a:r>
              <a:rPr lang="en-IN" sz="3400" dirty="0"/>
              <a:t>            </a:t>
            </a:r>
            <a:r>
              <a:rPr lang="en-IN" sz="3400" dirty="0" err="1"/>
              <a:t>System.out.println</a:t>
            </a:r>
            <a:r>
              <a:rPr lang="en-IN" sz="3400" dirty="0"/>
              <a:t>(</a:t>
            </a:r>
            <a:r>
              <a:rPr lang="en-IN" sz="3400" dirty="0" err="1"/>
              <a:t>blockVar</a:t>
            </a:r>
            <a:r>
              <a:rPr lang="en-IN" sz="3400" dirty="0"/>
              <a:t>);</a:t>
            </a:r>
            <a:endParaRPr lang="en-IN" sz="3400" dirty="0"/>
          </a:p>
          <a:p>
            <a:pPr marL="0" indent="0">
              <a:buNone/>
            </a:pPr>
            <a:r>
              <a:rPr lang="en-IN" sz="3400" dirty="0"/>
              <a:t>        }</a:t>
            </a:r>
            <a:endParaRPr lang="en-IN" sz="3400" dirty="0"/>
          </a:p>
          <a:p>
            <a:pPr marL="0" indent="0">
              <a:buNone/>
            </a:pPr>
            <a:r>
              <a:rPr lang="en-IN" sz="3400" dirty="0"/>
              <a:t>        // </a:t>
            </a:r>
            <a:r>
              <a:rPr lang="en-IN" sz="3400" dirty="0" err="1"/>
              <a:t>blockVar</a:t>
            </a:r>
            <a:r>
              <a:rPr lang="en-IN" sz="3400" dirty="0"/>
              <a:t> is not accessible here.</a:t>
            </a:r>
            <a:endParaRPr lang="en-IN" sz="3400" dirty="0"/>
          </a:p>
          <a:p>
            <a:pPr marL="0" indent="0">
              <a:buNone/>
            </a:pPr>
            <a:r>
              <a:rPr lang="en-IN" sz="3400" dirty="0"/>
              <a:t>    }</a:t>
            </a:r>
            <a:endParaRPr lang="en-IN" sz="3400" dirty="0"/>
          </a:p>
          <a:p>
            <a:pPr marL="0" indent="0">
              <a:buNone/>
            </a:pPr>
            <a:r>
              <a:rPr lang="en-IN" sz="3400" dirty="0"/>
              <a:t>}</a:t>
            </a:r>
            <a:endParaRPr lang="en-IN" sz="3400" dirty="0"/>
          </a:p>
          <a:p>
            <a:pPr marL="0" indent="0">
              <a:buNone/>
            </a:pP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5527"/>
            <a:ext cx="10515600" cy="5941436"/>
          </a:xfrm>
        </p:spPr>
        <p:txBody>
          <a:bodyPr/>
          <a:lstStyle/>
          <a:p>
            <a:pPr marL="0" indent="0">
              <a:buNone/>
            </a:pPr>
            <a:r>
              <a:rPr lang="en-IN" b="1" dirty="0"/>
              <a:t>Static Scope (Class Variables):</a:t>
            </a:r>
            <a:r>
              <a:rPr lang="en-IN" dirty="0"/>
              <a:t> Static variables are associated with the class itself rather than with instances of the class. They are declared using the </a:t>
            </a:r>
            <a:r>
              <a:rPr lang="en-IN" b="1" dirty="0"/>
              <a:t>static</a:t>
            </a:r>
            <a:r>
              <a:rPr lang="en-IN" dirty="0"/>
              <a:t> keyword and exist as long as the program is running.</a:t>
            </a:r>
            <a:endParaRPr lang="en-IN" dirty="0"/>
          </a:p>
          <a:p>
            <a:r>
              <a:rPr lang="en-IN" b="1" dirty="0"/>
              <a:t>Example:</a:t>
            </a:r>
            <a:endParaRPr lang="en-IN" b="1" dirty="0"/>
          </a:p>
          <a:p>
            <a:pPr marL="0" indent="0">
              <a:buNone/>
            </a:pPr>
            <a:r>
              <a:rPr lang="en-IN" dirty="0"/>
              <a:t>public class </a:t>
            </a:r>
            <a:r>
              <a:rPr lang="en-IN" dirty="0" err="1"/>
              <a:t>MyClass</a:t>
            </a:r>
            <a:endParaRPr lang="en-IN" dirty="0"/>
          </a:p>
          <a:p>
            <a:pPr marL="0" indent="0">
              <a:buNone/>
            </a:pPr>
            <a:r>
              <a:rPr lang="en-IN" dirty="0"/>
              <a:t> {</a:t>
            </a:r>
            <a:endParaRPr lang="en-IN" dirty="0"/>
          </a:p>
          <a:p>
            <a:pPr marL="0" indent="0">
              <a:buNone/>
            </a:pPr>
            <a:r>
              <a:rPr lang="en-IN" dirty="0"/>
              <a:t>    static </a:t>
            </a:r>
            <a:r>
              <a:rPr lang="en-IN" dirty="0" err="1"/>
              <a:t>int</a:t>
            </a:r>
            <a:r>
              <a:rPr lang="en-IN" dirty="0"/>
              <a:t> </a:t>
            </a:r>
            <a:r>
              <a:rPr lang="en-IN" dirty="0" err="1"/>
              <a:t>staticVar</a:t>
            </a:r>
            <a:r>
              <a:rPr lang="en-IN" dirty="0"/>
              <a:t>; // This is a static variable.</a:t>
            </a:r>
            <a:endParaRPr lang="en-IN" dirty="0"/>
          </a:p>
          <a:p>
            <a:pPr marL="0" indent="0">
              <a:buNone/>
            </a:pPr>
            <a:r>
              <a:rPr lang="en-IN" dirty="0"/>
              <a:t>    public void </a:t>
            </a:r>
            <a:r>
              <a:rPr lang="en-IN" dirty="0" err="1"/>
              <a:t>someMethod</a:t>
            </a:r>
            <a:r>
              <a:rPr lang="en-IN" dirty="0"/>
              <a:t>() </a:t>
            </a:r>
            <a:endParaRPr lang="en-IN" dirty="0"/>
          </a:p>
          <a:p>
            <a:pPr marL="0" indent="0">
              <a:buNone/>
            </a:pPr>
            <a:r>
              <a:rPr lang="en-IN" dirty="0"/>
              <a:t>{</a:t>
            </a:r>
            <a:endParaRPr lang="en-IN" dirty="0"/>
          </a:p>
          <a:p>
            <a:pPr marL="0" indent="0">
              <a:buNone/>
            </a:pPr>
            <a:r>
              <a:rPr lang="en-IN" dirty="0"/>
              <a:t>        </a:t>
            </a:r>
            <a:r>
              <a:rPr lang="en-IN" dirty="0" err="1"/>
              <a:t>staticVar</a:t>
            </a:r>
            <a:r>
              <a:rPr lang="en-IN" dirty="0"/>
              <a:t> = 30; // Accessing the static variable.</a:t>
            </a:r>
            <a:endParaRPr lang="en-IN" dirty="0"/>
          </a:p>
          <a:p>
            <a:pPr marL="0" indent="0">
              <a:buNone/>
            </a:pPr>
            <a:r>
              <a:rPr lang="en-IN" dirty="0"/>
              <a:t>    }</a:t>
            </a:r>
            <a:endParaRPr lang="en-IN" dirty="0"/>
          </a:p>
          <a:p>
            <a:pPr marL="0" indent="0">
              <a:buNone/>
            </a:pPr>
            <a:r>
              <a:rPr lang="en-IN" dirty="0"/>
              <a:t>}</a:t>
            </a:r>
            <a:endParaRPr lang="en-IN" dirty="0"/>
          </a:p>
          <a:p>
            <a:pPr marL="0" indent="0">
              <a:buNone/>
            </a:pP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3237"/>
            <a:ext cx="10515600" cy="5417128"/>
          </a:xfrm>
        </p:spPr>
        <p:txBody>
          <a:bodyPr/>
          <a:lstStyle/>
          <a:p>
            <a:pPr marL="0" indent="0" algn="ctr">
              <a:buNone/>
            </a:pPr>
            <a:r>
              <a:rPr lang="en-IN" dirty="0">
                <a:latin typeface="Cambria" panose="02040503050406030204" pitchFamily="18" charset="0"/>
                <a:ea typeface="Cambria" panose="02040503050406030204" pitchFamily="18" charset="0"/>
              </a:rPr>
              <a:t>Operators in Java</a:t>
            </a:r>
            <a:endParaRPr lang="en-IN" dirty="0">
              <a:latin typeface="Cambria" panose="02040503050406030204" pitchFamily="18" charset="0"/>
              <a:ea typeface="Cambria" panose="02040503050406030204" pitchFamily="18" charset="0"/>
            </a:endParaRPr>
          </a:p>
          <a:p>
            <a:pPr lvl="0"/>
            <a:r>
              <a:rPr lang="en-IN" dirty="0">
                <a:latin typeface="Cambria" panose="02040503050406030204" pitchFamily="18" charset="0"/>
                <a:ea typeface="Cambria" panose="02040503050406030204" pitchFamily="18" charset="0"/>
              </a:rPr>
              <a:t>Unary Operator,</a:t>
            </a:r>
            <a:endParaRPr lang="en-IN" dirty="0">
              <a:latin typeface="Cambria" panose="02040503050406030204" pitchFamily="18" charset="0"/>
              <a:ea typeface="Cambria" panose="02040503050406030204" pitchFamily="18" charset="0"/>
            </a:endParaRPr>
          </a:p>
          <a:p>
            <a:pPr lvl="0"/>
            <a:r>
              <a:rPr lang="en-IN" dirty="0">
                <a:latin typeface="Cambria" panose="02040503050406030204" pitchFamily="18" charset="0"/>
                <a:ea typeface="Cambria" panose="02040503050406030204" pitchFamily="18" charset="0"/>
              </a:rPr>
              <a:t>Arithmetic Operator</a:t>
            </a:r>
            <a:endParaRPr lang="en-IN" dirty="0">
              <a:latin typeface="Cambria" panose="02040503050406030204" pitchFamily="18" charset="0"/>
              <a:ea typeface="Cambria" panose="02040503050406030204" pitchFamily="18" charset="0"/>
            </a:endParaRPr>
          </a:p>
          <a:p>
            <a:pPr lvl="0"/>
            <a:r>
              <a:rPr lang="en-IN" dirty="0">
                <a:latin typeface="Cambria" panose="02040503050406030204" pitchFamily="18" charset="0"/>
                <a:ea typeface="Cambria" panose="02040503050406030204" pitchFamily="18" charset="0"/>
              </a:rPr>
              <a:t>Shift Operator</a:t>
            </a:r>
            <a:endParaRPr lang="en-IN" dirty="0">
              <a:latin typeface="Cambria" panose="02040503050406030204" pitchFamily="18" charset="0"/>
              <a:ea typeface="Cambria" panose="02040503050406030204" pitchFamily="18" charset="0"/>
            </a:endParaRPr>
          </a:p>
          <a:p>
            <a:pPr lvl="0"/>
            <a:r>
              <a:rPr lang="en-IN" dirty="0">
                <a:latin typeface="Cambria" panose="02040503050406030204" pitchFamily="18" charset="0"/>
                <a:ea typeface="Cambria" panose="02040503050406030204" pitchFamily="18" charset="0"/>
              </a:rPr>
              <a:t>Relational Operator</a:t>
            </a:r>
            <a:endParaRPr lang="en-IN" dirty="0">
              <a:latin typeface="Cambria" panose="02040503050406030204" pitchFamily="18" charset="0"/>
              <a:ea typeface="Cambria" panose="02040503050406030204" pitchFamily="18" charset="0"/>
            </a:endParaRPr>
          </a:p>
          <a:p>
            <a:pPr lvl="0"/>
            <a:r>
              <a:rPr lang="en-IN" dirty="0">
                <a:latin typeface="Cambria" panose="02040503050406030204" pitchFamily="18" charset="0"/>
                <a:ea typeface="Cambria" panose="02040503050406030204" pitchFamily="18" charset="0"/>
              </a:rPr>
              <a:t>Bitwise Operator</a:t>
            </a:r>
            <a:endParaRPr lang="en-IN" dirty="0">
              <a:latin typeface="Cambria" panose="02040503050406030204" pitchFamily="18" charset="0"/>
              <a:ea typeface="Cambria" panose="02040503050406030204" pitchFamily="18" charset="0"/>
            </a:endParaRPr>
          </a:p>
          <a:p>
            <a:pPr lvl="0"/>
            <a:r>
              <a:rPr lang="en-IN" dirty="0">
                <a:latin typeface="Cambria" panose="02040503050406030204" pitchFamily="18" charset="0"/>
                <a:ea typeface="Cambria" panose="02040503050406030204" pitchFamily="18" charset="0"/>
              </a:rPr>
              <a:t>Logical Operator</a:t>
            </a:r>
            <a:endParaRPr lang="en-IN" dirty="0">
              <a:latin typeface="Cambria" panose="02040503050406030204" pitchFamily="18" charset="0"/>
              <a:ea typeface="Cambria" panose="02040503050406030204" pitchFamily="18" charset="0"/>
            </a:endParaRPr>
          </a:p>
          <a:p>
            <a:pPr lvl="0"/>
            <a:r>
              <a:rPr lang="en-IN" dirty="0">
                <a:latin typeface="Cambria" panose="02040503050406030204" pitchFamily="18" charset="0"/>
                <a:ea typeface="Cambria" panose="02040503050406030204" pitchFamily="18" charset="0"/>
              </a:rPr>
              <a:t>Ternary Operator and</a:t>
            </a:r>
            <a:endParaRPr lang="en-IN" dirty="0">
              <a:latin typeface="Cambria" panose="02040503050406030204" pitchFamily="18" charset="0"/>
              <a:ea typeface="Cambria" panose="02040503050406030204" pitchFamily="18" charset="0"/>
            </a:endParaRPr>
          </a:p>
          <a:p>
            <a:pPr lvl="0"/>
            <a:r>
              <a:rPr lang="en-IN" dirty="0">
                <a:latin typeface="Cambria" panose="02040503050406030204" pitchFamily="18" charset="0"/>
                <a:ea typeface="Cambria" panose="02040503050406030204" pitchFamily="18" charset="0"/>
              </a:rPr>
              <a:t>Assignment Operator.</a:t>
            </a:r>
            <a:endParaRPr lang="en-IN" dirty="0">
              <a:latin typeface="Cambria" panose="02040503050406030204" pitchFamily="18" charset="0"/>
              <a:ea typeface="Cambria" panose="02040503050406030204" pitchFamily="18" charset="0"/>
            </a:endParaRPr>
          </a:p>
          <a:p>
            <a:pPr marL="0" indent="0">
              <a:buNone/>
            </a:pP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2144" y="207965"/>
          <a:ext cx="11993733" cy="6583457"/>
        </p:xfrm>
        <a:graphic>
          <a:graphicData uri="http://schemas.openxmlformats.org/drawingml/2006/table">
            <a:tbl>
              <a:tblPr/>
              <a:tblGrid>
                <a:gridCol w="3997911"/>
                <a:gridCol w="3997911"/>
                <a:gridCol w="3997911"/>
              </a:tblGrid>
              <a:tr h="471267">
                <a:tc>
                  <a:txBody>
                    <a:bodyPr/>
                    <a:lstStyle/>
                    <a:p>
                      <a:pPr algn="l" fontAlgn="t"/>
                      <a:r>
                        <a:rPr lang="en-IN" sz="1500">
                          <a:solidFill>
                            <a:srgbClr val="000000"/>
                          </a:solidFill>
                          <a:effectLst/>
                          <a:latin typeface="Times New Roman" panose="02020603050405020304" pitchFamily="18" charset="0"/>
                        </a:rPr>
                        <a:t>Operator Type</a:t>
                      </a:r>
                      <a:endParaRPr lang="en-IN" sz="1500">
                        <a:solidFill>
                          <a:srgbClr val="000000"/>
                        </a:solidFill>
                        <a:effectLst/>
                        <a:latin typeface="Times New Roman" panose="02020603050405020304" pitchFamily="18" charset="0"/>
                      </a:endParaRPr>
                    </a:p>
                  </a:txBody>
                  <a:tcPr marL="97110" marR="97110" marT="97110" marB="97110">
                    <a:lnL w="9525" cap="flat" cmpd="sng" algn="ctr">
                      <a:solidFill>
                        <a:srgbClr val="600424"/>
                      </a:solidFill>
                      <a:prstDash val="solid"/>
                      <a:round/>
                      <a:headEnd type="none" w="med" len="med"/>
                      <a:tailEnd type="none" w="med" len="med"/>
                    </a:lnL>
                    <a:lnR w="9525" cap="flat" cmpd="sng" algn="ctr">
                      <a:solidFill>
                        <a:srgbClr val="600424"/>
                      </a:solidFill>
                      <a:prstDash val="solid"/>
                      <a:round/>
                      <a:headEnd type="none" w="med" len="med"/>
                      <a:tailEnd type="none" w="med" len="med"/>
                    </a:lnR>
                    <a:lnT w="9525" cap="flat" cmpd="sng" algn="ctr">
                      <a:solidFill>
                        <a:srgbClr val="60042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500">
                          <a:solidFill>
                            <a:srgbClr val="000000"/>
                          </a:solidFill>
                          <a:effectLst/>
                          <a:latin typeface="Times New Roman" panose="02020603050405020304" pitchFamily="18" charset="0"/>
                        </a:rPr>
                        <a:t>Category</a:t>
                      </a:r>
                      <a:endParaRPr lang="en-IN" sz="1500">
                        <a:solidFill>
                          <a:srgbClr val="000000"/>
                        </a:solidFill>
                        <a:effectLst/>
                        <a:latin typeface="Times New Roman" panose="02020603050405020304" pitchFamily="18" charset="0"/>
                      </a:endParaRPr>
                    </a:p>
                  </a:txBody>
                  <a:tcPr marL="97110" marR="97110" marT="97110" marB="97110">
                    <a:lnL w="9525" cap="flat" cmpd="sng" algn="ctr">
                      <a:solidFill>
                        <a:srgbClr val="600424"/>
                      </a:solidFill>
                      <a:prstDash val="solid"/>
                      <a:round/>
                      <a:headEnd type="none" w="med" len="med"/>
                      <a:tailEnd type="none" w="med" len="med"/>
                    </a:lnL>
                    <a:lnR w="9525" cap="flat" cmpd="sng" algn="ctr">
                      <a:solidFill>
                        <a:srgbClr val="600424"/>
                      </a:solidFill>
                      <a:prstDash val="solid"/>
                      <a:round/>
                      <a:headEnd type="none" w="med" len="med"/>
                      <a:tailEnd type="none" w="med" len="med"/>
                    </a:lnR>
                    <a:lnT w="9525" cap="flat" cmpd="sng" algn="ctr">
                      <a:solidFill>
                        <a:srgbClr val="60042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500">
                          <a:solidFill>
                            <a:srgbClr val="000000"/>
                          </a:solidFill>
                          <a:effectLst/>
                          <a:latin typeface="Times New Roman" panose="02020603050405020304" pitchFamily="18" charset="0"/>
                        </a:rPr>
                        <a:t>Precedence</a:t>
                      </a:r>
                      <a:endParaRPr lang="en-IN" sz="1500">
                        <a:solidFill>
                          <a:srgbClr val="000000"/>
                        </a:solidFill>
                        <a:effectLst/>
                        <a:latin typeface="Times New Roman" panose="02020603050405020304" pitchFamily="18" charset="0"/>
                      </a:endParaRPr>
                    </a:p>
                  </a:txBody>
                  <a:tcPr marL="97110" marR="97110" marT="97110" marB="97110">
                    <a:lnL w="9525" cap="flat" cmpd="sng" algn="ctr">
                      <a:solidFill>
                        <a:srgbClr val="600424"/>
                      </a:solidFill>
                      <a:prstDash val="solid"/>
                      <a:round/>
                      <a:headEnd type="none" w="med" len="med"/>
                      <a:tailEnd type="none" w="med" len="med"/>
                    </a:lnL>
                    <a:lnR w="9525" cap="flat" cmpd="sng" algn="ctr">
                      <a:solidFill>
                        <a:srgbClr val="600424"/>
                      </a:solidFill>
                      <a:prstDash val="solid"/>
                      <a:round/>
                      <a:headEnd type="none" w="med" len="med"/>
                      <a:tailEnd type="none" w="med" len="med"/>
                    </a:lnR>
                    <a:lnT w="9525" cap="flat" cmpd="sng" algn="ctr">
                      <a:solidFill>
                        <a:srgbClr val="60042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399863">
                <a:tc rowSpan="2">
                  <a:txBody>
                    <a:bodyPr/>
                    <a:lstStyle/>
                    <a:p>
                      <a:pPr algn="just" fontAlgn="t"/>
                      <a:r>
                        <a:rPr lang="en-IN" sz="1500">
                          <a:solidFill>
                            <a:srgbClr val="333333"/>
                          </a:solidFill>
                          <a:effectLst/>
                          <a:latin typeface="inter-regular"/>
                        </a:rPr>
                        <a:t>Unary</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postfix</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i="1">
                          <a:solidFill>
                            <a:srgbClr val="333333"/>
                          </a:solidFill>
                          <a:effectLst/>
                          <a:latin typeface="inter-regular"/>
                        </a:rPr>
                        <a:t>expr</a:t>
                      </a:r>
                      <a:r>
                        <a:rPr lang="en-IN" sz="1500">
                          <a:solidFill>
                            <a:srgbClr val="333333"/>
                          </a:solidFill>
                          <a:effectLst/>
                          <a:latin typeface="inter-regular"/>
                        </a:rPr>
                        <a:t>++ </a:t>
                      </a:r>
                      <a:r>
                        <a:rPr lang="en-IN" sz="1500" i="1">
                          <a:solidFill>
                            <a:srgbClr val="333333"/>
                          </a:solidFill>
                          <a:effectLst/>
                          <a:latin typeface="inter-regular"/>
                        </a:rPr>
                        <a:t>expr</a:t>
                      </a:r>
                      <a:r>
                        <a:rPr lang="en-IN" sz="1500">
                          <a:solidFill>
                            <a:srgbClr val="333333"/>
                          </a:solidFill>
                          <a:effectLst/>
                          <a:latin typeface="inter-regular"/>
                        </a:rPr>
                        <a:t>--</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56917">
                <a:tc vMerge="1">
                  <a:tcPr/>
                </a:tc>
                <a:tc>
                  <a:txBody>
                    <a:bodyPr/>
                    <a:lstStyle/>
                    <a:p>
                      <a:pPr algn="just" fontAlgn="t"/>
                      <a:r>
                        <a:rPr lang="en-IN" sz="1500">
                          <a:solidFill>
                            <a:srgbClr val="333333"/>
                          </a:solidFill>
                          <a:effectLst/>
                          <a:latin typeface="inter-regular"/>
                        </a:rPr>
                        <a:t>prefix</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dirty="0">
                          <a:solidFill>
                            <a:srgbClr val="333333"/>
                          </a:solidFill>
                          <a:effectLst/>
                          <a:latin typeface="inter-regular"/>
                        </a:rPr>
                        <a:t>++</a:t>
                      </a:r>
                      <a:r>
                        <a:rPr lang="en-IN" sz="1500" i="1" dirty="0">
                          <a:solidFill>
                            <a:srgbClr val="333333"/>
                          </a:solidFill>
                          <a:effectLst/>
                          <a:latin typeface="inter-regular"/>
                        </a:rPr>
                        <a:t>expr</a:t>
                      </a:r>
                      <a:r>
                        <a:rPr lang="en-IN" sz="1500" dirty="0">
                          <a:solidFill>
                            <a:srgbClr val="333333"/>
                          </a:solidFill>
                          <a:effectLst/>
                          <a:latin typeface="inter-regular"/>
                        </a:rPr>
                        <a:t> --</a:t>
                      </a:r>
                      <a:r>
                        <a:rPr lang="en-IN" sz="1500" i="1" dirty="0">
                          <a:solidFill>
                            <a:srgbClr val="333333"/>
                          </a:solidFill>
                          <a:effectLst/>
                          <a:latin typeface="inter-regular"/>
                        </a:rPr>
                        <a:t>expr</a:t>
                      </a:r>
                      <a:r>
                        <a:rPr lang="en-IN" sz="1500" dirty="0">
                          <a:solidFill>
                            <a:srgbClr val="333333"/>
                          </a:solidFill>
                          <a:effectLst/>
                          <a:latin typeface="inter-regular"/>
                        </a:rPr>
                        <a:t> +</a:t>
                      </a:r>
                      <a:r>
                        <a:rPr lang="en-IN" sz="1500" i="1" dirty="0">
                          <a:solidFill>
                            <a:srgbClr val="333333"/>
                          </a:solidFill>
                          <a:effectLst/>
                          <a:latin typeface="inter-regular"/>
                        </a:rPr>
                        <a:t>expr</a:t>
                      </a:r>
                      <a:r>
                        <a:rPr lang="en-IN" sz="1500" dirty="0">
                          <a:solidFill>
                            <a:srgbClr val="333333"/>
                          </a:solidFill>
                          <a:effectLst/>
                          <a:latin typeface="inter-regular"/>
                        </a:rPr>
                        <a:t> -</a:t>
                      </a:r>
                      <a:r>
                        <a:rPr lang="en-IN" sz="1500" i="1" dirty="0">
                          <a:solidFill>
                            <a:srgbClr val="333333"/>
                          </a:solidFill>
                          <a:effectLst/>
                          <a:latin typeface="inter-regular"/>
                        </a:rPr>
                        <a:t>expr</a:t>
                      </a:r>
                      <a:r>
                        <a:rPr lang="en-IN" sz="1500" dirty="0">
                          <a:solidFill>
                            <a:srgbClr val="333333"/>
                          </a:solidFill>
                          <a:effectLst/>
                          <a:latin typeface="inter-regular"/>
                        </a:rPr>
                        <a:t> ~ !</a:t>
                      </a:r>
                      <a:endParaRPr lang="en-IN" sz="1500" dirty="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9863">
                <a:tc rowSpan="2">
                  <a:txBody>
                    <a:bodyPr/>
                    <a:lstStyle/>
                    <a:p>
                      <a:pPr algn="just" fontAlgn="t"/>
                      <a:r>
                        <a:rPr lang="en-IN" sz="1500">
                          <a:solidFill>
                            <a:srgbClr val="333333"/>
                          </a:solidFill>
                          <a:effectLst/>
                          <a:latin typeface="inter-regular"/>
                        </a:rPr>
                        <a:t>Arithmetic</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multiplicative</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 / %</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9863">
                <a:tc vMerge="1">
                  <a:tcPr/>
                </a:tc>
                <a:tc>
                  <a:txBody>
                    <a:bodyPr/>
                    <a:lstStyle/>
                    <a:p>
                      <a:pPr algn="just" fontAlgn="t"/>
                      <a:r>
                        <a:rPr lang="en-IN" sz="1500">
                          <a:solidFill>
                            <a:srgbClr val="333333"/>
                          </a:solidFill>
                          <a:effectLst/>
                          <a:latin typeface="inter-regular"/>
                        </a:rPr>
                        <a:t>additive</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 -</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9863">
                <a:tc>
                  <a:txBody>
                    <a:bodyPr/>
                    <a:lstStyle/>
                    <a:p>
                      <a:pPr algn="just" fontAlgn="t"/>
                      <a:r>
                        <a:rPr lang="en-IN" sz="1500">
                          <a:solidFill>
                            <a:srgbClr val="333333"/>
                          </a:solidFill>
                          <a:effectLst/>
                          <a:latin typeface="inter-regular"/>
                        </a:rPr>
                        <a:t>Shift</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shift</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&lt;&lt; &gt;&gt; &gt;&gt;&gt;</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9863">
                <a:tc rowSpan="2">
                  <a:txBody>
                    <a:bodyPr/>
                    <a:lstStyle/>
                    <a:p>
                      <a:pPr algn="just" fontAlgn="t"/>
                      <a:r>
                        <a:rPr lang="en-IN" sz="1500">
                          <a:solidFill>
                            <a:srgbClr val="333333"/>
                          </a:solidFill>
                          <a:effectLst/>
                          <a:latin typeface="inter-regular"/>
                        </a:rPr>
                        <a:t>Relational</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dirty="0">
                          <a:solidFill>
                            <a:srgbClr val="333333"/>
                          </a:solidFill>
                          <a:effectLst/>
                          <a:latin typeface="inter-regular"/>
                        </a:rPr>
                        <a:t>comparison</a:t>
                      </a:r>
                      <a:endParaRPr lang="en-IN" sz="1500" dirty="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&lt; &gt; &lt;= &gt;= instanceof</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9863">
                <a:tc vMerge="1">
                  <a:tcPr/>
                </a:tc>
                <a:tc>
                  <a:txBody>
                    <a:bodyPr/>
                    <a:lstStyle/>
                    <a:p>
                      <a:pPr algn="just" fontAlgn="t"/>
                      <a:r>
                        <a:rPr lang="en-IN" sz="1500">
                          <a:solidFill>
                            <a:srgbClr val="333333"/>
                          </a:solidFill>
                          <a:effectLst/>
                          <a:latin typeface="inter-regular"/>
                        </a:rPr>
                        <a:t>equality</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 !=</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9863">
                <a:tc rowSpan="3">
                  <a:txBody>
                    <a:bodyPr/>
                    <a:lstStyle/>
                    <a:p>
                      <a:pPr algn="just" fontAlgn="t"/>
                      <a:r>
                        <a:rPr lang="en-IN" sz="1500">
                          <a:solidFill>
                            <a:srgbClr val="333333"/>
                          </a:solidFill>
                          <a:effectLst/>
                          <a:latin typeface="inter-regular"/>
                        </a:rPr>
                        <a:t>Bitwise</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bitwise AND</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&amp;</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9863">
                <a:tc vMerge="1">
                  <a:tcPr/>
                </a:tc>
                <a:tc>
                  <a:txBody>
                    <a:bodyPr/>
                    <a:lstStyle/>
                    <a:p>
                      <a:pPr algn="just" fontAlgn="t"/>
                      <a:r>
                        <a:rPr lang="en-IN" sz="1500">
                          <a:solidFill>
                            <a:srgbClr val="333333"/>
                          </a:solidFill>
                          <a:effectLst/>
                          <a:latin typeface="inter-regular"/>
                        </a:rPr>
                        <a:t>bitwise exclusive OR</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9863">
                <a:tc vMerge="1">
                  <a:tcPr/>
                </a:tc>
                <a:tc>
                  <a:txBody>
                    <a:bodyPr/>
                    <a:lstStyle/>
                    <a:p>
                      <a:pPr algn="just" fontAlgn="t"/>
                      <a:r>
                        <a:rPr lang="en-IN" sz="1500">
                          <a:solidFill>
                            <a:srgbClr val="333333"/>
                          </a:solidFill>
                          <a:effectLst/>
                          <a:latin typeface="inter-regular"/>
                        </a:rPr>
                        <a:t>bitwise inclusive OR</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9863">
                <a:tc rowSpan="2">
                  <a:txBody>
                    <a:bodyPr/>
                    <a:lstStyle/>
                    <a:p>
                      <a:pPr algn="just" fontAlgn="t"/>
                      <a:r>
                        <a:rPr lang="en-IN" sz="1500">
                          <a:solidFill>
                            <a:srgbClr val="333333"/>
                          </a:solidFill>
                          <a:effectLst/>
                          <a:latin typeface="inter-regular"/>
                        </a:rPr>
                        <a:t>Logical</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logical AND</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&amp;&amp;</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399863">
                <a:tc vMerge="1">
                  <a:tcPr/>
                </a:tc>
                <a:tc>
                  <a:txBody>
                    <a:bodyPr/>
                    <a:lstStyle/>
                    <a:p>
                      <a:pPr algn="just" fontAlgn="t"/>
                      <a:r>
                        <a:rPr lang="en-IN" sz="1500">
                          <a:solidFill>
                            <a:srgbClr val="333333"/>
                          </a:solidFill>
                          <a:effectLst/>
                          <a:latin typeface="inter-regular"/>
                        </a:rPr>
                        <a:t>logical OR</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399863">
                <a:tc>
                  <a:txBody>
                    <a:bodyPr/>
                    <a:lstStyle/>
                    <a:p>
                      <a:pPr algn="just" fontAlgn="t"/>
                      <a:r>
                        <a:rPr lang="en-IN" sz="1500">
                          <a:solidFill>
                            <a:srgbClr val="333333"/>
                          </a:solidFill>
                          <a:effectLst/>
                          <a:latin typeface="inter-regular"/>
                        </a:rPr>
                        <a:t>Ternary</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ternary</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 :</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56917">
                <a:tc>
                  <a:txBody>
                    <a:bodyPr/>
                    <a:lstStyle/>
                    <a:p>
                      <a:pPr algn="just" fontAlgn="t"/>
                      <a:r>
                        <a:rPr lang="en-IN" sz="1500">
                          <a:solidFill>
                            <a:srgbClr val="333333"/>
                          </a:solidFill>
                          <a:effectLst/>
                          <a:latin typeface="inter-regular"/>
                        </a:rPr>
                        <a:t>Assignment</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assignment</a:t>
                      </a:r>
                      <a:endParaRPr lang="en-IN" sz="150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dirty="0">
                          <a:solidFill>
                            <a:srgbClr val="333333"/>
                          </a:solidFill>
                          <a:effectLst/>
                          <a:latin typeface="inter-regular"/>
                        </a:rPr>
                        <a:t>= += -= *= /= %= &amp;= ^= |= &lt;&lt;= &gt;&gt;= &gt;&gt;&gt;=</a:t>
                      </a:r>
                      <a:endParaRPr lang="en-IN" sz="1500" dirty="0">
                        <a:solidFill>
                          <a:srgbClr val="333333"/>
                        </a:solidFill>
                        <a:effectLst/>
                        <a:latin typeface="inter-regular"/>
                      </a:endParaRPr>
                    </a:p>
                  </a:txBody>
                  <a:tcPr marL="64740" marR="64740" marT="64740" marB="6474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5745" y="360217"/>
            <a:ext cx="11014364" cy="6220691"/>
          </a:xfrm>
        </p:spPr>
        <p:txBody>
          <a:bodyPr>
            <a:normAutofit lnSpcReduction="10000"/>
          </a:bodyPr>
          <a:lstStyle/>
          <a:p>
            <a:r>
              <a:rPr lang="en-IN" sz="3200" b="1" dirty="0"/>
              <a:t>HISTORY OF JAVA</a:t>
            </a:r>
            <a:endParaRPr lang="en-IN" sz="3200" b="1" dirty="0"/>
          </a:p>
          <a:p>
            <a:endParaRPr lang="en-IN" sz="3200" b="1" dirty="0"/>
          </a:p>
          <a:p>
            <a:pPr marL="342900" indent="-342900" algn="just">
              <a:buFont typeface="Wingdings" panose="05000000000000000000" pitchFamily="2" charset="2"/>
              <a:buChar char="v"/>
            </a:pPr>
            <a:r>
              <a:rPr lang="en-US" dirty="0"/>
              <a:t>In 1990, Sun Microsystem Inc.(US) has conceived a project to develop software for </a:t>
            </a:r>
            <a:r>
              <a:rPr lang="en-US" b="1" dirty="0"/>
              <a:t>consumer electronic devices that could be controlled by a remote</a:t>
            </a:r>
            <a:r>
              <a:rPr lang="en-US" dirty="0"/>
              <a:t>. This Project was  called “</a:t>
            </a:r>
            <a:r>
              <a:rPr lang="en-US" b="1" dirty="0"/>
              <a:t>Stealth Project</a:t>
            </a:r>
            <a:r>
              <a:rPr lang="en-US" dirty="0"/>
              <a:t>” but later its name was changed to “</a:t>
            </a:r>
            <a:r>
              <a:rPr lang="en-US" b="1" dirty="0"/>
              <a:t>Green Project</a:t>
            </a:r>
            <a:r>
              <a:rPr lang="en-US" dirty="0"/>
              <a:t>”</a:t>
            </a:r>
            <a:endParaRPr lang="en-US" dirty="0"/>
          </a:p>
          <a:p>
            <a:pPr marL="342900" indent="-342900" algn="just">
              <a:buFont typeface="Wingdings" panose="05000000000000000000" pitchFamily="2" charset="2"/>
              <a:buChar char="v"/>
            </a:pPr>
            <a:r>
              <a:rPr lang="en-US" dirty="0"/>
              <a:t>In January  1991, Bill joy, James </a:t>
            </a:r>
            <a:r>
              <a:rPr lang="en-US" dirty="0" err="1"/>
              <a:t>Gosling,Mike</a:t>
            </a:r>
            <a:r>
              <a:rPr lang="en-US" dirty="0"/>
              <a:t> </a:t>
            </a:r>
            <a:r>
              <a:rPr lang="en-US" dirty="0" err="1"/>
              <a:t>Sheradin,Patrick</a:t>
            </a:r>
            <a:r>
              <a:rPr lang="en-US" dirty="0"/>
              <a:t> </a:t>
            </a:r>
            <a:r>
              <a:rPr lang="en-US" dirty="0" err="1"/>
              <a:t>Naughton</a:t>
            </a:r>
            <a:r>
              <a:rPr lang="en-US" dirty="0"/>
              <a:t>, and several others met in Aspen, Colorado to discuss this Project.</a:t>
            </a:r>
            <a:endParaRPr lang="en-US" dirty="0"/>
          </a:p>
          <a:p>
            <a:pPr marL="342900" indent="-342900" algn="just">
              <a:buFont typeface="Wingdings" panose="05000000000000000000" pitchFamily="2" charset="2"/>
              <a:buChar char="v"/>
            </a:pPr>
            <a:r>
              <a:rPr lang="en-US" b="1" dirty="0"/>
              <a:t>Mike </a:t>
            </a:r>
            <a:r>
              <a:rPr lang="en-US" b="1" dirty="0" err="1"/>
              <a:t>Sheradin</a:t>
            </a:r>
            <a:r>
              <a:rPr lang="en-US" b="1" dirty="0"/>
              <a:t> </a:t>
            </a:r>
            <a:r>
              <a:rPr lang="en-US" dirty="0"/>
              <a:t>was to focus on </a:t>
            </a:r>
            <a:r>
              <a:rPr lang="en-US" b="1" dirty="0"/>
              <a:t>business development</a:t>
            </a:r>
            <a:r>
              <a:rPr lang="en-US" dirty="0"/>
              <a:t>. </a:t>
            </a:r>
            <a:r>
              <a:rPr lang="en-US" b="1" dirty="0"/>
              <a:t>Patrick </a:t>
            </a:r>
            <a:r>
              <a:rPr lang="en-US" b="1" dirty="0" err="1"/>
              <a:t>Naughton</a:t>
            </a:r>
            <a:r>
              <a:rPr lang="en-US" dirty="0"/>
              <a:t> was to begin work on the </a:t>
            </a:r>
            <a:r>
              <a:rPr lang="en-US" b="1" dirty="0"/>
              <a:t>graphics System</a:t>
            </a:r>
            <a:r>
              <a:rPr lang="en-US" dirty="0"/>
              <a:t>. And </a:t>
            </a:r>
            <a:r>
              <a:rPr lang="en-US" b="1" dirty="0"/>
              <a:t>James Gosling </a:t>
            </a:r>
            <a:r>
              <a:rPr lang="en-US" dirty="0"/>
              <a:t>was to identify the Proper programming language for the project.</a:t>
            </a:r>
            <a:endParaRPr lang="en-US" dirty="0"/>
          </a:p>
          <a:p>
            <a:pPr marL="342900" indent="-342900" algn="just">
              <a:buFont typeface="Wingdings" panose="05000000000000000000" pitchFamily="2" charset="2"/>
              <a:buChar char="v"/>
            </a:pPr>
            <a:r>
              <a:rPr lang="en-US" dirty="0"/>
              <a:t>Gosling thought C and C++ could be used to develop the project. But the Problem he faced with them is that they were </a:t>
            </a:r>
            <a:r>
              <a:rPr lang="en-US" b="1" dirty="0"/>
              <a:t>system dependent language </a:t>
            </a:r>
            <a:r>
              <a:rPr lang="en-US" dirty="0"/>
              <a:t>and hence could not be used on various processors, which the electronic devices might use.</a:t>
            </a:r>
            <a:endParaRPr lang="en-US" dirty="0"/>
          </a:p>
          <a:p>
            <a:pPr marL="342900" indent="-342900" algn="just">
              <a:buFont typeface="Wingdings" panose="05000000000000000000" pitchFamily="2" charset="2"/>
              <a:buChar char="v"/>
            </a:pPr>
            <a:r>
              <a:rPr lang="en-US" dirty="0"/>
              <a:t>So he started developing a new language , which was </a:t>
            </a:r>
            <a:r>
              <a:rPr lang="en-US" b="1" dirty="0"/>
              <a:t>completely system independent</a:t>
            </a:r>
            <a:r>
              <a:rPr lang="en-US" dirty="0"/>
              <a:t>. This language was initially called </a:t>
            </a:r>
            <a:r>
              <a:rPr lang="en-US" b="1" dirty="0"/>
              <a:t>“Oak</a:t>
            </a:r>
            <a:r>
              <a:rPr lang="en-US" dirty="0"/>
              <a:t>” . Since This name was registered by some other company , later it was changed to “</a:t>
            </a:r>
            <a:r>
              <a:rPr lang="en-US" b="1" dirty="0"/>
              <a:t>Java”</a:t>
            </a:r>
            <a:endParaRPr lang="en-IN" b="1" dirty="0"/>
          </a:p>
          <a:p>
            <a:pPr algn="l"/>
            <a:endParaRPr lang="en-IN" dirty="0"/>
          </a:p>
          <a:p>
            <a:pPr algn="l"/>
            <a:endParaRPr lang="en-IN" dirty="0"/>
          </a:p>
        </p:txBody>
      </p:sp>
      <p:sp>
        <p:nvSpPr>
          <p:cNvPr id="4" name="Rectangle 2"/>
          <p:cNvSpPr>
            <a:spLocks noChangeArrowheads="1"/>
          </p:cNvSpPr>
          <p:nvPr/>
        </p:nvSpPr>
        <p:spPr bwMode="auto">
          <a:xfrm>
            <a:off x="0" y="193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pic>
        <p:nvPicPr>
          <p:cNvPr id="5" name="Picture 1" descr="James Gosling - founder of jav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69428" y="294547"/>
            <a:ext cx="1343025" cy="1047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6473" y="318655"/>
            <a:ext cx="10827327" cy="6400800"/>
          </a:xfrm>
        </p:spPr>
        <p:txBody>
          <a:bodyPr>
            <a:normAutofit fontScale="62500" lnSpcReduction="20000"/>
          </a:bodyPr>
          <a:lstStyle/>
          <a:p>
            <a:pPr marL="0" indent="0" algn="ctr">
              <a:buNone/>
            </a:pPr>
            <a:r>
              <a:rPr lang="en-IN" b="1" dirty="0"/>
              <a:t>Java Unary Operator </a:t>
            </a:r>
            <a:endParaRPr lang="en-IN" b="1" dirty="0"/>
          </a:p>
          <a:p>
            <a:pPr marL="0" indent="0">
              <a:buNone/>
            </a:pPr>
            <a:r>
              <a:rPr lang="en-IN" dirty="0"/>
              <a:t>Example1: </a:t>
            </a:r>
            <a:r>
              <a:rPr lang="en-IN" b="1" dirty="0"/>
              <a:t>++ and --</a:t>
            </a:r>
            <a:endParaRPr lang="en-IN" b="1" dirty="0"/>
          </a:p>
          <a:p>
            <a:pPr marL="0" indent="0">
              <a:buNone/>
            </a:pPr>
            <a:r>
              <a:rPr lang="en-IN" b="1" dirty="0"/>
              <a:t>public</a:t>
            </a:r>
            <a:r>
              <a:rPr lang="en-IN" dirty="0"/>
              <a:t> </a:t>
            </a:r>
            <a:r>
              <a:rPr lang="en-IN" b="1" dirty="0"/>
              <a:t>class</a:t>
            </a:r>
            <a:r>
              <a:rPr lang="en-IN" dirty="0"/>
              <a:t> </a:t>
            </a:r>
            <a:r>
              <a:rPr lang="en-IN" dirty="0" err="1"/>
              <a:t>OperatorExample</a:t>
            </a:r>
            <a:r>
              <a:rPr lang="en-IN" dirty="0"/>
              <a:t>{  </a:t>
            </a:r>
            <a:endParaRPr lang="en-IN" dirty="0"/>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endParaRPr lang="en-IN" dirty="0"/>
          </a:p>
          <a:p>
            <a:pPr marL="0" indent="0">
              <a:buNone/>
            </a:pPr>
            <a:r>
              <a:rPr lang="en-IN" b="1" dirty="0" err="1"/>
              <a:t>int</a:t>
            </a:r>
            <a:r>
              <a:rPr lang="en-IN" dirty="0"/>
              <a:t> x=10;  </a:t>
            </a:r>
            <a:endParaRPr lang="en-IN" dirty="0"/>
          </a:p>
          <a:p>
            <a:pPr marL="0" indent="0">
              <a:buNone/>
            </a:pPr>
            <a:r>
              <a:rPr lang="en-IN" dirty="0" err="1"/>
              <a:t>System.out.println</a:t>
            </a:r>
            <a:r>
              <a:rPr lang="en-IN" dirty="0"/>
              <a:t>(x++);//10 (11)  </a:t>
            </a:r>
            <a:endParaRPr lang="en-IN" dirty="0"/>
          </a:p>
          <a:p>
            <a:pPr marL="0" indent="0">
              <a:buNone/>
            </a:pPr>
            <a:r>
              <a:rPr lang="en-IN" dirty="0"/>
              <a:t>System.out.println(++x);//12  </a:t>
            </a:r>
            <a:endParaRPr lang="en-IN" dirty="0"/>
          </a:p>
          <a:p>
            <a:pPr marL="0" indent="0">
              <a:buNone/>
            </a:pPr>
            <a:r>
              <a:rPr lang="en-IN" dirty="0" err="1"/>
              <a:t>System.out.println</a:t>
            </a:r>
            <a:r>
              <a:rPr lang="en-IN" dirty="0"/>
              <a:t>(x--);//12 (11)  </a:t>
            </a:r>
            <a:endParaRPr lang="en-IN" dirty="0"/>
          </a:p>
          <a:p>
            <a:pPr marL="0" indent="0">
              <a:buNone/>
            </a:pPr>
            <a:r>
              <a:rPr lang="en-IN" dirty="0"/>
              <a:t>System.out.println(--x);//10  </a:t>
            </a:r>
            <a:endParaRPr lang="en-IN" dirty="0"/>
          </a:p>
          <a:p>
            <a:pPr marL="0" indent="0">
              <a:buNone/>
            </a:pPr>
            <a:r>
              <a:rPr lang="en-IN" dirty="0"/>
              <a:t>}}  </a:t>
            </a:r>
            <a:endParaRPr lang="en-IN" dirty="0"/>
          </a:p>
          <a:p>
            <a:pPr marL="0" indent="0">
              <a:buNone/>
            </a:pPr>
            <a:r>
              <a:rPr lang="en-IN" dirty="0"/>
              <a:t>Example2: </a:t>
            </a:r>
            <a:r>
              <a:rPr lang="en-IN" b="1" dirty="0"/>
              <a:t>++ and --</a:t>
            </a:r>
            <a:endParaRPr lang="en-IN" dirty="0"/>
          </a:p>
          <a:p>
            <a:pPr marL="0" indent="0">
              <a:buNone/>
            </a:pPr>
            <a:r>
              <a:rPr lang="en-IN" b="1" dirty="0"/>
              <a:t>public</a:t>
            </a:r>
            <a:r>
              <a:rPr lang="en-IN" dirty="0"/>
              <a:t> </a:t>
            </a:r>
            <a:r>
              <a:rPr lang="en-IN" b="1" dirty="0"/>
              <a:t>class</a:t>
            </a:r>
            <a:r>
              <a:rPr lang="en-IN" dirty="0"/>
              <a:t> </a:t>
            </a:r>
            <a:r>
              <a:rPr lang="en-IN" dirty="0" err="1"/>
              <a:t>OperatorExample</a:t>
            </a:r>
            <a:r>
              <a:rPr lang="en-IN" dirty="0"/>
              <a:t>{  </a:t>
            </a:r>
            <a:endParaRPr lang="en-IN" dirty="0"/>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endParaRPr lang="en-IN" dirty="0"/>
          </a:p>
          <a:p>
            <a:pPr marL="0" indent="0">
              <a:buNone/>
            </a:pPr>
            <a:r>
              <a:rPr lang="en-IN" b="1" dirty="0" err="1"/>
              <a:t>int</a:t>
            </a:r>
            <a:r>
              <a:rPr lang="en-IN" dirty="0"/>
              <a:t> a=10;  </a:t>
            </a:r>
            <a:endParaRPr lang="en-IN" dirty="0"/>
          </a:p>
          <a:p>
            <a:pPr marL="0" indent="0">
              <a:buNone/>
            </a:pPr>
            <a:r>
              <a:rPr lang="en-IN" b="1" dirty="0" err="1"/>
              <a:t>int</a:t>
            </a:r>
            <a:r>
              <a:rPr lang="en-IN" dirty="0"/>
              <a:t> b=10;  </a:t>
            </a:r>
            <a:endParaRPr lang="en-IN" dirty="0"/>
          </a:p>
          <a:p>
            <a:pPr marL="0" indent="0">
              <a:buNone/>
            </a:pPr>
            <a:r>
              <a:rPr lang="en-IN" dirty="0" err="1"/>
              <a:t>System.out.println</a:t>
            </a:r>
            <a:r>
              <a:rPr lang="en-IN" dirty="0"/>
              <a:t>(a++ + ++a);//10+12=22  </a:t>
            </a:r>
            <a:endParaRPr lang="en-IN" dirty="0"/>
          </a:p>
          <a:p>
            <a:pPr marL="0" indent="0">
              <a:buNone/>
            </a:pPr>
            <a:r>
              <a:rPr lang="en-IN" dirty="0" err="1"/>
              <a:t>System.out.println</a:t>
            </a:r>
            <a:r>
              <a:rPr lang="en-IN" dirty="0"/>
              <a:t>(b++ + b++);//10+11=21  </a:t>
            </a:r>
            <a:endParaRPr lang="en-IN" dirty="0"/>
          </a:p>
          <a:p>
            <a:pPr marL="0" indent="0">
              <a:buNone/>
            </a:pPr>
            <a:r>
              <a:rPr lang="en-IN" dirty="0"/>
              <a:t>}</a:t>
            </a:r>
            <a:endParaRPr lang="en-IN" dirty="0"/>
          </a:p>
          <a:p>
            <a:pPr marL="0" indent="0">
              <a:buNone/>
            </a:pPr>
            <a:r>
              <a:rPr lang="en-IN" dirty="0"/>
              <a:t>}  </a:t>
            </a:r>
            <a:endParaRPr lang="en-IN" dirty="0"/>
          </a:p>
          <a:p>
            <a:pPr marL="0" indent="0">
              <a:buNone/>
            </a:pPr>
            <a:endParaRPr lang="en-IN" dirty="0"/>
          </a:p>
          <a:p>
            <a:pPr marL="0" indent="0">
              <a:buNone/>
            </a:pPr>
            <a:endParaRPr lang="en-IN" dirty="0"/>
          </a:p>
          <a:p>
            <a:pPr marL="0" indent="0">
              <a:buNone/>
            </a:pP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7927"/>
            <a:ext cx="10841182" cy="5985164"/>
          </a:xfrm>
        </p:spPr>
        <p:txBody>
          <a:bodyPr>
            <a:normAutofit fontScale="92500" lnSpcReduction="10000"/>
          </a:bodyPr>
          <a:lstStyle/>
          <a:p>
            <a:pPr marL="0" indent="0">
              <a:buNone/>
            </a:pPr>
            <a:r>
              <a:rPr lang="en-IN" dirty="0"/>
              <a:t>Example: </a:t>
            </a:r>
            <a:r>
              <a:rPr lang="en-IN" b="1" dirty="0">
                <a:solidFill>
                  <a:srgbClr val="333333"/>
                </a:solidFill>
                <a:latin typeface="inter-regular"/>
              </a:rPr>
              <a:t>~ !</a:t>
            </a:r>
            <a:endParaRPr lang="en-IN" b="1" dirty="0">
              <a:solidFill>
                <a:srgbClr val="333333"/>
              </a:solidFill>
              <a:latin typeface="inter-regular"/>
            </a:endParaRPr>
          </a:p>
          <a:p>
            <a:pPr marL="0" indent="0">
              <a:buNone/>
            </a:pPr>
            <a:r>
              <a:rPr lang="en-IN" b="1" dirty="0"/>
              <a:t>public</a:t>
            </a:r>
            <a:r>
              <a:rPr lang="en-IN" dirty="0"/>
              <a:t> </a:t>
            </a:r>
            <a:r>
              <a:rPr lang="en-IN" b="1" dirty="0"/>
              <a:t>class</a:t>
            </a:r>
            <a:r>
              <a:rPr lang="en-IN" dirty="0"/>
              <a:t> </a:t>
            </a:r>
            <a:r>
              <a:rPr lang="en-IN" dirty="0" err="1"/>
              <a:t>OperatorExample</a:t>
            </a:r>
            <a:r>
              <a:rPr lang="en-IN" dirty="0"/>
              <a:t>{  </a:t>
            </a:r>
            <a:endParaRPr lang="en-IN" dirty="0"/>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endParaRPr lang="en-IN" dirty="0"/>
          </a:p>
          <a:p>
            <a:pPr marL="0" indent="0">
              <a:buNone/>
            </a:pPr>
            <a:r>
              <a:rPr lang="en-IN" b="1" dirty="0" err="1"/>
              <a:t>int</a:t>
            </a:r>
            <a:r>
              <a:rPr lang="en-IN" dirty="0"/>
              <a:t> a=10;  </a:t>
            </a:r>
            <a:endParaRPr lang="en-IN" dirty="0"/>
          </a:p>
          <a:p>
            <a:pPr marL="0" indent="0">
              <a:buNone/>
            </a:pPr>
            <a:r>
              <a:rPr lang="en-IN" b="1" dirty="0" err="1"/>
              <a:t>int</a:t>
            </a:r>
            <a:r>
              <a:rPr lang="en-IN" dirty="0"/>
              <a:t> b=-10;  </a:t>
            </a:r>
            <a:endParaRPr lang="en-IN" dirty="0"/>
          </a:p>
          <a:p>
            <a:pPr marL="0" indent="0">
              <a:buNone/>
            </a:pPr>
            <a:r>
              <a:rPr lang="en-IN" b="1" dirty="0" err="1"/>
              <a:t>boolean</a:t>
            </a:r>
            <a:r>
              <a:rPr lang="en-IN" dirty="0"/>
              <a:t> c=</a:t>
            </a:r>
            <a:r>
              <a:rPr lang="en-IN" b="1" dirty="0"/>
              <a:t>true</a:t>
            </a:r>
            <a:r>
              <a:rPr lang="en-IN" dirty="0"/>
              <a:t>;  </a:t>
            </a:r>
            <a:endParaRPr lang="en-IN" dirty="0"/>
          </a:p>
          <a:p>
            <a:pPr marL="0" indent="0">
              <a:buNone/>
            </a:pPr>
            <a:r>
              <a:rPr lang="en-IN" b="1" dirty="0" err="1"/>
              <a:t>boolean</a:t>
            </a:r>
            <a:r>
              <a:rPr lang="en-IN" dirty="0"/>
              <a:t> d=</a:t>
            </a:r>
            <a:r>
              <a:rPr lang="en-IN" b="1" dirty="0"/>
              <a:t>false</a:t>
            </a:r>
            <a:r>
              <a:rPr lang="en-IN" dirty="0"/>
              <a:t>;  </a:t>
            </a:r>
            <a:endParaRPr lang="en-IN" dirty="0"/>
          </a:p>
          <a:p>
            <a:pPr marL="0" indent="0">
              <a:buNone/>
            </a:pPr>
            <a:r>
              <a:rPr lang="en-IN" dirty="0"/>
              <a:t>System.out.println(~a);//-11 (minus of total positive value which starts from 0)  </a:t>
            </a:r>
            <a:endParaRPr lang="en-IN" dirty="0"/>
          </a:p>
          <a:p>
            <a:pPr marL="0" indent="0">
              <a:buNone/>
            </a:pPr>
            <a:r>
              <a:rPr lang="en-IN" dirty="0"/>
              <a:t>System.out.println(~b);//9 (positive of total minus, positive starts from 0)  </a:t>
            </a:r>
            <a:endParaRPr lang="en-IN" dirty="0"/>
          </a:p>
          <a:p>
            <a:pPr marL="0" indent="0">
              <a:buNone/>
            </a:pPr>
            <a:r>
              <a:rPr lang="en-IN" dirty="0"/>
              <a:t>System.out.println(!c);//false (opposite of </a:t>
            </a:r>
            <a:r>
              <a:rPr lang="en-IN" dirty="0" err="1"/>
              <a:t>boolean</a:t>
            </a:r>
            <a:r>
              <a:rPr lang="en-IN" dirty="0"/>
              <a:t> value)  </a:t>
            </a:r>
            <a:endParaRPr lang="en-IN" dirty="0"/>
          </a:p>
          <a:p>
            <a:pPr marL="0" indent="0">
              <a:buNone/>
            </a:pPr>
            <a:r>
              <a:rPr lang="en-IN" dirty="0"/>
              <a:t>System.out.println(!d);//true  </a:t>
            </a:r>
            <a:endParaRPr lang="en-IN" dirty="0"/>
          </a:p>
          <a:p>
            <a:pPr marL="0" indent="0">
              <a:buNone/>
            </a:pPr>
            <a:r>
              <a:rPr lang="en-IN" dirty="0"/>
              <a:t>}</a:t>
            </a:r>
            <a:endParaRPr lang="en-IN" dirty="0"/>
          </a:p>
          <a:p>
            <a:pPr marL="0" indent="0">
              <a:buNone/>
            </a:pPr>
            <a:r>
              <a:rPr lang="en-IN" dirty="0"/>
              <a:t>}  </a:t>
            </a:r>
            <a:endParaRPr lang="en-IN" dirty="0"/>
          </a:p>
          <a:p>
            <a:pPr marL="0" indent="0">
              <a:buNone/>
            </a:pP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8545"/>
            <a:ext cx="10515600" cy="6038418"/>
          </a:xfrm>
        </p:spPr>
        <p:txBody>
          <a:bodyPr>
            <a:normAutofit fontScale="62500" lnSpcReduction="20000"/>
          </a:bodyPr>
          <a:lstStyle/>
          <a:p>
            <a:pPr marL="0" indent="0" algn="ctr">
              <a:buNone/>
            </a:pPr>
            <a:r>
              <a:rPr lang="en-IN" b="1" dirty="0"/>
              <a:t>Java Arithmetic Operators</a:t>
            </a:r>
            <a:endParaRPr lang="en-IN" b="1" dirty="0"/>
          </a:p>
          <a:p>
            <a:pPr marL="0" indent="0">
              <a:buNone/>
            </a:pPr>
            <a:r>
              <a:rPr lang="en-IN" b="1" dirty="0"/>
              <a:t>EX1</a:t>
            </a:r>
            <a:endParaRPr lang="en-IN" b="1" dirty="0"/>
          </a:p>
          <a:p>
            <a:pPr marL="0" indent="0">
              <a:buNone/>
            </a:pPr>
            <a:r>
              <a:rPr lang="en-IN" b="1" dirty="0"/>
              <a:t>public</a:t>
            </a:r>
            <a:r>
              <a:rPr lang="en-IN" dirty="0"/>
              <a:t> </a:t>
            </a:r>
            <a:r>
              <a:rPr lang="en-IN" b="1" dirty="0"/>
              <a:t>class</a:t>
            </a:r>
            <a:r>
              <a:rPr lang="en-IN" dirty="0"/>
              <a:t> </a:t>
            </a:r>
            <a:r>
              <a:rPr lang="en-IN" dirty="0" err="1"/>
              <a:t>OperatorExample</a:t>
            </a:r>
            <a:r>
              <a:rPr lang="en-IN" dirty="0"/>
              <a:t>{  </a:t>
            </a:r>
            <a:endParaRPr lang="en-IN" dirty="0"/>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endParaRPr lang="en-IN" dirty="0"/>
          </a:p>
          <a:p>
            <a:pPr marL="0" indent="0">
              <a:buNone/>
            </a:pPr>
            <a:r>
              <a:rPr lang="en-IN" b="1" dirty="0" err="1"/>
              <a:t>int</a:t>
            </a:r>
            <a:r>
              <a:rPr lang="en-IN" dirty="0"/>
              <a:t> a=10;  </a:t>
            </a:r>
            <a:endParaRPr lang="en-IN" dirty="0"/>
          </a:p>
          <a:p>
            <a:pPr marL="0" indent="0">
              <a:buNone/>
            </a:pPr>
            <a:r>
              <a:rPr lang="en-IN" b="1" dirty="0" err="1"/>
              <a:t>int</a:t>
            </a:r>
            <a:r>
              <a:rPr lang="en-IN" dirty="0"/>
              <a:t> b=5;  </a:t>
            </a:r>
            <a:endParaRPr lang="en-IN" dirty="0"/>
          </a:p>
          <a:p>
            <a:pPr marL="0" indent="0">
              <a:buNone/>
            </a:pPr>
            <a:r>
              <a:rPr lang="en-IN" dirty="0" err="1"/>
              <a:t>System.out.println</a:t>
            </a:r>
            <a:r>
              <a:rPr lang="en-IN" dirty="0"/>
              <a:t>(</a:t>
            </a:r>
            <a:r>
              <a:rPr lang="en-IN" dirty="0" err="1"/>
              <a:t>a+b</a:t>
            </a:r>
            <a:r>
              <a:rPr lang="en-IN" dirty="0"/>
              <a:t>);//15  </a:t>
            </a:r>
            <a:endParaRPr lang="en-IN" dirty="0"/>
          </a:p>
          <a:p>
            <a:pPr marL="0" indent="0">
              <a:buNone/>
            </a:pPr>
            <a:r>
              <a:rPr lang="en-IN" dirty="0" err="1"/>
              <a:t>System.out.println</a:t>
            </a:r>
            <a:r>
              <a:rPr lang="en-IN" dirty="0"/>
              <a:t>(a-b);//5  </a:t>
            </a:r>
            <a:endParaRPr lang="en-IN" dirty="0"/>
          </a:p>
          <a:p>
            <a:pPr marL="0" indent="0">
              <a:buNone/>
            </a:pPr>
            <a:r>
              <a:rPr lang="en-IN" dirty="0" err="1"/>
              <a:t>System.out.println</a:t>
            </a:r>
            <a:r>
              <a:rPr lang="en-IN" dirty="0"/>
              <a:t>(a*b);//50  </a:t>
            </a:r>
            <a:endParaRPr lang="en-IN" dirty="0"/>
          </a:p>
          <a:p>
            <a:pPr marL="0" indent="0">
              <a:buNone/>
            </a:pPr>
            <a:r>
              <a:rPr lang="en-IN" dirty="0" err="1"/>
              <a:t>System.out.println</a:t>
            </a:r>
            <a:r>
              <a:rPr lang="en-IN" dirty="0"/>
              <a:t>(a/b);//2  </a:t>
            </a:r>
            <a:endParaRPr lang="en-IN" dirty="0"/>
          </a:p>
          <a:p>
            <a:pPr marL="0" indent="0">
              <a:buNone/>
            </a:pPr>
            <a:r>
              <a:rPr lang="en-IN" dirty="0" err="1"/>
              <a:t>System.out.println</a:t>
            </a:r>
            <a:r>
              <a:rPr lang="en-IN" dirty="0"/>
              <a:t>(</a:t>
            </a:r>
            <a:r>
              <a:rPr lang="en-IN" dirty="0" err="1"/>
              <a:t>a%b</a:t>
            </a:r>
            <a:r>
              <a:rPr lang="en-IN" dirty="0"/>
              <a:t>);//0  </a:t>
            </a:r>
            <a:endParaRPr lang="en-IN" dirty="0"/>
          </a:p>
          <a:p>
            <a:pPr marL="0" indent="0">
              <a:buNone/>
            </a:pPr>
            <a:r>
              <a:rPr lang="en-IN" dirty="0"/>
              <a:t>}</a:t>
            </a:r>
            <a:endParaRPr lang="en-IN" dirty="0"/>
          </a:p>
          <a:p>
            <a:pPr marL="0" indent="0">
              <a:buNone/>
            </a:pPr>
            <a:r>
              <a:rPr lang="en-IN" dirty="0"/>
              <a:t>}  </a:t>
            </a:r>
            <a:endParaRPr lang="en-IN" dirty="0"/>
          </a:p>
          <a:p>
            <a:pPr marL="0" indent="0">
              <a:buNone/>
            </a:pPr>
            <a:r>
              <a:rPr lang="en-IN" b="1" dirty="0"/>
              <a:t>EX2</a:t>
            </a:r>
            <a:endParaRPr lang="en-IN" b="1" dirty="0"/>
          </a:p>
          <a:p>
            <a:pPr marL="0" indent="0">
              <a:buNone/>
            </a:pPr>
            <a:r>
              <a:rPr lang="en-IN" b="1" dirty="0"/>
              <a:t>public</a:t>
            </a:r>
            <a:r>
              <a:rPr lang="en-IN" dirty="0"/>
              <a:t> </a:t>
            </a:r>
            <a:r>
              <a:rPr lang="en-IN" b="1" dirty="0"/>
              <a:t>class</a:t>
            </a:r>
            <a:r>
              <a:rPr lang="en-IN" dirty="0"/>
              <a:t> </a:t>
            </a:r>
            <a:r>
              <a:rPr lang="en-IN" dirty="0" err="1"/>
              <a:t>OperatorExample</a:t>
            </a:r>
            <a:r>
              <a:rPr lang="en-IN" dirty="0"/>
              <a:t>{  </a:t>
            </a:r>
            <a:endParaRPr lang="en-IN" dirty="0"/>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endParaRPr lang="en-IN" dirty="0"/>
          </a:p>
          <a:p>
            <a:pPr marL="0" indent="0">
              <a:buNone/>
            </a:pPr>
            <a:r>
              <a:rPr lang="en-IN" dirty="0" err="1"/>
              <a:t>System.out.println</a:t>
            </a:r>
            <a:r>
              <a:rPr lang="en-IN" dirty="0"/>
              <a:t>(10*10/5+3-1*4/2);  </a:t>
            </a:r>
            <a:endParaRPr lang="en-IN" dirty="0"/>
          </a:p>
          <a:p>
            <a:pPr marL="0" indent="0">
              <a:buNone/>
            </a:pPr>
            <a:r>
              <a:rPr lang="en-IN" dirty="0"/>
              <a:t>}</a:t>
            </a:r>
            <a:endParaRPr lang="en-IN" dirty="0"/>
          </a:p>
          <a:p>
            <a:pPr marL="0" indent="0">
              <a:buNone/>
            </a:pPr>
            <a:r>
              <a:rPr lang="en-IN" dirty="0"/>
              <a:t>}  </a:t>
            </a:r>
            <a:endParaRPr lang="en-IN" dirty="0"/>
          </a:p>
          <a:p>
            <a:pPr marL="0" indent="0">
              <a:buNone/>
            </a:pPr>
            <a:endParaRPr lang="en-IN" dirty="0"/>
          </a:p>
          <a:p>
            <a:pPr marL="0" indent="0">
              <a:buNone/>
            </a:pP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1055"/>
            <a:ext cx="10515600" cy="5705908"/>
          </a:xfrm>
        </p:spPr>
        <p:txBody>
          <a:bodyPr/>
          <a:lstStyle/>
          <a:p>
            <a:pPr marL="0" indent="0" algn="ctr">
              <a:buNone/>
            </a:pPr>
            <a:r>
              <a:rPr lang="en-IN" b="1" dirty="0"/>
              <a:t>Java Left Shift Operator</a:t>
            </a:r>
            <a:endParaRPr lang="en-IN" b="1" dirty="0"/>
          </a:p>
          <a:p>
            <a:pPr marL="0" indent="0" algn="ctr">
              <a:buNone/>
            </a:pPr>
            <a:endParaRPr lang="en-IN" b="1" dirty="0"/>
          </a:p>
          <a:p>
            <a:pPr marL="0" indent="0">
              <a:buNone/>
            </a:pPr>
            <a:r>
              <a:rPr lang="en-IN" b="1" dirty="0"/>
              <a:t>public</a:t>
            </a:r>
            <a:r>
              <a:rPr lang="en-IN" dirty="0"/>
              <a:t> </a:t>
            </a:r>
            <a:r>
              <a:rPr lang="en-IN" b="1" dirty="0"/>
              <a:t>class</a:t>
            </a:r>
            <a:r>
              <a:rPr lang="en-IN" dirty="0"/>
              <a:t> </a:t>
            </a:r>
            <a:r>
              <a:rPr lang="en-IN" dirty="0" err="1"/>
              <a:t>OperatorExample</a:t>
            </a:r>
            <a:r>
              <a:rPr lang="en-IN" dirty="0"/>
              <a:t>{  </a:t>
            </a:r>
            <a:endParaRPr lang="en-IN" dirty="0"/>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endParaRPr lang="en-IN" dirty="0"/>
          </a:p>
          <a:p>
            <a:pPr marL="0" indent="0">
              <a:buNone/>
            </a:pPr>
            <a:r>
              <a:rPr lang="en-IN" dirty="0" err="1"/>
              <a:t>System.out.println</a:t>
            </a:r>
            <a:r>
              <a:rPr lang="en-IN" dirty="0"/>
              <a:t>(10&lt;&lt;2);//10*2^2=10*4=40  </a:t>
            </a:r>
            <a:endParaRPr lang="en-IN" dirty="0"/>
          </a:p>
          <a:p>
            <a:pPr marL="0" indent="0">
              <a:buNone/>
            </a:pPr>
            <a:r>
              <a:rPr lang="en-IN" dirty="0" err="1"/>
              <a:t>System.out.println</a:t>
            </a:r>
            <a:r>
              <a:rPr lang="en-IN" dirty="0"/>
              <a:t>(10&lt;&lt;3);//10*2^3=10*8=80  </a:t>
            </a:r>
            <a:endParaRPr lang="en-IN" dirty="0"/>
          </a:p>
          <a:p>
            <a:pPr marL="0" indent="0">
              <a:buNone/>
            </a:pPr>
            <a:r>
              <a:rPr lang="en-IN" dirty="0" err="1"/>
              <a:t>System.out.println</a:t>
            </a:r>
            <a:r>
              <a:rPr lang="en-IN" dirty="0"/>
              <a:t>(20&lt;&lt;2);//20*2^2=20*4=80  </a:t>
            </a:r>
            <a:endParaRPr lang="en-IN" dirty="0"/>
          </a:p>
          <a:p>
            <a:pPr marL="0" indent="0">
              <a:buNone/>
            </a:pPr>
            <a:r>
              <a:rPr lang="en-IN" dirty="0" err="1"/>
              <a:t>System.out.println</a:t>
            </a:r>
            <a:r>
              <a:rPr lang="en-IN" dirty="0"/>
              <a:t>(15&lt;&lt;4);//15*2^4=15*16=240  </a:t>
            </a:r>
            <a:endParaRPr lang="en-IN" dirty="0"/>
          </a:p>
          <a:p>
            <a:pPr marL="0" indent="0">
              <a:buNone/>
            </a:pPr>
            <a:r>
              <a:rPr lang="en-IN" dirty="0"/>
              <a:t>}</a:t>
            </a:r>
            <a:endParaRPr lang="en-IN" dirty="0"/>
          </a:p>
          <a:p>
            <a:pPr marL="0" indent="0">
              <a:buNone/>
            </a:pPr>
            <a:r>
              <a:rPr lang="en-IN" dirty="0"/>
              <a:t>}  </a:t>
            </a:r>
            <a:endParaRPr lang="en-IN" dirty="0"/>
          </a:p>
          <a:p>
            <a:pPr marL="0" indent="0">
              <a:buNone/>
            </a:pPr>
            <a:endParaRPr lang="en-IN" b="1" dirty="0"/>
          </a:p>
          <a:p>
            <a:pPr marL="0" indent="0" algn="ctr">
              <a:buNone/>
            </a:pP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4291"/>
            <a:ext cx="10515600" cy="5442672"/>
          </a:xfrm>
        </p:spPr>
        <p:txBody>
          <a:bodyPr/>
          <a:lstStyle/>
          <a:p>
            <a:pPr marL="0" indent="0" algn="ctr">
              <a:buNone/>
            </a:pPr>
            <a:r>
              <a:rPr lang="en-IN" b="1" dirty="0"/>
              <a:t>Java Right Shift Operator</a:t>
            </a:r>
            <a:endParaRPr lang="en-IN" b="1" dirty="0"/>
          </a:p>
          <a:p>
            <a:pPr marL="0" indent="0" algn="ctr">
              <a:buNone/>
            </a:pPr>
            <a:endParaRPr lang="en-IN" b="1" dirty="0"/>
          </a:p>
          <a:p>
            <a:pPr marL="0" indent="0">
              <a:buNone/>
            </a:pPr>
            <a:r>
              <a:rPr lang="en-IN" b="1" dirty="0"/>
              <a:t>public</a:t>
            </a:r>
            <a:r>
              <a:rPr lang="en-IN" dirty="0"/>
              <a:t> Class </a:t>
            </a:r>
            <a:r>
              <a:rPr lang="en-IN" dirty="0" err="1"/>
              <a:t>OperatorExample</a:t>
            </a:r>
            <a:r>
              <a:rPr lang="en-IN" dirty="0"/>
              <a:t>{  </a:t>
            </a:r>
            <a:endParaRPr lang="en-IN" dirty="0"/>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endParaRPr lang="en-IN" dirty="0"/>
          </a:p>
          <a:p>
            <a:pPr marL="0" indent="0">
              <a:buNone/>
            </a:pPr>
            <a:r>
              <a:rPr lang="en-IN" dirty="0" err="1"/>
              <a:t>System.out.println</a:t>
            </a:r>
            <a:r>
              <a:rPr lang="en-IN" dirty="0"/>
              <a:t>(10&gt;&gt;2);//10/2^2=10/4=2  </a:t>
            </a:r>
            <a:endParaRPr lang="en-IN" dirty="0"/>
          </a:p>
          <a:p>
            <a:pPr marL="0" indent="0">
              <a:buNone/>
            </a:pPr>
            <a:r>
              <a:rPr lang="en-IN" dirty="0" err="1"/>
              <a:t>System.out.println</a:t>
            </a:r>
            <a:r>
              <a:rPr lang="en-IN" dirty="0"/>
              <a:t>(20&gt;&gt;2);//20/2^2=20/4=5  </a:t>
            </a:r>
            <a:endParaRPr lang="en-IN" dirty="0"/>
          </a:p>
          <a:p>
            <a:pPr marL="0" indent="0">
              <a:buNone/>
            </a:pPr>
            <a:r>
              <a:rPr lang="en-IN" dirty="0" err="1"/>
              <a:t>System.out.println</a:t>
            </a:r>
            <a:r>
              <a:rPr lang="en-IN" dirty="0"/>
              <a:t>(20&gt;&gt;3);//20/2^3=20/8=2  </a:t>
            </a:r>
            <a:endParaRPr lang="en-IN" dirty="0"/>
          </a:p>
          <a:p>
            <a:pPr marL="0" indent="0">
              <a:buNone/>
            </a:pPr>
            <a:r>
              <a:rPr lang="en-IN" dirty="0"/>
              <a:t>}</a:t>
            </a:r>
            <a:endParaRPr lang="en-IN" dirty="0"/>
          </a:p>
          <a:p>
            <a:pPr marL="0" indent="0">
              <a:buNone/>
            </a:pPr>
            <a:r>
              <a:rPr lang="en-IN" dirty="0"/>
              <a:t>}  </a:t>
            </a:r>
            <a:endParaRPr lang="en-IN" dirty="0"/>
          </a:p>
          <a:p>
            <a:pPr marL="0" indent="0">
              <a:buNone/>
            </a:pP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6364"/>
            <a:ext cx="10515600" cy="6082145"/>
          </a:xfrm>
        </p:spPr>
        <p:txBody>
          <a:bodyPr>
            <a:normAutofit fontScale="92500"/>
          </a:bodyPr>
          <a:lstStyle/>
          <a:p>
            <a:pPr marL="0" indent="0" algn="ctr">
              <a:buNone/>
            </a:pPr>
            <a:r>
              <a:rPr lang="en-IN" b="1" dirty="0"/>
              <a:t>Logical &amp;&amp; and Bitwise &amp;</a:t>
            </a:r>
            <a:endParaRPr lang="en-IN" b="1" dirty="0"/>
          </a:p>
          <a:p>
            <a:r>
              <a:rPr lang="en-IN" dirty="0"/>
              <a:t>The logical &amp;&amp; operator doesn't check the second condition if the first condition is false. It checks the second condition only if the first one is true.</a:t>
            </a:r>
            <a:endParaRPr lang="en-IN" dirty="0"/>
          </a:p>
          <a:p>
            <a:r>
              <a:rPr lang="en-IN" dirty="0"/>
              <a:t>The bitwise &amp; operator always checks both conditions whether first condition is true or false.</a:t>
            </a:r>
            <a:endParaRPr lang="en-IN" dirty="0"/>
          </a:p>
          <a:p>
            <a:r>
              <a:rPr lang="en-IN" dirty="0" err="1"/>
              <a:t>Ex:</a:t>
            </a:r>
            <a:r>
              <a:rPr lang="en-IN" b="1" dirty="0" err="1"/>
              <a:t>public</a:t>
            </a:r>
            <a:r>
              <a:rPr lang="en-IN" dirty="0"/>
              <a:t> </a:t>
            </a:r>
            <a:r>
              <a:rPr lang="en-IN" b="1" dirty="0"/>
              <a:t>class</a:t>
            </a:r>
            <a:r>
              <a:rPr lang="en-IN" dirty="0"/>
              <a:t> </a:t>
            </a:r>
            <a:r>
              <a:rPr lang="en-IN" dirty="0" err="1"/>
              <a:t>OperatorExample</a:t>
            </a:r>
            <a:r>
              <a:rPr lang="en-IN" dirty="0"/>
              <a:t>{  </a:t>
            </a:r>
            <a:endParaRPr lang="en-IN" dirty="0"/>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endParaRPr lang="en-IN" dirty="0"/>
          </a:p>
          <a:p>
            <a:pPr marL="0" indent="0">
              <a:buNone/>
            </a:pPr>
            <a:r>
              <a:rPr lang="en-IN" b="1" dirty="0" err="1"/>
              <a:t>int</a:t>
            </a:r>
            <a:r>
              <a:rPr lang="en-IN" dirty="0"/>
              <a:t> a=10;  </a:t>
            </a:r>
            <a:endParaRPr lang="en-IN" dirty="0"/>
          </a:p>
          <a:p>
            <a:pPr marL="0" indent="0">
              <a:buNone/>
            </a:pPr>
            <a:r>
              <a:rPr lang="en-IN" b="1" dirty="0" err="1"/>
              <a:t>int</a:t>
            </a:r>
            <a:r>
              <a:rPr lang="en-IN" dirty="0"/>
              <a:t> b=5;  </a:t>
            </a:r>
            <a:endParaRPr lang="en-IN" dirty="0"/>
          </a:p>
          <a:p>
            <a:pPr marL="0" indent="0">
              <a:buNone/>
            </a:pPr>
            <a:r>
              <a:rPr lang="en-IN" b="1" dirty="0" err="1"/>
              <a:t>int</a:t>
            </a:r>
            <a:r>
              <a:rPr lang="en-IN" dirty="0"/>
              <a:t> c=20;  </a:t>
            </a:r>
            <a:endParaRPr lang="en-IN" dirty="0"/>
          </a:p>
          <a:p>
            <a:pPr marL="0" indent="0">
              <a:buNone/>
            </a:pPr>
            <a:r>
              <a:rPr lang="en-IN" dirty="0" err="1"/>
              <a:t>System.out.println</a:t>
            </a:r>
            <a:r>
              <a:rPr lang="en-IN" dirty="0"/>
              <a:t>(a&lt;b&amp;&amp;a&lt;c);//false  </a:t>
            </a:r>
            <a:endParaRPr lang="en-IN" dirty="0"/>
          </a:p>
          <a:p>
            <a:pPr marL="0" indent="0">
              <a:buNone/>
            </a:pPr>
            <a:r>
              <a:rPr lang="en-IN" dirty="0" err="1"/>
              <a:t>System.out.println</a:t>
            </a:r>
            <a:r>
              <a:rPr lang="en-IN" dirty="0"/>
              <a:t>(a&lt;</a:t>
            </a:r>
            <a:r>
              <a:rPr lang="en-IN" dirty="0" err="1"/>
              <a:t>b&amp;a</a:t>
            </a:r>
            <a:r>
              <a:rPr lang="en-IN" dirty="0"/>
              <a:t>&lt;c);//false  </a:t>
            </a:r>
            <a:endParaRPr lang="en-IN" dirty="0"/>
          </a:p>
          <a:p>
            <a:pPr marL="0" indent="0">
              <a:buNone/>
            </a:pPr>
            <a:r>
              <a:rPr lang="en-IN" dirty="0"/>
              <a:t>}}  </a:t>
            </a:r>
            <a:endParaRPr lang="en-IN" dirty="0"/>
          </a:p>
          <a:p>
            <a:pPr marL="0" indent="0">
              <a:buNone/>
            </a:pPr>
            <a:endParaRPr lang="en-IN" dirty="0"/>
          </a:p>
          <a:p>
            <a:pPr marL="0" indent="0">
              <a:buNone/>
            </a:pP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7927"/>
            <a:ext cx="10515600" cy="5789036"/>
          </a:xfrm>
        </p:spPr>
        <p:txBody>
          <a:bodyPr/>
          <a:lstStyle/>
          <a:p>
            <a:pPr marL="0" indent="0" algn="ctr">
              <a:buNone/>
            </a:pPr>
            <a:r>
              <a:rPr lang="en-IN" b="1" dirty="0"/>
              <a:t>Logical || and Bitwise |</a:t>
            </a:r>
            <a:endParaRPr lang="en-IN" b="1" dirty="0"/>
          </a:p>
          <a:p>
            <a:pPr marL="0" indent="0" algn="ctr">
              <a:buNone/>
            </a:pPr>
            <a:endParaRPr lang="en-IN" dirty="0"/>
          </a:p>
          <a:p>
            <a:pPr marL="0" indent="0">
              <a:buNone/>
            </a:pPr>
            <a:r>
              <a:rPr lang="en-IN" b="1" dirty="0"/>
              <a:t>public</a:t>
            </a:r>
            <a:r>
              <a:rPr lang="en-IN" dirty="0"/>
              <a:t> </a:t>
            </a:r>
            <a:r>
              <a:rPr lang="en-IN" b="1" dirty="0"/>
              <a:t>class</a:t>
            </a:r>
            <a:r>
              <a:rPr lang="en-IN" dirty="0"/>
              <a:t> </a:t>
            </a:r>
            <a:r>
              <a:rPr lang="en-IN" dirty="0" err="1"/>
              <a:t>OperatorExample</a:t>
            </a:r>
            <a:r>
              <a:rPr lang="en-IN" dirty="0"/>
              <a:t>{  </a:t>
            </a:r>
            <a:endParaRPr lang="en-IN" dirty="0"/>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endParaRPr lang="en-IN" dirty="0"/>
          </a:p>
          <a:p>
            <a:pPr marL="0" indent="0">
              <a:buNone/>
            </a:pPr>
            <a:r>
              <a:rPr lang="en-IN" b="1" dirty="0" err="1"/>
              <a:t>int</a:t>
            </a:r>
            <a:r>
              <a:rPr lang="en-IN" dirty="0"/>
              <a:t> a=10;  </a:t>
            </a:r>
            <a:endParaRPr lang="en-IN" dirty="0"/>
          </a:p>
          <a:p>
            <a:pPr marL="0" indent="0">
              <a:buNone/>
            </a:pPr>
            <a:r>
              <a:rPr lang="en-IN" b="1" dirty="0" err="1"/>
              <a:t>int</a:t>
            </a:r>
            <a:r>
              <a:rPr lang="en-IN" dirty="0"/>
              <a:t> b=5;  </a:t>
            </a:r>
            <a:endParaRPr lang="en-IN" dirty="0"/>
          </a:p>
          <a:p>
            <a:pPr marL="0" indent="0">
              <a:buNone/>
            </a:pPr>
            <a:r>
              <a:rPr lang="en-IN" b="1" dirty="0" err="1"/>
              <a:t>int</a:t>
            </a:r>
            <a:r>
              <a:rPr lang="en-IN" dirty="0"/>
              <a:t> c=20;  </a:t>
            </a:r>
            <a:endParaRPr lang="en-IN" dirty="0"/>
          </a:p>
          <a:p>
            <a:pPr marL="0" indent="0">
              <a:buNone/>
            </a:pPr>
            <a:r>
              <a:rPr lang="en-IN" dirty="0" err="1"/>
              <a:t>System.out.println</a:t>
            </a:r>
            <a:r>
              <a:rPr lang="en-IN" dirty="0"/>
              <a:t>(a&gt;b||a&lt;c);//true </a:t>
            </a:r>
            <a:endParaRPr lang="en-IN" dirty="0"/>
          </a:p>
          <a:p>
            <a:pPr marL="0" indent="0">
              <a:buNone/>
            </a:pPr>
            <a:r>
              <a:rPr lang="en-IN" dirty="0" err="1"/>
              <a:t>System.out.println</a:t>
            </a:r>
            <a:r>
              <a:rPr lang="en-IN" dirty="0"/>
              <a:t>(a&gt;</a:t>
            </a:r>
            <a:r>
              <a:rPr lang="en-IN" dirty="0" err="1"/>
              <a:t>b|a</a:t>
            </a:r>
            <a:r>
              <a:rPr lang="en-IN" dirty="0"/>
              <a:t>&lt;c);//true </a:t>
            </a:r>
            <a:endParaRPr lang="en-IN" dirty="0"/>
          </a:p>
          <a:p>
            <a:pPr marL="0" indent="0">
              <a:buNone/>
            </a:pPr>
            <a:r>
              <a:rPr lang="en-IN" dirty="0"/>
              <a:t>}} </a:t>
            </a:r>
            <a:endParaRPr lang="en-IN" dirty="0"/>
          </a:p>
          <a:p>
            <a:pPr marL="0" indent="0">
              <a:buNone/>
            </a:pPr>
            <a:endParaRPr lang="en-IN"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6581"/>
            <a:ext cx="10515600" cy="5470381"/>
          </a:xfrm>
        </p:spPr>
        <p:txBody>
          <a:bodyPr/>
          <a:lstStyle/>
          <a:p>
            <a:pPr marL="0" indent="0" algn="ctr">
              <a:buNone/>
            </a:pPr>
            <a:r>
              <a:rPr lang="en-IN" b="1" dirty="0"/>
              <a:t>Java Ternary Operator Example</a:t>
            </a:r>
            <a:endParaRPr lang="en-IN" b="1" dirty="0"/>
          </a:p>
          <a:p>
            <a:pPr marL="0" indent="0" algn="ctr">
              <a:buNone/>
            </a:pPr>
            <a:endParaRPr lang="en-IN" b="1" dirty="0"/>
          </a:p>
          <a:p>
            <a:pPr marL="0" indent="0">
              <a:buNone/>
            </a:pPr>
            <a:r>
              <a:rPr lang="en-IN" b="1" dirty="0"/>
              <a:t>public</a:t>
            </a:r>
            <a:r>
              <a:rPr lang="en-IN" dirty="0"/>
              <a:t> </a:t>
            </a:r>
            <a:r>
              <a:rPr lang="en-IN" b="1" dirty="0"/>
              <a:t>class</a:t>
            </a:r>
            <a:r>
              <a:rPr lang="en-IN" dirty="0"/>
              <a:t> </a:t>
            </a:r>
            <a:r>
              <a:rPr lang="en-IN" dirty="0" err="1"/>
              <a:t>OperatorExample</a:t>
            </a:r>
            <a:r>
              <a:rPr lang="en-IN" dirty="0"/>
              <a:t>{  </a:t>
            </a:r>
            <a:endParaRPr lang="en-IN" dirty="0"/>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endParaRPr lang="en-IN" dirty="0"/>
          </a:p>
          <a:p>
            <a:pPr marL="0" indent="0">
              <a:buNone/>
            </a:pPr>
            <a:r>
              <a:rPr lang="en-IN" b="1" dirty="0" err="1"/>
              <a:t>int</a:t>
            </a:r>
            <a:r>
              <a:rPr lang="en-IN" dirty="0"/>
              <a:t> a=2;  </a:t>
            </a:r>
            <a:endParaRPr lang="en-IN" dirty="0"/>
          </a:p>
          <a:p>
            <a:pPr marL="0" indent="0">
              <a:buNone/>
            </a:pPr>
            <a:r>
              <a:rPr lang="en-IN" b="1" dirty="0" err="1"/>
              <a:t>int</a:t>
            </a:r>
            <a:r>
              <a:rPr lang="en-IN" dirty="0"/>
              <a:t> b=5;  </a:t>
            </a:r>
            <a:endParaRPr lang="en-IN" dirty="0"/>
          </a:p>
          <a:p>
            <a:pPr marL="0" indent="0">
              <a:buNone/>
            </a:pPr>
            <a:r>
              <a:rPr lang="en-IN" b="1" dirty="0" err="1"/>
              <a:t>int</a:t>
            </a:r>
            <a:r>
              <a:rPr lang="en-IN" dirty="0"/>
              <a:t> min=(a&lt;b)?</a:t>
            </a:r>
            <a:r>
              <a:rPr lang="en-IN" dirty="0" err="1"/>
              <a:t>a:b</a:t>
            </a:r>
            <a:r>
              <a:rPr lang="en-IN" dirty="0"/>
              <a:t>;  //2</a:t>
            </a:r>
            <a:endParaRPr lang="en-IN" dirty="0"/>
          </a:p>
          <a:p>
            <a:pPr marL="0" indent="0">
              <a:buNone/>
            </a:pPr>
            <a:r>
              <a:rPr lang="en-IN" dirty="0" err="1"/>
              <a:t>System.out.println</a:t>
            </a:r>
            <a:r>
              <a:rPr lang="en-IN" dirty="0"/>
              <a:t>(min);  </a:t>
            </a:r>
            <a:endParaRPr lang="en-IN" dirty="0"/>
          </a:p>
          <a:p>
            <a:pPr marL="0" indent="0">
              <a:buNone/>
            </a:pPr>
            <a:r>
              <a:rPr lang="en-IN" dirty="0"/>
              <a:t>}</a:t>
            </a:r>
            <a:endParaRPr lang="en-IN" dirty="0"/>
          </a:p>
          <a:p>
            <a:pPr marL="0" indent="0">
              <a:buNone/>
            </a:pPr>
            <a:r>
              <a:rPr lang="en-IN" dirty="0"/>
              <a:t>}  </a:t>
            </a:r>
            <a:endParaRPr lang="en-IN" dirty="0"/>
          </a:p>
          <a:p>
            <a:pPr marL="0" indent="0">
              <a:buNone/>
            </a:pPr>
            <a:endParaRPr lang="en-IN" b="1" dirty="0"/>
          </a:p>
          <a:p>
            <a:pPr marL="0" indent="0" algn="ctr">
              <a:buNone/>
            </a:pP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7818"/>
            <a:ext cx="10515600" cy="6303818"/>
          </a:xfrm>
        </p:spPr>
        <p:txBody>
          <a:bodyPr>
            <a:normAutofit fontScale="92500" lnSpcReduction="10000"/>
          </a:bodyPr>
          <a:lstStyle/>
          <a:p>
            <a:pPr marL="0" indent="0" algn="ctr">
              <a:buNone/>
            </a:pPr>
            <a:r>
              <a:rPr lang="en-IN" b="1" dirty="0"/>
              <a:t>Java Assignment Operator</a:t>
            </a:r>
            <a:endParaRPr lang="en-IN" b="1" dirty="0"/>
          </a:p>
          <a:p>
            <a:pPr marL="0" indent="0">
              <a:buNone/>
            </a:pPr>
            <a:r>
              <a:rPr lang="en-IN" b="1" dirty="0"/>
              <a:t>public</a:t>
            </a:r>
            <a:r>
              <a:rPr lang="en-IN" dirty="0"/>
              <a:t> </a:t>
            </a:r>
            <a:r>
              <a:rPr lang="en-IN" b="1" dirty="0"/>
              <a:t>class</a:t>
            </a:r>
            <a:r>
              <a:rPr lang="en-IN" dirty="0"/>
              <a:t> </a:t>
            </a:r>
            <a:r>
              <a:rPr lang="en-IN" dirty="0" err="1"/>
              <a:t>OperatorExample</a:t>
            </a:r>
            <a:r>
              <a:rPr lang="en-IN" dirty="0"/>
              <a:t>{  </a:t>
            </a:r>
            <a:endParaRPr lang="en-IN" dirty="0"/>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endParaRPr lang="en-IN" dirty="0"/>
          </a:p>
          <a:p>
            <a:pPr marL="0" indent="0">
              <a:buNone/>
            </a:pPr>
            <a:r>
              <a:rPr lang="en-IN" b="1" dirty="0" err="1"/>
              <a:t>int</a:t>
            </a:r>
            <a:r>
              <a:rPr lang="en-IN" dirty="0"/>
              <a:t> a=10;  </a:t>
            </a:r>
            <a:endParaRPr lang="en-IN" dirty="0"/>
          </a:p>
          <a:p>
            <a:pPr marL="0" indent="0">
              <a:buNone/>
            </a:pPr>
            <a:r>
              <a:rPr lang="en-IN" dirty="0"/>
              <a:t>a+=3;//10+3  </a:t>
            </a:r>
            <a:endParaRPr lang="en-IN" dirty="0"/>
          </a:p>
          <a:p>
            <a:pPr marL="0" indent="0">
              <a:buNone/>
            </a:pPr>
            <a:r>
              <a:rPr lang="en-IN" dirty="0" err="1"/>
              <a:t>System.out.println</a:t>
            </a:r>
            <a:r>
              <a:rPr lang="en-IN" dirty="0"/>
              <a:t>(a);  </a:t>
            </a:r>
            <a:endParaRPr lang="en-IN" dirty="0"/>
          </a:p>
          <a:p>
            <a:pPr marL="0" indent="0">
              <a:buNone/>
            </a:pPr>
            <a:r>
              <a:rPr lang="en-IN" dirty="0"/>
              <a:t>a-=4;//13-4  </a:t>
            </a:r>
            <a:endParaRPr lang="en-IN" dirty="0"/>
          </a:p>
          <a:p>
            <a:pPr marL="0" indent="0">
              <a:buNone/>
            </a:pPr>
            <a:r>
              <a:rPr lang="en-IN" dirty="0" err="1"/>
              <a:t>System.out.println</a:t>
            </a:r>
            <a:r>
              <a:rPr lang="en-IN" dirty="0"/>
              <a:t>(a);  </a:t>
            </a:r>
            <a:endParaRPr lang="en-IN" dirty="0"/>
          </a:p>
          <a:p>
            <a:pPr marL="0" indent="0">
              <a:buNone/>
            </a:pPr>
            <a:r>
              <a:rPr lang="en-IN" dirty="0"/>
              <a:t>a*=2;//9*2  </a:t>
            </a:r>
            <a:endParaRPr lang="en-IN" dirty="0"/>
          </a:p>
          <a:p>
            <a:pPr marL="0" indent="0">
              <a:buNone/>
            </a:pPr>
            <a:r>
              <a:rPr lang="en-IN" dirty="0" err="1"/>
              <a:t>System.out.println</a:t>
            </a:r>
            <a:r>
              <a:rPr lang="en-IN" dirty="0"/>
              <a:t>(a);  </a:t>
            </a:r>
            <a:endParaRPr lang="en-IN" dirty="0"/>
          </a:p>
          <a:p>
            <a:pPr marL="0" indent="0">
              <a:buNone/>
            </a:pPr>
            <a:r>
              <a:rPr lang="en-IN" dirty="0"/>
              <a:t>a/=2;//18/2  </a:t>
            </a:r>
            <a:endParaRPr lang="en-IN" dirty="0"/>
          </a:p>
          <a:p>
            <a:pPr marL="0" indent="0">
              <a:buNone/>
            </a:pPr>
            <a:r>
              <a:rPr lang="en-IN" dirty="0" err="1"/>
              <a:t>System.out.println</a:t>
            </a:r>
            <a:r>
              <a:rPr lang="en-IN" dirty="0"/>
              <a:t>(a);  </a:t>
            </a:r>
            <a:endParaRPr lang="en-IN" dirty="0"/>
          </a:p>
          <a:p>
            <a:pPr marL="0" indent="0">
              <a:buNone/>
            </a:pPr>
            <a:r>
              <a:rPr lang="en-IN" dirty="0"/>
              <a:t>}</a:t>
            </a:r>
            <a:endParaRPr lang="en-IN" dirty="0"/>
          </a:p>
          <a:p>
            <a:pPr marL="0" indent="0">
              <a:buNone/>
            </a:pPr>
            <a:r>
              <a:rPr lang="en-IN" dirty="0"/>
              <a:t>}  </a:t>
            </a:r>
            <a:endParaRPr lang="en-IN" dirty="0"/>
          </a:p>
          <a:p>
            <a:pPr marL="0" indent="0">
              <a:buNone/>
            </a:pPr>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2508"/>
            <a:ext cx="10515600" cy="6220691"/>
          </a:xfrm>
        </p:spPr>
        <p:txBody>
          <a:bodyPr>
            <a:normAutofit fontScale="77500" lnSpcReduction="20000"/>
          </a:bodyPr>
          <a:lstStyle/>
          <a:p>
            <a:pPr marL="0" indent="0">
              <a:buNone/>
            </a:pPr>
            <a:r>
              <a:rPr lang="en-IN" b="1" dirty="0"/>
              <a:t>public</a:t>
            </a:r>
            <a:r>
              <a:rPr lang="en-IN" dirty="0"/>
              <a:t> </a:t>
            </a:r>
            <a:r>
              <a:rPr lang="en-IN" b="1" dirty="0"/>
              <a:t>class</a:t>
            </a:r>
            <a:r>
              <a:rPr lang="en-IN" dirty="0"/>
              <a:t> </a:t>
            </a:r>
            <a:r>
              <a:rPr lang="en-IN" dirty="0" err="1"/>
              <a:t>OperatorExample</a:t>
            </a:r>
            <a:r>
              <a:rPr lang="en-IN" dirty="0"/>
              <a:t>{  </a:t>
            </a:r>
            <a:endParaRPr lang="en-IN" dirty="0"/>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endParaRPr lang="en-IN" dirty="0"/>
          </a:p>
          <a:p>
            <a:pPr marL="0" indent="0">
              <a:buNone/>
            </a:pPr>
            <a:r>
              <a:rPr lang="en-IN" b="1" dirty="0"/>
              <a:t>short</a:t>
            </a:r>
            <a:r>
              <a:rPr lang="en-IN" dirty="0"/>
              <a:t> a=10;  </a:t>
            </a:r>
            <a:endParaRPr lang="en-IN" dirty="0"/>
          </a:p>
          <a:p>
            <a:pPr marL="0" indent="0">
              <a:buNone/>
            </a:pPr>
            <a:r>
              <a:rPr lang="en-IN" b="1" dirty="0"/>
              <a:t>short</a:t>
            </a:r>
            <a:r>
              <a:rPr lang="en-IN" dirty="0"/>
              <a:t> b=10;  </a:t>
            </a:r>
            <a:endParaRPr lang="en-IN" dirty="0"/>
          </a:p>
          <a:p>
            <a:pPr marL="0" indent="0">
              <a:buNone/>
            </a:pPr>
            <a:r>
              <a:rPr lang="en-IN" dirty="0"/>
              <a:t>//a+=b;//a=</a:t>
            </a:r>
            <a:r>
              <a:rPr lang="en-IN" dirty="0" err="1"/>
              <a:t>a+b</a:t>
            </a:r>
            <a:r>
              <a:rPr lang="en-IN" dirty="0"/>
              <a:t> internally so fine  </a:t>
            </a:r>
            <a:endParaRPr lang="en-IN" dirty="0"/>
          </a:p>
          <a:p>
            <a:pPr marL="0" indent="0">
              <a:buNone/>
            </a:pPr>
            <a:r>
              <a:rPr lang="en-IN" dirty="0"/>
              <a:t>a=</a:t>
            </a:r>
            <a:r>
              <a:rPr lang="en-IN" dirty="0" err="1"/>
              <a:t>a+b</a:t>
            </a:r>
            <a:r>
              <a:rPr lang="en-IN" dirty="0"/>
              <a:t>;//Compile time error because 10+10=20 now </a:t>
            </a:r>
            <a:r>
              <a:rPr lang="en-IN" dirty="0" err="1"/>
              <a:t>int</a:t>
            </a:r>
            <a:r>
              <a:rPr lang="en-IN" dirty="0"/>
              <a:t>  </a:t>
            </a:r>
            <a:endParaRPr lang="en-IN" dirty="0"/>
          </a:p>
          <a:p>
            <a:pPr marL="0" indent="0">
              <a:buNone/>
            </a:pPr>
            <a:r>
              <a:rPr lang="en-IN" dirty="0" err="1"/>
              <a:t>System.out.println</a:t>
            </a:r>
            <a:r>
              <a:rPr lang="en-IN" dirty="0"/>
              <a:t>(a);  </a:t>
            </a:r>
            <a:endParaRPr lang="en-IN" dirty="0"/>
          </a:p>
          <a:p>
            <a:pPr marL="0" indent="0">
              <a:buNone/>
            </a:pPr>
            <a:r>
              <a:rPr lang="en-IN" dirty="0"/>
              <a:t>}}  </a:t>
            </a:r>
            <a:endParaRPr lang="en-IN" dirty="0"/>
          </a:p>
          <a:p>
            <a:pPr marL="0" indent="0">
              <a:buNone/>
            </a:pPr>
            <a:r>
              <a:rPr lang="en-IN" dirty="0"/>
              <a:t>O/P: </a:t>
            </a:r>
            <a:r>
              <a:rPr lang="en-IN" b="1" dirty="0"/>
              <a:t>Compile time error</a:t>
            </a:r>
            <a:endParaRPr lang="en-IN" b="1" dirty="0"/>
          </a:p>
          <a:p>
            <a:pPr marL="0" indent="0" algn="ctr">
              <a:buNone/>
            </a:pPr>
            <a:r>
              <a:rPr lang="en-IN" b="1" dirty="0"/>
              <a:t>Applying Type Casting</a:t>
            </a:r>
            <a:endParaRPr lang="en-IN" b="1" dirty="0"/>
          </a:p>
          <a:p>
            <a:pPr marL="0" indent="0">
              <a:buNone/>
            </a:pPr>
            <a:r>
              <a:rPr lang="en-IN" b="1" dirty="0"/>
              <a:t>public</a:t>
            </a:r>
            <a:r>
              <a:rPr lang="en-IN" dirty="0"/>
              <a:t> </a:t>
            </a:r>
            <a:r>
              <a:rPr lang="en-IN" b="1" dirty="0"/>
              <a:t>class</a:t>
            </a:r>
            <a:r>
              <a:rPr lang="en-IN" dirty="0"/>
              <a:t> </a:t>
            </a:r>
            <a:r>
              <a:rPr lang="en-IN" dirty="0" err="1"/>
              <a:t>OperatorExample</a:t>
            </a:r>
            <a:r>
              <a:rPr lang="en-IN" dirty="0"/>
              <a:t>{  </a:t>
            </a:r>
            <a:endParaRPr lang="en-IN" dirty="0"/>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endParaRPr lang="en-IN" dirty="0"/>
          </a:p>
          <a:p>
            <a:pPr marL="0" indent="0">
              <a:buNone/>
            </a:pPr>
            <a:r>
              <a:rPr lang="en-IN" b="1" dirty="0"/>
              <a:t>short</a:t>
            </a:r>
            <a:r>
              <a:rPr lang="en-IN" dirty="0"/>
              <a:t> a=10;  </a:t>
            </a:r>
            <a:endParaRPr lang="en-IN" dirty="0"/>
          </a:p>
          <a:p>
            <a:pPr marL="0" indent="0">
              <a:buNone/>
            </a:pPr>
            <a:r>
              <a:rPr lang="en-IN" b="1" dirty="0"/>
              <a:t>short</a:t>
            </a:r>
            <a:r>
              <a:rPr lang="en-IN" dirty="0"/>
              <a:t> b=10;  </a:t>
            </a:r>
            <a:endParaRPr lang="en-IN" dirty="0"/>
          </a:p>
          <a:p>
            <a:pPr marL="0" indent="0">
              <a:buNone/>
            </a:pPr>
            <a:r>
              <a:rPr lang="en-IN" dirty="0"/>
              <a:t>a=(</a:t>
            </a:r>
            <a:r>
              <a:rPr lang="en-IN" b="1" dirty="0"/>
              <a:t>short</a:t>
            </a:r>
            <a:r>
              <a:rPr lang="en-IN" dirty="0"/>
              <a:t>)(</a:t>
            </a:r>
            <a:r>
              <a:rPr lang="en-IN" dirty="0" err="1"/>
              <a:t>a+b</a:t>
            </a:r>
            <a:r>
              <a:rPr lang="en-IN" dirty="0"/>
              <a:t>);//20 which is </a:t>
            </a:r>
            <a:r>
              <a:rPr lang="en-IN" dirty="0" err="1"/>
              <a:t>int</a:t>
            </a:r>
            <a:r>
              <a:rPr lang="en-IN" dirty="0"/>
              <a:t> now converted to short  </a:t>
            </a:r>
            <a:endParaRPr lang="en-IN" dirty="0"/>
          </a:p>
          <a:p>
            <a:pPr marL="0" indent="0">
              <a:buNone/>
            </a:pPr>
            <a:r>
              <a:rPr lang="en-IN" dirty="0" err="1"/>
              <a:t>System.out.println</a:t>
            </a:r>
            <a:r>
              <a:rPr lang="en-IN" dirty="0"/>
              <a:t>(a);  </a:t>
            </a:r>
            <a:endParaRPr lang="en-IN" dirty="0"/>
          </a:p>
          <a:p>
            <a:pPr marL="0" indent="0">
              <a:buNone/>
            </a:pPr>
            <a:r>
              <a:rPr lang="en-IN" dirty="0"/>
              <a:t>}}  </a:t>
            </a:r>
            <a:endParaRPr lang="en-IN" dirty="0"/>
          </a:p>
          <a:p>
            <a:pPr marL="0" indent="0">
              <a:buNone/>
            </a:pPr>
            <a:endParaRPr lang="en-IN" dirty="0"/>
          </a:p>
          <a:p>
            <a:pPr marL="0"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5745" y="360217"/>
            <a:ext cx="11014364" cy="6220691"/>
          </a:xfrm>
        </p:spPr>
        <p:txBody>
          <a:bodyPr>
            <a:normAutofit/>
          </a:bodyPr>
          <a:lstStyle/>
          <a:p>
            <a:r>
              <a:rPr lang="en-IN" sz="3200" b="1" dirty="0"/>
              <a:t>Why the name java</a:t>
            </a:r>
            <a:endParaRPr lang="en-IN" sz="1800" b="1" dirty="0"/>
          </a:p>
          <a:p>
            <a:pPr marL="457200" indent="-457200" algn="just">
              <a:buFont typeface="Wingdings" panose="05000000000000000000" pitchFamily="2" charset="2"/>
              <a:buChar char="v"/>
            </a:pPr>
            <a:r>
              <a:rPr lang="en-US" sz="1800" b="1" dirty="0">
                <a:latin typeface="Cambria" panose="02040503050406030204" pitchFamily="18" charset="0"/>
                <a:ea typeface="Cambria" panose="02040503050406030204" pitchFamily="18" charset="0"/>
              </a:rPr>
              <a:t>J</a:t>
            </a:r>
            <a:r>
              <a:rPr lang="en-US" sz="1800" dirty="0">
                <a:latin typeface="Cambria" panose="02040503050406030204" pitchFamily="18" charset="0"/>
                <a:ea typeface="Cambria" panose="02040503050406030204" pitchFamily="18" charset="0"/>
              </a:rPr>
              <a:t>ames Gosling and his team members were consuming a lot of coffee while developing this language.</a:t>
            </a:r>
            <a:endParaRPr lang="en-US" sz="1800" dirty="0">
              <a:latin typeface="Cambria" panose="02040503050406030204" pitchFamily="18" charset="0"/>
              <a:ea typeface="Cambria" panose="02040503050406030204" pitchFamily="18" charset="0"/>
            </a:endParaRPr>
          </a:p>
          <a:p>
            <a:pPr marL="457200" indent="-457200" algn="just">
              <a:buFont typeface="Wingdings" panose="05000000000000000000" pitchFamily="2" charset="2"/>
              <a:buChar char="v"/>
            </a:pPr>
            <a:r>
              <a:rPr lang="en-US" sz="1800" dirty="0">
                <a:latin typeface="Cambria" panose="02040503050406030204" pitchFamily="18" charset="0"/>
                <a:ea typeface="Cambria" panose="02040503050406030204" pitchFamily="18" charset="0"/>
              </a:rPr>
              <a:t>They felt that they were able to develop a better language because of the good quality coffee they consumed.</a:t>
            </a:r>
            <a:endParaRPr lang="en-US" sz="1800" dirty="0">
              <a:latin typeface="Cambria" panose="02040503050406030204" pitchFamily="18" charset="0"/>
              <a:ea typeface="Cambria" panose="02040503050406030204" pitchFamily="18" charset="0"/>
            </a:endParaRPr>
          </a:p>
          <a:p>
            <a:pPr marL="457200" indent="-457200" algn="just">
              <a:buFont typeface="Wingdings" panose="05000000000000000000" pitchFamily="2" charset="2"/>
              <a:buChar char="v"/>
            </a:pPr>
            <a:r>
              <a:rPr lang="en-US" sz="1800" dirty="0">
                <a:latin typeface="Cambria" panose="02040503050406030204" pitchFamily="18" charset="0"/>
                <a:ea typeface="Cambria" panose="02040503050406030204" pitchFamily="18" charset="0"/>
              </a:rPr>
              <a:t>So  the coffee had its own role in developing this language because of the good quality coffee was exported to the entire world from a place called “Java island”</a:t>
            </a:r>
            <a:endParaRPr lang="en-US" sz="1800" dirty="0">
              <a:latin typeface="Cambria" panose="02040503050406030204" pitchFamily="18" charset="0"/>
              <a:ea typeface="Cambria" panose="02040503050406030204" pitchFamily="18" charset="0"/>
            </a:endParaRPr>
          </a:p>
          <a:p>
            <a:pPr marL="457200" indent="-457200" algn="just">
              <a:buFont typeface="Wingdings" panose="05000000000000000000" pitchFamily="2" charset="2"/>
              <a:buChar char="v"/>
            </a:pPr>
            <a:r>
              <a:rPr lang="en-US" sz="1800" dirty="0">
                <a:latin typeface="Cambria" panose="02040503050406030204" pitchFamily="18" charset="0"/>
                <a:ea typeface="Cambria" panose="02040503050406030204" pitchFamily="18" charset="0"/>
              </a:rPr>
              <a:t>Hence they fixed the name of the place for the language as </a:t>
            </a:r>
            <a:r>
              <a:rPr lang="en-US" sz="1800" b="1" dirty="0">
                <a:latin typeface="Cambria" panose="02040503050406030204" pitchFamily="18" charset="0"/>
                <a:ea typeface="Cambria" panose="02040503050406030204" pitchFamily="18" charset="0"/>
              </a:rPr>
              <a:t>“Java</a:t>
            </a:r>
            <a:r>
              <a:rPr lang="en-US" sz="1800" dirty="0">
                <a:latin typeface="Cambria" panose="02040503050406030204" pitchFamily="18" charset="0"/>
                <a:ea typeface="Cambria" panose="02040503050406030204" pitchFamily="18" charset="0"/>
              </a:rPr>
              <a:t>”. Thus , the symbol for java language is</a:t>
            </a:r>
            <a:endParaRPr lang="en-US" sz="1800" dirty="0">
              <a:latin typeface="Cambria" panose="02040503050406030204" pitchFamily="18" charset="0"/>
              <a:ea typeface="Cambria" panose="02040503050406030204" pitchFamily="18" charset="0"/>
            </a:endParaRPr>
          </a:p>
          <a:p>
            <a:pPr algn="just"/>
            <a:r>
              <a:rPr lang="en-US" sz="1800" dirty="0">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coffee cup and  saucer.</a:t>
            </a:r>
            <a:endParaRPr lang="en-US" sz="1800" b="1" dirty="0">
              <a:latin typeface="Cambria" panose="02040503050406030204" pitchFamily="18" charset="0"/>
              <a:ea typeface="Cambria" panose="02040503050406030204" pitchFamily="18" charset="0"/>
            </a:endParaRPr>
          </a:p>
          <a:p>
            <a:pPr algn="just"/>
            <a:endParaRPr lang="en-IN" sz="2800" b="1" dirty="0">
              <a:latin typeface="Cambria" panose="02040503050406030204" pitchFamily="18" charset="0"/>
              <a:ea typeface="Cambria" panose="02040503050406030204" pitchFamily="18" charset="0"/>
            </a:endParaRPr>
          </a:p>
          <a:p>
            <a:pPr marL="457200" indent="-457200" algn="l">
              <a:buFont typeface="Wingdings" panose="05000000000000000000" pitchFamily="2" charset="2"/>
              <a:buChar char="v"/>
            </a:pPr>
            <a:r>
              <a:rPr lang="en-US" sz="1600" b="1" dirty="0">
                <a:latin typeface="Cambria" panose="02040503050406030204" pitchFamily="18" charset="0"/>
                <a:ea typeface="Cambria" panose="02040503050406030204" pitchFamily="18" charset="0"/>
              </a:rPr>
              <a:t>By September of f1994 </a:t>
            </a: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Naughton</a:t>
            </a:r>
            <a:r>
              <a:rPr lang="en-US" sz="1600" dirty="0">
                <a:latin typeface="Cambria" panose="02040503050406030204" pitchFamily="18" charset="0"/>
                <a:ea typeface="Cambria" panose="02040503050406030204" pitchFamily="18" charset="0"/>
              </a:rPr>
              <a:t> and Jonathan Payne </a:t>
            </a:r>
            <a:endParaRPr lang="en-US" sz="1600" dirty="0">
              <a:latin typeface="Cambria" panose="02040503050406030204" pitchFamily="18" charset="0"/>
              <a:ea typeface="Cambria" panose="02040503050406030204" pitchFamily="18" charset="0"/>
            </a:endParaRPr>
          </a:p>
          <a:p>
            <a:pPr algn="l"/>
            <a:r>
              <a:rPr lang="en-US" sz="1600" dirty="0">
                <a:latin typeface="Cambria" panose="02040503050406030204" pitchFamily="18" charset="0"/>
                <a:ea typeface="Cambria" panose="02040503050406030204" pitchFamily="18" charset="0"/>
              </a:rPr>
              <a:t>            started writing Web Runner</a:t>
            </a:r>
            <a:endParaRPr lang="en-US" sz="1600" dirty="0">
              <a:latin typeface="Cambria" panose="02040503050406030204" pitchFamily="18" charset="0"/>
              <a:ea typeface="Cambria" panose="02040503050406030204" pitchFamily="18" charset="0"/>
            </a:endParaRPr>
          </a:p>
          <a:p>
            <a:pPr algn="l"/>
            <a:endParaRPr lang="en-US" sz="1600" dirty="0">
              <a:latin typeface="Cambria" panose="02040503050406030204" pitchFamily="18" charset="0"/>
              <a:ea typeface="Cambria" panose="02040503050406030204" pitchFamily="18" charset="0"/>
            </a:endParaRPr>
          </a:p>
          <a:p>
            <a:pPr marL="285750" indent="-285750" algn="l">
              <a:buFont typeface="Wingdings" panose="05000000000000000000" pitchFamily="2" charset="2"/>
              <a:buChar char="v"/>
            </a:pPr>
            <a:r>
              <a:rPr lang="en-US" sz="1600" dirty="0">
                <a:latin typeface="Cambria" panose="02040503050406030204" pitchFamily="18" charset="0"/>
                <a:ea typeface="Cambria" panose="02040503050406030204" pitchFamily="18" charset="0"/>
              </a:rPr>
              <a:t>Sun formally announced java and Hot java at </a:t>
            </a:r>
            <a:endParaRPr lang="en-US" sz="1600" dirty="0">
              <a:latin typeface="Cambria" panose="02040503050406030204" pitchFamily="18" charset="0"/>
              <a:ea typeface="Cambria" panose="02040503050406030204" pitchFamily="18" charset="0"/>
            </a:endParaRPr>
          </a:p>
          <a:p>
            <a:pPr algn="l"/>
            <a:r>
              <a:rPr lang="en-US" sz="1600" b="1" dirty="0">
                <a:latin typeface="Cambria" panose="02040503050406030204" pitchFamily="18" charset="0"/>
                <a:ea typeface="Cambria" panose="02040503050406030204" pitchFamily="18" charset="0"/>
              </a:rPr>
              <a:t>         </a:t>
            </a:r>
            <a:r>
              <a:rPr lang="en-US" sz="1600" b="1" dirty="0" err="1">
                <a:latin typeface="Cambria" panose="02040503050406030204" pitchFamily="18" charset="0"/>
                <a:ea typeface="Cambria" panose="02040503050406030204" pitchFamily="18" charset="0"/>
              </a:rPr>
              <a:t>SunWorld</a:t>
            </a:r>
            <a:r>
              <a:rPr lang="en-US" sz="1600" b="1" dirty="0">
                <a:latin typeface="Cambria" panose="02040503050406030204" pitchFamily="18" charset="0"/>
                <a:ea typeface="Cambria" panose="02040503050406030204" pitchFamily="18" charset="0"/>
              </a:rPr>
              <a:t> conference in 1995</a:t>
            </a:r>
            <a:endParaRPr lang="en-US" sz="1600" b="1" dirty="0">
              <a:latin typeface="Cambria" panose="02040503050406030204" pitchFamily="18" charset="0"/>
              <a:ea typeface="Cambria" panose="02040503050406030204" pitchFamily="18" charset="0"/>
            </a:endParaRPr>
          </a:p>
          <a:p>
            <a:pPr algn="l"/>
            <a:endParaRPr lang="en-US" sz="1600" b="1" dirty="0">
              <a:latin typeface="Cambria" panose="02040503050406030204" pitchFamily="18" charset="0"/>
              <a:ea typeface="Cambria" panose="02040503050406030204" pitchFamily="18" charset="0"/>
            </a:endParaRPr>
          </a:p>
          <a:p>
            <a:pPr marL="285750" indent="-285750" algn="l">
              <a:buFont typeface="Wingdings" panose="05000000000000000000" pitchFamily="2" charset="2"/>
              <a:buChar char="v"/>
            </a:pPr>
            <a:r>
              <a:rPr lang="en-US" sz="1600" b="1" dirty="0">
                <a:latin typeface="Cambria" panose="02040503050406030204" pitchFamily="18" charset="0"/>
                <a:ea typeface="Cambria" panose="02040503050406030204" pitchFamily="18" charset="0"/>
              </a:rPr>
              <a:t>On </a:t>
            </a:r>
            <a:r>
              <a:rPr lang="en-US" sz="1600" b="1" dirty="0" err="1">
                <a:latin typeface="Cambria" panose="02040503050406030204" pitchFamily="18" charset="0"/>
                <a:ea typeface="Cambria" panose="02040503050406030204" pitchFamily="18" charset="0"/>
              </a:rPr>
              <a:t>january</a:t>
            </a:r>
            <a:r>
              <a:rPr lang="en-US" sz="1600" b="1" dirty="0">
                <a:latin typeface="Cambria" panose="02040503050406030204" pitchFamily="18" charset="0"/>
                <a:ea typeface="Cambria" panose="02040503050406030204" pitchFamily="18" charset="0"/>
              </a:rPr>
              <a:t> 23 </a:t>
            </a:r>
            <a:r>
              <a:rPr lang="en-US" sz="1600" b="1" dirty="0" err="1">
                <a:latin typeface="Cambria" panose="02040503050406030204" pitchFamily="18" charset="0"/>
                <a:ea typeface="Cambria" panose="02040503050406030204" pitchFamily="18" charset="0"/>
              </a:rPr>
              <a:t>rd</a:t>
            </a:r>
            <a:r>
              <a:rPr lang="en-US" sz="1600" b="1" dirty="0">
                <a:latin typeface="Cambria" panose="02040503050406030204" pitchFamily="18" charset="0"/>
                <a:ea typeface="Cambria" panose="02040503050406030204" pitchFamily="18" charset="0"/>
              </a:rPr>
              <a:t> 1996 ,JDK 1.0 Version was release.</a:t>
            </a:r>
            <a:endParaRPr lang="en-US" sz="1600" b="1" dirty="0">
              <a:latin typeface="Cambria" panose="02040503050406030204" pitchFamily="18" charset="0"/>
              <a:ea typeface="Cambria" panose="02040503050406030204" pitchFamily="18" charset="0"/>
            </a:endParaRPr>
          </a:p>
          <a:p>
            <a:pPr marL="285750" indent="-285750" algn="l">
              <a:buFont typeface="Wingdings" panose="05000000000000000000" pitchFamily="2" charset="2"/>
              <a:buChar char="v"/>
            </a:pPr>
            <a:endParaRPr lang="en-IN" sz="1600" b="1" dirty="0">
              <a:latin typeface="Cambria" panose="02040503050406030204" pitchFamily="18" charset="0"/>
              <a:ea typeface="Cambria" panose="02040503050406030204" pitchFamily="18" charset="0"/>
            </a:endParaRPr>
          </a:p>
          <a:p>
            <a:pPr algn="l"/>
            <a:endParaRPr lang="en-IN" dirty="0"/>
          </a:p>
          <a:p>
            <a:pPr algn="l"/>
            <a:endParaRPr lang="en-IN" dirty="0"/>
          </a:p>
        </p:txBody>
      </p:sp>
      <p:sp>
        <p:nvSpPr>
          <p:cNvPr id="4" name="Rectangle 2"/>
          <p:cNvSpPr>
            <a:spLocks noChangeArrowheads="1"/>
          </p:cNvSpPr>
          <p:nvPr/>
        </p:nvSpPr>
        <p:spPr bwMode="auto">
          <a:xfrm>
            <a:off x="0" y="193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54496" y="3017330"/>
            <a:ext cx="5293550" cy="329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5636"/>
            <a:ext cx="10515600" cy="5761327"/>
          </a:xfrm>
        </p:spPr>
        <p:txBody>
          <a:bodyPr/>
          <a:lstStyle/>
          <a:p>
            <a:pPr marL="0" indent="0" algn="ctr">
              <a:buNone/>
            </a:pPr>
            <a:endParaRPr lang="en-IN" dirty="0"/>
          </a:p>
          <a:p>
            <a:pPr marL="0" indent="0" algn="ctr">
              <a:buNone/>
            </a:pPr>
            <a:endParaRPr lang="en-IN" dirty="0"/>
          </a:p>
          <a:p>
            <a:pPr marL="0" indent="0" algn="ctr">
              <a:buNone/>
            </a:pPr>
            <a:r>
              <a:rPr lang="en-IN" dirty="0"/>
              <a:t>Java Keywords- Assignment1-Come with Purpose(usage) of All Keywords</a:t>
            </a:r>
            <a:endParaRPr lang="en-IN" dirty="0"/>
          </a:p>
          <a:p>
            <a:pPr marL="0" indent="0" algn="ctr">
              <a:buNone/>
            </a:pPr>
            <a:endParaRPr lang="en-I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625" y="346364"/>
            <a:ext cx="10515600" cy="6152717"/>
          </a:xfrm>
        </p:spPr>
        <p:txBody>
          <a:bodyPr>
            <a:normAutofit fontScale="92500" lnSpcReduction="10000"/>
          </a:bodyPr>
          <a:lstStyle/>
          <a:p>
            <a:pPr marL="0" indent="0" algn="ctr">
              <a:buNone/>
            </a:pPr>
            <a:r>
              <a:rPr lang="en-IN" dirty="0"/>
              <a:t> </a:t>
            </a:r>
            <a:r>
              <a:rPr lang="en-IN" b="1" dirty="0"/>
              <a:t>type casting</a:t>
            </a:r>
            <a:endParaRPr lang="en-IN" b="1" dirty="0"/>
          </a:p>
          <a:p>
            <a:pPr marL="0" indent="0">
              <a:buNone/>
            </a:pPr>
            <a:r>
              <a:rPr lang="en-IN" b="1" dirty="0"/>
              <a:t>float</a:t>
            </a:r>
            <a:r>
              <a:rPr lang="en-IN" dirty="0"/>
              <a:t> b = 3.5;  </a:t>
            </a:r>
            <a:endParaRPr lang="en-IN" dirty="0"/>
          </a:p>
          <a:p>
            <a:pPr marL="0" indent="0">
              <a:buNone/>
            </a:pPr>
            <a:r>
              <a:rPr lang="en-IN" b="1" dirty="0" err="1"/>
              <a:t>int</a:t>
            </a:r>
            <a:r>
              <a:rPr lang="en-IN" dirty="0"/>
              <a:t> a = (</a:t>
            </a:r>
            <a:r>
              <a:rPr lang="en-IN" b="1" dirty="0" err="1"/>
              <a:t>int</a:t>
            </a:r>
            <a:r>
              <a:rPr lang="en-IN" dirty="0"/>
              <a:t>) b; // converting a float value into integer</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endParaRPr lang="en-IN" dirty="0"/>
          </a:p>
          <a:p>
            <a:pPr marL="0" indent="0">
              <a:buNone/>
            </a:pPr>
            <a:endParaRPr lang="en-IN" dirty="0"/>
          </a:p>
          <a:p>
            <a:pPr marL="0" indent="0">
              <a:buNone/>
            </a:pPr>
            <a:endParaRPr lang="en-IN" dirty="0"/>
          </a:p>
          <a:p>
            <a:pPr marL="0" indent="0">
              <a:buNone/>
            </a:pPr>
            <a:endParaRPr lang="en-IN" dirty="0"/>
          </a:p>
          <a:p>
            <a:pPr marL="0" indent="0" algn="ctr">
              <a:buNone/>
            </a:pPr>
            <a:r>
              <a:rPr lang="en-IN" dirty="0"/>
              <a:t> </a:t>
            </a:r>
            <a:endParaRPr lang="en-IN" dirty="0"/>
          </a:p>
          <a:p>
            <a:pPr marL="0" indent="0" algn="ctr">
              <a:buNone/>
            </a:pPr>
            <a:endParaRPr lang="en-IN" b="1" dirty="0"/>
          </a:p>
          <a:p>
            <a:pPr marL="0" indent="0" algn="ctr">
              <a:buNone/>
            </a:pPr>
            <a:endParaRPr lang="en-IN" dirty="0"/>
          </a:p>
          <a:p>
            <a:pPr marL="0" indent="0" algn="ctr">
              <a:buNone/>
            </a:pPr>
            <a:endParaRPr lang="en-IN" dirty="0"/>
          </a:p>
        </p:txBody>
      </p:sp>
      <p:pic>
        <p:nvPicPr>
          <p:cNvPr id="4098" name="Picture 2" descr="Difference Between Type Casting and Type Convers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82925" y="2369128"/>
            <a:ext cx="5715000" cy="29371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0491" y="417799"/>
            <a:ext cx="10515600" cy="5636636"/>
          </a:xfrm>
        </p:spPr>
        <p:txBody>
          <a:bodyPr/>
          <a:lstStyle/>
          <a:p>
            <a:pPr marL="0" indent="0" algn="ctr">
              <a:buNone/>
            </a:pPr>
            <a:r>
              <a:rPr lang="en-IN" b="1" dirty="0"/>
              <a:t>type conversion</a:t>
            </a:r>
            <a:endParaRPr lang="en-IN" b="1" dirty="0"/>
          </a:p>
          <a:p>
            <a:pPr marL="0" indent="0">
              <a:buNone/>
            </a:pPr>
            <a:r>
              <a:rPr lang="en-IN" b="1" dirty="0" err="1"/>
              <a:t>int</a:t>
            </a:r>
            <a:r>
              <a:rPr lang="en-IN" dirty="0"/>
              <a:t> a = 20;  </a:t>
            </a:r>
            <a:endParaRPr lang="en-IN" dirty="0"/>
          </a:p>
          <a:p>
            <a:pPr marL="0" indent="0">
              <a:buNone/>
            </a:pPr>
            <a:r>
              <a:rPr lang="en-IN" dirty="0"/>
              <a:t>Float b;      </a:t>
            </a:r>
            <a:endParaRPr lang="en-IN" dirty="0"/>
          </a:p>
          <a:p>
            <a:pPr marL="0" indent="0">
              <a:buNone/>
            </a:pPr>
            <a:r>
              <a:rPr lang="en-IN" dirty="0"/>
              <a:t>b = a; // Now the value of variable b is 20.000 </a:t>
            </a:r>
            <a:endParaRPr lang="en-IN" dirty="0"/>
          </a:p>
          <a:p>
            <a:pPr marL="0" indent="0" algn="ctr">
              <a:buNone/>
            </a:pPr>
            <a:endParaRPr lang="en-IN" dirty="0"/>
          </a:p>
        </p:txBody>
      </p:sp>
      <p:pic>
        <p:nvPicPr>
          <p:cNvPr id="5122" name="Picture 2" descr="Difference Between Type Casting and Type Convers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10791" y="3050162"/>
            <a:ext cx="5715000" cy="2477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6255"/>
            <a:ext cx="10515600" cy="6010708"/>
          </a:xfrm>
        </p:spPr>
        <p:txBody>
          <a:bodyPr/>
          <a:lstStyle/>
          <a:p>
            <a:pPr marL="0" indent="0" algn="ctr">
              <a:buNone/>
            </a:pPr>
            <a:r>
              <a:rPr lang="en-IN" dirty="0"/>
              <a:t>Difference Between Type Casting and Type Conversion</a:t>
            </a:r>
            <a:endParaRPr lang="en-IN" dirty="0"/>
          </a:p>
          <a:p>
            <a:pPr marL="0" indent="0" algn="ctr">
              <a:buNone/>
            </a:pPr>
            <a:endParaRPr lang="en-IN" dirty="0"/>
          </a:p>
        </p:txBody>
      </p:sp>
      <p:graphicFrame>
        <p:nvGraphicFramePr>
          <p:cNvPr id="6" name="Table 5"/>
          <p:cNvGraphicFramePr>
            <a:graphicFrameLocks noGrp="1"/>
          </p:cNvGraphicFramePr>
          <p:nvPr/>
        </p:nvGraphicFramePr>
        <p:xfrm>
          <a:off x="415637" y="665941"/>
          <a:ext cx="10938164" cy="6341227"/>
        </p:xfrm>
        <a:graphic>
          <a:graphicData uri="http://schemas.openxmlformats.org/drawingml/2006/table">
            <a:tbl>
              <a:tblPr/>
              <a:tblGrid>
                <a:gridCol w="559211"/>
                <a:gridCol w="4622811"/>
                <a:gridCol w="5756142"/>
              </a:tblGrid>
              <a:tr h="0">
                <a:tc>
                  <a:txBody>
                    <a:bodyPr/>
                    <a:lstStyle/>
                    <a:p>
                      <a:pPr algn="l" fontAlgn="t"/>
                      <a:r>
                        <a:rPr lang="en-IN" sz="1600" dirty="0">
                          <a:solidFill>
                            <a:srgbClr val="000000"/>
                          </a:solidFill>
                          <a:effectLst/>
                          <a:latin typeface="Times New Roman" panose="02020603050405020304" pitchFamily="18" charset="0"/>
                        </a:rPr>
                        <a:t>S.N.</a:t>
                      </a:r>
                      <a:endParaRPr lang="en-IN" sz="1600" dirty="0">
                        <a:solidFill>
                          <a:srgbClr val="000000"/>
                        </a:solidFill>
                        <a:effectLst/>
                        <a:latin typeface="Times New Roman" panose="02020603050405020304" pitchFamily="18" charset="0"/>
                      </a:endParaRPr>
                    </a:p>
                  </a:txBody>
                  <a:tcPr marL="34317" marR="34317" marT="34317" marB="34317">
                    <a:lnL w="9525" cap="flat" cmpd="sng" algn="ctr">
                      <a:solidFill>
                        <a:srgbClr val="B0BBB6"/>
                      </a:solidFill>
                      <a:prstDash val="solid"/>
                      <a:round/>
                      <a:headEnd type="none" w="med" len="med"/>
                      <a:tailEnd type="none" w="med" len="med"/>
                    </a:lnL>
                    <a:lnR w="9525" cap="flat" cmpd="sng" algn="ctr">
                      <a:solidFill>
                        <a:srgbClr val="B0BBB6"/>
                      </a:solidFill>
                      <a:prstDash val="solid"/>
                      <a:round/>
                      <a:headEnd type="none" w="med" len="med"/>
                      <a:tailEnd type="none" w="med" len="med"/>
                    </a:lnR>
                    <a:lnT w="9525" cap="flat" cmpd="sng" algn="ctr">
                      <a:solidFill>
                        <a:srgbClr val="B0BBB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Type Casting</a:t>
                      </a:r>
                      <a:endParaRPr lang="en-IN" sz="1600">
                        <a:solidFill>
                          <a:srgbClr val="000000"/>
                        </a:solidFill>
                        <a:effectLst/>
                        <a:latin typeface="Times New Roman" panose="02020603050405020304" pitchFamily="18" charset="0"/>
                      </a:endParaRPr>
                    </a:p>
                  </a:txBody>
                  <a:tcPr marL="34317" marR="34317" marT="34317" marB="34317">
                    <a:lnL w="9525" cap="flat" cmpd="sng" algn="ctr">
                      <a:solidFill>
                        <a:srgbClr val="B0BBB6"/>
                      </a:solidFill>
                      <a:prstDash val="solid"/>
                      <a:round/>
                      <a:headEnd type="none" w="med" len="med"/>
                      <a:tailEnd type="none" w="med" len="med"/>
                    </a:lnL>
                    <a:lnR w="9525" cap="flat" cmpd="sng" algn="ctr">
                      <a:solidFill>
                        <a:srgbClr val="B0BBB6"/>
                      </a:solidFill>
                      <a:prstDash val="solid"/>
                      <a:round/>
                      <a:headEnd type="none" w="med" len="med"/>
                      <a:tailEnd type="none" w="med" len="med"/>
                    </a:lnR>
                    <a:lnT w="9525" cap="flat" cmpd="sng" algn="ctr">
                      <a:solidFill>
                        <a:srgbClr val="B0BBB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a:solidFill>
                            <a:srgbClr val="000000"/>
                          </a:solidFill>
                          <a:effectLst/>
                          <a:latin typeface="Times New Roman" panose="02020603050405020304" pitchFamily="18" charset="0"/>
                        </a:rPr>
                        <a:t>Type Conversion</a:t>
                      </a:r>
                      <a:endParaRPr lang="en-IN" sz="1600">
                        <a:solidFill>
                          <a:srgbClr val="000000"/>
                        </a:solidFill>
                        <a:effectLst/>
                        <a:latin typeface="Times New Roman" panose="02020603050405020304" pitchFamily="18" charset="0"/>
                      </a:endParaRPr>
                    </a:p>
                  </a:txBody>
                  <a:tcPr marL="34317" marR="34317" marT="34317" marB="34317">
                    <a:lnL w="9525" cap="flat" cmpd="sng" algn="ctr">
                      <a:solidFill>
                        <a:srgbClr val="B0BBB6"/>
                      </a:solidFill>
                      <a:prstDash val="solid"/>
                      <a:round/>
                      <a:headEnd type="none" w="med" len="med"/>
                      <a:tailEnd type="none" w="med" len="med"/>
                    </a:lnL>
                    <a:lnR w="9525" cap="flat" cmpd="sng" algn="ctr">
                      <a:solidFill>
                        <a:srgbClr val="B0BBB6"/>
                      </a:solidFill>
                      <a:prstDash val="solid"/>
                      <a:round/>
                      <a:headEnd type="none" w="med" len="med"/>
                      <a:tailEnd type="none" w="med" len="med"/>
                    </a:lnR>
                    <a:lnT w="9525" cap="flat" cmpd="sng" algn="ctr">
                      <a:solidFill>
                        <a:srgbClr val="B0BBB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801393">
                <a:tc>
                  <a:txBody>
                    <a:bodyPr/>
                    <a:lstStyle/>
                    <a:p>
                      <a:pPr algn="just" fontAlgn="t"/>
                      <a:r>
                        <a:rPr lang="en-IN" sz="1600" dirty="0">
                          <a:solidFill>
                            <a:srgbClr val="333333"/>
                          </a:solidFill>
                          <a:effectLst/>
                          <a:latin typeface="inter-regular"/>
                        </a:rPr>
                        <a:t>1</a:t>
                      </a:r>
                      <a:endParaRPr lang="en-IN" sz="1600" dirty="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Type casting is a mechanism in which one data type is converted to another data type using a casting () operator by a programmer.</a:t>
                      </a:r>
                      <a:endParaRPr lang="en-IN" sz="1600" dirty="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Type conversion allows a compiler to convert one data type to another data type at the compile time of a program or code.</a:t>
                      </a:r>
                      <a:endParaRPr lang="en-IN" sz="160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59405">
                <a:tc>
                  <a:txBody>
                    <a:bodyPr/>
                    <a:lstStyle/>
                    <a:p>
                      <a:pPr algn="just" fontAlgn="t"/>
                      <a:r>
                        <a:rPr lang="en-IN" sz="1600" dirty="0">
                          <a:solidFill>
                            <a:srgbClr val="333333"/>
                          </a:solidFill>
                          <a:effectLst/>
                          <a:latin typeface="inter-regular"/>
                        </a:rPr>
                        <a:t>2</a:t>
                      </a:r>
                      <a:endParaRPr lang="en-IN" sz="1600" dirty="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It can be used both compatible data type and incompatible data type.</a:t>
                      </a:r>
                      <a:endParaRPr lang="en-IN" sz="1600" dirty="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Type conversion is only used with compatible data types, and hence it does not require any casting operator.</a:t>
                      </a:r>
                      <a:endParaRPr lang="en-IN" sz="160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106928">
                <a:tc>
                  <a:txBody>
                    <a:bodyPr/>
                    <a:lstStyle/>
                    <a:p>
                      <a:pPr algn="just" fontAlgn="t"/>
                      <a:r>
                        <a:rPr lang="en-IN" sz="1600" dirty="0">
                          <a:solidFill>
                            <a:srgbClr val="333333"/>
                          </a:solidFill>
                          <a:effectLst/>
                          <a:latin typeface="inter-regular"/>
                        </a:rPr>
                        <a:t>3</a:t>
                      </a:r>
                      <a:endParaRPr lang="en-IN" sz="1600" dirty="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It requires a programmer to manually casting one data into another type.</a:t>
                      </a:r>
                      <a:endParaRPr lang="en-IN" sz="1600" dirty="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It does not require any programmer intervention to convert one data type to another because the compiler automatically compiles it at the run time of a program.</a:t>
                      </a:r>
                      <a:endParaRPr lang="en-IN" sz="1600" dirty="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44637">
                <a:tc>
                  <a:txBody>
                    <a:bodyPr/>
                    <a:lstStyle/>
                    <a:p>
                      <a:pPr algn="just" fontAlgn="t"/>
                      <a:r>
                        <a:rPr lang="en-IN" sz="1600">
                          <a:solidFill>
                            <a:srgbClr val="333333"/>
                          </a:solidFill>
                          <a:effectLst/>
                          <a:latin typeface="inter-regular"/>
                        </a:rPr>
                        <a:t>4</a:t>
                      </a:r>
                      <a:endParaRPr lang="en-IN" sz="160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It is used while designing a program by the programmer.</a:t>
                      </a:r>
                      <a:endParaRPr lang="en-IN" sz="1600" dirty="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It is used or take place at the compile time of a program.</a:t>
                      </a:r>
                      <a:endParaRPr lang="en-IN" sz="1600" dirty="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793597">
                <a:tc>
                  <a:txBody>
                    <a:bodyPr/>
                    <a:lstStyle/>
                    <a:p>
                      <a:pPr algn="just" fontAlgn="t"/>
                      <a:r>
                        <a:rPr lang="en-IN" sz="1600">
                          <a:solidFill>
                            <a:srgbClr val="333333"/>
                          </a:solidFill>
                          <a:effectLst/>
                          <a:latin typeface="inter-regular"/>
                        </a:rPr>
                        <a:t>5</a:t>
                      </a:r>
                      <a:endParaRPr lang="en-IN" sz="160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When casting one data type to another, the destination data type must be smaller than the source data.</a:t>
                      </a:r>
                      <a:endParaRPr lang="en-IN" sz="160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When converting one data type to another, the destination type should be greater than the source data type.</a:t>
                      </a:r>
                      <a:endParaRPr lang="en-IN" sz="1600" dirty="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93597">
                <a:tc>
                  <a:txBody>
                    <a:bodyPr/>
                    <a:lstStyle/>
                    <a:p>
                      <a:pPr algn="just" fontAlgn="t"/>
                      <a:r>
                        <a:rPr lang="en-IN" sz="1600">
                          <a:solidFill>
                            <a:srgbClr val="333333"/>
                          </a:solidFill>
                          <a:effectLst/>
                          <a:latin typeface="inter-regular"/>
                        </a:rPr>
                        <a:t>6</a:t>
                      </a:r>
                      <a:endParaRPr lang="en-IN" sz="160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It is also known as narrowing conversion because one larger data type converts to a smaller data type.</a:t>
                      </a:r>
                      <a:endParaRPr lang="en-IN" sz="160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It is also known as widening conversion because one smaller data type converts to a larger data type.</a:t>
                      </a:r>
                      <a:endParaRPr lang="en-IN" sz="1600" dirty="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296039">
                <a:tc>
                  <a:txBody>
                    <a:bodyPr/>
                    <a:lstStyle/>
                    <a:p>
                      <a:pPr algn="just" fontAlgn="t"/>
                      <a:r>
                        <a:rPr lang="en-IN" sz="1600">
                          <a:solidFill>
                            <a:srgbClr val="333333"/>
                          </a:solidFill>
                          <a:effectLst/>
                          <a:latin typeface="inter-regular"/>
                        </a:rPr>
                        <a:t>7</a:t>
                      </a:r>
                      <a:endParaRPr lang="en-IN" sz="160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It is more reliable and efficient.</a:t>
                      </a:r>
                      <a:endParaRPr lang="en-IN" sz="160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a:solidFill>
                            <a:srgbClr val="333333"/>
                          </a:solidFill>
                          <a:effectLst/>
                          <a:latin typeface="inter-regular"/>
                        </a:rPr>
                        <a:t>It is less efficient and less reliable.</a:t>
                      </a:r>
                      <a:endParaRPr lang="en-IN" sz="1600" dirty="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43561">
                <a:tc>
                  <a:txBody>
                    <a:bodyPr/>
                    <a:lstStyle/>
                    <a:p>
                      <a:pPr algn="just" fontAlgn="t"/>
                      <a:r>
                        <a:rPr lang="en-IN" sz="1600">
                          <a:solidFill>
                            <a:srgbClr val="333333"/>
                          </a:solidFill>
                          <a:effectLst/>
                          <a:latin typeface="inter-regular"/>
                        </a:rPr>
                        <a:t>8</a:t>
                      </a:r>
                      <a:endParaRPr lang="en-IN" sz="160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There is a possibility of data or information being lost in type casting.</a:t>
                      </a:r>
                      <a:endParaRPr lang="en-IN" sz="160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In type conversion, data is unlikely to be lost when converting from a small to a large data type.</a:t>
                      </a:r>
                      <a:endParaRPr lang="en-IN" sz="1600" dirty="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48645">
                <a:tc>
                  <a:txBody>
                    <a:bodyPr/>
                    <a:lstStyle/>
                    <a:p>
                      <a:pPr algn="just" fontAlgn="t"/>
                      <a:r>
                        <a:rPr lang="en-IN" sz="1600" dirty="0">
                          <a:solidFill>
                            <a:srgbClr val="333333"/>
                          </a:solidFill>
                          <a:effectLst/>
                          <a:latin typeface="inter-regular"/>
                        </a:rPr>
                        <a:t>9</a:t>
                      </a:r>
                      <a:endParaRPr lang="en-IN" sz="1600" dirty="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float b = 3.0; int a = (int) b</a:t>
                      </a:r>
                      <a:endParaRPr lang="en-IN" sz="160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dirty="0" err="1">
                          <a:solidFill>
                            <a:srgbClr val="333333"/>
                          </a:solidFill>
                          <a:effectLst/>
                          <a:latin typeface="inter-regular"/>
                        </a:rPr>
                        <a:t>int</a:t>
                      </a:r>
                      <a:r>
                        <a:rPr lang="en-IN" sz="1600" dirty="0">
                          <a:solidFill>
                            <a:srgbClr val="333333"/>
                          </a:solidFill>
                          <a:effectLst/>
                          <a:latin typeface="inter-regular"/>
                        </a:rPr>
                        <a:t> x = 5, y = 2, c; float q = 12.5, p; p = q/x;</a:t>
                      </a:r>
                      <a:endParaRPr lang="en-IN" sz="1600" dirty="0">
                        <a:solidFill>
                          <a:srgbClr val="333333"/>
                        </a:solidFill>
                        <a:effectLst/>
                        <a:latin typeface="inter-regular"/>
                      </a:endParaRPr>
                    </a:p>
                  </a:txBody>
                  <a:tcPr marL="22878" marR="22878" marT="22878" marB="2287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3236"/>
            <a:ext cx="10515600" cy="5913727"/>
          </a:xfrm>
        </p:spPr>
        <p:txBody>
          <a:bodyPr/>
          <a:lstStyle/>
          <a:p>
            <a:pPr marL="0" indent="0" algn="ctr">
              <a:buNone/>
            </a:pPr>
            <a:r>
              <a:rPr lang="en-IN" b="1" dirty="0"/>
              <a:t>Java Control Statements</a:t>
            </a:r>
            <a:endParaRPr lang="en-IN" b="1" dirty="0"/>
          </a:p>
          <a:p>
            <a:r>
              <a:rPr lang="en-IN" dirty="0"/>
              <a:t>Decision Making statements(or) Selection Statements</a:t>
            </a:r>
            <a:endParaRPr lang="en-IN" dirty="0"/>
          </a:p>
          <a:p>
            <a:pPr lvl="1"/>
            <a:r>
              <a:rPr lang="en-IN" dirty="0"/>
              <a:t>if statements</a:t>
            </a:r>
            <a:endParaRPr lang="en-IN" dirty="0"/>
          </a:p>
          <a:p>
            <a:pPr lvl="1"/>
            <a:r>
              <a:rPr lang="en-IN" dirty="0"/>
              <a:t>switch statement</a:t>
            </a:r>
            <a:endParaRPr lang="en-IN" dirty="0"/>
          </a:p>
          <a:p>
            <a:r>
              <a:rPr lang="en-IN" dirty="0"/>
              <a:t>Loop statements (or) Iteration statements</a:t>
            </a:r>
            <a:endParaRPr lang="en-IN" dirty="0"/>
          </a:p>
          <a:p>
            <a:pPr lvl="1"/>
            <a:r>
              <a:rPr lang="en-IN" dirty="0"/>
              <a:t>do while loop</a:t>
            </a:r>
            <a:endParaRPr lang="en-IN" dirty="0"/>
          </a:p>
          <a:p>
            <a:pPr lvl="1"/>
            <a:r>
              <a:rPr lang="en-IN" dirty="0"/>
              <a:t>while loop</a:t>
            </a:r>
            <a:endParaRPr lang="en-IN" dirty="0"/>
          </a:p>
          <a:p>
            <a:pPr lvl="1"/>
            <a:r>
              <a:rPr lang="en-IN" dirty="0"/>
              <a:t>for loop</a:t>
            </a:r>
            <a:endParaRPr lang="en-IN" dirty="0"/>
          </a:p>
          <a:p>
            <a:pPr lvl="1"/>
            <a:r>
              <a:rPr lang="en-IN" dirty="0"/>
              <a:t>for-each loop</a:t>
            </a:r>
            <a:endParaRPr lang="en-IN" dirty="0"/>
          </a:p>
          <a:p>
            <a:r>
              <a:rPr lang="en-IN" dirty="0"/>
              <a:t>Jump statements (or) Branching statements</a:t>
            </a:r>
            <a:endParaRPr lang="en-IN" dirty="0"/>
          </a:p>
          <a:p>
            <a:pPr lvl="1"/>
            <a:r>
              <a:rPr lang="en-IN" dirty="0"/>
              <a:t>break statement</a:t>
            </a:r>
            <a:endParaRPr lang="en-IN" dirty="0"/>
          </a:p>
          <a:p>
            <a:pPr lvl="1"/>
            <a:r>
              <a:rPr lang="en-IN" dirty="0"/>
              <a:t>continue statement</a:t>
            </a:r>
            <a:endParaRPr lang="en-IN" dirty="0"/>
          </a:p>
          <a:p>
            <a:pPr marL="0" indent="0">
              <a:buNone/>
            </a:pP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8655"/>
            <a:ext cx="10515600" cy="5858308"/>
          </a:xfrm>
        </p:spPr>
        <p:txBody>
          <a:bodyPr>
            <a:normAutofit lnSpcReduction="10000"/>
          </a:bodyPr>
          <a:lstStyle/>
          <a:p>
            <a:pPr marL="0" indent="0" algn="ctr">
              <a:buNone/>
            </a:pPr>
            <a:r>
              <a:rPr lang="en-IN" dirty="0"/>
              <a:t>Decision-Making statements</a:t>
            </a:r>
            <a:endParaRPr lang="en-IN" dirty="0"/>
          </a:p>
          <a:p>
            <a:pPr marL="0" indent="0">
              <a:buNone/>
            </a:pPr>
            <a:r>
              <a:rPr lang="en-IN" b="1" dirty="0"/>
              <a:t>1) If Statement:</a:t>
            </a:r>
            <a:endParaRPr lang="en-IN" b="1" dirty="0"/>
          </a:p>
          <a:p>
            <a:pPr>
              <a:buFont typeface="Wingdings" panose="05000000000000000000" pitchFamily="2" charset="2"/>
              <a:buChar char="v"/>
            </a:pPr>
            <a:r>
              <a:rPr lang="en-IN" dirty="0"/>
              <a:t>Simple if statement</a:t>
            </a:r>
            <a:endParaRPr lang="en-IN" dirty="0"/>
          </a:p>
          <a:p>
            <a:pPr>
              <a:buFont typeface="Wingdings" panose="05000000000000000000" pitchFamily="2" charset="2"/>
              <a:buChar char="v"/>
            </a:pPr>
            <a:r>
              <a:rPr lang="en-IN" dirty="0"/>
              <a:t>if-else statement</a:t>
            </a:r>
            <a:endParaRPr lang="en-IN" dirty="0"/>
          </a:p>
          <a:p>
            <a:pPr>
              <a:buFont typeface="Wingdings" panose="05000000000000000000" pitchFamily="2" charset="2"/>
              <a:buChar char="v"/>
            </a:pPr>
            <a:r>
              <a:rPr lang="en-IN" dirty="0"/>
              <a:t>if-else-if ladder</a:t>
            </a:r>
            <a:endParaRPr lang="en-IN" dirty="0"/>
          </a:p>
          <a:p>
            <a:pPr>
              <a:buFont typeface="Wingdings" panose="05000000000000000000" pitchFamily="2" charset="2"/>
              <a:buChar char="v"/>
            </a:pPr>
            <a:r>
              <a:rPr lang="en-IN" dirty="0"/>
              <a:t>Nested if-statement</a:t>
            </a:r>
            <a:endParaRPr lang="en-IN" dirty="0"/>
          </a:p>
          <a:p>
            <a:pPr marL="0" indent="0">
              <a:buNone/>
            </a:pPr>
            <a:endParaRPr lang="en-IN" dirty="0"/>
          </a:p>
          <a:p>
            <a:pPr marL="0" indent="0">
              <a:buNone/>
            </a:pPr>
            <a:r>
              <a:rPr lang="en-IN" dirty="0"/>
              <a:t>1) </a:t>
            </a:r>
            <a:r>
              <a:rPr lang="en-IN" b="1" dirty="0"/>
              <a:t>Simple if statement:</a:t>
            </a:r>
            <a:endParaRPr lang="en-IN" b="1" dirty="0"/>
          </a:p>
          <a:p>
            <a:pPr marL="0" indent="0">
              <a:buNone/>
            </a:pPr>
            <a:r>
              <a:rPr lang="en-IN" b="1" dirty="0"/>
              <a:t>if</a:t>
            </a:r>
            <a:r>
              <a:rPr lang="en-IN" dirty="0"/>
              <a:t>(condition) </a:t>
            </a:r>
            <a:endParaRPr lang="en-IN" dirty="0"/>
          </a:p>
          <a:p>
            <a:pPr marL="0" indent="0">
              <a:buNone/>
            </a:pPr>
            <a:r>
              <a:rPr lang="en-IN" dirty="0"/>
              <a:t>{    </a:t>
            </a:r>
            <a:endParaRPr lang="en-IN" dirty="0"/>
          </a:p>
          <a:p>
            <a:pPr marL="0" indent="0">
              <a:buNone/>
            </a:pPr>
            <a:r>
              <a:rPr lang="en-IN" dirty="0"/>
              <a:t>     statement 1; //executes when condition is true   </a:t>
            </a:r>
            <a:endParaRPr lang="en-IN" dirty="0"/>
          </a:p>
          <a:p>
            <a:pPr marL="0" indent="0">
              <a:buNone/>
            </a:pPr>
            <a:r>
              <a:rPr lang="en-IN" dirty="0"/>
              <a:t>}    </a:t>
            </a:r>
            <a:endParaRPr lang="en-IN" dirty="0"/>
          </a:p>
          <a:p>
            <a:pPr marL="0" indent="0">
              <a:buNone/>
            </a:pPr>
            <a:endParaRPr lang="en-IN" dirty="0"/>
          </a:p>
          <a:p>
            <a:pPr marL="0" indent="0" algn="ctr">
              <a:buNone/>
            </a:pPr>
            <a:endParaRPr lang="en-IN" dirty="0"/>
          </a:p>
          <a:p>
            <a:pPr marL="0" indent="0" algn="ctr">
              <a:buNone/>
            </a:pP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lnSpcReduction="10000"/>
          </a:bodyPr>
          <a:lstStyle/>
          <a:p>
            <a:pPr marL="0" indent="0">
              <a:buNone/>
            </a:pPr>
            <a:r>
              <a:rPr lang="en-IN" b="1" dirty="0"/>
              <a:t>Example:</a:t>
            </a:r>
            <a:endParaRPr lang="en-IN" b="1" dirty="0"/>
          </a:p>
          <a:p>
            <a:pPr marL="0" indent="0">
              <a:buNone/>
            </a:pPr>
            <a:r>
              <a:rPr lang="en-IN" b="1" dirty="0"/>
              <a:t>public</a:t>
            </a:r>
            <a:r>
              <a:rPr lang="en-IN" dirty="0"/>
              <a:t> </a:t>
            </a:r>
            <a:r>
              <a:rPr lang="en-IN" b="1" dirty="0"/>
              <a:t>class</a:t>
            </a:r>
            <a:r>
              <a:rPr lang="en-IN" dirty="0"/>
              <a:t> Student </a:t>
            </a:r>
            <a:endParaRPr lang="en-IN" dirty="0"/>
          </a:p>
          <a:p>
            <a:pPr marL="0" indent="0">
              <a:buNone/>
            </a:pPr>
            <a:r>
              <a:rPr lang="en-IN" dirty="0"/>
              <a:t>      {    </a:t>
            </a:r>
            <a:endParaRPr lang="en-IN" dirty="0"/>
          </a:p>
          <a:p>
            <a:pPr marL="0" indent="0">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 </a:t>
            </a:r>
            <a:endParaRPr lang="en-IN" dirty="0"/>
          </a:p>
          <a:p>
            <a:pPr marL="0" indent="0">
              <a:buNone/>
            </a:pPr>
            <a:r>
              <a:rPr lang="en-IN" dirty="0"/>
              <a:t>      {    </a:t>
            </a:r>
            <a:endParaRPr lang="en-IN" dirty="0"/>
          </a:p>
          <a:p>
            <a:pPr marL="0" indent="0">
              <a:buNone/>
            </a:pPr>
            <a:r>
              <a:rPr lang="en-IN" b="1" dirty="0"/>
              <a:t>       </a:t>
            </a:r>
            <a:r>
              <a:rPr lang="en-IN" b="1" dirty="0" err="1"/>
              <a:t>int</a:t>
            </a:r>
            <a:r>
              <a:rPr lang="en-IN" dirty="0"/>
              <a:t> x = 10;    </a:t>
            </a:r>
            <a:endParaRPr lang="en-IN" dirty="0"/>
          </a:p>
          <a:p>
            <a:pPr marL="0" indent="0">
              <a:buNone/>
            </a:pPr>
            <a:r>
              <a:rPr lang="en-IN" b="1" dirty="0"/>
              <a:t>       </a:t>
            </a:r>
            <a:r>
              <a:rPr lang="en-IN" b="1" dirty="0" err="1"/>
              <a:t>int</a:t>
            </a:r>
            <a:r>
              <a:rPr lang="en-IN" dirty="0"/>
              <a:t> y = 12;    </a:t>
            </a:r>
            <a:endParaRPr lang="en-IN" dirty="0"/>
          </a:p>
          <a:p>
            <a:pPr marL="0" indent="0">
              <a:buNone/>
            </a:pPr>
            <a:r>
              <a:rPr lang="en-IN" b="1" dirty="0"/>
              <a:t>           if</a:t>
            </a:r>
            <a:r>
              <a:rPr lang="en-IN" dirty="0"/>
              <a:t>(</a:t>
            </a:r>
            <a:r>
              <a:rPr lang="en-IN" dirty="0" err="1"/>
              <a:t>x+y</a:t>
            </a:r>
            <a:r>
              <a:rPr lang="en-IN" dirty="0"/>
              <a:t> &gt; 20) </a:t>
            </a:r>
            <a:endParaRPr lang="en-IN" dirty="0"/>
          </a:p>
          <a:p>
            <a:pPr marL="0" indent="0">
              <a:buNone/>
            </a:pPr>
            <a:r>
              <a:rPr lang="en-IN" dirty="0"/>
              <a:t>              {    </a:t>
            </a:r>
            <a:endParaRPr lang="en-IN" dirty="0"/>
          </a:p>
          <a:p>
            <a:pPr marL="0" indent="0">
              <a:buNone/>
            </a:pPr>
            <a:r>
              <a:rPr lang="en-IN" dirty="0"/>
              <a:t>              System.out.println("x + y is greater than 20");    </a:t>
            </a:r>
            <a:endParaRPr lang="en-IN" dirty="0"/>
          </a:p>
          <a:p>
            <a:pPr marL="0" indent="0">
              <a:buNone/>
            </a:pPr>
            <a:r>
              <a:rPr lang="en-IN" dirty="0"/>
              <a:t>              }    </a:t>
            </a:r>
            <a:endParaRPr lang="en-IN" dirty="0"/>
          </a:p>
          <a:p>
            <a:pPr marL="0" indent="0">
              <a:buNone/>
            </a:pPr>
            <a:r>
              <a:rPr lang="en-IN" dirty="0"/>
              <a:t>       }      </a:t>
            </a:r>
            <a:endParaRPr lang="en-IN" dirty="0"/>
          </a:p>
          <a:p>
            <a:pPr marL="0" indent="0">
              <a:buNone/>
            </a:pPr>
            <a:r>
              <a:rPr lang="en-IN" dirty="0"/>
              <a:t>}     </a:t>
            </a:r>
            <a:endParaRPr lang="en-IN" dirty="0"/>
          </a:p>
          <a:p>
            <a:pPr marL="0" indent="0">
              <a:buNone/>
            </a:pPr>
            <a:endParaRPr lang="en-I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lstStyle/>
          <a:p>
            <a:pPr marL="0" indent="0">
              <a:buNone/>
            </a:pPr>
            <a:r>
              <a:rPr lang="en-IN" b="1" dirty="0"/>
              <a:t>2) if-else statement</a:t>
            </a:r>
            <a:endParaRPr lang="en-IN" b="1" dirty="0"/>
          </a:p>
          <a:p>
            <a:pPr marL="0" indent="0">
              <a:buNone/>
            </a:pPr>
            <a:endParaRPr lang="en-IN" dirty="0"/>
          </a:p>
          <a:p>
            <a:pPr marL="0" indent="0">
              <a:buNone/>
            </a:pPr>
            <a:r>
              <a:rPr lang="en-IN" b="1" dirty="0"/>
              <a:t>if</a:t>
            </a:r>
            <a:r>
              <a:rPr lang="en-IN" dirty="0"/>
              <a:t>(condition)</a:t>
            </a:r>
            <a:endParaRPr lang="en-IN" dirty="0"/>
          </a:p>
          <a:p>
            <a:pPr marL="0" indent="0">
              <a:buNone/>
            </a:pPr>
            <a:r>
              <a:rPr lang="en-IN" dirty="0"/>
              <a:t> {    </a:t>
            </a:r>
            <a:endParaRPr lang="en-IN" dirty="0"/>
          </a:p>
          <a:p>
            <a:pPr marL="0" indent="0">
              <a:buNone/>
            </a:pPr>
            <a:r>
              <a:rPr lang="en-IN" dirty="0"/>
              <a:t>   statement 1; //executes when condition is true   </a:t>
            </a:r>
            <a:endParaRPr lang="en-IN" dirty="0"/>
          </a:p>
          <a:p>
            <a:pPr marL="0" indent="0">
              <a:buNone/>
            </a:pPr>
            <a:r>
              <a:rPr lang="en-IN" dirty="0"/>
              <a:t>}  </a:t>
            </a:r>
            <a:endParaRPr lang="en-IN" dirty="0"/>
          </a:p>
          <a:p>
            <a:pPr marL="0" indent="0">
              <a:buNone/>
            </a:pPr>
            <a:r>
              <a:rPr lang="en-IN" b="1" dirty="0"/>
              <a:t>Else</a:t>
            </a:r>
            <a:endParaRPr lang="en-IN" b="1" dirty="0"/>
          </a:p>
          <a:p>
            <a:pPr marL="0" indent="0">
              <a:buNone/>
            </a:pPr>
            <a:r>
              <a:rPr lang="en-IN" dirty="0"/>
              <a:t>{  </a:t>
            </a:r>
            <a:endParaRPr lang="en-IN" dirty="0"/>
          </a:p>
          <a:p>
            <a:pPr marL="0" indent="0">
              <a:buNone/>
            </a:pPr>
            <a:r>
              <a:rPr lang="en-IN" dirty="0"/>
              <a:t>    statement 2; //executes when condition is false   </a:t>
            </a:r>
            <a:endParaRPr lang="en-IN" dirty="0"/>
          </a:p>
          <a:p>
            <a:pPr marL="0" indent="0">
              <a:buNone/>
            </a:pPr>
            <a:r>
              <a:rPr lang="en-IN" dirty="0"/>
              <a:t>}  </a:t>
            </a:r>
            <a:endParaRPr lang="en-IN" dirty="0"/>
          </a:p>
          <a:p>
            <a:pPr marL="0" indent="0">
              <a:buNone/>
            </a:pPr>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5802890"/>
          </a:xfrm>
        </p:spPr>
        <p:txBody>
          <a:bodyPr>
            <a:normAutofit fontScale="85000" lnSpcReduction="20000"/>
          </a:bodyPr>
          <a:lstStyle/>
          <a:p>
            <a:pPr marL="0" indent="0">
              <a:buNone/>
            </a:pPr>
            <a:r>
              <a:rPr lang="en-IN" b="1" dirty="0"/>
              <a:t>Example:</a:t>
            </a:r>
            <a:endParaRPr lang="en-IN" b="1" dirty="0"/>
          </a:p>
          <a:p>
            <a:pPr marL="0" indent="0">
              <a:buNone/>
            </a:pPr>
            <a:r>
              <a:rPr lang="en-IN" b="1" dirty="0"/>
              <a:t>public</a:t>
            </a:r>
            <a:r>
              <a:rPr lang="en-IN" dirty="0"/>
              <a:t> </a:t>
            </a:r>
            <a:r>
              <a:rPr lang="en-IN" b="1" dirty="0"/>
              <a:t>class</a:t>
            </a:r>
            <a:r>
              <a:rPr lang="en-IN" dirty="0"/>
              <a:t> Student {  </a:t>
            </a:r>
            <a:endParaRPr lang="en-IN" dirty="0"/>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endParaRPr lang="en-IN" dirty="0"/>
          </a:p>
          <a:p>
            <a:pPr marL="0" indent="0">
              <a:buNone/>
            </a:pPr>
            <a:r>
              <a:rPr lang="en-IN" b="1" dirty="0" err="1"/>
              <a:t>int</a:t>
            </a:r>
            <a:r>
              <a:rPr lang="en-IN" dirty="0"/>
              <a:t> x = 10;  </a:t>
            </a:r>
            <a:endParaRPr lang="en-IN" dirty="0"/>
          </a:p>
          <a:p>
            <a:pPr marL="0" indent="0">
              <a:buNone/>
            </a:pPr>
            <a:r>
              <a:rPr lang="en-IN" b="1" dirty="0" err="1"/>
              <a:t>int</a:t>
            </a:r>
            <a:r>
              <a:rPr lang="en-IN" dirty="0"/>
              <a:t> y = 12;  </a:t>
            </a:r>
            <a:endParaRPr lang="en-IN" dirty="0"/>
          </a:p>
          <a:p>
            <a:pPr marL="0" indent="0">
              <a:buNone/>
            </a:pPr>
            <a:r>
              <a:rPr lang="en-IN" b="1" dirty="0"/>
              <a:t>   if</a:t>
            </a:r>
            <a:r>
              <a:rPr lang="en-IN" dirty="0"/>
              <a:t>(</a:t>
            </a:r>
            <a:r>
              <a:rPr lang="en-IN" dirty="0" err="1"/>
              <a:t>x+y</a:t>
            </a:r>
            <a:r>
              <a:rPr lang="en-IN" dirty="0"/>
              <a:t> &lt; 10) </a:t>
            </a:r>
            <a:endParaRPr lang="en-IN" dirty="0"/>
          </a:p>
          <a:p>
            <a:pPr marL="0" indent="0">
              <a:buNone/>
            </a:pPr>
            <a:r>
              <a:rPr lang="en-IN" dirty="0"/>
              <a:t>     {  </a:t>
            </a:r>
            <a:endParaRPr lang="en-IN" dirty="0"/>
          </a:p>
          <a:p>
            <a:pPr marL="0" indent="0">
              <a:buNone/>
            </a:pPr>
            <a:r>
              <a:rPr lang="en-IN" dirty="0"/>
              <a:t>       System.out.println("x + y is less than 10");  </a:t>
            </a:r>
            <a:endParaRPr lang="en-IN" dirty="0"/>
          </a:p>
          <a:p>
            <a:pPr marL="0" indent="0">
              <a:buNone/>
            </a:pPr>
            <a:r>
              <a:rPr lang="en-IN" dirty="0"/>
              <a:t>      }  </a:t>
            </a:r>
            <a:endParaRPr lang="en-IN" dirty="0"/>
          </a:p>
          <a:p>
            <a:pPr marL="0" indent="0">
              <a:buNone/>
            </a:pPr>
            <a:r>
              <a:rPr lang="en-IN" dirty="0"/>
              <a:t>   </a:t>
            </a:r>
            <a:r>
              <a:rPr lang="en-IN" b="1" dirty="0"/>
              <a:t>else</a:t>
            </a:r>
            <a:r>
              <a:rPr lang="en-IN" dirty="0"/>
              <a:t> </a:t>
            </a:r>
            <a:endParaRPr lang="en-IN" dirty="0"/>
          </a:p>
          <a:p>
            <a:pPr marL="0" indent="0">
              <a:buNone/>
            </a:pPr>
            <a:r>
              <a:rPr lang="en-IN" dirty="0"/>
              <a:t>     {  </a:t>
            </a:r>
            <a:endParaRPr lang="en-IN" dirty="0"/>
          </a:p>
          <a:p>
            <a:pPr marL="0" indent="0">
              <a:buNone/>
            </a:pPr>
            <a:r>
              <a:rPr lang="en-IN" dirty="0"/>
              <a:t>      System.out.println("x + y is greater than 20");  </a:t>
            </a:r>
            <a:endParaRPr lang="en-IN" dirty="0"/>
          </a:p>
          <a:p>
            <a:pPr marL="0" indent="0">
              <a:buNone/>
            </a:pPr>
            <a:r>
              <a:rPr lang="en-IN" dirty="0"/>
              <a:t>      }  </a:t>
            </a:r>
            <a:endParaRPr lang="en-IN" dirty="0"/>
          </a:p>
          <a:p>
            <a:pPr marL="0" indent="0">
              <a:buNone/>
            </a:pPr>
            <a:r>
              <a:rPr lang="en-IN" dirty="0"/>
              <a:t>}  </a:t>
            </a:r>
            <a:endParaRPr lang="en-IN" dirty="0"/>
          </a:p>
          <a:p>
            <a:pPr marL="0" indent="0">
              <a:buNone/>
            </a:pPr>
            <a:r>
              <a:rPr lang="en-IN" dirty="0"/>
              <a:t>}  </a:t>
            </a:r>
            <a:endParaRPr lang="en-IN" dirty="0"/>
          </a:p>
          <a:p>
            <a:pPr marL="0" indent="0">
              <a:buNone/>
            </a:pPr>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6255"/>
            <a:ext cx="10515600" cy="6165272"/>
          </a:xfrm>
        </p:spPr>
        <p:txBody>
          <a:bodyPr>
            <a:normAutofit fontScale="92500" lnSpcReduction="20000"/>
          </a:bodyPr>
          <a:lstStyle/>
          <a:p>
            <a:pPr marL="0" indent="0">
              <a:buNone/>
            </a:pPr>
            <a:r>
              <a:rPr lang="en-IN" b="1" dirty="0"/>
              <a:t>3) if-else-if ladder:</a:t>
            </a:r>
            <a:endParaRPr lang="en-IN" b="1" dirty="0"/>
          </a:p>
          <a:p>
            <a:pPr marL="0" indent="0">
              <a:buNone/>
            </a:pPr>
            <a:endParaRPr lang="en-IN" b="1" dirty="0"/>
          </a:p>
          <a:p>
            <a:pPr marL="0" indent="0">
              <a:buNone/>
            </a:pPr>
            <a:r>
              <a:rPr lang="en-IN" b="1" dirty="0"/>
              <a:t>if</a:t>
            </a:r>
            <a:r>
              <a:rPr lang="en-IN" dirty="0"/>
              <a:t>(condition 1) </a:t>
            </a:r>
            <a:endParaRPr lang="en-IN" dirty="0"/>
          </a:p>
          <a:p>
            <a:pPr marL="0" indent="0">
              <a:buNone/>
            </a:pPr>
            <a:r>
              <a:rPr lang="en-IN" dirty="0"/>
              <a:t>    {    </a:t>
            </a:r>
            <a:endParaRPr lang="en-IN" dirty="0"/>
          </a:p>
          <a:p>
            <a:pPr marL="0" indent="0">
              <a:buNone/>
            </a:pPr>
            <a:r>
              <a:rPr lang="en-IN" dirty="0"/>
              <a:t>      statement 1; //executes when condition 1 is true   </a:t>
            </a:r>
            <a:endParaRPr lang="en-IN" dirty="0"/>
          </a:p>
          <a:p>
            <a:pPr marL="0" indent="0">
              <a:buNone/>
            </a:pPr>
            <a:r>
              <a:rPr lang="en-IN" dirty="0"/>
              <a:t>   }  </a:t>
            </a:r>
            <a:endParaRPr lang="en-IN" dirty="0"/>
          </a:p>
          <a:p>
            <a:pPr marL="0" indent="0">
              <a:buNone/>
            </a:pPr>
            <a:r>
              <a:rPr lang="en-IN" b="1" dirty="0"/>
              <a:t>else</a:t>
            </a:r>
            <a:r>
              <a:rPr lang="en-IN" dirty="0"/>
              <a:t> </a:t>
            </a:r>
            <a:r>
              <a:rPr lang="en-IN" b="1" dirty="0"/>
              <a:t>if</a:t>
            </a:r>
            <a:r>
              <a:rPr lang="en-IN" dirty="0"/>
              <a:t>(condition 2) </a:t>
            </a:r>
            <a:endParaRPr lang="en-IN" dirty="0"/>
          </a:p>
          <a:p>
            <a:pPr marL="0" indent="0">
              <a:buNone/>
            </a:pPr>
            <a:r>
              <a:rPr lang="en-IN" dirty="0"/>
              <a:t>  {  </a:t>
            </a:r>
            <a:endParaRPr lang="en-IN" dirty="0"/>
          </a:p>
          <a:p>
            <a:pPr marL="0" indent="0">
              <a:buNone/>
            </a:pPr>
            <a:r>
              <a:rPr lang="en-IN" dirty="0"/>
              <a:t>  statement 2; //executes when condition 2 is true   </a:t>
            </a:r>
            <a:endParaRPr lang="en-IN" dirty="0"/>
          </a:p>
          <a:p>
            <a:pPr marL="0" indent="0">
              <a:buNone/>
            </a:pPr>
            <a:r>
              <a:rPr lang="en-IN" dirty="0"/>
              <a:t>  }  </a:t>
            </a:r>
            <a:endParaRPr lang="en-IN" dirty="0"/>
          </a:p>
          <a:p>
            <a:pPr marL="0" indent="0">
              <a:buNone/>
            </a:pPr>
            <a:r>
              <a:rPr lang="en-IN" b="1" dirty="0"/>
              <a:t>else</a:t>
            </a:r>
            <a:r>
              <a:rPr lang="en-IN" dirty="0"/>
              <a:t> </a:t>
            </a:r>
            <a:endParaRPr lang="en-IN" dirty="0"/>
          </a:p>
          <a:p>
            <a:pPr marL="0" indent="0">
              <a:buNone/>
            </a:pPr>
            <a:r>
              <a:rPr lang="en-IN" dirty="0"/>
              <a:t>  {  </a:t>
            </a:r>
            <a:endParaRPr lang="en-IN" dirty="0"/>
          </a:p>
          <a:p>
            <a:pPr marL="0" indent="0">
              <a:buNone/>
            </a:pPr>
            <a:r>
              <a:rPr lang="en-IN" dirty="0"/>
              <a:t>   statement 2; //executes when all the conditions are false   </a:t>
            </a:r>
            <a:endParaRPr lang="en-IN" dirty="0"/>
          </a:p>
          <a:p>
            <a:pPr marL="0" indent="0">
              <a:buNone/>
            </a:pPr>
            <a:r>
              <a:rPr lang="en-IN" dirty="0"/>
              <a:t>  }  </a:t>
            </a:r>
            <a:endParaRPr lang="en-IN" dirty="0"/>
          </a:p>
          <a:p>
            <a:pPr marL="0" indent="0">
              <a:buNone/>
            </a:pP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95745" y="360217"/>
            <a:ext cx="11014364" cy="6220691"/>
          </a:xfrm>
        </p:spPr>
        <p:txBody>
          <a:bodyPr>
            <a:normAutofit fontScale="92500" lnSpcReduction="10000"/>
          </a:bodyPr>
          <a:lstStyle/>
          <a:p>
            <a:r>
              <a:rPr lang="en-IN" b="1" dirty="0"/>
              <a:t> Brief HISTORY OF JAVA</a:t>
            </a:r>
            <a:endParaRPr lang="en-IN" dirty="0"/>
          </a:p>
          <a:p>
            <a:pPr marL="342900" indent="-342900" algn="l">
              <a:buFont typeface="Wingdings" panose="05000000000000000000" pitchFamily="2" charset="2"/>
              <a:buChar char="v"/>
            </a:pPr>
            <a:r>
              <a:rPr lang="en-IN" dirty="0"/>
              <a:t>High-level programming language.</a:t>
            </a:r>
            <a:endParaRPr lang="en-IN" dirty="0"/>
          </a:p>
          <a:p>
            <a:pPr marL="342900" indent="-342900" algn="l">
              <a:buFont typeface="Wingdings" panose="05000000000000000000" pitchFamily="2" charset="2"/>
              <a:buChar char="v"/>
            </a:pPr>
            <a:r>
              <a:rPr lang="en-IN" dirty="0"/>
              <a:t>Introduced in </a:t>
            </a:r>
            <a:r>
              <a:rPr lang="en-IN" b="1" dirty="0"/>
              <a:t>1995</a:t>
            </a:r>
            <a:r>
              <a:rPr lang="en-IN" dirty="0"/>
              <a:t> by </a:t>
            </a:r>
            <a:r>
              <a:rPr lang="en-IN" b="1" dirty="0"/>
              <a:t>Sun Microsystems</a:t>
            </a:r>
            <a:r>
              <a:rPr lang="en-IN" dirty="0"/>
              <a:t>, now a subsidiary of </a:t>
            </a:r>
            <a:r>
              <a:rPr lang="en-IN" b="1" dirty="0"/>
              <a:t>Oracle Corporation</a:t>
            </a:r>
            <a:r>
              <a:rPr lang="en-IN" dirty="0"/>
              <a:t>.</a:t>
            </a:r>
            <a:endParaRPr lang="en-IN" dirty="0"/>
          </a:p>
          <a:p>
            <a:pPr marL="342900" indent="-342900" algn="l">
              <a:buFont typeface="Wingdings" panose="05000000000000000000" pitchFamily="2" charset="2"/>
              <a:buChar char="v"/>
            </a:pPr>
            <a:r>
              <a:rPr lang="en-IN" dirty="0"/>
              <a:t>1991: </a:t>
            </a:r>
            <a:r>
              <a:rPr lang="en-IN" b="1" dirty="0"/>
              <a:t>James Gosling- oak --</a:t>
            </a:r>
            <a:r>
              <a:rPr lang="en-IN" b="1" dirty="0">
                <a:sym typeface="Wingdings" panose="05000000000000000000" pitchFamily="2" charset="2"/>
              </a:rPr>
              <a:t> Later Name it as JAVA.</a:t>
            </a:r>
            <a:endParaRPr lang="en-IN" b="1" dirty="0">
              <a:sym typeface="Wingdings" panose="05000000000000000000" pitchFamily="2" charset="2"/>
            </a:endParaRPr>
          </a:p>
          <a:p>
            <a:pPr marL="342900" indent="-342900" algn="l">
              <a:buFont typeface="Wingdings" panose="05000000000000000000" pitchFamily="2" charset="2"/>
              <a:buChar char="v"/>
            </a:pPr>
            <a:r>
              <a:rPr lang="en-IN" dirty="0"/>
              <a:t>1995: </a:t>
            </a:r>
            <a:r>
              <a:rPr lang="en-IN" b="1" dirty="0"/>
              <a:t>Java 1.0 </a:t>
            </a:r>
            <a:r>
              <a:rPr lang="en-IN" dirty="0"/>
              <a:t>was released to the public.</a:t>
            </a:r>
            <a:endParaRPr lang="en-IN" dirty="0"/>
          </a:p>
          <a:p>
            <a:pPr marL="342900" indent="-342900" algn="l">
              <a:buFont typeface="Wingdings" panose="05000000000000000000" pitchFamily="2" charset="2"/>
              <a:buChar char="v"/>
            </a:pPr>
            <a:r>
              <a:rPr lang="en-IN" b="1" dirty="0"/>
              <a:t>Slogan:</a:t>
            </a:r>
            <a:r>
              <a:rPr lang="en-IN" dirty="0"/>
              <a:t> "</a:t>
            </a:r>
            <a:r>
              <a:rPr lang="en-IN" b="1" dirty="0">
                <a:solidFill>
                  <a:srgbClr val="FF0000"/>
                </a:solidFill>
              </a:rPr>
              <a:t>Write Once, Run Anywhere</a:t>
            </a:r>
            <a:r>
              <a:rPr lang="en-IN" dirty="0"/>
              <a:t>,“.</a:t>
            </a:r>
            <a:endParaRPr lang="en-IN" dirty="0"/>
          </a:p>
          <a:p>
            <a:pPr marL="342900" indent="-342900" algn="l">
              <a:buFont typeface="Wingdings" panose="05000000000000000000" pitchFamily="2" charset="2"/>
              <a:buChar char="v"/>
            </a:pPr>
            <a:r>
              <a:rPr lang="en-IN" dirty="0"/>
              <a:t>1996: Sun Microsystems released </a:t>
            </a:r>
            <a:r>
              <a:rPr lang="en-IN" b="1" dirty="0"/>
              <a:t>Java 1.1</a:t>
            </a:r>
            <a:r>
              <a:rPr lang="en-IN" dirty="0"/>
              <a:t>, which introduced inner classes, JDBC.</a:t>
            </a:r>
            <a:endParaRPr lang="en-IN" dirty="0"/>
          </a:p>
          <a:p>
            <a:pPr marL="342900" indent="-342900" algn="l">
              <a:buFont typeface="Wingdings" panose="05000000000000000000" pitchFamily="2" charset="2"/>
              <a:buChar char="v"/>
            </a:pPr>
            <a:r>
              <a:rPr lang="en-IN" dirty="0"/>
              <a:t>1998: Java 2 (J2SE) was released - </a:t>
            </a:r>
            <a:r>
              <a:rPr lang="en-IN" b="1" dirty="0"/>
              <a:t>JDK</a:t>
            </a:r>
            <a:r>
              <a:rPr lang="en-IN" dirty="0"/>
              <a:t> &amp; </a:t>
            </a:r>
            <a:r>
              <a:rPr lang="en-IN" b="1" dirty="0"/>
              <a:t>JRE</a:t>
            </a:r>
            <a:r>
              <a:rPr lang="en-IN" dirty="0"/>
              <a:t>.</a:t>
            </a:r>
            <a:endParaRPr lang="en-IN" dirty="0"/>
          </a:p>
          <a:p>
            <a:pPr marL="342900" indent="-342900" algn="l">
              <a:buFont typeface="Wingdings" panose="05000000000000000000" pitchFamily="2" charset="2"/>
              <a:buChar char="v"/>
            </a:pPr>
            <a:r>
              <a:rPr lang="en-IN" dirty="0"/>
              <a:t>2004: J2SE 5.0 was released.</a:t>
            </a:r>
            <a:endParaRPr lang="en-IN" dirty="0"/>
          </a:p>
          <a:p>
            <a:pPr marL="342900" indent="-342900" algn="l">
              <a:buFont typeface="Wingdings" panose="05000000000000000000" pitchFamily="2" charset="2"/>
              <a:buChar char="v"/>
            </a:pPr>
            <a:r>
              <a:rPr lang="en-IN" dirty="0"/>
              <a:t>2006: Sun Microsystems released Java SE 6.</a:t>
            </a:r>
            <a:endParaRPr lang="en-IN" dirty="0"/>
          </a:p>
          <a:p>
            <a:pPr marL="342900" indent="-342900" algn="l">
              <a:buFont typeface="Wingdings" panose="05000000000000000000" pitchFamily="2" charset="2"/>
              <a:buChar char="v"/>
            </a:pPr>
            <a:r>
              <a:rPr lang="en-IN" dirty="0"/>
              <a:t>2014: Java 8 was released-</a:t>
            </a:r>
            <a:r>
              <a:rPr lang="en-IN" b="1" dirty="0"/>
              <a:t>API</a:t>
            </a:r>
            <a:r>
              <a:rPr lang="en-IN" dirty="0"/>
              <a:t>, 2017: Java 9 was released-</a:t>
            </a:r>
            <a:r>
              <a:rPr lang="en-IN" b="1" dirty="0"/>
              <a:t>JVM</a:t>
            </a:r>
            <a:endParaRPr lang="en-IN" b="1" dirty="0"/>
          </a:p>
          <a:p>
            <a:pPr marL="342900" indent="-342900" algn="l">
              <a:buFont typeface="Wingdings" panose="05000000000000000000" pitchFamily="2" charset="2"/>
              <a:buChar char="v"/>
            </a:pPr>
            <a:r>
              <a:rPr lang="en-IN" dirty="0"/>
              <a:t>2018: Java 10 was released.</a:t>
            </a:r>
            <a:endParaRPr lang="en-IN" dirty="0"/>
          </a:p>
          <a:p>
            <a:pPr marL="342900" indent="-342900" algn="l">
              <a:buFont typeface="Wingdings" panose="05000000000000000000" pitchFamily="2" charset="2"/>
              <a:buChar char="v"/>
            </a:pPr>
            <a:r>
              <a:rPr lang="en-IN" dirty="0"/>
              <a:t>2019: Java 11 was released- HTTP.</a:t>
            </a:r>
            <a:endParaRPr lang="en-IN" dirty="0"/>
          </a:p>
          <a:p>
            <a:pPr marL="342900" indent="-342900" algn="l">
              <a:buFont typeface="Wingdings" panose="05000000000000000000" pitchFamily="2" charset="2"/>
              <a:buChar char="v"/>
            </a:pPr>
            <a:r>
              <a:rPr lang="en-IN" dirty="0"/>
              <a:t>2021: Java 16 was released.-Improvements in Garbage Collector.</a:t>
            </a:r>
            <a:endParaRPr lang="en-IN" dirty="0"/>
          </a:p>
          <a:p>
            <a:pPr marL="342900" indent="-342900" algn="l">
              <a:buFont typeface="Wingdings" panose="05000000000000000000" pitchFamily="2" charset="2"/>
              <a:buChar char="v"/>
            </a:pPr>
            <a:r>
              <a:rPr lang="en-IN" dirty="0"/>
              <a:t>2023:  September  19 Java 21  was released, </a:t>
            </a:r>
            <a:endParaRPr lang="en-IN" dirty="0"/>
          </a:p>
          <a:p>
            <a:pPr algn="l"/>
            <a:endParaRPr lang="en-IN" dirty="0"/>
          </a:p>
          <a:p>
            <a:pPr marL="342900" indent="-342900" algn="l">
              <a:buFont typeface="Wingdings" panose="05000000000000000000" pitchFamily="2" charset="2"/>
              <a:buChar char="v"/>
            </a:pPr>
            <a:endParaRPr lang="en-IN" dirty="0"/>
          </a:p>
          <a:p>
            <a:pPr marL="342900" indent="-342900" algn="l">
              <a:buFont typeface="Wingdings" panose="05000000000000000000" pitchFamily="2" charset="2"/>
              <a:buChar char="v"/>
            </a:pPr>
            <a:endParaRPr lang="en-IN" b="1" dirty="0"/>
          </a:p>
          <a:p>
            <a:pPr algn="l"/>
            <a:endParaRPr lang="en-IN" dirty="0"/>
          </a:p>
          <a:p>
            <a:pPr marL="342900" indent="-342900" algn="l">
              <a:buFont typeface="Wingdings" panose="05000000000000000000" pitchFamily="2" charset="2"/>
              <a:buChar char="v"/>
            </a:pPr>
            <a:endParaRPr lang="en-IN" dirty="0"/>
          </a:p>
          <a:p>
            <a:pPr marL="342900" indent="-342900" algn="l">
              <a:buFont typeface="Wingdings" panose="05000000000000000000" pitchFamily="2" charset="2"/>
              <a:buChar char="v"/>
            </a:pPr>
            <a:endParaRPr lang="en-IN" dirty="0"/>
          </a:p>
        </p:txBody>
      </p:sp>
      <p:sp>
        <p:nvSpPr>
          <p:cNvPr id="4" name="Rectangle 2"/>
          <p:cNvSpPr>
            <a:spLocks noChangeArrowheads="1"/>
          </p:cNvSpPr>
          <p:nvPr/>
        </p:nvSpPr>
        <p:spPr bwMode="auto">
          <a:xfrm>
            <a:off x="0" y="193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455" y="387926"/>
            <a:ext cx="10730345" cy="6470073"/>
          </a:xfrm>
        </p:spPr>
        <p:txBody>
          <a:bodyPr>
            <a:normAutofit fontScale="55000" lnSpcReduction="20000"/>
          </a:bodyPr>
          <a:lstStyle/>
          <a:p>
            <a:pPr marL="0" indent="0">
              <a:buNone/>
            </a:pPr>
            <a:r>
              <a:rPr lang="en-IN" b="1" dirty="0"/>
              <a:t>public</a:t>
            </a:r>
            <a:r>
              <a:rPr lang="en-IN" dirty="0"/>
              <a:t> </a:t>
            </a:r>
            <a:r>
              <a:rPr lang="en-IN" b="1" dirty="0"/>
              <a:t>class</a:t>
            </a:r>
            <a:r>
              <a:rPr lang="en-IN" dirty="0"/>
              <a:t> Student {  </a:t>
            </a:r>
            <a:endParaRPr lang="en-IN" dirty="0"/>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endParaRPr lang="en-IN" dirty="0"/>
          </a:p>
          <a:p>
            <a:pPr marL="0" indent="0">
              <a:buNone/>
            </a:pPr>
            <a:r>
              <a:rPr lang="en-IN" dirty="0"/>
              <a:t>String city = "Delhi";  </a:t>
            </a:r>
            <a:endParaRPr lang="en-IN" dirty="0"/>
          </a:p>
          <a:p>
            <a:pPr marL="0" indent="0">
              <a:buNone/>
            </a:pPr>
            <a:r>
              <a:rPr lang="en-IN" b="1" dirty="0"/>
              <a:t>if</a:t>
            </a:r>
            <a:r>
              <a:rPr lang="en-IN" dirty="0"/>
              <a:t>(city == "Meerut") </a:t>
            </a:r>
            <a:endParaRPr lang="en-IN" dirty="0"/>
          </a:p>
          <a:p>
            <a:pPr marL="0" indent="0">
              <a:buNone/>
            </a:pPr>
            <a:r>
              <a:rPr lang="en-IN" dirty="0"/>
              <a:t>{  </a:t>
            </a:r>
            <a:endParaRPr lang="en-IN" dirty="0"/>
          </a:p>
          <a:p>
            <a:pPr marL="0" indent="0">
              <a:buNone/>
            </a:pPr>
            <a:r>
              <a:rPr lang="en-IN" dirty="0"/>
              <a:t>System.out.println("city is </a:t>
            </a:r>
            <a:r>
              <a:rPr lang="en-IN" dirty="0" err="1"/>
              <a:t>meerut</a:t>
            </a:r>
            <a:r>
              <a:rPr lang="en-IN" dirty="0"/>
              <a:t>");  </a:t>
            </a:r>
            <a:endParaRPr lang="en-IN" dirty="0"/>
          </a:p>
          <a:p>
            <a:pPr marL="0" indent="0">
              <a:buNone/>
            </a:pPr>
            <a:r>
              <a:rPr lang="en-IN" dirty="0"/>
              <a:t>}</a:t>
            </a:r>
            <a:endParaRPr lang="en-IN" dirty="0"/>
          </a:p>
          <a:p>
            <a:pPr marL="0" indent="0">
              <a:buNone/>
            </a:pPr>
            <a:r>
              <a:rPr lang="en-IN" b="1" dirty="0"/>
              <a:t>else</a:t>
            </a:r>
            <a:r>
              <a:rPr lang="en-IN" dirty="0"/>
              <a:t> </a:t>
            </a:r>
            <a:r>
              <a:rPr lang="en-IN" b="1" dirty="0"/>
              <a:t>if</a:t>
            </a:r>
            <a:r>
              <a:rPr lang="en-IN" dirty="0"/>
              <a:t> (city == "Noida") </a:t>
            </a:r>
            <a:endParaRPr lang="en-IN" dirty="0"/>
          </a:p>
          <a:p>
            <a:pPr marL="0" indent="0">
              <a:buNone/>
            </a:pPr>
            <a:r>
              <a:rPr lang="en-IN" dirty="0"/>
              <a:t>{  </a:t>
            </a:r>
            <a:endParaRPr lang="en-IN" dirty="0"/>
          </a:p>
          <a:p>
            <a:pPr marL="0" indent="0">
              <a:buNone/>
            </a:pPr>
            <a:r>
              <a:rPr lang="en-IN" dirty="0"/>
              <a:t>System.out.println("city is </a:t>
            </a:r>
            <a:r>
              <a:rPr lang="en-IN" dirty="0" err="1"/>
              <a:t>noida</a:t>
            </a:r>
            <a:r>
              <a:rPr lang="en-IN" dirty="0"/>
              <a:t>");  </a:t>
            </a:r>
            <a:endParaRPr lang="en-IN" dirty="0"/>
          </a:p>
          <a:p>
            <a:pPr marL="0" indent="0">
              <a:buNone/>
            </a:pPr>
            <a:r>
              <a:rPr lang="en-IN" dirty="0"/>
              <a:t>}</a:t>
            </a:r>
            <a:endParaRPr lang="en-IN" dirty="0"/>
          </a:p>
          <a:p>
            <a:pPr marL="0" indent="0">
              <a:buNone/>
            </a:pPr>
            <a:r>
              <a:rPr lang="en-IN" b="1" dirty="0"/>
              <a:t>else</a:t>
            </a:r>
            <a:r>
              <a:rPr lang="en-IN" dirty="0"/>
              <a:t> </a:t>
            </a:r>
            <a:r>
              <a:rPr lang="en-IN" b="1" dirty="0"/>
              <a:t>if</a:t>
            </a:r>
            <a:r>
              <a:rPr lang="en-IN" dirty="0"/>
              <a:t>(city == "Agra")</a:t>
            </a:r>
            <a:endParaRPr lang="en-IN" dirty="0"/>
          </a:p>
          <a:p>
            <a:pPr marL="0" indent="0">
              <a:buNone/>
            </a:pPr>
            <a:r>
              <a:rPr lang="en-IN" dirty="0"/>
              <a:t> {  </a:t>
            </a:r>
            <a:endParaRPr lang="en-IN" dirty="0"/>
          </a:p>
          <a:p>
            <a:pPr marL="0" indent="0">
              <a:buNone/>
            </a:pPr>
            <a:r>
              <a:rPr lang="en-IN" dirty="0"/>
              <a:t>System.out.println("city is </a:t>
            </a:r>
            <a:r>
              <a:rPr lang="en-IN" dirty="0" err="1"/>
              <a:t>agra</a:t>
            </a:r>
            <a:r>
              <a:rPr lang="en-IN" dirty="0"/>
              <a:t>");  </a:t>
            </a:r>
            <a:endParaRPr lang="en-IN" dirty="0"/>
          </a:p>
          <a:p>
            <a:pPr marL="0" indent="0">
              <a:buNone/>
            </a:pPr>
            <a:r>
              <a:rPr lang="en-IN" dirty="0"/>
              <a:t>}</a:t>
            </a:r>
            <a:endParaRPr lang="en-IN" dirty="0"/>
          </a:p>
          <a:p>
            <a:pPr marL="0" indent="0">
              <a:buNone/>
            </a:pPr>
            <a:r>
              <a:rPr lang="en-IN" b="1" dirty="0"/>
              <a:t>else</a:t>
            </a:r>
            <a:r>
              <a:rPr lang="en-IN" dirty="0"/>
              <a:t> </a:t>
            </a:r>
            <a:endParaRPr lang="en-IN" dirty="0"/>
          </a:p>
          <a:p>
            <a:pPr marL="0" indent="0">
              <a:buNone/>
            </a:pPr>
            <a:r>
              <a:rPr lang="en-IN" dirty="0"/>
              <a:t>{  </a:t>
            </a:r>
            <a:endParaRPr lang="en-IN" dirty="0"/>
          </a:p>
          <a:p>
            <a:pPr marL="0" indent="0">
              <a:buNone/>
            </a:pPr>
            <a:r>
              <a:rPr lang="en-IN" dirty="0" err="1"/>
              <a:t>System.out.println</a:t>
            </a:r>
            <a:r>
              <a:rPr lang="en-IN" dirty="0"/>
              <a:t>(city);  </a:t>
            </a:r>
            <a:endParaRPr lang="en-IN" dirty="0"/>
          </a:p>
          <a:p>
            <a:pPr marL="0" indent="0">
              <a:buNone/>
            </a:pPr>
            <a:r>
              <a:rPr lang="en-IN" dirty="0"/>
              <a:t>}  </a:t>
            </a:r>
            <a:endParaRPr lang="en-IN" dirty="0"/>
          </a:p>
          <a:p>
            <a:pPr marL="0" indent="0">
              <a:buNone/>
            </a:pPr>
            <a:r>
              <a:rPr lang="en-IN" dirty="0"/>
              <a:t>}  </a:t>
            </a:r>
            <a:endParaRPr lang="en-IN" dirty="0"/>
          </a:p>
          <a:p>
            <a:pPr marL="0" indent="0">
              <a:buNone/>
            </a:pPr>
            <a:r>
              <a:rPr lang="en-IN" dirty="0"/>
              <a:t>}  </a:t>
            </a:r>
            <a:endParaRPr lang="en-IN" dirty="0"/>
          </a:p>
          <a:p>
            <a:pPr marL="0" indent="0">
              <a:buNone/>
            </a:pPr>
            <a:endParaRPr lang="en-I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
            <a:ext cx="10515600" cy="6206836"/>
          </a:xfrm>
        </p:spPr>
        <p:txBody>
          <a:bodyPr>
            <a:normAutofit fontScale="92500" lnSpcReduction="10000"/>
          </a:bodyPr>
          <a:lstStyle/>
          <a:p>
            <a:pPr marL="0" indent="0">
              <a:buNone/>
            </a:pPr>
            <a:r>
              <a:rPr lang="en-IN" dirty="0"/>
              <a:t>4. Nested if-statement</a:t>
            </a:r>
            <a:endParaRPr lang="en-IN" dirty="0"/>
          </a:p>
          <a:p>
            <a:pPr marL="0" indent="0">
              <a:buNone/>
            </a:pPr>
            <a:endParaRPr lang="en-IN" b="1" dirty="0"/>
          </a:p>
          <a:p>
            <a:pPr marL="0" indent="0">
              <a:buNone/>
            </a:pPr>
            <a:r>
              <a:rPr lang="en-IN" b="1" dirty="0"/>
              <a:t>if</a:t>
            </a:r>
            <a:r>
              <a:rPr lang="en-IN" dirty="0"/>
              <a:t>(condition 1) </a:t>
            </a:r>
            <a:endParaRPr lang="en-IN" dirty="0"/>
          </a:p>
          <a:p>
            <a:pPr marL="0" indent="0">
              <a:buNone/>
            </a:pPr>
            <a:r>
              <a:rPr lang="en-IN" dirty="0"/>
              <a:t> {    </a:t>
            </a:r>
            <a:endParaRPr lang="en-IN" dirty="0"/>
          </a:p>
          <a:p>
            <a:pPr marL="0" indent="0">
              <a:buNone/>
            </a:pPr>
            <a:r>
              <a:rPr lang="en-IN" dirty="0"/>
              <a:t>   statement 1; //executes when condition 1 is true   </a:t>
            </a:r>
            <a:endParaRPr lang="en-IN" dirty="0"/>
          </a:p>
          <a:p>
            <a:pPr marL="0" indent="0">
              <a:buNone/>
            </a:pPr>
            <a:r>
              <a:rPr lang="en-IN" b="1" dirty="0"/>
              <a:t>      if</a:t>
            </a:r>
            <a:r>
              <a:rPr lang="en-IN" dirty="0"/>
              <a:t>(condition 2) </a:t>
            </a:r>
            <a:endParaRPr lang="en-IN" dirty="0"/>
          </a:p>
          <a:p>
            <a:pPr marL="0" indent="0">
              <a:buNone/>
            </a:pPr>
            <a:r>
              <a:rPr lang="en-IN" dirty="0"/>
              <a:t>       {  </a:t>
            </a:r>
            <a:endParaRPr lang="en-IN" dirty="0"/>
          </a:p>
          <a:p>
            <a:pPr marL="0" indent="0">
              <a:buNone/>
            </a:pPr>
            <a:r>
              <a:rPr lang="en-IN" dirty="0"/>
              <a:t>       statement 2; //executes when condition 2 is true   </a:t>
            </a:r>
            <a:endParaRPr lang="en-IN" dirty="0"/>
          </a:p>
          <a:p>
            <a:pPr marL="0" indent="0">
              <a:buNone/>
            </a:pPr>
            <a:r>
              <a:rPr lang="en-IN" dirty="0"/>
              <a:t>       }  </a:t>
            </a:r>
            <a:endParaRPr lang="en-IN" dirty="0"/>
          </a:p>
          <a:p>
            <a:pPr marL="0" indent="0">
              <a:buNone/>
            </a:pPr>
            <a:r>
              <a:rPr lang="en-IN" b="1" dirty="0"/>
              <a:t>else</a:t>
            </a:r>
            <a:endParaRPr lang="en-IN" b="1" dirty="0"/>
          </a:p>
          <a:p>
            <a:pPr marL="0" indent="0">
              <a:buNone/>
            </a:pPr>
            <a:r>
              <a:rPr lang="en-IN" dirty="0"/>
              <a:t>{  </a:t>
            </a:r>
            <a:endParaRPr lang="en-IN" dirty="0"/>
          </a:p>
          <a:p>
            <a:pPr marL="0" indent="0">
              <a:buNone/>
            </a:pPr>
            <a:r>
              <a:rPr lang="en-IN" dirty="0"/>
              <a:t>  statement 2; //executes when condition 2 is false   </a:t>
            </a:r>
            <a:endParaRPr lang="en-IN" dirty="0"/>
          </a:p>
          <a:p>
            <a:pPr marL="0" indent="0">
              <a:buNone/>
            </a:pPr>
            <a:r>
              <a:rPr lang="en-IN" dirty="0"/>
              <a:t>}  </a:t>
            </a:r>
            <a:endParaRPr lang="en-IN" dirty="0"/>
          </a:p>
          <a:p>
            <a:pPr marL="0" indent="0">
              <a:buNone/>
            </a:pPr>
            <a:r>
              <a:rPr lang="en-IN" dirty="0"/>
              <a:t>}  </a:t>
            </a:r>
            <a:endParaRPr lang="en-IN" dirty="0"/>
          </a:p>
          <a:p>
            <a:pPr marL="0" indent="0">
              <a:buNone/>
            </a:pPr>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5636"/>
            <a:ext cx="10515600" cy="6040582"/>
          </a:xfrm>
        </p:spPr>
        <p:txBody>
          <a:bodyPr>
            <a:normAutofit fontScale="62500" lnSpcReduction="20000"/>
          </a:bodyPr>
          <a:lstStyle/>
          <a:p>
            <a:pPr marL="0" indent="0">
              <a:buNone/>
            </a:pPr>
            <a:r>
              <a:rPr lang="en-IN" dirty="0"/>
              <a:t>Example:</a:t>
            </a:r>
            <a:endParaRPr lang="en-IN" dirty="0"/>
          </a:p>
          <a:p>
            <a:pPr marL="0" indent="0">
              <a:buNone/>
            </a:pPr>
            <a:r>
              <a:rPr lang="en-IN" dirty="0"/>
              <a:t>import </a:t>
            </a:r>
            <a:r>
              <a:rPr lang="en-IN" dirty="0" err="1"/>
              <a:t>java.util</a:t>
            </a:r>
            <a:r>
              <a:rPr lang="en-IN" dirty="0"/>
              <a:t>.*;</a:t>
            </a:r>
            <a:endParaRPr lang="en-IN" dirty="0"/>
          </a:p>
          <a:p>
            <a:pPr marL="0" indent="0">
              <a:buNone/>
            </a:pPr>
            <a:r>
              <a:rPr lang="en-IN" dirty="0"/>
              <a:t>import </a:t>
            </a:r>
            <a:r>
              <a:rPr lang="en-IN" dirty="0" err="1"/>
              <a:t>java.lang</a:t>
            </a:r>
            <a:r>
              <a:rPr lang="en-IN" dirty="0"/>
              <a:t>.*;</a:t>
            </a:r>
            <a:endParaRPr lang="en-IN" dirty="0"/>
          </a:p>
          <a:p>
            <a:pPr marL="0" indent="0">
              <a:buNone/>
            </a:pPr>
            <a:r>
              <a:rPr lang="en-IN" dirty="0"/>
              <a:t>import java.io.*;</a:t>
            </a:r>
            <a:endParaRPr lang="en-IN" dirty="0"/>
          </a:p>
          <a:p>
            <a:pPr marL="0" indent="0">
              <a:buNone/>
            </a:pPr>
            <a:r>
              <a:rPr lang="en-IN" dirty="0"/>
              <a:t>  class GFG</a:t>
            </a:r>
            <a:endParaRPr lang="en-IN" dirty="0"/>
          </a:p>
          <a:p>
            <a:pPr marL="0" indent="0">
              <a:buNone/>
            </a:pPr>
            <a:r>
              <a:rPr lang="en-IN" dirty="0"/>
              <a:t>{  </a:t>
            </a:r>
            <a:endParaRPr lang="en-IN" dirty="0"/>
          </a:p>
          <a:p>
            <a:pPr marL="0" indent="0">
              <a:buNone/>
            </a:pPr>
            <a:r>
              <a:rPr lang="en-IN" dirty="0"/>
              <a:t>    public static void main(String </a:t>
            </a:r>
            <a:r>
              <a:rPr lang="en-IN" dirty="0" err="1"/>
              <a:t>args</a:t>
            </a:r>
            <a:r>
              <a:rPr lang="en-IN" dirty="0"/>
              <a:t>[])</a:t>
            </a:r>
            <a:endParaRPr lang="en-IN" dirty="0"/>
          </a:p>
          <a:p>
            <a:pPr marL="0" indent="0">
              <a:buNone/>
            </a:pPr>
            <a:r>
              <a:rPr lang="en-IN" dirty="0"/>
              <a:t>    {</a:t>
            </a:r>
            <a:endParaRPr lang="en-IN" dirty="0"/>
          </a:p>
          <a:p>
            <a:pPr marL="0" indent="0">
              <a:buNone/>
            </a:pPr>
            <a:r>
              <a:rPr lang="en-IN" dirty="0"/>
              <a:t>        </a:t>
            </a:r>
            <a:r>
              <a:rPr lang="en-IN" dirty="0" err="1"/>
              <a:t>int</a:t>
            </a:r>
            <a:r>
              <a:rPr lang="en-IN" dirty="0"/>
              <a:t> a=10;</a:t>
            </a:r>
            <a:endParaRPr lang="en-IN" dirty="0"/>
          </a:p>
          <a:p>
            <a:pPr marL="0" indent="0">
              <a:buNone/>
            </a:pPr>
            <a:r>
              <a:rPr lang="en-IN" dirty="0"/>
              <a:t>          </a:t>
            </a:r>
            <a:r>
              <a:rPr lang="en-IN" dirty="0" err="1"/>
              <a:t>int</a:t>
            </a:r>
            <a:r>
              <a:rPr lang="en-IN" dirty="0"/>
              <a:t> b=20;</a:t>
            </a:r>
            <a:endParaRPr lang="en-IN" dirty="0"/>
          </a:p>
          <a:p>
            <a:pPr marL="0" indent="0">
              <a:buNone/>
            </a:pPr>
            <a:r>
              <a:rPr lang="en-IN" dirty="0"/>
              <a:t>       </a:t>
            </a:r>
            <a:endParaRPr lang="en-IN" dirty="0"/>
          </a:p>
          <a:p>
            <a:pPr marL="0" indent="0">
              <a:buNone/>
            </a:pPr>
            <a:r>
              <a:rPr lang="en-IN" dirty="0"/>
              <a:t>        if(a==10){</a:t>
            </a:r>
            <a:endParaRPr lang="en-IN" dirty="0"/>
          </a:p>
          <a:p>
            <a:pPr marL="0" indent="0">
              <a:buNone/>
            </a:pPr>
            <a:r>
              <a:rPr lang="en-IN" dirty="0"/>
              <a:t>            if(b==20){</a:t>
            </a:r>
            <a:endParaRPr lang="en-IN" dirty="0"/>
          </a:p>
          <a:p>
            <a:pPr marL="0" indent="0">
              <a:buNone/>
            </a:pPr>
            <a:r>
              <a:rPr lang="en-IN" dirty="0"/>
              <a:t>                System.out.println("</a:t>
            </a:r>
            <a:r>
              <a:rPr lang="en-IN" dirty="0" err="1"/>
              <a:t>GeeksforGeeks</a:t>
            </a:r>
            <a:r>
              <a:rPr lang="en-IN" dirty="0"/>
              <a:t>");</a:t>
            </a:r>
            <a:endParaRPr lang="en-IN" dirty="0"/>
          </a:p>
          <a:p>
            <a:pPr marL="0" indent="0">
              <a:buNone/>
            </a:pPr>
            <a:r>
              <a:rPr lang="en-IN" dirty="0"/>
              <a:t>            }</a:t>
            </a:r>
            <a:endParaRPr lang="en-IN" dirty="0"/>
          </a:p>
          <a:p>
            <a:pPr marL="0" indent="0">
              <a:buNone/>
            </a:pPr>
            <a:r>
              <a:rPr lang="en-IN" dirty="0"/>
              <a:t>        }</a:t>
            </a:r>
            <a:endParaRPr lang="en-IN" dirty="0"/>
          </a:p>
          <a:p>
            <a:pPr marL="0" indent="0">
              <a:buNone/>
            </a:pPr>
            <a:r>
              <a:rPr lang="en-IN" dirty="0"/>
              <a:t>    }</a:t>
            </a:r>
            <a:endParaRPr lang="en-IN" dirty="0"/>
          </a:p>
          <a:p>
            <a:pPr marL="0" indent="0">
              <a:buNone/>
            </a:pPr>
            <a:r>
              <a:rPr lang="en-IN" dirty="0"/>
              <a:t>}</a:t>
            </a:r>
            <a:endParaRPr lang="en-I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5526"/>
            <a:ext cx="10515600" cy="6262255"/>
          </a:xfrm>
        </p:spPr>
        <p:txBody>
          <a:bodyPr>
            <a:normAutofit fontScale="92500" lnSpcReduction="20000"/>
          </a:bodyPr>
          <a:lstStyle/>
          <a:p>
            <a:pPr marL="0" indent="0" algn="ctr">
              <a:buNone/>
            </a:pPr>
            <a:r>
              <a:rPr lang="en-IN" b="1" dirty="0"/>
              <a:t>Switch Statement</a:t>
            </a:r>
            <a:endParaRPr lang="en-IN" b="1" dirty="0"/>
          </a:p>
          <a:p>
            <a:pPr marL="0" indent="0">
              <a:buNone/>
            </a:pPr>
            <a:r>
              <a:rPr lang="en-IN" b="1" dirty="0"/>
              <a:t>switch</a:t>
            </a:r>
            <a:r>
              <a:rPr lang="en-IN" dirty="0"/>
              <a:t> (expression)</a:t>
            </a:r>
            <a:endParaRPr lang="en-IN" dirty="0"/>
          </a:p>
          <a:p>
            <a:pPr marL="0" indent="0">
              <a:buNone/>
            </a:pPr>
            <a:r>
              <a:rPr lang="en-IN" dirty="0"/>
              <a:t>{  </a:t>
            </a:r>
            <a:endParaRPr lang="en-IN" dirty="0"/>
          </a:p>
          <a:p>
            <a:pPr marL="0" indent="0">
              <a:buNone/>
            </a:pPr>
            <a:r>
              <a:rPr lang="en-IN" dirty="0"/>
              <a:t>    </a:t>
            </a:r>
            <a:r>
              <a:rPr lang="en-IN" b="1" dirty="0"/>
              <a:t>case</a:t>
            </a:r>
            <a:r>
              <a:rPr lang="en-IN" dirty="0"/>
              <a:t> value1:  </a:t>
            </a:r>
            <a:endParaRPr lang="en-IN" dirty="0"/>
          </a:p>
          <a:p>
            <a:pPr marL="0" indent="0">
              <a:buNone/>
            </a:pPr>
            <a:r>
              <a:rPr lang="en-IN" dirty="0"/>
              <a:t>     statement1;  </a:t>
            </a:r>
            <a:endParaRPr lang="en-IN" dirty="0"/>
          </a:p>
          <a:p>
            <a:pPr marL="0" indent="0">
              <a:buNone/>
            </a:pPr>
            <a:r>
              <a:rPr lang="en-IN" dirty="0"/>
              <a:t>     </a:t>
            </a:r>
            <a:r>
              <a:rPr lang="en-IN" b="1" dirty="0"/>
              <a:t>break</a:t>
            </a:r>
            <a:r>
              <a:rPr lang="en-IN" dirty="0"/>
              <a:t>;  </a:t>
            </a:r>
            <a:endParaRPr lang="en-IN" dirty="0"/>
          </a:p>
          <a:p>
            <a:pPr marL="0" indent="0">
              <a:buNone/>
            </a:pPr>
            <a:r>
              <a:rPr lang="en-IN" dirty="0"/>
              <a:t>       . </a:t>
            </a:r>
            <a:endParaRPr lang="en-IN" dirty="0"/>
          </a:p>
          <a:p>
            <a:pPr marL="0" indent="0">
              <a:buNone/>
            </a:pPr>
            <a:r>
              <a:rPr lang="en-IN" dirty="0"/>
              <a:t>       .  </a:t>
            </a:r>
            <a:endParaRPr lang="en-IN" dirty="0"/>
          </a:p>
          <a:p>
            <a:pPr marL="0" indent="0">
              <a:buNone/>
            </a:pPr>
            <a:r>
              <a:rPr lang="en-IN" dirty="0"/>
              <a:t>       .  </a:t>
            </a:r>
            <a:endParaRPr lang="en-IN" dirty="0"/>
          </a:p>
          <a:p>
            <a:pPr marL="0" indent="0">
              <a:buNone/>
            </a:pPr>
            <a:r>
              <a:rPr lang="en-IN" dirty="0"/>
              <a:t>    </a:t>
            </a:r>
            <a:r>
              <a:rPr lang="en-IN" b="1" dirty="0"/>
              <a:t>case</a:t>
            </a:r>
            <a:r>
              <a:rPr lang="en-IN" dirty="0"/>
              <a:t> </a:t>
            </a:r>
            <a:r>
              <a:rPr lang="en-IN" dirty="0" err="1"/>
              <a:t>valueN</a:t>
            </a:r>
            <a:r>
              <a:rPr lang="en-IN" dirty="0"/>
              <a:t>:  </a:t>
            </a:r>
            <a:endParaRPr lang="en-IN" dirty="0"/>
          </a:p>
          <a:p>
            <a:pPr marL="0" indent="0">
              <a:buNone/>
            </a:pPr>
            <a:r>
              <a:rPr lang="en-IN" dirty="0"/>
              <a:t>     </a:t>
            </a:r>
            <a:r>
              <a:rPr lang="en-IN" dirty="0" err="1"/>
              <a:t>statementN</a:t>
            </a:r>
            <a:r>
              <a:rPr lang="en-IN" dirty="0"/>
              <a:t>;  </a:t>
            </a:r>
            <a:endParaRPr lang="en-IN" dirty="0"/>
          </a:p>
          <a:p>
            <a:pPr marL="0" indent="0">
              <a:buNone/>
            </a:pPr>
            <a:r>
              <a:rPr lang="en-IN" dirty="0"/>
              <a:t>     </a:t>
            </a:r>
            <a:r>
              <a:rPr lang="en-IN" b="1" dirty="0"/>
              <a:t>break</a:t>
            </a:r>
            <a:r>
              <a:rPr lang="en-IN" dirty="0"/>
              <a:t>;  </a:t>
            </a:r>
            <a:endParaRPr lang="en-IN" dirty="0"/>
          </a:p>
          <a:p>
            <a:pPr marL="0" indent="0">
              <a:buNone/>
            </a:pPr>
            <a:r>
              <a:rPr lang="en-IN" dirty="0"/>
              <a:t>    </a:t>
            </a:r>
            <a:r>
              <a:rPr lang="en-IN" b="1" dirty="0"/>
              <a:t>default</a:t>
            </a:r>
            <a:r>
              <a:rPr lang="en-IN" dirty="0"/>
              <a:t>:  </a:t>
            </a:r>
            <a:endParaRPr lang="en-IN" dirty="0"/>
          </a:p>
          <a:p>
            <a:pPr marL="0" indent="0">
              <a:buNone/>
            </a:pPr>
            <a:r>
              <a:rPr lang="en-IN" dirty="0"/>
              <a:t>     </a:t>
            </a:r>
            <a:r>
              <a:rPr lang="en-IN" b="1" dirty="0"/>
              <a:t>default</a:t>
            </a:r>
            <a:r>
              <a:rPr lang="en-IN" dirty="0"/>
              <a:t> statement;  </a:t>
            </a:r>
            <a:endParaRPr lang="en-IN" dirty="0"/>
          </a:p>
          <a:p>
            <a:pPr marL="0" indent="0">
              <a:buNone/>
            </a:pPr>
            <a:r>
              <a:rPr lang="en-IN" dirty="0"/>
              <a:t>}  </a:t>
            </a:r>
            <a:endParaRPr lang="en-IN" dirty="0"/>
          </a:p>
          <a:p>
            <a:pPr marL="0" indent="0">
              <a:buNone/>
            </a:pPr>
            <a:endParaRPr lang="en-IN" dirty="0"/>
          </a:p>
          <a:p>
            <a:pPr marL="0" indent="0">
              <a:buNone/>
            </a:pPr>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3344"/>
            <a:ext cx="10515600" cy="5957455"/>
          </a:xfrm>
        </p:spPr>
        <p:txBody>
          <a:bodyPr>
            <a:normAutofit fontScale="77500" lnSpcReduction="20000"/>
          </a:bodyPr>
          <a:lstStyle/>
          <a:p>
            <a:pPr marL="0" indent="0">
              <a:buNone/>
            </a:pPr>
            <a:r>
              <a:rPr lang="en-IN" b="1" dirty="0"/>
              <a:t>Example:</a:t>
            </a:r>
            <a:endParaRPr lang="en-IN" b="1" dirty="0"/>
          </a:p>
          <a:p>
            <a:pPr marL="0" indent="0">
              <a:buNone/>
            </a:pPr>
            <a:r>
              <a:rPr lang="en-IN" b="1" dirty="0"/>
              <a:t>public</a:t>
            </a:r>
            <a:r>
              <a:rPr lang="en-IN" dirty="0"/>
              <a:t> </a:t>
            </a:r>
            <a:r>
              <a:rPr lang="en-IN" b="1" dirty="0"/>
              <a:t>class</a:t>
            </a:r>
            <a:r>
              <a:rPr lang="en-IN" dirty="0"/>
              <a:t> Student </a:t>
            </a:r>
            <a:r>
              <a:rPr lang="en-IN" b="1" dirty="0"/>
              <a:t>implements</a:t>
            </a:r>
            <a:r>
              <a:rPr lang="en-IN" dirty="0"/>
              <a:t> </a:t>
            </a:r>
            <a:r>
              <a:rPr lang="en-IN" dirty="0" err="1"/>
              <a:t>Cloneable</a:t>
            </a:r>
            <a:r>
              <a:rPr lang="en-IN" dirty="0"/>
              <a:t> {  </a:t>
            </a:r>
            <a:endParaRPr lang="en-IN" dirty="0"/>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endParaRPr lang="en-IN" dirty="0"/>
          </a:p>
          <a:p>
            <a:pPr marL="0" indent="0">
              <a:buNone/>
            </a:pPr>
            <a:r>
              <a:rPr lang="en-IN" b="1" dirty="0" err="1"/>
              <a:t>int</a:t>
            </a:r>
            <a:r>
              <a:rPr lang="en-IN" dirty="0"/>
              <a:t> </a:t>
            </a:r>
            <a:r>
              <a:rPr lang="en-IN" dirty="0" err="1"/>
              <a:t>num</a:t>
            </a:r>
            <a:r>
              <a:rPr lang="en-IN" dirty="0"/>
              <a:t> = 2;  </a:t>
            </a:r>
            <a:endParaRPr lang="en-IN" dirty="0"/>
          </a:p>
          <a:p>
            <a:pPr marL="0" indent="0">
              <a:buNone/>
            </a:pPr>
            <a:r>
              <a:rPr lang="en-IN" b="1" dirty="0"/>
              <a:t>    switch</a:t>
            </a:r>
            <a:r>
              <a:rPr lang="en-IN" dirty="0"/>
              <a:t> (</a:t>
            </a:r>
            <a:r>
              <a:rPr lang="en-IN" dirty="0" err="1"/>
              <a:t>num</a:t>
            </a:r>
            <a:r>
              <a:rPr lang="en-IN" dirty="0"/>
              <a:t>){  </a:t>
            </a:r>
            <a:endParaRPr lang="en-IN" dirty="0"/>
          </a:p>
          <a:p>
            <a:pPr marL="0" indent="0">
              <a:buNone/>
            </a:pPr>
            <a:r>
              <a:rPr lang="en-IN" b="1" dirty="0"/>
              <a:t>          case</a:t>
            </a:r>
            <a:r>
              <a:rPr lang="en-IN" dirty="0"/>
              <a:t> 0:  </a:t>
            </a:r>
            <a:endParaRPr lang="en-IN" dirty="0"/>
          </a:p>
          <a:p>
            <a:pPr marL="0" indent="0">
              <a:buNone/>
            </a:pPr>
            <a:r>
              <a:rPr lang="en-IN" dirty="0"/>
              <a:t>                      System.out.println("number is 0");  </a:t>
            </a:r>
            <a:endParaRPr lang="en-IN" dirty="0"/>
          </a:p>
          <a:p>
            <a:pPr marL="0" indent="0">
              <a:buNone/>
            </a:pPr>
            <a:r>
              <a:rPr lang="en-IN" b="1" dirty="0"/>
              <a:t>                      break</a:t>
            </a:r>
            <a:r>
              <a:rPr lang="en-IN" dirty="0"/>
              <a:t>;  </a:t>
            </a:r>
            <a:endParaRPr lang="en-IN" dirty="0"/>
          </a:p>
          <a:p>
            <a:pPr marL="0" indent="0">
              <a:buNone/>
            </a:pPr>
            <a:r>
              <a:rPr lang="en-IN" b="1" dirty="0"/>
              <a:t>          case</a:t>
            </a:r>
            <a:r>
              <a:rPr lang="en-IN" dirty="0"/>
              <a:t> 1:  </a:t>
            </a:r>
            <a:endParaRPr lang="en-IN" dirty="0"/>
          </a:p>
          <a:p>
            <a:pPr marL="0" indent="0">
              <a:buNone/>
            </a:pPr>
            <a:r>
              <a:rPr lang="en-IN" dirty="0"/>
              <a:t>                     System.out.println("number is 1");  </a:t>
            </a:r>
            <a:endParaRPr lang="en-IN" dirty="0"/>
          </a:p>
          <a:p>
            <a:pPr marL="0" indent="0">
              <a:buNone/>
            </a:pPr>
            <a:r>
              <a:rPr lang="en-IN" b="1" dirty="0"/>
              <a:t>                     break</a:t>
            </a:r>
            <a:r>
              <a:rPr lang="en-IN" dirty="0"/>
              <a:t>;  </a:t>
            </a:r>
            <a:endParaRPr lang="en-IN" dirty="0"/>
          </a:p>
          <a:p>
            <a:pPr marL="0" indent="0">
              <a:buNone/>
            </a:pPr>
            <a:r>
              <a:rPr lang="en-IN" b="1" dirty="0"/>
              <a:t>           default</a:t>
            </a:r>
            <a:r>
              <a:rPr lang="en-IN" dirty="0"/>
              <a:t>:  </a:t>
            </a:r>
            <a:endParaRPr lang="en-IN" dirty="0"/>
          </a:p>
          <a:p>
            <a:pPr marL="0" indent="0">
              <a:buNone/>
            </a:pPr>
            <a:r>
              <a:rPr lang="en-IN" dirty="0"/>
              <a:t>                    </a:t>
            </a:r>
            <a:r>
              <a:rPr lang="en-IN" dirty="0" err="1"/>
              <a:t>System.out.println</a:t>
            </a:r>
            <a:r>
              <a:rPr lang="en-IN" dirty="0"/>
              <a:t>(</a:t>
            </a:r>
            <a:r>
              <a:rPr lang="en-IN" dirty="0" err="1"/>
              <a:t>num</a:t>
            </a:r>
            <a:r>
              <a:rPr lang="en-IN" dirty="0"/>
              <a:t>);  </a:t>
            </a:r>
            <a:endParaRPr lang="en-IN" dirty="0"/>
          </a:p>
          <a:p>
            <a:pPr marL="0" indent="0">
              <a:buNone/>
            </a:pPr>
            <a:r>
              <a:rPr lang="en-IN" dirty="0"/>
              <a:t>}  </a:t>
            </a:r>
            <a:endParaRPr lang="en-IN" dirty="0"/>
          </a:p>
          <a:p>
            <a:pPr marL="0" indent="0">
              <a:buNone/>
            </a:pPr>
            <a:r>
              <a:rPr lang="en-IN" dirty="0"/>
              <a:t>}  </a:t>
            </a:r>
            <a:endParaRPr lang="en-IN" dirty="0"/>
          </a:p>
          <a:p>
            <a:pPr marL="0" indent="0">
              <a:buNone/>
            </a:pPr>
            <a:r>
              <a:rPr lang="en-IN" dirty="0"/>
              <a:t>}  </a:t>
            </a:r>
            <a:endParaRPr lang="en-IN" dirty="0"/>
          </a:p>
          <a:p>
            <a:pPr marL="0" indent="0">
              <a:buNone/>
            </a:pPr>
            <a:endParaRPr lang="en-IN"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9491"/>
            <a:ext cx="10515600" cy="6206836"/>
          </a:xfrm>
        </p:spPr>
        <p:txBody>
          <a:bodyPr>
            <a:normAutofit fontScale="70000" lnSpcReduction="20000"/>
          </a:bodyPr>
          <a:lstStyle/>
          <a:p>
            <a:pPr marL="0" indent="0">
              <a:buNone/>
            </a:pPr>
            <a:r>
              <a:rPr lang="en-IN" dirty="0"/>
              <a:t>Practice:</a:t>
            </a:r>
            <a:endParaRPr lang="en-IN" dirty="0"/>
          </a:p>
          <a:p>
            <a:pPr marL="0" indent="0">
              <a:buNone/>
            </a:pPr>
            <a:r>
              <a:rPr lang="en-IN" dirty="0"/>
              <a:t>1) Write a Java program to get a number from the user and print whether it is positive or negative.</a:t>
            </a:r>
            <a:endParaRPr lang="en-IN" dirty="0"/>
          </a:p>
          <a:p>
            <a:pPr marL="0" indent="0">
              <a:buNone/>
            </a:pPr>
            <a:r>
              <a:rPr lang="en-IN" dirty="0"/>
              <a:t>Test Data</a:t>
            </a:r>
            <a:br>
              <a:rPr lang="en-IN" dirty="0"/>
            </a:br>
            <a:r>
              <a:rPr lang="en-IN" dirty="0"/>
              <a:t>Input number: 35</a:t>
            </a:r>
            <a:br>
              <a:rPr lang="en-IN" dirty="0"/>
            </a:br>
            <a:r>
              <a:rPr lang="en-IN" dirty="0"/>
              <a:t>Expected Output :</a:t>
            </a:r>
            <a:br>
              <a:rPr lang="en-IN" dirty="0"/>
            </a:br>
            <a:r>
              <a:rPr lang="en-IN" dirty="0"/>
              <a:t>Number is positive</a:t>
            </a:r>
            <a:endParaRPr lang="en-IN" dirty="0"/>
          </a:p>
          <a:p>
            <a:pPr marL="0" indent="0">
              <a:buNone/>
            </a:pPr>
            <a:endParaRPr lang="en-IN" dirty="0"/>
          </a:p>
          <a:p>
            <a:pPr marL="0" indent="0">
              <a:buNone/>
            </a:pPr>
            <a:r>
              <a:rPr lang="en-IN" dirty="0"/>
              <a:t>2) Write a Java program to solve quadratic equations (use if, else if and else).</a:t>
            </a:r>
            <a:endParaRPr lang="en-IN" dirty="0"/>
          </a:p>
          <a:p>
            <a:pPr marL="0" indent="0">
              <a:buNone/>
            </a:pPr>
            <a:r>
              <a:rPr lang="en-IN" dirty="0"/>
              <a:t>Test Data</a:t>
            </a:r>
            <a:br>
              <a:rPr lang="en-IN" dirty="0"/>
            </a:br>
            <a:r>
              <a:rPr lang="en-IN" dirty="0"/>
              <a:t>Input a: 1</a:t>
            </a:r>
            <a:br>
              <a:rPr lang="en-IN" dirty="0"/>
            </a:br>
            <a:r>
              <a:rPr lang="en-IN" dirty="0"/>
              <a:t>Input b: 5</a:t>
            </a:r>
            <a:br>
              <a:rPr lang="en-IN" dirty="0"/>
            </a:br>
            <a:r>
              <a:rPr lang="en-IN" dirty="0"/>
              <a:t>Input c: 1</a:t>
            </a:r>
            <a:br>
              <a:rPr lang="en-IN" dirty="0"/>
            </a:br>
            <a:r>
              <a:rPr lang="en-IN" dirty="0"/>
              <a:t>Expected Output :</a:t>
            </a:r>
            <a:br>
              <a:rPr lang="en-IN" dirty="0"/>
            </a:br>
            <a:r>
              <a:rPr lang="en-IN" dirty="0"/>
              <a:t>The roots are -0.20871215252208009 and -4.7912878474779195</a:t>
            </a:r>
            <a:endParaRPr lang="en-IN" dirty="0"/>
          </a:p>
          <a:p>
            <a:pPr marL="0" indent="0">
              <a:buNone/>
            </a:pPr>
            <a:r>
              <a:rPr lang="en-IN" dirty="0"/>
              <a:t>3)Write a Java program that takes three numbers from the user and prints the greatest number.</a:t>
            </a:r>
            <a:endParaRPr lang="en-IN" dirty="0"/>
          </a:p>
          <a:p>
            <a:pPr marL="0" indent="0">
              <a:buNone/>
            </a:pPr>
            <a:r>
              <a:rPr lang="en-IN" dirty="0"/>
              <a:t>Test Data</a:t>
            </a:r>
            <a:br>
              <a:rPr lang="en-IN" dirty="0"/>
            </a:br>
            <a:r>
              <a:rPr lang="en-IN" dirty="0"/>
              <a:t>Input the 1st number: 25</a:t>
            </a:r>
            <a:br>
              <a:rPr lang="en-IN" dirty="0"/>
            </a:br>
            <a:r>
              <a:rPr lang="en-IN" dirty="0"/>
              <a:t>Input the 2nd number: 78</a:t>
            </a:r>
            <a:br>
              <a:rPr lang="en-IN" dirty="0"/>
            </a:br>
            <a:r>
              <a:rPr lang="en-IN" dirty="0"/>
              <a:t>Input the 3rd number: 87</a:t>
            </a:r>
            <a:br>
              <a:rPr lang="en-IN" dirty="0"/>
            </a:br>
            <a:r>
              <a:rPr lang="en-IN" dirty="0"/>
              <a:t>Expected Output :</a:t>
            </a:r>
            <a:br>
              <a:rPr lang="en-IN" dirty="0"/>
            </a:br>
            <a:r>
              <a:rPr lang="en-IN" dirty="0"/>
              <a:t>The greatest: 87</a:t>
            </a:r>
            <a:br>
              <a:rPr lang="en-IN" dirty="0"/>
            </a:br>
            <a:endParaRPr lang="en-IN" dirty="0"/>
          </a:p>
          <a:p>
            <a:pPr marL="0" indent="0">
              <a:buNone/>
            </a:pPr>
            <a:endParaRPr lang="en-IN" dirty="0"/>
          </a:p>
          <a:p>
            <a:pPr marL="0" indent="0">
              <a:buNone/>
            </a:pPr>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lstStyle/>
          <a:p>
            <a:pPr marL="0" indent="0">
              <a:buNone/>
            </a:pPr>
            <a:r>
              <a:rPr lang="en-IN" dirty="0"/>
              <a:t>4) Write a Java program that reads a floating-point number and prints "zero" if the number is zero. Otherwise, print "positive" or "negative". Add "small" if the absolute value of the number is less than 1, or "large" if it exceeds 1,000,000.</a:t>
            </a:r>
            <a:endParaRPr lang="en-IN" dirty="0"/>
          </a:p>
          <a:p>
            <a:pPr marL="0" indent="0">
              <a:buNone/>
            </a:pPr>
            <a:endParaRPr lang="en-IN" dirty="0"/>
          </a:p>
          <a:p>
            <a:pPr marL="0" indent="0">
              <a:buNone/>
            </a:pPr>
            <a:r>
              <a:rPr lang="en-IN" dirty="0"/>
              <a:t>Test Data</a:t>
            </a:r>
            <a:endParaRPr lang="en-IN" dirty="0"/>
          </a:p>
          <a:p>
            <a:pPr marL="0" indent="0">
              <a:buNone/>
            </a:pPr>
            <a:r>
              <a:rPr lang="en-IN" dirty="0"/>
              <a:t>Input a number: 25</a:t>
            </a:r>
            <a:endParaRPr lang="en-IN" dirty="0"/>
          </a:p>
          <a:p>
            <a:pPr marL="0" indent="0">
              <a:buNone/>
            </a:pPr>
            <a:r>
              <a:rPr lang="en-IN" dirty="0"/>
              <a:t>Expected Output :</a:t>
            </a:r>
            <a:endParaRPr lang="en-IN" dirty="0"/>
          </a:p>
          <a:p>
            <a:pPr marL="0" indent="0">
              <a:buNone/>
            </a:pPr>
            <a:r>
              <a:rPr lang="en-IN" dirty="0"/>
              <a:t>Input value: 25</a:t>
            </a:r>
            <a:endParaRPr lang="en-IN" dirty="0"/>
          </a:p>
          <a:p>
            <a:pPr marL="0" indent="0">
              <a:buNone/>
            </a:pPr>
            <a:r>
              <a:rPr lang="en-IN" dirty="0"/>
              <a:t>Positive number</a:t>
            </a:r>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8545"/>
            <a:ext cx="10515600" cy="6038418"/>
          </a:xfrm>
        </p:spPr>
        <p:txBody>
          <a:bodyPr/>
          <a:lstStyle/>
          <a:p>
            <a:pPr marL="0" indent="0">
              <a:buNone/>
            </a:pPr>
            <a:r>
              <a:rPr lang="en-IN" b="1" dirty="0"/>
              <a:t>5.</a:t>
            </a:r>
            <a:r>
              <a:rPr lang="en-IN" dirty="0"/>
              <a:t> Write a Java program that takes a number from the user and generates an integer between 1 and 7. It displays the weekday name.</a:t>
            </a:r>
            <a:endParaRPr lang="en-IN" dirty="0"/>
          </a:p>
          <a:p>
            <a:pPr marL="0" indent="0">
              <a:buNone/>
            </a:pPr>
            <a:r>
              <a:rPr lang="en-IN" i="1" dirty="0"/>
              <a:t>Test Data</a:t>
            </a:r>
            <a:br>
              <a:rPr lang="en-IN" dirty="0"/>
            </a:br>
            <a:r>
              <a:rPr lang="en-IN" dirty="0"/>
              <a:t>Input number: 3</a:t>
            </a:r>
            <a:br>
              <a:rPr lang="en-IN" dirty="0"/>
            </a:br>
            <a:r>
              <a:rPr lang="en-IN" i="1" dirty="0"/>
              <a:t>Expected Output</a:t>
            </a:r>
            <a:r>
              <a:rPr lang="en-IN" dirty="0"/>
              <a:t> :</a:t>
            </a:r>
            <a:br>
              <a:rPr lang="en-IN" dirty="0"/>
            </a:br>
            <a:r>
              <a:rPr lang="en-IN" dirty="0"/>
              <a:t>Wednesday</a:t>
            </a:r>
            <a:endParaRPr lang="en-IN" dirty="0"/>
          </a:p>
          <a:p>
            <a:pPr marL="0" indent="0">
              <a:buNone/>
            </a:pPr>
            <a:r>
              <a:rPr lang="en-IN" b="1" dirty="0"/>
              <a:t>6.</a:t>
            </a:r>
            <a:r>
              <a:rPr lang="en-IN" dirty="0"/>
              <a:t> Write a Java program to find the number of days in a month.</a:t>
            </a:r>
            <a:endParaRPr lang="en-IN" dirty="0"/>
          </a:p>
          <a:p>
            <a:pPr marL="0" indent="0">
              <a:buNone/>
            </a:pPr>
            <a:r>
              <a:rPr lang="en-IN" i="1" dirty="0"/>
              <a:t>Test Data</a:t>
            </a:r>
            <a:br>
              <a:rPr lang="en-IN" dirty="0"/>
            </a:br>
            <a:r>
              <a:rPr lang="en-IN" dirty="0"/>
              <a:t>Input a month number: 2</a:t>
            </a:r>
            <a:br>
              <a:rPr lang="en-IN" dirty="0"/>
            </a:br>
            <a:r>
              <a:rPr lang="en-IN" dirty="0"/>
              <a:t>Input a year: 2016</a:t>
            </a:r>
            <a:br>
              <a:rPr lang="en-IN" dirty="0"/>
            </a:br>
            <a:r>
              <a:rPr lang="en-IN" i="1" dirty="0"/>
              <a:t>Expected Output</a:t>
            </a:r>
            <a:r>
              <a:rPr lang="en-IN" dirty="0"/>
              <a:t> :</a:t>
            </a:r>
            <a:br>
              <a:rPr lang="en-IN" dirty="0"/>
            </a:br>
            <a:r>
              <a:rPr lang="en-IN" dirty="0"/>
              <a:t>February 2016 has 29 days</a:t>
            </a:r>
            <a:endParaRPr lang="en-IN" dirty="0"/>
          </a:p>
          <a:p>
            <a:pPr marL="0" indent="0">
              <a:buNone/>
            </a:pPr>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691"/>
            <a:ext cx="10515600" cy="6052272"/>
          </a:xfrm>
        </p:spPr>
        <p:txBody>
          <a:bodyPr/>
          <a:lstStyle/>
          <a:p>
            <a:pPr marL="0" indent="0">
              <a:buNone/>
            </a:pPr>
            <a:r>
              <a:rPr lang="en-IN" b="1" dirty="0"/>
              <a:t>7.</a:t>
            </a:r>
            <a:r>
              <a:rPr lang="en-IN" dirty="0"/>
              <a:t> Write a Java program that takes a year from the user and prints whether it is a leap year or not.</a:t>
            </a:r>
            <a:endParaRPr lang="en-IN" dirty="0"/>
          </a:p>
          <a:p>
            <a:pPr marL="0" indent="0">
              <a:buNone/>
            </a:pPr>
            <a:r>
              <a:rPr lang="en-IN" i="1" dirty="0"/>
              <a:t>Test Data</a:t>
            </a:r>
            <a:br>
              <a:rPr lang="en-IN" dirty="0"/>
            </a:br>
            <a:r>
              <a:rPr lang="en-IN" dirty="0"/>
              <a:t>Input the year: 2016</a:t>
            </a:r>
            <a:br>
              <a:rPr lang="en-IN" dirty="0"/>
            </a:br>
            <a:r>
              <a:rPr lang="en-IN" i="1" dirty="0"/>
              <a:t>Expected Output</a:t>
            </a:r>
            <a:r>
              <a:rPr lang="en-IN" dirty="0"/>
              <a:t> :</a:t>
            </a:r>
            <a:br>
              <a:rPr lang="en-IN" dirty="0"/>
            </a:br>
            <a:r>
              <a:rPr lang="en-IN" dirty="0"/>
              <a:t>2016 is a leap year</a:t>
            </a:r>
            <a:endParaRPr lang="en-IN" dirty="0"/>
          </a:p>
          <a:p>
            <a:pPr marL="0" indent="0">
              <a:buNone/>
            </a:pPr>
            <a:endParaRPr lang="en-I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782"/>
            <a:ext cx="10515600" cy="5775181"/>
          </a:xfrm>
        </p:spPr>
        <p:txBody>
          <a:bodyPr/>
          <a:lstStyle/>
          <a:p>
            <a:pPr marL="0" indent="0" algn="ctr">
              <a:buNone/>
            </a:pPr>
            <a:r>
              <a:rPr lang="en-IN" b="1" dirty="0"/>
              <a:t>Loop Statements</a:t>
            </a:r>
            <a:endParaRPr lang="en-IN" b="1" dirty="0"/>
          </a:p>
          <a:p>
            <a:pPr marL="0" indent="0">
              <a:buNone/>
            </a:pPr>
            <a:r>
              <a:rPr lang="en-IN" dirty="0"/>
              <a:t>1) for loop</a:t>
            </a:r>
            <a:endParaRPr lang="en-IN" dirty="0"/>
          </a:p>
          <a:p>
            <a:pPr marL="0" indent="0">
              <a:buNone/>
            </a:pPr>
            <a:r>
              <a:rPr lang="en-IN" dirty="0"/>
              <a:t>2) while loop</a:t>
            </a:r>
            <a:endParaRPr lang="en-IN" dirty="0"/>
          </a:p>
          <a:p>
            <a:pPr marL="0" indent="0">
              <a:buNone/>
            </a:pPr>
            <a:r>
              <a:rPr lang="en-IN" dirty="0"/>
              <a:t>3) do-while loop</a:t>
            </a:r>
            <a:endParaRPr lang="en-IN" dirty="0"/>
          </a:p>
          <a:p>
            <a:pPr marL="0" indent="0">
              <a:buNone/>
            </a:pPr>
            <a:endParaRPr lang="en-IN" b="1" dirty="0"/>
          </a:p>
          <a:p>
            <a:pPr marL="514350" indent="-514350">
              <a:buAutoNum type="arabicParenR"/>
            </a:pPr>
            <a:r>
              <a:rPr lang="en-IN" b="1" dirty="0"/>
              <a:t>for loop</a:t>
            </a:r>
            <a:endParaRPr lang="en-IN" b="1" dirty="0"/>
          </a:p>
          <a:p>
            <a:pPr marL="0" indent="0">
              <a:buNone/>
            </a:pPr>
            <a:r>
              <a:rPr lang="en-IN" b="1" dirty="0"/>
              <a:t>      for</a:t>
            </a:r>
            <a:r>
              <a:rPr lang="en-IN" dirty="0"/>
              <a:t>(initialization, condition, increment/decrement) </a:t>
            </a:r>
            <a:endParaRPr lang="en-IN" dirty="0"/>
          </a:p>
          <a:p>
            <a:pPr marL="0" indent="0">
              <a:buNone/>
            </a:pPr>
            <a:r>
              <a:rPr lang="en-IN" dirty="0"/>
              <a:t>         {    </a:t>
            </a:r>
            <a:endParaRPr lang="en-IN" dirty="0"/>
          </a:p>
          <a:p>
            <a:pPr marL="0" indent="0">
              <a:buNone/>
            </a:pPr>
            <a:r>
              <a:rPr lang="en-IN" dirty="0"/>
              <a:t>           //block of statements    </a:t>
            </a:r>
            <a:endParaRPr lang="en-IN" dirty="0"/>
          </a:p>
          <a:p>
            <a:pPr marL="0" indent="0">
              <a:buNone/>
            </a:pPr>
            <a:r>
              <a:rPr lang="en-IN" dirty="0"/>
              <a:t>         }    </a:t>
            </a:r>
            <a:endParaRPr lang="en-IN" dirty="0"/>
          </a:p>
          <a:p>
            <a:pPr marL="0" indent="0">
              <a:buNone/>
            </a:pPr>
            <a:endParaRPr lang="en-IN" b="1" dirty="0"/>
          </a:p>
          <a:p>
            <a:pPr marL="0" indent="0">
              <a:buNone/>
            </a:pPr>
            <a:endParaRPr lang="en-IN" dirty="0"/>
          </a:p>
          <a:p>
            <a:pPr marL="0" indent="0">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873" y="568036"/>
            <a:ext cx="10674927" cy="5846619"/>
          </a:xfrm>
        </p:spPr>
        <p:txBody>
          <a:bodyPr/>
          <a:lstStyle/>
          <a:p>
            <a:pPr marL="0" indent="0" algn="ctr">
              <a:buNone/>
            </a:pPr>
            <a:r>
              <a:rPr lang="en-IN" b="1" dirty="0"/>
              <a:t>EXECUTION OF A JAVA PROGRAM</a:t>
            </a:r>
            <a:endParaRPr lang="en-IN" dirty="0"/>
          </a:p>
          <a:p>
            <a:pPr marL="0" indent="0">
              <a:buNone/>
            </a:pPr>
            <a:r>
              <a:rPr lang="en-IN" sz="2400" dirty="0"/>
              <a:t>    </a:t>
            </a:r>
            <a:endParaRPr lang="en-IN" sz="2400" dirty="0"/>
          </a:p>
        </p:txBody>
      </p:sp>
      <p:pic>
        <p:nvPicPr>
          <p:cNvPr id="2" name="Picture 1"/>
          <p:cNvPicPr>
            <a:picLocks noChangeAspect="1"/>
          </p:cNvPicPr>
          <p:nvPr/>
        </p:nvPicPr>
        <p:blipFill>
          <a:blip r:embed="rId1"/>
          <a:stretch>
            <a:fillRect/>
          </a:stretch>
        </p:blipFill>
        <p:spPr>
          <a:xfrm>
            <a:off x="-138545" y="1386275"/>
            <a:ext cx="11273688" cy="5321401"/>
          </a:xfrm>
          <a:prstGeom prst="rect">
            <a:avLst/>
          </a:prstGeom>
        </p:spPr>
      </p:pic>
      <p:sp>
        <p:nvSpPr>
          <p:cNvPr id="5" name="TextBox 4"/>
          <p:cNvSpPr txBox="1"/>
          <p:nvPr/>
        </p:nvSpPr>
        <p:spPr>
          <a:xfrm>
            <a:off x="2410691" y="4253345"/>
            <a:ext cx="1385455" cy="369332"/>
          </a:xfrm>
          <a:prstGeom prst="rect">
            <a:avLst/>
          </a:prstGeom>
          <a:noFill/>
        </p:spPr>
        <p:txBody>
          <a:bodyPr wrap="square" rtlCol="0">
            <a:spAutoFit/>
          </a:bodyPr>
          <a:lstStyle/>
          <a:p>
            <a:r>
              <a:rPr lang="en-IN" dirty="0">
                <a:solidFill>
                  <a:srgbClr val="FF0000"/>
                </a:solidFill>
              </a:rPr>
              <a:t>One.java</a:t>
            </a:r>
            <a:endParaRPr lang="en-IN" dirty="0">
              <a:solidFill>
                <a:srgbClr val="FF0000"/>
              </a:solidFill>
            </a:endParaRPr>
          </a:p>
        </p:txBody>
      </p:sp>
      <p:sp>
        <p:nvSpPr>
          <p:cNvPr id="6" name="TextBox 5"/>
          <p:cNvSpPr txBox="1"/>
          <p:nvPr/>
        </p:nvSpPr>
        <p:spPr>
          <a:xfrm>
            <a:off x="5185063" y="4622677"/>
            <a:ext cx="1662546" cy="369332"/>
          </a:xfrm>
          <a:prstGeom prst="rect">
            <a:avLst/>
          </a:prstGeom>
          <a:noFill/>
        </p:spPr>
        <p:txBody>
          <a:bodyPr wrap="square" rtlCol="0">
            <a:spAutoFit/>
          </a:bodyPr>
          <a:lstStyle/>
          <a:p>
            <a:r>
              <a:rPr lang="en-IN" dirty="0" err="1">
                <a:solidFill>
                  <a:srgbClr val="FF0000"/>
                </a:solidFill>
              </a:rPr>
              <a:t>Javac</a:t>
            </a:r>
            <a:r>
              <a:rPr lang="en-IN" dirty="0">
                <a:solidFill>
                  <a:srgbClr val="FF0000"/>
                </a:solidFill>
              </a:rPr>
              <a:t> One.java</a:t>
            </a:r>
            <a:endParaRPr lang="en-IN" dirty="0">
              <a:solidFill>
                <a:srgbClr val="FF0000"/>
              </a:solidFill>
            </a:endParaRPr>
          </a:p>
        </p:txBody>
      </p:sp>
      <p:sp>
        <p:nvSpPr>
          <p:cNvPr id="7" name="TextBox 6"/>
          <p:cNvSpPr txBox="1"/>
          <p:nvPr/>
        </p:nvSpPr>
        <p:spPr>
          <a:xfrm>
            <a:off x="6681354" y="3884013"/>
            <a:ext cx="1285010" cy="369332"/>
          </a:xfrm>
          <a:prstGeom prst="rect">
            <a:avLst/>
          </a:prstGeom>
          <a:noFill/>
        </p:spPr>
        <p:txBody>
          <a:bodyPr wrap="square" rtlCol="0">
            <a:spAutoFit/>
          </a:bodyPr>
          <a:lstStyle/>
          <a:p>
            <a:r>
              <a:rPr lang="en-IN" dirty="0" err="1">
                <a:solidFill>
                  <a:srgbClr val="FF0000"/>
                </a:solidFill>
              </a:rPr>
              <a:t>One.class</a:t>
            </a:r>
            <a:endParaRPr lang="en-IN" dirty="0">
              <a:solidFill>
                <a:srgbClr val="FF0000"/>
              </a:solidFill>
            </a:endParaRPr>
          </a:p>
        </p:txBody>
      </p:sp>
      <p:sp>
        <p:nvSpPr>
          <p:cNvPr id="8" name="TextBox 7"/>
          <p:cNvSpPr txBox="1"/>
          <p:nvPr/>
        </p:nvSpPr>
        <p:spPr>
          <a:xfrm rot="16200000">
            <a:off x="6779203" y="3121603"/>
            <a:ext cx="7001741" cy="369332"/>
          </a:xfrm>
          <a:prstGeom prst="rect">
            <a:avLst/>
          </a:prstGeom>
          <a:noFill/>
        </p:spPr>
        <p:txBody>
          <a:bodyPr wrap="square" rtlCol="0">
            <a:spAutoFit/>
          </a:bodyPr>
          <a:lstStyle/>
          <a:p>
            <a:r>
              <a:rPr lang="en-IN" dirty="0">
                <a:solidFill>
                  <a:srgbClr val="FF0000"/>
                </a:solidFill>
              </a:rPr>
              <a:t>Jvm converts byte code into machine code based on operating System</a:t>
            </a:r>
            <a:endParaRPr lang="en-IN" dirty="0">
              <a:solidFill>
                <a:srgbClr val="FF0000"/>
              </a:solidFill>
            </a:endParaRPr>
          </a:p>
        </p:txBody>
      </p:sp>
      <p:pic>
        <p:nvPicPr>
          <p:cNvPr id="12" name="Picture 11" descr="Computer monitor, monito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38166" y="1386275"/>
            <a:ext cx="1381543" cy="1744852"/>
          </a:xfrm>
          <a:prstGeom prst="rect">
            <a:avLst/>
          </a:prstGeom>
          <a:noFill/>
          <a:ln>
            <a:noFill/>
          </a:ln>
        </p:spPr>
      </p:pic>
      <p:pic>
        <p:nvPicPr>
          <p:cNvPr id="13" name="Picture 12" descr="Computer monitor, monito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79573" y="3131127"/>
            <a:ext cx="1381543" cy="1744852"/>
          </a:xfrm>
          <a:prstGeom prst="rect">
            <a:avLst/>
          </a:prstGeom>
          <a:noFill/>
          <a:ln>
            <a:noFill/>
          </a:ln>
        </p:spPr>
      </p:pic>
      <p:pic>
        <p:nvPicPr>
          <p:cNvPr id="14" name="Picture 13" descr="Computer monitor, monito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1966" y="4992009"/>
            <a:ext cx="1381543" cy="1744852"/>
          </a:xfrm>
          <a:prstGeom prst="rect">
            <a:avLst/>
          </a:prstGeom>
          <a:noFill/>
          <a:ln>
            <a:noFill/>
          </a:ln>
        </p:spPr>
      </p:pic>
      <p:sp>
        <p:nvSpPr>
          <p:cNvPr id="9" name="Right Arrow 8"/>
          <p:cNvSpPr/>
          <p:nvPr/>
        </p:nvSpPr>
        <p:spPr>
          <a:xfrm>
            <a:off x="10453165" y="2016247"/>
            <a:ext cx="889060" cy="3463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Arrow 15"/>
          <p:cNvSpPr/>
          <p:nvPr/>
        </p:nvSpPr>
        <p:spPr>
          <a:xfrm>
            <a:off x="10423868" y="3692647"/>
            <a:ext cx="889060" cy="3463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ght Arrow 16"/>
          <p:cNvSpPr/>
          <p:nvPr/>
        </p:nvSpPr>
        <p:spPr>
          <a:xfrm>
            <a:off x="10390327" y="5518071"/>
            <a:ext cx="889060" cy="3463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9382"/>
            <a:ext cx="10896600" cy="5927581"/>
          </a:xfrm>
        </p:spPr>
        <p:txBody>
          <a:bodyPr>
            <a:normAutofit fontScale="92500" lnSpcReduction="10000"/>
          </a:bodyPr>
          <a:lstStyle/>
          <a:p>
            <a:pPr marL="0" indent="0">
              <a:buNone/>
            </a:pPr>
            <a:r>
              <a:rPr lang="en-IN" b="1" dirty="0"/>
              <a:t>public</a:t>
            </a:r>
            <a:r>
              <a:rPr lang="en-IN" dirty="0"/>
              <a:t> </a:t>
            </a:r>
            <a:r>
              <a:rPr lang="en-IN" b="1" dirty="0"/>
              <a:t>class</a:t>
            </a:r>
            <a:r>
              <a:rPr lang="en-IN" dirty="0"/>
              <a:t> </a:t>
            </a:r>
            <a:r>
              <a:rPr lang="en-IN" dirty="0" err="1"/>
              <a:t>Calculattion</a:t>
            </a:r>
            <a:r>
              <a:rPr lang="en-IN" dirty="0"/>
              <a:t> </a:t>
            </a:r>
            <a:endParaRPr lang="en-IN" dirty="0"/>
          </a:p>
          <a:p>
            <a:pPr marL="0" indent="0">
              <a:buNone/>
            </a:pPr>
            <a:r>
              <a:rPr lang="en-IN" dirty="0"/>
              <a:t>{  </a:t>
            </a:r>
            <a:endParaRPr lang="en-IN" dirty="0"/>
          </a:p>
          <a:p>
            <a:pPr marL="0" indent="0">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a:t>
            </a:r>
            <a:endParaRPr lang="en-IN" dirty="0"/>
          </a:p>
          <a:p>
            <a:pPr marL="0" indent="0">
              <a:buNone/>
            </a:pPr>
            <a:r>
              <a:rPr lang="en-IN" dirty="0"/>
              <a:t>    {   </a:t>
            </a:r>
            <a:endParaRPr lang="en-IN" dirty="0"/>
          </a:p>
          <a:p>
            <a:pPr marL="0" indent="0">
              <a:buNone/>
            </a:pPr>
            <a:r>
              <a:rPr lang="en-IN" b="1" dirty="0"/>
              <a:t>      </a:t>
            </a:r>
            <a:r>
              <a:rPr lang="en-IN" b="1" dirty="0" err="1"/>
              <a:t>int</a:t>
            </a:r>
            <a:r>
              <a:rPr lang="en-IN" dirty="0"/>
              <a:t> sum = 0;  </a:t>
            </a:r>
            <a:endParaRPr lang="en-IN" dirty="0"/>
          </a:p>
          <a:p>
            <a:pPr marL="0" indent="0">
              <a:buNone/>
            </a:pPr>
            <a:r>
              <a:rPr lang="en-IN" b="1" dirty="0"/>
              <a:t>      for</a:t>
            </a:r>
            <a:r>
              <a:rPr lang="en-IN" dirty="0"/>
              <a:t>(</a:t>
            </a:r>
            <a:r>
              <a:rPr lang="en-IN" b="1" dirty="0" err="1"/>
              <a:t>int</a:t>
            </a:r>
            <a:r>
              <a:rPr lang="en-IN" dirty="0"/>
              <a:t> j = 1; j&lt;=10; </a:t>
            </a:r>
            <a:r>
              <a:rPr lang="en-IN" dirty="0" err="1"/>
              <a:t>j++</a:t>
            </a:r>
            <a:r>
              <a:rPr lang="en-IN" dirty="0"/>
              <a:t>) </a:t>
            </a:r>
            <a:endParaRPr lang="en-IN" dirty="0"/>
          </a:p>
          <a:p>
            <a:pPr marL="0" indent="0">
              <a:buNone/>
            </a:pPr>
            <a:r>
              <a:rPr lang="en-IN" dirty="0"/>
              <a:t>         {  </a:t>
            </a:r>
            <a:endParaRPr lang="en-IN" dirty="0"/>
          </a:p>
          <a:p>
            <a:pPr marL="0" indent="0">
              <a:buNone/>
            </a:pPr>
            <a:r>
              <a:rPr lang="en-IN" dirty="0"/>
              <a:t>         sum = sum + j;  </a:t>
            </a:r>
            <a:endParaRPr lang="en-IN" dirty="0"/>
          </a:p>
          <a:p>
            <a:pPr marL="0" indent="0">
              <a:buNone/>
            </a:pPr>
            <a:r>
              <a:rPr lang="en-IN" dirty="0"/>
              <a:t>         }  </a:t>
            </a:r>
            <a:endParaRPr lang="en-IN" dirty="0"/>
          </a:p>
          <a:p>
            <a:pPr marL="0" indent="0">
              <a:buNone/>
            </a:pPr>
            <a:r>
              <a:rPr lang="en-IN" dirty="0"/>
              <a:t>      System.out.println("The sum of first 10 natural numbers is " + sum);  </a:t>
            </a:r>
            <a:endParaRPr lang="en-IN" dirty="0"/>
          </a:p>
          <a:p>
            <a:pPr marL="0" indent="0">
              <a:buNone/>
            </a:pPr>
            <a:r>
              <a:rPr lang="en-IN" dirty="0"/>
              <a:t>    }  </a:t>
            </a:r>
            <a:endParaRPr lang="en-IN" dirty="0"/>
          </a:p>
          <a:p>
            <a:pPr marL="0" indent="0">
              <a:buNone/>
            </a:pPr>
            <a:r>
              <a:rPr lang="en-IN" dirty="0"/>
              <a:t>}  </a:t>
            </a:r>
            <a:endParaRPr lang="en-IN" dirty="0"/>
          </a:p>
          <a:p>
            <a:pPr marL="0" indent="0">
              <a:buNone/>
            </a:pPr>
            <a:r>
              <a:rPr lang="en-IN" dirty="0"/>
              <a:t>O/P:55</a:t>
            </a:r>
            <a:endParaRPr lang="en-I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4073"/>
            <a:ext cx="10515600" cy="6151418"/>
          </a:xfrm>
        </p:spPr>
        <p:txBody>
          <a:bodyPr>
            <a:normAutofit fontScale="92500" lnSpcReduction="20000"/>
          </a:bodyPr>
          <a:lstStyle/>
          <a:p>
            <a:pPr marL="0" indent="0" algn="ctr">
              <a:buNone/>
            </a:pPr>
            <a:r>
              <a:rPr lang="en-IN" b="1" dirty="0"/>
              <a:t>for-each loop</a:t>
            </a:r>
            <a:endParaRPr lang="en-IN" b="1" dirty="0"/>
          </a:p>
          <a:p>
            <a:pPr marL="0" indent="0">
              <a:buNone/>
            </a:pPr>
            <a:r>
              <a:rPr lang="en-IN" b="1" dirty="0"/>
              <a:t>for</a:t>
            </a:r>
            <a:r>
              <a:rPr lang="en-IN" dirty="0"/>
              <a:t>(</a:t>
            </a:r>
            <a:r>
              <a:rPr lang="en-IN" dirty="0" err="1"/>
              <a:t>data_type</a:t>
            </a:r>
            <a:r>
              <a:rPr lang="en-IN" dirty="0"/>
              <a:t> </a:t>
            </a:r>
            <a:r>
              <a:rPr lang="en-IN" dirty="0" err="1"/>
              <a:t>var</a:t>
            </a:r>
            <a:r>
              <a:rPr lang="en-IN" dirty="0"/>
              <a:t> : array_name/</a:t>
            </a:r>
            <a:r>
              <a:rPr lang="en-IN" dirty="0" err="1"/>
              <a:t>collection_name</a:t>
            </a:r>
            <a:r>
              <a:rPr lang="en-IN" dirty="0"/>
              <a:t>)</a:t>
            </a:r>
            <a:endParaRPr lang="en-IN" dirty="0"/>
          </a:p>
          <a:p>
            <a:pPr marL="0" indent="0">
              <a:buNone/>
            </a:pPr>
            <a:r>
              <a:rPr lang="en-IN" dirty="0"/>
              <a:t>{    </a:t>
            </a:r>
            <a:endParaRPr lang="en-IN" dirty="0"/>
          </a:p>
          <a:p>
            <a:pPr marL="0" indent="0">
              <a:buNone/>
            </a:pPr>
            <a:r>
              <a:rPr lang="en-IN" dirty="0"/>
              <a:t>//statements    </a:t>
            </a:r>
            <a:endParaRPr lang="en-IN" dirty="0"/>
          </a:p>
          <a:p>
            <a:pPr marL="0" indent="0">
              <a:buNone/>
            </a:pPr>
            <a:r>
              <a:rPr lang="en-IN" dirty="0"/>
              <a:t>}    </a:t>
            </a:r>
            <a:endParaRPr lang="en-IN" dirty="0"/>
          </a:p>
          <a:p>
            <a:pPr marL="0" indent="0">
              <a:buNone/>
            </a:pPr>
            <a:r>
              <a:rPr lang="en-IN" b="1" dirty="0"/>
              <a:t>EX:</a:t>
            </a:r>
            <a:endParaRPr lang="en-IN" b="1" dirty="0"/>
          </a:p>
          <a:p>
            <a:pPr marL="0" indent="0">
              <a:buNone/>
            </a:pPr>
            <a:r>
              <a:rPr lang="en-IN" b="1" dirty="0"/>
              <a:t>public</a:t>
            </a:r>
            <a:r>
              <a:rPr lang="en-IN" dirty="0"/>
              <a:t> </a:t>
            </a:r>
            <a:r>
              <a:rPr lang="en-IN" b="1" dirty="0"/>
              <a:t>class</a:t>
            </a:r>
            <a:r>
              <a:rPr lang="en-IN" dirty="0"/>
              <a:t> Calculation {    </a:t>
            </a:r>
            <a:endParaRPr lang="en-IN" dirty="0"/>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endParaRPr lang="en-IN" dirty="0"/>
          </a:p>
          <a:p>
            <a:pPr marL="0" indent="0">
              <a:buNone/>
            </a:pPr>
            <a:r>
              <a:rPr lang="en-IN" dirty="0"/>
              <a:t>String[] names = {"</a:t>
            </a:r>
            <a:r>
              <a:rPr lang="en-IN" dirty="0" err="1"/>
              <a:t>Java","C","C</a:t>
            </a:r>
            <a:r>
              <a:rPr lang="en-IN" dirty="0"/>
              <a:t>++","</a:t>
            </a:r>
            <a:r>
              <a:rPr lang="en-IN" dirty="0" err="1"/>
              <a:t>Python","JavaScript</a:t>
            </a:r>
            <a:r>
              <a:rPr lang="en-IN" dirty="0"/>
              <a:t>"};    </a:t>
            </a:r>
            <a:endParaRPr lang="en-IN" dirty="0"/>
          </a:p>
          <a:p>
            <a:pPr marL="0" indent="0">
              <a:buNone/>
            </a:pPr>
            <a:r>
              <a:rPr lang="en-IN" dirty="0"/>
              <a:t>System.out.println("Printing the content of the array names:\n");    </a:t>
            </a:r>
            <a:endParaRPr lang="en-IN" dirty="0"/>
          </a:p>
          <a:p>
            <a:pPr marL="0" indent="0">
              <a:buNone/>
            </a:pPr>
            <a:r>
              <a:rPr lang="en-IN" b="1" dirty="0"/>
              <a:t>for</a:t>
            </a:r>
            <a:r>
              <a:rPr lang="en-IN" dirty="0"/>
              <a:t>(String name:names) {    </a:t>
            </a:r>
            <a:endParaRPr lang="en-IN" dirty="0"/>
          </a:p>
          <a:p>
            <a:pPr marL="0" indent="0">
              <a:buNone/>
            </a:pPr>
            <a:r>
              <a:rPr lang="en-IN" dirty="0"/>
              <a:t>System.out.println(name);    </a:t>
            </a:r>
            <a:endParaRPr lang="en-IN" dirty="0"/>
          </a:p>
          <a:p>
            <a:pPr marL="0" indent="0">
              <a:buNone/>
            </a:pPr>
            <a:r>
              <a:rPr lang="en-IN" dirty="0"/>
              <a:t>}    </a:t>
            </a:r>
            <a:endParaRPr lang="en-IN" dirty="0"/>
          </a:p>
          <a:p>
            <a:pPr marL="0" indent="0">
              <a:buNone/>
            </a:pPr>
            <a:r>
              <a:rPr lang="en-IN" dirty="0"/>
              <a:t>}    </a:t>
            </a:r>
            <a:endParaRPr lang="en-IN" dirty="0"/>
          </a:p>
          <a:p>
            <a:pPr marL="0" indent="0">
              <a:buNone/>
            </a:pPr>
            <a:r>
              <a:rPr lang="en-IN" dirty="0"/>
              <a:t>}    </a:t>
            </a:r>
            <a:endParaRPr lang="en-IN" dirty="0"/>
          </a:p>
          <a:p>
            <a:pPr marL="0" indent="0">
              <a:buNone/>
            </a:pPr>
            <a:endParaRPr lang="en-I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799"/>
            <a:ext cx="10515600" cy="6262255"/>
          </a:xfrm>
        </p:spPr>
        <p:txBody>
          <a:bodyPr>
            <a:normAutofit fontScale="77500" lnSpcReduction="20000"/>
          </a:bodyPr>
          <a:lstStyle/>
          <a:p>
            <a:pPr marL="0" indent="0" algn="ctr">
              <a:buNone/>
            </a:pPr>
            <a:r>
              <a:rPr lang="en-IN" b="1" dirty="0"/>
              <a:t>while loop</a:t>
            </a:r>
            <a:endParaRPr lang="en-IN" b="1" dirty="0"/>
          </a:p>
          <a:p>
            <a:pPr marL="0" indent="0">
              <a:buNone/>
            </a:pPr>
            <a:r>
              <a:rPr lang="en-IN" b="1" dirty="0"/>
              <a:t>while</a:t>
            </a:r>
            <a:r>
              <a:rPr lang="en-IN" dirty="0"/>
              <a:t>(condition)</a:t>
            </a:r>
            <a:endParaRPr lang="en-IN" dirty="0"/>
          </a:p>
          <a:p>
            <a:pPr marL="0" indent="0">
              <a:buNone/>
            </a:pPr>
            <a:r>
              <a:rPr lang="en-IN" dirty="0"/>
              <a:t>{    </a:t>
            </a:r>
            <a:endParaRPr lang="en-IN" dirty="0"/>
          </a:p>
          <a:p>
            <a:pPr marL="0" indent="0">
              <a:buNone/>
            </a:pPr>
            <a:r>
              <a:rPr lang="en-IN" dirty="0"/>
              <a:t>//looping statements    </a:t>
            </a:r>
            <a:endParaRPr lang="en-IN" dirty="0"/>
          </a:p>
          <a:p>
            <a:pPr marL="0" indent="0">
              <a:buNone/>
            </a:pPr>
            <a:r>
              <a:rPr lang="en-IN" dirty="0"/>
              <a:t> }    </a:t>
            </a:r>
            <a:endParaRPr lang="en-IN" dirty="0"/>
          </a:p>
          <a:p>
            <a:pPr marL="0" indent="0">
              <a:buNone/>
            </a:pPr>
            <a:r>
              <a:rPr lang="en-IN" b="1" dirty="0"/>
              <a:t>EX:</a:t>
            </a:r>
            <a:endParaRPr lang="en-IN" b="1" dirty="0"/>
          </a:p>
          <a:p>
            <a:pPr marL="0" indent="0">
              <a:buNone/>
            </a:pPr>
            <a:r>
              <a:rPr lang="en-IN" b="1" dirty="0"/>
              <a:t>public</a:t>
            </a:r>
            <a:r>
              <a:rPr lang="en-IN" dirty="0"/>
              <a:t> </a:t>
            </a:r>
            <a:r>
              <a:rPr lang="en-IN" b="1" dirty="0"/>
              <a:t>class</a:t>
            </a:r>
            <a:r>
              <a:rPr lang="en-IN" dirty="0"/>
              <a:t> Calculation {    </a:t>
            </a:r>
            <a:endParaRPr lang="en-IN" dirty="0"/>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endParaRPr lang="en-IN" dirty="0"/>
          </a:p>
          <a:p>
            <a:pPr marL="0" indent="0">
              <a:buNone/>
            </a:pPr>
            <a:r>
              <a:rPr lang="en-IN" b="1" dirty="0"/>
              <a:t>  </a:t>
            </a:r>
            <a:r>
              <a:rPr lang="en-IN" b="1" dirty="0" err="1"/>
              <a:t>int</a:t>
            </a:r>
            <a:r>
              <a:rPr lang="en-IN" dirty="0"/>
              <a:t> </a:t>
            </a:r>
            <a:r>
              <a:rPr lang="en-IN" dirty="0" err="1"/>
              <a:t>i</a:t>
            </a:r>
            <a:r>
              <a:rPr lang="en-IN" dirty="0"/>
              <a:t> = 0;    </a:t>
            </a:r>
            <a:endParaRPr lang="en-IN" dirty="0"/>
          </a:p>
          <a:p>
            <a:pPr marL="0" indent="0">
              <a:buNone/>
            </a:pPr>
            <a:r>
              <a:rPr lang="en-IN" dirty="0"/>
              <a:t>  System.out.println("Printing the list of first 10 even numbers \n");    </a:t>
            </a:r>
            <a:endParaRPr lang="en-IN" dirty="0"/>
          </a:p>
          <a:p>
            <a:pPr marL="0" indent="0">
              <a:buNone/>
            </a:pPr>
            <a:r>
              <a:rPr lang="en-IN" b="1" dirty="0"/>
              <a:t>   while</a:t>
            </a:r>
            <a:r>
              <a:rPr lang="en-IN" dirty="0"/>
              <a:t>(</a:t>
            </a:r>
            <a:r>
              <a:rPr lang="en-IN" dirty="0" err="1"/>
              <a:t>i</a:t>
            </a:r>
            <a:r>
              <a:rPr lang="en-IN" dirty="0"/>
              <a:t>&lt;=10) </a:t>
            </a:r>
            <a:endParaRPr lang="en-IN" dirty="0"/>
          </a:p>
          <a:p>
            <a:pPr marL="0" indent="0">
              <a:buNone/>
            </a:pPr>
            <a:r>
              <a:rPr lang="en-IN" dirty="0"/>
              <a:t>   {    </a:t>
            </a:r>
            <a:endParaRPr lang="en-IN" dirty="0"/>
          </a:p>
          <a:p>
            <a:pPr marL="0" indent="0">
              <a:buNone/>
            </a:pPr>
            <a:r>
              <a:rPr lang="en-IN" dirty="0"/>
              <a:t>    System.out.println(</a:t>
            </a:r>
            <a:r>
              <a:rPr lang="en-IN" dirty="0" err="1"/>
              <a:t>i</a:t>
            </a:r>
            <a:r>
              <a:rPr lang="en-IN" dirty="0"/>
              <a:t>);    </a:t>
            </a:r>
            <a:endParaRPr lang="en-IN" dirty="0"/>
          </a:p>
          <a:p>
            <a:pPr marL="0" indent="0">
              <a:buNone/>
            </a:pPr>
            <a:r>
              <a:rPr lang="en-IN" dirty="0"/>
              <a:t>     </a:t>
            </a:r>
            <a:r>
              <a:rPr lang="en-IN" dirty="0" err="1"/>
              <a:t>i</a:t>
            </a:r>
            <a:r>
              <a:rPr lang="en-IN" dirty="0"/>
              <a:t> = </a:t>
            </a:r>
            <a:r>
              <a:rPr lang="en-IN" dirty="0" err="1"/>
              <a:t>i</a:t>
            </a:r>
            <a:r>
              <a:rPr lang="en-IN" dirty="0"/>
              <a:t> + 2;    </a:t>
            </a:r>
            <a:endParaRPr lang="en-IN" dirty="0"/>
          </a:p>
          <a:p>
            <a:pPr marL="0" indent="0">
              <a:buNone/>
            </a:pPr>
            <a:r>
              <a:rPr lang="en-IN" dirty="0"/>
              <a:t>    }    </a:t>
            </a:r>
            <a:endParaRPr lang="en-IN" dirty="0"/>
          </a:p>
          <a:p>
            <a:pPr marL="0" indent="0">
              <a:buNone/>
            </a:pPr>
            <a:r>
              <a:rPr lang="en-IN" dirty="0"/>
              <a:t>}    </a:t>
            </a:r>
            <a:endParaRPr lang="en-IN" dirty="0"/>
          </a:p>
          <a:p>
            <a:pPr marL="0" indent="0">
              <a:buNone/>
            </a:pPr>
            <a:r>
              <a:rPr lang="en-IN" dirty="0"/>
              <a:t>}    </a:t>
            </a:r>
            <a:endParaRPr lang="en-IN" dirty="0"/>
          </a:p>
          <a:p>
            <a:pPr marL="0" indent="0">
              <a:buNone/>
            </a:pPr>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6"/>
            <a:ext cx="10515600" cy="6054437"/>
          </a:xfrm>
        </p:spPr>
        <p:txBody>
          <a:bodyPr>
            <a:normAutofit fontScale="77500" lnSpcReduction="20000"/>
          </a:bodyPr>
          <a:lstStyle/>
          <a:p>
            <a:pPr marL="0" indent="0" algn="ctr">
              <a:buNone/>
            </a:pPr>
            <a:r>
              <a:rPr lang="en-IN" b="1" dirty="0"/>
              <a:t>do-while loop</a:t>
            </a:r>
            <a:endParaRPr lang="en-IN" b="1" dirty="0"/>
          </a:p>
          <a:p>
            <a:pPr marL="0" indent="0">
              <a:buNone/>
            </a:pPr>
            <a:r>
              <a:rPr lang="en-IN" b="1" dirty="0"/>
              <a:t>do     </a:t>
            </a:r>
            <a:endParaRPr lang="en-IN" b="1" dirty="0"/>
          </a:p>
          <a:p>
            <a:pPr marL="0" indent="0">
              <a:buNone/>
            </a:pPr>
            <a:r>
              <a:rPr lang="en-IN" dirty="0"/>
              <a:t>{    </a:t>
            </a:r>
            <a:endParaRPr lang="en-IN" dirty="0"/>
          </a:p>
          <a:p>
            <a:pPr marL="0" indent="0">
              <a:buNone/>
            </a:pPr>
            <a:r>
              <a:rPr lang="en-IN" dirty="0"/>
              <a:t>//statements    </a:t>
            </a:r>
            <a:endParaRPr lang="en-IN" dirty="0"/>
          </a:p>
          <a:p>
            <a:pPr marL="0" indent="0">
              <a:buNone/>
            </a:pPr>
            <a:r>
              <a:rPr lang="en-IN" dirty="0"/>
              <a:t>} </a:t>
            </a:r>
            <a:r>
              <a:rPr lang="en-IN" b="1" dirty="0"/>
              <a:t>while</a:t>
            </a:r>
            <a:r>
              <a:rPr lang="en-IN" dirty="0"/>
              <a:t> (condition);  </a:t>
            </a:r>
            <a:endParaRPr lang="en-IN" dirty="0"/>
          </a:p>
          <a:p>
            <a:pPr marL="0" indent="0">
              <a:buNone/>
            </a:pPr>
            <a:r>
              <a:rPr lang="en-IN" b="1" dirty="0"/>
              <a:t>EX:</a:t>
            </a:r>
            <a:endParaRPr lang="en-IN" b="1" dirty="0"/>
          </a:p>
          <a:p>
            <a:pPr marL="0" indent="0">
              <a:buNone/>
            </a:pPr>
            <a:r>
              <a:rPr lang="en-IN" b="1" dirty="0"/>
              <a:t>public</a:t>
            </a:r>
            <a:r>
              <a:rPr lang="en-IN" dirty="0"/>
              <a:t> </a:t>
            </a:r>
            <a:r>
              <a:rPr lang="en-IN" b="1" dirty="0"/>
              <a:t>class</a:t>
            </a:r>
            <a:r>
              <a:rPr lang="en-IN" dirty="0"/>
              <a:t> Calculation {    </a:t>
            </a:r>
            <a:endParaRPr lang="en-IN" dirty="0"/>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endParaRPr lang="en-IN" dirty="0"/>
          </a:p>
          <a:p>
            <a:pPr marL="0" indent="0">
              <a:buNone/>
            </a:pPr>
            <a:r>
              <a:rPr lang="en-IN" b="1" dirty="0" err="1"/>
              <a:t>int</a:t>
            </a:r>
            <a:r>
              <a:rPr lang="en-IN" dirty="0"/>
              <a:t> </a:t>
            </a:r>
            <a:r>
              <a:rPr lang="en-IN" dirty="0" err="1"/>
              <a:t>i</a:t>
            </a:r>
            <a:r>
              <a:rPr lang="en-IN" dirty="0"/>
              <a:t> = 0;    </a:t>
            </a:r>
            <a:endParaRPr lang="en-IN" dirty="0"/>
          </a:p>
          <a:p>
            <a:pPr marL="0" indent="0">
              <a:buNone/>
            </a:pPr>
            <a:r>
              <a:rPr lang="en-IN" dirty="0"/>
              <a:t>System.out.println("Printing the list of first 10 even numbers \n");    </a:t>
            </a:r>
            <a:endParaRPr lang="en-IN" dirty="0"/>
          </a:p>
          <a:p>
            <a:pPr marL="0" indent="0">
              <a:buNone/>
            </a:pPr>
            <a:r>
              <a:rPr lang="en-IN" b="1" dirty="0"/>
              <a:t>do</a:t>
            </a:r>
            <a:r>
              <a:rPr lang="en-IN" dirty="0"/>
              <a:t> {    </a:t>
            </a:r>
            <a:endParaRPr lang="en-IN" dirty="0"/>
          </a:p>
          <a:p>
            <a:pPr marL="0" indent="0">
              <a:buNone/>
            </a:pPr>
            <a:r>
              <a:rPr lang="en-IN" dirty="0"/>
              <a:t>System.out.println(</a:t>
            </a:r>
            <a:r>
              <a:rPr lang="en-IN" dirty="0" err="1"/>
              <a:t>i</a:t>
            </a:r>
            <a:r>
              <a:rPr lang="en-IN" dirty="0"/>
              <a:t>);    </a:t>
            </a:r>
            <a:endParaRPr lang="en-IN" dirty="0"/>
          </a:p>
          <a:p>
            <a:pPr marL="0" indent="0">
              <a:buNone/>
            </a:pPr>
            <a:r>
              <a:rPr lang="en-IN" dirty="0" err="1"/>
              <a:t>i</a:t>
            </a:r>
            <a:r>
              <a:rPr lang="en-IN" dirty="0"/>
              <a:t> = </a:t>
            </a:r>
            <a:r>
              <a:rPr lang="en-IN" dirty="0" err="1"/>
              <a:t>i</a:t>
            </a:r>
            <a:r>
              <a:rPr lang="en-IN" dirty="0"/>
              <a:t> + 2;    </a:t>
            </a:r>
            <a:endParaRPr lang="en-IN" dirty="0"/>
          </a:p>
          <a:p>
            <a:pPr marL="0" indent="0">
              <a:buNone/>
            </a:pPr>
            <a:r>
              <a:rPr lang="en-IN" dirty="0"/>
              <a:t>}</a:t>
            </a:r>
            <a:r>
              <a:rPr lang="en-IN" b="1" dirty="0"/>
              <a:t>while</a:t>
            </a:r>
            <a:r>
              <a:rPr lang="en-IN" dirty="0"/>
              <a:t>(</a:t>
            </a:r>
            <a:r>
              <a:rPr lang="en-IN" dirty="0" err="1"/>
              <a:t>i</a:t>
            </a:r>
            <a:r>
              <a:rPr lang="en-IN" dirty="0"/>
              <a:t>&lt;=10);    </a:t>
            </a:r>
            <a:endParaRPr lang="en-IN" dirty="0"/>
          </a:p>
          <a:p>
            <a:pPr marL="0" indent="0">
              <a:buNone/>
            </a:pPr>
            <a:r>
              <a:rPr lang="en-IN" dirty="0"/>
              <a:t>}    </a:t>
            </a:r>
            <a:endParaRPr lang="en-IN" dirty="0"/>
          </a:p>
          <a:p>
            <a:pPr marL="0" indent="0">
              <a:buNone/>
            </a:pPr>
            <a:r>
              <a:rPr lang="en-IN" dirty="0"/>
              <a:t>}    </a:t>
            </a:r>
            <a:endParaRPr lang="en-IN" dirty="0"/>
          </a:p>
          <a:p>
            <a:pPr marL="0" indent="0">
              <a:buNone/>
            </a:pPr>
            <a:endParaRPr lang="en-IN"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1672"/>
            <a:ext cx="10515600" cy="6428509"/>
          </a:xfrm>
        </p:spPr>
        <p:txBody>
          <a:bodyPr>
            <a:normAutofit fontScale="92500" lnSpcReduction="20000"/>
          </a:bodyPr>
          <a:lstStyle/>
          <a:p>
            <a:pPr marL="0" indent="0" algn="ctr">
              <a:buNone/>
            </a:pPr>
            <a:r>
              <a:rPr lang="en-IN" b="1" dirty="0"/>
              <a:t>Jump Statements</a:t>
            </a:r>
            <a:endParaRPr lang="en-IN" b="1" dirty="0"/>
          </a:p>
          <a:p>
            <a:pPr marL="0" indent="0">
              <a:buNone/>
            </a:pPr>
            <a:r>
              <a:rPr lang="en-IN" b="1" dirty="0"/>
              <a:t>break statement:</a:t>
            </a:r>
            <a:endParaRPr lang="en-IN" b="1" dirty="0"/>
          </a:p>
          <a:p>
            <a:pPr marL="0" indent="0">
              <a:buNone/>
            </a:pPr>
            <a:endParaRPr lang="en-IN" b="1" dirty="0"/>
          </a:p>
          <a:p>
            <a:pPr marL="0" indent="0">
              <a:buNone/>
            </a:pPr>
            <a:r>
              <a:rPr lang="en-IN" b="1" dirty="0"/>
              <a:t>public</a:t>
            </a:r>
            <a:r>
              <a:rPr lang="en-IN" dirty="0"/>
              <a:t> </a:t>
            </a:r>
            <a:r>
              <a:rPr lang="en-IN" b="1" dirty="0"/>
              <a:t>class</a:t>
            </a:r>
            <a:r>
              <a:rPr lang="en-IN" dirty="0"/>
              <a:t> </a:t>
            </a:r>
            <a:r>
              <a:rPr lang="en-IN" dirty="0" err="1"/>
              <a:t>BreakExample</a:t>
            </a:r>
            <a:r>
              <a:rPr lang="en-IN" dirty="0"/>
              <a:t> {  </a:t>
            </a:r>
            <a:endParaRPr lang="en-IN" dirty="0"/>
          </a:p>
          <a:p>
            <a:pPr marL="0" indent="0">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 {  </a:t>
            </a:r>
            <a:endParaRPr lang="en-IN" dirty="0"/>
          </a:p>
          <a:p>
            <a:pPr marL="0" indent="0">
              <a:buNone/>
            </a:pPr>
            <a:r>
              <a:rPr lang="en-IN" b="1" dirty="0"/>
              <a:t>   for</a:t>
            </a:r>
            <a:r>
              <a:rPr lang="en-IN" dirty="0"/>
              <a:t>(</a:t>
            </a:r>
            <a:r>
              <a:rPr lang="en-IN" b="1" dirty="0" err="1"/>
              <a:t>int</a:t>
            </a:r>
            <a:r>
              <a:rPr lang="en-IN" dirty="0"/>
              <a:t> </a:t>
            </a:r>
            <a:r>
              <a:rPr lang="en-IN" dirty="0" err="1"/>
              <a:t>i</a:t>
            </a:r>
            <a:r>
              <a:rPr lang="en-IN" dirty="0"/>
              <a:t> = 0; </a:t>
            </a:r>
            <a:r>
              <a:rPr lang="en-IN" dirty="0" err="1"/>
              <a:t>i</a:t>
            </a:r>
            <a:r>
              <a:rPr lang="en-IN" dirty="0"/>
              <a:t>&lt;= 10; </a:t>
            </a:r>
            <a:r>
              <a:rPr lang="en-IN" dirty="0" err="1"/>
              <a:t>i</a:t>
            </a:r>
            <a:r>
              <a:rPr lang="en-IN" dirty="0"/>
              <a:t>++) </a:t>
            </a:r>
            <a:endParaRPr lang="en-IN" dirty="0"/>
          </a:p>
          <a:p>
            <a:pPr marL="0" indent="0">
              <a:buNone/>
            </a:pPr>
            <a:r>
              <a:rPr lang="en-IN" dirty="0"/>
              <a:t>   {  </a:t>
            </a:r>
            <a:endParaRPr lang="en-IN" dirty="0"/>
          </a:p>
          <a:p>
            <a:pPr marL="0" indent="0">
              <a:buNone/>
            </a:pPr>
            <a:r>
              <a:rPr lang="en-IN" dirty="0"/>
              <a:t>    System.out.println(</a:t>
            </a:r>
            <a:r>
              <a:rPr lang="en-IN" dirty="0" err="1"/>
              <a:t>i</a:t>
            </a:r>
            <a:r>
              <a:rPr lang="en-IN" dirty="0"/>
              <a:t>);  </a:t>
            </a:r>
            <a:endParaRPr lang="en-IN" dirty="0"/>
          </a:p>
          <a:p>
            <a:pPr marL="0" indent="0">
              <a:buNone/>
            </a:pPr>
            <a:r>
              <a:rPr lang="en-IN" b="1" dirty="0"/>
              <a:t>       if</a:t>
            </a:r>
            <a:r>
              <a:rPr lang="en-IN" dirty="0"/>
              <a:t>(</a:t>
            </a:r>
            <a:r>
              <a:rPr lang="en-IN" dirty="0" err="1"/>
              <a:t>i</a:t>
            </a:r>
            <a:r>
              <a:rPr lang="en-IN" dirty="0"/>
              <a:t>==6) </a:t>
            </a:r>
            <a:endParaRPr lang="en-IN" dirty="0"/>
          </a:p>
          <a:p>
            <a:pPr marL="0" indent="0">
              <a:buNone/>
            </a:pPr>
            <a:r>
              <a:rPr lang="en-IN" dirty="0"/>
              <a:t>       {  </a:t>
            </a:r>
            <a:endParaRPr lang="en-IN" dirty="0"/>
          </a:p>
          <a:p>
            <a:pPr marL="0" indent="0">
              <a:buNone/>
            </a:pPr>
            <a:r>
              <a:rPr lang="en-IN" b="1" dirty="0"/>
              <a:t>          break</a:t>
            </a:r>
            <a:r>
              <a:rPr lang="en-IN" dirty="0"/>
              <a:t>;  </a:t>
            </a:r>
            <a:endParaRPr lang="en-IN" dirty="0"/>
          </a:p>
          <a:p>
            <a:pPr marL="0" indent="0">
              <a:buNone/>
            </a:pPr>
            <a:r>
              <a:rPr lang="en-IN" dirty="0"/>
              <a:t>        }  </a:t>
            </a:r>
            <a:endParaRPr lang="en-IN" dirty="0"/>
          </a:p>
          <a:p>
            <a:pPr marL="0" indent="0">
              <a:buNone/>
            </a:pPr>
            <a:r>
              <a:rPr lang="en-IN" dirty="0"/>
              <a:t>   }  </a:t>
            </a:r>
            <a:endParaRPr lang="en-IN" dirty="0"/>
          </a:p>
          <a:p>
            <a:pPr marL="0" indent="0">
              <a:buNone/>
            </a:pPr>
            <a:r>
              <a:rPr lang="en-IN" dirty="0"/>
              <a:t>}  </a:t>
            </a:r>
            <a:endParaRPr lang="en-IN" dirty="0"/>
          </a:p>
          <a:p>
            <a:pPr marL="0" indent="0">
              <a:buNone/>
            </a:pPr>
            <a:r>
              <a:rPr lang="en-IN" dirty="0"/>
              <a:t>}  </a:t>
            </a:r>
            <a:endParaRPr lang="en-IN" dirty="0"/>
          </a:p>
          <a:p>
            <a:pPr marL="0" indent="0">
              <a:buNone/>
            </a:pPr>
            <a:endParaRPr lang="en-I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5018"/>
            <a:ext cx="10515600" cy="5915891"/>
          </a:xfrm>
        </p:spPr>
        <p:txBody>
          <a:bodyPr>
            <a:normAutofit fontScale="92500" lnSpcReduction="10000"/>
          </a:bodyPr>
          <a:lstStyle/>
          <a:p>
            <a:pPr marL="0" indent="0" algn="ctr">
              <a:buNone/>
            </a:pPr>
            <a:r>
              <a:rPr lang="en-IN" b="1" dirty="0"/>
              <a:t>continue statement</a:t>
            </a:r>
            <a:endParaRPr lang="en-IN" b="1" dirty="0"/>
          </a:p>
          <a:p>
            <a:pPr marL="0" indent="0">
              <a:buNone/>
            </a:pPr>
            <a:r>
              <a:rPr lang="en-IN" dirty="0"/>
              <a:t>class Main {</a:t>
            </a:r>
            <a:endParaRPr lang="en-IN" dirty="0"/>
          </a:p>
          <a:p>
            <a:pPr marL="0" indent="0">
              <a:buNone/>
            </a:pPr>
            <a:r>
              <a:rPr lang="en-IN" dirty="0"/>
              <a:t>public static void main(String[] </a:t>
            </a:r>
            <a:r>
              <a:rPr lang="en-IN" dirty="0" err="1"/>
              <a:t>args</a:t>
            </a:r>
            <a:r>
              <a:rPr lang="en-IN" dirty="0"/>
              <a:t>) {</a:t>
            </a:r>
            <a:endParaRPr lang="en-IN" dirty="0"/>
          </a:p>
          <a:p>
            <a:pPr marL="0" indent="0">
              <a:buNone/>
            </a:pPr>
            <a:r>
              <a:rPr lang="en-IN" dirty="0"/>
              <a:t>    for (</a:t>
            </a:r>
            <a:r>
              <a:rPr lang="en-IN" dirty="0" err="1"/>
              <a:t>int</a:t>
            </a:r>
            <a:r>
              <a:rPr lang="en-IN" dirty="0"/>
              <a:t> </a:t>
            </a:r>
            <a:r>
              <a:rPr lang="en-IN" dirty="0" err="1"/>
              <a:t>i</a:t>
            </a:r>
            <a:r>
              <a:rPr lang="en-IN" dirty="0"/>
              <a:t> = 1; </a:t>
            </a:r>
            <a:r>
              <a:rPr lang="en-IN" dirty="0" err="1"/>
              <a:t>i</a:t>
            </a:r>
            <a:r>
              <a:rPr lang="en-IN" dirty="0"/>
              <a:t> &lt;= 10; ++</a:t>
            </a:r>
            <a:r>
              <a:rPr lang="en-IN" dirty="0" err="1"/>
              <a:t>i</a:t>
            </a:r>
            <a:r>
              <a:rPr lang="en-IN" dirty="0"/>
              <a:t>)</a:t>
            </a:r>
            <a:endParaRPr lang="en-IN" dirty="0"/>
          </a:p>
          <a:p>
            <a:pPr marL="0" indent="0">
              <a:buNone/>
            </a:pPr>
            <a:r>
              <a:rPr lang="en-IN" dirty="0"/>
              <a:t>        {</a:t>
            </a:r>
            <a:endParaRPr lang="en-IN" dirty="0"/>
          </a:p>
          <a:p>
            <a:pPr marL="0" indent="0">
              <a:buNone/>
            </a:pPr>
            <a:r>
              <a:rPr lang="en-IN" dirty="0"/>
              <a:t>           if (</a:t>
            </a:r>
            <a:r>
              <a:rPr lang="en-IN" dirty="0" err="1"/>
              <a:t>i</a:t>
            </a:r>
            <a:r>
              <a:rPr lang="en-IN" dirty="0"/>
              <a:t> &gt; 4 &amp;&amp; </a:t>
            </a:r>
            <a:r>
              <a:rPr lang="en-IN" dirty="0" err="1"/>
              <a:t>i</a:t>
            </a:r>
            <a:r>
              <a:rPr lang="en-IN" dirty="0"/>
              <a:t> &lt; 9)  </a:t>
            </a:r>
            <a:endParaRPr lang="en-IN" dirty="0"/>
          </a:p>
          <a:p>
            <a:pPr marL="0" indent="0">
              <a:buNone/>
            </a:pPr>
            <a:r>
              <a:rPr lang="en-IN" dirty="0"/>
              <a:t>           {</a:t>
            </a:r>
            <a:endParaRPr lang="en-IN" dirty="0"/>
          </a:p>
          <a:p>
            <a:pPr marL="0" indent="0">
              <a:buNone/>
            </a:pPr>
            <a:r>
              <a:rPr lang="en-IN" dirty="0"/>
              <a:t>            continue;</a:t>
            </a:r>
            <a:endParaRPr lang="en-IN" dirty="0"/>
          </a:p>
          <a:p>
            <a:pPr marL="0" indent="0">
              <a:buNone/>
            </a:pPr>
            <a:r>
              <a:rPr lang="en-IN" dirty="0"/>
              <a:t>            }</a:t>
            </a:r>
            <a:endParaRPr lang="en-IN" dirty="0"/>
          </a:p>
          <a:p>
            <a:pPr marL="0" indent="0">
              <a:buNone/>
            </a:pPr>
            <a:r>
              <a:rPr lang="en-IN" dirty="0"/>
              <a:t>        System.out.println(</a:t>
            </a:r>
            <a:r>
              <a:rPr lang="en-IN" dirty="0" err="1"/>
              <a:t>i</a:t>
            </a:r>
            <a:r>
              <a:rPr lang="en-IN" dirty="0"/>
              <a:t>);</a:t>
            </a:r>
            <a:endParaRPr lang="en-IN" dirty="0"/>
          </a:p>
          <a:p>
            <a:pPr marL="0" indent="0">
              <a:buNone/>
            </a:pPr>
            <a:r>
              <a:rPr lang="en-IN" dirty="0"/>
              <a:t>        }</a:t>
            </a:r>
            <a:endParaRPr lang="en-IN" dirty="0"/>
          </a:p>
          <a:p>
            <a:pPr marL="0" indent="0">
              <a:buNone/>
            </a:pPr>
            <a:r>
              <a:rPr lang="en-IN" dirty="0"/>
              <a:t>  }</a:t>
            </a:r>
            <a:endParaRPr lang="en-IN" dirty="0"/>
          </a:p>
          <a:p>
            <a:pPr marL="0" indent="0">
              <a:buNone/>
            </a:pPr>
            <a:r>
              <a:rPr lang="en-IN" dirty="0"/>
              <a:t>}</a:t>
            </a:r>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625" y="651163"/>
            <a:ext cx="10515600" cy="5899872"/>
          </a:xfrm>
        </p:spPr>
        <p:txBody>
          <a:bodyPr/>
          <a:lstStyle/>
          <a:p>
            <a:pPr marL="0" indent="0" algn="ctr">
              <a:buNone/>
            </a:pPr>
            <a:r>
              <a:rPr lang="en-IN" b="1" dirty="0"/>
              <a:t>Arrays</a:t>
            </a:r>
            <a:endParaRPr lang="en-IN" b="1" dirty="0"/>
          </a:p>
          <a:p>
            <a:pPr marL="0" indent="0">
              <a:buNone/>
            </a:pPr>
            <a:r>
              <a:rPr lang="en-IN" b="1" dirty="0"/>
              <a:t>Advantages	</a:t>
            </a:r>
            <a:r>
              <a:rPr lang="en-IN" dirty="0"/>
              <a:t>					</a:t>
            </a:r>
            <a:endParaRPr lang="en-IN" dirty="0"/>
          </a:p>
          <a:p>
            <a:pPr marL="0" indent="0">
              <a:buNone/>
            </a:pPr>
            <a:r>
              <a:rPr lang="en-IN" dirty="0"/>
              <a:t>Code Optimization					</a:t>
            </a:r>
            <a:endParaRPr lang="en-IN" dirty="0"/>
          </a:p>
          <a:p>
            <a:pPr marL="0" indent="0">
              <a:buNone/>
            </a:pPr>
            <a:r>
              <a:rPr lang="en-IN" dirty="0"/>
              <a:t>Random access	</a:t>
            </a:r>
            <a:endParaRPr lang="en-IN" dirty="0"/>
          </a:p>
          <a:p>
            <a:pPr marL="0" indent="0">
              <a:buNone/>
            </a:pPr>
            <a:r>
              <a:rPr lang="en-IN" b="1" dirty="0"/>
              <a:t>Disadvantages</a:t>
            </a:r>
            <a:endParaRPr lang="en-IN" b="1" dirty="0"/>
          </a:p>
          <a:p>
            <a:pPr marL="0" indent="0">
              <a:buNone/>
            </a:pPr>
            <a:r>
              <a:rPr lang="en-IN" dirty="0"/>
              <a:t>Size Limit  (Solve by collections)</a:t>
            </a:r>
            <a:endParaRPr lang="en-IN" dirty="0"/>
          </a:p>
          <a:p>
            <a:pPr marL="0" indent="0">
              <a:buNone/>
            </a:pPr>
            <a:r>
              <a:rPr lang="en-IN" dirty="0"/>
              <a:t>				</a:t>
            </a:r>
            <a:endParaRPr lang="en-IN" dirty="0"/>
          </a:p>
        </p:txBody>
      </p:sp>
      <p:pic>
        <p:nvPicPr>
          <p:cNvPr id="1026" name="Picture 2" descr="Java arra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24546" y="3601099"/>
            <a:ext cx="7315200" cy="29465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7927"/>
            <a:ext cx="10515600" cy="5985164"/>
          </a:xfrm>
        </p:spPr>
        <p:txBody>
          <a:bodyPr/>
          <a:lstStyle/>
          <a:p>
            <a:pPr marL="0" indent="0" algn="ctr">
              <a:buNone/>
            </a:pPr>
            <a:r>
              <a:rPr lang="en-IN" b="1" dirty="0"/>
              <a:t>Types of Array in java</a:t>
            </a:r>
            <a:endParaRPr lang="en-IN" b="1" dirty="0"/>
          </a:p>
          <a:p>
            <a:pPr>
              <a:buFont typeface="Wingdings" panose="05000000000000000000" pitchFamily="2" charset="2"/>
              <a:buChar char="v"/>
            </a:pPr>
            <a:r>
              <a:rPr lang="en-IN" dirty="0"/>
              <a:t>Single Dimensional Array</a:t>
            </a:r>
            <a:endParaRPr lang="en-IN" dirty="0"/>
          </a:p>
          <a:p>
            <a:pPr>
              <a:buFont typeface="Wingdings" panose="05000000000000000000" pitchFamily="2" charset="2"/>
              <a:buChar char="v"/>
            </a:pPr>
            <a:r>
              <a:rPr lang="en-IN" dirty="0"/>
              <a:t>Multidimensional Array</a:t>
            </a:r>
            <a:endParaRPr lang="en-IN" dirty="0"/>
          </a:p>
          <a:p>
            <a:pPr marL="0" indent="0">
              <a:buNone/>
            </a:pPr>
            <a:endParaRPr lang="en-IN" dirty="0"/>
          </a:p>
          <a:p>
            <a:pPr marL="0" indent="0">
              <a:buNone/>
            </a:pPr>
            <a:r>
              <a:rPr lang="en-IN" b="1" dirty="0"/>
              <a:t>Single Dimensional Array in Java</a:t>
            </a:r>
            <a:endParaRPr lang="en-IN" b="1" dirty="0"/>
          </a:p>
          <a:p>
            <a:pPr marL="0" indent="0">
              <a:buNone/>
            </a:pPr>
            <a:r>
              <a:rPr lang="en-IN" b="1" dirty="0"/>
              <a:t>Syntax:</a:t>
            </a:r>
            <a:endParaRPr lang="en-IN" b="1" dirty="0"/>
          </a:p>
          <a:p>
            <a:pPr marL="0" indent="0">
              <a:buNone/>
            </a:pPr>
            <a:r>
              <a:rPr lang="en-IN" dirty="0"/>
              <a:t>datatype[]    arr;    </a:t>
            </a:r>
            <a:endParaRPr lang="en-IN" dirty="0"/>
          </a:p>
          <a:p>
            <a:pPr marL="0" indent="0">
              <a:buNone/>
            </a:pPr>
            <a:r>
              <a:rPr lang="en-IN" dirty="0"/>
              <a:t>     (or)  </a:t>
            </a:r>
            <a:endParaRPr lang="en-IN" dirty="0"/>
          </a:p>
          <a:p>
            <a:pPr marL="0" indent="0">
              <a:buNone/>
            </a:pPr>
            <a:r>
              <a:rPr lang="en-IN" dirty="0"/>
              <a:t>datatype    []arr;</a:t>
            </a:r>
            <a:endParaRPr lang="en-IN" dirty="0"/>
          </a:p>
          <a:p>
            <a:pPr marL="0" indent="0">
              <a:buNone/>
            </a:pPr>
            <a:r>
              <a:rPr lang="en-IN" dirty="0"/>
              <a:t>     (or)  </a:t>
            </a:r>
            <a:endParaRPr lang="en-IN" dirty="0"/>
          </a:p>
          <a:p>
            <a:pPr marL="0" indent="0">
              <a:buNone/>
            </a:pPr>
            <a:r>
              <a:rPr lang="en-IN" dirty="0"/>
              <a:t>datatype    arr[];  </a:t>
            </a:r>
            <a:endParaRPr lang="en-IN" dirty="0"/>
          </a:p>
          <a:p>
            <a:pPr marL="0" indent="0">
              <a:buNone/>
            </a:pPr>
            <a:endParaRPr lang="en-IN" dirty="0"/>
          </a:p>
          <a:p>
            <a:pPr marL="0" indent="0">
              <a:buNone/>
            </a:pPr>
            <a:endParaRPr lang="en-I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8544"/>
            <a:ext cx="10515600" cy="6317674"/>
          </a:xfrm>
        </p:spPr>
        <p:txBody>
          <a:bodyPr>
            <a:normAutofit fontScale="92500" lnSpcReduction="20000"/>
          </a:bodyPr>
          <a:lstStyle/>
          <a:p>
            <a:pPr marL="0" indent="0" algn="ctr">
              <a:buNone/>
            </a:pPr>
            <a:endParaRPr lang="en-IN" b="1" dirty="0"/>
          </a:p>
          <a:p>
            <a:pPr marL="0" indent="0" algn="ctr">
              <a:buNone/>
            </a:pPr>
            <a:r>
              <a:rPr lang="en-IN" b="1" dirty="0"/>
              <a:t>Instantiation of an Array in Java</a:t>
            </a:r>
            <a:endParaRPr lang="en-IN" b="1" dirty="0"/>
          </a:p>
          <a:p>
            <a:pPr marL="0" indent="0">
              <a:buNone/>
            </a:pPr>
            <a:r>
              <a:rPr lang="en-IN" b="1" dirty="0"/>
              <a:t>class</a:t>
            </a:r>
            <a:r>
              <a:rPr lang="en-IN" dirty="0"/>
              <a:t> </a:t>
            </a:r>
            <a:r>
              <a:rPr lang="en-IN" dirty="0" err="1"/>
              <a:t>Testarray</a:t>
            </a:r>
            <a:r>
              <a:rPr lang="en-IN" dirty="0"/>
              <a:t>{  </a:t>
            </a:r>
            <a:endParaRPr lang="en-IN" dirty="0"/>
          </a:p>
          <a:p>
            <a:pPr marL="0" indent="0">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  </a:t>
            </a:r>
            <a:endParaRPr lang="en-IN" dirty="0"/>
          </a:p>
          <a:p>
            <a:pPr marL="0" indent="0">
              <a:buNone/>
            </a:pPr>
            <a:r>
              <a:rPr lang="en-IN" b="1" dirty="0"/>
              <a:t>	</a:t>
            </a:r>
            <a:r>
              <a:rPr lang="en-IN" b="1" dirty="0" err="1"/>
              <a:t>int</a:t>
            </a:r>
            <a:r>
              <a:rPr lang="en-IN" dirty="0"/>
              <a:t> a[]=</a:t>
            </a:r>
            <a:r>
              <a:rPr lang="en-IN" b="1" dirty="0"/>
              <a:t>new</a:t>
            </a:r>
            <a:r>
              <a:rPr lang="en-IN" dirty="0"/>
              <a:t> </a:t>
            </a:r>
            <a:r>
              <a:rPr lang="en-IN" b="1" dirty="0" err="1"/>
              <a:t>int</a:t>
            </a:r>
            <a:r>
              <a:rPr lang="en-IN" dirty="0"/>
              <a:t>[5];//declaration and instantiation  </a:t>
            </a:r>
            <a:endParaRPr lang="en-IN" dirty="0"/>
          </a:p>
          <a:p>
            <a:pPr marL="0" indent="0">
              <a:buNone/>
            </a:pPr>
            <a:r>
              <a:rPr lang="en-IN" dirty="0"/>
              <a:t>	a[0]=10;//initialization  </a:t>
            </a:r>
            <a:endParaRPr lang="en-IN" dirty="0"/>
          </a:p>
          <a:p>
            <a:pPr marL="0" indent="0">
              <a:buNone/>
            </a:pPr>
            <a:r>
              <a:rPr lang="en-IN" dirty="0"/>
              <a:t>	a[1]=20;  </a:t>
            </a:r>
            <a:endParaRPr lang="en-IN" dirty="0"/>
          </a:p>
          <a:p>
            <a:pPr marL="0" indent="0">
              <a:buNone/>
            </a:pPr>
            <a:r>
              <a:rPr lang="en-IN" dirty="0"/>
              <a:t>	a[2]=70;  </a:t>
            </a:r>
            <a:endParaRPr lang="en-IN" dirty="0"/>
          </a:p>
          <a:p>
            <a:pPr marL="0" indent="0">
              <a:buNone/>
            </a:pPr>
            <a:r>
              <a:rPr lang="en-IN" dirty="0"/>
              <a:t>	a[3]=40;  </a:t>
            </a:r>
            <a:endParaRPr lang="en-IN" dirty="0"/>
          </a:p>
          <a:p>
            <a:pPr marL="0" indent="0">
              <a:buNone/>
            </a:pPr>
            <a:r>
              <a:rPr lang="en-IN" dirty="0"/>
              <a:t>	a[4]=50;  </a:t>
            </a:r>
            <a:endParaRPr lang="en-IN" dirty="0"/>
          </a:p>
          <a:p>
            <a:pPr marL="0" indent="0">
              <a:buNone/>
            </a:pPr>
            <a:r>
              <a:rPr lang="en-IN" dirty="0"/>
              <a:t>//traversing array  </a:t>
            </a:r>
            <a:endParaRPr lang="en-IN" dirty="0"/>
          </a:p>
          <a:p>
            <a:pPr marL="0" indent="0">
              <a:buNone/>
            </a:pPr>
            <a:r>
              <a:rPr lang="en-IN" b="1" dirty="0"/>
              <a:t>	for</a:t>
            </a:r>
            <a:r>
              <a:rPr lang="en-IN" dirty="0"/>
              <a:t>(</a:t>
            </a:r>
            <a:r>
              <a:rPr lang="en-IN" b="1" dirty="0" err="1"/>
              <a:t>int</a:t>
            </a:r>
            <a:r>
              <a:rPr lang="en-IN" dirty="0"/>
              <a:t> </a:t>
            </a:r>
            <a:r>
              <a:rPr lang="en-IN" dirty="0" err="1"/>
              <a:t>i</a:t>
            </a:r>
            <a:r>
              <a:rPr lang="en-IN" dirty="0"/>
              <a:t>=0;i&lt;</a:t>
            </a:r>
            <a:r>
              <a:rPr lang="en-IN" dirty="0" err="1"/>
              <a:t>a.length;i</a:t>
            </a:r>
            <a:r>
              <a:rPr lang="en-IN" dirty="0"/>
              <a:t>++)//length is the property of array  </a:t>
            </a:r>
            <a:endParaRPr lang="en-IN" dirty="0"/>
          </a:p>
          <a:p>
            <a:pPr marL="0" indent="0">
              <a:buNone/>
            </a:pPr>
            <a:r>
              <a:rPr lang="en-IN" dirty="0"/>
              <a:t>	      </a:t>
            </a:r>
            <a:r>
              <a:rPr lang="en-IN" dirty="0" err="1"/>
              <a:t>System.out.println</a:t>
            </a:r>
            <a:r>
              <a:rPr lang="en-IN" dirty="0"/>
              <a:t>(a[</a:t>
            </a:r>
            <a:r>
              <a:rPr lang="en-IN" dirty="0" err="1"/>
              <a:t>i</a:t>
            </a:r>
            <a:r>
              <a:rPr lang="en-IN" dirty="0"/>
              <a:t>]);  </a:t>
            </a:r>
            <a:endParaRPr lang="en-IN" dirty="0"/>
          </a:p>
          <a:p>
            <a:pPr marL="0" indent="0">
              <a:buNone/>
            </a:pPr>
            <a:r>
              <a:rPr lang="en-IN" dirty="0"/>
              <a:t>	}</a:t>
            </a:r>
            <a:endParaRPr lang="en-IN" dirty="0"/>
          </a:p>
          <a:p>
            <a:pPr marL="0" indent="0">
              <a:buNone/>
            </a:pPr>
            <a:r>
              <a:rPr lang="en-IN" dirty="0"/>
              <a:t>}  </a:t>
            </a:r>
            <a:endParaRPr lang="en-IN" dirty="0"/>
          </a:p>
          <a:p>
            <a:pPr marL="0" indent="0">
              <a:buNone/>
            </a:pPr>
            <a:endParaRPr lang="en-I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8764"/>
            <a:ext cx="10515600" cy="5832763"/>
          </a:xfrm>
        </p:spPr>
        <p:txBody>
          <a:bodyPr/>
          <a:lstStyle/>
          <a:p>
            <a:pPr marL="0" indent="0">
              <a:buNone/>
            </a:pPr>
            <a:r>
              <a:rPr lang="en-IN" b="1" dirty="0"/>
              <a:t>declaration, instantiation and initialization </a:t>
            </a:r>
            <a:r>
              <a:rPr lang="en-IN" dirty="0"/>
              <a:t> </a:t>
            </a:r>
            <a:endParaRPr lang="en-IN" dirty="0"/>
          </a:p>
          <a:p>
            <a:pPr marL="0" indent="0">
              <a:buNone/>
            </a:pPr>
            <a:endParaRPr lang="en-IN" b="1" dirty="0"/>
          </a:p>
          <a:p>
            <a:pPr marL="0" indent="0">
              <a:buNone/>
            </a:pPr>
            <a:r>
              <a:rPr lang="en-IN" b="1" dirty="0"/>
              <a:t>class</a:t>
            </a:r>
            <a:r>
              <a:rPr lang="en-IN" dirty="0"/>
              <a:t> Testarray1{  </a:t>
            </a:r>
            <a:endParaRPr lang="en-IN" dirty="0"/>
          </a:p>
          <a:p>
            <a:pPr marL="0" indent="0">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  </a:t>
            </a:r>
            <a:endParaRPr lang="en-IN" dirty="0"/>
          </a:p>
          <a:p>
            <a:pPr marL="0" indent="0">
              <a:buNone/>
            </a:pPr>
            <a:r>
              <a:rPr lang="en-IN" b="1" dirty="0"/>
              <a:t>	</a:t>
            </a:r>
            <a:r>
              <a:rPr lang="en-IN" b="1" dirty="0" err="1"/>
              <a:t>int</a:t>
            </a:r>
            <a:r>
              <a:rPr lang="en-IN" dirty="0"/>
              <a:t> a[]={33,3,4,5};//declaration, instantiation and initialization  </a:t>
            </a:r>
            <a:endParaRPr lang="en-IN" dirty="0"/>
          </a:p>
          <a:p>
            <a:pPr marL="0" indent="0">
              <a:buNone/>
            </a:pPr>
            <a:r>
              <a:rPr lang="en-IN" dirty="0"/>
              <a:t>//printing array  </a:t>
            </a:r>
            <a:endParaRPr lang="en-IN" dirty="0"/>
          </a:p>
          <a:p>
            <a:pPr marL="0" indent="0">
              <a:buNone/>
            </a:pPr>
            <a:r>
              <a:rPr lang="en-IN" b="1" dirty="0"/>
              <a:t>	for</a:t>
            </a:r>
            <a:r>
              <a:rPr lang="en-IN" dirty="0"/>
              <a:t>(</a:t>
            </a:r>
            <a:r>
              <a:rPr lang="en-IN" b="1" dirty="0" err="1"/>
              <a:t>int</a:t>
            </a:r>
            <a:r>
              <a:rPr lang="en-IN" dirty="0"/>
              <a:t> </a:t>
            </a:r>
            <a:r>
              <a:rPr lang="en-IN" dirty="0" err="1"/>
              <a:t>i</a:t>
            </a:r>
            <a:r>
              <a:rPr lang="en-IN" dirty="0"/>
              <a:t>=0;i&lt;</a:t>
            </a:r>
            <a:r>
              <a:rPr lang="en-IN" dirty="0" err="1"/>
              <a:t>a.length;i</a:t>
            </a:r>
            <a:r>
              <a:rPr lang="en-IN" dirty="0"/>
              <a:t>++)//length is the property of array  </a:t>
            </a:r>
            <a:endParaRPr lang="en-IN" dirty="0"/>
          </a:p>
          <a:p>
            <a:pPr marL="0" indent="0">
              <a:buNone/>
            </a:pPr>
            <a:r>
              <a:rPr lang="en-IN" dirty="0"/>
              <a:t>	</a:t>
            </a:r>
            <a:r>
              <a:rPr lang="en-IN" dirty="0" err="1"/>
              <a:t>System.out.println</a:t>
            </a:r>
            <a:r>
              <a:rPr lang="en-IN" dirty="0"/>
              <a:t>(a[</a:t>
            </a:r>
            <a:r>
              <a:rPr lang="en-IN" dirty="0" err="1"/>
              <a:t>i</a:t>
            </a:r>
            <a:r>
              <a:rPr lang="en-IN" dirty="0"/>
              <a:t>]);  </a:t>
            </a:r>
            <a:endParaRPr lang="en-IN" dirty="0"/>
          </a:p>
          <a:p>
            <a:pPr marL="0" indent="0">
              <a:buNone/>
            </a:pPr>
            <a:r>
              <a:rPr lang="en-IN" dirty="0"/>
              <a:t>	}</a:t>
            </a:r>
            <a:endParaRPr lang="en-IN" dirty="0"/>
          </a:p>
          <a:p>
            <a:pPr marL="0" indent="0">
              <a:buNone/>
            </a:pPr>
            <a:r>
              <a:rPr lang="en-IN" dirty="0"/>
              <a:t>}  </a:t>
            </a:r>
            <a:endParaRPr lang="en-IN" dirty="0"/>
          </a:p>
          <a:p>
            <a:pPr marL="0" indent="0">
              <a:buNone/>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8873" y="568036"/>
            <a:ext cx="10674927" cy="5846619"/>
          </a:xfrm>
        </p:spPr>
        <p:txBody>
          <a:bodyPr/>
          <a:lstStyle/>
          <a:p>
            <a:pPr marL="0" indent="0" algn="ctr">
              <a:buNone/>
            </a:pPr>
            <a:r>
              <a:rPr lang="en-IN" b="1" dirty="0"/>
              <a:t>BYTE CODE</a:t>
            </a:r>
            <a:endParaRPr lang="en-IN" dirty="0"/>
          </a:p>
          <a:p>
            <a:pPr>
              <a:buFont typeface="Wingdings" panose="05000000000000000000" pitchFamily="2" charset="2"/>
              <a:buChar char="v"/>
            </a:pPr>
            <a:r>
              <a:rPr lang="en-IN" sz="2400" dirty="0"/>
              <a:t>Bytecode in Java is a </a:t>
            </a:r>
            <a:r>
              <a:rPr lang="en-IN" sz="2400" b="1" dirty="0"/>
              <a:t>low-level</a:t>
            </a:r>
            <a:r>
              <a:rPr lang="en-IN" sz="2400" dirty="0"/>
              <a:t> representation of Java code.</a:t>
            </a:r>
            <a:endParaRPr lang="en-IN" sz="2400" dirty="0"/>
          </a:p>
          <a:p>
            <a:pPr>
              <a:buFont typeface="Wingdings" panose="05000000000000000000" pitchFamily="2" charset="2"/>
              <a:buChar char="v"/>
            </a:pPr>
            <a:r>
              <a:rPr lang="en-IN" sz="2400" dirty="0"/>
              <a:t>Bytecode executed by JVM.</a:t>
            </a:r>
            <a:endParaRPr lang="en-IN" sz="2400" dirty="0"/>
          </a:p>
          <a:p>
            <a:pPr marL="0" indent="0" algn="ctr">
              <a:buNone/>
            </a:pPr>
            <a:r>
              <a:rPr lang="en-IN" sz="2400" dirty="0"/>
              <a:t>    </a:t>
            </a:r>
            <a:endParaRPr lang="en-IN" sz="2400" dirty="0"/>
          </a:p>
        </p:txBody>
      </p:sp>
      <p:pic>
        <p:nvPicPr>
          <p:cNvPr id="4" name="Picture 3" descr="Java Bytecode"/>
          <p:cNvPicPr/>
          <p:nvPr/>
        </p:nvPicPr>
        <p:blipFill>
          <a:blip r:embed="rId1">
            <a:extLst>
              <a:ext uri="{28A0092B-C50C-407E-A947-70E740481C1C}">
                <a14:useLocalDpi xmlns:a14="http://schemas.microsoft.com/office/drawing/2010/main" val="0"/>
              </a:ext>
            </a:extLst>
          </a:blip>
          <a:srcRect/>
          <a:stretch>
            <a:fillRect/>
          </a:stretch>
        </p:blipFill>
        <p:spPr bwMode="auto">
          <a:xfrm>
            <a:off x="2646218" y="2354840"/>
            <a:ext cx="6248399" cy="3865852"/>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3345"/>
            <a:ext cx="10515600" cy="5985164"/>
          </a:xfrm>
        </p:spPr>
        <p:txBody>
          <a:bodyPr/>
          <a:lstStyle/>
          <a:p>
            <a:pPr marL="0" indent="0" algn="ctr">
              <a:buNone/>
            </a:pPr>
            <a:r>
              <a:rPr lang="en-IN" b="1" dirty="0"/>
              <a:t>For-each Loop for Java Array</a:t>
            </a:r>
            <a:endParaRPr lang="en-IN" b="1" dirty="0"/>
          </a:p>
          <a:p>
            <a:pPr marL="0" indent="0">
              <a:buNone/>
            </a:pPr>
            <a:r>
              <a:rPr lang="en-IN" b="1" dirty="0"/>
              <a:t>class</a:t>
            </a:r>
            <a:r>
              <a:rPr lang="en-IN" dirty="0"/>
              <a:t> Testarray1</a:t>
            </a:r>
            <a:endParaRPr lang="en-IN" dirty="0"/>
          </a:p>
          <a:p>
            <a:pPr marL="0" indent="0">
              <a:buNone/>
            </a:pPr>
            <a:r>
              <a:rPr lang="en-IN" dirty="0"/>
              <a:t>{  </a:t>
            </a:r>
            <a:endParaRPr lang="en-IN" dirty="0"/>
          </a:p>
          <a:p>
            <a:pPr marL="0" indent="0">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a:t>
            </a:r>
            <a:endParaRPr lang="en-IN" dirty="0"/>
          </a:p>
          <a:p>
            <a:pPr marL="0" indent="0">
              <a:buNone/>
            </a:pPr>
            <a:r>
              <a:rPr lang="en-IN" dirty="0"/>
              <a:t>	{  </a:t>
            </a:r>
            <a:endParaRPr lang="en-IN" dirty="0"/>
          </a:p>
          <a:p>
            <a:pPr marL="0" indent="0">
              <a:buNone/>
            </a:pPr>
            <a:r>
              <a:rPr lang="en-IN" b="1" dirty="0"/>
              <a:t>	</a:t>
            </a:r>
            <a:r>
              <a:rPr lang="en-IN" b="1" dirty="0" err="1"/>
              <a:t>int</a:t>
            </a:r>
            <a:r>
              <a:rPr lang="en-IN" dirty="0"/>
              <a:t> arr[]={33,3,4,5};  </a:t>
            </a:r>
            <a:endParaRPr lang="en-IN" dirty="0"/>
          </a:p>
          <a:p>
            <a:pPr marL="0" indent="0">
              <a:buNone/>
            </a:pPr>
            <a:r>
              <a:rPr lang="en-IN" dirty="0"/>
              <a:t>//printing array using for-each loop  </a:t>
            </a:r>
            <a:endParaRPr lang="en-IN" dirty="0"/>
          </a:p>
          <a:p>
            <a:pPr marL="0" indent="0">
              <a:buNone/>
            </a:pPr>
            <a:r>
              <a:rPr lang="en-IN" b="1" dirty="0"/>
              <a:t>	for</a:t>
            </a:r>
            <a:r>
              <a:rPr lang="en-IN" dirty="0"/>
              <a:t>(</a:t>
            </a:r>
            <a:r>
              <a:rPr lang="en-IN" b="1" dirty="0" err="1"/>
              <a:t>int</a:t>
            </a:r>
            <a:r>
              <a:rPr lang="en-IN" dirty="0"/>
              <a:t> i:arr)  </a:t>
            </a:r>
            <a:endParaRPr lang="en-IN" dirty="0"/>
          </a:p>
          <a:p>
            <a:pPr marL="0" indent="0">
              <a:buNone/>
            </a:pPr>
            <a:r>
              <a:rPr lang="en-IN" dirty="0"/>
              <a:t>	   </a:t>
            </a:r>
            <a:r>
              <a:rPr lang="en-IN" dirty="0" err="1"/>
              <a:t>System.out.println</a:t>
            </a:r>
            <a:r>
              <a:rPr lang="en-IN" dirty="0"/>
              <a:t>(</a:t>
            </a:r>
            <a:r>
              <a:rPr lang="en-IN" dirty="0" err="1"/>
              <a:t>i</a:t>
            </a:r>
            <a:r>
              <a:rPr lang="en-IN" dirty="0"/>
              <a:t>);  </a:t>
            </a:r>
            <a:endParaRPr lang="en-IN" dirty="0"/>
          </a:p>
          <a:p>
            <a:pPr marL="0" indent="0">
              <a:buNone/>
            </a:pPr>
            <a:r>
              <a:rPr lang="en-IN" dirty="0"/>
              <a:t>	}</a:t>
            </a:r>
            <a:endParaRPr lang="en-IN" dirty="0"/>
          </a:p>
          <a:p>
            <a:pPr marL="0" indent="0">
              <a:buNone/>
            </a:pPr>
            <a:r>
              <a:rPr lang="en-IN" dirty="0"/>
              <a:t>}  </a:t>
            </a:r>
            <a:endParaRPr lang="en-IN" dirty="0"/>
          </a:p>
          <a:p>
            <a:pPr marL="0" indent="0">
              <a:buNone/>
            </a:pPr>
            <a:endParaRPr lang="en-IN" b="1" dirty="0"/>
          </a:p>
          <a:p>
            <a:pPr marL="0" indent="0" algn="ctr">
              <a:buNone/>
            </a:pPr>
            <a:endParaRPr lang="en-I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765" y="249382"/>
            <a:ext cx="11111344" cy="5927581"/>
          </a:xfrm>
        </p:spPr>
        <p:txBody>
          <a:bodyPr>
            <a:normAutofit lnSpcReduction="10000"/>
          </a:bodyPr>
          <a:lstStyle/>
          <a:p>
            <a:pPr marL="0" indent="0">
              <a:buNone/>
            </a:pPr>
            <a:r>
              <a:rPr lang="en-IN" b="1" dirty="0"/>
              <a:t>ArrayIndexOutOfBoundsException in a Java Array </a:t>
            </a:r>
            <a:r>
              <a:rPr lang="en-IN" i="1" dirty="0"/>
              <a:t> </a:t>
            </a:r>
            <a:endParaRPr lang="en-IN" i="1" dirty="0"/>
          </a:p>
          <a:p>
            <a:pPr marL="0" indent="0">
              <a:buNone/>
            </a:pPr>
            <a:r>
              <a:rPr lang="en-IN" b="1" dirty="0"/>
              <a:t>public</a:t>
            </a:r>
            <a:r>
              <a:rPr lang="en-IN" dirty="0"/>
              <a:t> </a:t>
            </a:r>
            <a:r>
              <a:rPr lang="en-IN" b="1" dirty="0"/>
              <a:t>class</a:t>
            </a:r>
            <a:r>
              <a:rPr lang="en-IN" dirty="0"/>
              <a:t> TestArrayException</a:t>
            </a:r>
            <a:endParaRPr lang="en-IN" dirty="0"/>
          </a:p>
          <a:p>
            <a:pPr marL="0" indent="0">
              <a:buNone/>
            </a:pPr>
            <a:r>
              <a:rPr lang="en-IN" dirty="0"/>
              <a:t>{  </a:t>
            </a:r>
            <a:endParaRPr lang="en-IN" dirty="0"/>
          </a:p>
          <a:p>
            <a:pPr marL="0" indent="0">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a:t>
            </a:r>
            <a:endParaRPr lang="en-IN" dirty="0"/>
          </a:p>
          <a:p>
            <a:pPr marL="0" indent="0">
              <a:buNone/>
            </a:pPr>
            <a:r>
              <a:rPr lang="en-IN" dirty="0"/>
              <a:t>	{  </a:t>
            </a:r>
            <a:endParaRPr lang="en-IN" dirty="0"/>
          </a:p>
          <a:p>
            <a:pPr marL="0" indent="0">
              <a:buNone/>
            </a:pPr>
            <a:r>
              <a:rPr lang="en-IN" b="1" dirty="0"/>
              <a:t>		</a:t>
            </a:r>
            <a:r>
              <a:rPr lang="en-IN" b="1" dirty="0" err="1"/>
              <a:t>int</a:t>
            </a:r>
            <a:r>
              <a:rPr lang="en-IN" dirty="0"/>
              <a:t> arr[]={50,60,70,80};  </a:t>
            </a:r>
            <a:endParaRPr lang="en-IN" dirty="0"/>
          </a:p>
          <a:p>
            <a:pPr marL="0" indent="0">
              <a:buNone/>
            </a:pPr>
            <a:r>
              <a:rPr lang="en-IN" b="1" dirty="0"/>
              <a:t>		for</a:t>
            </a:r>
            <a:r>
              <a:rPr lang="en-IN" dirty="0"/>
              <a:t>(</a:t>
            </a:r>
            <a:r>
              <a:rPr lang="en-IN" b="1" dirty="0" err="1"/>
              <a:t>int</a:t>
            </a:r>
            <a:r>
              <a:rPr lang="en-IN" dirty="0"/>
              <a:t> </a:t>
            </a:r>
            <a:r>
              <a:rPr lang="en-IN" dirty="0" err="1"/>
              <a:t>i</a:t>
            </a:r>
            <a:r>
              <a:rPr lang="en-IN" dirty="0"/>
              <a:t>=0;i&lt;=</a:t>
            </a:r>
            <a:r>
              <a:rPr lang="en-IN" b="1" dirty="0" err="1"/>
              <a:t>arr.length</a:t>
            </a:r>
            <a:r>
              <a:rPr lang="en-IN" dirty="0" err="1"/>
              <a:t>;i</a:t>
            </a:r>
            <a:r>
              <a:rPr lang="en-IN" dirty="0"/>
              <a:t>++) </a:t>
            </a:r>
            <a:r>
              <a:rPr lang="en-IN" b="1" dirty="0"/>
              <a:t>or</a:t>
            </a:r>
            <a:r>
              <a:rPr lang="en-IN" dirty="0"/>
              <a:t>  (</a:t>
            </a:r>
            <a:r>
              <a:rPr lang="en-IN" b="1" dirty="0"/>
              <a:t>for</a:t>
            </a:r>
            <a:r>
              <a:rPr lang="en-IN" dirty="0"/>
              <a:t>(</a:t>
            </a:r>
            <a:r>
              <a:rPr lang="en-IN" b="1" dirty="0" err="1"/>
              <a:t>int</a:t>
            </a:r>
            <a:r>
              <a:rPr lang="en-IN" dirty="0"/>
              <a:t> </a:t>
            </a:r>
            <a:r>
              <a:rPr lang="en-IN" dirty="0" err="1"/>
              <a:t>i</a:t>
            </a:r>
            <a:r>
              <a:rPr lang="en-IN" dirty="0"/>
              <a:t>=0;i&lt;=</a:t>
            </a:r>
            <a:r>
              <a:rPr lang="en-IN" b="1" dirty="0"/>
              <a:t>arr.length-1</a:t>
            </a:r>
            <a:r>
              <a:rPr lang="en-IN" dirty="0"/>
              <a:t>;i++)</a:t>
            </a:r>
            <a:endParaRPr lang="en-IN" dirty="0"/>
          </a:p>
          <a:p>
            <a:pPr marL="0" indent="0">
              <a:buNone/>
            </a:pPr>
            <a:r>
              <a:rPr lang="en-IN" dirty="0"/>
              <a:t>		{</a:t>
            </a:r>
            <a:endParaRPr lang="en-IN" dirty="0"/>
          </a:p>
          <a:p>
            <a:pPr marL="0" indent="0">
              <a:buNone/>
            </a:pPr>
            <a:r>
              <a:rPr lang="en-IN" dirty="0"/>
              <a:t>		</a:t>
            </a:r>
            <a:r>
              <a:rPr lang="en-IN" dirty="0" err="1"/>
              <a:t>System.out.println</a:t>
            </a:r>
            <a:r>
              <a:rPr lang="en-IN" dirty="0"/>
              <a:t>(arr[</a:t>
            </a:r>
            <a:r>
              <a:rPr lang="en-IN" dirty="0" err="1"/>
              <a:t>i</a:t>
            </a:r>
            <a:r>
              <a:rPr lang="en-IN" dirty="0"/>
              <a:t>]);  </a:t>
            </a:r>
            <a:endParaRPr lang="en-IN" dirty="0"/>
          </a:p>
          <a:p>
            <a:pPr marL="0" indent="0">
              <a:buNone/>
            </a:pPr>
            <a:r>
              <a:rPr lang="en-IN" dirty="0"/>
              <a:t>		}  </a:t>
            </a:r>
            <a:endParaRPr lang="en-IN" dirty="0"/>
          </a:p>
          <a:p>
            <a:pPr marL="0" indent="0">
              <a:buNone/>
            </a:pPr>
            <a:r>
              <a:rPr lang="en-IN" dirty="0"/>
              <a:t>	}</a:t>
            </a:r>
            <a:endParaRPr lang="en-IN" dirty="0"/>
          </a:p>
          <a:p>
            <a:pPr marL="0" indent="0">
              <a:buNone/>
            </a:pPr>
            <a:r>
              <a:rPr lang="en-IN" dirty="0"/>
              <a:t>}  </a:t>
            </a:r>
            <a:endParaRPr lang="en-IN" dirty="0"/>
          </a:p>
          <a:p>
            <a:pPr marL="0" indent="0">
              <a:buNone/>
            </a:pPr>
            <a:endParaRPr lang="en-IN" dirty="0"/>
          </a:p>
          <a:p>
            <a:pPr marL="0" indent="0">
              <a:buNone/>
            </a:pPr>
            <a:endParaRPr lang="en-I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782"/>
            <a:ext cx="10515600" cy="5775181"/>
          </a:xfrm>
        </p:spPr>
        <p:txBody>
          <a:bodyPr/>
          <a:lstStyle/>
          <a:p>
            <a:pPr marL="0" indent="0" algn="ctr">
              <a:buNone/>
            </a:pPr>
            <a:r>
              <a:rPr lang="en-IN" b="1" dirty="0"/>
              <a:t>Multidimensional Array in Java</a:t>
            </a:r>
            <a:endParaRPr lang="en-IN" b="1" dirty="0"/>
          </a:p>
          <a:p>
            <a:pPr marL="0" indent="0">
              <a:buNone/>
            </a:pPr>
            <a:r>
              <a:rPr lang="en-IN" b="1" dirty="0"/>
              <a:t>Syntax:</a:t>
            </a:r>
            <a:endParaRPr lang="en-IN" b="1" dirty="0"/>
          </a:p>
          <a:p>
            <a:pPr marL="0" indent="0">
              <a:buNone/>
            </a:pPr>
            <a:r>
              <a:rPr lang="en-IN" dirty="0"/>
              <a:t>datatype[][]   arrayRefVar; </a:t>
            </a:r>
            <a:endParaRPr lang="en-IN" dirty="0"/>
          </a:p>
          <a:p>
            <a:pPr marL="0" indent="0">
              <a:buNone/>
            </a:pPr>
            <a:r>
              <a:rPr lang="en-IN" dirty="0"/>
              <a:t>	(or)  </a:t>
            </a:r>
            <a:endParaRPr lang="en-IN" dirty="0"/>
          </a:p>
          <a:p>
            <a:pPr marL="0" indent="0">
              <a:buNone/>
            </a:pPr>
            <a:r>
              <a:rPr lang="en-IN" dirty="0"/>
              <a:t>datatype     [][]arrayRefVar;</a:t>
            </a:r>
            <a:endParaRPr lang="en-IN" dirty="0"/>
          </a:p>
          <a:p>
            <a:pPr marL="0" indent="0">
              <a:buNone/>
            </a:pPr>
            <a:r>
              <a:rPr lang="en-IN" dirty="0"/>
              <a:t>	 (or)  </a:t>
            </a:r>
            <a:endParaRPr lang="en-IN" dirty="0"/>
          </a:p>
          <a:p>
            <a:pPr marL="0" indent="0">
              <a:buNone/>
            </a:pPr>
            <a:r>
              <a:rPr lang="en-IN" dirty="0"/>
              <a:t>datatype     arrayRefVar[][]; </a:t>
            </a:r>
            <a:endParaRPr lang="en-IN" dirty="0"/>
          </a:p>
          <a:p>
            <a:pPr marL="0" indent="0">
              <a:buNone/>
            </a:pPr>
            <a:r>
              <a:rPr lang="en-IN" dirty="0"/>
              <a:t>	(or)  </a:t>
            </a:r>
            <a:endParaRPr lang="en-IN" dirty="0"/>
          </a:p>
          <a:p>
            <a:pPr marL="0" indent="0">
              <a:buNone/>
            </a:pPr>
            <a:r>
              <a:rPr lang="en-IN" dirty="0"/>
              <a:t>datatype    []arrayRefVar[]; </a:t>
            </a:r>
            <a:endParaRPr lang="en-IN" dirty="0"/>
          </a:p>
          <a:p>
            <a:pPr marL="0" indent="0">
              <a:buNone/>
            </a:pPr>
            <a:endParaRPr lang="en-I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5526"/>
            <a:ext cx="10515600" cy="6123709"/>
          </a:xfrm>
        </p:spPr>
        <p:txBody>
          <a:bodyPr>
            <a:normAutofit/>
          </a:bodyPr>
          <a:lstStyle/>
          <a:p>
            <a:pPr marL="0" indent="0">
              <a:buNone/>
            </a:pPr>
            <a:r>
              <a:rPr lang="en-IN" b="1" dirty="0"/>
              <a:t>EX:</a:t>
            </a:r>
            <a:endParaRPr lang="en-IN" b="1" dirty="0"/>
          </a:p>
          <a:p>
            <a:pPr marL="0" indent="0">
              <a:buNone/>
            </a:pPr>
            <a:r>
              <a:rPr lang="en-IN" b="1" dirty="0" err="1"/>
              <a:t>int</a:t>
            </a:r>
            <a:r>
              <a:rPr lang="en-IN" dirty="0"/>
              <a:t>[][]   arr=</a:t>
            </a:r>
            <a:r>
              <a:rPr lang="en-IN" b="1" dirty="0"/>
              <a:t>new</a:t>
            </a:r>
            <a:r>
              <a:rPr lang="en-IN" dirty="0"/>
              <a:t>    </a:t>
            </a:r>
            <a:r>
              <a:rPr lang="en-IN" b="1" dirty="0" err="1"/>
              <a:t>int</a:t>
            </a:r>
            <a:r>
              <a:rPr lang="en-IN" dirty="0"/>
              <a:t>[3][3];//3 row and 3 column</a:t>
            </a:r>
            <a:endParaRPr lang="en-IN" dirty="0"/>
          </a:p>
          <a:p>
            <a:pPr marL="0" indent="0">
              <a:buNone/>
            </a:pPr>
            <a:r>
              <a:rPr lang="en-IN" b="1" dirty="0"/>
              <a:t>EX:</a:t>
            </a:r>
            <a:endParaRPr lang="en-IN" b="1" dirty="0"/>
          </a:p>
          <a:p>
            <a:pPr marL="0" indent="0">
              <a:buNone/>
            </a:pPr>
            <a:r>
              <a:rPr lang="sv-SE" dirty="0"/>
              <a:t>arr[0][0]=1;  </a:t>
            </a:r>
            <a:endParaRPr lang="sv-SE" dirty="0"/>
          </a:p>
          <a:p>
            <a:pPr marL="0" indent="0">
              <a:buNone/>
            </a:pPr>
            <a:r>
              <a:rPr lang="sv-SE" dirty="0"/>
              <a:t>arr[0][1]=2;  </a:t>
            </a:r>
            <a:endParaRPr lang="sv-SE" dirty="0"/>
          </a:p>
          <a:p>
            <a:pPr marL="0" indent="0">
              <a:buNone/>
            </a:pPr>
            <a:r>
              <a:rPr lang="sv-SE" dirty="0"/>
              <a:t>arr[0][2]=3;  </a:t>
            </a:r>
            <a:endParaRPr lang="sv-SE" dirty="0"/>
          </a:p>
          <a:p>
            <a:pPr marL="0" indent="0">
              <a:buNone/>
            </a:pPr>
            <a:r>
              <a:rPr lang="sv-SE" dirty="0"/>
              <a:t>arr[1][0]=4;  </a:t>
            </a:r>
            <a:endParaRPr lang="sv-SE" dirty="0"/>
          </a:p>
          <a:p>
            <a:pPr marL="0" indent="0">
              <a:buNone/>
            </a:pPr>
            <a:r>
              <a:rPr lang="sv-SE" dirty="0"/>
              <a:t>arr[1][1]=5;  </a:t>
            </a:r>
            <a:endParaRPr lang="sv-SE" dirty="0"/>
          </a:p>
          <a:p>
            <a:pPr marL="0" indent="0">
              <a:buNone/>
            </a:pPr>
            <a:r>
              <a:rPr lang="sv-SE" dirty="0"/>
              <a:t>arr[1][2]=6;  </a:t>
            </a:r>
            <a:endParaRPr lang="sv-SE" dirty="0"/>
          </a:p>
          <a:p>
            <a:pPr marL="0" indent="0">
              <a:buNone/>
            </a:pPr>
            <a:r>
              <a:rPr lang="sv-SE" dirty="0"/>
              <a:t>arr[2][0]=7;  </a:t>
            </a:r>
            <a:endParaRPr lang="sv-SE" dirty="0"/>
          </a:p>
          <a:p>
            <a:pPr marL="0" indent="0">
              <a:buNone/>
            </a:pPr>
            <a:r>
              <a:rPr lang="sv-SE" dirty="0"/>
              <a:t>arr[2][1]=8;  </a:t>
            </a:r>
            <a:endParaRPr lang="sv-SE" dirty="0"/>
          </a:p>
          <a:p>
            <a:pPr marL="0" indent="0">
              <a:buNone/>
            </a:pPr>
            <a:r>
              <a:rPr lang="sv-SE" dirty="0"/>
              <a:t>arr[2][2]=9;  </a:t>
            </a:r>
            <a:endParaRPr lang="sv-SE" dirty="0"/>
          </a:p>
          <a:p>
            <a:pPr marL="0" indent="0">
              <a:buNone/>
            </a:pPr>
            <a:endParaRPr lang="en-I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218"/>
            <a:ext cx="10515600" cy="6082146"/>
          </a:xfrm>
        </p:spPr>
        <p:txBody>
          <a:bodyPr>
            <a:normAutofit fontScale="77500" lnSpcReduction="20000"/>
          </a:bodyPr>
          <a:lstStyle/>
          <a:p>
            <a:pPr marL="0" indent="0">
              <a:buNone/>
            </a:pPr>
            <a:r>
              <a:rPr lang="en-IN" b="1" dirty="0"/>
              <a:t>EX:</a:t>
            </a:r>
            <a:endParaRPr lang="en-IN" b="1" dirty="0"/>
          </a:p>
          <a:p>
            <a:pPr marL="0" indent="0">
              <a:buNone/>
            </a:pPr>
            <a:r>
              <a:rPr lang="en-IN" b="1" dirty="0"/>
              <a:t>class</a:t>
            </a:r>
            <a:r>
              <a:rPr lang="en-IN" dirty="0"/>
              <a:t> Testarray3{  </a:t>
            </a:r>
            <a:endParaRPr lang="en-IN" dirty="0"/>
          </a:p>
          <a:p>
            <a:pPr marL="0" indent="0">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  </a:t>
            </a:r>
            <a:endParaRPr lang="en-IN" dirty="0"/>
          </a:p>
          <a:p>
            <a:pPr marL="0" indent="0">
              <a:buNone/>
            </a:pPr>
            <a:r>
              <a:rPr lang="en-IN" dirty="0"/>
              <a:t>//declaring and initializing 2D array  </a:t>
            </a:r>
            <a:endParaRPr lang="en-IN" dirty="0"/>
          </a:p>
          <a:p>
            <a:pPr marL="0" indent="0">
              <a:buNone/>
            </a:pPr>
            <a:r>
              <a:rPr lang="en-IN" b="1" dirty="0"/>
              <a:t>	</a:t>
            </a:r>
            <a:r>
              <a:rPr lang="en-IN" b="1" dirty="0" err="1"/>
              <a:t>int</a:t>
            </a:r>
            <a:r>
              <a:rPr lang="en-IN" dirty="0"/>
              <a:t> arr[][]={{1,2,3},{2,4,5},{4,4,5}};  </a:t>
            </a:r>
            <a:endParaRPr lang="en-IN" dirty="0"/>
          </a:p>
          <a:p>
            <a:pPr marL="0" indent="0">
              <a:buNone/>
            </a:pPr>
            <a:r>
              <a:rPr lang="en-IN" dirty="0"/>
              <a:t>//printing 2D array  </a:t>
            </a:r>
            <a:endParaRPr lang="en-IN" dirty="0"/>
          </a:p>
          <a:p>
            <a:pPr marL="0" indent="0">
              <a:buNone/>
            </a:pPr>
            <a:r>
              <a:rPr lang="en-IN" b="1" dirty="0"/>
              <a:t>	for</a:t>
            </a:r>
            <a:r>
              <a:rPr lang="en-IN" dirty="0"/>
              <a:t>(</a:t>
            </a:r>
            <a:r>
              <a:rPr lang="en-IN" b="1" dirty="0" err="1"/>
              <a:t>int</a:t>
            </a:r>
            <a:r>
              <a:rPr lang="en-IN" dirty="0"/>
              <a:t> </a:t>
            </a:r>
            <a:r>
              <a:rPr lang="en-IN" dirty="0" err="1"/>
              <a:t>i</a:t>
            </a:r>
            <a:r>
              <a:rPr lang="en-IN" dirty="0"/>
              <a:t>=0;i&lt;3;i++)</a:t>
            </a:r>
            <a:endParaRPr lang="en-IN" dirty="0"/>
          </a:p>
          <a:p>
            <a:pPr marL="0" indent="0">
              <a:buNone/>
            </a:pPr>
            <a:r>
              <a:rPr lang="en-IN" dirty="0"/>
              <a:t>	{  </a:t>
            </a:r>
            <a:endParaRPr lang="en-IN" dirty="0"/>
          </a:p>
          <a:p>
            <a:pPr marL="0" indent="0">
              <a:buNone/>
            </a:pPr>
            <a:r>
              <a:rPr lang="en-IN" dirty="0"/>
              <a:t>		</a:t>
            </a:r>
            <a:r>
              <a:rPr lang="en-IN" b="1" dirty="0"/>
              <a:t>for</a:t>
            </a:r>
            <a:r>
              <a:rPr lang="en-IN" dirty="0"/>
              <a:t>(</a:t>
            </a:r>
            <a:r>
              <a:rPr lang="en-IN" b="1" dirty="0" err="1"/>
              <a:t>int</a:t>
            </a:r>
            <a:r>
              <a:rPr lang="en-IN" dirty="0"/>
              <a:t> j=0;j&lt;3;j++)</a:t>
            </a:r>
            <a:endParaRPr lang="en-IN" dirty="0"/>
          </a:p>
          <a:p>
            <a:pPr marL="0" indent="0">
              <a:buNone/>
            </a:pPr>
            <a:r>
              <a:rPr lang="en-IN" dirty="0"/>
              <a:t>		{  </a:t>
            </a:r>
            <a:endParaRPr lang="en-IN" dirty="0"/>
          </a:p>
          <a:p>
            <a:pPr marL="0" indent="0">
              <a:buNone/>
            </a:pPr>
            <a:r>
              <a:rPr lang="en-IN" dirty="0"/>
              <a:t>		</a:t>
            </a:r>
            <a:r>
              <a:rPr lang="en-IN" dirty="0" err="1"/>
              <a:t>System.out.print</a:t>
            </a:r>
            <a:r>
              <a:rPr lang="en-IN" dirty="0"/>
              <a:t>(arr[</a:t>
            </a:r>
            <a:r>
              <a:rPr lang="en-IN" dirty="0" err="1"/>
              <a:t>i</a:t>
            </a:r>
            <a:r>
              <a:rPr lang="en-IN" dirty="0"/>
              <a:t>][j]+" ");  </a:t>
            </a:r>
            <a:endParaRPr lang="en-IN" dirty="0"/>
          </a:p>
          <a:p>
            <a:pPr marL="0" indent="0">
              <a:buNone/>
            </a:pPr>
            <a:r>
              <a:rPr lang="en-IN" dirty="0"/>
              <a:t>		}  </a:t>
            </a:r>
            <a:endParaRPr lang="en-IN" dirty="0"/>
          </a:p>
          <a:p>
            <a:pPr marL="0" indent="0">
              <a:buNone/>
            </a:pPr>
            <a:r>
              <a:rPr lang="en-IN" dirty="0"/>
              <a:t>	</a:t>
            </a:r>
            <a:r>
              <a:rPr lang="en-IN" dirty="0" err="1"/>
              <a:t>System.out.println</a:t>
            </a:r>
            <a:r>
              <a:rPr lang="en-IN" dirty="0"/>
              <a:t>();  </a:t>
            </a:r>
            <a:endParaRPr lang="en-IN" dirty="0"/>
          </a:p>
          <a:p>
            <a:pPr marL="0" indent="0">
              <a:buNone/>
            </a:pPr>
            <a:r>
              <a:rPr lang="en-IN" dirty="0"/>
              <a:t>	}  </a:t>
            </a:r>
            <a:endParaRPr lang="en-IN" dirty="0"/>
          </a:p>
          <a:p>
            <a:pPr marL="0" indent="0">
              <a:buNone/>
            </a:pPr>
            <a:r>
              <a:rPr lang="en-IN" dirty="0"/>
              <a:t>}</a:t>
            </a:r>
            <a:endParaRPr lang="en-IN" dirty="0"/>
          </a:p>
          <a:p>
            <a:pPr marL="0" indent="0">
              <a:buNone/>
            </a:pPr>
            <a:r>
              <a:rPr lang="en-IN" dirty="0"/>
              <a:t>}  </a:t>
            </a:r>
            <a:endParaRPr lang="en-IN" dirty="0"/>
          </a:p>
          <a:p>
            <a:pPr marL="0" indent="0">
              <a:buNone/>
            </a:pPr>
            <a:endParaRPr lang="en-I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3455"/>
            <a:ext cx="10515600" cy="5749636"/>
          </a:xfrm>
        </p:spPr>
        <p:txBody>
          <a:bodyPr>
            <a:normAutofit fontScale="85000" lnSpcReduction="20000"/>
          </a:bodyPr>
          <a:lstStyle/>
          <a:p>
            <a:pPr marL="0" indent="0" algn="ctr">
              <a:buNone/>
            </a:pPr>
            <a:r>
              <a:rPr lang="en-IN" b="1" dirty="0"/>
              <a:t>Jagged Array in Java</a:t>
            </a:r>
            <a:endParaRPr lang="en-IN" b="1" dirty="0"/>
          </a:p>
          <a:p>
            <a:pPr marL="0" indent="0">
              <a:buNone/>
            </a:pPr>
            <a:r>
              <a:rPr lang="en-IN" dirty="0"/>
              <a:t>If we are creating odd number of columns in a 2D array, it is known as a jagged array. In other words, it is an </a:t>
            </a:r>
            <a:r>
              <a:rPr lang="en-IN" b="1" dirty="0"/>
              <a:t>array of arrays </a:t>
            </a:r>
            <a:r>
              <a:rPr lang="en-IN" dirty="0"/>
              <a:t>with different number of columns.</a:t>
            </a:r>
            <a:endParaRPr lang="en-IN" dirty="0"/>
          </a:p>
          <a:p>
            <a:pPr marL="0" indent="0">
              <a:buNone/>
            </a:pPr>
            <a:endParaRPr lang="en-IN" b="1" dirty="0"/>
          </a:p>
          <a:p>
            <a:pPr marL="0" indent="0">
              <a:buNone/>
            </a:pPr>
            <a:r>
              <a:rPr lang="en-IN" b="1" dirty="0"/>
              <a:t>EX:</a:t>
            </a:r>
            <a:endParaRPr lang="en-IN" b="1" dirty="0"/>
          </a:p>
          <a:p>
            <a:pPr marL="0" indent="0">
              <a:buNone/>
            </a:pPr>
            <a:r>
              <a:rPr lang="en-IN" b="1" dirty="0"/>
              <a:t>class</a:t>
            </a:r>
            <a:r>
              <a:rPr lang="en-IN" dirty="0"/>
              <a:t> </a:t>
            </a:r>
            <a:r>
              <a:rPr lang="en-IN" dirty="0" err="1"/>
              <a:t>TestJaggedArray</a:t>
            </a:r>
            <a:r>
              <a:rPr lang="en-IN" dirty="0"/>
              <a:t>{  </a:t>
            </a:r>
            <a:endParaRPr lang="en-IN" dirty="0"/>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endParaRPr lang="en-IN" dirty="0"/>
          </a:p>
          <a:p>
            <a:pPr marL="0" indent="0">
              <a:buNone/>
            </a:pPr>
            <a:r>
              <a:rPr lang="en-IN" dirty="0"/>
              <a:t>       //declaring a 2D array with odd columns  </a:t>
            </a:r>
            <a:endParaRPr lang="en-IN" dirty="0"/>
          </a:p>
          <a:p>
            <a:pPr marL="0" indent="0">
              <a:buNone/>
            </a:pPr>
            <a:r>
              <a:rPr lang="en-IN" dirty="0"/>
              <a:t>        </a:t>
            </a:r>
            <a:r>
              <a:rPr lang="en-IN" b="1" dirty="0" err="1"/>
              <a:t>int</a:t>
            </a:r>
            <a:r>
              <a:rPr lang="en-IN" dirty="0"/>
              <a:t> arr[][] = </a:t>
            </a:r>
            <a:r>
              <a:rPr lang="en-IN" b="1" dirty="0"/>
              <a:t>new</a:t>
            </a:r>
            <a:r>
              <a:rPr lang="en-IN" dirty="0"/>
              <a:t> </a:t>
            </a:r>
            <a:r>
              <a:rPr lang="en-IN" b="1" dirty="0" err="1"/>
              <a:t>int</a:t>
            </a:r>
            <a:r>
              <a:rPr lang="en-IN" dirty="0"/>
              <a:t>[3][];  </a:t>
            </a:r>
            <a:endParaRPr lang="en-IN" dirty="0"/>
          </a:p>
          <a:p>
            <a:pPr marL="0" indent="0">
              <a:buNone/>
            </a:pPr>
            <a:r>
              <a:rPr lang="en-IN" dirty="0"/>
              <a:t>        arr[0] = </a:t>
            </a:r>
            <a:r>
              <a:rPr lang="en-IN" b="1" dirty="0"/>
              <a:t>new</a:t>
            </a:r>
            <a:r>
              <a:rPr lang="en-IN" dirty="0"/>
              <a:t> </a:t>
            </a:r>
            <a:r>
              <a:rPr lang="en-IN" b="1" dirty="0" err="1"/>
              <a:t>int</a:t>
            </a:r>
            <a:r>
              <a:rPr lang="en-IN" dirty="0"/>
              <a:t>[3];  </a:t>
            </a:r>
            <a:endParaRPr lang="en-IN" dirty="0"/>
          </a:p>
          <a:p>
            <a:pPr marL="0" indent="0">
              <a:buNone/>
            </a:pPr>
            <a:r>
              <a:rPr lang="en-IN" dirty="0"/>
              <a:t>        arr[1] = </a:t>
            </a:r>
            <a:r>
              <a:rPr lang="en-IN" b="1" dirty="0"/>
              <a:t>new</a:t>
            </a:r>
            <a:r>
              <a:rPr lang="en-IN" dirty="0"/>
              <a:t> </a:t>
            </a:r>
            <a:r>
              <a:rPr lang="en-IN" b="1" dirty="0" err="1"/>
              <a:t>int</a:t>
            </a:r>
            <a:r>
              <a:rPr lang="en-IN" dirty="0"/>
              <a:t>[4];  </a:t>
            </a:r>
            <a:endParaRPr lang="en-IN" dirty="0"/>
          </a:p>
          <a:p>
            <a:pPr marL="0" indent="0">
              <a:buNone/>
            </a:pPr>
            <a:r>
              <a:rPr lang="en-IN" dirty="0"/>
              <a:t>        arr[2] = </a:t>
            </a:r>
            <a:r>
              <a:rPr lang="en-IN" b="1" dirty="0"/>
              <a:t>new</a:t>
            </a:r>
            <a:r>
              <a:rPr lang="en-IN" dirty="0"/>
              <a:t> </a:t>
            </a:r>
            <a:r>
              <a:rPr lang="en-IN" b="1" dirty="0" err="1"/>
              <a:t>int</a:t>
            </a:r>
            <a:r>
              <a:rPr lang="en-IN" dirty="0"/>
              <a:t>[2];  </a:t>
            </a:r>
            <a:endParaRPr lang="en-IN" dirty="0"/>
          </a:p>
          <a:p>
            <a:pPr marL="0" indent="0">
              <a:buNone/>
            </a:pPr>
            <a:r>
              <a:rPr lang="en-IN" dirty="0"/>
              <a:t>       </a:t>
            </a:r>
            <a:endParaRPr lang="en-IN" dirty="0"/>
          </a:p>
          <a:p>
            <a:pPr marL="0" indent="0">
              <a:buNone/>
            </a:pPr>
            <a:r>
              <a:rPr lang="en-IN" dirty="0"/>
              <a:t>  </a:t>
            </a:r>
            <a:endParaRPr lang="en-IN" dirty="0"/>
          </a:p>
          <a:p>
            <a:pPr marL="0" indent="0">
              <a:buNone/>
            </a:pPr>
            <a:r>
              <a:rPr lang="en-IN" dirty="0"/>
              <a:t>  </a:t>
            </a:r>
            <a:endParaRPr lang="en-I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9382"/>
            <a:ext cx="10515600" cy="6206836"/>
          </a:xfrm>
        </p:spPr>
        <p:txBody>
          <a:bodyPr>
            <a:normAutofit fontScale="85000" lnSpcReduction="20000"/>
          </a:bodyPr>
          <a:lstStyle/>
          <a:p>
            <a:pPr marL="0" indent="0">
              <a:buNone/>
            </a:pPr>
            <a:endParaRPr lang="en-IN" dirty="0"/>
          </a:p>
          <a:p>
            <a:pPr marL="0" indent="0">
              <a:buNone/>
            </a:pPr>
            <a:r>
              <a:rPr lang="en-IN" dirty="0"/>
              <a:t>//initializing a jagged array  </a:t>
            </a:r>
            <a:endParaRPr lang="en-IN" dirty="0"/>
          </a:p>
          <a:p>
            <a:pPr marL="0" indent="0">
              <a:buNone/>
            </a:pPr>
            <a:r>
              <a:rPr lang="en-IN" dirty="0"/>
              <a:t>        </a:t>
            </a:r>
            <a:r>
              <a:rPr lang="en-IN" b="1" dirty="0" err="1"/>
              <a:t>int</a:t>
            </a:r>
            <a:r>
              <a:rPr lang="en-IN" dirty="0"/>
              <a:t> count = 0;  </a:t>
            </a:r>
            <a:endParaRPr lang="en-IN" dirty="0"/>
          </a:p>
          <a:p>
            <a:pPr marL="0" indent="0">
              <a:buNone/>
            </a:pPr>
            <a:r>
              <a:rPr lang="en-IN" dirty="0"/>
              <a:t>        </a:t>
            </a:r>
            <a:r>
              <a:rPr lang="en-IN" b="1" dirty="0"/>
              <a:t>for</a:t>
            </a:r>
            <a:r>
              <a:rPr lang="en-IN" dirty="0"/>
              <a:t> (</a:t>
            </a:r>
            <a:r>
              <a:rPr lang="en-IN" b="1" dirty="0" err="1"/>
              <a:t>int</a:t>
            </a:r>
            <a:r>
              <a:rPr lang="en-IN" dirty="0"/>
              <a:t> </a:t>
            </a:r>
            <a:r>
              <a:rPr lang="en-IN" dirty="0" err="1"/>
              <a:t>i</a:t>
            </a:r>
            <a:r>
              <a:rPr lang="en-IN" dirty="0"/>
              <a:t>=0; </a:t>
            </a:r>
            <a:r>
              <a:rPr lang="en-IN" dirty="0" err="1"/>
              <a:t>i</a:t>
            </a:r>
            <a:r>
              <a:rPr lang="en-IN" dirty="0"/>
              <a:t>&lt;</a:t>
            </a:r>
            <a:r>
              <a:rPr lang="en-IN" dirty="0" err="1"/>
              <a:t>arr.length</a:t>
            </a:r>
            <a:r>
              <a:rPr lang="en-IN" dirty="0"/>
              <a:t>; </a:t>
            </a:r>
            <a:r>
              <a:rPr lang="en-IN" dirty="0" err="1"/>
              <a:t>i</a:t>
            </a:r>
            <a:r>
              <a:rPr lang="en-IN" dirty="0"/>
              <a:t>++)  </a:t>
            </a:r>
            <a:endParaRPr lang="en-IN" dirty="0"/>
          </a:p>
          <a:p>
            <a:pPr marL="0" indent="0">
              <a:buNone/>
            </a:pPr>
            <a:r>
              <a:rPr lang="en-IN" dirty="0"/>
              <a:t>            </a:t>
            </a:r>
            <a:r>
              <a:rPr lang="en-IN" b="1" dirty="0"/>
              <a:t>for</a:t>
            </a:r>
            <a:r>
              <a:rPr lang="en-IN" dirty="0"/>
              <a:t>(</a:t>
            </a:r>
            <a:r>
              <a:rPr lang="en-IN" b="1" dirty="0" err="1"/>
              <a:t>int</a:t>
            </a:r>
            <a:r>
              <a:rPr lang="en-IN" dirty="0"/>
              <a:t> j=0; j&lt;arr[</a:t>
            </a:r>
            <a:r>
              <a:rPr lang="en-IN" dirty="0" err="1"/>
              <a:t>i</a:t>
            </a:r>
            <a:r>
              <a:rPr lang="en-IN" dirty="0"/>
              <a:t>].length; </a:t>
            </a:r>
            <a:r>
              <a:rPr lang="en-IN" dirty="0" err="1"/>
              <a:t>j++</a:t>
            </a:r>
            <a:r>
              <a:rPr lang="en-IN" dirty="0"/>
              <a:t>)  </a:t>
            </a:r>
            <a:endParaRPr lang="en-IN" dirty="0"/>
          </a:p>
          <a:p>
            <a:pPr marL="0" indent="0">
              <a:buNone/>
            </a:pPr>
            <a:r>
              <a:rPr lang="en-IN" dirty="0"/>
              <a:t>                arr[</a:t>
            </a:r>
            <a:r>
              <a:rPr lang="en-IN" dirty="0" err="1"/>
              <a:t>i</a:t>
            </a:r>
            <a:r>
              <a:rPr lang="en-IN" dirty="0"/>
              <a:t>][j] = count++;   </a:t>
            </a:r>
            <a:endParaRPr lang="en-IN" dirty="0"/>
          </a:p>
          <a:p>
            <a:pPr marL="0" indent="0">
              <a:buNone/>
            </a:pPr>
            <a:r>
              <a:rPr lang="en-IN" dirty="0"/>
              <a:t>//printing the data of a jagged array   </a:t>
            </a:r>
            <a:endParaRPr lang="en-IN" dirty="0"/>
          </a:p>
          <a:p>
            <a:pPr marL="0" indent="0">
              <a:buNone/>
            </a:pPr>
            <a:r>
              <a:rPr lang="en-IN" dirty="0"/>
              <a:t>        </a:t>
            </a:r>
            <a:r>
              <a:rPr lang="en-IN" b="1" dirty="0"/>
              <a:t>for</a:t>
            </a:r>
            <a:r>
              <a:rPr lang="en-IN" dirty="0"/>
              <a:t> (</a:t>
            </a:r>
            <a:r>
              <a:rPr lang="en-IN" b="1" dirty="0" err="1"/>
              <a:t>int</a:t>
            </a:r>
            <a:r>
              <a:rPr lang="en-IN" dirty="0"/>
              <a:t> </a:t>
            </a:r>
            <a:r>
              <a:rPr lang="en-IN" dirty="0" err="1"/>
              <a:t>i</a:t>
            </a:r>
            <a:r>
              <a:rPr lang="en-IN" dirty="0"/>
              <a:t>=0; </a:t>
            </a:r>
            <a:r>
              <a:rPr lang="en-IN" dirty="0" err="1"/>
              <a:t>i</a:t>
            </a:r>
            <a:r>
              <a:rPr lang="en-IN" dirty="0"/>
              <a:t>&lt;</a:t>
            </a:r>
            <a:r>
              <a:rPr lang="en-IN" dirty="0" err="1"/>
              <a:t>arr.length</a:t>
            </a:r>
            <a:r>
              <a:rPr lang="en-IN" dirty="0"/>
              <a:t>; </a:t>
            </a:r>
            <a:r>
              <a:rPr lang="en-IN" dirty="0" err="1"/>
              <a:t>i</a:t>
            </a:r>
            <a:r>
              <a:rPr lang="en-IN" dirty="0"/>
              <a:t>++){  </a:t>
            </a:r>
            <a:endParaRPr lang="en-IN" dirty="0"/>
          </a:p>
          <a:p>
            <a:pPr marL="0" indent="0">
              <a:buNone/>
            </a:pPr>
            <a:r>
              <a:rPr lang="en-IN" dirty="0"/>
              <a:t>            </a:t>
            </a:r>
            <a:r>
              <a:rPr lang="en-IN" b="1" dirty="0"/>
              <a:t>for</a:t>
            </a:r>
            <a:r>
              <a:rPr lang="en-IN" dirty="0"/>
              <a:t> (</a:t>
            </a:r>
            <a:r>
              <a:rPr lang="en-IN" b="1" dirty="0" err="1"/>
              <a:t>int</a:t>
            </a:r>
            <a:r>
              <a:rPr lang="en-IN" dirty="0"/>
              <a:t> j=0; j&lt;arr[</a:t>
            </a:r>
            <a:r>
              <a:rPr lang="en-IN" dirty="0" err="1"/>
              <a:t>i</a:t>
            </a:r>
            <a:r>
              <a:rPr lang="en-IN" dirty="0"/>
              <a:t>].length; </a:t>
            </a:r>
            <a:r>
              <a:rPr lang="en-IN" dirty="0" err="1"/>
              <a:t>j++</a:t>
            </a:r>
            <a:r>
              <a:rPr lang="en-IN" dirty="0"/>
              <a:t>){  </a:t>
            </a:r>
            <a:endParaRPr lang="en-IN" dirty="0"/>
          </a:p>
          <a:p>
            <a:pPr marL="0" indent="0">
              <a:buNone/>
            </a:pPr>
            <a:r>
              <a:rPr lang="en-IN" dirty="0"/>
              <a:t>                </a:t>
            </a:r>
            <a:r>
              <a:rPr lang="en-IN" dirty="0" err="1"/>
              <a:t>System.out.print</a:t>
            </a:r>
            <a:r>
              <a:rPr lang="en-IN" dirty="0"/>
              <a:t>(arr[</a:t>
            </a:r>
            <a:r>
              <a:rPr lang="en-IN" dirty="0" err="1"/>
              <a:t>i</a:t>
            </a:r>
            <a:r>
              <a:rPr lang="en-IN" dirty="0"/>
              <a:t>][j]+" ");         </a:t>
            </a:r>
            <a:r>
              <a:rPr lang="en-IN" b="1" dirty="0"/>
              <a:t>Output: 0  1  2</a:t>
            </a:r>
            <a:endParaRPr lang="en-IN" b="1" dirty="0"/>
          </a:p>
          <a:p>
            <a:pPr marL="0" indent="0">
              <a:buNone/>
            </a:pPr>
            <a:r>
              <a:rPr lang="en-IN" dirty="0"/>
              <a:t>            }  						</a:t>
            </a:r>
            <a:r>
              <a:rPr lang="en-IN" b="1" dirty="0"/>
              <a:t>3  4  5  6</a:t>
            </a:r>
            <a:endParaRPr lang="en-IN" b="1" dirty="0"/>
          </a:p>
          <a:p>
            <a:pPr marL="0" indent="0">
              <a:buNone/>
            </a:pPr>
            <a:r>
              <a:rPr lang="en-IN" dirty="0"/>
              <a:t>            </a:t>
            </a:r>
            <a:r>
              <a:rPr lang="en-IN" dirty="0" err="1"/>
              <a:t>System.out.println</a:t>
            </a:r>
            <a:r>
              <a:rPr lang="en-IN" dirty="0"/>
              <a:t>();//new line 		</a:t>
            </a:r>
            <a:r>
              <a:rPr lang="en-IN" b="1" dirty="0"/>
              <a:t>7 8 </a:t>
            </a:r>
            <a:endParaRPr lang="en-IN" b="1" dirty="0"/>
          </a:p>
          <a:p>
            <a:pPr marL="0" indent="0">
              <a:buNone/>
            </a:pPr>
            <a:r>
              <a:rPr lang="en-IN" dirty="0"/>
              <a:t>        }  </a:t>
            </a:r>
            <a:endParaRPr lang="en-IN" dirty="0"/>
          </a:p>
          <a:p>
            <a:pPr marL="0" indent="0">
              <a:buNone/>
            </a:pPr>
            <a:r>
              <a:rPr lang="en-IN" dirty="0"/>
              <a:t>    }  </a:t>
            </a:r>
            <a:endParaRPr lang="en-IN" dirty="0"/>
          </a:p>
          <a:p>
            <a:pPr marL="0" indent="0">
              <a:buNone/>
            </a:pPr>
            <a:r>
              <a:rPr lang="en-IN" dirty="0"/>
              <a:t>}  </a:t>
            </a:r>
            <a:endParaRPr lang="en-IN" dirty="0"/>
          </a:p>
          <a:p>
            <a:pPr marL="0" indent="0">
              <a:buNone/>
            </a:pPr>
            <a:endParaRPr lang="en-I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7818"/>
            <a:ext cx="10515600" cy="6650182"/>
          </a:xfrm>
        </p:spPr>
        <p:txBody>
          <a:bodyPr>
            <a:normAutofit fontScale="85000" lnSpcReduction="20000"/>
          </a:bodyPr>
          <a:lstStyle/>
          <a:p>
            <a:pPr marL="0" indent="0" algn="ctr">
              <a:buNone/>
            </a:pPr>
            <a:r>
              <a:rPr lang="en-IN" b="1" dirty="0"/>
              <a:t>Addition of two matrices </a:t>
            </a:r>
            <a:endParaRPr lang="en-IN" b="1" dirty="0"/>
          </a:p>
          <a:p>
            <a:pPr marL="0" indent="0">
              <a:buNone/>
            </a:pPr>
            <a:r>
              <a:rPr lang="en-IN" b="1" dirty="0"/>
              <a:t>class</a:t>
            </a:r>
            <a:r>
              <a:rPr lang="en-IN" dirty="0"/>
              <a:t> Testarray5{  </a:t>
            </a:r>
            <a:endParaRPr lang="en-IN" dirty="0"/>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endParaRPr lang="en-IN" dirty="0"/>
          </a:p>
          <a:p>
            <a:pPr marL="0" indent="0">
              <a:buNone/>
            </a:pPr>
            <a:r>
              <a:rPr lang="en-IN" dirty="0"/>
              <a:t>//creating two matrices  </a:t>
            </a:r>
            <a:endParaRPr lang="en-IN" dirty="0"/>
          </a:p>
          <a:p>
            <a:pPr marL="0" indent="0">
              <a:buNone/>
            </a:pPr>
            <a:r>
              <a:rPr lang="en-IN" b="1" dirty="0" err="1"/>
              <a:t>int</a:t>
            </a:r>
            <a:r>
              <a:rPr lang="en-IN" dirty="0"/>
              <a:t> a[][]={{1,3,4},{3,4,5}};  </a:t>
            </a:r>
            <a:endParaRPr lang="en-IN" dirty="0"/>
          </a:p>
          <a:p>
            <a:pPr marL="0" indent="0">
              <a:buNone/>
            </a:pPr>
            <a:r>
              <a:rPr lang="en-IN" b="1" dirty="0" err="1"/>
              <a:t>int</a:t>
            </a:r>
            <a:r>
              <a:rPr lang="en-IN" dirty="0"/>
              <a:t> b[][]={{1,3,4},{3,4,5}};    </a:t>
            </a:r>
            <a:endParaRPr lang="en-IN" dirty="0"/>
          </a:p>
          <a:p>
            <a:pPr marL="0" indent="0">
              <a:buNone/>
            </a:pPr>
            <a:r>
              <a:rPr lang="en-IN" dirty="0"/>
              <a:t>//creating another matrix to store the sum of two matrices  </a:t>
            </a:r>
            <a:endParaRPr lang="en-IN" dirty="0"/>
          </a:p>
          <a:p>
            <a:pPr marL="0" indent="0">
              <a:buNone/>
            </a:pPr>
            <a:r>
              <a:rPr lang="en-IN" b="1" dirty="0" err="1"/>
              <a:t>int</a:t>
            </a:r>
            <a:r>
              <a:rPr lang="en-IN" dirty="0"/>
              <a:t> c[][]=</a:t>
            </a:r>
            <a:r>
              <a:rPr lang="en-IN" b="1" dirty="0"/>
              <a:t>new</a:t>
            </a:r>
            <a:r>
              <a:rPr lang="en-IN" dirty="0"/>
              <a:t> </a:t>
            </a:r>
            <a:r>
              <a:rPr lang="en-IN" b="1" dirty="0" err="1"/>
              <a:t>int</a:t>
            </a:r>
            <a:r>
              <a:rPr lang="en-IN" dirty="0"/>
              <a:t>[2][3];    </a:t>
            </a:r>
            <a:endParaRPr lang="en-IN" dirty="0"/>
          </a:p>
          <a:p>
            <a:pPr marL="0" indent="0">
              <a:buNone/>
            </a:pPr>
            <a:r>
              <a:rPr lang="en-IN" dirty="0"/>
              <a:t>//adding and printing addition of 2 matrices  </a:t>
            </a:r>
            <a:endParaRPr lang="en-IN" dirty="0"/>
          </a:p>
          <a:p>
            <a:pPr marL="0" indent="0">
              <a:buNone/>
            </a:pPr>
            <a:r>
              <a:rPr lang="en-IN" b="1" dirty="0"/>
              <a:t>for</a:t>
            </a:r>
            <a:r>
              <a:rPr lang="en-IN" dirty="0"/>
              <a:t>(</a:t>
            </a:r>
            <a:r>
              <a:rPr lang="en-IN" b="1" dirty="0" err="1"/>
              <a:t>int</a:t>
            </a:r>
            <a:r>
              <a:rPr lang="en-IN" dirty="0"/>
              <a:t> </a:t>
            </a:r>
            <a:r>
              <a:rPr lang="en-IN" dirty="0" err="1"/>
              <a:t>i</a:t>
            </a:r>
            <a:r>
              <a:rPr lang="en-IN" dirty="0"/>
              <a:t>=0;i&lt;2;i++){  </a:t>
            </a:r>
            <a:endParaRPr lang="en-IN" dirty="0"/>
          </a:p>
          <a:p>
            <a:pPr marL="0" indent="0">
              <a:buNone/>
            </a:pPr>
            <a:r>
              <a:rPr lang="en-IN" b="1" dirty="0"/>
              <a:t>	for</a:t>
            </a:r>
            <a:r>
              <a:rPr lang="en-IN" dirty="0"/>
              <a:t>(</a:t>
            </a:r>
            <a:r>
              <a:rPr lang="en-IN" b="1" dirty="0" err="1"/>
              <a:t>int</a:t>
            </a:r>
            <a:r>
              <a:rPr lang="en-IN" dirty="0"/>
              <a:t> j=0;j&lt;3;j++){  </a:t>
            </a:r>
            <a:endParaRPr lang="en-IN" dirty="0"/>
          </a:p>
          <a:p>
            <a:pPr marL="0" indent="0">
              <a:buNone/>
            </a:pPr>
            <a:r>
              <a:rPr lang="en-IN" dirty="0"/>
              <a:t>		c[</a:t>
            </a:r>
            <a:r>
              <a:rPr lang="en-IN" dirty="0" err="1"/>
              <a:t>i</a:t>
            </a:r>
            <a:r>
              <a:rPr lang="en-IN" dirty="0"/>
              <a:t>][j]=a[</a:t>
            </a:r>
            <a:r>
              <a:rPr lang="en-IN" dirty="0" err="1"/>
              <a:t>i</a:t>
            </a:r>
            <a:r>
              <a:rPr lang="en-IN" dirty="0"/>
              <a:t>][j]+b[</a:t>
            </a:r>
            <a:r>
              <a:rPr lang="en-IN" dirty="0" err="1"/>
              <a:t>i</a:t>
            </a:r>
            <a:r>
              <a:rPr lang="en-IN" dirty="0"/>
              <a:t>][j];  </a:t>
            </a:r>
            <a:endParaRPr lang="en-IN" dirty="0"/>
          </a:p>
          <a:p>
            <a:pPr marL="0" indent="0">
              <a:buNone/>
            </a:pPr>
            <a:r>
              <a:rPr lang="en-IN" dirty="0"/>
              <a:t>		</a:t>
            </a:r>
            <a:r>
              <a:rPr lang="en-IN" dirty="0" err="1"/>
              <a:t>System.out.print</a:t>
            </a:r>
            <a:r>
              <a:rPr lang="en-IN" dirty="0"/>
              <a:t>(c[</a:t>
            </a:r>
            <a:r>
              <a:rPr lang="en-IN" dirty="0" err="1"/>
              <a:t>i</a:t>
            </a:r>
            <a:r>
              <a:rPr lang="en-IN" dirty="0"/>
              <a:t>][j]+" ");  </a:t>
            </a:r>
            <a:endParaRPr lang="en-IN" dirty="0"/>
          </a:p>
          <a:p>
            <a:pPr marL="0" indent="0">
              <a:buNone/>
            </a:pPr>
            <a:r>
              <a:rPr lang="en-IN" dirty="0"/>
              <a:t>		}  </a:t>
            </a:r>
            <a:endParaRPr lang="en-IN" dirty="0"/>
          </a:p>
          <a:p>
            <a:pPr marL="0" indent="0">
              <a:buNone/>
            </a:pPr>
            <a:r>
              <a:rPr lang="en-IN" dirty="0" err="1"/>
              <a:t>System.out.println</a:t>
            </a:r>
            <a:r>
              <a:rPr lang="en-IN" dirty="0"/>
              <a:t>();//new line  </a:t>
            </a:r>
            <a:endParaRPr lang="en-IN" dirty="0"/>
          </a:p>
          <a:p>
            <a:pPr marL="0" indent="0">
              <a:buNone/>
            </a:pPr>
            <a:r>
              <a:rPr lang="en-IN" dirty="0"/>
              <a:t>}    </a:t>
            </a:r>
            <a:endParaRPr lang="en-IN" dirty="0"/>
          </a:p>
          <a:p>
            <a:pPr marL="0" indent="0">
              <a:buNone/>
            </a:pPr>
            <a:r>
              <a:rPr lang="en-IN" dirty="0"/>
              <a:t>}}  </a:t>
            </a:r>
            <a:endParaRPr lang="en-IN" dirty="0"/>
          </a:p>
          <a:p>
            <a:pPr marL="0" indent="0">
              <a:buNone/>
            </a:pPr>
            <a:endParaRPr lang="en-I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8036" y="484908"/>
            <a:ext cx="11069782" cy="6373092"/>
          </a:xfrm>
        </p:spPr>
        <p:txBody>
          <a:bodyPr>
            <a:normAutofit fontScale="55000" lnSpcReduction="20000"/>
          </a:bodyPr>
          <a:lstStyle/>
          <a:p>
            <a:pPr marL="0" indent="0" algn="ctr">
              <a:buNone/>
            </a:pPr>
            <a:r>
              <a:rPr lang="en-IN" b="1" dirty="0"/>
              <a:t>Multiplication of 2 Matrices</a:t>
            </a:r>
            <a:endParaRPr lang="en-IN" b="1" dirty="0"/>
          </a:p>
          <a:p>
            <a:pPr marL="0" indent="0">
              <a:buNone/>
            </a:pPr>
            <a:r>
              <a:rPr lang="en-IN" b="1" dirty="0"/>
              <a:t>public</a:t>
            </a:r>
            <a:r>
              <a:rPr lang="en-IN" dirty="0"/>
              <a:t> </a:t>
            </a:r>
            <a:r>
              <a:rPr lang="en-IN" b="1" dirty="0"/>
              <a:t>class</a:t>
            </a:r>
            <a:r>
              <a:rPr lang="en-IN" dirty="0"/>
              <a:t> </a:t>
            </a:r>
            <a:r>
              <a:rPr lang="en-IN" dirty="0" err="1"/>
              <a:t>MatrixMultiplicationExample</a:t>
            </a:r>
            <a:r>
              <a:rPr lang="en-IN" dirty="0"/>
              <a:t>{  </a:t>
            </a:r>
            <a:endParaRPr lang="en-IN" dirty="0"/>
          </a:p>
          <a:p>
            <a:pPr marL="0" indent="0">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  </a:t>
            </a:r>
            <a:endParaRPr lang="en-IN" dirty="0"/>
          </a:p>
          <a:p>
            <a:pPr marL="0" indent="0">
              <a:buNone/>
            </a:pPr>
            <a:r>
              <a:rPr lang="en-IN" dirty="0"/>
              <a:t>//creating two matrices    </a:t>
            </a:r>
            <a:endParaRPr lang="en-IN" dirty="0"/>
          </a:p>
          <a:p>
            <a:pPr marL="0" indent="0">
              <a:buNone/>
            </a:pPr>
            <a:r>
              <a:rPr lang="en-IN" b="1" dirty="0" err="1"/>
              <a:t>int</a:t>
            </a:r>
            <a:r>
              <a:rPr lang="en-IN" dirty="0"/>
              <a:t> a[][]={{1,1,1},{2,2,2},{3,3,3}};    </a:t>
            </a:r>
            <a:endParaRPr lang="en-IN" dirty="0"/>
          </a:p>
          <a:p>
            <a:pPr marL="0" indent="0">
              <a:buNone/>
            </a:pPr>
            <a:r>
              <a:rPr lang="en-IN" b="1" dirty="0" err="1"/>
              <a:t>int</a:t>
            </a:r>
            <a:r>
              <a:rPr lang="en-IN" dirty="0"/>
              <a:t> b[][]={{1,1,1},{2,2,2},{3,3,3}};    </a:t>
            </a:r>
            <a:endParaRPr lang="en-IN" dirty="0"/>
          </a:p>
          <a:p>
            <a:pPr marL="0" indent="0">
              <a:buNone/>
            </a:pPr>
            <a:r>
              <a:rPr lang="en-IN" dirty="0"/>
              <a:t>//creating another matrix to store the multiplication of two matrices    </a:t>
            </a:r>
            <a:endParaRPr lang="en-IN" dirty="0"/>
          </a:p>
          <a:p>
            <a:pPr marL="0" indent="0">
              <a:buNone/>
            </a:pPr>
            <a:r>
              <a:rPr lang="en-IN" b="1" dirty="0" err="1"/>
              <a:t>int</a:t>
            </a:r>
            <a:r>
              <a:rPr lang="en-IN" dirty="0"/>
              <a:t> c[][]=</a:t>
            </a:r>
            <a:r>
              <a:rPr lang="en-IN" b="1" dirty="0"/>
              <a:t>new</a:t>
            </a:r>
            <a:r>
              <a:rPr lang="en-IN" dirty="0"/>
              <a:t> </a:t>
            </a:r>
            <a:r>
              <a:rPr lang="en-IN" b="1" dirty="0" err="1"/>
              <a:t>int</a:t>
            </a:r>
            <a:r>
              <a:rPr lang="en-IN" dirty="0"/>
              <a:t>[3][3];  //3 rows and 3 columns  </a:t>
            </a:r>
            <a:endParaRPr lang="en-IN" dirty="0"/>
          </a:p>
          <a:p>
            <a:pPr marL="0" indent="0">
              <a:buNone/>
            </a:pPr>
            <a:r>
              <a:rPr lang="en-IN" dirty="0"/>
              <a:t>//multiplying and printing multiplication of 2 matrices    </a:t>
            </a:r>
            <a:endParaRPr lang="en-IN" dirty="0"/>
          </a:p>
          <a:p>
            <a:pPr marL="0" indent="0">
              <a:buNone/>
            </a:pPr>
            <a:r>
              <a:rPr lang="en-IN" b="1" dirty="0"/>
              <a:t>for</a:t>
            </a:r>
            <a:r>
              <a:rPr lang="en-IN" dirty="0"/>
              <a:t>(</a:t>
            </a:r>
            <a:r>
              <a:rPr lang="en-IN" b="1" dirty="0" err="1"/>
              <a:t>int</a:t>
            </a:r>
            <a:r>
              <a:rPr lang="en-IN" dirty="0"/>
              <a:t> </a:t>
            </a:r>
            <a:r>
              <a:rPr lang="en-IN" dirty="0" err="1"/>
              <a:t>i</a:t>
            </a:r>
            <a:r>
              <a:rPr lang="en-IN" dirty="0"/>
              <a:t>=0;i&lt;3;i++){    </a:t>
            </a:r>
            <a:endParaRPr lang="en-IN" dirty="0"/>
          </a:p>
          <a:p>
            <a:pPr marL="0" indent="0">
              <a:buNone/>
            </a:pPr>
            <a:r>
              <a:rPr lang="en-IN" b="1" dirty="0"/>
              <a:t>for</a:t>
            </a:r>
            <a:r>
              <a:rPr lang="en-IN" dirty="0"/>
              <a:t>(</a:t>
            </a:r>
            <a:r>
              <a:rPr lang="en-IN" b="1" dirty="0" err="1"/>
              <a:t>int</a:t>
            </a:r>
            <a:r>
              <a:rPr lang="en-IN" dirty="0"/>
              <a:t> j=0;j&lt;3;j++){    </a:t>
            </a:r>
            <a:endParaRPr lang="en-IN" dirty="0"/>
          </a:p>
          <a:p>
            <a:pPr marL="0" indent="0">
              <a:buNone/>
            </a:pPr>
            <a:r>
              <a:rPr lang="en-IN" dirty="0"/>
              <a:t>c[</a:t>
            </a:r>
            <a:r>
              <a:rPr lang="en-IN" dirty="0" err="1"/>
              <a:t>i</a:t>
            </a:r>
            <a:r>
              <a:rPr lang="en-IN" dirty="0"/>
              <a:t>][j]=0;      </a:t>
            </a:r>
            <a:endParaRPr lang="en-IN" dirty="0"/>
          </a:p>
          <a:p>
            <a:pPr marL="0" indent="0">
              <a:buNone/>
            </a:pPr>
            <a:r>
              <a:rPr lang="en-IN" b="1" dirty="0"/>
              <a:t>for</a:t>
            </a:r>
            <a:r>
              <a:rPr lang="en-IN" dirty="0"/>
              <a:t>(</a:t>
            </a:r>
            <a:r>
              <a:rPr lang="en-IN" b="1" dirty="0" err="1"/>
              <a:t>int</a:t>
            </a:r>
            <a:r>
              <a:rPr lang="en-IN" dirty="0"/>
              <a:t> k=0;k&lt;3;k++)      </a:t>
            </a:r>
            <a:endParaRPr lang="en-IN" dirty="0"/>
          </a:p>
          <a:p>
            <a:pPr marL="0" indent="0">
              <a:buNone/>
            </a:pPr>
            <a:r>
              <a:rPr lang="en-IN" dirty="0"/>
              <a:t>{      </a:t>
            </a:r>
            <a:endParaRPr lang="en-IN" dirty="0"/>
          </a:p>
          <a:p>
            <a:pPr marL="0" indent="0">
              <a:buNone/>
            </a:pPr>
            <a:r>
              <a:rPr lang="en-IN" dirty="0"/>
              <a:t>c[</a:t>
            </a:r>
            <a:r>
              <a:rPr lang="en-IN" dirty="0" err="1"/>
              <a:t>i</a:t>
            </a:r>
            <a:r>
              <a:rPr lang="en-IN" dirty="0"/>
              <a:t>][j]+=a[</a:t>
            </a:r>
            <a:r>
              <a:rPr lang="en-IN" dirty="0" err="1"/>
              <a:t>i</a:t>
            </a:r>
            <a:r>
              <a:rPr lang="en-IN" dirty="0"/>
              <a:t>][k]*b[k][j];      </a:t>
            </a:r>
            <a:endParaRPr lang="en-IN" dirty="0"/>
          </a:p>
          <a:p>
            <a:pPr marL="0" indent="0">
              <a:buNone/>
            </a:pPr>
            <a:r>
              <a:rPr lang="en-IN" dirty="0"/>
              <a:t>}//end of k loop  </a:t>
            </a:r>
            <a:endParaRPr lang="en-IN" dirty="0"/>
          </a:p>
          <a:p>
            <a:pPr marL="0" indent="0">
              <a:buNone/>
            </a:pPr>
            <a:r>
              <a:rPr lang="en-IN" dirty="0" err="1"/>
              <a:t>System.out.print</a:t>
            </a:r>
            <a:r>
              <a:rPr lang="en-IN" dirty="0"/>
              <a:t>(c[</a:t>
            </a:r>
            <a:r>
              <a:rPr lang="en-IN" dirty="0" err="1"/>
              <a:t>i</a:t>
            </a:r>
            <a:r>
              <a:rPr lang="en-IN" dirty="0"/>
              <a:t>][j]+" ");  //printing matrix element  </a:t>
            </a:r>
            <a:endParaRPr lang="en-IN" dirty="0"/>
          </a:p>
          <a:p>
            <a:pPr marL="0" indent="0">
              <a:buNone/>
            </a:pPr>
            <a:r>
              <a:rPr lang="en-IN" dirty="0"/>
              <a:t>}//end of j loop  </a:t>
            </a:r>
            <a:endParaRPr lang="en-IN" dirty="0"/>
          </a:p>
          <a:p>
            <a:pPr marL="0" indent="0">
              <a:buNone/>
            </a:pPr>
            <a:r>
              <a:rPr lang="en-IN" dirty="0" err="1"/>
              <a:t>System.out.println</a:t>
            </a:r>
            <a:r>
              <a:rPr lang="en-IN" dirty="0"/>
              <a:t>();//new line    </a:t>
            </a:r>
            <a:endParaRPr lang="en-IN" dirty="0"/>
          </a:p>
          <a:p>
            <a:pPr marL="0" indent="0">
              <a:buNone/>
            </a:pPr>
            <a:r>
              <a:rPr lang="en-IN" dirty="0"/>
              <a:t>}    </a:t>
            </a:r>
            <a:endParaRPr lang="en-IN" dirty="0"/>
          </a:p>
          <a:p>
            <a:pPr marL="0" indent="0">
              <a:buNone/>
            </a:pPr>
            <a:r>
              <a:rPr lang="en-IN" dirty="0"/>
              <a:t>}}  </a:t>
            </a:r>
            <a:endParaRPr lang="en-IN" dirty="0"/>
          </a:p>
          <a:p>
            <a:pPr marL="0" indent="0">
              <a:buNone/>
            </a:pPr>
            <a:endParaRPr lang="en-IN" dirty="0"/>
          </a:p>
          <a:p>
            <a:pPr marL="0" indent="0">
              <a:buNone/>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8873"/>
            <a:ext cx="10300855" cy="4502727"/>
          </a:xfrm>
        </p:spPr>
        <p:txBody>
          <a:bodyPr>
            <a:normAutofit fontScale="92500" lnSpcReduction="20000"/>
          </a:bodyPr>
          <a:lstStyle/>
          <a:p>
            <a:pPr algn="just">
              <a:buFont typeface="Wingdings" panose="05000000000000000000" pitchFamily="2" charset="2"/>
              <a:buChar char="v"/>
            </a:pPr>
            <a:r>
              <a:rPr lang="en-IN" dirty="0"/>
              <a:t>Java bytecode is similar to machine code.</a:t>
            </a:r>
            <a:endParaRPr lang="en-IN" dirty="0"/>
          </a:p>
          <a:p>
            <a:pPr marL="0" indent="0" algn="just">
              <a:buNone/>
            </a:pPr>
            <a:endParaRPr lang="en-IN" dirty="0"/>
          </a:p>
          <a:p>
            <a:pPr algn="just">
              <a:buFont typeface="Wingdings" panose="05000000000000000000" pitchFamily="2" charset="2"/>
              <a:buChar char="v"/>
            </a:pPr>
            <a:r>
              <a:rPr lang="en-IN" dirty="0"/>
              <a:t>Java bytecode is typically stored in files with a ".class" extension.</a:t>
            </a:r>
            <a:endParaRPr lang="en-IN" dirty="0"/>
          </a:p>
          <a:p>
            <a:pPr marL="0" indent="0" algn="just">
              <a:buNone/>
            </a:pPr>
            <a:endParaRPr lang="en-IN" dirty="0"/>
          </a:p>
          <a:p>
            <a:pPr algn="just">
              <a:buFont typeface="Wingdings" panose="05000000000000000000" pitchFamily="2" charset="2"/>
              <a:buChar char="v"/>
            </a:pPr>
            <a:r>
              <a:rPr lang="en-IN" dirty="0"/>
              <a:t>These files can be executed using the "java" command.</a:t>
            </a:r>
            <a:endParaRPr lang="en-IN" dirty="0"/>
          </a:p>
          <a:p>
            <a:pPr marL="0" indent="0" algn="just">
              <a:buNone/>
            </a:pPr>
            <a:endParaRPr lang="en-IN" dirty="0"/>
          </a:p>
          <a:p>
            <a:pPr algn="just">
              <a:buFont typeface="Wingdings" panose="05000000000000000000" pitchFamily="2" charset="2"/>
              <a:buChar char="v"/>
            </a:pPr>
            <a:r>
              <a:rPr lang="en-IN" dirty="0"/>
              <a:t>Advantages of using bytecode is that it allows Java to be a </a:t>
            </a:r>
            <a:r>
              <a:rPr lang="en-IN" b="1" dirty="0"/>
              <a:t>platform-independent language.</a:t>
            </a:r>
            <a:endParaRPr lang="en-IN" b="1" dirty="0"/>
          </a:p>
          <a:p>
            <a:pPr marL="0" indent="0" algn="just">
              <a:buNone/>
            </a:pPr>
            <a:endParaRPr lang="en-IN" b="1" dirty="0"/>
          </a:p>
          <a:p>
            <a:pPr algn="just">
              <a:buFont typeface="Wingdings" panose="05000000000000000000" pitchFamily="2" charset="2"/>
              <a:buChar char="v"/>
            </a:pPr>
            <a:r>
              <a:rPr lang="en-IN" dirty="0"/>
              <a:t>Java code can be </a:t>
            </a:r>
            <a:r>
              <a:rPr lang="en-IN" b="1" dirty="0"/>
              <a:t>compiled once and run on any platform</a:t>
            </a:r>
            <a:r>
              <a:rPr lang="en-IN" dirty="0"/>
              <a:t> that has a JVM installed.</a:t>
            </a:r>
            <a:endParaRPr lang="en-IN" dirty="0"/>
          </a:p>
          <a:p>
            <a:pPr>
              <a:buFont typeface="Wingdings" panose="05000000000000000000" pitchFamily="2" charset="2"/>
              <a:buChar char="v"/>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31326</Words>
  <Application>WPS Presentation</Application>
  <PresentationFormat>Custom</PresentationFormat>
  <Paragraphs>1350</Paragraphs>
  <Slides>88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88</vt:i4>
      </vt:variant>
    </vt:vector>
  </HeadingPairs>
  <TitlesOfParts>
    <vt:vector size="100" baseType="lpstr">
      <vt:lpstr>Arial</vt:lpstr>
      <vt:lpstr>SimSun</vt:lpstr>
      <vt:lpstr>Wingdings</vt:lpstr>
      <vt:lpstr>Cambria</vt:lpstr>
      <vt:lpstr>Calibri</vt:lpstr>
      <vt:lpstr>Microsoft YaHei</vt:lpstr>
      <vt:lpstr>Arial Unicode MS</vt:lpstr>
      <vt:lpstr>Calibri Light</vt:lpstr>
      <vt:lpstr>Times New Roman</vt:lpstr>
      <vt:lpstr>inter-regular</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Admin</cp:lastModifiedBy>
  <cp:revision>324</cp:revision>
  <dcterms:created xsi:type="dcterms:W3CDTF">2023-07-14T08:21:00Z</dcterms:created>
  <dcterms:modified xsi:type="dcterms:W3CDTF">2025-07-16T04:18:47Z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E518E9608A324303B24ADC1131C21502_12</vt:lpwstr>
  </property>
  <property fmtid="{D5CDD505-2E9C-101B-9397-08002B2CF9AE}" pid="3" name="KSOProductBuildVer">
    <vt:lpwstr>1033-12.2.0.21931</vt:lpwstr>
  </property>
</Properties>
</file>