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3" r:id="rId7"/>
    <p:sldId id="261" r:id="rId8"/>
    <p:sldId id="264"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AF4A3-2398-4079-A9F3-617C63795ECA}" v="731" dt="2023-03-04T18:13:40.454"/>
    <p1510:client id="{25ADC0E6-D46E-41C2-86B5-E799227D30CA}" v="2" dt="2023-03-04T18:13:31.114"/>
    <p1510:client id="{748AE0F3-7FA5-437E-BEE9-DA3716130914}" v="345" dt="2023-03-04T18:14:05.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BF5E3A-9185-4137-B10F-76D4BFBB1CE3}" type="datetimeFigureOut">
              <a:rPr lang="en-IN" smtClean="0"/>
              <a:t>04-03-2023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5B258CC-1F3D-4056-8FF0-1DCB199ED48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12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5E3A-9185-4137-B10F-76D4BFBB1CE3}"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258CC-1F3D-4056-8FF0-1DCB199ED48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94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5E3A-9185-4137-B10F-76D4BFBB1CE3}"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258CC-1F3D-4056-8FF0-1DCB199ED48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803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5E3A-9185-4137-B10F-76D4BFBB1CE3}"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258CC-1F3D-4056-8FF0-1DCB199ED48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F5E3A-9185-4137-B10F-76D4BFBB1CE3}"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258CC-1F3D-4056-8FF0-1DCB199ED48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96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BF5E3A-9185-4137-B10F-76D4BFBB1CE3}"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258CC-1F3D-4056-8FF0-1DCB199ED48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69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BF5E3A-9185-4137-B10F-76D4BFBB1CE3}"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B258CC-1F3D-4056-8FF0-1DCB199ED48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7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F5E3A-9185-4137-B10F-76D4BFBB1CE3}"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B258CC-1F3D-4056-8FF0-1DCB199ED48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996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F5E3A-9185-4137-B10F-76D4BFBB1CE3}" type="datetimeFigureOut">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B258CC-1F3D-4056-8FF0-1DCB199ED486}" type="slidenum">
              <a:rPr lang="en-IN" smtClean="0"/>
              <a:t>‹#›</a:t>
            </a:fld>
            <a:endParaRPr lang="en-IN"/>
          </a:p>
        </p:txBody>
      </p:sp>
    </p:spTree>
    <p:extLst>
      <p:ext uri="{BB962C8B-B14F-4D97-AF65-F5344CB8AC3E}">
        <p14:creationId xmlns:p14="http://schemas.microsoft.com/office/powerpoint/2010/main" val="10930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F5E3A-9185-4137-B10F-76D4BFBB1CE3}"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258CC-1F3D-4056-8FF0-1DCB199ED48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65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3BF5E3A-9185-4137-B10F-76D4BFBB1CE3}" type="datetimeFigureOut">
              <a:rPr lang="en-IN" smtClean="0"/>
              <a:t>04-03-2023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5B258CC-1F3D-4056-8FF0-1DCB199ED48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567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BF5E3A-9185-4137-B10F-76D4BFBB1CE3}" type="datetimeFigureOut">
              <a:rPr lang="en-IN" smtClean="0"/>
              <a:t>04-03-2023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5B258CC-1F3D-4056-8FF0-1DCB199ED48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45334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jpeg">
            <a:extLst>
              <a:ext uri="{FF2B5EF4-FFF2-40B4-BE49-F238E27FC236}">
                <a16:creationId xmlns:a16="http://schemas.microsoft.com/office/drawing/2014/main" id="{39CDED50-23C8-1BEE-BEF5-3BCA7E279BC1}"/>
              </a:ext>
            </a:extLst>
          </p:cNvPr>
          <p:cNvPicPr>
            <a:picLocks noChangeAspect="1"/>
          </p:cNvPicPr>
          <p:nvPr/>
        </p:nvPicPr>
        <p:blipFill>
          <a:blip r:embed="rId2" cstate="print"/>
          <a:stretch>
            <a:fillRect/>
          </a:stretch>
        </p:blipFill>
        <p:spPr>
          <a:xfrm>
            <a:off x="847090" y="157116"/>
            <a:ext cx="10497820" cy="1376045"/>
          </a:xfrm>
          <a:prstGeom prst="rect">
            <a:avLst/>
          </a:prstGeom>
        </p:spPr>
      </p:pic>
      <p:sp>
        <p:nvSpPr>
          <p:cNvPr id="6" name="TextBox 5">
            <a:extLst>
              <a:ext uri="{FF2B5EF4-FFF2-40B4-BE49-F238E27FC236}">
                <a16:creationId xmlns:a16="http://schemas.microsoft.com/office/drawing/2014/main" id="{2539C917-5C1B-5ADB-7808-253569CF1E6A}"/>
              </a:ext>
            </a:extLst>
          </p:cNvPr>
          <p:cNvSpPr txBox="1"/>
          <p:nvPr/>
        </p:nvSpPr>
        <p:spPr>
          <a:xfrm>
            <a:off x="1431251" y="2357535"/>
            <a:ext cx="9329498" cy="1908215"/>
          </a:xfrm>
          <a:prstGeom prst="rect">
            <a:avLst/>
          </a:prstGeom>
          <a:noFill/>
        </p:spPr>
        <p:txBody>
          <a:bodyPr wrap="square" rtlCol="0">
            <a:spAutoFit/>
          </a:bodyPr>
          <a:lstStyle/>
          <a:p>
            <a:pPr algn="ctr"/>
            <a:r>
              <a:rPr lang="en-IN" sz="5000" b="1">
                <a:latin typeface="Times New Roman" panose="02020603050405020304" pitchFamily="18" charset="0"/>
                <a:cs typeface="Times New Roman" panose="02020603050405020304" pitchFamily="18" charset="0"/>
              </a:rPr>
              <a:t>Telangana Academic Grand Challenge on Climate Change</a:t>
            </a:r>
          </a:p>
          <a:p>
            <a:endParaRPr lang="en-IN"/>
          </a:p>
        </p:txBody>
      </p:sp>
      <p:sp>
        <p:nvSpPr>
          <p:cNvPr id="7" name="TextBox 6">
            <a:extLst>
              <a:ext uri="{FF2B5EF4-FFF2-40B4-BE49-F238E27FC236}">
                <a16:creationId xmlns:a16="http://schemas.microsoft.com/office/drawing/2014/main" id="{8D0C82A6-4E77-5D3C-6DD4-C2AF769159DA}"/>
              </a:ext>
            </a:extLst>
          </p:cNvPr>
          <p:cNvSpPr txBox="1"/>
          <p:nvPr/>
        </p:nvSpPr>
        <p:spPr>
          <a:xfrm>
            <a:off x="4863737" y="4354526"/>
            <a:ext cx="2901820" cy="1107996"/>
          </a:xfrm>
          <a:prstGeom prst="rect">
            <a:avLst/>
          </a:prstGeom>
          <a:noFill/>
        </p:spPr>
        <p:txBody>
          <a:bodyPr wrap="square" rtlCol="0">
            <a:spAutoFit/>
          </a:bodyPr>
          <a:lstStyle/>
          <a:p>
            <a:r>
              <a:rPr lang="en-IN" sz="4800" b="1">
                <a:latin typeface="Times New Roman" panose="02020603050405020304" pitchFamily="18" charset="0"/>
                <a:cs typeface="Times New Roman" panose="02020603050405020304" pitchFamily="18" charset="0"/>
              </a:rPr>
              <a:t>Round 3</a:t>
            </a:r>
          </a:p>
          <a:p>
            <a:endParaRPr lang="en-IN"/>
          </a:p>
        </p:txBody>
      </p:sp>
    </p:spTree>
    <p:extLst>
      <p:ext uri="{BB962C8B-B14F-4D97-AF65-F5344CB8AC3E}">
        <p14:creationId xmlns:p14="http://schemas.microsoft.com/office/powerpoint/2010/main" val="308486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1F4A2B-9989-71C1-5E75-4560CE11704E}"/>
              </a:ext>
            </a:extLst>
          </p:cNvPr>
          <p:cNvSpPr txBox="1"/>
          <p:nvPr/>
        </p:nvSpPr>
        <p:spPr>
          <a:xfrm>
            <a:off x="690880" y="843280"/>
            <a:ext cx="11165840" cy="4801314"/>
          </a:xfrm>
          <a:prstGeom prst="rect">
            <a:avLst/>
          </a:prstGeom>
          <a:noFill/>
        </p:spPr>
        <p:txBody>
          <a:bodyPr wrap="square">
            <a:spAutoFit/>
          </a:bodyPr>
          <a:lstStyle/>
          <a:p>
            <a:r>
              <a:rPr lang="en-IN" b="1">
                <a:latin typeface="Times New Roman" panose="02020603050405020304" pitchFamily="18" charset="0"/>
                <a:cs typeface="Times New Roman" panose="02020603050405020304" pitchFamily="18" charset="0"/>
              </a:rPr>
              <a:t>How will your team use the prize winnings?</a:t>
            </a:r>
          </a:p>
          <a:p>
            <a:endParaRPr lang="en-IN">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mn-lt"/>
                <a:cs typeface="Times New Roman" panose="02020603050405020304" pitchFamily="18" charset="0"/>
              </a:rPr>
              <a:t>If Our team win the challenge, our team plans to use the funds to further our education and skill development in the field of AI-ML. Our goal is to become experts in AI-ML and to eventually start our own venture in the future.</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b="0" i="0">
                <a:effectLst/>
                <a:latin typeface="Times New Roman" panose="02020603050405020304" pitchFamily="18" charset="0"/>
                <a:cs typeface="Times New Roman" panose="02020603050405020304" pitchFamily="18" charset="0"/>
              </a:rPr>
              <a:t>Our team will use the prize money to attend conferences and workshops focused on AI and ML, where we can learn about the latest trends, network with experts in the field, and gain inspiration for new projects</a:t>
            </a:r>
            <a:r>
              <a:rPr lang="en-US" b="0" i="0">
                <a:solidFill>
                  <a:srgbClr val="374151"/>
                </a:solidFill>
                <a:effectLst/>
                <a:latin typeface="Söhne"/>
              </a:rPr>
              <a:t>.</a:t>
            </a:r>
          </a:p>
          <a:p>
            <a:pPr algn="just"/>
            <a:endParaRPr lang="en-US">
              <a:latin typeface="Times New Roman" panose="02020603050405020304" pitchFamily="18" charset="0"/>
              <a:cs typeface="Times New Roman" panose="02020603050405020304" pitchFamily="18" charset="0"/>
            </a:endParaRPr>
          </a:p>
          <a:p>
            <a:pPr algn="just"/>
            <a:r>
              <a:rPr lang="en-US" b="0" i="0">
                <a:effectLst/>
                <a:latin typeface="Times New Roman" panose="02020603050405020304" pitchFamily="18" charset="0"/>
                <a:cs typeface="Times New Roman" panose="02020603050405020304" pitchFamily="18" charset="0"/>
              </a:rPr>
              <a:t>Our team will use the prize money to purchase specialized hardware, such as GPUs, and software tools that can accelerate our AI and ML projects and allow us to explore new research ideas.</a:t>
            </a:r>
          </a:p>
          <a:p>
            <a:pPr algn="just"/>
            <a:endParaRPr lang="en-US">
              <a:latin typeface="Times New Roman" panose="02020603050405020304" pitchFamily="18" charset="0"/>
              <a:cs typeface="Times New Roman" panose="02020603050405020304" pitchFamily="18" charset="0"/>
            </a:endParaRPr>
          </a:p>
          <a:p>
            <a:pPr algn="just"/>
            <a:r>
              <a:rPr lang="en-US" b="0" i="0">
                <a:effectLst/>
                <a:latin typeface="Times New Roman" panose="02020603050405020304" pitchFamily="18" charset="0"/>
                <a:cs typeface="Times New Roman" panose="02020603050405020304" pitchFamily="18" charset="0"/>
              </a:rPr>
              <a:t>Our team will also use the prize money to fund research projects in AI and ML, exploring new techniques and developing innovative solutions to problems that have not been addressed before.</a:t>
            </a: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ea typeface="+mn-lt"/>
                <a:cs typeface="Times New Roman" panose="02020603050405020304" pitchFamily="18" charset="0"/>
              </a:rPr>
              <a:t>The funds will be used to cover the costs of education and training, as well as to support our team's personal and professional development. We believe that investing in our education and skills will position us well to start a successful AI venture in the future.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09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AA817-FF96-A625-43CA-AC83A27E5668}"/>
              </a:ext>
            </a:extLst>
          </p:cNvPr>
          <p:cNvSpPr txBox="1"/>
          <p:nvPr/>
        </p:nvSpPr>
        <p:spPr>
          <a:xfrm>
            <a:off x="3119120" y="1981200"/>
            <a:ext cx="8219440" cy="1200329"/>
          </a:xfrm>
          <a:prstGeom prst="rect">
            <a:avLst/>
          </a:prstGeom>
          <a:noFill/>
        </p:spPr>
        <p:txBody>
          <a:bodyPr wrap="square" rtlCol="0">
            <a:spAutoFit/>
          </a:bodyPr>
          <a:lstStyle/>
          <a:p>
            <a:r>
              <a:rPr lang="en-IN" sz="7200">
                <a:latin typeface="Algerian" panose="04020705040A02060702" pitchFamily="82" charset="0"/>
              </a:rPr>
              <a:t>THANK YOU</a:t>
            </a:r>
          </a:p>
        </p:txBody>
      </p:sp>
    </p:spTree>
    <p:extLst>
      <p:ext uri="{BB962C8B-B14F-4D97-AF65-F5344CB8AC3E}">
        <p14:creationId xmlns:p14="http://schemas.microsoft.com/office/powerpoint/2010/main" val="425793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45CD7-F755-132A-5C80-B1AE7203100B}"/>
              </a:ext>
            </a:extLst>
          </p:cNvPr>
          <p:cNvSpPr txBox="1"/>
          <p:nvPr/>
        </p:nvSpPr>
        <p:spPr>
          <a:xfrm>
            <a:off x="606490" y="625151"/>
            <a:ext cx="10002417" cy="369332"/>
          </a:xfrm>
          <a:prstGeom prst="rect">
            <a:avLst/>
          </a:prstGeom>
          <a:noFill/>
        </p:spPr>
        <p:txBody>
          <a:bodyPr wrap="square" rtlCol="0">
            <a:spAutoFit/>
          </a:bodyPr>
          <a:lstStyle/>
          <a:p>
            <a:r>
              <a:rPr lang="en-IN"/>
              <a:t> </a:t>
            </a:r>
          </a:p>
        </p:txBody>
      </p:sp>
      <p:pic>
        <p:nvPicPr>
          <p:cNvPr id="5" name="Picture 4">
            <a:extLst>
              <a:ext uri="{FF2B5EF4-FFF2-40B4-BE49-F238E27FC236}">
                <a16:creationId xmlns:a16="http://schemas.microsoft.com/office/drawing/2014/main" id="{6C0FC157-EB02-99F9-CD4A-36087BD67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5102" y="1640930"/>
            <a:ext cx="1294746" cy="1947444"/>
          </a:xfrm>
          <a:prstGeom prst="rect">
            <a:avLst/>
          </a:prstGeom>
          <a:ln w="12700">
            <a:solidFill>
              <a:schemeClr val="tx1"/>
            </a:solidFill>
          </a:ln>
        </p:spPr>
      </p:pic>
      <p:pic>
        <p:nvPicPr>
          <p:cNvPr id="6" name="Picture 5">
            <a:extLst>
              <a:ext uri="{FF2B5EF4-FFF2-40B4-BE49-F238E27FC236}">
                <a16:creationId xmlns:a16="http://schemas.microsoft.com/office/drawing/2014/main" id="{CBEB8C09-700A-9B5B-89CE-71B5B3031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483" y="1657223"/>
            <a:ext cx="1511634" cy="1998855"/>
          </a:xfrm>
          <a:prstGeom prst="rect">
            <a:avLst/>
          </a:prstGeom>
          <a:ln w="12700">
            <a:solidFill>
              <a:schemeClr val="tx1"/>
            </a:solidFill>
          </a:ln>
        </p:spPr>
      </p:pic>
      <p:pic>
        <p:nvPicPr>
          <p:cNvPr id="7" name="Picture 6">
            <a:extLst>
              <a:ext uri="{FF2B5EF4-FFF2-40B4-BE49-F238E27FC236}">
                <a16:creationId xmlns:a16="http://schemas.microsoft.com/office/drawing/2014/main" id="{308980F7-2DC5-1B6B-210E-6EEF5273AD20}"/>
              </a:ext>
            </a:extLst>
          </p:cNvPr>
          <p:cNvPicPr>
            <a:picLocks noChangeAspect="1"/>
          </p:cNvPicPr>
          <p:nvPr/>
        </p:nvPicPr>
        <p:blipFill rotWithShape="1">
          <a:blip r:embed="rId4">
            <a:extLst>
              <a:ext uri="{28A0092B-C50C-407E-A947-70E740481C1C}">
                <a14:useLocalDpi xmlns:a14="http://schemas.microsoft.com/office/drawing/2010/main" val="0"/>
              </a:ext>
            </a:extLst>
          </a:blip>
          <a:srcRect t="633" b="633"/>
          <a:stretch/>
        </p:blipFill>
        <p:spPr>
          <a:xfrm>
            <a:off x="1158908" y="1810923"/>
            <a:ext cx="1366684" cy="1847286"/>
          </a:xfrm>
          <a:prstGeom prst="rect">
            <a:avLst/>
          </a:prstGeom>
          <a:ln w="12700">
            <a:solidFill>
              <a:schemeClr val="tx1"/>
            </a:solidFill>
          </a:ln>
        </p:spPr>
      </p:pic>
      <p:pic>
        <p:nvPicPr>
          <p:cNvPr id="8" name="Picture 7">
            <a:extLst>
              <a:ext uri="{FF2B5EF4-FFF2-40B4-BE49-F238E27FC236}">
                <a16:creationId xmlns:a16="http://schemas.microsoft.com/office/drawing/2014/main" id="{A694B638-58B1-F894-6E60-310BBC4D7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698" y="1704338"/>
            <a:ext cx="1524000" cy="1981200"/>
          </a:xfrm>
          <a:prstGeom prst="rect">
            <a:avLst/>
          </a:prstGeom>
          <a:ln w="12700">
            <a:solidFill>
              <a:schemeClr val="tx1"/>
            </a:solidFill>
          </a:ln>
        </p:spPr>
      </p:pic>
      <p:sp>
        <p:nvSpPr>
          <p:cNvPr id="9" name="TextBox 8">
            <a:extLst>
              <a:ext uri="{FF2B5EF4-FFF2-40B4-BE49-F238E27FC236}">
                <a16:creationId xmlns:a16="http://schemas.microsoft.com/office/drawing/2014/main" id="{93C16B84-EB63-79C1-A877-8150DAE7DB2B}"/>
              </a:ext>
            </a:extLst>
          </p:cNvPr>
          <p:cNvSpPr txBox="1"/>
          <p:nvPr/>
        </p:nvSpPr>
        <p:spPr>
          <a:xfrm>
            <a:off x="1070462" y="3828298"/>
            <a:ext cx="10189028" cy="369332"/>
          </a:xfrm>
          <a:prstGeom prst="rect">
            <a:avLst/>
          </a:prstGeom>
          <a:noFill/>
        </p:spPr>
        <p:txBody>
          <a:bodyPr wrap="square" rtlCol="0">
            <a:spAutoFit/>
          </a:bodyPr>
          <a:lstStyle/>
          <a:p>
            <a:r>
              <a:rPr lang="en-IN" sz="1800">
                <a:latin typeface="Times New Roman" panose="02020603050405020304" pitchFamily="18" charset="0"/>
                <a:cs typeface="Times New Roman" panose="02020603050405020304" pitchFamily="18" charset="0"/>
              </a:rPr>
              <a:t>E.E.S. Praveen</a:t>
            </a:r>
            <a:r>
              <a:rPr lang="en-IN" sz="1800"/>
              <a:t>		</a:t>
            </a:r>
            <a:endParaRPr lang="en-IN"/>
          </a:p>
        </p:txBody>
      </p:sp>
      <p:sp>
        <p:nvSpPr>
          <p:cNvPr id="11" name="TextBox 10">
            <a:extLst>
              <a:ext uri="{FF2B5EF4-FFF2-40B4-BE49-F238E27FC236}">
                <a16:creationId xmlns:a16="http://schemas.microsoft.com/office/drawing/2014/main" id="{428E64D8-43CF-3C82-9AE4-CA7C980797C9}"/>
              </a:ext>
            </a:extLst>
          </p:cNvPr>
          <p:cNvSpPr txBox="1"/>
          <p:nvPr/>
        </p:nvSpPr>
        <p:spPr>
          <a:xfrm>
            <a:off x="3996212" y="3849016"/>
            <a:ext cx="2251788" cy="369332"/>
          </a:xfrm>
          <a:prstGeom prst="rect">
            <a:avLst/>
          </a:prstGeom>
          <a:noFill/>
        </p:spPr>
        <p:txBody>
          <a:bodyPr wrap="square" rtlCol="0">
            <a:spAutoFit/>
          </a:bodyPr>
          <a:lstStyle/>
          <a:p>
            <a:r>
              <a:rPr lang="en-IN" sz="1800">
                <a:latin typeface="Times New Roman" panose="02020603050405020304" pitchFamily="18" charset="0"/>
                <a:cs typeface="Times New Roman" panose="02020603050405020304" pitchFamily="18" charset="0"/>
              </a:rPr>
              <a:t>M.V.N.S. Sowmya</a:t>
            </a:r>
            <a:endParaRPr lang="en-IN">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14DD5B4-FBED-5646-D676-488D1A16907F}"/>
              </a:ext>
            </a:extLst>
          </p:cNvPr>
          <p:cNvSpPr txBox="1"/>
          <p:nvPr/>
        </p:nvSpPr>
        <p:spPr>
          <a:xfrm>
            <a:off x="7235495" y="3798838"/>
            <a:ext cx="1831875" cy="369332"/>
          </a:xfrm>
          <a:prstGeom prst="rect">
            <a:avLst/>
          </a:prstGeom>
          <a:noFill/>
        </p:spPr>
        <p:txBody>
          <a:bodyPr wrap="square" rtlCol="0">
            <a:spAutoFit/>
          </a:bodyPr>
          <a:lstStyle/>
          <a:p>
            <a:r>
              <a:rPr lang="en-IN" sz="1800">
                <a:latin typeface="Times New Roman" panose="02020603050405020304" pitchFamily="18" charset="0"/>
                <a:cs typeface="Times New Roman" panose="02020603050405020304" pitchFamily="18" charset="0"/>
              </a:rPr>
              <a:t>K. </a:t>
            </a:r>
            <a:r>
              <a:rPr lang="en-IN" sz="1800" err="1">
                <a:latin typeface="Times New Roman" panose="02020603050405020304" pitchFamily="18" charset="0"/>
                <a:cs typeface="Times New Roman" panose="02020603050405020304" pitchFamily="18" charset="0"/>
              </a:rPr>
              <a:t>Sree</a:t>
            </a:r>
            <a:r>
              <a:rPr lang="en-IN" sz="1800">
                <a:latin typeface="Times New Roman" panose="02020603050405020304" pitchFamily="18" charset="0"/>
                <a:cs typeface="Times New Roman" panose="02020603050405020304" pitchFamily="18" charset="0"/>
              </a:rPr>
              <a:t> </a:t>
            </a:r>
            <a:r>
              <a:rPr lang="en-IN" sz="1800" err="1">
                <a:latin typeface="Times New Roman" panose="02020603050405020304" pitchFamily="18" charset="0"/>
                <a:cs typeface="Times New Roman" panose="02020603050405020304" pitchFamily="18" charset="0"/>
              </a:rPr>
              <a:t>Divya</a:t>
            </a:r>
            <a:endParaRPr lang="en-IN">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CA3EA4F-B3D6-27BC-48F4-750B8D761C87}"/>
              </a:ext>
            </a:extLst>
          </p:cNvPr>
          <p:cNvSpPr txBox="1"/>
          <p:nvPr/>
        </p:nvSpPr>
        <p:spPr>
          <a:xfrm>
            <a:off x="10286138" y="3827551"/>
            <a:ext cx="1489301" cy="369332"/>
          </a:xfrm>
          <a:prstGeom prst="rect">
            <a:avLst/>
          </a:prstGeom>
          <a:noFill/>
        </p:spPr>
        <p:txBody>
          <a:bodyPr wrap="square" rtlCol="0">
            <a:spAutoFit/>
          </a:bodyPr>
          <a:lstStyle/>
          <a:p>
            <a:r>
              <a:rPr lang="en-IN" sz="1800"/>
              <a:t>G. </a:t>
            </a:r>
            <a:r>
              <a:rPr lang="en-IN" sz="1800">
                <a:latin typeface="Times New Roman" panose="02020603050405020304" pitchFamily="18" charset="0"/>
                <a:cs typeface="Times New Roman" panose="02020603050405020304" pitchFamily="18" charset="0"/>
              </a:rPr>
              <a:t>Sai</a:t>
            </a:r>
            <a:r>
              <a:rPr lang="en-IN" sz="1800"/>
              <a:t> Nikhil</a:t>
            </a:r>
            <a:endParaRPr lang="en-IN"/>
          </a:p>
        </p:txBody>
      </p:sp>
      <p:sp>
        <p:nvSpPr>
          <p:cNvPr id="18" name="TextBox 17">
            <a:extLst>
              <a:ext uri="{FF2B5EF4-FFF2-40B4-BE49-F238E27FC236}">
                <a16:creationId xmlns:a16="http://schemas.microsoft.com/office/drawing/2014/main" id="{61422354-61E5-8504-75CB-963A3314A340}"/>
              </a:ext>
            </a:extLst>
          </p:cNvPr>
          <p:cNvSpPr txBox="1"/>
          <p:nvPr/>
        </p:nvSpPr>
        <p:spPr>
          <a:xfrm>
            <a:off x="4785639" y="732548"/>
            <a:ext cx="3974841" cy="523220"/>
          </a:xfrm>
          <a:prstGeom prst="rect">
            <a:avLst/>
          </a:prstGeom>
          <a:noFill/>
        </p:spPr>
        <p:txBody>
          <a:bodyPr wrap="square" lIns="91440" tIns="45720" rIns="91440" bIns="45720" rtlCol="0" anchor="t">
            <a:spAutoFit/>
          </a:bodyPr>
          <a:lstStyle/>
          <a:p>
            <a:r>
              <a:rPr lang="en-IN" sz="2800" b="1">
                <a:latin typeface="Times New Roman"/>
                <a:cs typeface="Times New Roman"/>
              </a:rPr>
              <a:t>CHIBI CREW</a:t>
            </a:r>
            <a:endParaRPr lang="en-IN" sz="28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EDC3973-2760-8925-ADFF-57D3E085A5A1}"/>
              </a:ext>
            </a:extLst>
          </p:cNvPr>
          <p:cNvSpPr txBox="1"/>
          <p:nvPr/>
        </p:nvSpPr>
        <p:spPr>
          <a:xfrm>
            <a:off x="1054358" y="4926562"/>
            <a:ext cx="9554549"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Name of College : </a:t>
            </a:r>
            <a:r>
              <a:rPr lang="en-IN" sz="2000">
                <a:latin typeface="Times New Roman" panose="02020603050405020304" pitchFamily="18" charset="0"/>
                <a:cs typeface="Times New Roman" panose="02020603050405020304" pitchFamily="18" charset="0"/>
              </a:rPr>
              <a:t>Gayatri Vidya Parishad College of Engineering (AUTONOMOUS) </a:t>
            </a:r>
          </a:p>
        </p:txBody>
      </p:sp>
    </p:spTree>
    <p:extLst>
      <p:ext uri="{BB962C8B-B14F-4D97-AF65-F5344CB8AC3E}">
        <p14:creationId xmlns:p14="http://schemas.microsoft.com/office/powerpoint/2010/main" val="427464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AA488-066B-E035-33E2-542003D81BEF}"/>
              </a:ext>
            </a:extLst>
          </p:cNvPr>
          <p:cNvSpPr txBox="1"/>
          <p:nvPr/>
        </p:nvSpPr>
        <p:spPr>
          <a:xfrm>
            <a:off x="2734718" y="508095"/>
            <a:ext cx="7249885" cy="923330"/>
          </a:xfrm>
          <a:prstGeom prst="rect">
            <a:avLst/>
          </a:prstGeom>
          <a:noFill/>
        </p:spPr>
        <p:txBody>
          <a:bodyPr wrap="square" rtlCol="0">
            <a:spAutoFit/>
          </a:bodyPr>
          <a:lstStyle/>
          <a:p>
            <a:r>
              <a:rPr lang="en-IN" sz="5400" b="1">
                <a:latin typeface="Times New Roman" panose="02020603050405020304" pitchFamily="18" charset="0"/>
                <a:cs typeface="Times New Roman" panose="02020603050405020304" pitchFamily="18" charset="0"/>
              </a:rPr>
              <a:t>URL for Source Code</a:t>
            </a:r>
          </a:p>
        </p:txBody>
      </p:sp>
      <p:sp>
        <p:nvSpPr>
          <p:cNvPr id="3" name="TextBox 2">
            <a:extLst>
              <a:ext uri="{FF2B5EF4-FFF2-40B4-BE49-F238E27FC236}">
                <a16:creationId xmlns:a16="http://schemas.microsoft.com/office/drawing/2014/main" id="{D5DDFEEB-D54C-6330-09CC-0EC6A1CC1325}"/>
              </a:ext>
            </a:extLst>
          </p:cNvPr>
          <p:cNvSpPr txBox="1"/>
          <p:nvPr/>
        </p:nvSpPr>
        <p:spPr>
          <a:xfrm>
            <a:off x="2417141" y="2574565"/>
            <a:ext cx="80984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https://github.com/iamneo-production/39911c27-258e-43a9-8dbc-efae83cfae3a</a:t>
            </a:r>
          </a:p>
        </p:txBody>
      </p:sp>
    </p:spTree>
    <p:extLst>
      <p:ext uri="{BB962C8B-B14F-4D97-AF65-F5344CB8AC3E}">
        <p14:creationId xmlns:p14="http://schemas.microsoft.com/office/powerpoint/2010/main" val="153739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EC025C-9D01-697C-0706-AE8E85FFD668}"/>
              </a:ext>
            </a:extLst>
          </p:cNvPr>
          <p:cNvSpPr txBox="1"/>
          <p:nvPr/>
        </p:nvSpPr>
        <p:spPr>
          <a:xfrm>
            <a:off x="4506685" y="248195"/>
            <a:ext cx="5654351" cy="830997"/>
          </a:xfrm>
          <a:prstGeom prst="rect">
            <a:avLst/>
          </a:prstGeom>
          <a:noFill/>
        </p:spPr>
        <p:txBody>
          <a:bodyPr wrap="square" rtlCol="0">
            <a:spAutoFit/>
          </a:bodyPr>
          <a:lstStyle/>
          <a:p>
            <a:r>
              <a:rPr lang="en-IN" sz="4800" b="1">
                <a:latin typeface="Times New Roman" panose="02020603050405020304" pitchFamily="18" charset="0"/>
                <a:cs typeface="Times New Roman" panose="02020603050405020304" pitchFamily="18" charset="0"/>
              </a:rPr>
              <a:t>Evaluation</a:t>
            </a:r>
          </a:p>
        </p:txBody>
      </p:sp>
      <p:sp>
        <p:nvSpPr>
          <p:cNvPr id="3" name="TextBox 2">
            <a:extLst>
              <a:ext uri="{FF2B5EF4-FFF2-40B4-BE49-F238E27FC236}">
                <a16:creationId xmlns:a16="http://schemas.microsoft.com/office/drawing/2014/main" id="{03ED3208-D786-6664-A156-E436450EFE2A}"/>
              </a:ext>
            </a:extLst>
          </p:cNvPr>
          <p:cNvSpPr txBox="1"/>
          <p:nvPr/>
        </p:nvSpPr>
        <p:spPr>
          <a:xfrm>
            <a:off x="873760" y="1505912"/>
            <a:ext cx="10830560" cy="3693319"/>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To evaluate the model that predicts the occurrence of Heat waves and AQI </a:t>
            </a:r>
            <a:r>
              <a:rPr lang="en-IN" b="1">
                <a:latin typeface="Times New Roman" panose="02020603050405020304" pitchFamily="18" charset="0"/>
                <a:cs typeface="Times New Roman" panose="02020603050405020304" pitchFamily="18" charset="0"/>
              </a:rPr>
              <a:t>Mean Absolute Percentage Error</a:t>
            </a:r>
          </a:p>
          <a:p>
            <a:r>
              <a:rPr lang="en-IN">
                <a:latin typeface="Times New Roman" panose="02020603050405020304" pitchFamily="18" charset="0"/>
                <a:cs typeface="Times New Roman" panose="02020603050405020304" pitchFamily="18" charset="0"/>
              </a:rPr>
              <a:t>( MAPE) is considered.</a:t>
            </a:r>
          </a:p>
          <a:p>
            <a:endParaRPr lang="en-IN">
              <a:latin typeface="Times New Roman" panose="02020603050405020304" pitchFamily="18" charset="0"/>
              <a:cs typeface="Times New Roman" panose="02020603050405020304" pitchFamily="18" charset="0"/>
            </a:endParaRPr>
          </a:p>
          <a:p>
            <a:pPr algn="l"/>
            <a:r>
              <a:rPr lang="en-US" b="0" i="0">
                <a:effectLst/>
                <a:latin typeface="Times New Roman" panose="02020603050405020304" pitchFamily="18" charset="0"/>
                <a:cs typeface="Times New Roman" panose="02020603050405020304" pitchFamily="18" charset="0"/>
              </a:rPr>
              <a:t>The Mean </a:t>
            </a:r>
            <a:r>
              <a:rPr lang="en-US">
                <a:latin typeface="Times New Roman" panose="02020603050405020304" pitchFamily="18" charset="0"/>
                <a:cs typeface="Times New Roman" panose="02020603050405020304" pitchFamily="18" charset="0"/>
              </a:rPr>
              <a:t>A</a:t>
            </a:r>
            <a:r>
              <a:rPr lang="en-US" b="0" i="0">
                <a:effectLst/>
                <a:latin typeface="Times New Roman" panose="02020603050405020304" pitchFamily="18" charset="0"/>
                <a:cs typeface="Times New Roman" panose="02020603050405020304" pitchFamily="18" charset="0"/>
              </a:rPr>
              <a:t>bsolute Percentage </a:t>
            </a:r>
            <a:r>
              <a:rPr lang="en-US">
                <a:latin typeface="Times New Roman" panose="02020603050405020304" pitchFamily="18" charset="0"/>
                <a:cs typeface="Times New Roman" panose="02020603050405020304" pitchFamily="18" charset="0"/>
              </a:rPr>
              <a:t>E</a:t>
            </a:r>
            <a:r>
              <a:rPr lang="en-US" b="0" i="0">
                <a:effectLst/>
                <a:latin typeface="Times New Roman" panose="02020603050405020304" pitchFamily="18" charset="0"/>
                <a:cs typeface="Times New Roman" panose="02020603050405020304" pitchFamily="18" charset="0"/>
              </a:rPr>
              <a:t>rror (MAPE) is a measure of prediction accuracy of a forecasting method. It measures the percentage difference between the actual values and the predicted values.</a:t>
            </a:r>
          </a:p>
          <a:p>
            <a:pPr algn="l"/>
            <a:endParaRPr lang="en-US" b="0" i="0">
              <a:effectLst/>
              <a:latin typeface="Times New Roman" panose="02020603050405020304" pitchFamily="18" charset="0"/>
              <a:cs typeface="Times New Roman" panose="02020603050405020304" pitchFamily="18" charset="0"/>
            </a:endParaRPr>
          </a:p>
          <a:p>
            <a:pPr algn="l"/>
            <a:r>
              <a:rPr lang="en-US" b="0" i="0">
                <a:effectLst/>
                <a:latin typeface="Times New Roman" panose="02020603050405020304" pitchFamily="18" charset="0"/>
                <a:cs typeface="Times New Roman" panose="02020603050405020304" pitchFamily="18" charset="0"/>
              </a:rPr>
              <a:t>The formula for calculating MAPE is:</a:t>
            </a:r>
          </a:p>
          <a:p>
            <a:pPr algn="l"/>
            <a:r>
              <a:rPr lang="en-US" b="1" i="0">
                <a:effectLst/>
                <a:latin typeface="Times New Roman" panose="02020603050405020304" pitchFamily="18" charset="0"/>
                <a:cs typeface="Times New Roman" panose="02020603050405020304" pitchFamily="18" charset="0"/>
              </a:rPr>
              <a:t>MAPE = (1/n) * Σ(|(Actual - Predicted)/Actual|) * 100%  </a:t>
            </a:r>
            <a:r>
              <a:rPr lang="en-US" b="0" i="0">
                <a:effectLst/>
                <a:latin typeface="Times New Roman" panose="02020603050405020304" pitchFamily="18" charset="0"/>
                <a:cs typeface="Times New Roman" panose="02020603050405020304" pitchFamily="18" charset="0"/>
              </a:rPr>
              <a:t>where n is the number of observations.</a:t>
            </a:r>
          </a:p>
          <a:p>
            <a:pPr algn="l"/>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While predicting the Heat waves different models are build for different places and MAPE is calculated, and the resultant error range is 0.1 to 3.0 percent.</a:t>
            </a:r>
            <a:endParaRPr lang="en-IN">
              <a:latin typeface="Times New Roman" panose="02020603050405020304" pitchFamily="18" charset="0"/>
              <a:cs typeface="Times New Roman" panose="02020603050405020304" pitchFamily="18" charset="0"/>
            </a:endParaRPr>
          </a:p>
          <a:p>
            <a:endParaRPr lang="en-IN"/>
          </a:p>
          <a:p>
            <a:endParaRPr lang="en-IN"/>
          </a:p>
        </p:txBody>
      </p:sp>
    </p:spTree>
    <p:extLst>
      <p:ext uri="{BB962C8B-B14F-4D97-AF65-F5344CB8AC3E}">
        <p14:creationId xmlns:p14="http://schemas.microsoft.com/office/powerpoint/2010/main" val="113136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3C6BC5-90A2-CCD4-6DDD-40360050C197}"/>
              </a:ext>
            </a:extLst>
          </p:cNvPr>
          <p:cNvSpPr txBox="1"/>
          <p:nvPr/>
        </p:nvSpPr>
        <p:spPr>
          <a:xfrm>
            <a:off x="699277" y="1544321"/>
            <a:ext cx="10771363" cy="4252178"/>
          </a:xfrm>
          <a:prstGeom prst="rect">
            <a:avLst/>
          </a:prstGeom>
          <a:noFill/>
        </p:spPr>
        <p:txBody>
          <a:bodyPr wrap="square" lIns="91440" tIns="45720" rIns="91440" bIns="45720" rtlCol="0" anchor="t">
            <a:spAutoFit/>
          </a:bodyPr>
          <a:lstStyle/>
          <a:p>
            <a:pPr algn="just"/>
            <a:r>
              <a:rPr lang="en-US" b="0" i="0">
                <a:effectLst/>
                <a:latin typeface="Times New Roman"/>
                <a:cs typeface="Times New Roman"/>
              </a:rPr>
              <a:t>Initially, we will define the scope of the project, including the target audience, the types of data that will be used, and the specific features and functionalities of the website. We collect data on past heatwaves and AQI levels in different regions and then we analyze the data to identify patterns and trends that can be used to create predictive models.</a:t>
            </a:r>
          </a:p>
          <a:p>
            <a:pPr algn="just"/>
            <a:endParaRPr lang="en-US">
              <a:latin typeface="Söhne"/>
              <a:cs typeface="Times New Roman" panose="02020603050405020304" pitchFamily="18" charset="0"/>
            </a:endParaRPr>
          </a:p>
          <a:p>
            <a:pPr algn="just"/>
            <a:r>
              <a:rPr lang="en-US" b="0" i="0">
                <a:effectLst/>
                <a:latin typeface="Times New Roman"/>
                <a:cs typeface="Times New Roman"/>
              </a:rPr>
              <a:t>We will build a website that incorporates the predictive models and provides users with up-to-date information on predicted heatwaves and AQI levels. The website also </a:t>
            </a:r>
            <a:r>
              <a:rPr lang="en-US">
                <a:latin typeface="Times New Roman"/>
                <a:cs typeface="Times New Roman"/>
              </a:rPr>
              <a:t>includes</a:t>
            </a:r>
            <a:r>
              <a:rPr lang="en-US" b="0" i="0">
                <a:effectLst/>
                <a:latin typeface="Times New Roman"/>
                <a:cs typeface="Times New Roman"/>
              </a:rPr>
              <a:t> interactive features, such as maps and charts, </a:t>
            </a:r>
            <a:r>
              <a:rPr lang="en-US">
                <a:latin typeface="Times New Roman"/>
                <a:cs typeface="Times New Roman"/>
              </a:rPr>
              <a:t>that allow</a:t>
            </a:r>
            <a:r>
              <a:rPr lang="en-US" b="0" i="0">
                <a:effectLst/>
                <a:latin typeface="Times New Roman"/>
                <a:cs typeface="Times New Roman"/>
              </a:rPr>
              <a:t> users to explore data and trends.</a:t>
            </a:r>
          </a:p>
          <a:p>
            <a:pPr algn="just"/>
            <a:endParaRPr lang="en-US">
              <a:latin typeface="Söhne"/>
              <a:cs typeface="Times New Roman" panose="02020603050405020304" pitchFamily="18" charset="0"/>
            </a:endParaRPr>
          </a:p>
          <a:p>
            <a:pPr algn="just"/>
            <a:r>
              <a:rPr lang="en-US" b="0" i="0">
                <a:effectLst/>
                <a:latin typeface="Times New Roman"/>
                <a:cs typeface="Times New Roman"/>
              </a:rPr>
              <a:t>We</a:t>
            </a:r>
            <a:r>
              <a:rPr lang="en-US">
                <a:latin typeface="Times New Roman"/>
                <a:cs typeface="Times New Roman"/>
              </a:rPr>
              <a:t> will</a:t>
            </a:r>
            <a:r>
              <a:rPr lang="en-US" b="0" i="0">
                <a:effectLst/>
                <a:latin typeface="Times New Roman"/>
                <a:cs typeface="Times New Roman"/>
              </a:rPr>
              <a:t> test the website to ensure that it is accurate and reliable in predicting heatwaves and AQI </a:t>
            </a:r>
            <a:r>
              <a:rPr lang="en-US">
                <a:latin typeface="Times New Roman"/>
                <a:cs typeface="Times New Roman"/>
              </a:rPr>
              <a:t>levels and also refine</a:t>
            </a:r>
            <a:r>
              <a:rPr lang="en-US" b="0" i="0">
                <a:effectLst/>
                <a:latin typeface="Times New Roman"/>
                <a:cs typeface="Times New Roman"/>
              </a:rPr>
              <a:t> the website based on feedback from users and ongoing analysis of data.</a:t>
            </a: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a:cs typeface="Times New Roman"/>
              </a:rPr>
              <a:t>W</a:t>
            </a:r>
            <a:r>
              <a:rPr lang="en-US" b="0" i="0">
                <a:effectLst/>
                <a:latin typeface="Times New Roman"/>
                <a:cs typeface="Times New Roman"/>
              </a:rPr>
              <a:t>e will Launch the website and promote it through social media, email marketing, and other channels to attract users and increase awareness and we continuously maintain and update the website to ensure that it remains accurate and up-to-date with the latest data and trends.</a:t>
            </a:r>
            <a:endParaRPr lang="en-IN">
              <a:latin typeface="Times New Roman"/>
              <a:cs typeface="Times New Roman"/>
            </a:endParaRPr>
          </a:p>
        </p:txBody>
      </p:sp>
      <p:sp>
        <p:nvSpPr>
          <p:cNvPr id="3" name="TextBox 2">
            <a:extLst>
              <a:ext uri="{FF2B5EF4-FFF2-40B4-BE49-F238E27FC236}">
                <a16:creationId xmlns:a16="http://schemas.microsoft.com/office/drawing/2014/main" id="{B47E204D-F750-E34A-B669-8C7A462FA72C}"/>
              </a:ext>
            </a:extLst>
          </p:cNvPr>
          <p:cNvSpPr txBox="1"/>
          <p:nvPr/>
        </p:nvSpPr>
        <p:spPr>
          <a:xfrm>
            <a:off x="701916" y="741604"/>
            <a:ext cx="4646645"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Our Plan To Startup:</a:t>
            </a:r>
          </a:p>
        </p:txBody>
      </p:sp>
    </p:spTree>
    <p:extLst>
      <p:ext uri="{BB962C8B-B14F-4D97-AF65-F5344CB8AC3E}">
        <p14:creationId xmlns:p14="http://schemas.microsoft.com/office/powerpoint/2010/main" val="320306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4E7CF-A402-0AAC-ABE5-1176628B0994}"/>
              </a:ext>
            </a:extLst>
          </p:cNvPr>
          <p:cNvSpPr txBox="1"/>
          <p:nvPr/>
        </p:nvSpPr>
        <p:spPr>
          <a:xfrm>
            <a:off x="396240" y="436088"/>
            <a:ext cx="8138160"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The problem that you found worth solving:</a:t>
            </a:r>
          </a:p>
        </p:txBody>
      </p:sp>
      <p:sp>
        <p:nvSpPr>
          <p:cNvPr id="7" name="Rectangle 4">
            <a:extLst>
              <a:ext uri="{FF2B5EF4-FFF2-40B4-BE49-F238E27FC236}">
                <a16:creationId xmlns:a16="http://schemas.microsoft.com/office/drawing/2014/main" id="{0C14099A-87BF-D9A2-3C01-CE37ADD1CFE9}"/>
              </a:ext>
            </a:extLst>
          </p:cNvPr>
          <p:cNvSpPr>
            <a:spLocks noChangeArrowheads="1"/>
          </p:cNvSpPr>
          <p:nvPr/>
        </p:nvSpPr>
        <p:spPr bwMode="auto">
          <a:xfrm>
            <a:off x="396240" y="1063188"/>
            <a:ext cx="1123696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Both heat wave prediction and air quality index are important problems worth solving as they have significant impacts on human health, infrastructure, and the environment.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Heat wave prediction can help to protect human health by identifying populations that are most at risk of heat-related illnesses and allowing for targeted interventions to protect their health. It can also prevent infrastructure damage by identifying areas that are at risk of damage due to high temperatures, such as roads, bridges, and power grids. Furthermore, it can improve energy efficiency by predicting when demand for electricity is likely to be highest and supporting disaster response efforts by identifying areas that are most at risk of heat-related emergencies.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Similarly, air quality index can help to protect human health by providing accurate and up- to- date information about air quality, enabling individuals and communities to take measures to protect their health. It can also promote environmental sustainability by raising awareness about the sources of air pollution and encouraging policymakers and businesses to take steps to reduce emissions and promote cleaner technologies.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Both heat wave prediction and air quality index are interconnected, as high temperatures can worsen air pollution by increasing the formation of ground-level ozone and other pollutants, which can lead to respiratory problems and other health issues. Therefore, it is important to develop comprehensive solutions that address both of these problems in order to create healthier and more sustainable communities.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114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FE66-A779-AB66-5DBD-381400C43DA5}"/>
              </a:ext>
            </a:extLst>
          </p:cNvPr>
          <p:cNvSpPr txBox="1"/>
          <p:nvPr/>
        </p:nvSpPr>
        <p:spPr>
          <a:xfrm>
            <a:off x="843695" y="3688702"/>
            <a:ext cx="10829730" cy="646331"/>
          </a:xfrm>
          <a:prstGeom prst="rect">
            <a:avLst/>
          </a:prstGeom>
          <a:noFill/>
        </p:spPr>
        <p:txBody>
          <a:bodyPr wrap="square" rtlCol="0">
            <a:spAutoFit/>
          </a:bodyPr>
          <a:lstStyle/>
          <a:p>
            <a:endParaRPr lang="en-US"/>
          </a:p>
          <a:p>
            <a:endParaRPr lang="en-IN"/>
          </a:p>
        </p:txBody>
      </p:sp>
      <p:sp>
        <p:nvSpPr>
          <p:cNvPr id="4" name="TextBox 3">
            <a:extLst>
              <a:ext uri="{FF2B5EF4-FFF2-40B4-BE49-F238E27FC236}">
                <a16:creationId xmlns:a16="http://schemas.microsoft.com/office/drawing/2014/main" id="{06ACED1D-2285-4A0C-FB1E-33DB5E919728}"/>
              </a:ext>
            </a:extLst>
          </p:cNvPr>
          <p:cNvSpPr txBox="1"/>
          <p:nvPr/>
        </p:nvSpPr>
        <p:spPr>
          <a:xfrm>
            <a:off x="843695" y="670560"/>
            <a:ext cx="10637105" cy="663297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Idea/ Solution:</a:t>
            </a:r>
          </a:p>
          <a:p>
            <a:endParaRPr lang="en-IN" b="1">
              <a:latin typeface="Times New Roman" panose="02020603050405020304" pitchFamily="18" charset="0"/>
              <a:cs typeface="Times New Roman" panose="02020603050405020304" pitchFamily="18" charset="0"/>
            </a:endParaRPr>
          </a:p>
          <a:p>
            <a:r>
              <a:rPr lang="en-IN" b="1">
                <a:latin typeface="Times New Roman" panose="02020603050405020304" pitchFamily="18" charset="0"/>
                <a:cs typeface="Times New Roman" panose="02020603050405020304" pitchFamily="18" charset="0"/>
              </a:rPr>
              <a:t>Heat Waves:</a:t>
            </a:r>
          </a:p>
          <a:p>
            <a:endParaRPr lang="en-IN" b="1">
              <a:latin typeface="Times New Roman" panose="02020603050405020304" pitchFamily="18" charset="0"/>
              <a:cs typeface="Times New Roman" panose="02020603050405020304" pitchFamily="18" charset="0"/>
            </a:endParaRPr>
          </a:p>
          <a:p>
            <a:pPr>
              <a:lnSpc>
                <a:spcPct val="107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Heat wave is considered if maximum temperature of a station reaches at least 40 C or more for Plains and at least 30 C or more for Hilly regions. </a:t>
            </a:r>
            <a:r>
              <a:rPr lang="en-IN">
                <a:latin typeface="Times New Roman" panose="02020603050405020304" pitchFamily="18" charset="0"/>
                <a:ea typeface="Calibri" panose="020F0502020204030204" pitchFamily="34" charset="0"/>
                <a:cs typeface="Times New Roman" panose="02020603050405020304" pitchFamily="18" charset="0"/>
              </a:rPr>
              <a:t>B</a:t>
            </a:r>
            <a:r>
              <a:rPr lang="en-IN" sz="1800">
                <a:effectLst/>
                <a:latin typeface="Times New Roman" panose="02020603050405020304" pitchFamily="18" charset="0"/>
                <a:ea typeface="Calibri" panose="020F0502020204030204" pitchFamily="34" charset="0"/>
                <a:cs typeface="Times New Roman" panose="02020603050405020304" pitchFamily="18" charset="0"/>
              </a:rPr>
              <a:t>ased on terrain here is a classification of these 5 Telangana districts,</a:t>
            </a:r>
          </a:p>
          <a:p>
            <a:pPr>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Hilly district(s): </a:t>
            </a:r>
            <a:r>
              <a:rPr lang="en-IN" sz="1800">
                <a:effectLst/>
                <a:latin typeface="Times New Roman" panose="02020603050405020304" pitchFamily="18" charset="0"/>
                <a:ea typeface="Calibri" panose="020F0502020204030204" pitchFamily="34" charset="0"/>
                <a:cs typeface="Times New Roman" panose="02020603050405020304" pitchFamily="18" charset="0"/>
              </a:rPr>
              <a:t>Adilabad</a:t>
            </a:r>
          </a:p>
          <a:p>
            <a:pPr>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Plain district(s): </a:t>
            </a:r>
            <a:r>
              <a:rPr lang="en-IN" sz="1800">
                <a:effectLst/>
                <a:latin typeface="Times New Roman" panose="02020603050405020304" pitchFamily="18" charset="0"/>
                <a:ea typeface="Calibri" panose="020F0502020204030204" pitchFamily="34" charset="0"/>
                <a:cs typeface="Times New Roman" panose="02020603050405020304" pitchFamily="18" charset="0"/>
              </a:rPr>
              <a:t>Karimnagar, Khammam, Nizamabad, Warangal</a:t>
            </a:r>
          </a:p>
          <a:p>
            <a:endParaRPr lang="en-IN" b="1">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Data is collected from the provided weather data in website from January 2018 – September 2022. The predictions are done from October 2022 – September 2023 using the model which was built using Random Forest Regression.</a:t>
            </a:r>
          </a:p>
          <a:p>
            <a:pPr algn="just">
              <a:lnSpc>
                <a:spcPct val="107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From the given data, the required 5 districts data is extracted and month wise data is obtained by aggregating the daily data for each month. To predict the average maximum temperature for a particular month the model is trained with the historical data (4 years) of respective month. The target value in the dataset is considered as the upcoming year’s maximum temperature for the respective month.</a:t>
            </a:r>
          </a:p>
          <a:p>
            <a:pPr>
              <a:lnSpc>
                <a:spcPct val="107000"/>
              </a:lnSpc>
              <a:spcAft>
                <a:spcPts val="800"/>
              </a:spcAft>
            </a:pPr>
            <a:endParaRPr lang="en-IN" sz="1800" b="1">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a:latin typeface="Times New Roman" panose="02020603050405020304" pitchFamily="18" charset="0"/>
              <a:cs typeface="Times New Roman" panose="02020603050405020304" pitchFamily="18" charset="0"/>
            </a:endParaRPr>
          </a:p>
          <a:p>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54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0CDA2-E925-02FF-D3A7-51389ADC0071}"/>
              </a:ext>
            </a:extLst>
          </p:cNvPr>
          <p:cNvSpPr txBox="1"/>
          <p:nvPr/>
        </p:nvSpPr>
        <p:spPr>
          <a:xfrm>
            <a:off x="1036320" y="609600"/>
            <a:ext cx="9885680" cy="1600438"/>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AQI:</a:t>
            </a:r>
          </a:p>
          <a:p>
            <a:r>
              <a:rPr lang="en-IN">
                <a:latin typeface="Times New Roman" panose="02020603050405020304" pitchFamily="18" charset="0"/>
                <a:cs typeface="Times New Roman" panose="02020603050405020304" pitchFamily="18" charset="0"/>
              </a:rPr>
              <a:t>AQI impacts are considered as follows according to CPCB:</a:t>
            </a:r>
          </a:p>
          <a:p>
            <a:endParaRPr lang="en-IN" sz="2000" b="1">
              <a:latin typeface="Times New Roman" panose="02020603050405020304" pitchFamily="18" charset="0"/>
              <a:cs typeface="Times New Roman" panose="02020603050405020304" pitchFamily="18" charset="0"/>
            </a:endParaRPr>
          </a:p>
          <a:p>
            <a:endParaRPr lang="en-IN" sz="2000" b="1">
              <a:latin typeface="Times New Roman" panose="02020603050405020304" pitchFamily="18" charset="0"/>
              <a:cs typeface="Times New Roman" panose="02020603050405020304" pitchFamily="18" charset="0"/>
            </a:endParaRPr>
          </a:p>
          <a:p>
            <a:endParaRPr lang="en-IN"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A600BF-AD5A-964D-793E-748E50D60AC5}"/>
              </a:ext>
            </a:extLst>
          </p:cNvPr>
          <p:cNvSpPr txBox="1"/>
          <p:nvPr/>
        </p:nvSpPr>
        <p:spPr>
          <a:xfrm>
            <a:off x="492760" y="4116369"/>
            <a:ext cx="10972800" cy="2308324"/>
          </a:xfrm>
          <a:prstGeom prst="rect">
            <a:avLst/>
          </a:prstGeom>
          <a:noFill/>
        </p:spPr>
        <p:txBody>
          <a:bodyPr wrap="square" rtlCol="0">
            <a:spAutoFit/>
          </a:bodyPr>
          <a:lstStyle/>
          <a:p>
            <a:pPr algn="just"/>
            <a:r>
              <a:rPr lang="en-IN">
                <a:latin typeface="Times New Roman" panose="02020603050405020304" pitchFamily="18" charset="0"/>
                <a:cs typeface="Times New Roman" panose="02020603050405020304" pitchFamily="18" charset="0"/>
              </a:rPr>
              <a:t>The model used while predicting the AQI is </a:t>
            </a:r>
            <a:r>
              <a:rPr lang="en-US" b="0" i="0">
                <a:effectLst/>
                <a:latin typeface="Times New Roman" panose="02020603050405020304" pitchFamily="18" charset="0"/>
                <a:cs typeface="Times New Roman" panose="02020603050405020304" pitchFamily="18" charset="0"/>
              </a:rPr>
              <a:t>Autoregressive Integrated Moving Average model </a:t>
            </a:r>
            <a:r>
              <a:rPr lang="en-US" b="0" i="0">
                <a:solidFill>
                  <a:srgbClr val="374151"/>
                </a:solidFill>
                <a:effectLst/>
                <a:latin typeface="Times New Roman" panose="02020603050405020304" pitchFamily="18" charset="0"/>
                <a:cs typeface="Times New Roman" panose="02020603050405020304" pitchFamily="18" charset="0"/>
              </a:rPr>
              <a:t>(</a:t>
            </a:r>
            <a:r>
              <a:rPr lang="en-IN">
                <a:latin typeface="Times New Roman" panose="02020603050405020304" pitchFamily="18" charset="0"/>
                <a:cs typeface="Times New Roman" panose="02020603050405020304" pitchFamily="18" charset="0"/>
              </a:rPr>
              <a:t>ARIMA). </a:t>
            </a:r>
            <a:r>
              <a:rPr lang="en-US" b="0" i="0">
                <a:effectLst/>
                <a:latin typeface="Times New Roman" panose="02020603050405020304" pitchFamily="18" charset="0"/>
                <a:cs typeface="Times New Roman" panose="02020603050405020304" pitchFamily="18" charset="0"/>
              </a:rPr>
              <a:t>ARIMA models can be useful for predictions as they can capture the time-dependent patterns in the data and provide accurate forecasts for future values. </a:t>
            </a:r>
            <a:r>
              <a:rPr lang="en-IN">
                <a:latin typeface="Times New Roman" panose="02020603050405020304" pitchFamily="18" charset="0"/>
                <a:cs typeface="Times New Roman" panose="02020603050405020304" pitchFamily="18" charset="0"/>
              </a:rPr>
              <a:t>While building the model, considered features are PM10, SO2 and NOx.</a:t>
            </a:r>
          </a:p>
          <a:p>
            <a:pPr algn="just"/>
            <a:endParaRPr lang="en-IN">
              <a:latin typeface="Times New Roman" panose="02020603050405020304" pitchFamily="18" charset="0"/>
              <a:cs typeface="Times New Roman" panose="02020603050405020304" pitchFamily="18" charset="0"/>
            </a:endParaRPr>
          </a:p>
          <a:p>
            <a:pPr algn="just"/>
            <a:r>
              <a:rPr lang="en-IN">
                <a:latin typeface="Times New Roman" panose="02020603050405020304" pitchFamily="18" charset="0"/>
                <a:cs typeface="Times New Roman" panose="02020603050405020304" pitchFamily="18" charset="0"/>
              </a:rPr>
              <a:t>The extracted data is from January 2016 – December 2022.To predict the monthly AQI, input is taken in the date format. Until the day all the pollutant values are calculated and monthly AQI will be predicted. AQI is taken as maximum value of available subindices pollutants.</a:t>
            </a:r>
          </a:p>
          <a:p>
            <a:endParaRPr lang="en-IN">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21A3751-1E5F-EC85-C56B-31963794D351}"/>
              </a:ext>
            </a:extLst>
          </p:cNvPr>
          <p:cNvPicPr>
            <a:picLocks noChangeAspect="1"/>
          </p:cNvPicPr>
          <p:nvPr/>
        </p:nvPicPr>
        <p:blipFill>
          <a:blip r:embed="rId2"/>
          <a:stretch>
            <a:fillRect/>
          </a:stretch>
        </p:blipFill>
        <p:spPr>
          <a:xfrm>
            <a:off x="1462638" y="1507976"/>
            <a:ext cx="9266723" cy="2499577"/>
          </a:xfrm>
          <a:prstGeom prst="rect">
            <a:avLst/>
          </a:prstGeom>
          <a:ln>
            <a:solidFill>
              <a:schemeClr val="tx1"/>
            </a:solidFill>
          </a:ln>
        </p:spPr>
      </p:pic>
    </p:spTree>
    <p:extLst>
      <p:ext uri="{BB962C8B-B14F-4D97-AF65-F5344CB8AC3E}">
        <p14:creationId xmlns:p14="http://schemas.microsoft.com/office/powerpoint/2010/main" val="278080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78A79-019D-B2FB-B73F-C340A51A86BD}"/>
              </a:ext>
            </a:extLst>
          </p:cNvPr>
          <p:cNvSpPr txBox="1"/>
          <p:nvPr/>
        </p:nvSpPr>
        <p:spPr>
          <a:xfrm>
            <a:off x="670560" y="589280"/>
            <a:ext cx="6888480"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Help you need to start up:</a:t>
            </a:r>
          </a:p>
        </p:txBody>
      </p:sp>
      <p:sp>
        <p:nvSpPr>
          <p:cNvPr id="4" name="TextBox 3">
            <a:extLst>
              <a:ext uri="{FF2B5EF4-FFF2-40B4-BE49-F238E27FC236}">
                <a16:creationId xmlns:a16="http://schemas.microsoft.com/office/drawing/2014/main" id="{56FA966E-ABB6-C30C-2BB6-D4C8D1EABB35}"/>
              </a:ext>
            </a:extLst>
          </p:cNvPr>
          <p:cNvSpPr txBox="1"/>
          <p:nvPr/>
        </p:nvSpPr>
        <p:spPr>
          <a:xfrm>
            <a:off x="465116" y="1170214"/>
            <a:ext cx="1133301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a:ea typeface="+mn-lt"/>
                <a:cs typeface="+mn-lt"/>
              </a:rPr>
              <a:t>Technical expertise: We need to hire a team of developers or data scientists who have expertise in predictive modeling, data analysis, and web development.  They can help us build and maintain our website and ensure that it performs well and meets user expectations.</a:t>
            </a:r>
          </a:p>
          <a:p>
            <a:pPr algn="just">
              <a:buFont typeface="Arial"/>
              <a:buChar char="•"/>
            </a:pPr>
            <a:r>
              <a:rPr lang="en-US">
                <a:ea typeface="+mn-lt"/>
                <a:cs typeface="+mn-lt"/>
              </a:rPr>
              <a:t>Data sources and analysis:  We would need to identify reliable data sources for predicting heatwaves and AQI levels. We may also need to analyze and visualize the data to make it easily understandable for users.</a:t>
            </a:r>
          </a:p>
          <a:p>
            <a:pPr algn="just">
              <a:buFont typeface="Arial"/>
              <a:buChar char="•"/>
            </a:pPr>
            <a:r>
              <a:rPr lang="en-US">
                <a:ea typeface="+mn-lt"/>
                <a:cs typeface="+mn-lt"/>
              </a:rPr>
              <a:t>Business strategy:  We may not have a lot of experience in developing a comprehensive business plan. We would need to research and develop a business plan that includes pricing strategies, revenue models, and growth plans.</a:t>
            </a:r>
          </a:p>
          <a:p>
            <a:pPr algn="just">
              <a:buFont typeface="Arial"/>
              <a:buChar char="•"/>
            </a:pPr>
            <a:r>
              <a:rPr lang="en-US">
                <a:ea typeface="+mn-lt"/>
                <a:cs typeface="+mn-lt"/>
              </a:rPr>
              <a:t>Marketing and advertising:  We would need to develop marketing and advertising strategies to promote our website and reach our target audience. As students, we may not have a lot of experience in marketing, so we would need to research and develop effective marketing and advertising strategies.</a:t>
            </a:r>
          </a:p>
          <a:p>
            <a:pPr algn="just">
              <a:buFont typeface="Arial"/>
              <a:buChar char="•"/>
            </a:pPr>
            <a:r>
              <a:rPr lang="en-US">
                <a:ea typeface="+mn-lt"/>
                <a:cs typeface="+mn-lt"/>
              </a:rPr>
              <a:t>Legal considerations:  We would need to ensure that we are complying with any legal requirements related to the data and predictions provided on our website. We may need to consult with legal experts to ensure that we are protecting user privacy and complying with any legal requirements.</a:t>
            </a:r>
          </a:p>
          <a:p>
            <a:pPr marL="285750" indent="-285750" algn="just">
              <a:buFont typeface="Arial"/>
              <a:buChar char="•"/>
            </a:pPr>
            <a:endParaRPr lang="en-US">
              <a:latin typeface="Times New Roman"/>
              <a:cs typeface="Times New Roman"/>
            </a:endParaRPr>
          </a:p>
          <a:p>
            <a:pPr algn="l"/>
            <a:endParaRPr lang="en-US">
              <a:cs typeface="Calibri"/>
            </a:endParaRPr>
          </a:p>
        </p:txBody>
      </p:sp>
    </p:spTree>
    <p:extLst>
      <p:ext uri="{BB962C8B-B14F-4D97-AF65-F5344CB8AC3E}">
        <p14:creationId xmlns:p14="http://schemas.microsoft.com/office/powerpoint/2010/main" val="33535948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sreedivya</dc:creator>
  <cp:revision>5</cp:revision>
  <dcterms:created xsi:type="dcterms:W3CDTF">2023-03-04T16:05:09Z</dcterms:created>
  <dcterms:modified xsi:type="dcterms:W3CDTF">2023-03-04T18:14:07Z</dcterms:modified>
</cp:coreProperties>
</file>