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0" r:id="rId4"/>
    <p:sldId id="270" r:id="rId5"/>
    <p:sldId id="272" r:id="rId6"/>
    <p:sldId id="271" r:id="rId7"/>
    <p:sldId id="273" r:id="rId8"/>
  </p:sldIdLst>
  <p:sldSz cx="18288000" cy="10287000"/>
  <p:notesSz cx="6858000" cy="9144000"/>
  <p:embeddedFontLst>
    <p:embeddedFont>
      <p:font typeface="DM Sans" pitchFamily="2" charset="0"/>
      <p:regular r:id="rId9"/>
      <p:bold r:id="rId10"/>
      <p:italic r:id="rId11"/>
      <p:boldItalic r:id="rId12"/>
    </p:embeddedFont>
    <p:embeddedFont>
      <p:font typeface="Oswald Bold" panose="00000800000000000000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955" y="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3916750" y="2965476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236346" y="3637275"/>
            <a:ext cx="9815307" cy="2766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b="1" spc="1610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B</a:t>
            </a:r>
            <a:r>
              <a:rPr lang="ro-RO" sz="16437" b="1" spc="1610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îrligol</a:t>
            </a:r>
            <a:endParaRPr lang="en-US" sz="16437" b="1" spc="1610" dirty="0">
              <a:solidFill>
                <a:srgbClr val="231F20"/>
              </a:solidFill>
              <a:latin typeface="Oswald Bold"/>
              <a:ea typeface="Oswald Bold"/>
              <a:cs typeface="Oswald Bold"/>
              <a:sym typeface="Oswald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5019320" y="2901697"/>
            <a:ext cx="1400485" cy="3842003"/>
            <a:chOff x="0" y="0"/>
            <a:chExt cx="368852" cy="17101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80992" y="1036994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ro-RO" sz="9981" b="1" spc="978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Membrii</a:t>
            </a:r>
            <a:endParaRPr lang="en-US" sz="9981" b="1" spc="978" dirty="0">
              <a:solidFill>
                <a:srgbClr val="231F20"/>
              </a:solidFill>
              <a:latin typeface="Oswald Bold"/>
              <a:ea typeface="Oswald Bold"/>
              <a:cs typeface="Oswald Bold"/>
              <a:sym typeface="Oswald Bold"/>
            </a:endParaRP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5231353" y="322518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31353" y="402230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31353" y="490346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31353" y="570058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07430" y="3333137"/>
            <a:ext cx="10613770" cy="4290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ro-RO" sz="2524" spc="24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Petrescu Nicolae</a:t>
            </a:r>
            <a:r>
              <a:rPr lang="en-US" sz="2524" spc="24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lang="en-US" sz="2524" spc="24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nicolae.petrescu@stud.acs.upb.ro</a:t>
            </a:r>
            <a:endParaRPr lang="en-US" sz="2524" spc="247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648771" y="4127355"/>
            <a:ext cx="10440571" cy="4290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B</a:t>
            </a:r>
            <a:r>
              <a:rPr lang="ro-RO" sz="2524" spc="24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ă</a:t>
            </a:r>
            <a:r>
              <a:rPr lang="en-US" sz="2524" spc="24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canu</a:t>
            </a:r>
            <a:r>
              <a:rPr lang="en-US" sz="2524" spc="24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Alexandru : </a:t>
            </a:r>
            <a:r>
              <a:rPr lang="en-US" sz="2524" spc="24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alexandru.bacanu04@stud.acs.upb.ro</a:t>
            </a:r>
            <a:endParaRPr lang="en-US" sz="2524" spc="247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607430" y="5047445"/>
            <a:ext cx="10613770" cy="4290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ro-RO" sz="2524" spc="24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</a:t>
            </a:r>
            <a:r>
              <a:rPr lang="en-US" sz="2524" spc="24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zdemir</a:t>
            </a:r>
            <a:r>
              <a:rPr lang="en-US" sz="2524" spc="24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Ali Mert: </a:t>
            </a:r>
            <a:r>
              <a:rPr lang="en-US" sz="2524" spc="24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ali_mert.ozdemir@stud.acs.upb.ro</a:t>
            </a:r>
            <a:endParaRPr lang="en-US" sz="2524" spc="247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607430" y="5841663"/>
            <a:ext cx="10613770" cy="4290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ro-RO" sz="2524" spc="24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Ș</a:t>
            </a:r>
            <a:r>
              <a:rPr lang="en-US" sz="2524" spc="24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al</a:t>
            </a:r>
            <a:r>
              <a:rPr lang="ro-RO" sz="2524" spc="24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ă</a:t>
            </a:r>
            <a:r>
              <a:rPr lang="en-US" sz="2524" spc="24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u Maria: </a:t>
            </a:r>
            <a:r>
              <a:rPr lang="en-US" sz="2524" spc="24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maria.salau@stud.acs.upb.ro</a:t>
            </a:r>
            <a:endParaRPr lang="en-US" sz="2524" spc="247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2588855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3690978" y="-194143"/>
            <a:ext cx="10906040" cy="2635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4000" b="1" dirty="0" err="1">
                <a:solidFill>
                  <a:schemeClr val="bg1"/>
                </a:solidFill>
                <a:latin typeface="Oswald Bold" panose="020B0604020202020204" charset="0"/>
              </a:rPr>
              <a:t>Motivația</a:t>
            </a:r>
            <a:r>
              <a:rPr lang="en-US" sz="4000" b="1" dirty="0">
                <a:solidFill>
                  <a:schemeClr val="bg1"/>
                </a:solidFill>
                <a:latin typeface="Oswald Bold" panose="020B060402020202020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Oswald Bold" panose="020B0604020202020204" charset="0"/>
              </a:rPr>
              <a:t>alegerii</a:t>
            </a:r>
            <a:r>
              <a:rPr lang="en-US" sz="4000" b="1" dirty="0">
                <a:solidFill>
                  <a:schemeClr val="bg1"/>
                </a:solidFill>
                <a:latin typeface="Oswald Bold" panose="020B0604020202020204" charset="0"/>
              </a:rPr>
              <a:t> Challenge-</a:t>
            </a:r>
            <a:r>
              <a:rPr lang="en-US" sz="4000" b="1" dirty="0" err="1">
                <a:solidFill>
                  <a:schemeClr val="bg1"/>
                </a:solidFill>
                <a:latin typeface="Oswald Bold" panose="020B0604020202020204" charset="0"/>
              </a:rPr>
              <a:t>ului</a:t>
            </a:r>
            <a:r>
              <a:rPr lang="en-US" sz="4000" b="1" dirty="0">
                <a:solidFill>
                  <a:schemeClr val="bg1"/>
                </a:solidFill>
                <a:latin typeface="Oswald Bold" panose="020B0604020202020204" charset="0"/>
              </a:rPr>
              <a:t> 3, „</a:t>
            </a:r>
            <a:r>
              <a:rPr lang="en-US" sz="4000" b="1" dirty="0" err="1">
                <a:solidFill>
                  <a:schemeClr val="bg1"/>
                </a:solidFill>
                <a:latin typeface="Oswald Bold" panose="020B0604020202020204" charset="0"/>
              </a:rPr>
              <a:t>Bibliotecă</a:t>
            </a:r>
            <a:r>
              <a:rPr lang="en-US" sz="4000" b="1" dirty="0">
                <a:solidFill>
                  <a:schemeClr val="bg1"/>
                </a:solidFill>
                <a:latin typeface="Oswald Bold" panose="020B060402020202020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Oswald Bold" panose="020B0604020202020204" charset="0"/>
              </a:rPr>
              <a:t>resurse</a:t>
            </a:r>
            <a:r>
              <a:rPr lang="en-US" sz="4000" b="1" dirty="0">
                <a:solidFill>
                  <a:schemeClr val="bg1"/>
                </a:solidFill>
                <a:latin typeface="Oswald Bold" panose="020B0604020202020204" charset="0"/>
              </a:rPr>
              <a:t> | </a:t>
            </a:r>
            <a:r>
              <a:rPr lang="en-US" sz="4000" b="1" dirty="0" err="1">
                <a:solidFill>
                  <a:schemeClr val="bg1"/>
                </a:solidFill>
                <a:latin typeface="Oswald Bold" panose="020B0604020202020204" charset="0"/>
              </a:rPr>
              <a:t>AmplifyONG</a:t>
            </a:r>
            <a:r>
              <a:rPr lang="en-US" sz="4000" b="1" dirty="0">
                <a:solidFill>
                  <a:schemeClr val="bg1"/>
                </a:solidFill>
                <a:latin typeface="Oswald Bold" panose="020B0604020202020204" charset="0"/>
              </a:rPr>
              <a:t>”</a:t>
            </a:r>
            <a:endParaRPr lang="en-US" sz="4000" b="1" spc="786" dirty="0">
              <a:solidFill>
                <a:schemeClr val="bg1"/>
              </a:solidFill>
              <a:latin typeface="Oswald Bold" panose="020B0604020202020204" charset="0"/>
              <a:ea typeface="Oswald Bold"/>
              <a:cs typeface="Oswald Bold"/>
              <a:sym typeface="Oswald Bold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1447800" y="3086101"/>
            <a:ext cx="15544799" cy="6781800"/>
            <a:chOff x="0" y="0"/>
            <a:chExt cx="1744696" cy="54229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744696" cy="542290"/>
            </a:xfrm>
            <a:custGeom>
              <a:avLst/>
              <a:gdLst/>
              <a:ahLst/>
              <a:cxnLst/>
              <a:rect l="l" t="t" r="r" b="b"/>
              <a:pathLst>
                <a:path w="1744696" h="542290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943099" y="4229100"/>
            <a:ext cx="14554200" cy="98488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13884" lvl="1" algn="l"/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contextul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care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multe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ONG-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din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România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beneficiază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</a:t>
            </a:r>
          </a:p>
          <a:p>
            <a:pPr marL="213884" lvl="1" algn="l"/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sprijin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prin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inițiative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precum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AmpliFY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crearea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unei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platforme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resurse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online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dezvoltarea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acestora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are un impact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semnificativ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asupra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sectorului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social.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Oferind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acces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facil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materialele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educaționale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resursele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necesare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 se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sprijină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creșterea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profesionalizarea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ONG-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urilor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 care pot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astfel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să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își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îmbunătățească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activitățile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să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ajungă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la un public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larg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13884" lvl="1" algn="l"/>
            <a:endParaRPr lang="en-US" sz="4000" spc="194" dirty="0">
              <a:solidFill>
                <a:srgbClr val="231F2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213884" lvl="1" algn="l"/>
            <a:endParaRPr lang="en-US" sz="4000" spc="194" dirty="0">
              <a:solidFill>
                <a:srgbClr val="231F2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213884" lvl="1" algn="l"/>
            <a:endParaRPr lang="en-US" sz="4000" spc="194" dirty="0">
              <a:solidFill>
                <a:srgbClr val="231F2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213884" lvl="1" algn="l"/>
            <a:endParaRPr lang="en-US" sz="4000" spc="194" dirty="0">
              <a:solidFill>
                <a:srgbClr val="231F2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213884" lvl="1" algn="l"/>
            <a:endParaRPr lang="en-US" sz="4000" spc="194" dirty="0">
              <a:solidFill>
                <a:srgbClr val="231F2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213884" lvl="1" algn="l"/>
            <a:endParaRPr lang="en-US" sz="4000" spc="194" dirty="0">
              <a:solidFill>
                <a:srgbClr val="231F2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213884" lvl="1" algn="l"/>
            <a:endParaRPr lang="en-US" sz="4000" spc="194" dirty="0">
              <a:solidFill>
                <a:srgbClr val="231F2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213884" lvl="1" algn="l"/>
            <a:endParaRPr lang="en-US" sz="4000" spc="194" dirty="0">
              <a:solidFill>
                <a:srgbClr val="231F2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213884" lvl="1" algn="l"/>
            <a:endParaRPr lang="en-US" sz="4000" spc="194" dirty="0">
              <a:solidFill>
                <a:srgbClr val="231F2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ECABD-CF77-EC44-FB5C-386935AD5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9388824-3A3C-0F05-8A46-85150206CFE6}"/>
              </a:ext>
            </a:extLst>
          </p:cNvPr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8A31A7ED-87CA-4F4F-D3D0-5A6BDE9818F8}"/>
              </a:ext>
            </a:extLst>
          </p:cNvPr>
          <p:cNvGrpSpPr/>
          <p:nvPr/>
        </p:nvGrpSpPr>
        <p:grpSpPr>
          <a:xfrm>
            <a:off x="0" y="0"/>
            <a:ext cx="18288000" cy="2588855"/>
            <a:chOff x="0" y="0"/>
            <a:chExt cx="4816593" cy="812800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24E9C194-15CD-CE7A-108B-92BD5C89EB3B}"/>
                </a:ext>
              </a:extLst>
            </p:cNvPr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B41DFE85-7293-DEF1-56AE-99DAE316DF0B}"/>
                </a:ext>
              </a:extLst>
            </p:cNvPr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FF2B5EF4-FFF2-40B4-BE49-F238E27FC236}">
                <a16:creationId xmlns:a16="http://schemas.microsoft.com/office/drawing/2014/main" id="{60044A34-5C98-2632-954F-959F991F0DDF}"/>
              </a:ext>
            </a:extLst>
          </p:cNvPr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ABF04CEB-A4C3-4056-1F9B-3D5B29440B26}"/>
              </a:ext>
            </a:extLst>
          </p:cNvPr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DC1535F1-6CD2-4906-9734-1B3020C23F90}"/>
              </a:ext>
            </a:extLst>
          </p:cNvPr>
          <p:cNvSpPr txBox="1"/>
          <p:nvPr/>
        </p:nvSpPr>
        <p:spPr>
          <a:xfrm>
            <a:off x="3690978" y="398205"/>
            <a:ext cx="10906040" cy="1187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4000" b="1" spc="786" dirty="0" err="1">
                <a:solidFill>
                  <a:schemeClr val="bg1"/>
                </a:solidFill>
                <a:latin typeface="Oswald Bold" panose="020B0604020202020204" charset="0"/>
                <a:ea typeface="Oswald Bold"/>
                <a:cs typeface="Oswald Bold"/>
                <a:sym typeface="Oswald Bold"/>
              </a:rPr>
              <a:t>Implementare</a:t>
            </a:r>
            <a:endParaRPr lang="en-US" sz="4000" b="1" spc="786" dirty="0">
              <a:solidFill>
                <a:schemeClr val="bg1"/>
              </a:solidFill>
              <a:latin typeface="Oswald Bold" panose="020B0604020202020204" charset="0"/>
              <a:ea typeface="Oswald Bold"/>
              <a:cs typeface="Oswald Bold"/>
              <a:sym typeface="Oswald Bold"/>
            </a:endParaRPr>
          </a:p>
        </p:txBody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1F0AF55A-CE74-9AE6-2CF3-ABE86AC8B30B}"/>
              </a:ext>
            </a:extLst>
          </p:cNvPr>
          <p:cNvGrpSpPr/>
          <p:nvPr/>
        </p:nvGrpSpPr>
        <p:grpSpPr>
          <a:xfrm>
            <a:off x="1447800" y="3086101"/>
            <a:ext cx="15544799" cy="6781800"/>
            <a:chOff x="0" y="0"/>
            <a:chExt cx="1744696" cy="54229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990FE94E-20B6-BF4D-E534-9C95E7E646F2}"/>
                </a:ext>
              </a:extLst>
            </p:cNvPr>
            <p:cNvSpPr/>
            <p:nvPr/>
          </p:nvSpPr>
          <p:spPr>
            <a:xfrm>
              <a:off x="0" y="0"/>
              <a:ext cx="1744696" cy="542290"/>
            </a:xfrm>
            <a:custGeom>
              <a:avLst/>
              <a:gdLst/>
              <a:ahLst/>
              <a:cxnLst/>
              <a:rect l="l" t="t" r="r" b="b"/>
              <a:pathLst>
                <a:path w="1744696" h="542290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69EB26CB-A649-1C03-0CEF-62B1B6626D03}"/>
                </a:ext>
              </a:extLst>
            </p:cNvPr>
            <p:cNvSpPr txBox="1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6" name="TextBox 16">
            <a:extLst>
              <a:ext uri="{FF2B5EF4-FFF2-40B4-BE49-F238E27FC236}">
                <a16:creationId xmlns:a16="http://schemas.microsoft.com/office/drawing/2014/main" id="{0292A8F0-AB1F-CB6B-521A-3B8CEEE141F3}"/>
              </a:ext>
            </a:extLst>
          </p:cNvPr>
          <p:cNvSpPr txBox="1"/>
          <p:nvPr/>
        </p:nvSpPr>
        <p:spPr>
          <a:xfrm>
            <a:off x="1866898" y="3324337"/>
            <a:ext cx="14554200" cy="108337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Mod de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implementare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fost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utilizat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structurarea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paginilor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secțiunilor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aplicației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definind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elementele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fundamentale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ale site-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ului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cum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fi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meniul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navigare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quiz-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biblioteca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cardurile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interactive.</a:t>
            </a:r>
          </a:p>
          <a:p>
            <a:pPr>
              <a:buFont typeface="+mj-lt"/>
              <a:buAutoNum type="arabicPeriod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fost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folosit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stilizarea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elementelor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asigurându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-se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că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design-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atractiv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coerent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identitatea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vizuală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AmpliFY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ONG. De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asemenea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CSS 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fost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esențial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 face site-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responsive,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adaptându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-se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corect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pe diverse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dispozitive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(desktop,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tabletă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mobil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buFont typeface="+mj-lt"/>
              <a:buAutoNum type="arabicPeriod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fost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folosit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adăuga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interactivitate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cum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fi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funcționalitățile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meniu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tip hamburger,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filtre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resurse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formulare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selecție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domeniilor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interes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carduri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interactive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quiz-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4000" spc="194" dirty="0">
              <a:solidFill>
                <a:srgbClr val="231F2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213884" lvl="1" algn="l"/>
            <a:endParaRPr lang="en-US" sz="4000" spc="194" dirty="0">
              <a:solidFill>
                <a:srgbClr val="231F2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213884" lvl="1" algn="l"/>
            <a:endParaRPr lang="en-US" sz="4000" spc="194" dirty="0">
              <a:solidFill>
                <a:srgbClr val="231F2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213884" lvl="1" algn="l"/>
            <a:endParaRPr lang="en-US" sz="4000" spc="194" dirty="0">
              <a:solidFill>
                <a:srgbClr val="231F2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213884" lvl="1" algn="l"/>
            <a:endParaRPr lang="en-US" sz="4000" spc="194" dirty="0">
              <a:solidFill>
                <a:srgbClr val="231F2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213884" lvl="1" algn="l"/>
            <a:endParaRPr lang="en-US" sz="4000" spc="194" dirty="0">
              <a:solidFill>
                <a:srgbClr val="231F2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213884" lvl="1" algn="l"/>
            <a:endParaRPr lang="en-US" sz="4000" spc="194" dirty="0">
              <a:solidFill>
                <a:srgbClr val="231F2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213884" lvl="1" algn="l"/>
            <a:endParaRPr lang="en-US" sz="4000" spc="194" dirty="0">
              <a:solidFill>
                <a:srgbClr val="231F2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213884" lvl="1" algn="l"/>
            <a:endParaRPr lang="en-US" sz="4000" spc="194" dirty="0">
              <a:solidFill>
                <a:srgbClr val="231F2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998853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45738-E3BA-A40F-73D8-43B3AE05F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F1D6E0A-8843-C18A-2DDA-8CBA8FB77CBD}"/>
              </a:ext>
            </a:extLst>
          </p:cNvPr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1E62D0D4-2922-FBE2-5510-5E468EB22064}"/>
              </a:ext>
            </a:extLst>
          </p:cNvPr>
          <p:cNvGrpSpPr/>
          <p:nvPr/>
        </p:nvGrpSpPr>
        <p:grpSpPr>
          <a:xfrm>
            <a:off x="0" y="0"/>
            <a:ext cx="18288000" cy="2588855"/>
            <a:chOff x="0" y="0"/>
            <a:chExt cx="4816593" cy="812800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CA113B80-8C00-E689-FC19-41EDF332E43E}"/>
                </a:ext>
              </a:extLst>
            </p:cNvPr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25B7951D-E7CF-7575-5200-D25E7A6EFEA9}"/>
                </a:ext>
              </a:extLst>
            </p:cNvPr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FF2B5EF4-FFF2-40B4-BE49-F238E27FC236}">
                <a16:creationId xmlns:a16="http://schemas.microsoft.com/office/drawing/2014/main" id="{60D3E26E-C35D-8C84-3182-7160755C0632}"/>
              </a:ext>
            </a:extLst>
          </p:cNvPr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5486B019-7412-DCC5-E5FD-B986C88FEBDE}"/>
              </a:ext>
            </a:extLst>
          </p:cNvPr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EA33B065-CA07-0F49-10E6-84F265A25AE7}"/>
              </a:ext>
            </a:extLst>
          </p:cNvPr>
          <p:cNvSpPr txBox="1"/>
          <p:nvPr/>
        </p:nvSpPr>
        <p:spPr>
          <a:xfrm>
            <a:off x="3429000" y="494915"/>
            <a:ext cx="10906040" cy="1187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4000" b="1" spc="786" dirty="0">
                <a:solidFill>
                  <a:schemeClr val="bg1"/>
                </a:solidFill>
                <a:latin typeface="Oswald Bold" panose="020B0604020202020204" charset="0"/>
                <a:ea typeface="Oswald Bold"/>
                <a:cs typeface="Oswald Bold"/>
                <a:sym typeface="Oswald Bold"/>
              </a:rPr>
              <a:t>Ce nu am </a:t>
            </a:r>
            <a:r>
              <a:rPr lang="en-US" sz="4000" b="1" spc="786" dirty="0" err="1">
                <a:solidFill>
                  <a:schemeClr val="bg1"/>
                </a:solidFill>
                <a:latin typeface="Oswald Bold" panose="020B0604020202020204" charset="0"/>
                <a:ea typeface="Oswald Bold"/>
                <a:cs typeface="Oswald Bold"/>
                <a:sym typeface="Oswald Bold"/>
              </a:rPr>
              <a:t>reusit</a:t>
            </a:r>
            <a:r>
              <a:rPr lang="en-US" sz="4000" b="1" spc="786" dirty="0">
                <a:solidFill>
                  <a:schemeClr val="bg1"/>
                </a:solidFill>
                <a:latin typeface="Oswald Bold" panose="020B0604020202020204" charset="0"/>
                <a:ea typeface="Oswald Bold"/>
                <a:cs typeface="Oswald Bold"/>
                <a:sym typeface="Oswald Bold"/>
              </a:rPr>
              <a:t> </a:t>
            </a:r>
            <a:r>
              <a:rPr lang="en-US" sz="4000" b="1" spc="786" dirty="0" err="1">
                <a:solidFill>
                  <a:schemeClr val="bg1"/>
                </a:solidFill>
                <a:latin typeface="Oswald Bold" panose="020B0604020202020204" charset="0"/>
                <a:ea typeface="Oswald Bold"/>
                <a:cs typeface="Oswald Bold"/>
                <a:sym typeface="Oswald Bold"/>
              </a:rPr>
              <a:t>sa</a:t>
            </a:r>
            <a:r>
              <a:rPr lang="en-US" sz="4000" b="1" spc="786" dirty="0">
                <a:solidFill>
                  <a:schemeClr val="bg1"/>
                </a:solidFill>
                <a:latin typeface="Oswald Bold" panose="020B0604020202020204" charset="0"/>
                <a:ea typeface="Oswald Bold"/>
                <a:cs typeface="Oswald Bold"/>
                <a:sym typeface="Oswald Bold"/>
              </a:rPr>
              <a:t> </a:t>
            </a:r>
            <a:r>
              <a:rPr lang="en-US" sz="4000" b="1" spc="786" dirty="0" err="1">
                <a:solidFill>
                  <a:schemeClr val="bg1"/>
                </a:solidFill>
                <a:latin typeface="Oswald Bold" panose="020B0604020202020204" charset="0"/>
                <a:ea typeface="Oswald Bold"/>
                <a:cs typeface="Oswald Bold"/>
                <a:sym typeface="Oswald Bold"/>
              </a:rPr>
              <a:t>implementam</a:t>
            </a:r>
            <a:r>
              <a:rPr lang="en-US" sz="4000" b="1" spc="786" dirty="0">
                <a:solidFill>
                  <a:schemeClr val="bg1"/>
                </a:solidFill>
                <a:latin typeface="Oswald Bold" panose="020B0604020202020204" charset="0"/>
                <a:ea typeface="Oswald Bold"/>
                <a:cs typeface="Oswald Bold"/>
                <a:sym typeface="Oswald Bold"/>
              </a:rPr>
              <a:t>?</a:t>
            </a:r>
          </a:p>
        </p:txBody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8BD09E01-1A27-2A02-06AF-BB2F0E0DED49}"/>
              </a:ext>
            </a:extLst>
          </p:cNvPr>
          <p:cNvGrpSpPr/>
          <p:nvPr/>
        </p:nvGrpSpPr>
        <p:grpSpPr>
          <a:xfrm>
            <a:off x="1447800" y="3086101"/>
            <a:ext cx="15544799" cy="6781800"/>
            <a:chOff x="0" y="0"/>
            <a:chExt cx="1744696" cy="54229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632B1620-6BB1-0DD0-D540-89D0BF7651EB}"/>
                </a:ext>
              </a:extLst>
            </p:cNvPr>
            <p:cNvSpPr/>
            <p:nvPr/>
          </p:nvSpPr>
          <p:spPr>
            <a:xfrm>
              <a:off x="0" y="0"/>
              <a:ext cx="1744696" cy="542290"/>
            </a:xfrm>
            <a:custGeom>
              <a:avLst/>
              <a:gdLst/>
              <a:ahLst/>
              <a:cxnLst/>
              <a:rect l="l" t="t" r="r" b="b"/>
              <a:pathLst>
                <a:path w="1744696" h="542290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C3EBC023-ED72-40CA-BC62-DE0376A92F69}"/>
                </a:ext>
              </a:extLst>
            </p:cNvPr>
            <p:cNvSpPr txBox="1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6" name="TextBox 16">
            <a:extLst>
              <a:ext uri="{FF2B5EF4-FFF2-40B4-BE49-F238E27FC236}">
                <a16:creationId xmlns:a16="http://schemas.microsoft.com/office/drawing/2014/main" id="{9D749BF8-E795-0449-D4FD-C865A04297F3}"/>
              </a:ext>
            </a:extLst>
          </p:cNvPr>
          <p:cNvSpPr txBox="1"/>
          <p:nvPr/>
        </p:nvSpPr>
        <p:spPr>
          <a:xfrm>
            <a:off x="1943099" y="4229100"/>
            <a:ext cx="14554200" cy="92332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56834" lvl="1" indent="-742950" algn="l">
              <a:buFont typeface="+mj-lt"/>
              <a:buAutoNum type="arabicPeriod"/>
            </a:pPr>
            <a:r>
              <a:rPr lang="en-US" sz="4000" spc="194" dirty="0" err="1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Implementarea</a:t>
            </a:r>
            <a:r>
              <a:rPr lang="en-US" sz="4000" spc="194" dirty="0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en-US" sz="4000" spc="194" dirty="0" err="1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corect</a:t>
            </a:r>
            <a:r>
              <a:rPr lang="ro-RO" sz="4000" spc="194" dirty="0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ă</a:t>
            </a:r>
            <a:r>
              <a:rPr lang="en-US" sz="4000" spc="194" dirty="0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a </a:t>
            </a:r>
            <a:r>
              <a:rPr lang="en-US" sz="4000" spc="194" dirty="0" err="1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tuturor</a:t>
            </a:r>
            <a:r>
              <a:rPr lang="en-US" sz="4000" spc="194" dirty="0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en-US" sz="4000" spc="194" dirty="0" err="1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filtrelor</a:t>
            </a:r>
            <a:r>
              <a:rPr lang="en-US" sz="4000" spc="194" dirty="0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ro-RO" sz="4000" spc="194" dirty="0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î</a:t>
            </a:r>
            <a:r>
              <a:rPr lang="en-US" sz="4000" spc="194" dirty="0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n </a:t>
            </a:r>
            <a:r>
              <a:rPr lang="en-US" sz="4000" spc="194" dirty="0" err="1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bibliotec</a:t>
            </a:r>
            <a:r>
              <a:rPr lang="ro-RO" sz="4000" spc="194" dirty="0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ă</a:t>
            </a:r>
            <a:endParaRPr lang="en-US" sz="4000" spc="194" dirty="0">
              <a:solidFill>
                <a:srgbClr val="231F2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956834" lvl="1" indent="-742950" algn="l">
              <a:buFont typeface="+mj-lt"/>
              <a:buAutoNum type="arabicPeriod"/>
            </a:pPr>
            <a:r>
              <a:rPr lang="en-US" sz="4000" spc="194" dirty="0" err="1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Realizarea</a:t>
            </a:r>
            <a:r>
              <a:rPr lang="en-US" sz="4000" spc="194" dirty="0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Dashboard-</a:t>
            </a:r>
            <a:r>
              <a:rPr lang="en-US" sz="4000" spc="194" dirty="0" err="1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ului</a:t>
            </a:r>
            <a:endParaRPr lang="en-US" sz="4000" spc="194" dirty="0">
              <a:solidFill>
                <a:srgbClr val="231F2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213884" lvl="1" algn="l"/>
            <a:endParaRPr lang="en-US" sz="4000" spc="194" dirty="0">
              <a:solidFill>
                <a:srgbClr val="231F2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213884" lvl="1" algn="l"/>
            <a:r>
              <a:rPr lang="en-US" sz="4000" spc="194" dirty="0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Cum am </a:t>
            </a:r>
            <a:r>
              <a:rPr lang="en-US" sz="4000" spc="194" dirty="0" err="1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dori</a:t>
            </a:r>
            <a:r>
              <a:rPr lang="en-US" sz="4000" spc="194" dirty="0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s</a:t>
            </a:r>
            <a:r>
              <a:rPr lang="ro-RO" sz="4000" spc="194" dirty="0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ă</a:t>
            </a:r>
            <a:r>
              <a:rPr lang="en-US" sz="4000" spc="194" dirty="0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ro-RO" sz="4000" spc="194" dirty="0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î</a:t>
            </a:r>
            <a:r>
              <a:rPr lang="en-US" sz="4000" spc="194" dirty="0" err="1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mbun</a:t>
            </a:r>
            <a:r>
              <a:rPr lang="ro-RO" sz="4000" spc="194" dirty="0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ă</a:t>
            </a:r>
            <a:r>
              <a:rPr lang="en-US" sz="4000" spc="194" dirty="0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t</a:t>
            </a:r>
            <a:r>
              <a:rPr lang="ro-RO" sz="4000" spc="194" dirty="0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ăț</a:t>
            </a:r>
            <a:r>
              <a:rPr lang="en-US" sz="4000" spc="194" dirty="0" err="1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im</a:t>
            </a:r>
            <a:r>
              <a:rPr lang="en-US" sz="4000" spc="194" dirty="0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site-</a:t>
            </a:r>
            <a:r>
              <a:rPr lang="en-US" sz="4000" spc="194" dirty="0" err="1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ul</a:t>
            </a:r>
            <a:r>
              <a:rPr lang="en-US" sz="4000" spc="194" dirty="0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en-US" sz="4000" spc="194" dirty="0" err="1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nostru</a:t>
            </a:r>
            <a:r>
              <a:rPr lang="en-US" sz="4000" spc="194" dirty="0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?</a:t>
            </a:r>
          </a:p>
          <a:p>
            <a:pPr marL="213884" lvl="1" algn="l"/>
            <a:r>
              <a:rPr lang="en-US" sz="4000" spc="194" dirty="0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Design-</a:t>
            </a:r>
            <a:r>
              <a:rPr lang="en-US" sz="4000" spc="194" dirty="0" err="1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ul</a:t>
            </a:r>
            <a:r>
              <a:rPr lang="en-US" sz="4000" spc="194" dirty="0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ro-RO" sz="4000" spc="194" dirty="0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ș</a:t>
            </a:r>
            <a:r>
              <a:rPr lang="en-US" sz="4000" spc="194" dirty="0" err="1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i</a:t>
            </a:r>
            <a:r>
              <a:rPr lang="en-US" sz="4000" spc="194" dirty="0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en-US" sz="4000" spc="194" dirty="0" err="1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structura</a:t>
            </a:r>
            <a:r>
              <a:rPr lang="en-US" sz="4000" spc="194" dirty="0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site-</a:t>
            </a:r>
            <a:r>
              <a:rPr lang="en-US" sz="4000" spc="194" dirty="0" err="1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ului</a:t>
            </a:r>
            <a:r>
              <a:rPr lang="en-US" sz="4000" spc="194" dirty="0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s</a:t>
            </a:r>
            <a:r>
              <a:rPr lang="ro-RO" sz="4000" spc="194" dirty="0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ă</a:t>
            </a:r>
            <a:r>
              <a:rPr lang="en-US" sz="4000" spc="194" dirty="0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fie </a:t>
            </a:r>
            <a:r>
              <a:rPr lang="ro-RO" sz="4000" spc="194" dirty="0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î</a:t>
            </a:r>
            <a:r>
              <a:rPr lang="en-US" sz="4000" spc="194" dirty="0" err="1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mbun</a:t>
            </a:r>
            <a:r>
              <a:rPr lang="ro-RO" sz="4000" spc="194" dirty="0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ă</a:t>
            </a:r>
            <a:r>
              <a:rPr lang="en-US" sz="4000" spc="194" dirty="0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t</a:t>
            </a:r>
            <a:r>
              <a:rPr lang="ro-RO" sz="4000" spc="194" dirty="0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ăț</a:t>
            </a:r>
            <a:r>
              <a:rPr lang="en-US" sz="4000" spc="194" dirty="0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it</a:t>
            </a:r>
            <a:r>
              <a:rPr lang="ro-RO" sz="4000" spc="194" dirty="0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ă</a:t>
            </a:r>
            <a:endParaRPr lang="en-US" sz="4000" spc="194" dirty="0">
              <a:solidFill>
                <a:srgbClr val="231F2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213884" lvl="1" algn="l"/>
            <a:endParaRPr lang="en-US" sz="4000" spc="194" dirty="0">
              <a:solidFill>
                <a:srgbClr val="231F2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213884" lvl="1" algn="l"/>
            <a:endParaRPr lang="en-US" sz="4000" spc="194" dirty="0">
              <a:solidFill>
                <a:srgbClr val="231F2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213884" lvl="1" algn="l"/>
            <a:endParaRPr lang="en-US" sz="4000" spc="194" dirty="0">
              <a:solidFill>
                <a:srgbClr val="231F2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213884" lvl="1" algn="l"/>
            <a:endParaRPr lang="en-US" sz="4000" spc="194" dirty="0">
              <a:solidFill>
                <a:srgbClr val="231F2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213884" lvl="1" algn="l"/>
            <a:endParaRPr lang="en-US" sz="4000" spc="194" dirty="0">
              <a:solidFill>
                <a:srgbClr val="231F2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213884" lvl="1" algn="l"/>
            <a:endParaRPr lang="en-US" sz="4000" spc="194" dirty="0">
              <a:solidFill>
                <a:srgbClr val="231F2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213884" lvl="1" algn="l"/>
            <a:endParaRPr lang="en-US" sz="4000" spc="194" dirty="0">
              <a:solidFill>
                <a:srgbClr val="231F2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213884" lvl="1" algn="l"/>
            <a:endParaRPr lang="en-US" sz="4000" spc="194" dirty="0">
              <a:solidFill>
                <a:srgbClr val="231F2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213884" lvl="1" algn="l"/>
            <a:endParaRPr lang="en-US" sz="4000" spc="194" dirty="0">
              <a:solidFill>
                <a:srgbClr val="231F2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213884" lvl="1" algn="l"/>
            <a:endParaRPr lang="en-US" sz="4000" spc="194" dirty="0">
              <a:solidFill>
                <a:srgbClr val="231F2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35071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35BD3-325B-18C8-28E5-04684556B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9454D9C-3294-489F-0E40-C0D60F1A3005}"/>
              </a:ext>
            </a:extLst>
          </p:cNvPr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F257AAF8-DEEB-0844-FE95-42221D8FBCB7}"/>
              </a:ext>
            </a:extLst>
          </p:cNvPr>
          <p:cNvGrpSpPr/>
          <p:nvPr/>
        </p:nvGrpSpPr>
        <p:grpSpPr>
          <a:xfrm>
            <a:off x="0" y="0"/>
            <a:ext cx="18288000" cy="2588855"/>
            <a:chOff x="0" y="0"/>
            <a:chExt cx="4816593" cy="812800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A4C34A2E-5643-4ED5-159F-5EF2ACC3A1C7}"/>
                </a:ext>
              </a:extLst>
            </p:cNvPr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29F193FA-0F46-28B1-3008-3CA12A611997}"/>
                </a:ext>
              </a:extLst>
            </p:cNvPr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FF2B5EF4-FFF2-40B4-BE49-F238E27FC236}">
                <a16:creationId xmlns:a16="http://schemas.microsoft.com/office/drawing/2014/main" id="{8E609DBF-F9CB-63C5-FFC1-C5E4174CF59A}"/>
              </a:ext>
            </a:extLst>
          </p:cNvPr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088A5046-759A-29A8-B710-A3537ABB4589}"/>
              </a:ext>
            </a:extLst>
          </p:cNvPr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C155E7D7-C4C8-6F4C-E1B6-B24F17D0CF00}"/>
              </a:ext>
            </a:extLst>
          </p:cNvPr>
          <p:cNvSpPr txBox="1"/>
          <p:nvPr/>
        </p:nvSpPr>
        <p:spPr>
          <a:xfrm>
            <a:off x="3690978" y="398205"/>
            <a:ext cx="10906040" cy="1187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4000" b="1" spc="786" dirty="0" err="1">
                <a:solidFill>
                  <a:schemeClr val="bg1"/>
                </a:solidFill>
                <a:latin typeface="Oswald Bold" panose="020B0604020202020204" charset="0"/>
                <a:ea typeface="Oswald Bold"/>
                <a:cs typeface="Oswald Bold"/>
                <a:sym typeface="Oswald Bold"/>
              </a:rPr>
              <a:t>Concluzii</a:t>
            </a:r>
            <a:endParaRPr lang="en-US" sz="4000" b="1" spc="786" dirty="0">
              <a:solidFill>
                <a:schemeClr val="bg1"/>
              </a:solidFill>
              <a:latin typeface="Oswald Bold" panose="020B0604020202020204" charset="0"/>
              <a:ea typeface="Oswald Bold"/>
              <a:cs typeface="Oswald Bold"/>
              <a:sym typeface="Oswald Bold"/>
            </a:endParaRPr>
          </a:p>
        </p:txBody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174C073B-F7A7-CB57-8291-765F20CAA3B8}"/>
              </a:ext>
            </a:extLst>
          </p:cNvPr>
          <p:cNvGrpSpPr/>
          <p:nvPr/>
        </p:nvGrpSpPr>
        <p:grpSpPr>
          <a:xfrm>
            <a:off x="1447800" y="3086101"/>
            <a:ext cx="15544799" cy="6781800"/>
            <a:chOff x="0" y="0"/>
            <a:chExt cx="1744696" cy="54229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ACE851FF-3287-34FC-6109-2BB9585D3AA7}"/>
                </a:ext>
              </a:extLst>
            </p:cNvPr>
            <p:cNvSpPr/>
            <p:nvPr/>
          </p:nvSpPr>
          <p:spPr>
            <a:xfrm>
              <a:off x="0" y="0"/>
              <a:ext cx="1744696" cy="542290"/>
            </a:xfrm>
            <a:custGeom>
              <a:avLst/>
              <a:gdLst/>
              <a:ahLst/>
              <a:cxnLst/>
              <a:rect l="l" t="t" r="r" b="b"/>
              <a:pathLst>
                <a:path w="1744696" h="542290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B88BFAC9-3AE2-788A-B52E-13317F046733}"/>
                </a:ext>
              </a:extLst>
            </p:cNvPr>
            <p:cNvSpPr txBox="1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6" name="TextBox 16">
            <a:extLst>
              <a:ext uri="{FF2B5EF4-FFF2-40B4-BE49-F238E27FC236}">
                <a16:creationId xmlns:a16="http://schemas.microsoft.com/office/drawing/2014/main" id="{9F9FBF86-2393-4A18-E952-A11508E62A74}"/>
              </a:ext>
            </a:extLst>
          </p:cNvPr>
          <p:cNvSpPr txBox="1"/>
          <p:nvPr/>
        </p:nvSpPr>
        <p:spPr>
          <a:xfrm>
            <a:off x="1866898" y="3324337"/>
            <a:ext cx="14554200" cy="113877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Dificult</a:t>
            </a:r>
            <a:r>
              <a:rPr lang="ro-RO" sz="3200" b="1" dirty="0">
                <a:latin typeface="Arial" panose="020B0604020202020204" pitchFamily="34" charset="0"/>
                <a:cs typeface="Arial" panose="020B0604020202020204" pitchFamily="34" charset="0"/>
              </a:rPr>
              <a:t>ăț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3200" b="1" dirty="0">
                <a:latin typeface="Arial" panose="020B0604020202020204" pitchFamily="34" charset="0"/>
                <a:cs typeface="Arial" panose="020B0604020202020204" pitchFamily="34" charset="0"/>
              </a:rPr>
              <a:t>î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nt</a:t>
            </a:r>
            <a:r>
              <a:rPr lang="ro-RO" sz="3200" b="1" dirty="0">
                <a:latin typeface="Arial" panose="020B0604020202020204" pitchFamily="34" charset="0"/>
                <a:cs typeface="Arial" panose="020B0604020202020204" pitchFamily="34" charset="0"/>
              </a:rPr>
              <a:t>â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mpinate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28234" lvl="1" indent="-514350" algn="l">
              <a:buFont typeface="+mj-lt"/>
              <a:buAutoNum type="arabicPeriod"/>
            </a:pP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  <a:sym typeface="DM Sans"/>
              </a:rPr>
              <a:t>Implementarea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  <a:sym typeface="DM Sans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  <a:sym typeface="DM Sans"/>
              </a:rPr>
              <a:t>func</a:t>
            </a:r>
            <a:r>
              <a:rPr lang="ro-RO" sz="3200" b="1" dirty="0">
                <a:latin typeface="Arial" panose="020B0604020202020204" pitchFamily="34" charset="0"/>
                <a:cs typeface="Arial" panose="020B0604020202020204" pitchFamily="34" charset="0"/>
                <a:sym typeface="DM Sans"/>
              </a:rPr>
              <a:t>ț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  <a:sym typeface="DM Sans"/>
              </a:rPr>
              <a:t>ionalit</a:t>
            </a:r>
            <a:r>
              <a:rPr lang="ro-RO" sz="3200" b="1" dirty="0">
                <a:latin typeface="Arial" panose="020B0604020202020204" pitchFamily="34" charset="0"/>
                <a:cs typeface="Arial" panose="020B0604020202020204" pitchFamily="34" charset="0"/>
                <a:sym typeface="DM Sans"/>
              </a:rPr>
              <a:t>ăț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  <a:sym typeface="DM Sans"/>
              </a:rPr>
              <a:t>ilor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  <a:sym typeface="DM Sans"/>
              </a:rPr>
              <a:t> din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  <a:sym typeface="DM Sans"/>
              </a:rPr>
              <a:t>bibliotec</a:t>
            </a:r>
            <a:r>
              <a:rPr lang="ro-RO" sz="3200" b="1" dirty="0">
                <a:latin typeface="Arial" panose="020B0604020202020204" pitchFamily="34" charset="0"/>
                <a:cs typeface="Arial" panose="020B0604020202020204" pitchFamily="34" charset="0"/>
                <a:sym typeface="DM Sans"/>
              </a:rPr>
              <a:t>ă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  <a:sym typeface="DM Sans"/>
              </a:rPr>
              <a:t> (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  <a:sym typeface="DM Sans"/>
              </a:rPr>
              <a:t>filtrele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  <a:sym typeface="DM Sans"/>
              </a:rPr>
              <a:t> de c</a:t>
            </a:r>
            <a:r>
              <a:rPr lang="ro-RO" sz="3200" b="1" dirty="0">
                <a:latin typeface="Arial" panose="020B0604020202020204" pitchFamily="34" charset="0"/>
                <a:cs typeface="Arial" panose="020B0604020202020204" pitchFamily="34" charset="0"/>
                <a:sym typeface="DM Sans"/>
              </a:rPr>
              <a:t>ă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  <a:sym typeface="DM Sans"/>
              </a:rPr>
              <a:t>utare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  <a:sym typeface="DM Sans"/>
              </a:rPr>
              <a:t>)</a:t>
            </a:r>
          </a:p>
          <a:p>
            <a:pPr marL="728234" lvl="1" indent="-514350">
              <a:buFont typeface="+mj-lt"/>
              <a:buAutoNum type="arabicPeriod"/>
            </a:pPr>
            <a:r>
              <a:rPr lang="en-US" sz="3200" b="1" spc="194" dirty="0" err="1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Adaptarea</a:t>
            </a:r>
            <a:r>
              <a:rPr lang="en-US" sz="3200" b="1" spc="194" dirty="0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en-US" sz="3200" b="1" spc="194" dirty="0" err="1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structurii</a:t>
            </a:r>
            <a:r>
              <a:rPr lang="en-US" sz="3200" b="1" spc="194" dirty="0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ro-RO" sz="3200" b="1" spc="194" dirty="0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ș</a:t>
            </a:r>
            <a:r>
              <a:rPr lang="en-US" sz="3200" b="1" spc="194" dirty="0" err="1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i</a:t>
            </a:r>
            <a:r>
              <a:rPr lang="en-US" sz="3200" b="1" spc="194" dirty="0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design-</a:t>
            </a:r>
            <a:r>
              <a:rPr lang="en-US" sz="3200" b="1" spc="194" dirty="0" err="1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ului</a:t>
            </a:r>
            <a:r>
              <a:rPr lang="en-US" sz="3200" b="1" spc="194" dirty="0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site-</a:t>
            </a:r>
            <a:r>
              <a:rPr lang="en-US" sz="3200" b="1" spc="194" dirty="0" err="1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ului</a:t>
            </a:r>
            <a:r>
              <a:rPr lang="en-US" sz="3200" b="1" spc="194" dirty="0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en-US" sz="3200" b="1" spc="194" dirty="0" err="1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nostru</a:t>
            </a:r>
            <a:r>
              <a:rPr lang="en-US" sz="3200" b="1" spc="194" dirty="0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la site-</a:t>
            </a:r>
            <a:r>
              <a:rPr lang="en-US" sz="3200" b="1" spc="194" dirty="0" err="1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ul</a:t>
            </a:r>
            <a:r>
              <a:rPr lang="en-US" sz="3200" b="1" spc="194" dirty="0">
                <a:solidFill>
                  <a:srgbClr val="231F2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en-US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AmplifyONG</a:t>
            </a:r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8234" lvl="1" indent="-514350">
              <a:buFont typeface="+mj-lt"/>
              <a:buAutoNum type="arabicPeriod"/>
            </a:pP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Realizarea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ro-RO" sz="3200" b="1" dirty="0">
                <a:latin typeface="Arial" panose="020B0604020202020204" pitchFamily="34" charset="0"/>
                <a:cs typeface="Arial" panose="020B0604020202020204" pitchFamily="34" charset="0"/>
              </a:rPr>
              <a:t>ți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onalit</a:t>
            </a:r>
            <a:r>
              <a:rPr lang="ro-RO" sz="3200" b="1" dirty="0">
                <a:latin typeface="Arial" panose="020B0604020202020204" pitchFamily="34" charset="0"/>
                <a:cs typeface="Arial" panose="020B0604020202020204" pitchFamily="34" charset="0"/>
              </a:rPr>
              <a:t>ăț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ii quiz-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urilor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8234" lvl="1" indent="-514350">
              <a:buFont typeface="+mj-lt"/>
              <a:buAutoNum type="arabicPeriod"/>
            </a:pPr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3884" lvl="1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Ce am </a:t>
            </a:r>
            <a:r>
              <a:rPr lang="ro-RO" sz="3200" b="1" dirty="0">
                <a:latin typeface="Arial" panose="020B0604020202020204" pitchFamily="34" charset="0"/>
                <a:cs typeface="Arial" panose="020B0604020202020204" pitchFamily="34" charset="0"/>
              </a:rPr>
              <a:t>î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nv</a:t>
            </a:r>
            <a:r>
              <a:rPr lang="ro-RO" sz="3200" b="1" dirty="0">
                <a:latin typeface="Arial" panose="020B0604020202020204" pitchFamily="34" charset="0"/>
                <a:cs typeface="Arial" panose="020B0604020202020204" pitchFamily="34" charset="0"/>
              </a:rPr>
              <a:t>ăț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at?</a:t>
            </a:r>
          </a:p>
          <a:p>
            <a:pPr marL="728234" lvl="1" indent="-514350">
              <a:buFont typeface="+mj-lt"/>
              <a:buAutoNum type="arabicPeriod"/>
            </a:pP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Importan</a:t>
            </a:r>
            <a:r>
              <a:rPr lang="ro-RO" sz="3200" b="1" dirty="0">
                <a:latin typeface="Arial" panose="020B0604020202020204" pitchFamily="34" charset="0"/>
                <a:cs typeface="Arial" panose="020B0604020202020204" pitchFamily="34" charset="0"/>
              </a:rPr>
              <a:t>ț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lucrului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3200" b="1" dirty="0">
                <a:latin typeface="Arial" panose="020B0604020202020204" pitchFamily="34" charset="0"/>
                <a:cs typeface="Arial" panose="020B0604020202020204" pitchFamily="34" charset="0"/>
              </a:rPr>
              <a:t>î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echip</a:t>
            </a:r>
            <a:r>
              <a:rPr lang="ro-RO" sz="3200" b="1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3200" b="1" dirty="0">
                <a:latin typeface="Arial" panose="020B0604020202020204" pitchFamily="34" charset="0"/>
                <a:cs typeface="Arial" panose="020B0604020202020204" pitchFamily="34" charset="0"/>
              </a:rPr>
              <a:t>ș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colabor</a:t>
            </a:r>
            <a:r>
              <a:rPr lang="ro-RO" sz="3200" b="1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rii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8234" lvl="1" indent="-514350">
              <a:buFont typeface="+mj-lt"/>
              <a:buAutoNum type="arabicPeriod"/>
            </a:pP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Utilizarea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GitHub</a:t>
            </a:r>
          </a:p>
          <a:p>
            <a:pPr marL="728234" lvl="1" indent="-514350">
              <a:buFont typeface="+mj-lt"/>
              <a:buAutoNum type="arabicPeriod"/>
            </a:pP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Folosirea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unor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cuno</a:t>
            </a:r>
            <a:r>
              <a:rPr lang="ro-RO" sz="3200" b="1" dirty="0">
                <a:latin typeface="Arial" panose="020B0604020202020204" pitchFamily="34" charset="0"/>
                <a:cs typeface="Arial" panose="020B0604020202020204" pitchFamily="34" charset="0"/>
              </a:rPr>
              <a:t>ș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tin</a:t>
            </a:r>
            <a:r>
              <a:rPr lang="ro-RO" sz="3200" b="1" dirty="0">
                <a:latin typeface="Arial" panose="020B0604020202020204" pitchFamily="34" charset="0"/>
                <a:cs typeface="Arial" panose="020B0604020202020204" pitchFamily="34" charset="0"/>
              </a:rPr>
              <a:t>ț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 cu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scopul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realiz</a:t>
            </a:r>
            <a:r>
              <a:rPr lang="ro-RO" sz="3200" b="1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rii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unui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proiect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complex, la prima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vedere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8234" lvl="1" indent="-514350">
              <a:buFont typeface="+mj-lt"/>
              <a:buAutoNum type="arabicPeriod"/>
            </a:pP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3884" lvl="1"/>
            <a:endParaRPr lang="en-US" sz="40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3884" lvl="1" algn="l"/>
            <a:endParaRPr lang="en-US" sz="4000" spc="194" dirty="0">
              <a:solidFill>
                <a:srgbClr val="231F2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213884" lvl="1" algn="l"/>
            <a:endParaRPr lang="en-US" sz="4000" spc="194" dirty="0">
              <a:solidFill>
                <a:srgbClr val="231F2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213884" lvl="1" algn="l"/>
            <a:endParaRPr lang="en-US" sz="4000" spc="194" dirty="0">
              <a:solidFill>
                <a:srgbClr val="231F2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213884" lvl="1" algn="l"/>
            <a:endParaRPr lang="en-US" sz="4000" spc="194" dirty="0">
              <a:solidFill>
                <a:srgbClr val="231F2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213884" lvl="1" algn="l"/>
            <a:endParaRPr lang="en-US" sz="4000" spc="194" dirty="0">
              <a:solidFill>
                <a:srgbClr val="231F2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213884" lvl="1" algn="l"/>
            <a:endParaRPr lang="en-US" sz="4000" spc="194" dirty="0">
              <a:solidFill>
                <a:srgbClr val="231F2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213884" lvl="1" algn="l"/>
            <a:endParaRPr lang="en-US" sz="4000" spc="194" dirty="0">
              <a:solidFill>
                <a:srgbClr val="231F2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213884" lvl="1" algn="l"/>
            <a:endParaRPr lang="en-US" sz="4000" spc="194" dirty="0">
              <a:solidFill>
                <a:srgbClr val="231F2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906822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7CE34-6BE2-4EB1-34A2-EA4E429C0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B8CB681-A42F-7592-50A7-D8D965F0D360}"/>
              </a:ext>
            </a:extLst>
          </p:cNvPr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8FC64263-FD8F-F6EA-7631-A7A0906B3AAB}"/>
              </a:ext>
            </a:extLst>
          </p:cNvPr>
          <p:cNvGrpSpPr/>
          <p:nvPr/>
        </p:nvGrpSpPr>
        <p:grpSpPr>
          <a:xfrm>
            <a:off x="0" y="0"/>
            <a:ext cx="18288000" cy="2588855"/>
            <a:chOff x="0" y="0"/>
            <a:chExt cx="4816593" cy="812800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5E5E574D-2C7B-B84C-04E4-9668C8EA9D48}"/>
                </a:ext>
              </a:extLst>
            </p:cNvPr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A96D4938-C66E-EF71-0F63-68E793E4B0DF}"/>
                </a:ext>
              </a:extLst>
            </p:cNvPr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FF2B5EF4-FFF2-40B4-BE49-F238E27FC236}">
                <a16:creationId xmlns:a16="http://schemas.microsoft.com/office/drawing/2014/main" id="{F3EA311A-DF6A-86C2-076E-233FF85FCA9C}"/>
              </a:ext>
            </a:extLst>
          </p:cNvPr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E8AACC3A-D360-ADB6-1484-D6888199CEED}"/>
              </a:ext>
            </a:extLst>
          </p:cNvPr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DF9C3E-0DCA-04BA-A99B-DD67BD7C87CB}"/>
              </a:ext>
            </a:extLst>
          </p:cNvPr>
          <p:cNvSpPr txBox="1"/>
          <p:nvPr/>
        </p:nvSpPr>
        <p:spPr>
          <a:xfrm>
            <a:off x="1752600" y="5143500"/>
            <a:ext cx="14935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6000">
                <a:latin typeface="Oswald Bold" panose="00000800000000000000" charset="0"/>
              </a:rPr>
              <a:t>MULȚUMIM PENTRU ATENȚIE</a:t>
            </a:r>
            <a:r>
              <a:rPr lang="ro-RO" sz="6000" dirty="0">
                <a:latin typeface="Oswald Bold" panose="00000800000000000000" charset="0"/>
              </a:rPr>
              <a:t>!</a:t>
            </a:r>
            <a:endParaRPr lang="en-US" sz="6000" dirty="0">
              <a:latin typeface="Oswald Bold" panose="000008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89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405</Words>
  <Application>Microsoft Office PowerPoint</Application>
  <PresentationFormat>Custom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Oswald Bold</vt:lpstr>
      <vt:lpstr>DM Sans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cp:lastModifiedBy>Ali-Mert OZDEMIR (144082)</cp:lastModifiedBy>
  <cp:revision>2</cp:revision>
  <dcterms:created xsi:type="dcterms:W3CDTF">2006-08-16T00:00:00Z</dcterms:created>
  <dcterms:modified xsi:type="dcterms:W3CDTF">2024-12-14T13:45:10Z</dcterms:modified>
  <dc:identifier>DAGZRNGHpp4</dc:identifier>
</cp:coreProperties>
</file>