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72" r:id="rId6"/>
    <p:sldId id="273" r:id="rId7"/>
    <p:sldId id="274" r:id="rId8"/>
    <p:sldId id="275" r:id="rId9"/>
    <p:sldId id="258" r:id="rId10"/>
    <p:sldId id="260" r:id="rId11"/>
    <p:sldId id="262" r:id="rId12"/>
    <p:sldId id="263" r:id="rId13"/>
    <p:sldId id="264" r:id="rId14"/>
    <p:sldId id="265" r:id="rId15"/>
    <p:sldId id="266" r:id="rId16"/>
    <p:sldId id="259" r:id="rId17"/>
    <p:sldId id="276" r:id="rId18"/>
    <p:sldId id="268" r:id="rId19"/>
    <p:sldId id="277" r:id="rId20"/>
    <p:sldId id="278" r:id="rId21"/>
  </p:sldIdLst>
  <p:sldSz cx="9144000" cy="6858000" type="screen4x3"/>
  <p:notesSz cx="7102475" cy="9388475"/>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C4DAA-F46F-4E42-A651-FEFC19CDD757}" v="9" dt="2022-12-09T17:03:50.280"/>
    <p1510:client id="{5A85817C-5FD0-424B-92CC-5E136B60B062}" v="1" dt="2022-12-09T03:09:54.089"/>
    <p1510:client id="{7CDC8C29-0AD9-4452-BD70-416B7FFE3AFC}" v="654" dt="2022-12-09T05:15:51.661"/>
    <p1510:client id="{9A3A8840-0594-9F43-9268-FAFBBC3687DA}" v="493" dt="2022-12-09T04:56:35.018"/>
    <p1510:client id="{A797058F-31DF-463E-90AA-324AAA79599E}" v="5" dt="2022-12-09T03:08:47.038"/>
    <p1510:client id="{E9F92A71-360F-4573-B604-12F984C4E442}" v="17" dt="2022-12-09T03:30:4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1FF19A2F-E63A-1841-A0B0-69FD63B85398}" type="datetimeFigureOut">
              <a:rPr lang="en-US" smtClean="0"/>
              <a:t>12/19/2022</a:t>
            </a:fld>
            <a:endParaRPr 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A7626034-73B5-034C-B7E6-A54AB1285A6D}" type="slidenum">
              <a:rPr lang="en-US" smtClean="0"/>
              <a:t>‹#›</a:t>
            </a:fld>
            <a:endParaRPr lang="en-US"/>
          </a:p>
        </p:txBody>
      </p:sp>
    </p:spTree>
    <p:extLst>
      <p:ext uri="{BB962C8B-B14F-4D97-AF65-F5344CB8AC3E}">
        <p14:creationId xmlns:p14="http://schemas.microsoft.com/office/powerpoint/2010/main" val="341759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A7626034-73B5-034C-B7E6-A54AB1285A6D}" type="slidenum">
              <a:rPr lang="en-US" smtClean="0"/>
              <a:t>1</a:t>
            </a:fld>
            <a:endParaRPr lang="en-US"/>
          </a:p>
        </p:txBody>
      </p:sp>
    </p:spTree>
    <p:extLst>
      <p:ext uri="{BB962C8B-B14F-4D97-AF65-F5344CB8AC3E}">
        <p14:creationId xmlns:p14="http://schemas.microsoft.com/office/powerpoint/2010/main" val="246728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tx1"/>
                </a:solidFill>
              </a:defRPr>
            </a:lvl1pPr>
          </a:lstStyle>
          <a:p>
            <a:r>
              <a:rPr lang="en-US"/>
              <a:t>Click to edit Master subtitle style</a:t>
            </a:r>
          </a:p>
        </p:txBody>
      </p:sp>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tx1"/>
                </a:solidFill>
              </a:defRPr>
            </a:lvl1pPr>
          </a:lstStyle>
          <a:p>
            <a:r>
              <a:rPr lang="en-US"/>
              <a:t>Click to edit Master title style</a:t>
            </a:r>
          </a:p>
        </p:txBody>
      </p:sp>
      <p:pic>
        <p:nvPicPr>
          <p:cNvPr id="6" name="Picture 5">
            <a:extLst>
              <a:ext uri="{FF2B5EF4-FFF2-40B4-BE49-F238E27FC236}">
                <a16:creationId xmlns:a16="http://schemas.microsoft.com/office/drawing/2014/main" id="{DB99228B-30A4-D246-BB5D-71354E7AA299}"/>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419102" y="381000"/>
            <a:ext cx="3586541" cy="777240"/>
          </a:xfrm>
          <a:prstGeom prst="rect">
            <a:avLst/>
          </a:prstGeom>
        </p:spPr>
      </p:pic>
    </p:spTree>
    <p:extLst>
      <p:ext uri="{BB962C8B-B14F-4D97-AF65-F5344CB8AC3E}">
        <p14:creationId xmlns:p14="http://schemas.microsoft.com/office/powerpoint/2010/main" val="725857596"/>
      </p:ext>
    </p:extLst>
  </p:cSld>
  <p:clrMapOvr>
    <a:masterClrMapping/>
  </p:clrMapOvr>
  <p:extLst>
    <p:ext uri="{DCECCB84-F9BA-43D5-87BE-67443E8EF086}">
      <p15:sldGuideLst xmlns:p15="http://schemas.microsoft.com/office/powerpoint/2012/main">
        <p15:guide id="1" orient="horz" pos="240" userDrawn="1">
          <p15:clr>
            <a:srgbClr val="FBAE40"/>
          </p15:clr>
        </p15:guide>
        <p15:guide id="2" pos="2064" userDrawn="1">
          <p15:clr>
            <a:srgbClr val="FBAE40"/>
          </p15:clr>
        </p15:guide>
        <p15:guide id="3" pos="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815261A5-F588-D34E-A84B-E514DA90C9A0}" type="slidenum">
              <a:rPr lang="en-US"/>
              <a:pPr>
                <a:defRPr/>
              </a:pPr>
              <a:t>‹#›</a:t>
            </a:fld>
            <a:endParaRPr lang="en-US"/>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6245225"/>
            <a:ext cx="2133600" cy="476250"/>
          </a:xfrm>
          <a:prstGeom prst="rect">
            <a:avLst/>
          </a:prstGeom>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609600"/>
            <a:ext cx="8229600" cy="808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457200" y="1524000"/>
            <a:ext cx="8229600" cy="453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Text Box 10"/>
          <p:cNvSpPr txBox="1">
            <a:spLocks noChangeArrowheads="1"/>
          </p:cNvSpPr>
          <p:nvPr/>
        </p:nvSpPr>
        <p:spPr bwMode="auto">
          <a:xfrm>
            <a:off x="4876800" y="98425"/>
            <a:ext cx="4191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algn="r" eaLnBrk="1" hangingPunct="1">
              <a:spcBef>
                <a:spcPct val="50000"/>
              </a:spcBef>
              <a:defRPr/>
            </a:pPr>
            <a:endParaRPr lang="en-US" sz="2000">
              <a:solidFill>
                <a:schemeClr val="bg1"/>
              </a:solidFill>
            </a:endParaRPr>
          </a:p>
        </p:txBody>
      </p:sp>
      <p:pic>
        <p:nvPicPr>
          <p:cNvPr id="7" name="Picture 6">
            <a:extLst>
              <a:ext uri="{FF2B5EF4-FFF2-40B4-BE49-F238E27FC236}">
                <a16:creationId xmlns:a16="http://schemas.microsoft.com/office/drawing/2014/main" id="{E5AA0A5C-72ED-1049-B578-748043FF7170}"/>
              </a:ext>
            </a:extLst>
          </p:cNvPr>
          <p:cNvPicPr>
            <a:picLocks noChangeAspect="1"/>
          </p:cNvPicPr>
          <p:nvPr userDrawn="1"/>
        </p:nvPicPr>
        <p:blipFill>
          <a:blip r:embed="rId13" cstate="email">
            <a:extLst>
              <a:ext uri="{28A0092B-C50C-407E-A947-70E740481C1C}">
                <a14:useLocalDpi xmlns:a14="http://schemas.microsoft.com/office/drawing/2010/main" val="0"/>
              </a:ext>
            </a:extLst>
          </a:blip>
          <a:srcRect/>
          <a:stretch/>
        </p:blipFill>
        <p:spPr>
          <a:xfrm>
            <a:off x="281057" y="110767"/>
            <a:ext cx="1398182" cy="378386"/>
          </a:xfrm>
          <a:prstGeom prst="rect">
            <a:avLst/>
          </a:prstGeom>
        </p:spPr>
      </p:pic>
      <p:cxnSp>
        <p:nvCxnSpPr>
          <p:cNvPr id="8" name="Straight Connector 7">
            <a:extLst>
              <a:ext uri="{FF2B5EF4-FFF2-40B4-BE49-F238E27FC236}">
                <a16:creationId xmlns:a16="http://schemas.microsoft.com/office/drawing/2014/main" id="{1611EDC6-D22E-7A46-A0A6-4EA6FEB688B7}"/>
              </a:ext>
            </a:extLst>
          </p:cNvPr>
          <p:cNvCxnSpPr/>
          <p:nvPr userDrawn="1"/>
        </p:nvCxnSpPr>
        <p:spPr>
          <a:xfrm>
            <a:off x="0" y="533399"/>
            <a:ext cx="9144000" cy="635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85800" y="5133975"/>
            <a:ext cx="8286750" cy="1251060"/>
          </a:xfrm>
        </p:spPr>
        <p:txBody>
          <a:bodyPr/>
          <a:lstStyle/>
          <a:p>
            <a:r>
              <a:rPr lang="en-US" sz="2600" b="1" i="1">
                <a:latin typeface="Calibri" panose="020F0502020204030204" pitchFamily="34" charset="0"/>
                <a:cs typeface="Calibri" panose="020F0502020204030204" pitchFamily="34" charset="0"/>
              </a:rPr>
              <a:t>Shashank Gupta | Nikhil Chavan | Jay Trivedi | Charu Joshi</a:t>
            </a:r>
          </a:p>
          <a:p>
            <a:endParaRPr lang="en-US"/>
          </a:p>
        </p:txBody>
      </p:sp>
      <p:sp>
        <p:nvSpPr>
          <p:cNvPr id="3" name="Title 2"/>
          <p:cNvSpPr>
            <a:spLocks noGrp="1"/>
          </p:cNvSpPr>
          <p:nvPr>
            <p:ph type="ctrTitle"/>
          </p:nvPr>
        </p:nvSpPr>
        <p:spPr/>
        <p:txBody>
          <a:bodyPr/>
          <a:lstStyle/>
          <a:p>
            <a:r>
              <a:rPr lang="en-US" sz="4800" b="1">
                <a:solidFill>
                  <a:srgbClr val="C00000"/>
                </a:solidFill>
                <a:latin typeface="Calibri" panose="020F0502020204030204" pitchFamily="34" charset="0"/>
                <a:cs typeface="Calibri" panose="020F0502020204030204" pitchFamily="34" charset="0"/>
              </a:rPr>
              <a:t>Customer Segmentation using RFM Analysis &amp; CLTV Estimation</a:t>
            </a:r>
          </a:p>
        </p:txBody>
      </p:sp>
      <p:sp>
        <p:nvSpPr>
          <p:cNvPr id="2" name="TextBox 1">
            <a:extLst>
              <a:ext uri="{FF2B5EF4-FFF2-40B4-BE49-F238E27FC236}">
                <a16:creationId xmlns:a16="http://schemas.microsoft.com/office/drawing/2014/main" id="{717D878E-8AD1-DC36-05AB-8D7A3FFEEC65}"/>
              </a:ext>
            </a:extLst>
          </p:cNvPr>
          <p:cNvSpPr txBox="1"/>
          <p:nvPr/>
        </p:nvSpPr>
        <p:spPr>
          <a:xfrm>
            <a:off x="3886200" y="4381500"/>
            <a:ext cx="1533525" cy="461665"/>
          </a:xfrm>
          <a:prstGeom prst="rect">
            <a:avLst/>
          </a:prstGeom>
          <a:noFill/>
        </p:spPr>
        <p:txBody>
          <a:bodyPr wrap="square" rtlCol="0">
            <a:spAutoFit/>
          </a:bodyPr>
          <a:lstStyle/>
          <a:p>
            <a:r>
              <a:rPr lang="en-US" b="1"/>
              <a:t>Group: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300038" y="712725"/>
            <a:ext cx="8543924" cy="707886"/>
          </a:xfrm>
          <a:prstGeom prst="rect">
            <a:avLst/>
          </a:prstGeom>
          <a:noFill/>
        </p:spPr>
        <p:txBody>
          <a:bodyPr wrap="square" rtlCol="0">
            <a:spAutoFit/>
          </a:bodyPr>
          <a:lstStyle/>
          <a:p>
            <a:pPr algn="ctr"/>
            <a:r>
              <a:rPr lang="en-US" sz="4000"/>
              <a:t>Visualizing RFM Features</a:t>
            </a:r>
          </a:p>
        </p:txBody>
      </p:sp>
      <p:pic>
        <p:nvPicPr>
          <p:cNvPr id="11" name="Picture 10">
            <a:extLst>
              <a:ext uri="{FF2B5EF4-FFF2-40B4-BE49-F238E27FC236}">
                <a16:creationId xmlns:a16="http://schemas.microsoft.com/office/drawing/2014/main" id="{797269C0-02D6-C3AE-78DE-0A6E7C68B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41" y="1742943"/>
            <a:ext cx="8029810" cy="4076832"/>
          </a:xfrm>
          <a:prstGeom prst="rect">
            <a:avLst/>
          </a:prstGeom>
        </p:spPr>
      </p:pic>
      <p:sp>
        <p:nvSpPr>
          <p:cNvPr id="15" name="Oval 14">
            <a:extLst>
              <a:ext uri="{FF2B5EF4-FFF2-40B4-BE49-F238E27FC236}">
                <a16:creationId xmlns:a16="http://schemas.microsoft.com/office/drawing/2014/main" id="{A10570CF-BB63-7655-55C1-B79D2DBD08F7}"/>
              </a:ext>
            </a:extLst>
          </p:cNvPr>
          <p:cNvSpPr/>
          <p:nvPr/>
        </p:nvSpPr>
        <p:spPr>
          <a:xfrm>
            <a:off x="1533526" y="2190750"/>
            <a:ext cx="476249" cy="3010032"/>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378A4F4-9EDC-2F84-C889-566F11420411}"/>
              </a:ext>
            </a:extLst>
          </p:cNvPr>
          <p:cNvSpPr/>
          <p:nvPr/>
        </p:nvSpPr>
        <p:spPr>
          <a:xfrm>
            <a:off x="1914524" y="4686234"/>
            <a:ext cx="4591049" cy="514548"/>
          </a:xfrm>
          <a:prstGeom prst="ellipse">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B073D80-9D28-B990-3B9E-63126D5EC3A4}"/>
              </a:ext>
            </a:extLst>
          </p:cNvPr>
          <p:cNvSpPr/>
          <p:nvPr/>
        </p:nvSpPr>
        <p:spPr>
          <a:xfrm>
            <a:off x="1752601" y="3543300"/>
            <a:ext cx="1781174" cy="1409699"/>
          </a:xfrm>
          <a:prstGeom prst="ellipse">
            <a:avLst/>
          </a:prstGeom>
          <a:noFill/>
          <a:ln w="31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6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300038" y="712725"/>
            <a:ext cx="8543924" cy="584775"/>
          </a:xfrm>
          <a:prstGeom prst="rect">
            <a:avLst/>
          </a:prstGeom>
          <a:noFill/>
        </p:spPr>
        <p:txBody>
          <a:bodyPr wrap="square" rtlCol="0">
            <a:spAutoFit/>
          </a:bodyPr>
          <a:lstStyle/>
          <a:p>
            <a:pPr algn="ctr"/>
            <a:r>
              <a:rPr lang="en-US" sz="3200"/>
              <a:t>Customer Segmentation using RFM</a:t>
            </a:r>
          </a:p>
        </p:txBody>
      </p:sp>
      <p:pic>
        <p:nvPicPr>
          <p:cNvPr id="6" name="Picture 5">
            <a:extLst>
              <a:ext uri="{FF2B5EF4-FFF2-40B4-BE49-F238E27FC236}">
                <a16:creationId xmlns:a16="http://schemas.microsoft.com/office/drawing/2014/main" id="{280576D8-8CC6-FAAD-8F66-23B0FF6EC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47" y="4772469"/>
            <a:ext cx="7847752" cy="1790256"/>
          </a:xfrm>
          <a:prstGeom prst="rect">
            <a:avLst/>
          </a:prstGeom>
        </p:spPr>
      </p:pic>
      <p:sp>
        <p:nvSpPr>
          <p:cNvPr id="7" name="Arrow: Right 6">
            <a:extLst>
              <a:ext uri="{FF2B5EF4-FFF2-40B4-BE49-F238E27FC236}">
                <a16:creationId xmlns:a16="http://schemas.microsoft.com/office/drawing/2014/main" id="{6F7E5CC9-C9EC-BD7E-A693-F4CC949A96E6}"/>
              </a:ext>
            </a:extLst>
          </p:cNvPr>
          <p:cNvSpPr/>
          <p:nvPr/>
        </p:nvSpPr>
        <p:spPr>
          <a:xfrm>
            <a:off x="142875" y="1609725"/>
            <a:ext cx="46672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555E7B0-8B95-4D74-B908-95AC13F69B83}"/>
              </a:ext>
            </a:extLst>
          </p:cNvPr>
          <p:cNvSpPr/>
          <p:nvPr/>
        </p:nvSpPr>
        <p:spPr>
          <a:xfrm>
            <a:off x="142875" y="2691642"/>
            <a:ext cx="46672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0909487-BB27-1ADD-25B4-C61CC39ADED5}"/>
              </a:ext>
            </a:extLst>
          </p:cNvPr>
          <p:cNvSpPr/>
          <p:nvPr/>
        </p:nvSpPr>
        <p:spPr>
          <a:xfrm>
            <a:off x="142875" y="3765867"/>
            <a:ext cx="46672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9830C33-4A22-EB0B-3BDC-5444CC55E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47" y="1387977"/>
            <a:ext cx="7847751" cy="2988330"/>
          </a:xfrm>
          <a:prstGeom prst="rect">
            <a:avLst/>
          </a:prstGeom>
        </p:spPr>
      </p:pic>
      <p:pic>
        <p:nvPicPr>
          <p:cNvPr id="4" name="Picture 4" descr="A picture containing chart&#10;&#10;Description automatically generated">
            <a:extLst>
              <a:ext uri="{FF2B5EF4-FFF2-40B4-BE49-F238E27FC236}">
                <a16:creationId xmlns:a16="http://schemas.microsoft.com/office/drawing/2014/main" id="{CC93E3AD-6735-0BE5-3C61-7137677559CE}"/>
              </a:ext>
            </a:extLst>
          </p:cNvPr>
          <p:cNvPicPr>
            <a:picLocks noChangeAspect="1"/>
          </p:cNvPicPr>
          <p:nvPr/>
        </p:nvPicPr>
        <p:blipFill>
          <a:blip r:embed="rId4"/>
          <a:stretch>
            <a:fillRect/>
          </a:stretch>
        </p:blipFill>
        <p:spPr>
          <a:xfrm>
            <a:off x="3812722" y="2079121"/>
            <a:ext cx="4457699" cy="1444497"/>
          </a:xfrm>
          <a:prstGeom prst="rect">
            <a:avLst/>
          </a:prstGeom>
        </p:spPr>
      </p:pic>
    </p:spTree>
    <p:extLst>
      <p:ext uri="{BB962C8B-B14F-4D97-AF65-F5344CB8AC3E}">
        <p14:creationId xmlns:p14="http://schemas.microsoft.com/office/powerpoint/2010/main" val="63784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300038" y="712725"/>
            <a:ext cx="8543924" cy="584775"/>
          </a:xfrm>
          <a:prstGeom prst="rect">
            <a:avLst/>
          </a:prstGeom>
          <a:noFill/>
        </p:spPr>
        <p:txBody>
          <a:bodyPr wrap="square" rtlCol="0">
            <a:spAutoFit/>
          </a:bodyPr>
          <a:lstStyle/>
          <a:p>
            <a:pPr algn="ctr"/>
            <a:r>
              <a:rPr lang="en-US" sz="3200"/>
              <a:t>Customer Segmentation using RFM (Cont.)</a:t>
            </a:r>
          </a:p>
        </p:txBody>
      </p:sp>
      <p:pic>
        <p:nvPicPr>
          <p:cNvPr id="3" name="Picture 2">
            <a:extLst>
              <a:ext uri="{FF2B5EF4-FFF2-40B4-BE49-F238E27FC236}">
                <a16:creationId xmlns:a16="http://schemas.microsoft.com/office/drawing/2014/main" id="{1E0FCAE1-D7E6-AC3B-0E4F-E4B019F88838}"/>
              </a:ext>
            </a:extLst>
          </p:cNvPr>
          <p:cNvPicPr>
            <a:picLocks noChangeAspect="1"/>
          </p:cNvPicPr>
          <p:nvPr/>
        </p:nvPicPr>
        <p:blipFill>
          <a:blip r:embed="rId2"/>
          <a:stretch>
            <a:fillRect/>
          </a:stretch>
        </p:blipFill>
        <p:spPr>
          <a:xfrm>
            <a:off x="300038" y="1744838"/>
            <a:ext cx="8543923" cy="4302417"/>
          </a:xfrm>
          <a:prstGeom prst="rect">
            <a:avLst/>
          </a:prstGeom>
        </p:spPr>
      </p:pic>
    </p:spTree>
    <p:extLst>
      <p:ext uri="{BB962C8B-B14F-4D97-AF65-F5344CB8AC3E}">
        <p14:creationId xmlns:p14="http://schemas.microsoft.com/office/powerpoint/2010/main" val="135495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4867E-28FA-CF5C-8BEA-6C585967DD77}"/>
              </a:ext>
            </a:extLst>
          </p:cNvPr>
          <p:cNvSpPr txBox="1"/>
          <p:nvPr/>
        </p:nvSpPr>
        <p:spPr>
          <a:xfrm>
            <a:off x="1186048" y="653281"/>
            <a:ext cx="6771904" cy="461665"/>
          </a:xfrm>
          <a:prstGeom prst="rect">
            <a:avLst/>
          </a:prstGeom>
          <a:noFill/>
        </p:spPr>
        <p:txBody>
          <a:bodyPr wrap="square" rtlCol="0">
            <a:spAutoFit/>
          </a:bodyPr>
          <a:lstStyle>
            <a:defPPr>
              <a:defRPr lang="en-US"/>
            </a:defPPr>
            <a:lvl1pPr algn="ctr">
              <a:defRPr sz="3200"/>
            </a:lvl1pPr>
          </a:lstStyle>
          <a:p>
            <a:r>
              <a:rPr lang="en-IN" sz="2400"/>
              <a:t>Customer Segmentation using CLTV</a:t>
            </a:r>
          </a:p>
        </p:txBody>
      </p:sp>
      <p:sp>
        <p:nvSpPr>
          <p:cNvPr id="5" name="TextBox 4">
            <a:extLst>
              <a:ext uri="{FF2B5EF4-FFF2-40B4-BE49-F238E27FC236}">
                <a16:creationId xmlns:a16="http://schemas.microsoft.com/office/drawing/2014/main" id="{D1537A75-9ADE-68F1-5265-C787F0F77C78}"/>
              </a:ext>
            </a:extLst>
          </p:cNvPr>
          <p:cNvSpPr txBox="1"/>
          <p:nvPr/>
        </p:nvSpPr>
        <p:spPr>
          <a:xfrm>
            <a:off x="760021" y="1328977"/>
            <a:ext cx="7528956" cy="584775"/>
          </a:xfrm>
          <a:prstGeom prst="rect">
            <a:avLst/>
          </a:prstGeom>
          <a:solidFill>
            <a:schemeClr val="accent6">
              <a:lumMod val="20000"/>
              <a:lumOff val="80000"/>
            </a:schemeClr>
          </a:solidFill>
        </p:spPr>
        <p:txBody>
          <a:bodyPr wrap="square" rtlCol="0">
            <a:spAutoFit/>
          </a:bodyPr>
          <a:lstStyle>
            <a:defPPr>
              <a:defRPr lang="en-US"/>
            </a:defPPr>
            <a:lvl1pPr marL="285750" indent="-285750">
              <a:buFont typeface="Arial" panose="020B0604020202020204" pitchFamily="34" charset="0"/>
              <a:buChar char="•"/>
              <a:defRPr sz="1600"/>
            </a:lvl1pPr>
          </a:lstStyle>
          <a:p>
            <a:pPr marL="0" indent="0">
              <a:buNone/>
            </a:pPr>
            <a:r>
              <a:rPr lang="en-IN"/>
              <a:t>how much a business can plan to earn from the average customer over the course of the relationship ?</a:t>
            </a:r>
            <a:endParaRPr lang="en-US"/>
          </a:p>
        </p:txBody>
      </p:sp>
      <p:sp>
        <p:nvSpPr>
          <p:cNvPr id="7" name="TextBox 6">
            <a:extLst>
              <a:ext uri="{FF2B5EF4-FFF2-40B4-BE49-F238E27FC236}">
                <a16:creationId xmlns:a16="http://schemas.microsoft.com/office/drawing/2014/main" id="{FB16B50D-5B35-5814-FB08-53D73E08504C}"/>
              </a:ext>
            </a:extLst>
          </p:cNvPr>
          <p:cNvSpPr txBox="1"/>
          <p:nvPr/>
        </p:nvSpPr>
        <p:spPr>
          <a:xfrm>
            <a:off x="685800" y="5003192"/>
            <a:ext cx="7009410" cy="132343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latin typeface="Arial"/>
              </a:rPr>
              <a:t>We are using BetaGeoFitter from lifetimes library to estimate expected purchase within 1 week and 1 month</a:t>
            </a:r>
          </a:p>
          <a:p>
            <a:pPr marL="285750" indent="-285750">
              <a:buFont typeface="Arial" panose="020B0604020202020204" pitchFamily="34" charset="0"/>
              <a:buChar char="•"/>
            </a:pPr>
            <a:r>
              <a:rPr lang="en-US" sz="1600" err="1">
                <a:latin typeface="Arial"/>
              </a:rPr>
              <a:t>GammaGammaFitter</a:t>
            </a:r>
            <a:r>
              <a:rPr lang="en-US" sz="1600">
                <a:latin typeface="Arial"/>
              </a:rPr>
              <a:t> to estimate the CLTV</a:t>
            </a:r>
          </a:p>
          <a:p>
            <a:pPr marL="285750" indent="-285750">
              <a:buFont typeface="Arial" panose="020B0604020202020204" pitchFamily="34" charset="0"/>
              <a:buChar char="•"/>
            </a:pPr>
            <a:r>
              <a:rPr lang="en-US" sz="1600">
                <a:latin typeface="Arial"/>
              </a:rPr>
              <a:t>T defines age of a customer </a:t>
            </a:r>
            <a:endParaRPr lang="en-US" sz="1600"/>
          </a:p>
          <a:p>
            <a:pPr marL="285750" indent="-285750">
              <a:buFont typeface="Arial" panose="020B0604020202020204" pitchFamily="34" charset="0"/>
              <a:buChar char="•"/>
            </a:pPr>
            <a:endParaRPr lang="en-US" sz="1600"/>
          </a:p>
        </p:txBody>
      </p:sp>
      <p:pic>
        <p:nvPicPr>
          <p:cNvPr id="8" name="Picture 7">
            <a:extLst>
              <a:ext uri="{FF2B5EF4-FFF2-40B4-BE49-F238E27FC236}">
                <a16:creationId xmlns:a16="http://schemas.microsoft.com/office/drawing/2014/main" id="{509CCFE3-F08B-CA62-ED6F-DAFD0BFECD4B}"/>
              </a:ext>
            </a:extLst>
          </p:cNvPr>
          <p:cNvPicPr>
            <a:picLocks noChangeAspect="1"/>
          </p:cNvPicPr>
          <p:nvPr/>
        </p:nvPicPr>
        <p:blipFill>
          <a:blip r:embed="rId2"/>
          <a:stretch>
            <a:fillRect/>
          </a:stretch>
        </p:blipFill>
        <p:spPr>
          <a:xfrm>
            <a:off x="329219" y="2131500"/>
            <a:ext cx="8628387" cy="2634621"/>
          </a:xfrm>
          <a:prstGeom prst="rect">
            <a:avLst/>
          </a:prstGeom>
        </p:spPr>
      </p:pic>
    </p:spTree>
    <p:extLst>
      <p:ext uri="{BB962C8B-B14F-4D97-AF65-F5344CB8AC3E}">
        <p14:creationId xmlns:p14="http://schemas.microsoft.com/office/powerpoint/2010/main" val="406945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90958-47A2-5577-9DCB-53173153D7E5}"/>
              </a:ext>
            </a:extLst>
          </p:cNvPr>
          <p:cNvSpPr txBox="1"/>
          <p:nvPr/>
        </p:nvSpPr>
        <p:spPr>
          <a:xfrm>
            <a:off x="1186048" y="558280"/>
            <a:ext cx="6771904" cy="461665"/>
          </a:xfrm>
          <a:prstGeom prst="rect">
            <a:avLst/>
          </a:prstGeom>
          <a:noFill/>
        </p:spPr>
        <p:txBody>
          <a:bodyPr wrap="square" rtlCol="0">
            <a:spAutoFit/>
          </a:bodyPr>
          <a:lstStyle>
            <a:defPPr>
              <a:defRPr lang="en-US"/>
            </a:defPPr>
            <a:lvl1pPr algn="ctr">
              <a:defRPr sz="3200"/>
            </a:lvl1pPr>
          </a:lstStyle>
          <a:p>
            <a:r>
              <a:rPr lang="en-IN" sz="2400"/>
              <a:t>K-means clustering</a:t>
            </a:r>
          </a:p>
        </p:txBody>
      </p:sp>
      <p:pic>
        <p:nvPicPr>
          <p:cNvPr id="3" name="Picture 2">
            <a:extLst>
              <a:ext uri="{FF2B5EF4-FFF2-40B4-BE49-F238E27FC236}">
                <a16:creationId xmlns:a16="http://schemas.microsoft.com/office/drawing/2014/main" id="{26CCBB23-4B17-32CD-0D1A-85A94245599D}"/>
              </a:ext>
            </a:extLst>
          </p:cNvPr>
          <p:cNvPicPr>
            <a:picLocks noChangeAspect="1"/>
          </p:cNvPicPr>
          <p:nvPr/>
        </p:nvPicPr>
        <p:blipFill>
          <a:blip r:embed="rId2"/>
          <a:stretch>
            <a:fillRect/>
          </a:stretch>
        </p:blipFill>
        <p:spPr>
          <a:xfrm>
            <a:off x="3491345" y="3919534"/>
            <a:ext cx="5418116" cy="2759163"/>
          </a:xfrm>
          <a:prstGeom prst="rect">
            <a:avLst/>
          </a:prstGeom>
        </p:spPr>
      </p:pic>
      <p:pic>
        <p:nvPicPr>
          <p:cNvPr id="4" name="Picture 3">
            <a:extLst>
              <a:ext uri="{FF2B5EF4-FFF2-40B4-BE49-F238E27FC236}">
                <a16:creationId xmlns:a16="http://schemas.microsoft.com/office/drawing/2014/main" id="{508DC3EA-18E5-89F5-E1CE-C7E5AF30E2A7}"/>
              </a:ext>
            </a:extLst>
          </p:cNvPr>
          <p:cNvPicPr>
            <a:picLocks noChangeAspect="1"/>
          </p:cNvPicPr>
          <p:nvPr/>
        </p:nvPicPr>
        <p:blipFill>
          <a:blip r:embed="rId3"/>
          <a:stretch>
            <a:fillRect/>
          </a:stretch>
        </p:blipFill>
        <p:spPr>
          <a:xfrm>
            <a:off x="3491345" y="1280421"/>
            <a:ext cx="4523921" cy="2439868"/>
          </a:xfrm>
          <a:prstGeom prst="rect">
            <a:avLst/>
          </a:prstGeom>
        </p:spPr>
      </p:pic>
      <p:sp>
        <p:nvSpPr>
          <p:cNvPr id="5" name="TextBox 4">
            <a:extLst>
              <a:ext uri="{FF2B5EF4-FFF2-40B4-BE49-F238E27FC236}">
                <a16:creationId xmlns:a16="http://schemas.microsoft.com/office/drawing/2014/main" id="{44D43F0B-6F53-F8EC-7D18-77B176813E59}"/>
              </a:ext>
            </a:extLst>
          </p:cNvPr>
          <p:cNvSpPr txBox="1"/>
          <p:nvPr/>
        </p:nvSpPr>
        <p:spPr>
          <a:xfrm>
            <a:off x="187038" y="1249805"/>
            <a:ext cx="3043052" cy="5016758"/>
          </a:xfrm>
          <a:prstGeom prst="rect">
            <a:avLst/>
          </a:prstGeom>
          <a:noFill/>
        </p:spPr>
        <p:txBody>
          <a:bodyPr wrap="square" lIns="91440" tIns="45720" rIns="91440" bIns="45720" rtlCol="0" anchor="t">
            <a:spAutoFit/>
          </a:bodyPr>
          <a:lstStyle>
            <a:defPPr>
              <a:defRPr lang="en-US"/>
            </a:defPPr>
            <a:lvl1pPr marL="285750" indent="-285750">
              <a:buFont typeface="Arial" panose="020B0604020202020204" pitchFamily="34" charset="0"/>
              <a:buChar char="•"/>
              <a:defRPr sz="1600"/>
            </a:lvl1pPr>
          </a:lstStyle>
          <a:p>
            <a:pPr marL="0" indent="0">
              <a:buNone/>
            </a:pPr>
            <a:r>
              <a:rPr lang="en-IN" b="1">
                <a:latin typeface="Arial"/>
              </a:rPr>
              <a:t>Elbow Criterion Method</a:t>
            </a:r>
          </a:p>
          <a:p>
            <a:endParaRPr lang="en-IN"/>
          </a:p>
          <a:p>
            <a:r>
              <a:rPr lang="en-IN">
                <a:latin typeface="Arial"/>
              </a:rPr>
              <a:t>Plot the number of clusters against within-cluster sum-of-squared-errors (SSE) -sum of squared distances from every data point to their cluster </a:t>
            </a:r>
            <a:r>
              <a:rPr lang="en-IN" err="1">
                <a:latin typeface="Arial"/>
              </a:rPr>
              <a:t>centers</a:t>
            </a:r>
            <a:r>
              <a:rPr lang="en-IN">
                <a:latin typeface="Arial"/>
              </a:rPr>
              <a:t>.</a:t>
            </a:r>
          </a:p>
          <a:p>
            <a:endParaRPr lang="en-IN"/>
          </a:p>
          <a:p>
            <a:r>
              <a:rPr lang="en-IN">
                <a:effectLst/>
                <a:latin typeface="Arial"/>
              </a:rPr>
              <a:t>Elbow - a point representing an "optimal" number of clusters</a:t>
            </a:r>
          </a:p>
          <a:p>
            <a:endParaRPr lang="en-US"/>
          </a:p>
          <a:p>
            <a:r>
              <a:rPr lang="en-US">
                <a:latin typeface="Arial"/>
              </a:rPr>
              <a:t>We used </a:t>
            </a:r>
            <a:r>
              <a:rPr lang="en-US" err="1">
                <a:latin typeface="Arial"/>
              </a:rPr>
              <a:t>knee_locator</a:t>
            </a:r>
            <a:r>
              <a:rPr lang="en-US">
                <a:latin typeface="Arial"/>
              </a:rPr>
              <a:t> from kneed library to determine the optimal number of clusters</a:t>
            </a:r>
          </a:p>
          <a:p>
            <a:endParaRPr lang="en-US"/>
          </a:p>
          <a:p>
            <a:r>
              <a:rPr lang="en-US">
                <a:latin typeface="Arial"/>
              </a:rPr>
              <a:t>5 – is the optimal number of clusters</a:t>
            </a:r>
          </a:p>
        </p:txBody>
      </p:sp>
    </p:spTree>
    <p:extLst>
      <p:ext uri="{BB962C8B-B14F-4D97-AF65-F5344CB8AC3E}">
        <p14:creationId xmlns:p14="http://schemas.microsoft.com/office/powerpoint/2010/main" val="315277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470CB96-E847-0513-6627-6A4AD810F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333" y="1086879"/>
            <a:ext cx="7283300" cy="25750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2DD86E-34FB-5A55-3B8B-F4D1AA68D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366" y="4027602"/>
            <a:ext cx="7283267" cy="25750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7DBB5D-BDA8-DDF6-16AF-623568AB20E1}"/>
              </a:ext>
            </a:extLst>
          </p:cNvPr>
          <p:cNvSpPr txBox="1"/>
          <p:nvPr/>
        </p:nvSpPr>
        <p:spPr>
          <a:xfrm>
            <a:off x="2427406" y="591739"/>
            <a:ext cx="4289188" cy="461665"/>
          </a:xfrm>
          <a:prstGeom prst="rect">
            <a:avLst/>
          </a:prstGeom>
          <a:noFill/>
        </p:spPr>
        <p:txBody>
          <a:bodyPr wrap="square" rtlCol="0">
            <a:spAutoFit/>
          </a:bodyPr>
          <a:lstStyle>
            <a:defPPr>
              <a:defRPr lang="en-US"/>
            </a:defPPr>
            <a:lvl1pPr algn="ctr"/>
          </a:lstStyle>
          <a:p>
            <a:r>
              <a:rPr lang="en-US"/>
              <a:t>Visualizing Customer Clusters</a:t>
            </a:r>
          </a:p>
        </p:txBody>
      </p:sp>
    </p:spTree>
    <p:extLst>
      <p:ext uri="{BB962C8B-B14F-4D97-AF65-F5344CB8AC3E}">
        <p14:creationId xmlns:p14="http://schemas.microsoft.com/office/powerpoint/2010/main" val="1210700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EF4C794-CCAF-C59E-996B-220828D16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93" y="906425"/>
            <a:ext cx="7848502" cy="2774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84B4D63-9203-2AF9-C411-999281EBC0EE}"/>
              </a:ext>
            </a:extLst>
          </p:cNvPr>
          <p:cNvSpPr txBox="1"/>
          <p:nvPr/>
        </p:nvSpPr>
        <p:spPr>
          <a:xfrm>
            <a:off x="578923" y="3811012"/>
            <a:ext cx="7741967" cy="2062103"/>
          </a:xfrm>
          <a:prstGeom prst="rect">
            <a:avLst/>
          </a:prstGeom>
          <a:noFill/>
        </p:spPr>
        <p:txBody>
          <a:bodyPr wrap="square" lIns="91440" tIns="45720" rIns="91440" bIns="45720" rtlCol="0" anchor="t">
            <a:spAutoFit/>
          </a:bodyPr>
          <a:lstStyle>
            <a:defPPr>
              <a:defRPr lang="en-US"/>
            </a:defPPr>
            <a:lvl1pPr marL="285750" indent="-285750">
              <a:buFont typeface="Arial" panose="020B0604020202020204" pitchFamily="34" charset="0"/>
              <a:buChar char="•"/>
              <a:defRPr sz="1600"/>
            </a:lvl1pPr>
          </a:lstStyle>
          <a:p>
            <a:pPr marL="0" indent="0">
              <a:buNone/>
            </a:pPr>
            <a:r>
              <a:rPr lang="en-IN" b="1">
                <a:latin typeface="Arial"/>
              </a:rPr>
              <a:t>Key Takeaways</a:t>
            </a:r>
          </a:p>
          <a:p>
            <a:endParaRPr lang="en-IN"/>
          </a:p>
          <a:p>
            <a:r>
              <a:rPr lang="en-IN">
                <a:latin typeface="Arial"/>
              </a:rPr>
              <a:t>Cluster 1 (Blue Colour) seems to be performing well in terms of Monetary Value and Frequency but not in Recency.</a:t>
            </a:r>
            <a:endParaRPr lang="en-IN"/>
          </a:p>
          <a:p>
            <a:endParaRPr lang="en-IN">
              <a:latin typeface="Arial"/>
            </a:endParaRPr>
          </a:p>
          <a:p>
            <a:r>
              <a:rPr lang="en-IN">
                <a:latin typeface="Arial"/>
              </a:rPr>
              <a:t>Scatter plot between Monetary Value and CLTV shows a linear relationship. </a:t>
            </a:r>
            <a:endParaRPr lang="en-IN"/>
          </a:p>
          <a:p>
            <a:endParaRPr lang="en-IN"/>
          </a:p>
          <a:p>
            <a:endParaRPr lang="en-IN"/>
          </a:p>
        </p:txBody>
      </p:sp>
    </p:spTree>
    <p:extLst>
      <p:ext uri="{BB962C8B-B14F-4D97-AF65-F5344CB8AC3E}">
        <p14:creationId xmlns:p14="http://schemas.microsoft.com/office/powerpoint/2010/main" val="383278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FC5EF1-B43F-1975-76E7-352216AD8842}"/>
              </a:ext>
            </a:extLst>
          </p:cNvPr>
          <p:cNvPicPr>
            <a:picLocks noChangeAspect="1"/>
          </p:cNvPicPr>
          <p:nvPr/>
        </p:nvPicPr>
        <p:blipFill>
          <a:blip r:embed="rId2"/>
          <a:stretch>
            <a:fillRect/>
          </a:stretch>
        </p:blipFill>
        <p:spPr>
          <a:xfrm>
            <a:off x="4469328" y="945987"/>
            <a:ext cx="4045865" cy="2340511"/>
          </a:xfrm>
          <a:prstGeom prst="rect">
            <a:avLst/>
          </a:prstGeom>
        </p:spPr>
      </p:pic>
      <p:pic>
        <p:nvPicPr>
          <p:cNvPr id="3" name="Picture 2">
            <a:extLst>
              <a:ext uri="{FF2B5EF4-FFF2-40B4-BE49-F238E27FC236}">
                <a16:creationId xmlns:a16="http://schemas.microsoft.com/office/drawing/2014/main" id="{76B44D37-A3CF-1021-929E-2CE806EA812F}"/>
              </a:ext>
            </a:extLst>
          </p:cNvPr>
          <p:cNvPicPr>
            <a:picLocks noChangeAspect="1"/>
          </p:cNvPicPr>
          <p:nvPr/>
        </p:nvPicPr>
        <p:blipFill>
          <a:blip r:embed="rId3"/>
          <a:stretch>
            <a:fillRect/>
          </a:stretch>
        </p:blipFill>
        <p:spPr>
          <a:xfrm>
            <a:off x="1498452" y="3739057"/>
            <a:ext cx="6143633" cy="2868385"/>
          </a:xfrm>
          <a:prstGeom prst="rect">
            <a:avLst/>
          </a:prstGeom>
        </p:spPr>
      </p:pic>
      <p:sp>
        <p:nvSpPr>
          <p:cNvPr id="4" name="TextBox 3">
            <a:extLst>
              <a:ext uri="{FF2B5EF4-FFF2-40B4-BE49-F238E27FC236}">
                <a16:creationId xmlns:a16="http://schemas.microsoft.com/office/drawing/2014/main" id="{012FF1F3-046A-921D-4B56-D1D533103C35}"/>
              </a:ext>
            </a:extLst>
          </p:cNvPr>
          <p:cNvSpPr txBox="1"/>
          <p:nvPr/>
        </p:nvSpPr>
        <p:spPr>
          <a:xfrm>
            <a:off x="234540" y="945987"/>
            <a:ext cx="3719944" cy="2800767"/>
          </a:xfrm>
          <a:prstGeom prst="rect">
            <a:avLst/>
          </a:prstGeom>
          <a:noFill/>
        </p:spPr>
        <p:txBody>
          <a:bodyPr wrap="square" lIns="91440" tIns="45720" rIns="91440" bIns="45720" rtlCol="0" anchor="t">
            <a:spAutoFit/>
          </a:bodyPr>
          <a:lstStyle>
            <a:defPPr>
              <a:defRPr lang="en-US"/>
            </a:defPPr>
            <a:lvl1pPr marL="285750" indent="-285750">
              <a:buFont typeface="Arial" panose="020B0604020202020204" pitchFamily="34" charset="0"/>
              <a:buChar char="•"/>
              <a:defRPr sz="1600"/>
            </a:lvl1pPr>
          </a:lstStyle>
          <a:p>
            <a:pPr marL="0" indent="0">
              <a:buNone/>
            </a:pPr>
            <a:r>
              <a:rPr lang="en-IN" b="1">
                <a:latin typeface="Arial"/>
              </a:rPr>
              <a:t>Relative importance of segment attributes</a:t>
            </a:r>
          </a:p>
          <a:p>
            <a:endParaRPr lang="en-IN"/>
          </a:p>
          <a:p>
            <a:r>
              <a:rPr lang="en-IN">
                <a:effectLst/>
                <a:latin typeface="Arial"/>
              </a:rPr>
              <a:t>Useful technique to identify relative importance of each segment’s </a:t>
            </a:r>
            <a:r>
              <a:rPr lang="en-IN">
                <a:latin typeface="Arial"/>
              </a:rPr>
              <a:t>attribute</a:t>
            </a:r>
          </a:p>
          <a:p>
            <a:endParaRPr lang="en-IN">
              <a:latin typeface="Arial"/>
            </a:endParaRPr>
          </a:p>
          <a:p>
            <a:r>
              <a:rPr lang="en-US" sz="1600">
                <a:latin typeface="Arial"/>
              </a:rPr>
              <a:t>Finally, we can assign priority to different clusters of customers using the above heatmap</a:t>
            </a:r>
            <a:endParaRPr lang="en-IN">
              <a:effectLst/>
              <a:latin typeface="Arial" panose="020B0604020202020204" pitchFamily="34" charset="0"/>
            </a:endParaRPr>
          </a:p>
          <a:p>
            <a:endParaRPr lang="en-IN"/>
          </a:p>
        </p:txBody>
      </p:sp>
    </p:spTree>
    <p:extLst>
      <p:ext uri="{BB962C8B-B14F-4D97-AF65-F5344CB8AC3E}">
        <p14:creationId xmlns:p14="http://schemas.microsoft.com/office/powerpoint/2010/main" val="113895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1337994" y="756968"/>
            <a:ext cx="6191250" cy="707886"/>
          </a:xfrm>
          <a:prstGeom prst="rect">
            <a:avLst/>
          </a:prstGeom>
          <a:noFill/>
        </p:spPr>
        <p:txBody>
          <a:bodyPr wrap="square" rtlCol="0">
            <a:spAutoFit/>
          </a:bodyPr>
          <a:lstStyle/>
          <a:p>
            <a:pPr algn="ctr"/>
            <a:r>
              <a:rPr lang="en-US" sz="4000"/>
              <a:t>Problem Statement</a:t>
            </a:r>
          </a:p>
        </p:txBody>
      </p:sp>
      <p:sp>
        <p:nvSpPr>
          <p:cNvPr id="7" name="TextBox 6">
            <a:extLst>
              <a:ext uri="{FF2B5EF4-FFF2-40B4-BE49-F238E27FC236}">
                <a16:creationId xmlns:a16="http://schemas.microsoft.com/office/drawing/2014/main" id="{F1EAD2E1-9F7F-F879-D614-4266E69ED542}"/>
              </a:ext>
            </a:extLst>
          </p:cNvPr>
          <p:cNvSpPr txBox="1"/>
          <p:nvPr/>
        </p:nvSpPr>
        <p:spPr>
          <a:xfrm>
            <a:off x="603547" y="2019025"/>
            <a:ext cx="7925221" cy="2677656"/>
          </a:xfrm>
          <a:prstGeom prst="rect">
            <a:avLst/>
          </a:prstGeom>
          <a:noFill/>
        </p:spPr>
        <p:txBody>
          <a:bodyPr wrap="square" lIns="91440" tIns="45720" rIns="91440" bIns="45720" rtlCol="0" anchor="t">
            <a:spAutoFit/>
          </a:bodyPr>
          <a:lstStyle/>
          <a:p>
            <a:pPr algn="just"/>
            <a:r>
              <a:rPr lang="en-US" i="0">
                <a:effectLst/>
                <a:latin typeface="+mn-lt"/>
              </a:rPr>
              <a:t>An e-commerce company wants to segment its customers and determine marketing strategies according to these segments. For example, it is desired to organize different campaigns for new customers and different campaigns to retain customers that are very profitable for the company. We are predicting customer’s lifetime value and segmenting them based on their LTV.</a:t>
            </a:r>
            <a:endParaRPr lang="en-US"/>
          </a:p>
        </p:txBody>
      </p:sp>
    </p:spTree>
    <p:extLst>
      <p:ext uri="{BB962C8B-B14F-4D97-AF65-F5344CB8AC3E}">
        <p14:creationId xmlns:p14="http://schemas.microsoft.com/office/powerpoint/2010/main" val="56228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408411" y="665189"/>
            <a:ext cx="8154649" cy="646331"/>
          </a:xfrm>
          <a:prstGeom prst="rect">
            <a:avLst/>
          </a:prstGeom>
          <a:noFill/>
        </p:spPr>
        <p:txBody>
          <a:bodyPr wrap="square" lIns="91440" tIns="45720" rIns="91440" bIns="45720" rtlCol="0" anchor="t">
            <a:spAutoFit/>
          </a:bodyPr>
          <a:lstStyle/>
          <a:p>
            <a:pPr algn="ctr"/>
            <a:r>
              <a:rPr lang="en-US" sz="3600">
                <a:latin typeface="Arial"/>
              </a:rPr>
              <a:t>Dataset background and Variables</a:t>
            </a:r>
          </a:p>
        </p:txBody>
      </p:sp>
      <p:sp>
        <p:nvSpPr>
          <p:cNvPr id="5" name="TextBox 4">
            <a:extLst>
              <a:ext uri="{FF2B5EF4-FFF2-40B4-BE49-F238E27FC236}">
                <a16:creationId xmlns:a16="http://schemas.microsoft.com/office/drawing/2014/main" id="{23F5A47C-AC51-4434-DB70-8307DFB2035B}"/>
              </a:ext>
            </a:extLst>
          </p:cNvPr>
          <p:cNvSpPr txBox="1"/>
          <p:nvPr/>
        </p:nvSpPr>
        <p:spPr>
          <a:xfrm>
            <a:off x="644577" y="1507987"/>
            <a:ext cx="7540052" cy="147732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1800">
                <a:latin typeface="Arial"/>
                <a:cs typeface="Calibri"/>
              </a:rPr>
              <a:t>The data source is available at UCI repository and Kaggle.</a:t>
            </a:r>
          </a:p>
          <a:p>
            <a:pPr marL="285750" indent="-285750">
              <a:buFont typeface="Arial" panose="020B0604020202020204" pitchFamily="34" charset="0"/>
              <a:buChar char="•"/>
            </a:pPr>
            <a:r>
              <a:rPr lang="en-IN" sz="1800">
                <a:latin typeface="Arial"/>
                <a:cs typeface="Calibri"/>
              </a:rPr>
              <a:t>The dataset includes actual transaction of an e-commerce retail store.</a:t>
            </a:r>
          </a:p>
          <a:p>
            <a:pPr marL="285750" indent="-285750">
              <a:buFont typeface="Arial" panose="020B0604020202020204" pitchFamily="34" charset="0"/>
              <a:buChar char="•"/>
            </a:pPr>
            <a:r>
              <a:rPr lang="en-IN" sz="1800">
                <a:latin typeface="Arial"/>
                <a:cs typeface="Calibri"/>
              </a:rPr>
              <a:t>The dataset contains over 1 million rows and 8 attributes - Invoice Number, Stock Code, Product Description, Product Quantity, Invoice Date, Unit Price, Customer ID</a:t>
            </a:r>
          </a:p>
        </p:txBody>
      </p:sp>
      <p:pic>
        <p:nvPicPr>
          <p:cNvPr id="11" name="Picture 10">
            <a:extLst>
              <a:ext uri="{FF2B5EF4-FFF2-40B4-BE49-F238E27FC236}">
                <a16:creationId xmlns:a16="http://schemas.microsoft.com/office/drawing/2014/main" id="{44630078-629B-30FB-373E-19CB0B0ADDB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5596" y="3429000"/>
            <a:ext cx="8592805" cy="2429189"/>
          </a:xfrm>
          <a:prstGeom prst="rect">
            <a:avLst/>
          </a:prstGeom>
        </p:spPr>
      </p:pic>
    </p:spTree>
    <p:extLst>
      <p:ext uri="{BB962C8B-B14F-4D97-AF65-F5344CB8AC3E}">
        <p14:creationId xmlns:p14="http://schemas.microsoft.com/office/powerpoint/2010/main" val="185641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3348" y="719264"/>
            <a:ext cx="8724274" cy="646331"/>
          </a:xfrm>
          <a:prstGeom prst="rect">
            <a:avLst/>
          </a:prstGeom>
          <a:noFill/>
        </p:spPr>
        <p:txBody>
          <a:bodyPr wrap="square" rtlCol="0">
            <a:spAutoFit/>
          </a:bodyPr>
          <a:lstStyle/>
          <a:p>
            <a:pPr algn="ctr"/>
            <a:r>
              <a:rPr lang="en-US" sz="3600"/>
              <a:t>Customer lifetime value (CLV)</a:t>
            </a:r>
          </a:p>
        </p:txBody>
      </p:sp>
      <p:sp>
        <p:nvSpPr>
          <p:cNvPr id="7" name="TextBox 6">
            <a:extLst>
              <a:ext uri="{FF2B5EF4-FFF2-40B4-BE49-F238E27FC236}">
                <a16:creationId xmlns:a16="http://schemas.microsoft.com/office/drawing/2014/main" id="{F1EAD2E1-9F7F-F879-D614-4266E69ED542}"/>
              </a:ext>
            </a:extLst>
          </p:cNvPr>
          <p:cNvSpPr txBox="1"/>
          <p:nvPr/>
        </p:nvSpPr>
        <p:spPr>
          <a:xfrm>
            <a:off x="254834" y="1682851"/>
            <a:ext cx="8379502" cy="4062651"/>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1800" b="0" i="0">
                <a:effectLst/>
                <a:latin typeface="Arial"/>
                <a:cs typeface="Calibri"/>
              </a:rPr>
              <a:t>The lifetime value of a customer, or customer lifetime value (CLV), represents the total amount of money a customer is expected to spend in business, or on products, during their lifetime. It is t</a:t>
            </a:r>
            <a:r>
              <a:rPr lang="en-IN" sz="1800">
                <a:latin typeface="Arial"/>
                <a:cs typeface="Calibri"/>
              </a:rPr>
              <a:t>he net profit acquired from a customer throughout a company’s relationship with them.</a:t>
            </a:r>
          </a:p>
          <a:p>
            <a:pPr marL="342900" indent="-342900">
              <a:buFont typeface="Arial" panose="020B0604020202020204" pitchFamily="34" charset="0"/>
              <a:buChar char="•"/>
            </a:pPr>
            <a:endParaRPr lang="en-IN" sz="1800">
              <a:latin typeface="Arial"/>
              <a:cs typeface="Calibri" panose="020F0502020204030204" pitchFamily="34" charset="0"/>
            </a:endParaRPr>
          </a:p>
          <a:p>
            <a:pPr marL="342900" indent="-342900">
              <a:buFont typeface="Arial" panose="020B0604020202020204" pitchFamily="34" charset="0"/>
              <a:buChar char="•"/>
            </a:pPr>
            <a:r>
              <a:rPr lang="en-IN" sz="1800">
                <a:effectLst/>
                <a:latin typeface="Arial"/>
                <a:ea typeface="Times New Roman" panose="02020603050405020304" pitchFamily="18" charset="0"/>
                <a:cs typeface="Calibri"/>
              </a:rPr>
              <a:t>Knowing each customer’s customer lifetime value helps you know how much you should be spending on customer acquisition. A customer’s acquisition cost could be more than what they spend on their purchase, but if you nurture that relationship, their CLV may grow to an amount that’s well worth the investment. That’s just one of the many reasons why success in the customer-</a:t>
            </a:r>
            <a:r>
              <a:rPr lang="en-IN" sz="1800" err="1">
                <a:effectLst/>
                <a:latin typeface="Arial"/>
                <a:ea typeface="Times New Roman" panose="02020603050405020304" pitchFamily="18" charset="0"/>
                <a:cs typeface="Calibri"/>
              </a:rPr>
              <a:t>centered</a:t>
            </a:r>
            <a:r>
              <a:rPr lang="en-IN" sz="1800">
                <a:effectLst/>
                <a:latin typeface="Arial"/>
                <a:ea typeface="Times New Roman" panose="02020603050405020304" pitchFamily="18" charset="0"/>
                <a:cs typeface="Calibri"/>
              </a:rPr>
              <a:t> economy means understanding the importance of customer lifetime value.</a:t>
            </a:r>
          </a:p>
          <a:p>
            <a:pPr marL="342900" indent="-342900">
              <a:buFont typeface="Arial" panose="020B0604020202020204" pitchFamily="34" charset="0"/>
              <a:buChar char="•"/>
            </a:pPr>
            <a:endParaRPr lang="en-IN" sz="1800">
              <a:latin typeface="Calibri" panose="020F0502020204030204" pitchFamily="34" charset="0"/>
              <a:cs typeface="Calibri" panose="020F0502020204030204" pitchFamily="34" charset="0"/>
            </a:endParaRPr>
          </a:p>
          <a:p>
            <a:endParaRPr lang="en-US">
              <a:latin typeface="+mn-lt"/>
            </a:endParaRPr>
          </a:p>
        </p:txBody>
      </p:sp>
    </p:spTree>
    <p:extLst>
      <p:ext uri="{BB962C8B-B14F-4D97-AF65-F5344CB8AC3E}">
        <p14:creationId xmlns:p14="http://schemas.microsoft.com/office/powerpoint/2010/main" val="52771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1335450" y="530277"/>
            <a:ext cx="6191250" cy="646331"/>
          </a:xfrm>
          <a:prstGeom prst="rect">
            <a:avLst/>
          </a:prstGeom>
          <a:noFill/>
        </p:spPr>
        <p:txBody>
          <a:bodyPr wrap="square" lIns="91440" tIns="45720" rIns="91440" bIns="45720" rtlCol="0" anchor="t">
            <a:spAutoFit/>
          </a:bodyPr>
          <a:lstStyle/>
          <a:p>
            <a:pPr algn="ctr"/>
            <a:r>
              <a:rPr lang="en-US" sz="3600">
                <a:latin typeface="Arial"/>
              </a:rPr>
              <a:t>Why CLTV is important?</a:t>
            </a:r>
          </a:p>
        </p:txBody>
      </p:sp>
      <p:sp>
        <p:nvSpPr>
          <p:cNvPr id="3" name="TextBox 2">
            <a:extLst>
              <a:ext uri="{FF2B5EF4-FFF2-40B4-BE49-F238E27FC236}">
                <a16:creationId xmlns:a16="http://schemas.microsoft.com/office/drawing/2014/main" id="{2B363BDB-BD8E-989E-645C-FC44867CA639}"/>
              </a:ext>
            </a:extLst>
          </p:cNvPr>
          <p:cNvSpPr txBox="1"/>
          <p:nvPr/>
        </p:nvSpPr>
        <p:spPr>
          <a:xfrm>
            <a:off x="249382" y="1013111"/>
            <a:ext cx="8550234" cy="5355312"/>
          </a:xfrm>
          <a:prstGeom prst="rect">
            <a:avLst/>
          </a:prstGeom>
          <a:noFill/>
        </p:spPr>
        <p:txBody>
          <a:bodyPr wrap="square" lIns="91440" tIns="45720" rIns="91440" bIns="45720" rtlCol="0" anchor="t">
            <a:spAutoFit/>
          </a:bodyPr>
          <a:lstStyle/>
          <a:p>
            <a:pPr algn="l"/>
            <a:endParaRPr lang="en-IN" sz="1800" b="0" i="0" u="none" strike="noStrike" baseline="0">
              <a:solidFill>
                <a:srgbClr val="000000"/>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a:solidFill>
                  <a:srgbClr val="23292E"/>
                </a:solidFill>
                <a:latin typeface="Arial"/>
                <a:cs typeface="Calibri"/>
              </a:rPr>
              <a:t>CLV tell marketers, how much revenue they can expect from one customer over the course of the business relationship. The longer a customer continues to purchase from a company, the greater their lifetime value becomes.</a:t>
            </a:r>
            <a:r>
              <a:rPr lang="en-US" sz="1800">
                <a:solidFill>
                  <a:srgbClr val="23292E"/>
                </a:solidFill>
                <a:latin typeface="Arial"/>
                <a:cs typeface="Calibri"/>
              </a:rPr>
              <a:t> </a:t>
            </a:r>
          </a:p>
          <a:p>
            <a:pPr marL="285750" indent="-285750">
              <a:buFont typeface="Arial" panose="020B0604020202020204" pitchFamily="34" charset="0"/>
              <a:buChar char="•"/>
            </a:pPr>
            <a:endParaRPr lang="en-US" sz="1800" b="0" i="0" u="none" strike="noStrike" baseline="0">
              <a:solidFill>
                <a:srgbClr val="23292E"/>
              </a:solidFill>
              <a:latin typeface="Arial"/>
              <a:cs typeface="Calibri" panose="020F0502020204030204" pitchFamily="34" charset="0"/>
            </a:endParaRPr>
          </a:p>
          <a:p>
            <a:pPr marL="285750" indent="-285750">
              <a:buFont typeface="Arial" panose="020B0604020202020204" pitchFamily="34" charset="0"/>
              <a:buChar char="•"/>
            </a:pPr>
            <a:r>
              <a:rPr lang="en-US" sz="1800" b="0" i="0" u="none" strike="noStrike" baseline="0">
                <a:solidFill>
                  <a:srgbClr val="23292E"/>
                </a:solidFill>
                <a:latin typeface="Arial"/>
                <a:cs typeface="Calibri"/>
              </a:rPr>
              <a:t>CLV-based Customer Segmentation helps with more effective segmentation. Clusters of customers can be identified based on the long-term revenue potential of a customer. </a:t>
            </a:r>
            <a:r>
              <a:rPr lang="en-US" sz="1800">
                <a:solidFill>
                  <a:srgbClr val="23292E"/>
                </a:solidFill>
                <a:latin typeface="Arial"/>
                <a:cs typeface="Calibri"/>
              </a:rPr>
              <a:t>Customized </a:t>
            </a:r>
            <a:r>
              <a:rPr lang="en-US" sz="1800" b="0" i="0" u="none" strike="noStrike" baseline="0">
                <a:solidFill>
                  <a:srgbClr val="23292E"/>
                </a:solidFill>
                <a:latin typeface="Arial"/>
                <a:cs typeface="Calibri"/>
              </a:rPr>
              <a:t>offers &amp; products can be designed to unlock maximum customer value.</a:t>
            </a:r>
          </a:p>
          <a:p>
            <a:pPr marL="285750" indent="-285750">
              <a:buFont typeface="Arial" panose="020B0604020202020204" pitchFamily="34" charset="0"/>
              <a:buChar char="•"/>
            </a:pPr>
            <a:endParaRPr lang="en-US" sz="1800" b="0" i="0" u="none" strike="noStrike" baseline="0">
              <a:solidFill>
                <a:srgbClr val="23292E"/>
              </a:solidFill>
              <a:latin typeface="Arial"/>
              <a:cs typeface="Calibri"/>
            </a:endParaRPr>
          </a:p>
          <a:p>
            <a:pPr marL="285750" indent="-285750">
              <a:buFont typeface="Arial" panose="020B0604020202020204" pitchFamily="34" charset="0"/>
              <a:buChar char="•"/>
            </a:pPr>
            <a:r>
              <a:rPr lang="en-US" sz="1800" b="0" i="0" u="none" strike="noStrike" baseline="0">
                <a:solidFill>
                  <a:srgbClr val="23292E"/>
                </a:solidFill>
                <a:latin typeface="Arial"/>
                <a:cs typeface="Calibri"/>
              </a:rPr>
              <a:t>CLV is one of the key metrics to track the performance of the company as compared to the competitors.</a:t>
            </a:r>
            <a:r>
              <a:rPr lang="en-US" sz="1800">
                <a:solidFill>
                  <a:srgbClr val="23292E"/>
                </a:solidFill>
                <a:latin typeface="Arial"/>
                <a:cs typeface="Calibri"/>
              </a:rPr>
              <a:t> </a:t>
            </a:r>
          </a:p>
          <a:p>
            <a:pPr marL="285750" indent="-285750">
              <a:buFont typeface="Arial" panose="020B0604020202020204" pitchFamily="34" charset="0"/>
              <a:buChar char="•"/>
            </a:pPr>
            <a:endParaRPr lang="en-US" sz="1800">
              <a:solidFill>
                <a:srgbClr val="23292E"/>
              </a:solidFill>
              <a:latin typeface="Arial"/>
              <a:cs typeface="Calibri" panose="020F0502020204030204" pitchFamily="34" charset="0"/>
            </a:endParaRPr>
          </a:p>
          <a:p>
            <a:pPr marL="285750" indent="-285750">
              <a:buFont typeface="Arial" panose="020B0604020202020204" pitchFamily="34" charset="0"/>
              <a:buChar char="•"/>
            </a:pPr>
            <a:r>
              <a:rPr lang="en-IN" sz="1800">
                <a:solidFill>
                  <a:srgbClr val="23292E"/>
                </a:solidFill>
                <a:latin typeface="Arial"/>
                <a:cs typeface="Calibri"/>
              </a:rPr>
              <a:t>We have estimated CLTV with NBD &amp; Gamma Gamma Models. Built models with the past shopping habits of the users, predicting our most profitable customers and the CLTV values of our customers. Customer segmentation by means of unsupervised machine learning is performed in order to show an efficient tool for strategy planning.</a:t>
            </a:r>
            <a:endParaRPr lang="en-US" sz="1800" b="0" i="0" u="none" strike="noStrike" baseline="0">
              <a:solidFill>
                <a:srgbClr val="23292E"/>
              </a:solidFill>
              <a:latin typeface="Calibri" panose="020F0502020204030204" pitchFamily="34" charset="0"/>
            </a:endParaRPr>
          </a:p>
          <a:p>
            <a:endParaRPr lang="en-US" sz="1800">
              <a:solidFill>
                <a:srgbClr val="23292E"/>
              </a:solidFill>
              <a:latin typeface="Calibri" panose="020F0502020204030204" pitchFamily="34" charset="0"/>
            </a:endParaRPr>
          </a:p>
        </p:txBody>
      </p:sp>
    </p:spTree>
    <p:extLst>
      <p:ext uri="{BB962C8B-B14F-4D97-AF65-F5344CB8AC3E}">
        <p14:creationId xmlns:p14="http://schemas.microsoft.com/office/powerpoint/2010/main" val="23575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1381126" y="800100"/>
            <a:ext cx="6191250" cy="707886"/>
          </a:xfrm>
          <a:prstGeom prst="rect">
            <a:avLst/>
          </a:prstGeom>
          <a:noFill/>
        </p:spPr>
        <p:txBody>
          <a:bodyPr wrap="square" rtlCol="0">
            <a:spAutoFit/>
          </a:bodyPr>
          <a:lstStyle/>
          <a:p>
            <a:pPr algn="ctr"/>
            <a:r>
              <a:rPr lang="en-US" sz="4000"/>
              <a:t>Data Processing</a:t>
            </a:r>
          </a:p>
        </p:txBody>
      </p:sp>
      <p:pic>
        <p:nvPicPr>
          <p:cNvPr id="4" name="Picture 3">
            <a:extLst>
              <a:ext uri="{FF2B5EF4-FFF2-40B4-BE49-F238E27FC236}">
                <a16:creationId xmlns:a16="http://schemas.microsoft.com/office/drawing/2014/main" id="{085A8F10-77C6-1B05-FC20-49A479422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60" y="1835261"/>
            <a:ext cx="2126040" cy="2057455"/>
          </a:xfrm>
          <a:prstGeom prst="rect">
            <a:avLst/>
          </a:prstGeom>
        </p:spPr>
      </p:pic>
      <p:pic>
        <p:nvPicPr>
          <p:cNvPr id="6" name="Picture 5">
            <a:extLst>
              <a:ext uri="{FF2B5EF4-FFF2-40B4-BE49-F238E27FC236}">
                <a16:creationId xmlns:a16="http://schemas.microsoft.com/office/drawing/2014/main" id="{274F766D-FA74-9C0C-61D0-8FF198E20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63" y="4340572"/>
            <a:ext cx="8034816" cy="1656934"/>
          </a:xfrm>
          <a:prstGeom prst="rect">
            <a:avLst/>
          </a:prstGeom>
        </p:spPr>
      </p:pic>
      <p:sp>
        <p:nvSpPr>
          <p:cNvPr id="7" name="TextBox 6">
            <a:extLst>
              <a:ext uri="{FF2B5EF4-FFF2-40B4-BE49-F238E27FC236}">
                <a16:creationId xmlns:a16="http://schemas.microsoft.com/office/drawing/2014/main" id="{F1EAD2E1-9F7F-F879-D614-4266E69ED542}"/>
              </a:ext>
            </a:extLst>
          </p:cNvPr>
          <p:cNvSpPr txBox="1"/>
          <p:nvPr/>
        </p:nvSpPr>
        <p:spPr>
          <a:xfrm>
            <a:off x="3495675" y="2162536"/>
            <a:ext cx="5173304" cy="1085682"/>
          </a:xfrm>
          <a:prstGeom prst="rect">
            <a:avLst/>
          </a:prstGeom>
          <a:noFill/>
        </p:spPr>
        <p:txBody>
          <a:bodyPr wrap="square" rtlCol="0">
            <a:spAutoFit/>
          </a:bodyPr>
          <a:lstStyle/>
          <a:p>
            <a:pPr marL="342900" indent="-342900">
              <a:buFont typeface="Arial" panose="020B0604020202020204" pitchFamily="34" charset="0"/>
              <a:buChar char="•"/>
            </a:pPr>
            <a:r>
              <a:rPr lang="en-US"/>
              <a:t>Removing Null Values </a:t>
            </a:r>
          </a:p>
          <a:p>
            <a:pPr marL="342900" indent="-342900">
              <a:lnSpc>
                <a:spcPct val="200000"/>
              </a:lnSpc>
              <a:buFont typeface="Arial" panose="020B0604020202020204" pitchFamily="34" charset="0"/>
              <a:buChar char="•"/>
            </a:pPr>
            <a:r>
              <a:rPr lang="en-US"/>
              <a:t>Removing Cancelled Orders</a:t>
            </a:r>
          </a:p>
        </p:txBody>
      </p:sp>
    </p:spTree>
    <p:extLst>
      <p:ext uri="{BB962C8B-B14F-4D97-AF65-F5344CB8AC3E}">
        <p14:creationId xmlns:p14="http://schemas.microsoft.com/office/powerpoint/2010/main" val="424841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1371601" y="527604"/>
            <a:ext cx="6191250" cy="707886"/>
          </a:xfrm>
          <a:prstGeom prst="rect">
            <a:avLst/>
          </a:prstGeom>
          <a:noFill/>
        </p:spPr>
        <p:txBody>
          <a:bodyPr wrap="square" rtlCol="0">
            <a:spAutoFit/>
          </a:bodyPr>
          <a:lstStyle/>
          <a:p>
            <a:pPr algn="ctr"/>
            <a:r>
              <a:rPr lang="en-US" sz="4000"/>
              <a:t>Exploratory Data Analysis</a:t>
            </a:r>
          </a:p>
        </p:txBody>
      </p:sp>
      <p:sp>
        <p:nvSpPr>
          <p:cNvPr id="7" name="TextBox 6">
            <a:extLst>
              <a:ext uri="{FF2B5EF4-FFF2-40B4-BE49-F238E27FC236}">
                <a16:creationId xmlns:a16="http://schemas.microsoft.com/office/drawing/2014/main" id="{F1EAD2E1-9F7F-F879-D614-4266E69ED542}"/>
              </a:ext>
            </a:extLst>
          </p:cNvPr>
          <p:cNvSpPr txBox="1"/>
          <p:nvPr/>
        </p:nvSpPr>
        <p:spPr>
          <a:xfrm>
            <a:off x="5869436" y="1815140"/>
            <a:ext cx="3390899" cy="2123658"/>
          </a:xfrm>
          <a:prstGeom prst="rect">
            <a:avLst/>
          </a:prstGeom>
          <a:noFill/>
        </p:spPr>
        <p:txBody>
          <a:bodyPr wrap="square" rtlCol="0">
            <a:spAutoFit/>
          </a:bodyPr>
          <a:lstStyle/>
          <a:p>
            <a:pPr marL="342900" indent="-342900">
              <a:buFont typeface="Arial" panose="020B0604020202020204" pitchFamily="34" charset="0"/>
              <a:buChar char="•"/>
            </a:pPr>
            <a:r>
              <a:rPr lang="en-US" sz="2200"/>
              <a:t>Customer Frequency by Country  </a:t>
            </a:r>
          </a:p>
          <a:p>
            <a:endParaRPr lang="en-US" sz="2200"/>
          </a:p>
          <a:p>
            <a:pPr marL="342900" indent="-342900">
              <a:buFont typeface="Arial" panose="020B0604020202020204" pitchFamily="34" charset="0"/>
              <a:buChar char="•"/>
            </a:pPr>
            <a:r>
              <a:rPr lang="en-US" sz="2200"/>
              <a:t>Average Pricing (in USD) of Product by Country</a:t>
            </a:r>
          </a:p>
        </p:txBody>
      </p:sp>
      <p:pic>
        <p:nvPicPr>
          <p:cNvPr id="9" name="Picture 8">
            <a:extLst>
              <a:ext uri="{FF2B5EF4-FFF2-40B4-BE49-F238E27FC236}">
                <a16:creationId xmlns:a16="http://schemas.microsoft.com/office/drawing/2014/main" id="{812C8BC6-CDF3-6FB9-4B07-59ECB3909E6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38175" y="4299791"/>
            <a:ext cx="5107437" cy="2386760"/>
          </a:xfrm>
          <a:prstGeom prst="rect">
            <a:avLst/>
          </a:prstGeom>
        </p:spPr>
      </p:pic>
      <p:sp>
        <p:nvSpPr>
          <p:cNvPr id="10" name="TextBox 9">
            <a:extLst>
              <a:ext uri="{FF2B5EF4-FFF2-40B4-BE49-F238E27FC236}">
                <a16:creationId xmlns:a16="http://schemas.microsoft.com/office/drawing/2014/main" id="{778D0C5F-FFE0-E0F9-70B0-F374F41FF30A}"/>
              </a:ext>
            </a:extLst>
          </p:cNvPr>
          <p:cNvSpPr txBox="1"/>
          <p:nvPr/>
        </p:nvSpPr>
        <p:spPr>
          <a:xfrm>
            <a:off x="5869436" y="4853068"/>
            <a:ext cx="3274564" cy="163121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000">
                <a:solidFill>
                  <a:srgbClr val="FF0000"/>
                </a:solidFill>
                <a:latin typeface="Arial"/>
              </a:rPr>
              <a:t>Majority of Customers reside in UK</a:t>
            </a:r>
          </a:p>
          <a:p>
            <a:pPr marL="285750" indent="-285750">
              <a:buFont typeface="Arial" panose="020B0604020202020204" pitchFamily="34" charset="0"/>
              <a:buChar char="•"/>
            </a:pPr>
            <a:r>
              <a:rPr lang="en-US" sz="2000">
                <a:solidFill>
                  <a:srgbClr val="FF0000"/>
                </a:solidFill>
                <a:latin typeface="Arial"/>
              </a:rPr>
              <a:t>Average Price is high for Singapore, Norway, and Malta (In DESC Order)</a:t>
            </a:r>
          </a:p>
        </p:txBody>
      </p:sp>
      <p:sp>
        <p:nvSpPr>
          <p:cNvPr id="11" name="TextBox 10">
            <a:extLst>
              <a:ext uri="{FF2B5EF4-FFF2-40B4-BE49-F238E27FC236}">
                <a16:creationId xmlns:a16="http://schemas.microsoft.com/office/drawing/2014/main" id="{4D43951D-7BB9-F417-5591-9E9479E23580}"/>
              </a:ext>
            </a:extLst>
          </p:cNvPr>
          <p:cNvSpPr txBox="1"/>
          <p:nvPr/>
        </p:nvSpPr>
        <p:spPr>
          <a:xfrm>
            <a:off x="6267450" y="4391403"/>
            <a:ext cx="1790700" cy="461665"/>
          </a:xfrm>
          <a:prstGeom prst="rect">
            <a:avLst/>
          </a:prstGeom>
          <a:noFill/>
        </p:spPr>
        <p:txBody>
          <a:bodyPr wrap="square" rtlCol="0">
            <a:spAutoFit/>
          </a:bodyPr>
          <a:lstStyle/>
          <a:p>
            <a:r>
              <a:rPr lang="en-US">
                <a:solidFill>
                  <a:srgbClr val="FF0000"/>
                </a:solidFill>
              </a:rPr>
              <a:t>Findings:</a:t>
            </a:r>
          </a:p>
        </p:txBody>
      </p:sp>
      <p:pic>
        <p:nvPicPr>
          <p:cNvPr id="3" name="Picture 3">
            <a:extLst>
              <a:ext uri="{FF2B5EF4-FFF2-40B4-BE49-F238E27FC236}">
                <a16:creationId xmlns:a16="http://schemas.microsoft.com/office/drawing/2014/main" id="{83B90897-FB5C-6750-0C9D-8E336BFF782E}"/>
              </a:ext>
            </a:extLst>
          </p:cNvPr>
          <p:cNvPicPr>
            <a:picLocks noChangeAspect="1"/>
          </p:cNvPicPr>
          <p:nvPr/>
        </p:nvPicPr>
        <p:blipFill>
          <a:blip r:embed="rId3"/>
          <a:stretch>
            <a:fillRect/>
          </a:stretch>
        </p:blipFill>
        <p:spPr>
          <a:xfrm>
            <a:off x="716192" y="1448322"/>
            <a:ext cx="4949916" cy="2758893"/>
          </a:xfrm>
          <a:prstGeom prst="rect">
            <a:avLst/>
          </a:prstGeom>
        </p:spPr>
      </p:pic>
    </p:spTree>
    <p:extLst>
      <p:ext uri="{BB962C8B-B14F-4D97-AF65-F5344CB8AC3E}">
        <p14:creationId xmlns:p14="http://schemas.microsoft.com/office/powerpoint/2010/main" val="131399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714376" y="527604"/>
            <a:ext cx="8543924" cy="707886"/>
          </a:xfrm>
          <a:prstGeom prst="rect">
            <a:avLst/>
          </a:prstGeom>
          <a:noFill/>
        </p:spPr>
        <p:txBody>
          <a:bodyPr wrap="square" rtlCol="0">
            <a:spAutoFit/>
          </a:bodyPr>
          <a:lstStyle/>
          <a:p>
            <a:pPr algn="ctr"/>
            <a:r>
              <a:rPr lang="en-US" sz="4000"/>
              <a:t>Exploratory Data Analysis(Cont.)</a:t>
            </a:r>
          </a:p>
        </p:txBody>
      </p:sp>
      <p:sp>
        <p:nvSpPr>
          <p:cNvPr id="7" name="TextBox 6">
            <a:extLst>
              <a:ext uri="{FF2B5EF4-FFF2-40B4-BE49-F238E27FC236}">
                <a16:creationId xmlns:a16="http://schemas.microsoft.com/office/drawing/2014/main" id="{F1EAD2E1-9F7F-F879-D614-4266E69ED542}"/>
              </a:ext>
            </a:extLst>
          </p:cNvPr>
          <p:cNvSpPr txBox="1"/>
          <p:nvPr/>
        </p:nvSpPr>
        <p:spPr>
          <a:xfrm>
            <a:off x="6067426" y="1504484"/>
            <a:ext cx="2981326" cy="2123658"/>
          </a:xfrm>
          <a:prstGeom prst="rect">
            <a:avLst/>
          </a:prstGeom>
          <a:noFill/>
        </p:spPr>
        <p:txBody>
          <a:bodyPr wrap="square" rtlCol="0">
            <a:spAutoFit/>
          </a:bodyPr>
          <a:lstStyle/>
          <a:p>
            <a:pPr marL="342900" indent="-342900">
              <a:buFont typeface="Arial" panose="020B0604020202020204" pitchFamily="34" charset="0"/>
              <a:buChar char="•"/>
            </a:pPr>
            <a:r>
              <a:rPr lang="en-US" sz="2200"/>
              <a:t>Average Quantity of Product ordered by Country</a:t>
            </a:r>
          </a:p>
          <a:p>
            <a:pPr marL="342900" indent="-342900">
              <a:buFont typeface="Arial" panose="020B0604020202020204" pitchFamily="34" charset="0"/>
              <a:buChar char="•"/>
            </a:pPr>
            <a:r>
              <a:rPr lang="en-US" sz="2200"/>
              <a:t>Boxplot of Price (in USD) for each Country</a:t>
            </a:r>
          </a:p>
        </p:txBody>
      </p:sp>
      <p:pic>
        <p:nvPicPr>
          <p:cNvPr id="4" name="Picture 3">
            <a:extLst>
              <a:ext uri="{FF2B5EF4-FFF2-40B4-BE49-F238E27FC236}">
                <a16:creationId xmlns:a16="http://schemas.microsoft.com/office/drawing/2014/main" id="{D39D4618-1A29-923F-F7AA-51A1FC4CDE0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0976" y="1159291"/>
            <a:ext cx="5772150" cy="2450684"/>
          </a:xfrm>
          <a:prstGeom prst="rect">
            <a:avLst/>
          </a:prstGeom>
        </p:spPr>
      </p:pic>
      <p:pic>
        <p:nvPicPr>
          <p:cNvPr id="8" name="Picture 7">
            <a:extLst>
              <a:ext uri="{FF2B5EF4-FFF2-40B4-BE49-F238E27FC236}">
                <a16:creationId xmlns:a16="http://schemas.microsoft.com/office/drawing/2014/main" id="{B7ED5021-D410-1A87-4AF6-04A1882807B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8150" y="3777613"/>
            <a:ext cx="5514976" cy="2975612"/>
          </a:xfrm>
          <a:prstGeom prst="rect">
            <a:avLst/>
          </a:prstGeom>
        </p:spPr>
      </p:pic>
      <p:sp>
        <p:nvSpPr>
          <p:cNvPr id="10" name="TextBox 9">
            <a:extLst>
              <a:ext uri="{FF2B5EF4-FFF2-40B4-BE49-F238E27FC236}">
                <a16:creationId xmlns:a16="http://schemas.microsoft.com/office/drawing/2014/main" id="{3BA7114E-355A-3254-AFA0-E340098C0E4C}"/>
              </a:ext>
            </a:extLst>
          </p:cNvPr>
          <p:cNvSpPr txBox="1"/>
          <p:nvPr/>
        </p:nvSpPr>
        <p:spPr>
          <a:xfrm>
            <a:off x="6548439" y="3897137"/>
            <a:ext cx="1900236" cy="476788"/>
          </a:xfrm>
          <a:prstGeom prst="rect">
            <a:avLst/>
          </a:prstGeom>
          <a:noFill/>
        </p:spPr>
        <p:txBody>
          <a:bodyPr wrap="square" rtlCol="0">
            <a:spAutoFit/>
          </a:bodyPr>
          <a:lstStyle/>
          <a:p>
            <a:r>
              <a:rPr lang="en-US">
                <a:solidFill>
                  <a:srgbClr val="FF0000"/>
                </a:solidFill>
              </a:rPr>
              <a:t>Findings:</a:t>
            </a:r>
          </a:p>
        </p:txBody>
      </p:sp>
      <p:sp>
        <p:nvSpPr>
          <p:cNvPr id="12" name="TextBox 11">
            <a:extLst>
              <a:ext uri="{FF2B5EF4-FFF2-40B4-BE49-F238E27FC236}">
                <a16:creationId xmlns:a16="http://schemas.microsoft.com/office/drawing/2014/main" id="{994A5C15-96EE-8D33-A421-D705BB3C75FB}"/>
              </a:ext>
            </a:extLst>
          </p:cNvPr>
          <p:cNvSpPr txBox="1"/>
          <p:nvPr/>
        </p:nvSpPr>
        <p:spPr>
          <a:xfrm>
            <a:off x="5953126" y="4373924"/>
            <a:ext cx="3095626" cy="2246769"/>
          </a:xfrm>
          <a:prstGeom prst="rect">
            <a:avLst/>
          </a:prstGeom>
          <a:noFill/>
        </p:spPr>
        <p:txBody>
          <a:bodyPr wrap="square">
            <a:spAutoFit/>
          </a:bodyPr>
          <a:lstStyle/>
          <a:p>
            <a:pPr marL="285750" indent="-285750">
              <a:buFont typeface="Arial" panose="020B0604020202020204" pitchFamily="34" charset="0"/>
              <a:buChar char="•"/>
            </a:pPr>
            <a:r>
              <a:rPr lang="en-US" sz="2000">
                <a:solidFill>
                  <a:srgbClr val="FF0000"/>
                </a:solidFill>
              </a:rPr>
              <a:t>Average Quantity is high for Denmark, NL, Sweden, and Japan (In DESC Order)</a:t>
            </a:r>
          </a:p>
          <a:p>
            <a:pPr marL="285750" indent="-285750">
              <a:buFont typeface="Arial" panose="020B0604020202020204" pitchFamily="34" charset="0"/>
              <a:buChar char="•"/>
            </a:pPr>
            <a:r>
              <a:rPr lang="en-US" sz="2000">
                <a:solidFill>
                  <a:srgbClr val="FF0000"/>
                </a:solidFill>
              </a:rPr>
              <a:t>Pricing Boxplots shows Outliers for several Countries.</a:t>
            </a:r>
          </a:p>
        </p:txBody>
      </p:sp>
    </p:spTree>
    <p:extLst>
      <p:ext uri="{BB962C8B-B14F-4D97-AF65-F5344CB8AC3E}">
        <p14:creationId xmlns:p14="http://schemas.microsoft.com/office/powerpoint/2010/main" val="180705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CC6B-6ABA-4B78-D393-89EEFEFCDAE8}"/>
              </a:ext>
            </a:extLst>
          </p:cNvPr>
          <p:cNvSpPr txBox="1"/>
          <p:nvPr/>
        </p:nvSpPr>
        <p:spPr>
          <a:xfrm>
            <a:off x="300038" y="527603"/>
            <a:ext cx="8543924" cy="707886"/>
          </a:xfrm>
          <a:prstGeom prst="rect">
            <a:avLst/>
          </a:prstGeom>
          <a:noFill/>
        </p:spPr>
        <p:txBody>
          <a:bodyPr wrap="square" rtlCol="0">
            <a:spAutoFit/>
          </a:bodyPr>
          <a:lstStyle/>
          <a:p>
            <a:pPr algn="ctr"/>
            <a:r>
              <a:rPr lang="en-US" sz="4000"/>
              <a:t>RFM Analysis</a:t>
            </a:r>
          </a:p>
        </p:txBody>
      </p:sp>
      <p:pic>
        <p:nvPicPr>
          <p:cNvPr id="5" name="Picture 4">
            <a:extLst>
              <a:ext uri="{FF2B5EF4-FFF2-40B4-BE49-F238E27FC236}">
                <a16:creationId xmlns:a16="http://schemas.microsoft.com/office/drawing/2014/main" id="{17352EFB-1CA4-75BF-93E1-6E40C78B1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9" y="1534024"/>
            <a:ext cx="8543924" cy="973484"/>
          </a:xfrm>
          <a:prstGeom prst="rect">
            <a:avLst/>
          </a:prstGeom>
        </p:spPr>
      </p:pic>
      <p:pic>
        <p:nvPicPr>
          <p:cNvPr id="9" name="Picture 8">
            <a:extLst>
              <a:ext uri="{FF2B5EF4-FFF2-40B4-BE49-F238E27FC236}">
                <a16:creationId xmlns:a16="http://schemas.microsoft.com/office/drawing/2014/main" id="{4713B59F-0C12-9A69-6144-732059F54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41" y="4409768"/>
            <a:ext cx="3217775" cy="2097933"/>
          </a:xfrm>
          <a:prstGeom prst="rect">
            <a:avLst/>
          </a:prstGeom>
        </p:spPr>
      </p:pic>
      <p:pic>
        <p:nvPicPr>
          <p:cNvPr id="13" name="Picture 12">
            <a:extLst>
              <a:ext uri="{FF2B5EF4-FFF2-40B4-BE49-F238E27FC236}">
                <a16:creationId xmlns:a16="http://schemas.microsoft.com/office/drawing/2014/main" id="{F8F2D0FF-D3D8-3231-DFFF-F2735A3E17C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54584" y="2806043"/>
            <a:ext cx="4389378" cy="3777559"/>
          </a:xfrm>
          <a:prstGeom prst="rect">
            <a:avLst/>
          </a:prstGeom>
        </p:spPr>
      </p:pic>
      <p:sp>
        <p:nvSpPr>
          <p:cNvPr id="14" name="TextBox 13">
            <a:extLst>
              <a:ext uri="{FF2B5EF4-FFF2-40B4-BE49-F238E27FC236}">
                <a16:creationId xmlns:a16="http://schemas.microsoft.com/office/drawing/2014/main" id="{D73782C8-8DB4-E914-BD59-9B0BFE52180F}"/>
              </a:ext>
            </a:extLst>
          </p:cNvPr>
          <p:cNvSpPr txBox="1"/>
          <p:nvPr/>
        </p:nvSpPr>
        <p:spPr>
          <a:xfrm>
            <a:off x="300038" y="2730142"/>
            <a:ext cx="4016568" cy="1569660"/>
          </a:xfrm>
          <a:prstGeom prst="rect">
            <a:avLst/>
          </a:prstGeom>
          <a:noFill/>
        </p:spPr>
        <p:txBody>
          <a:bodyPr wrap="square" rtlCol="0">
            <a:spAutoFit/>
          </a:bodyPr>
          <a:lstStyle/>
          <a:p>
            <a:pPr marL="285750" indent="-285750">
              <a:buFont typeface="Arial" panose="020B0604020202020204" pitchFamily="34" charset="0"/>
              <a:buChar char="•"/>
            </a:pPr>
            <a:r>
              <a:rPr lang="en-US" sz="1600"/>
              <a:t>Recency: When is the last time customer ordered / Visited the store?</a:t>
            </a:r>
          </a:p>
          <a:p>
            <a:pPr marL="285750" indent="-285750">
              <a:buFont typeface="Arial" panose="020B0604020202020204" pitchFamily="34" charset="0"/>
              <a:buChar char="•"/>
            </a:pPr>
            <a:r>
              <a:rPr lang="en-US" sz="1600"/>
              <a:t>Frequency: How many times Customer has visited the store?</a:t>
            </a:r>
          </a:p>
          <a:p>
            <a:pPr marL="285750" indent="-285750">
              <a:buFont typeface="Arial" panose="020B0604020202020204" pitchFamily="34" charset="0"/>
              <a:buChar char="•"/>
            </a:pPr>
            <a:r>
              <a:rPr lang="en-US" sz="1600"/>
              <a:t>Monetary Value: What’s the total Spending by the Customer</a:t>
            </a:r>
          </a:p>
        </p:txBody>
      </p:sp>
    </p:spTree>
    <p:extLst>
      <p:ext uri="{BB962C8B-B14F-4D97-AF65-F5344CB8AC3E}">
        <p14:creationId xmlns:p14="http://schemas.microsoft.com/office/powerpoint/2010/main" val="115379302"/>
      </p:ext>
    </p:extLst>
  </p:cSld>
  <p:clrMapOvr>
    <a:masterClrMapping/>
  </p:clrMapOvr>
</p:sld>
</file>

<file path=ppt/theme/theme1.xml><?xml version="1.0" encoding="utf-8"?>
<a:theme xmlns:a="http://schemas.openxmlformats.org/drawingml/2006/main" name="RU_template_FASN_4x3 standard">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43fe563-05d0-4545-aa71-ec9f32d25f36">
      <UserInfo>
        <DisplayName>Nikhil Shriniwas Chavan</DisplayName>
        <AccountId>12</AccountId>
        <AccountType/>
      </UserInfo>
      <UserInfo>
        <DisplayName>Jay Kumar Parimal Trivedi</DisplayName>
        <AccountId>13</AccountId>
        <AccountType/>
      </UserInfo>
      <UserInfo>
        <DisplayName>Charu Joshi</DisplayName>
        <AccountId>14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DDF1001137CA43957EFE1F6BE0A5F3" ma:contentTypeVersion="4" ma:contentTypeDescription="Create a new document." ma:contentTypeScope="" ma:versionID="dbcf094608ebac99de0305c9484eccf7">
  <xsd:schema xmlns:xsd="http://www.w3.org/2001/XMLSchema" xmlns:xs="http://www.w3.org/2001/XMLSchema" xmlns:p="http://schemas.microsoft.com/office/2006/metadata/properties" xmlns:ns2="5ef47e6f-766a-4e17-a63c-954176355d65" xmlns:ns3="743fe563-05d0-4545-aa71-ec9f32d25f36" targetNamespace="http://schemas.microsoft.com/office/2006/metadata/properties" ma:root="true" ma:fieldsID="178e62e1cbc6049c40fe1cdfcfc3bd76" ns2:_="" ns3:_="">
    <xsd:import namespace="5ef47e6f-766a-4e17-a63c-954176355d65"/>
    <xsd:import namespace="743fe563-05d0-4545-aa71-ec9f32d25f3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47e6f-766a-4e17-a63c-954176355d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3fe563-05d0-4545-aa71-ec9f32d25f3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BC088F-3A25-4457-BC87-ADC5115EAFDE}">
  <ds:schemaRefs>
    <ds:schemaRef ds:uri="5ef47e6f-766a-4e17-a63c-954176355d65"/>
    <ds:schemaRef ds:uri="743fe563-05d0-4545-aa71-ec9f32d25f3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0D5EC40-E234-492C-8F3B-F021BFDE56DC}">
  <ds:schemaRefs>
    <ds:schemaRef ds:uri="http://schemas.microsoft.com/sharepoint/v3/contenttype/forms"/>
  </ds:schemaRefs>
</ds:datastoreItem>
</file>

<file path=customXml/itemProps3.xml><?xml version="1.0" encoding="utf-8"?>
<ds:datastoreItem xmlns:ds="http://schemas.openxmlformats.org/officeDocument/2006/customXml" ds:itemID="{030F2C8B-8DC7-4109-BEF8-D7794E0B8C50}">
  <ds:schemaRefs>
    <ds:schemaRef ds:uri="5ef47e6f-766a-4e17-a63c-954176355d65"/>
    <ds:schemaRef ds:uri="743fe563-05d0-4545-aa71-ec9f32d25f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RU_template_FASN_4x3 standard.potx</Template>
  <Application>Microsoft Office PowerPoint</Application>
  <PresentationFormat>On-screen Show (4:3)</PresentationFormat>
  <Slides>17</Slides>
  <Notes>1</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RU_template_FASN_4x3 standard</vt:lpstr>
      <vt:lpstr>Customer Segmentation using RFM Analysis &amp; CLTV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revision>2</cp:revision>
  <cp:lastPrinted>2020-02-19T19:54:15Z</cp:lastPrinted>
  <dcterms:created xsi:type="dcterms:W3CDTF">2012-05-15T15:26:04Z</dcterms:created>
  <dcterms:modified xsi:type="dcterms:W3CDTF">2022-12-19T17:59:25Z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0x01010025DDF1001137CA43957EFE1F6BE0A5F3</vt:lpwstr>
  </property>
</Properties>
</file>