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7"/>
  </p:notesMasterIdLst>
  <p:sldIdLst>
    <p:sldId id="314" r:id="rId2"/>
    <p:sldId id="318" r:id="rId3"/>
    <p:sldId id="260" r:id="rId4"/>
    <p:sldId id="316" r:id="rId5"/>
    <p:sldId id="313" r:id="rId6"/>
    <p:sldId id="326" r:id="rId7"/>
    <p:sldId id="325" r:id="rId8"/>
    <p:sldId id="293" r:id="rId9"/>
    <p:sldId id="295" r:id="rId10"/>
    <p:sldId id="296" r:id="rId11"/>
    <p:sldId id="327" r:id="rId12"/>
    <p:sldId id="328" r:id="rId13"/>
    <p:sldId id="330" r:id="rId14"/>
    <p:sldId id="331" r:id="rId15"/>
    <p:sldId id="329" r:id="rId16"/>
  </p:sldIdLst>
  <p:sldSz cx="13546138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434" autoAdjust="0"/>
  </p:normalViewPr>
  <p:slideViewPr>
    <p:cSldViewPr>
      <p:cViewPr varScale="1">
        <p:scale>
          <a:sx n="74" d="100"/>
          <a:sy n="74" d="100"/>
        </p:scale>
        <p:origin x="85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BA30-B7D7-472F-AD1E-9790A197A466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F7E8F-AA86-4D33-8DBA-6A2FD25763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7E8F-AA86-4D33-8DBA-6A2FD25763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7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233" y="1608667"/>
            <a:ext cx="9805904" cy="369953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33" y="5308200"/>
            <a:ext cx="9805904" cy="95713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50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35" y="5333986"/>
            <a:ext cx="9805903" cy="629709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3233" y="762000"/>
            <a:ext cx="9805904" cy="404518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507949" indent="0">
              <a:buNone/>
              <a:defRPr sz="1800"/>
            </a:lvl2pPr>
            <a:lvl3pPr marL="1015898" indent="0">
              <a:buNone/>
              <a:defRPr sz="1800"/>
            </a:lvl3pPr>
            <a:lvl4pPr marL="1523848" indent="0">
              <a:buNone/>
              <a:defRPr sz="1800"/>
            </a:lvl4pPr>
            <a:lvl5pPr marL="2031797" indent="0">
              <a:buNone/>
              <a:defRPr sz="1800"/>
            </a:lvl5pPr>
            <a:lvl6pPr marL="2539746" indent="0">
              <a:buNone/>
              <a:defRPr sz="1800"/>
            </a:lvl6pPr>
            <a:lvl7pPr marL="3047695" indent="0">
              <a:buNone/>
              <a:defRPr sz="1800"/>
            </a:lvl7pPr>
            <a:lvl8pPr marL="3555644" indent="0">
              <a:buNone/>
              <a:defRPr sz="1800"/>
            </a:lvl8pPr>
            <a:lvl9pPr marL="4063594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234" y="5963694"/>
            <a:ext cx="9805902" cy="548569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326F-51E1-4693-8FE3-2615AE4DA6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33" y="1608667"/>
            <a:ext cx="9805905" cy="2201333"/>
          </a:xfrm>
        </p:spPr>
        <p:txBody>
          <a:bodyPr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233" y="4064000"/>
            <a:ext cx="9805905" cy="2624667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326F-51E1-4693-8FE3-2615AE4DA6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711" y="1608667"/>
            <a:ext cx="8887781" cy="2581527"/>
          </a:xfrm>
        </p:spPr>
        <p:txBody>
          <a:bodyPr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44806" y="4190194"/>
            <a:ext cx="8088183" cy="38019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233" y="4834063"/>
            <a:ext cx="9805905" cy="1862667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326F-51E1-4693-8FE3-2615AE4DA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8066" y="1079170"/>
            <a:ext cx="890979" cy="1980019"/>
          </a:xfrm>
          <a:prstGeom prst="rect">
            <a:avLst/>
          </a:prstGeom>
          <a:noFill/>
        </p:spPr>
        <p:txBody>
          <a:bodyPr wrap="square" lIns="101590" tIns="50795" rIns="101590" bIns="50795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6806" y="2904208"/>
            <a:ext cx="890979" cy="1980019"/>
          </a:xfrm>
          <a:prstGeom prst="rect">
            <a:avLst/>
          </a:prstGeom>
          <a:noFill/>
        </p:spPr>
        <p:txBody>
          <a:bodyPr wrap="square" lIns="101590" tIns="50795" rIns="101590" bIns="50795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32" y="3471334"/>
            <a:ext cx="9805906" cy="1836867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233" y="5308201"/>
            <a:ext cx="9805905" cy="956000"/>
          </a:xfrm>
        </p:spPr>
        <p:txBody>
          <a:bodyPr anchor="t"/>
          <a:lstStyle>
            <a:lvl1pPr marL="0" indent="0" algn="l">
              <a:buNone/>
              <a:defRPr sz="2200" cap="none">
                <a:solidFill>
                  <a:schemeClr val="accent1"/>
                </a:solidFill>
              </a:defRPr>
            </a:lvl1pPr>
            <a:lvl2pPr marL="5079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7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6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5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326F-51E1-4693-8FE3-2615AE4DA6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47" y="2201333"/>
            <a:ext cx="3274168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4931" y="2963334"/>
            <a:ext cx="3252484" cy="398815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5009" y="2201333"/>
            <a:ext cx="3262363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03283" y="2963334"/>
            <a:ext cx="3274088" cy="398815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16025" y="2201333"/>
            <a:ext cx="3257776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16025" y="2963334"/>
            <a:ext cx="3257776" cy="398815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39996" y="2370667"/>
            <a:ext cx="0" cy="44026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35506" y="2370667"/>
            <a:ext cx="0" cy="4407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326F-51E1-4693-8FE3-2615AE4DA6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930" y="4723277"/>
            <a:ext cx="3266595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24930" y="2455334"/>
            <a:ext cx="3266595" cy="1693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507949" indent="0">
              <a:buNone/>
              <a:defRPr sz="1800"/>
            </a:lvl2pPr>
            <a:lvl3pPr marL="1015898" indent="0">
              <a:buNone/>
              <a:defRPr sz="1800"/>
            </a:lvl3pPr>
            <a:lvl4pPr marL="1523848" indent="0">
              <a:buNone/>
              <a:defRPr sz="1800"/>
            </a:lvl4pPr>
            <a:lvl5pPr marL="2031797" indent="0">
              <a:buNone/>
              <a:defRPr sz="1800"/>
            </a:lvl5pPr>
            <a:lvl6pPr marL="2539746" indent="0">
              <a:buNone/>
              <a:defRPr sz="1800"/>
            </a:lvl6pPr>
            <a:lvl7pPr marL="3047695" indent="0">
              <a:buNone/>
              <a:defRPr sz="1800"/>
            </a:lvl7pPr>
            <a:lvl8pPr marL="3555644" indent="0">
              <a:buNone/>
              <a:defRPr sz="1800"/>
            </a:lvl8pPr>
            <a:lvl9pPr marL="4063594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24930" y="5363568"/>
            <a:ext cx="3266595" cy="732432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1360" y="4723277"/>
            <a:ext cx="3256012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21358" y="2455334"/>
            <a:ext cx="3256012" cy="1693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507949" indent="0">
              <a:buNone/>
              <a:defRPr sz="1800"/>
            </a:lvl2pPr>
            <a:lvl3pPr marL="1015898" indent="0">
              <a:buNone/>
              <a:defRPr sz="1800"/>
            </a:lvl3pPr>
            <a:lvl4pPr marL="1523848" indent="0">
              <a:buNone/>
              <a:defRPr sz="1800"/>
            </a:lvl4pPr>
            <a:lvl5pPr marL="2031797" indent="0">
              <a:buNone/>
              <a:defRPr sz="1800"/>
            </a:lvl5pPr>
            <a:lvl6pPr marL="2539746" indent="0">
              <a:buNone/>
              <a:defRPr sz="1800"/>
            </a:lvl6pPr>
            <a:lvl7pPr marL="3047695" indent="0">
              <a:buNone/>
              <a:defRPr sz="1800"/>
            </a:lvl7pPr>
            <a:lvl8pPr marL="3555644" indent="0">
              <a:buNone/>
              <a:defRPr sz="1800"/>
            </a:lvl8pPr>
            <a:lvl9pPr marL="4063594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19856" y="5363567"/>
            <a:ext cx="3260324" cy="732432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16025" y="4723277"/>
            <a:ext cx="3257776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16024" y="2455334"/>
            <a:ext cx="3257776" cy="1693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507949" indent="0">
              <a:buNone/>
              <a:defRPr sz="1800"/>
            </a:lvl2pPr>
            <a:lvl3pPr marL="1015898" indent="0">
              <a:buNone/>
              <a:defRPr sz="1800"/>
            </a:lvl3pPr>
            <a:lvl4pPr marL="1523848" indent="0">
              <a:buNone/>
              <a:defRPr sz="1800"/>
            </a:lvl4pPr>
            <a:lvl5pPr marL="2031797" indent="0">
              <a:buNone/>
              <a:defRPr sz="1800"/>
            </a:lvl5pPr>
            <a:lvl6pPr marL="2539746" indent="0">
              <a:buNone/>
              <a:defRPr sz="1800"/>
            </a:lvl6pPr>
            <a:lvl7pPr marL="3047695" indent="0">
              <a:buNone/>
              <a:defRPr sz="1800"/>
            </a:lvl7pPr>
            <a:lvl8pPr marL="3555644" indent="0">
              <a:buNone/>
              <a:defRPr sz="1800"/>
            </a:lvl8pPr>
            <a:lvl9pPr marL="4063594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15886" y="5363565"/>
            <a:ext cx="3262092" cy="732432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39996" y="2370667"/>
            <a:ext cx="0" cy="44026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35506" y="2370667"/>
            <a:ext cx="0" cy="4407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326F-51E1-4693-8FE3-2615AE4DA6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162A-3895-42E5-91D9-CEEA33E049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6543" y="478015"/>
            <a:ext cx="1947258" cy="647347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4931" y="986016"/>
            <a:ext cx="8247621" cy="5965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5090-90AF-4C35-BEFA-A8B7DC2481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0035-E931-42FF-B9FF-98838EF939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35" y="3179704"/>
            <a:ext cx="9805903" cy="2128497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233" y="5308201"/>
            <a:ext cx="9805904" cy="956000"/>
          </a:xfrm>
        </p:spPr>
        <p:txBody>
          <a:bodyPr anchor="t"/>
          <a:lstStyle>
            <a:lvl1pPr marL="0" indent="0" algn="l">
              <a:buNone/>
              <a:defRPr sz="2200" cap="all">
                <a:solidFill>
                  <a:schemeClr val="accent1"/>
                </a:solidFill>
              </a:defRPr>
            </a:lvl1pPr>
            <a:lvl2pPr marL="5079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7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6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5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FF59-B9A1-4FAE-ABA7-59EC8BA88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55" y="2289528"/>
            <a:ext cx="4884630" cy="46619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2525" y="2284547"/>
            <a:ext cx="4884633" cy="46669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5E19-B307-4169-B4E4-2DE74B09B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56" y="2116667"/>
            <a:ext cx="4884629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5855" y="2794000"/>
            <a:ext cx="4884630" cy="415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2528" y="2116667"/>
            <a:ext cx="4884630" cy="640291"/>
          </a:xfrm>
        </p:spPr>
        <p:txBody>
          <a:bodyPr anchor="b">
            <a:noAutofit/>
          </a:bodyPr>
          <a:lstStyle>
            <a:lvl1pPr marL="0" indent="0">
              <a:buNone/>
              <a:defRPr sz="2700" b="0">
                <a:solidFill>
                  <a:schemeClr val="accent1"/>
                </a:solidFill>
              </a:defRPr>
            </a:lvl1pPr>
            <a:lvl2pPr marL="507949" indent="0">
              <a:buNone/>
              <a:defRPr sz="2200" b="1"/>
            </a:lvl2pPr>
            <a:lvl3pPr marL="1015898" indent="0">
              <a:buNone/>
              <a:defRPr sz="2000" b="1"/>
            </a:lvl3pPr>
            <a:lvl4pPr marL="1523848" indent="0">
              <a:buNone/>
              <a:defRPr sz="1800" b="1"/>
            </a:lvl4pPr>
            <a:lvl5pPr marL="2031797" indent="0">
              <a:buNone/>
              <a:defRPr sz="1800" b="1"/>
            </a:lvl5pPr>
            <a:lvl6pPr marL="2539746" indent="0">
              <a:buNone/>
              <a:defRPr sz="1800" b="1"/>
            </a:lvl6pPr>
            <a:lvl7pPr marL="3047695" indent="0">
              <a:buNone/>
              <a:defRPr sz="1800" b="1"/>
            </a:lvl7pPr>
            <a:lvl8pPr marL="3555644" indent="0">
              <a:buNone/>
              <a:defRPr sz="1800" b="1"/>
            </a:lvl8pPr>
            <a:lvl9pPr marL="406359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2528" y="2794000"/>
            <a:ext cx="4884630" cy="415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C2E67-5A12-46B6-8CFD-59E29BB33E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E2A-C97D-41D1-8A81-5CA0819F69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FF3-7B56-4CA2-A7AD-A28CC1C60A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32" y="1608667"/>
            <a:ext cx="3778813" cy="1608667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033" y="1608667"/>
            <a:ext cx="5773105" cy="5080000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233" y="3476978"/>
            <a:ext cx="3778811" cy="3217332"/>
          </a:xfrm>
        </p:spPr>
        <p:txBody>
          <a:bodyPr/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8687-0845-4267-835E-BD9254D6A3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069" y="2060213"/>
            <a:ext cx="5658564" cy="1749787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21417" y="1270000"/>
            <a:ext cx="3555861" cy="508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507949" indent="0">
              <a:buNone/>
              <a:defRPr sz="1800"/>
            </a:lvl2pPr>
            <a:lvl3pPr marL="1015898" indent="0">
              <a:buNone/>
              <a:defRPr sz="1800"/>
            </a:lvl3pPr>
            <a:lvl4pPr marL="1523848" indent="0">
              <a:buNone/>
              <a:defRPr sz="1800"/>
            </a:lvl4pPr>
            <a:lvl5pPr marL="2031797" indent="0">
              <a:buNone/>
              <a:defRPr sz="1800"/>
            </a:lvl5pPr>
            <a:lvl6pPr marL="2539746" indent="0">
              <a:buNone/>
              <a:defRPr sz="1800"/>
            </a:lvl6pPr>
            <a:lvl7pPr marL="3047695" indent="0">
              <a:buNone/>
              <a:defRPr sz="1800"/>
            </a:lvl7pPr>
            <a:lvl8pPr marL="3555644" indent="0">
              <a:buNone/>
              <a:defRPr sz="1800"/>
            </a:lvl8pPr>
            <a:lvl9pPr marL="4063594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233" y="4064000"/>
            <a:ext cx="5649756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507949" indent="0">
              <a:buNone/>
              <a:defRPr sz="1300"/>
            </a:lvl2pPr>
            <a:lvl3pPr marL="1015898" indent="0">
              <a:buNone/>
              <a:defRPr sz="1100"/>
            </a:lvl3pPr>
            <a:lvl4pPr marL="1523848" indent="0">
              <a:buNone/>
              <a:defRPr sz="1000"/>
            </a:lvl4pPr>
            <a:lvl5pPr marL="2031797" indent="0">
              <a:buNone/>
              <a:defRPr sz="1000"/>
            </a:lvl5pPr>
            <a:lvl6pPr marL="2539746" indent="0">
              <a:buNone/>
              <a:defRPr sz="1000"/>
            </a:lvl6pPr>
            <a:lvl7pPr marL="3047695" indent="0">
              <a:buNone/>
              <a:defRPr sz="1000"/>
            </a:lvl7pPr>
            <a:lvl8pPr marL="3555644" indent="0">
              <a:buNone/>
              <a:defRPr sz="1000"/>
            </a:lvl8pPr>
            <a:lvl9pPr marL="40635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DC28-F2ED-41C4-8B0F-BEAE94AD42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966317"/>
            <a:ext cx="4485394" cy="4653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13720"/>
            <a:ext cx="1691503" cy="262828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565196" y="1862667"/>
            <a:ext cx="3132544" cy="3132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8887889" y="1"/>
            <a:ext cx="1781472" cy="1268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9565195" y="6773333"/>
            <a:ext cx="1104106" cy="8466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97116" y="0"/>
            <a:ext cx="76197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874" y="503020"/>
            <a:ext cx="10449284" cy="1556144"/>
          </a:xfrm>
          <a:prstGeom prst="rect">
            <a:avLst/>
          </a:prstGeom>
        </p:spPr>
        <p:txBody>
          <a:bodyPr vert="horz" lIns="101590" tIns="50795" rIns="101590" bIns="50795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55" y="2281020"/>
            <a:ext cx="9940213" cy="4661646"/>
          </a:xfrm>
          <a:prstGeom prst="rect">
            <a:avLst/>
          </a:prstGeom>
        </p:spPr>
        <p:txBody>
          <a:bodyPr vert="horz" lIns="101590" tIns="50795" rIns="101590" bIns="507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83582" y="1989675"/>
            <a:ext cx="1100666" cy="338652"/>
          </a:xfrm>
          <a:prstGeom prst="rect">
            <a:avLst/>
          </a:prstGeom>
        </p:spPr>
        <p:txBody>
          <a:bodyPr vert="horz" lIns="101590" tIns="50795" rIns="101590" bIns="50795" rtlCol="0" anchor="t"/>
          <a:lstStyle>
            <a:lvl1pPr algn="l">
              <a:defRPr sz="1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945721" y="3583670"/>
            <a:ext cx="4288661" cy="338655"/>
          </a:xfrm>
          <a:prstGeom prst="rect">
            <a:avLst/>
          </a:prstGeom>
        </p:spPr>
        <p:txBody>
          <a:bodyPr vert="horz" lIns="101590" tIns="50795" rIns="101590" bIns="50795" rtlCol="0" anchor="b"/>
          <a:lstStyle>
            <a:lvl1pPr algn="l">
              <a:defRPr sz="1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2374" y="328588"/>
            <a:ext cx="931296" cy="852986"/>
          </a:xfrm>
          <a:prstGeom prst="rect">
            <a:avLst/>
          </a:prstGeom>
        </p:spPr>
        <p:txBody>
          <a:bodyPr vert="horz" lIns="101590" tIns="50795" rIns="101590" bIns="50795" rtlCol="0" anchor="b"/>
          <a:lstStyle>
            <a:lvl1pPr algn="ctr">
              <a:defRPr sz="3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326F-51E1-4693-8FE3-2615AE4DA6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507949" rtl="0" eaLnBrk="1" latinLnBrk="0" hangingPunct="1">
        <a:spcBef>
          <a:spcPct val="0"/>
        </a:spcBef>
        <a:buNone/>
        <a:defRPr sz="47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62" indent="-380962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25417" indent="-317468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9873" indent="-253975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77822" indent="-253975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85771" indent="-253975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93721" indent="-253975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301670" indent="-253975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809619" indent="-253975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317568" indent="-253975" algn="l" defTabSz="507949" rtl="0" eaLnBrk="1" latinLnBrk="0" hangingPunct="1">
        <a:spcBef>
          <a:spcPts val="11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49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98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848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797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746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695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644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594" algn="l" defTabSz="5079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yppt%20ipv6%20now.pptx#-1,14,PowerPoint Presentation" TargetMode="External"/><Relationship Id="rId2" Type="http://schemas.openxmlformats.org/officeDocument/2006/relationships/hyperlink" Target="http://www.slidesha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myppt%20ipv6%20now.pptx#-1,2,PowerPoint 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yppt%20ipv6%20now.pptx#-1,9,Advantage of IPV6" TargetMode="External"/><Relationship Id="rId3" Type="http://schemas.openxmlformats.org/officeDocument/2006/relationships/hyperlink" Target="myppt%20ipv6%20now.pptx#-1,4,Slide 4" TargetMode="External"/><Relationship Id="rId7" Type="http://schemas.openxmlformats.org/officeDocument/2006/relationships/hyperlink" Target="myppt%20ipv6%20now.pptx#-1,8,IPV6 Addressing" TargetMode="External"/><Relationship Id="rId12" Type="http://schemas.openxmlformats.org/officeDocument/2006/relationships/image" Target="../media/image8.png"/><Relationship Id="rId2" Type="http://schemas.openxmlformats.org/officeDocument/2006/relationships/hyperlink" Target="myppt%20ipv6%20now.pptx#-1,3,Introdu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yppt%20ipv6%20now.pptx#-1,7,Type of ipv6 address" TargetMode="External"/><Relationship Id="rId11" Type="http://schemas.openxmlformats.org/officeDocument/2006/relationships/hyperlink" Target="myppt%20ipv6%20now.pptx#14. References" TargetMode="External"/><Relationship Id="rId5" Type="http://schemas.openxmlformats.org/officeDocument/2006/relationships/hyperlink" Target="myppt%20ipv6%20now.pptx#-1,6,Features of ipv6" TargetMode="External"/><Relationship Id="rId10" Type="http://schemas.openxmlformats.org/officeDocument/2006/relationships/hyperlink" Target="myppt%20ipv6%20now.pptx#-1,12,Conclusion" TargetMode="External"/><Relationship Id="rId4" Type="http://schemas.openxmlformats.org/officeDocument/2006/relationships/hyperlink" Target="myppt%20ipv6%20now.pptx#-1,5,Slide 5" TargetMode="External"/><Relationship Id="rId9" Type="http://schemas.openxmlformats.org/officeDocument/2006/relationships/hyperlink" Target="myppt%20ipv6%20now.pptx#-1,10,Disadvantage of IPV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yppt%20ipv6%20now.pptx#-1,2,Slide 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yppt%20ipv6%20now.pptx#-1,2,Slide 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69" y="117574"/>
            <a:ext cx="130302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Cambria" pitchFamily="18" charset="0"/>
                <a:cs typeface="Times New Roman" pitchFamily="18" charset="0"/>
              </a:rPr>
              <a:t>BHAGAVAN MAHAVIR COLLEGE OF COMPUTER APPLICATION</a:t>
            </a:r>
          </a:p>
          <a:p>
            <a:pPr algn="ctr"/>
            <a:endParaRPr lang="en-US" sz="3200" b="1" dirty="0">
              <a:latin typeface="Cambria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Cambria" pitchFamily="18" charset="0"/>
                <a:cs typeface="Times New Roman" pitchFamily="18" charset="0"/>
              </a:rPr>
              <a:t>		</a:t>
            </a:r>
          </a:p>
          <a:p>
            <a:pPr algn="ctr"/>
            <a:endParaRPr lang="en-US" dirty="0">
              <a:latin typeface="Cambria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Cambria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Cambria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Cambria" pitchFamily="18" charset="0"/>
                <a:cs typeface="Times New Roman" pitchFamily="18" charset="0"/>
              </a:rPr>
              <a:t>SEMINAR PRESENTATION</a:t>
            </a:r>
          </a:p>
          <a:p>
            <a:pPr algn="ctr"/>
            <a:r>
              <a:rPr lang="en-US" dirty="0"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latin typeface="Cambria" pitchFamily="18" charset="0"/>
                <a:cs typeface="Times New Roman" pitchFamily="18" charset="0"/>
              </a:rPr>
              <a:t>ON</a:t>
            </a:r>
          </a:p>
          <a:p>
            <a:pPr algn="ctr"/>
            <a:r>
              <a:rPr lang="en-US" dirty="0">
                <a:latin typeface="Cambria" pitchFamily="18" charset="0"/>
                <a:cs typeface="Times New Roman" pitchFamily="18" charset="0"/>
              </a:rPr>
              <a:t>(Internet Protocol Version 6)</a:t>
            </a:r>
          </a:p>
          <a:p>
            <a:pPr algn="ctr"/>
            <a:r>
              <a:rPr lang="en-US" dirty="0">
                <a:latin typeface="Cambria" pitchFamily="18" charset="0"/>
                <a:cs typeface="Times New Roman" pitchFamily="18" charset="0"/>
              </a:rPr>
              <a:t>(IPV6)</a:t>
            </a:r>
          </a:p>
          <a:p>
            <a:pPr algn="ctr"/>
            <a:endParaRPr lang="en-US" sz="2000" b="1" dirty="0">
              <a:latin typeface="Cambria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latin typeface="Cambria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latin typeface="Cambria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Cambria" pitchFamily="18" charset="0"/>
                <a:cs typeface="Times New Roman" pitchFamily="18" charset="0"/>
              </a:rPr>
              <a:t>SUBMITTED BY:</a:t>
            </a:r>
            <a:r>
              <a:rPr lang="en-US" sz="2000" dirty="0">
                <a:latin typeface="Cambria" pitchFamily="18" charset="0"/>
                <a:cs typeface="Times New Roman" pitchFamily="18" charset="0"/>
              </a:rPr>
              <a:t>				                                         </a:t>
            </a:r>
            <a:r>
              <a:rPr lang="en-US" sz="2000" b="1" dirty="0">
                <a:latin typeface="Cambria" pitchFamily="18" charset="0"/>
                <a:cs typeface="Times New Roman" pitchFamily="18" charset="0"/>
              </a:rPr>
              <a:t>GUIDED BY :</a:t>
            </a:r>
          </a:p>
          <a:p>
            <a:pPr algn="ctr"/>
            <a:endParaRPr lang="en-US" sz="2000" dirty="0">
              <a:latin typeface="Cambria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Cambria" pitchFamily="18" charset="0"/>
                <a:cs typeface="Times New Roman" pitchFamily="18" charset="0"/>
              </a:rPr>
              <a:t>           		 Yadav Nirmala(ROLL NO:115)		                                                   MISS. JAIMINI PATEl</a:t>
            </a:r>
          </a:p>
          <a:p>
            <a:pPr algn="ctr"/>
            <a:r>
              <a:rPr lang="en-US" sz="2000" dirty="0">
                <a:latin typeface="Cambria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1372" name="Picture 3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44" y="1905000"/>
            <a:ext cx="28479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3" name="Picture 349" descr="C:\Users\Admin\Desktop\ipv61\images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8721" y="2133600"/>
            <a:ext cx="2790825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49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69" y="228600"/>
            <a:ext cx="10449284" cy="1556144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Disadvantage of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787" y="-152400"/>
            <a:ext cx="6349793" cy="5562600"/>
          </a:xfrm>
        </p:spPr>
        <p:txBody>
          <a:bodyPr>
            <a:noAutofit/>
          </a:bodyPr>
          <a:lstStyle/>
          <a:p>
            <a:pPr marL="342900" indent="-342900" algn="just">
              <a:buClrTx/>
              <a:buNone/>
            </a:pPr>
            <a:r>
              <a:rPr lang="en-IN" sz="2400" dirty="0">
                <a:latin typeface="Cambria" pitchFamily="18" charset="0"/>
              </a:rPr>
              <a:t> </a:t>
            </a:r>
          </a:p>
          <a:p>
            <a:pPr marL="342900" indent="-342900" algn="just">
              <a:buClrTx/>
              <a:buNone/>
            </a:pPr>
            <a:endParaRPr lang="en-IN" sz="2400" dirty="0">
              <a:latin typeface="Cambria" pitchFamily="18" charset="0"/>
            </a:endParaRPr>
          </a:p>
          <a:p>
            <a:pPr marL="342900" indent="-342900" algn="just">
              <a:buClrTx/>
              <a:buNone/>
            </a:pPr>
            <a:endParaRPr lang="en-IN" sz="2400" dirty="0">
              <a:latin typeface="Cambria" pitchFamily="18" charset="0"/>
            </a:endParaRPr>
          </a:p>
          <a:p>
            <a:pPr marL="342900" indent="-342900" algn="just">
              <a:buClrTx/>
              <a:buNone/>
            </a:pPr>
            <a:r>
              <a:rPr lang="en-IN" sz="2400" dirty="0">
                <a:latin typeface="Cambria" pitchFamily="18" charset="0"/>
              </a:rPr>
              <a:t>    Conversion: IPv4 is still widely used and the world is slow to convert to IPv6.</a:t>
            </a:r>
          </a:p>
          <a:p>
            <a:pPr marL="342900" indent="-342900" algn="just">
              <a:buClrTx/>
              <a:buNone/>
            </a:pPr>
            <a:endParaRPr lang="en-IN" sz="2400" dirty="0">
              <a:latin typeface="Cambria" pitchFamily="18" charset="0"/>
            </a:endParaRPr>
          </a:p>
          <a:p>
            <a:pPr marL="342900" indent="-342900" algn="just">
              <a:buClrTx/>
              <a:buNone/>
            </a:pPr>
            <a:r>
              <a:rPr lang="en-IN" sz="2400" dirty="0">
                <a:latin typeface="Cambria" pitchFamily="18" charset="0"/>
              </a:rPr>
              <a:t>    Communication: IPv4 and IPv6 machines cannot communicate directly to each other, in the very rare circumstance that they would need to.</a:t>
            </a:r>
          </a:p>
          <a:p>
            <a:pPr marL="342900" indent="-342900" algn="just">
              <a:buClrTx/>
              <a:buNone/>
            </a:pPr>
            <a:endParaRPr lang="en-IN" sz="2400" dirty="0">
              <a:latin typeface="Cambria" pitchFamily="18" charset="0"/>
            </a:endParaRPr>
          </a:p>
          <a:p>
            <a:pPr marL="342900" indent="-342900" algn="just">
              <a:buClrTx/>
              <a:buNone/>
            </a:pPr>
            <a:r>
              <a:rPr lang="en-IN" sz="2400" dirty="0">
                <a:latin typeface="Cambria" pitchFamily="18" charset="0"/>
              </a:rPr>
              <a:t>    Transition: The process of making the switch to IPv6 from IPv4 is slow and tedious.</a:t>
            </a:r>
          </a:p>
          <a:p>
            <a:pPr marL="342900" indent="-342900" algn="just">
              <a:buClrTx/>
              <a:buNone/>
            </a:pPr>
            <a:endParaRPr lang="en-IN" sz="2400" dirty="0">
              <a:latin typeface="Cambria" pitchFamily="18" charset="0"/>
            </a:endParaRPr>
          </a:p>
          <a:p>
            <a:pPr marL="342900" indent="-342900" algn="just">
              <a:buClrTx/>
              <a:buNone/>
            </a:pPr>
            <a:r>
              <a:rPr lang="en-IN" sz="2400" dirty="0">
                <a:latin typeface="Cambria" pitchFamily="18" charset="0"/>
              </a:rPr>
              <a:t>    Readability: Understanding IPv6 subnetting can be difficult on its own, let alone trying to remember/memorize your IPv6 address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1026" name="Picture 2" descr="C:\Users\Admin\Desktop\ipv61\erewgdfxht.png">
            <a:hlinkClick r:id="rId2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269" y="1981200"/>
            <a:ext cx="3590192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91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index.png">
            <a:hlinkClick r:id="rId2" action="ppaction://hlinkpres?slideindex=2&amp;slidetitle=Slide 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449469" y="2667000"/>
            <a:ext cx="4244958" cy="3657600"/>
          </a:xfrm>
        </p:spPr>
      </p:pic>
      <p:pic>
        <p:nvPicPr>
          <p:cNvPr id="1026" name="Picture 2" descr="C:\Users\Admin\Desktop\ipv61\previ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669" y="203582"/>
            <a:ext cx="6705600" cy="6359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069" y="1752600"/>
            <a:ext cx="12191524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600" dirty="0"/>
              <a:t>Today internet is getting the title of global network.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/>
              <a:t>Thus we need more address space than we have in IPV4 protocol.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/>
              <a:t>The shortage of address problem leads to the development of a new protocol(IPV6).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/>
              <a:t>IPV6 has much large IP addresses available, it has 2^128 address space, which is sufficient for a longer time for various application.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/>
              <a:t>This will basically support mobile systems, simplified header, operation security etc.          </a:t>
            </a:r>
          </a:p>
          <a:p>
            <a:pPr>
              <a:buNone/>
            </a:pPr>
            <a:r>
              <a:rPr lang="en-IN" sz="2600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Pv6-end-to-end-connec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2069" y="685800"/>
            <a:ext cx="8305800" cy="6400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415D-2452-49BD-85E7-276E4334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000" dirty="0">
                <a:solidFill>
                  <a:srgbClr val="FFC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0D4E-D06A-4BC5-87D6-0019A45B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www.slideshare</a:t>
            </a:r>
            <a:endParaRPr lang="en-IN" dirty="0"/>
          </a:p>
          <a:p>
            <a:r>
              <a:rPr lang="en-IN" dirty="0"/>
              <a:t> search short definition</a:t>
            </a:r>
          </a:p>
          <a:p>
            <a:r>
              <a:rPr lang="en-IN" dirty="0"/>
              <a:t>Online ipv6 pdf file</a:t>
            </a:r>
          </a:p>
          <a:p>
            <a:endParaRPr lang="en-IN" dirty="0"/>
          </a:p>
        </p:txBody>
      </p:sp>
      <p:sp>
        <p:nvSpPr>
          <p:cNvPr id="4" name="Arrow: Right 3">
            <a:hlinkClick r:id="rId3" action="ppaction://hlinkpres?slideindex=14&amp;slidetitle=PowerPoint Presentation"/>
            <a:extLst>
              <a:ext uri="{FF2B5EF4-FFF2-40B4-BE49-F238E27FC236}">
                <a16:creationId xmlns:a16="http://schemas.microsoft.com/office/drawing/2014/main" id="{4010A97E-64EB-489D-AF83-C09C9059DBEE}"/>
              </a:ext>
            </a:extLst>
          </p:cNvPr>
          <p:cNvSpPr/>
          <p:nvPr/>
        </p:nvSpPr>
        <p:spPr>
          <a:xfrm>
            <a:off x="11649869" y="64580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3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stock-photo-hand-drawing-end-of-internet-protocol-version-ipv-and-ipv-71172277.jpg">
            <a:hlinkClick r:id="rId2" action="ppaction://hlinkpres?slideindex=2&amp;slidetitle=PowerPoint Presentation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9469" y="3352800"/>
            <a:ext cx="4572000" cy="33558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7669" y="1577370"/>
            <a:ext cx="10744200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9600" i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r>
              <a:rPr lang="en-US" sz="5400" i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9469" y="6477000"/>
            <a:ext cx="457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4639469" y="4572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C000"/>
                </a:solidFill>
              </a:rPr>
              <a:t>Index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86669" y="1905000"/>
            <a:ext cx="8610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500" dirty="0">
                <a:hlinkClick r:id="rId2" action="ppaction://hlinkpres?slideindex=3&amp;slidetitle=Introduction"/>
              </a:rPr>
              <a:t>Introduction</a:t>
            </a:r>
            <a:endParaRPr lang="en-IN" sz="2500" dirty="0"/>
          </a:p>
          <a:p>
            <a:pPr marL="457200" indent="-457200">
              <a:buAutoNum type="arabicPeriod" startAt="2"/>
            </a:pPr>
            <a:r>
              <a:rPr lang="en-IN" sz="2500" dirty="0">
                <a:hlinkClick r:id="rId3" action="ppaction://hlinkpres?slideindex=4&amp;slidetitle=Slide 4"/>
              </a:rPr>
              <a:t>What is ipv6</a:t>
            </a:r>
            <a:endParaRPr lang="en-IN" sz="2500" dirty="0"/>
          </a:p>
          <a:p>
            <a:pPr marL="457200" indent="-457200">
              <a:buAutoNum type="arabicPeriod" startAt="3"/>
            </a:pPr>
            <a:r>
              <a:rPr lang="en-IN" sz="2500" dirty="0">
                <a:hlinkClick r:id="rId4" action="ppaction://hlinkpres?slideindex=5&amp;slidetitle=Slide 5"/>
              </a:rPr>
              <a:t>Why we need ipv6</a:t>
            </a:r>
            <a:endParaRPr lang="en-IN" sz="2500" dirty="0"/>
          </a:p>
          <a:p>
            <a:pPr marL="457200" indent="-457200">
              <a:buAutoNum type="arabicPeriod" startAt="4"/>
            </a:pPr>
            <a:r>
              <a:rPr lang="en-IN" sz="2500" dirty="0">
                <a:hlinkClick r:id="rId5" action="ppaction://hlinkpres?slideindex=6&amp;slidetitle=Features of ipv6"/>
              </a:rPr>
              <a:t>Features of ipv6</a:t>
            </a:r>
            <a:endParaRPr lang="en-IN" sz="2500" dirty="0"/>
          </a:p>
          <a:p>
            <a:pPr marL="457200" indent="-457200">
              <a:buAutoNum type="arabicPeriod" startAt="4"/>
            </a:pPr>
            <a:r>
              <a:rPr lang="en-IN" sz="2500" dirty="0">
                <a:hlinkClick r:id="rId6" action="ppaction://hlinkpres?slideindex=7&amp;slidetitle=Type of ipv6 address"/>
              </a:rPr>
              <a:t>Types of ipv6 address</a:t>
            </a:r>
            <a:endParaRPr lang="en-IN" sz="2500" dirty="0"/>
          </a:p>
          <a:p>
            <a:pPr marL="457200" indent="-457200">
              <a:buAutoNum type="arabicPeriod" startAt="4"/>
            </a:pPr>
            <a:r>
              <a:rPr lang="en-IN" sz="2500" dirty="0">
                <a:hlinkClick r:id="rId7" action="ppaction://hlinkpres?slideindex=8&amp;slidetitle=IPV6 Addressing"/>
              </a:rPr>
              <a:t>Ipv6 addressing</a:t>
            </a:r>
            <a:endParaRPr lang="en-IN" sz="2500" dirty="0"/>
          </a:p>
          <a:p>
            <a:pPr marL="457200" indent="-457200">
              <a:buAutoNum type="arabicPeriod" startAt="7"/>
            </a:pPr>
            <a:r>
              <a:rPr lang="en-IN" sz="2500" dirty="0">
                <a:hlinkClick r:id="rId8" action="ppaction://hlinkpres?slideindex=9&amp;slidetitle=Advantage of IPV6"/>
              </a:rPr>
              <a:t>Advantages</a:t>
            </a:r>
            <a:endParaRPr lang="en-IN" sz="2500" dirty="0"/>
          </a:p>
          <a:p>
            <a:pPr marL="457200" indent="-457200">
              <a:buAutoNum type="arabicPeriod" startAt="8"/>
            </a:pPr>
            <a:r>
              <a:rPr lang="en-IN" sz="2500" dirty="0">
                <a:hlinkClick r:id="rId9" action="ppaction://hlinkpres?slideindex=10&amp;slidetitle=Disadvantage of IPV6"/>
              </a:rPr>
              <a:t>Disadvantages</a:t>
            </a:r>
            <a:endParaRPr lang="en-IN" sz="2500" dirty="0"/>
          </a:p>
          <a:p>
            <a:pPr marL="514350" indent="-514350">
              <a:buAutoNum type="arabicPeriod" startAt="9"/>
            </a:pPr>
            <a:r>
              <a:rPr lang="en-IN" sz="2800" dirty="0">
                <a:hlinkClick r:id="rId10" action="ppaction://hlinkpres?slideindex=12&amp;slidetitle=Conclusion"/>
              </a:rPr>
              <a:t>Conclusion</a:t>
            </a:r>
            <a:endParaRPr lang="en-IN" sz="2800" dirty="0"/>
          </a:p>
          <a:p>
            <a:r>
              <a:rPr lang="en-IN" sz="2800" dirty="0"/>
              <a:t>10. </a:t>
            </a:r>
            <a:r>
              <a:rPr lang="en-IN" sz="2800" dirty="0">
                <a:hlinkClick r:id="rId11" action="ppaction://hlinkpres?slideindex=14&amp;slidetitle=References"/>
              </a:rPr>
              <a:t>references</a:t>
            </a:r>
            <a:endParaRPr lang="en-IN" sz="28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  <p:pic>
        <p:nvPicPr>
          <p:cNvPr id="6146" name="Picture 2" descr="C:\Users\Admin\Desktop\ipv61\done2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82869" y="5257800"/>
            <a:ext cx="4144962" cy="2073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988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1159897" y="152400"/>
            <a:ext cx="10108972" cy="990600"/>
          </a:xfrm>
        </p:spPr>
        <p:txBody>
          <a:bodyPr vert="horz" lIns="0" tIns="0" rIns="0" bIns="0" rtlCol="0" anchor="b">
            <a:norm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4400" dirty="0">
                <a:solidFill>
                  <a:srgbClr val="FFC000"/>
                </a:solidFill>
                <a:effectLst/>
                <a:latin typeface="Cambria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77869" y="1752600"/>
            <a:ext cx="5003572" cy="68580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None/>
            </a:pPr>
            <a:r>
              <a:rPr lang="en-US" sz="2500" dirty="0">
                <a:latin typeface="Cambria" pitchFamily="18" charset="0"/>
              </a:rPr>
              <a:t>Ipv6 or IP version is the next generation internet protocol which will eventually replace the current protocol ipv4.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z="2500" dirty="0">
                <a:latin typeface="Cambria" pitchFamily="18" charset="0"/>
              </a:rPr>
              <a:t>Ipv6 has a number of  improvements and simplification when compared to ipv4.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z="2500" dirty="0">
                <a:latin typeface="Cambria" pitchFamily="18" charset="0"/>
              </a:rPr>
              <a:t>The primary difference is that ipv6 uses 128 bit addresses as compared to the 32 bit address used with ipv4.</a:t>
            </a:r>
          </a:p>
          <a:p>
            <a:pPr algn="just">
              <a:buClr>
                <a:schemeClr val="tx1"/>
              </a:buClr>
              <a:buNone/>
            </a:pPr>
            <a:endParaRPr lang="en-US" sz="2500" dirty="0">
              <a:latin typeface="Cambria" pitchFamily="18" charset="0"/>
            </a:endParaRPr>
          </a:p>
          <a:p>
            <a:pPr algn="just">
              <a:buClr>
                <a:schemeClr val="tx1"/>
              </a:buClr>
              <a:buNone/>
            </a:pPr>
            <a:endParaRPr lang="en-US" sz="2500" b="1" dirty="0">
              <a:latin typeface="Cambria" pitchFamily="18" charset="0"/>
            </a:endParaRPr>
          </a:p>
          <a:p>
            <a:pPr marL="0" indent="0" algn="just">
              <a:buNone/>
            </a:pPr>
            <a:endParaRPr lang="en-US" sz="2500" dirty="0">
              <a:latin typeface="Cambria" pitchFamily="18" charset="0"/>
            </a:endParaRPr>
          </a:p>
          <a:p>
            <a:pPr algn="just"/>
            <a:endParaRPr lang="en-US" sz="2500" dirty="0"/>
          </a:p>
        </p:txBody>
      </p:sp>
      <p:pic>
        <p:nvPicPr>
          <p:cNvPr id="1027" name="Picture 3" descr="C:\Users\Admin\Desktop\ipv61\done20.jpeg">
            <a:hlinkClick r:id="rId3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8068" y="1752600"/>
            <a:ext cx="5182711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069" y="2133600"/>
            <a:ext cx="128690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</a:pPr>
            <a:r>
              <a:rPr lang="en-US" sz="2500" dirty="0">
                <a:latin typeface="Cambria" pitchFamily="18" charset="0"/>
              </a:rPr>
              <a:t>Ipv6 or internet protocol version 6 is an address system not unlike address used to identify homes and buildings. addresses </a:t>
            </a:r>
          </a:p>
          <a:p>
            <a:pPr marL="342900" indent="-342900" algn="just">
              <a:buClr>
                <a:schemeClr val="tx1"/>
              </a:buClr>
            </a:pPr>
            <a:r>
              <a:rPr lang="en-US" sz="2500" dirty="0">
                <a:latin typeface="Cambria" pitchFamily="18" charset="0"/>
              </a:rPr>
              <a:t>Ipv4 and ipv6 protocols define how associated with networked (internet or otherwise digital devices are created</a:t>
            </a:r>
          </a:p>
          <a:p>
            <a:pPr marL="342900" indent="-342900" algn="just">
              <a:buClr>
                <a:schemeClr val="tx1"/>
              </a:buClr>
            </a:pPr>
            <a:r>
              <a:rPr lang="en-US" sz="2500" dirty="0">
                <a:latin typeface="Cambria" pitchFamily="18" charset="0"/>
              </a:rPr>
              <a:t>I will also provide features such as improved routing traffic and better security.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8469" y="533401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solidFill>
                  <a:srgbClr val="FFC000"/>
                </a:solidFill>
                <a:latin typeface="Cambria" pitchFamily="18" charset="0"/>
              </a:rPr>
              <a:t>What is ipv6</a:t>
            </a:r>
            <a:endParaRPr lang="en-US" b="1" dirty="0">
              <a:solidFill>
                <a:srgbClr val="FFC000"/>
              </a:solidFill>
              <a:latin typeface="Cambria" pitchFamily="18" charset="0"/>
            </a:endParaRPr>
          </a:p>
        </p:txBody>
      </p:sp>
      <p:pic>
        <p:nvPicPr>
          <p:cNvPr id="2050" name="Picture 2" descr="C:\Users\Admin\Desktop\ipv61\images.png">
            <a:hlinkClick r:id="rId2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8952" y="4318336"/>
            <a:ext cx="4849672" cy="3251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4182269" y="381000"/>
            <a:ext cx="6248400" cy="990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+mj-ea"/>
                <a:cs typeface="+mj-cs"/>
              </a:rPr>
              <a:t>Why we need ipv6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896269" y="1143000"/>
            <a:ext cx="10896600" cy="58674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The internet has experienced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mbria" pitchFamily="18" charset="0"/>
                <a:ea typeface="+mj-ea"/>
                <a:cs typeface="+mj-cs"/>
              </a:rPr>
              <a:t> a  increase of devices accessing the inter net</a:t>
            </a:r>
            <a:r>
              <a:rPr lang="en-US" dirty="0">
                <a:latin typeface="Cambria" pitchFamily="18" charset="0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mbria" pitchFamily="18" charset="0"/>
                <a:ea typeface="+mj-ea"/>
                <a:cs typeface="+mj-cs"/>
              </a:rPr>
              <a:t>Because of this increase ipv4 addresses are running out.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mbria" pitchFamily="18" charset="0"/>
                <a:ea typeface="+mj-ea"/>
                <a:cs typeface="+mj-cs"/>
              </a:rPr>
              <a:t>The solution is for ipv6 to accommodate this increased demand by providing a much large address space,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mbria" pitchFamily="18" charset="0"/>
                <a:ea typeface="+mj-ea"/>
                <a:cs typeface="+mj-cs"/>
              </a:rPr>
              <a:t>Along address space, 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mbria" pitchFamily="18" charset="0"/>
                <a:ea typeface="+mj-ea"/>
                <a:cs typeface="+mj-cs"/>
              </a:rPr>
              <a:t>Along with improved traffic routing and better security.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3075" name="Picture 3" descr="C:\Users\Admin\Desktop\ipv61\u1.jpg">
            <a:hlinkClick r:id="rId2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69" y="1295400"/>
            <a:ext cx="3441114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07" y="1645920"/>
            <a:ext cx="9677162" cy="5059680"/>
          </a:xfrm>
        </p:spPr>
        <p:txBody>
          <a:bodyPr>
            <a:normAutofit/>
          </a:bodyPr>
          <a:lstStyle/>
          <a:p>
            <a:r>
              <a:rPr lang="en-IN" sz="2400" dirty="0"/>
              <a:t>Large address space </a:t>
            </a:r>
          </a:p>
          <a:p>
            <a:r>
              <a:rPr lang="en-IN" sz="2400" dirty="0"/>
              <a:t>Aggregation based address hierarchy</a:t>
            </a:r>
          </a:p>
          <a:p>
            <a:r>
              <a:rPr lang="en-IN" sz="2400" dirty="0"/>
              <a:t>     - efficient backbone routing</a:t>
            </a:r>
          </a:p>
          <a:p>
            <a:r>
              <a:rPr lang="en-IN" sz="2400" dirty="0"/>
              <a:t>Efficient and extensible IP datagram</a:t>
            </a:r>
          </a:p>
          <a:p>
            <a:r>
              <a:rPr lang="en-IN" sz="2400" dirty="0"/>
              <a:t>128bits for IP addressing</a:t>
            </a:r>
          </a:p>
          <a:p>
            <a:r>
              <a:rPr lang="en-IN" sz="2400" dirty="0"/>
              <a:t>Address format hexadecimal notation</a:t>
            </a:r>
          </a:p>
          <a:p>
            <a:r>
              <a:rPr lang="en-IN" sz="2400" dirty="0"/>
              <a:t>      - one IP address per proton on earth</a:t>
            </a:r>
          </a:p>
          <a:p>
            <a:r>
              <a:rPr lang="en-IN" sz="2400" dirty="0"/>
              <a:t>Stateless address autoconfiguration</a:t>
            </a:r>
          </a:p>
          <a:p>
            <a:r>
              <a:rPr lang="en-IN" sz="2400" dirty="0"/>
              <a:t>Security (IPsec mandatory)</a:t>
            </a:r>
          </a:p>
          <a:p>
            <a:endParaRPr lang="en-IN" dirty="0"/>
          </a:p>
        </p:txBody>
      </p:sp>
      <p:pic>
        <p:nvPicPr>
          <p:cNvPr id="4098" name="Picture 2" descr="C:\Users\Admin\Desktop\ipv61\u2.jpg">
            <a:hlinkClick r:id="rId2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6069" y="1524000"/>
            <a:ext cx="3790156" cy="39624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77469" y="228600"/>
            <a:ext cx="6705600" cy="1556144"/>
          </a:xfrm>
        </p:spPr>
        <p:txBody>
          <a:bodyPr/>
          <a:lstStyle/>
          <a:p>
            <a:r>
              <a:rPr lang="en-IN" sz="4400" dirty="0">
                <a:solidFill>
                  <a:srgbClr val="FFC000"/>
                </a:solidFill>
              </a:rPr>
              <a:t>Features of ipv6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7874" y="533400"/>
            <a:ext cx="6969595" cy="1525764"/>
          </a:xfrm>
        </p:spPr>
        <p:txBody>
          <a:bodyPr/>
          <a:lstStyle/>
          <a:p>
            <a:r>
              <a:rPr lang="en-IN" sz="4400" dirty="0"/>
              <a:t>Type of ipv6 address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469" y="1676400"/>
            <a:ext cx="9940213" cy="466164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Unicast of IPV6 Addresses</a:t>
            </a:r>
          </a:p>
          <a:p>
            <a:pPr>
              <a:buNone/>
            </a:pPr>
            <a:r>
              <a:rPr lang="en-IN" sz="2400" dirty="0"/>
              <a:t>          The packet sent to a unicast address must be delivered to the specific computer.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Multicast Addresses</a:t>
            </a:r>
          </a:p>
          <a:p>
            <a:pPr>
              <a:buNone/>
            </a:pPr>
            <a:r>
              <a:rPr lang="en-IN" sz="2400" dirty="0"/>
              <a:t>           The packet sent to a multicast address must be delivered to the each member of the group.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Anycast Addresses</a:t>
            </a:r>
          </a:p>
          <a:p>
            <a:pPr>
              <a:buNone/>
            </a:pPr>
            <a:r>
              <a:rPr lang="en-IN" sz="2400" dirty="0"/>
              <a:t>           the packet sent to a anycast address is delivered to only one of the member of the group the nearest one.</a:t>
            </a:r>
          </a:p>
        </p:txBody>
      </p:sp>
      <p:pic>
        <p:nvPicPr>
          <p:cNvPr id="1026" name="Picture 2" descr="C:\Users\Admin\Desktop\ipv61\dual_stack_router.jpg">
            <a:hlinkClick r:id="rId2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7069" y="6172200"/>
            <a:ext cx="481965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  <a:latin typeface="Cambria" pitchFamily="18" charset="0"/>
              </a:rPr>
              <a:t>IPV6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869" y="1600200"/>
            <a:ext cx="4851172" cy="60198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q"/>
            </a:pPr>
            <a:r>
              <a:rPr lang="en-US" sz="2500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The primary change from  IPV4 to IPV6 is the length  of network addresses.</a:t>
            </a:r>
          </a:p>
          <a:p>
            <a:pPr marL="0" indent="0" algn="just">
              <a:buNone/>
            </a:pPr>
            <a:r>
              <a:rPr lang="en-US" sz="2400" dirty="0">
                <a:latin typeface="Cambria" pitchFamily="18" charset="0"/>
              </a:rPr>
              <a:t>              128 bit vs. 32 bit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</a:rPr>
              <a:t> Narration </a:t>
            </a:r>
          </a:p>
          <a:p>
            <a:pPr marL="0" indent="0" algn="just">
              <a:buNone/>
            </a:pPr>
            <a:r>
              <a:rPr lang="en-US" sz="2400" dirty="0">
                <a:latin typeface="Cambria" pitchFamily="18" charset="0"/>
              </a:rPr>
              <a:t>    IPV6 addresses are normally written as eight group of four hexadecimal digits.</a:t>
            </a:r>
          </a:p>
          <a:p>
            <a:pPr marL="0" indent="0" algn="just">
              <a:buNone/>
            </a:pPr>
            <a:endParaRPr lang="en-US" sz="2500" dirty="0">
              <a:latin typeface="Cambria" pitchFamily="18" charset="0"/>
            </a:endParaRPr>
          </a:p>
          <a:p>
            <a:pPr marL="0" indent="0" algn="just">
              <a:buFont typeface="Wingdings" pitchFamily="2" charset="2"/>
              <a:buChar char="q"/>
            </a:pPr>
            <a:endParaRPr lang="en-US" sz="2500" dirty="0">
              <a:latin typeface="Cambria" pitchFamily="18" charset="0"/>
            </a:endParaRPr>
          </a:p>
          <a:p>
            <a:pPr algn="just"/>
            <a:endParaRPr lang="en-US" sz="2500" dirty="0"/>
          </a:p>
        </p:txBody>
      </p:sp>
      <p:pic>
        <p:nvPicPr>
          <p:cNvPr id="5122" name="Picture 2" descr="C:\Users\Admin\Desktop\ipv61\v4_v6_table.png">
            <a:hlinkClick r:id="rId2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69" y="1447800"/>
            <a:ext cx="5830565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5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069" y="228600"/>
            <a:ext cx="7391400" cy="1556144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  <a:latin typeface="Cambria" pitchFamily="18" charset="0"/>
              </a:rPr>
              <a:t>Advantage of IPV6</a:t>
            </a:r>
            <a:br>
              <a:rPr lang="en-US" sz="4400" dirty="0">
                <a:solidFill>
                  <a:srgbClr val="FFC000"/>
                </a:solidFill>
                <a:latin typeface="Cambria" pitchFamily="18" charset="0"/>
              </a:rPr>
            </a:br>
            <a:endParaRPr lang="en-US" sz="4400" dirty="0">
              <a:solidFill>
                <a:srgbClr val="FFC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469" y="1447800"/>
            <a:ext cx="5536972" cy="5562600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chemeClr val="tx1"/>
              </a:buClr>
              <a:buNone/>
            </a:pPr>
            <a:r>
              <a:rPr lang="en-IN" sz="2500" dirty="0">
                <a:latin typeface="Cambria" pitchFamily="18" charset="0"/>
              </a:rPr>
              <a:t> </a:t>
            </a:r>
            <a:r>
              <a:rPr lang="en-IN" sz="2600" dirty="0">
                <a:latin typeface="Cambria" pitchFamily="18" charset="0"/>
              </a:rPr>
              <a:t>Increased Capacity: of address space—resources are efficiently allocated to accommodate additional web addresses.</a:t>
            </a:r>
          </a:p>
          <a:p>
            <a:pPr algn="just">
              <a:buClr>
                <a:schemeClr val="tx1"/>
              </a:buClr>
              <a:buNone/>
            </a:pPr>
            <a:endParaRPr lang="en-IN" sz="2600" dirty="0">
              <a:latin typeface="Cambria" pitchFamily="18" charset="0"/>
            </a:endParaRPr>
          </a:p>
          <a:p>
            <a:pPr algn="just">
              <a:buClr>
                <a:schemeClr val="tx1"/>
              </a:buClr>
              <a:buNone/>
            </a:pPr>
            <a:r>
              <a:rPr lang="en-IN" sz="2600" dirty="0">
                <a:latin typeface="Cambria" pitchFamily="18" charset="0"/>
              </a:rPr>
              <a:t>    Efficient Routing: allows for easy aggregation of prefixes assigned to IP networks.</a:t>
            </a:r>
          </a:p>
          <a:p>
            <a:pPr algn="just">
              <a:buClr>
                <a:schemeClr val="tx1"/>
              </a:buClr>
              <a:buNone/>
            </a:pPr>
            <a:endParaRPr lang="en-IN" sz="2600" dirty="0">
              <a:latin typeface="Cambria" pitchFamily="18" charset="0"/>
            </a:endParaRPr>
          </a:p>
          <a:p>
            <a:pPr algn="just">
              <a:buClr>
                <a:schemeClr val="tx1"/>
              </a:buClr>
              <a:buNone/>
            </a:pPr>
            <a:r>
              <a:rPr lang="en-IN" sz="2600" dirty="0">
                <a:latin typeface="Cambria" pitchFamily="18" charset="0"/>
              </a:rPr>
              <a:t>    Efficient Data Flow: enables large data packets to be sent simultaneously helping to conserve bandwidth.</a:t>
            </a:r>
          </a:p>
          <a:p>
            <a:pPr algn="just">
              <a:buClr>
                <a:schemeClr val="tx1"/>
              </a:buClr>
              <a:buNone/>
            </a:pPr>
            <a:endParaRPr lang="en-IN" sz="2600" dirty="0">
              <a:latin typeface="Cambria" pitchFamily="18" charset="0"/>
            </a:endParaRPr>
          </a:p>
          <a:p>
            <a:pPr algn="just">
              <a:buClr>
                <a:schemeClr val="tx1"/>
              </a:buClr>
              <a:buNone/>
            </a:pPr>
            <a:r>
              <a:rPr lang="en-IN" sz="2600" dirty="0">
                <a:latin typeface="Cambria" pitchFamily="18" charset="0"/>
              </a:rPr>
              <a:t>    Security: is improved due in part to improved authentication methods built into network firewalls. </a:t>
            </a:r>
            <a:endParaRPr lang="en-US" sz="2600" dirty="0">
              <a:latin typeface="Cambria" pitchFamily="18" charset="0"/>
            </a:endParaRPr>
          </a:p>
        </p:txBody>
      </p:sp>
      <p:pic>
        <p:nvPicPr>
          <p:cNvPr id="2050" name="Picture 2" descr="C:\Users\Admin\Desktop\ipv61\waetaeyesu.png">
            <a:hlinkClick r:id="rId2" action="ppaction://hlinkpres?slideindex=2&amp;slidetitle=Slide 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4669" y="1447800"/>
            <a:ext cx="3543300" cy="235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03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TF00001029</Template>
  <TotalTime>4331284</TotalTime>
  <Words>606</Words>
  <Application>Microsoft Office PowerPoint</Application>
  <PresentationFormat>Custom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Introduction</vt:lpstr>
      <vt:lpstr>PowerPoint Presentation</vt:lpstr>
      <vt:lpstr>PowerPoint Presentation</vt:lpstr>
      <vt:lpstr>Features of ipv6</vt:lpstr>
      <vt:lpstr>Type of ipv6 address</vt:lpstr>
      <vt:lpstr>IPV6 Addressing</vt:lpstr>
      <vt:lpstr>Advantage of IPV6 </vt:lpstr>
      <vt:lpstr>Disadvantage of IPV6</vt:lpstr>
      <vt:lpstr>PowerPoint Presentation</vt:lpstr>
      <vt:lpstr>Conclusion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 </cp:lastModifiedBy>
  <cp:revision>246</cp:revision>
  <dcterms:created xsi:type="dcterms:W3CDTF">2004-05-06T09:28:21Z</dcterms:created>
  <dcterms:modified xsi:type="dcterms:W3CDTF">2019-03-23T08:45:27Z</dcterms:modified>
</cp:coreProperties>
</file>