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39"/>
  </p:normalViewPr>
  <p:slideViewPr>
    <p:cSldViewPr snapToGrid="0" snapToObjects="1">
      <p:cViewPr varScale="1">
        <p:scale>
          <a:sx n="159" d="100"/>
          <a:sy n="15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3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b="1" dirty="0"/>
              <a:t>Niraj KC</a:t>
            </a:r>
            <a:endParaRPr sz="1400" b="1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56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of top 1000 customer to be targeted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" pitchFamily="2" charset="0"/>
              </a:rPr>
              <a:t>The top 1000 customers shown in the fig. below had bought recently, frequently and spent more money then other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" pitchFamily="2" charset="0"/>
              </a:rPr>
              <a:t>The description of each level of customer is shown in table below.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9041CE8-C861-83B1-81E5-E289F776E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21" y="2164722"/>
            <a:ext cx="3800704" cy="264930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42FEB4-3A41-9FD7-4531-2D5363F8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69455"/>
              </p:ext>
            </p:extLst>
          </p:nvPr>
        </p:nvGraphicFramePr>
        <p:xfrm>
          <a:off x="104274" y="2164722"/>
          <a:ext cx="4724400" cy="1877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673626408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359797485"/>
                    </a:ext>
                  </a:extLst>
                </a:gridCol>
              </a:tblGrid>
              <a:tr h="344441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32227"/>
                  </a:ext>
                </a:extLst>
              </a:tr>
              <a:tr h="34444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1)Very Loyal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Most  recent buy, buys often, most 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7772"/>
                  </a:ext>
                </a:extLst>
              </a:tr>
              <a:tr h="34444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2) Loyal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08907"/>
                  </a:ext>
                </a:extLst>
              </a:tr>
              <a:tr h="34444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3) Potential customer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Bought recent, not very often, average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47513"/>
                  </a:ext>
                </a:extLst>
              </a:tr>
              <a:tr h="34444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4)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Very low 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9899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58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0" dirty="0">
                <a:latin typeface="Times" pitchFamily="2" charset="0"/>
              </a:rPr>
              <a:t>1000 new customers should be targeted to drive the most value for the organisation. </a:t>
            </a:r>
            <a:endParaRPr sz="1600" dirty="0">
              <a:latin typeface="Times" pitchFamily="2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3848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>
                <a:latin typeface="Times" pitchFamily="2" charset="0"/>
              </a:rPr>
              <a:t>	Problems Outlines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imes" pitchFamily="2" charset="0"/>
              </a:rPr>
              <a:t>Sprocket Central Pty Ltd  is a bikes &amp; cycling accessories organisation .Currently it is looking to boost its business.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Times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imes" pitchFamily="2" charset="0"/>
              </a:rPr>
              <a:t>The company marketing team has been provided with 3 data sets. They have to analyze the data to search the 1000 potential customers.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Times" pitchFamily="2" charset="0"/>
            </a:endParaRPr>
          </a:p>
          <a:p>
            <a:endParaRPr lang="en-US" sz="1200" dirty="0">
              <a:latin typeface="Times" pitchFamily="2" charset="0"/>
            </a:endParaRPr>
          </a:p>
          <a:p>
            <a:endParaRPr lang="en-US" sz="1200" dirty="0">
              <a:latin typeface="Times" pitchFamily="2" charset="0"/>
            </a:endParaRPr>
          </a:p>
          <a:p>
            <a:r>
              <a:rPr lang="en-US" sz="1200" dirty="0">
                <a:latin typeface="Times" pitchFamily="2" charset="0"/>
              </a:rPr>
              <a:t>This can be done with-data exploration, model development, and interpretation.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397071" y="906794"/>
            <a:ext cx="4373606" cy="3447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just"/>
            <a:r>
              <a:rPr lang="en-US" sz="1600" b="1" dirty="0">
                <a:latin typeface="Times" pitchFamily="2" charset="0"/>
              </a:rPr>
              <a:t>	</a:t>
            </a:r>
          </a:p>
          <a:p>
            <a:pPr algn="just"/>
            <a:endParaRPr lang="en-US" sz="1600" b="1" dirty="0">
              <a:latin typeface="Times" pitchFamily="2" charset="0"/>
            </a:endParaRPr>
          </a:p>
          <a:p>
            <a:pPr algn="just"/>
            <a:endParaRPr lang="en-US" sz="1600" b="1" dirty="0">
              <a:latin typeface="Times" pitchFamily="2" charset="0"/>
            </a:endParaRPr>
          </a:p>
          <a:p>
            <a:pPr algn="just"/>
            <a:endParaRPr lang="en-US" sz="1600" b="1" dirty="0">
              <a:latin typeface="Times" pitchFamily="2" charset="0"/>
            </a:endParaRPr>
          </a:p>
          <a:p>
            <a:pPr algn="just"/>
            <a:endParaRPr lang="en-US" sz="1600" b="1" dirty="0">
              <a:latin typeface="Times" pitchFamily="2" charset="0"/>
            </a:endParaRPr>
          </a:p>
          <a:p>
            <a:pPr algn="just"/>
            <a:r>
              <a:rPr lang="en-US" sz="1600" b="1" dirty="0">
                <a:latin typeface="Times" pitchFamily="2" charset="0"/>
              </a:rPr>
              <a:t>Content of data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Profit in association with gender.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Individual customer profit contribution.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Category of bikes in profit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Month-wise profit calculation.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State-wise profit calculation.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Potential customers and RFM value.</a:t>
            </a:r>
          </a:p>
          <a:p>
            <a:endParaRPr lang="en-US" sz="1600" b="1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Times" pitchFamily="2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-9414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55461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Data Quality Assessment and ‘Clean Up'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68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Key Issues for Data  Quality Assessment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Accuracy: Correct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Completeness: Data Fields with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Consistency: Values Free from contradiction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Currency: Values up to Date.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Relevancy: Data items with Values Meta-data.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Validity: Data containing Allowed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Uniqueness: Records that are Duplicated.</a:t>
            </a:r>
            <a:endParaRPr sz="1050"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6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dirty="0"/>
              <a:t>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662620-77A1-9F53-A138-C4563071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93569"/>
              </p:ext>
            </p:extLst>
          </p:nvPr>
        </p:nvGraphicFramePr>
        <p:xfrm>
          <a:off x="3498313" y="1523699"/>
          <a:ext cx="5587486" cy="3555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181">
                  <a:extLst>
                    <a:ext uri="{9D8B030D-6E8A-4147-A177-3AD203B41FA5}">
                      <a16:colId xmlns:a16="http://schemas.microsoft.com/office/drawing/2014/main" val="183894262"/>
                    </a:ext>
                  </a:extLst>
                </a:gridCol>
                <a:gridCol w="610978">
                  <a:extLst>
                    <a:ext uri="{9D8B030D-6E8A-4147-A177-3AD203B41FA5}">
                      <a16:colId xmlns:a16="http://schemas.microsoft.com/office/drawing/2014/main" val="4171761612"/>
                    </a:ext>
                  </a:extLst>
                </a:gridCol>
                <a:gridCol w="947451">
                  <a:extLst>
                    <a:ext uri="{9D8B030D-6E8A-4147-A177-3AD203B41FA5}">
                      <a16:colId xmlns:a16="http://schemas.microsoft.com/office/drawing/2014/main" val="3864704713"/>
                    </a:ext>
                  </a:extLst>
                </a:gridCol>
                <a:gridCol w="603951">
                  <a:extLst>
                    <a:ext uri="{9D8B030D-6E8A-4147-A177-3AD203B41FA5}">
                      <a16:colId xmlns:a16="http://schemas.microsoft.com/office/drawing/2014/main" val="1973148592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197816412"/>
                    </a:ext>
                  </a:extLst>
                </a:gridCol>
                <a:gridCol w="648805">
                  <a:extLst>
                    <a:ext uri="{9D8B030D-6E8A-4147-A177-3AD203B41FA5}">
                      <a16:colId xmlns:a16="http://schemas.microsoft.com/office/drawing/2014/main" val="3449868254"/>
                    </a:ext>
                  </a:extLst>
                </a:gridCol>
                <a:gridCol w="592238">
                  <a:extLst>
                    <a:ext uri="{9D8B030D-6E8A-4147-A177-3AD203B41FA5}">
                      <a16:colId xmlns:a16="http://schemas.microsoft.com/office/drawing/2014/main" val="2490497298"/>
                    </a:ext>
                  </a:extLst>
                </a:gridCol>
                <a:gridCol w="737801">
                  <a:extLst>
                    <a:ext uri="{9D8B030D-6E8A-4147-A177-3AD203B41FA5}">
                      <a16:colId xmlns:a16="http://schemas.microsoft.com/office/drawing/2014/main" val="3949712906"/>
                    </a:ext>
                  </a:extLst>
                </a:gridCol>
              </a:tblGrid>
              <a:tr h="359279"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" pitchFamily="2" charset="0"/>
                        </a:rPr>
                        <a:t>Completness</a:t>
                      </a:r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Uniqueness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78657"/>
                  </a:ext>
                </a:extLst>
              </a:tr>
              <a:tr h="1114382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Customer 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DOB: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Inaccurate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Age: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Job title: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Blanks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Customer id: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Gender: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Deceased customer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Default column 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Customer id: duplicated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7103"/>
                  </a:ext>
                </a:extLst>
              </a:tr>
              <a:tr h="674495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Customer id: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State</a:t>
                      </a:r>
                      <a:r>
                        <a:rPr lang="en-US" sz="800" dirty="0">
                          <a:latin typeface="Times" pitchFamily="2" charset="0"/>
                        </a:rPr>
                        <a:t>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36990"/>
                  </a:ext>
                </a:extLst>
              </a:tr>
              <a:tr h="1407641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Profit</a:t>
                      </a:r>
                      <a:r>
                        <a:rPr lang="en-US" sz="800" dirty="0">
                          <a:latin typeface="Times" pitchFamily="2" charset="0"/>
                        </a:rPr>
                        <a:t>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" pitchFamily="2" charset="0"/>
                        </a:rPr>
                        <a:t>Customer id: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incomplete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Online Orders: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blanks</a:t>
                      </a:r>
                    </a:p>
                    <a:p>
                      <a:endParaRPr lang="en-US" sz="800" dirty="0">
                        <a:latin typeface="Times" pitchFamily="2" charset="0"/>
                      </a:endParaRPr>
                    </a:p>
                    <a:p>
                      <a:r>
                        <a:rPr lang="en-US" sz="800" b="1" dirty="0">
                          <a:latin typeface="Times" pitchFamily="2" charset="0"/>
                        </a:rPr>
                        <a:t>Brand: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Cancelled status order: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" pitchFamily="2" charset="0"/>
                        </a:rPr>
                        <a:t>List price:</a:t>
                      </a: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format</a:t>
                      </a:r>
                    </a:p>
                    <a:p>
                      <a:endParaRPr lang="en-US" sz="800" dirty="0">
                        <a:latin typeface="Times" pitchFamily="2" charset="0"/>
                      </a:endParaRPr>
                    </a:p>
                    <a:p>
                      <a:r>
                        <a:rPr lang="en-US" sz="800" dirty="0">
                          <a:latin typeface="Times" pitchFamily="2" charset="0"/>
                        </a:rPr>
                        <a:t>Product sold date:</a:t>
                      </a:r>
                    </a:p>
                    <a:p>
                      <a:r>
                        <a:rPr lang="en-US" sz="800" dirty="0" err="1">
                          <a:latin typeface="Times" pitchFamily="2" charset="0"/>
                        </a:rPr>
                        <a:t>formate</a:t>
                      </a:r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06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B915-D85D-4811-76B0-171BD9C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9A05-2E8F-86D5-AC8C-65CF5506D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>
                <a:latin typeface="Times" pitchFamily="2" charset="0"/>
              </a:rPr>
              <a:t>Gender Wise Profit contributions</a:t>
            </a:r>
          </a:p>
          <a:p>
            <a:r>
              <a:rPr lang="en-US" sz="1400" dirty="0">
                <a:latin typeface="Times" pitchFamily="2" charset="0"/>
              </a:rPr>
              <a:t>As gender wise profit contribution, there is</a:t>
            </a:r>
          </a:p>
          <a:p>
            <a:pPr marL="114300" indent="0">
              <a:buNone/>
            </a:pPr>
            <a:r>
              <a:rPr lang="en-US" sz="1400" dirty="0">
                <a:latin typeface="Times" pitchFamily="2" charset="0"/>
              </a:rPr>
              <a:t>        not more differences.</a:t>
            </a:r>
          </a:p>
          <a:p>
            <a:r>
              <a:rPr lang="en-US" sz="1400" dirty="0">
                <a:latin typeface="Times" pitchFamily="2" charset="0"/>
              </a:rPr>
              <a:t>Unisex contributed little more than other</a:t>
            </a:r>
          </a:p>
          <a:p>
            <a:pPr marL="114300" indent="0">
              <a:buNone/>
            </a:pPr>
            <a:r>
              <a:rPr lang="en-US" sz="1400" dirty="0">
                <a:latin typeface="Times" pitchFamily="2" charset="0"/>
              </a:rPr>
              <a:t>        genders.</a:t>
            </a:r>
          </a:p>
          <a:p>
            <a:r>
              <a:rPr lang="en-US" sz="1400" dirty="0">
                <a:latin typeface="Times" pitchFamily="2" charset="0"/>
              </a:rPr>
              <a:t>Male and Female contribution is somewhat </a:t>
            </a:r>
          </a:p>
          <a:p>
            <a:pPr marL="114300" indent="0">
              <a:buNone/>
            </a:pPr>
            <a:r>
              <a:rPr lang="en-US" sz="1400" dirty="0">
                <a:latin typeface="Times" pitchFamily="2" charset="0"/>
              </a:rPr>
              <a:t>        similar.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8FB36E-2323-4D4D-EE54-5ED88E3B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89" y="1152475"/>
            <a:ext cx="461051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33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14BE-C8AA-E28E-0DC4-BCEFD028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6205-A2EF-5821-FDCC-6B28EC193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Types of bikes that are sold more recently</a:t>
            </a:r>
          </a:p>
          <a:p>
            <a:r>
              <a:rPr lang="en-US" dirty="0"/>
              <a:t>WeareA2B was the most sold bike.</a:t>
            </a:r>
          </a:p>
          <a:p>
            <a:r>
              <a:rPr lang="en-US" dirty="0"/>
              <a:t>Second sold bike was Trek, followed</a:t>
            </a:r>
          </a:p>
          <a:p>
            <a:pPr marL="114300" indent="0">
              <a:buNone/>
            </a:pPr>
            <a:r>
              <a:rPr lang="en-US" dirty="0"/>
              <a:t>      by </a:t>
            </a:r>
            <a:r>
              <a:rPr lang="en-US" dirty="0" err="1"/>
              <a:t>Solex</a:t>
            </a:r>
            <a:r>
              <a:rPr lang="en-US" dirty="0"/>
              <a:t>, OHM, giant respectively.</a:t>
            </a:r>
          </a:p>
          <a:p>
            <a:r>
              <a:rPr lang="en-US" dirty="0"/>
              <a:t>Least sold bike was Norco.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hart, bubble chart, treemap chart&#10;&#10;Description automatically generated">
            <a:extLst>
              <a:ext uri="{FF2B5EF4-FFF2-40B4-BE49-F238E27FC236}">
                <a16:creationId xmlns:a16="http://schemas.microsoft.com/office/drawing/2014/main" id="{53024B38-69FD-0D2E-91C4-CA174F8EB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9" y="1017726"/>
            <a:ext cx="4039595" cy="40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86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CE1C-669C-C47F-8407-A50E3C87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D06B-5E3D-3559-6727-E6F1D2E6C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Month-wise transition of bikes</a:t>
            </a:r>
          </a:p>
          <a:p>
            <a:r>
              <a:rPr lang="en-US" dirty="0"/>
              <a:t>There was no significantly</a:t>
            </a:r>
          </a:p>
          <a:p>
            <a:pPr marL="114300" indent="0">
              <a:buNone/>
            </a:pPr>
            <a:r>
              <a:rPr lang="en-US" dirty="0"/>
              <a:t>      differences between  the</a:t>
            </a:r>
          </a:p>
          <a:p>
            <a:pPr marL="114300" indent="0">
              <a:buNone/>
            </a:pPr>
            <a:r>
              <a:rPr lang="en-US" dirty="0"/>
              <a:t>      months in the sold bikes.</a:t>
            </a:r>
          </a:p>
          <a:p>
            <a:r>
              <a:rPr lang="en-US" dirty="0"/>
              <a:t>However, January month </a:t>
            </a:r>
          </a:p>
          <a:p>
            <a:pPr marL="114300" indent="0">
              <a:buNone/>
            </a:pPr>
            <a:r>
              <a:rPr lang="en-US" dirty="0"/>
              <a:t>     has the highest.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141A2B-4A9D-B4BE-5742-844D782A0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7" y="1244905"/>
            <a:ext cx="4979471" cy="3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178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B5C-EA1A-2371-E1B7-87418141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0466-B160-7870-88A0-795126CF3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State-Wise bike sell</a:t>
            </a:r>
          </a:p>
          <a:p>
            <a:r>
              <a:rPr lang="en-US" dirty="0"/>
              <a:t>New South </a:t>
            </a:r>
            <a:r>
              <a:rPr lang="en-US" dirty="0" err="1"/>
              <a:t>wales</a:t>
            </a:r>
            <a:r>
              <a:rPr lang="en-US" dirty="0"/>
              <a:t> has the highest</a:t>
            </a:r>
          </a:p>
          <a:p>
            <a:pPr marL="114300" indent="0">
              <a:buNone/>
            </a:pPr>
            <a:r>
              <a:rPr lang="en-US" dirty="0"/>
              <a:t>      record of selling bikes in last 3</a:t>
            </a:r>
          </a:p>
          <a:p>
            <a:pPr marL="114300" indent="0">
              <a:buNone/>
            </a:pPr>
            <a:r>
              <a:rPr lang="en-US" dirty="0"/>
              <a:t>      years with more than 50%.</a:t>
            </a:r>
          </a:p>
          <a:p>
            <a:r>
              <a:rPr lang="en-US" dirty="0"/>
              <a:t>Second was Queensland.</a:t>
            </a:r>
          </a:p>
          <a:p>
            <a:r>
              <a:rPr lang="en-US" dirty="0"/>
              <a:t>Third comes under Victoria. </a:t>
            </a:r>
          </a:p>
          <a:p>
            <a:pPr marL="114300" indent="0">
              <a:buNone/>
            </a:pPr>
            <a:r>
              <a:rPr lang="en-US" dirty="0"/>
              <a:t>       </a:t>
            </a:r>
          </a:p>
        </p:txBody>
      </p:sp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244A7759-0DD8-D7F9-F149-A8754F06D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76" y="1152475"/>
            <a:ext cx="3610625" cy="33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014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209792"/>
            <a:ext cx="9191402" cy="516327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and Customer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21FF52-37C6-DC8F-7C54-28017E1539DF}"/>
              </a:ext>
            </a:extLst>
          </p:cNvPr>
          <p:cNvSpPr txBox="1"/>
          <p:nvPr/>
        </p:nvSpPr>
        <p:spPr>
          <a:xfrm>
            <a:off x="205024" y="1728287"/>
            <a:ext cx="4246659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" pitchFamily="2" charset="0"/>
                <a:sym typeface="Arial"/>
              </a:rPr>
              <a:t>RFM( Recency, Frequency, and Monetary) analysis was done to know the potential customer for increasing business. </a:t>
            </a:r>
            <a:r>
              <a:rPr lang="en-US" sz="1200" dirty="0">
                <a:latin typeface="Times" pitchFamily="2" charset="0"/>
              </a:rPr>
              <a:t>The analysis was done based on above 3 mentioned factors.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" pitchFamily="2" charset="0"/>
                <a:sym typeface="Arial"/>
              </a:rPr>
              <a:t>Customers with the highest score of RFM is known as most  loyal customer, than after Loyal customer which are giving more business after most loyal customer.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Times" pitchFamily="2" charset="0"/>
              </a:rPr>
              <a:t>Customer with least potential is shown as Lost customer.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Times" pitchFamily="2" charset="0"/>
              </a:rPr>
              <a:t>The first graph is showing the business given by each customer in past 3 years.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>
              <a:latin typeface="Times" pitchFamily="2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24E80C1-8EEE-5C62-7AD9-9622F0386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99" y="686355"/>
            <a:ext cx="4134600" cy="2125339"/>
          </a:xfrm>
          <a:prstGeom prst="rect">
            <a:avLst/>
          </a:prstGeom>
        </p:spPr>
      </p:pic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6AB8CB4E-2F77-DC55-1E4D-5117A1A06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87578"/>
            <a:ext cx="4603901" cy="23421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753</Words>
  <Application>Microsoft Macintosh PowerPoint</Application>
  <PresentationFormat>On-screen Show (16:9)</PresentationFormat>
  <Paragraphs>141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</vt:lpstr>
      <vt:lpstr>Simple Light</vt:lpstr>
      <vt:lpstr>PowerPoint Presentation</vt:lpstr>
      <vt:lpstr>PowerPoint Presentation</vt:lpstr>
      <vt:lpstr>PowerPoint Presentation</vt:lpstr>
      <vt:lpstr>PowerPoint Presentation</vt:lpstr>
      <vt:lpstr>Data Exploration</vt:lpstr>
      <vt:lpstr>Data Exploration</vt:lpstr>
      <vt:lpstr>Data Exploration</vt:lpstr>
      <vt:lpstr>Data Exploration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Niraj Kc</cp:lastModifiedBy>
  <cp:revision>30</cp:revision>
  <dcterms:modified xsi:type="dcterms:W3CDTF">2022-05-03T02:26:26Z</dcterms:modified>
</cp:coreProperties>
</file>