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2" r:id="rId3"/>
    <p:sldId id="263" r:id="rId4"/>
    <p:sldId id="264" r:id="rId5"/>
    <p:sldId id="265" r:id="rId6"/>
    <p:sldId id="266" r:id="rId7"/>
    <p:sldId id="267" r:id="rId8"/>
    <p:sldId id="269" r:id="rId9"/>
    <p:sldId id="268" r:id="rId10"/>
    <p:sldId id="270" r:id="rId11"/>
    <p:sldId id="271" r:id="rId12"/>
    <p:sldId id="275" r:id="rId13"/>
    <p:sldId id="276" r:id="rId14"/>
    <p:sldId id="272" r:id="rId15"/>
    <p:sldId id="273" r:id="rId16"/>
    <p:sldId id="274" r:id="rId17"/>
    <p:sldId id="277" r:id="rId18"/>
    <p:sldId id="261"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9DD52-7570-4B7C-9E93-52648444CD79}"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C4F13-D13A-407C-93FF-EAA3141A6E00}" type="slidenum">
              <a:rPr lang="en-IN" smtClean="0"/>
              <a:t>‹#›</a:t>
            </a:fld>
            <a:endParaRPr lang="en-IN"/>
          </a:p>
        </p:txBody>
      </p:sp>
    </p:spTree>
    <p:extLst>
      <p:ext uri="{BB962C8B-B14F-4D97-AF65-F5344CB8AC3E}">
        <p14:creationId xmlns:p14="http://schemas.microsoft.com/office/powerpoint/2010/main" val="3921362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1" descr="band">
            <a:extLst>
              <a:ext uri="{FF2B5EF4-FFF2-40B4-BE49-F238E27FC236}">
                <a16:creationId xmlns:a16="http://schemas.microsoft.com/office/drawing/2014/main" id="{93831395-FD10-D040-39BC-94D9549A3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583238"/>
            <a:ext cx="1217083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a:extLst>
              <a:ext uri="{FF2B5EF4-FFF2-40B4-BE49-F238E27FC236}">
                <a16:creationId xmlns:a16="http://schemas.microsoft.com/office/drawing/2014/main" id="{E7DC885E-D864-5C9F-DFF2-28895FC371DA}"/>
              </a:ext>
            </a:extLst>
          </p:cNvPr>
          <p:cNvSpPr>
            <a:spLocks noChangeArrowheads="1"/>
          </p:cNvSpPr>
          <p:nvPr/>
        </p:nvSpPr>
        <p:spPr bwMode="auto">
          <a:xfrm>
            <a:off x="0" y="0"/>
            <a:ext cx="12192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1800">
              <a:latin typeface="Arial" panose="020B0604020202020204" pitchFamily="34" charset="0"/>
            </a:endParaRPr>
          </a:p>
        </p:txBody>
      </p:sp>
      <p:sp>
        <p:nvSpPr>
          <p:cNvPr id="5122" name="Rectangle 2"/>
          <p:cNvSpPr>
            <a:spLocks noGrp="1" noChangeArrowheads="1"/>
          </p:cNvSpPr>
          <p:nvPr>
            <p:ph type="ctrTitle"/>
          </p:nvPr>
        </p:nvSpPr>
        <p:spPr>
          <a:xfrm>
            <a:off x="914400" y="2286000"/>
            <a:ext cx="103632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828800" y="3810000"/>
            <a:ext cx="85344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2976307807"/>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33C52A7-F4F0-1A90-2ED2-E2EBE37337EE}"/>
              </a:ext>
            </a:extLst>
          </p:cNvPr>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D743C37-34E2-5661-680A-1A7CBBBB32B6}"/>
              </a:ext>
            </a:extLst>
          </p:cNvPr>
          <p:cNvSpPr txBox="1"/>
          <p:nvPr/>
        </p:nvSpPr>
        <p:spPr>
          <a:xfrm>
            <a:off x="5067301" y="6291263"/>
            <a:ext cx="466794" cy="253916"/>
          </a:xfrm>
          <a:prstGeom prst="rect">
            <a:avLst/>
          </a:prstGeom>
          <a:noFill/>
        </p:spPr>
        <p:txBody>
          <a:bodyPr wrap="none">
            <a:spAutoFit/>
          </a:bodyPr>
          <a:lstStyle/>
          <a:p>
            <a:pPr eaLnBrk="1" fontAlgn="auto" hangingPunct="1">
              <a:spcBef>
                <a:spcPts val="0"/>
              </a:spcBef>
              <a:spcAft>
                <a:spcPts val="0"/>
              </a:spcAft>
              <a:defRPr/>
            </a:pPr>
            <a:r>
              <a:rPr lang="en-US" sz="1050" i="1" dirty="0">
                <a:latin typeface="+mn-lt"/>
                <a:ea typeface="+mn-ea"/>
              </a:rPr>
              <a:t>v 1.0</a:t>
            </a:r>
          </a:p>
        </p:txBody>
      </p:sp>
      <p:sp>
        <p:nvSpPr>
          <p:cNvPr id="2" name="Title 1"/>
          <p:cNvSpPr>
            <a:spLocks noGrp="1"/>
          </p:cNvSpPr>
          <p:nvPr>
            <p:ph type="title"/>
          </p:nvPr>
        </p:nvSpPr>
        <p:spPr>
          <a:xfrm>
            <a:off x="609600" y="274638"/>
            <a:ext cx="10972800" cy="792162"/>
          </a:xfr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219203"/>
            <a:ext cx="109728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9571497"/>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band">
            <a:extLst>
              <a:ext uri="{FF2B5EF4-FFF2-40B4-BE49-F238E27FC236}">
                <a16:creationId xmlns:a16="http://schemas.microsoft.com/office/drawing/2014/main" id="{6A977C47-5D42-1CB1-C089-25EF816547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568950"/>
            <a:ext cx="12189884"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DE46B911-A9A9-E45D-438F-D955B7CB27C7}"/>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48633745-4AC9-E539-D2BF-23BC909E1B68}"/>
              </a:ext>
            </a:extLst>
          </p:cNvPr>
          <p:cNvSpPr>
            <a:spLocks noGrp="1" noChangeArrowheads="1"/>
          </p:cNvSpPr>
          <p:nvPr>
            <p:ph type="body" idx="1"/>
          </p:nvPr>
        </p:nvSpPr>
        <p:spPr bwMode="auto">
          <a:xfrm>
            <a:off x="609600" y="1447800"/>
            <a:ext cx="109728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a:extLst>
              <a:ext uri="{FF2B5EF4-FFF2-40B4-BE49-F238E27FC236}">
                <a16:creationId xmlns:a16="http://schemas.microsoft.com/office/drawing/2014/main" id="{E8EA0A19-E5A2-1D2C-E7A1-4A6E47939B20}"/>
              </a:ext>
            </a:extLst>
          </p:cNvPr>
          <p:cNvSpPr>
            <a:spLocks noChangeArrowheads="1"/>
          </p:cNvSpPr>
          <p:nvPr/>
        </p:nvSpPr>
        <p:spPr bwMode="auto">
          <a:xfrm>
            <a:off x="0" y="6213475"/>
            <a:ext cx="914400" cy="304800"/>
          </a:xfrm>
          <a:prstGeom prst="ellipse">
            <a:avLst/>
          </a:prstGeom>
          <a:solidFill>
            <a:schemeClr val="bg1"/>
          </a:solidFill>
          <a:ln w="25400" algn="ctr">
            <a:solidFill>
              <a:schemeClr val="bg1"/>
            </a:solidFill>
            <a:round/>
            <a:headEnd/>
            <a:tailEnd/>
          </a:ln>
        </p:spPr>
        <p:txBody>
          <a:bodyPr lIns="0" tIns="0" rIns="0" bIns="0" anchor="ctr"/>
          <a:lstStyle>
            <a:lvl1pPr eaLnBrk="0" hangingPunct="0">
              <a:defRPr>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a:solidFill>
                  <a:schemeClr val="tx1"/>
                </a:solidFill>
                <a:latin typeface="Comic Sans MS" panose="030F0702030302020204" pitchFamily="66" charset="0"/>
                <a:ea typeface="MS PGothic" panose="020B0600070205080204" pitchFamily="34" charset="-128"/>
              </a:defRPr>
            </a:lvl3pPr>
            <a:lvl4pPr marL="1600200" indent="-228600" eaLnBrk="0" hangingPunct="0">
              <a:defRPr>
                <a:solidFill>
                  <a:schemeClr val="tx1"/>
                </a:solidFill>
                <a:latin typeface="Comic Sans MS" panose="030F0702030302020204" pitchFamily="66" charset="0"/>
                <a:ea typeface="MS PGothic" panose="020B0600070205080204" pitchFamily="34" charset="-128"/>
              </a:defRPr>
            </a:lvl4pPr>
            <a:lvl5pPr marL="2057400" indent="-228600" eaLnBrk="0" hangingPunct="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defRPr/>
            </a:pPr>
            <a:fld id="{D1A89307-C8F3-4D9E-B8CB-5FA5576735D8}" type="slidenum">
              <a:rPr lang="en-US" altLang="en-US" sz="1600" b="1" smtClean="0">
                <a:solidFill>
                  <a:schemeClr val="accent2"/>
                </a:solidFill>
                <a:latin typeface="Calibri" panose="020F0502020204030204" pitchFamily="34" charset="0"/>
                <a:cs typeface="Arial" panose="020B0604020202020204" pitchFamily="34" charset="0"/>
              </a:rPr>
              <a:pPr algn="ctr" eaLnBrk="1" hangingPunct="1">
                <a:defRPr/>
              </a:pPr>
              <a:t>‹#›</a:t>
            </a:fld>
            <a:endParaRPr lang="en-US" altLang="en-US" sz="1800" b="1">
              <a:solidFill>
                <a:schemeClr val="accent2"/>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0797979"/>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dir="d"/>
  </p:transition>
  <p:hf sldNum="0" hdr="0" ft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S PGothic" panose="020B0600070205080204" pitchFamily="34" charset="-128"/>
          <a:cs typeface="Arial" panose="020B0604020202020204" pitchFamily="34" charset="0"/>
        </a:defRPr>
      </a:lvl1pPr>
      <a:lvl2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2pPr>
      <a:lvl3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3pPr>
      <a:lvl4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4pPr>
      <a:lvl5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S PGothic" panose="020B0600070205080204" pitchFamily="34" charset="-128"/>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ea typeface="MS PGothic" panose="020B0600070205080204" pitchFamily="34" charset="-128"/>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GiDsjIBOVoA" TargetMode="External"/><Relationship Id="rId2" Type="http://schemas.openxmlformats.org/officeDocument/2006/relationships/hyperlink" Target="https://www.scholarhat.com/tutorial/datastructures/brute-force-algorithm-in-data-structures" TargetMode="External"/><Relationship Id="rId1" Type="http://schemas.openxmlformats.org/officeDocument/2006/relationships/slideLayout" Target="../slideLayouts/slideLayout2.xml"/><Relationship Id="rId4" Type="http://schemas.openxmlformats.org/officeDocument/2006/relationships/hyperlink" Target="https://towardsdatascience.com/basic-ai-algorithms-a7607b9ecd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497E-0085-F027-87BA-7B4100B4F800}"/>
              </a:ext>
            </a:extLst>
          </p:cNvPr>
          <p:cNvSpPr>
            <a:spLocks noGrp="1"/>
          </p:cNvSpPr>
          <p:nvPr>
            <p:ph type="ctrTitle"/>
          </p:nvPr>
        </p:nvSpPr>
        <p:spPr/>
        <p:txBody>
          <a:bodyPr/>
          <a:lstStyle/>
          <a:p>
            <a:r>
              <a:rPr lang="en-US" dirty="0"/>
              <a:t>Brute Force Approach and Exhaustive Search</a:t>
            </a:r>
            <a:endParaRPr lang="en-IN" dirty="0"/>
          </a:p>
        </p:txBody>
      </p:sp>
      <p:sp>
        <p:nvSpPr>
          <p:cNvPr id="3" name="Subtitle 2">
            <a:extLst>
              <a:ext uri="{FF2B5EF4-FFF2-40B4-BE49-F238E27FC236}">
                <a16:creationId xmlns:a16="http://schemas.microsoft.com/office/drawing/2014/main" id="{EADDFA3A-577B-0447-6CC5-19A8DA58AFD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563410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73A9-9165-2718-E4EF-A7EB462DEC5F}"/>
              </a:ext>
            </a:extLst>
          </p:cNvPr>
          <p:cNvSpPr>
            <a:spLocks noGrp="1"/>
          </p:cNvSpPr>
          <p:nvPr>
            <p:ph type="title"/>
          </p:nvPr>
        </p:nvSpPr>
        <p:spPr/>
        <p:txBody>
          <a:bodyPr/>
          <a:lstStyle/>
          <a:p>
            <a:r>
              <a:rPr lang="en-US" dirty="0"/>
              <a:t>Knapsack Problem</a:t>
            </a:r>
            <a:endParaRPr lang="en-IN" dirty="0"/>
          </a:p>
        </p:txBody>
      </p:sp>
      <p:pic>
        <p:nvPicPr>
          <p:cNvPr id="5" name="Content Placeholder 4">
            <a:extLst>
              <a:ext uri="{FF2B5EF4-FFF2-40B4-BE49-F238E27FC236}">
                <a16:creationId xmlns:a16="http://schemas.microsoft.com/office/drawing/2014/main" id="{D4583965-0776-35F4-1420-D84C7F10038A}"/>
              </a:ext>
            </a:extLst>
          </p:cNvPr>
          <p:cNvPicPr>
            <a:picLocks noGrp="1" noChangeAspect="1"/>
          </p:cNvPicPr>
          <p:nvPr>
            <p:ph idx="1"/>
          </p:nvPr>
        </p:nvPicPr>
        <p:blipFill>
          <a:blip r:embed="rId2"/>
          <a:stretch>
            <a:fillRect/>
          </a:stretch>
        </p:blipFill>
        <p:spPr>
          <a:xfrm>
            <a:off x="700568" y="1543050"/>
            <a:ext cx="4814843" cy="2626278"/>
          </a:xfrm>
        </p:spPr>
      </p:pic>
      <p:pic>
        <p:nvPicPr>
          <p:cNvPr id="7" name="Picture 6">
            <a:extLst>
              <a:ext uri="{FF2B5EF4-FFF2-40B4-BE49-F238E27FC236}">
                <a16:creationId xmlns:a16="http://schemas.microsoft.com/office/drawing/2014/main" id="{33002263-EBDD-20D8-B9EB-C63A47E77032}"/>
              </a:ext>
            </a:extLst>
          </p:cNvPr>
          <p:cNvPicPr>
            <a:picLocks noChangeAspect="1"/>
          </p:cNvPicPr>
          <p:nvPr/>
        </p:nvPicPr>
        <p:blipFill>
          <a:blip r:embed="rId3"/>
          <a:stretch>
            <a:fillRect/>
          </a:stretch>
        </p:blipFill>
        <p:spPr>
          <a:xfrm>
            <a:off x="6511997" y="962025"/>
            <a:ext cx="4067175" cy="4933950"/>
          </a:xfrm>
          <a:prstGeom prst="rect">
            <a:avLst/>
          </a:prstGeom>
        </p:spPr>
      </p:pic>
    </p:spTree>
    <p:extLst>
      <p:ext uri="{BB962C8B-B14F-4D97-AF65-F5344CB8AC3E}">
        <p14:creationId xmlns:p14="http://schemas.microsoft.com/office/powerpoint/2010/main" val="338441835"/>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A995-EA9D-E775-D1EC-A97977B68780}"/>
              </a:ext>
            </a:extLst>
          </p:cNvPr>
          <p:cNvSpPr>
            <a:spLocks noGrp="1"/>
          </p:cNvSpPr>
          <p:nvPr>
            <p:ph type="title"/>
          </p:nvPr>
        </p:nvSpPr>
        <p:spPr/>
        <p:txBody>
          <a:bodyPr/>
          <a:lstStyle/>
          <a:p>
            <a:r>
              <a:rPr lang="en-US" dirty="0"/>
              <a:t>Assignment Problem</a:t>
            </a:r>
            <a:endParaRPr lang="en-IN" dirty="0"/>
          </a:p>
        </p:txBody>
      </p:sp>
      <p:pic>
        <p:nvPicPr>
          <p:cNvPr id="5" name="Content Placeholder 4">
            <a:extLst>
              <a:ext uri="{FF2B5EF4-FFF2-40B4-BE49-F238E27FC236}">
                <a16:creationId xmlns:a16="http://schemas.microsoft.com/office/drawing/2014/main" id="{C5E7CEF3-CF71-6726-52A0-94953FD04F73}"/>
              </a:ext>
            </a:extLst>
          </p:cNvPr>
          <p:cNvPicPr>
            <a:picLocks noGrp="1" noChangeAspect="1"/>
          </p:cNvPicPr>
          <p:nvPr>
            <p:ph idx="1"/>
          </p:nvPr>
        </p:nvPicPr>
        <p:blipFill>
          <a:blip r:embed="rId2"/>
          <a:stretch>
            <a:fillRect/>
          </a:stretch>
        </p:blipFill>
        <p:spPr>
          <a:xfrm>
            <a:off x="426047" y="2162882"/>
            <a:ext cx="4695825" cy="1895475"/>
          </a:xfrm>
        </p:spPr>
      </p:pic>
      <p:pic>
        <p:nvPicPr>
          <p:cNvPr id="7" name="Picture 6">
            <a:extLst>
              <a:ext uri="{FF2B5EF4-FFF2-40B4-BE49-F238E27FC236}">
                <a16:creationId xmlns:a16="http://schemas.microsoft.com/office/drawing/2014/main" id="{49947B7D-1499-6BBA-07E2-23EEE9D1CED8}"/>
              </a:ext>
            </a:extLst>
          </p:cNvPr>
          <p:cNvPicPr>
            <a:picLocks noChangeAspect="1"/>
          </p:cNvPicPr>
          <p:nvPr/>
        </p:nvPicPr>
        <p:blipFill>
          <a:blip r:embed="rId3"/>
          <a:stretch>
            <a:fillRect/>
          </a:stretch>
        </p:blipFill>
        <p:spPr>
          <a:xfrm>
            <a:off x="5715917" y="2358144"/>
            <a:ext cx="6162675" cy="1504950"/>
          </a:xfrm>
          <a:prstGeom prst="rect">
            <a:avLst/>
          </a:prstGeom>
        </p:spPr>
      </p:pic>
    </p:spTree>
    <p:extLst>
      <p:ext uri="{BB962C8B-B14F-4D97-AF65-F5344CB8AC3E}">
        <p14:creationId xmlns:p14="http://schemas.microsoft.com/office/powerpoint/2010/main" val="3287451723"/>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0E6E-4ECB-E900-883B-37BFD3E3AF5A}"/>
              </a:ext>
            </a:extLst>
          </p:cNvPr>
          <p:cNvSpPr>
            <a:spLocks noGrp="1"/>
          </p:cNvSpPr>
          <p:nvPr>
            <p:ph type="title"/>
          </p:nvPr>
        </p:nvSpPr>
        <p:spPr/>
        <p:txBody>
          <a:bodyPr/>
          <a:lstStyle/>
          <a:p>
            <a:r>
              <a:rPr lang="en-US" dirty="0"/>
              <a:t>State Space Search for TSP</a:t>
            </a:r>
            <a:endParaRPr lang="en-IN" dirty="0"/>
          </a:p>
        </p:txBody>
      </p:sp>
      <p:pic>
        <p:nvPicPr>
          <p:cNvPr id="5" name="Content Placeholder 4">
            <a:extLst>
              <a:ext uri="{FF2B5EF4-FFF2-40B4-BE49-F238E27FC236}">
                <a16:creationId xmlns:a16="http://schemas.microsoft.com/office/drawing/2014/main" id="{23FC1EC8-32D1-FD6F-D71A-0919EC1439A2}"/>
              </a:ext>
            </a:extLst>
          </p:cNvPr>
          <p:cNvPicPr>
            <a:picLocks noGrp="1" noChangeAspect="1"/>
          </p:cNvPicPr>
          <p:nvPr>
            <p:ph idx="1"/>
          </p:nvPr>
        </p:nvPicPr>
        <p:blipFill>
          <a:blip r:embed="rId2"/>
          <a:stretch>
            <a:fillRect/>
          </a:stretch>
        </p:blipFill>
        <p:spPr>
          <a:xfrm>
            <a:off x="2214695" y="1795244"/>
            <a:ext cx="7835316" cy="3758268"/>
          </a:xfrm>
        </p:spPr>
      </p:pic>
    </p:spTree>
    <p:extLst>
      <p:ext uri="{BB962C8B-B14F-4D97-AF65-F5344CB8AC3E}">
        <p14:creationId xmlns:p14="http://schemas.microsoft.com/office/powerpoint/2010/main" val="2408710954"/>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A5F5-0A6B-0D93-4A5B-E9EBFEB641AB}"/>
              </a:ext>
            </a:extLst>
          </p:cNvPr>
          <p:cNvSpPr>
            <a:spLocks noGrp="1"/>
          </p:cNvSpPr>
          <p:nvPr>
            <p:ph type="title"/>
          </p:nvPr>
        </p:nvSpPr>
        <p:spPr/>
        <p:txBody>
          <a:bodyPr/>
          <a:lstStyle/>
          <a:p>
            <a:r>
              <a:rPr lang="en-US" dirty="0"/>
              <a:t>Example of State Space Search for TSP</a:t>
            </a:r>
            <a:endParaRPr lang="en-IN" dirty="0"/>
          </a:p>
        </p:txBody>
      </p:sp>
      <p:pic>
        <p:nvPicPr>
          <p:cNvPr id="1026" name="Picture 2" descr="GATE &amp; ESE - Dynamic Programming: Travelling Salesman Problem (in Hindi)  Offered by Unacademy">
            <a:extLst>
              <a:ext uri="{FF2B5EF4-FFF2-40B4-BE49-F238E27FC236}">
                <a16:creationId xmlns:a16="http://schemas.microsoft.com/office/drawing/2014/main" id="{32D3C4F3-0E24-2B50-5C31-7784B8CDFE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3475" y="1451295"/>
            <a:ext cx="8204433" cy="435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361895"/>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7D13-E62E-4D6E-25C6-5582C2902314}"/>
              </a:ext>
            </a:extLst>
          </p:cNvPr>
          <p:cNvSpPr>
            <a:spLocks noGrp="1"/>
          </p:cNvSpPr>
          <p:nvPr>
            <p:ph type="title"/>
          </p:nvPr>
        </p:nvSpPr>
        <p:spPr/>
        <p:txBody>
          <a:bodyPr/>
          <a:lstStyle/>
          <a:p>
            <a:r>
              <a:rPr lang="en-US" dirty="0"/>
              <a:t>Depth First Search</a:t>
            </a:r>
            <a:endParaRPr lang="en-IN" dirty="0"/>
          </a:p>
        </p:txBody>
      </p:sp>
      <p:pic>
        <p:nvPicPr>
          <p:cNvPr id="5" name="Content Placeholder 4">
            <a:extLst>
              <a:ext uri="{FF2B5EF4-FFF2-40B4-BE49-F238E27FC236}">
                <a16:creationId xmlns:a16="http://schemas.microsoft.com/office/drawing/2014/main" id="{7A25C57F-4BB3-7B6D-7F41-B23451E01E13}"/>
              </a:ext>
            </a:extLst>
          </p:cNvPr>
          <p:cNvPicPr>
            <a:picLocks noGrp="1" noChangeAspect="1"/>
          </p:cNvPicPr>
          <p:nvPr>
            <p:ph idx="1"/>
          </p:nvPr>
        </p:nvPicPr>
        <p:blipFill>
          <a:blip r:embed="rId2"/>
          <a:stretch>
            <a:fillRect/>
          </a:stretch>
        </p:blipFill>
        <p:spPr>
          <a:xfrm>
            <a:off x="1140028" y="1483940"/>
            <a:ext cx="6438900" cy="2800350"/>
          </a:xfrm>
        </p:spPr>
      </p:pic>
      <p:pic>
        <p:nvPicPr>
          <p:cNvPr id="7" name="Picture 6">
            <a:extLst>
              <a:ext uri="{FF2B5EF4-FFF2-40B4-BE49-F238E27FC236}">
                <a16:creationId xmlns:a16="http://schemas.microsoft.com/office/drawing/2014/main" id="{8F851AD3-7B93-3AF0-1922-5C65F7CEC672}"/>
              </a:ext>
            </a:extLst>
          </p:cNvPr>
          <p:cNvPicPr>
            <a:picLocks noChangeAspect="1"/>
          </p:cNvPicPr>
          <p:nvPr/>
        </p:nvPicPr>
        <p:blipFill>
          <a:blip r:embed="rId3"/>
          <a:stretch>
            <a:fillRect/>
          </a:stretch>
        </p:blipFill>
        <p:spPr>
          <a:xfrm>
            <a:off x="1140028" y="4198253"/>
            <a:ext cx="5734050" cy="2152650"/>
          </a:xfrm>
          <a:prstGeom prst="rect">
            <a:avLst/>
          </a:prstGeom>
        </p:spPr>
      </p:pic>
    </p:spTree>
    <p:extLst>
      <p:ext uri="{BB962C8B-B14F-4D97-AF65-F5344CB8AC3E}">
        <p14:creationId xmlns:p14="http://schemas.microsoft.com/office/powerpoint/2010/main" val="3646351901"/>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CC74-B280-9E7B-DDE0-3288E6E90EE5}"/>
              </a:ext>
            </a:extLst>
          </p:cNvPr>
          <p:cNvSpPr>
            <a:spLocks noGrp="1"/>
          </p:cNvSpPr>
          <p:nvPr>
            <p:ph type="title"/>
          </p:nvPr>
        </p:nvSpPr>
        <p:spPr/>
        <p:txBody>
          <a:bodyPr/>
          <a:lstStyle/>
          <a:p>
            <a:r>
              <a:rPr lang="en-US" dirty="0"/>
              <a:t>Breadth First Search</a:t>
            </a:r>
            <a:endParaRPr lang="en-IN" dirty="0"/>
          </a:p>
        </p:txBody>
      </p:sp>
      <p:pic>
        <p:nvPicPr>
          <p:cNvPr id="5" name="Content Placeholder 4">
            <a:extLst>
              <a:ext uri="{FF2B5EF4-FFF2-40B4-BE49-F238E27FC236}">
                <a16:creationId xmlns:a16="http://schemas.microsoft.com/office/drawing/2014/main" id="{00CC7E57-8BAC-9E59-ED05-299E829C50A3}"/>
              </a:ext>
            </a:extLst>
          </p:cNvPr>
          <p:cNvPicPr>
            <a:picLocks noGrp="1" noChangeAspect="1"/>
          </p:cNvPicPr>
          <p:nvPr>
            <p:ph idx="1"/>
          </p:nvPr>
        </p:nvPicPr>
        <p:blipFill>
          <a:blip r:embed="rId2"/>
          <a:stretch>
            <a:fillRect/>
          </a:stretch>
        </p:blipFill>
        <p:spPr>
          <a:xfrm>
            <a:off x="3415123" y="1219200"/>
            <a:ext cx="5361754" cy="4906963"/>
          </a:xfrm>
        </p:spPr>
      </p:pic>
    </p:spTree>
    <p:extLst>
      <p:ext uri="{BB962C8B-B14F-4D97-AF65-F5344CB8AC3E}">
        <p14:creationId xmlns:p14="http://schemas.microsoft.com/office/powerpoint/2010/main" val="566633317"/>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E116-2CB8-C15D-60D9-EF0225E16C86}"/>
              </a:ext>
            </a:extLst>
          </p:cNvPr>
          <p:cNvSpPr>
            <a:spLocks noGrp="1"/>
          </p:cNvSpPr>
          <p:nvPr>
            <p:ph type="title"/>
          </p:nvPr>
        </p:nvSpPr>
        <p:spPr/>
        <p:txBody>
          <a:bodyPr/>
          <a:lstStyle/>
          <a:p>
            <a:r>
              <a:rPr lang="en-US" dirty="0"/>
              <a:t>Comparison between DFS and BFS</a:t>
            </a:r>
            <a:endParaRPr lang="en-IN" dirty="0"/>
          </a:p>
        </p:txBody>
      </p:sp>
      <p:pic>
        <p:nvPicPr>
          <p:cNvPr id="5" name="Content Placeholder 4">
            <a:extLst>
              <a:ext uri="{FF2B5EF4-FFF2-40B4-BE49-F238E27FC236}">
                <a16:creationId xmlns:a16="http://schemas.microsoft.com/office/drawing/2014/main" id="{8992FD0F-4664-C8B8-483E-F6ED5C03A0A4}"/>
              </a:ext>
            </a:extLst>
          </p:cNvPr>
          <p:cNvPicPr>
            <a:picLocks noGrp="1" noChangeAspect="1"/>
          </p:cNvPicPr>
          <p:nvPr>
            <p:ph idx="1"/>
          </p:nvPr>
        </p:nvPicPr>
        <p:blipFill>
          <a:blip r:embed="rId2"/>
          <a:stretch>
            <a:fillRect/>
          </a:stretch>
        </p:blipFill>
        <p:spPr>
          <a:xfrm>
            <a:off x="3009900" y="2377281"/>
            <a:ext cx="6172200" cy="2590800"/>
          </a:xfrm>
        </p:spPr>
      </p:pic>
    </p:spTree>
    <p:extLst>
      <p:ext uri="{BB962C8B-B14F-4D97-AF65-F5344CB8AC3E}">
        <p14:creationId xmlns:p14="http://schemas.microsoft.com/office/powerpoint/2010/main" val="4094496855"/>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721-B7ED-7963-4AD8-05FC49917A18}"/>
              </a:ext>
            </a:extLst>
          </p:cNvPr>
          <p:cNvSpPr>
            <a:spLocks noGrp="1"/>
          </p:cNvSpPr>
          <p:nvPr>
            <p:ph type="title"/>
          </p:nvPr>
        </p:nvSpPr>
        <p:spPr/>
        <p:txBody>
          <a:bodyPr/>
          <a:lstStyle/>
          <a:p>
            <a:r>
              <a:rPr lang="en-US" dirty="0"/>
              <a:t>Iterative Deepening Search</a:t>
            </a:r>
            <a:endParaRPr lang="en-IN" dirty="0"/>
          </a:p>
        </p:txBody>
      </p:sp>
      <p:pic>
        <p:nvPicPr>
          <p:cNvPr id="1026" name="Picture 2" descr="How does an iterative deepening search cohere to the benefit of BFS and  DFS? - Quora">
            <a:extLst>
              <a:ext uri="{FF2B5EF4-FFF2-40B4-BE49-F238E27FC236}">
                <a16:creationId xmlns:a16="http://schemas.microsoft.com/office/drawing/2014/main" id="{593CFE01-32B1-6743-8537-773A22A8D0C1}"/>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09600" y="1752153"/>
            <a:ext cx="7213738" cy="41583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4532F83-CB2A-1963-5E60-48AF0291A901}"/>
              </a:ext>
            </a:extLst>
          </p:cNvPr>
          <p:cNvPicPr>
            <a:picLocks noChangeAspect="1"/>
          </p:cNvPicPr>
          <p:nvPr/>
        </p:nvPicPr>
        <p:blipFill>
          <a:blip r:embed="rId4"/>
          <a:stretch>
            <a:fillRect/>
          </a:stretch>
        </p:blipFill>
        <p:spPr>
          <a:xfrm>
            <a:off x="7116832" y="2050774"/>
            <a:ext cx="4743864" cy="2756452"/>
          </a:xfrm>
          <a:prstGeom prst="rect">
            <a:avLst/>
          </a:prstGeom>
        </p:spPr>
      </p:pic>
    </p:spTree>
    <p:extLst>
      <p:ext uri="{BB962C8B-B14F-4D97-AF65-F5344CB8AC3E}">
        <p14:creationId xmlns:p14="http://schemas.microsoft.com/office/powerpoint/2010/main" val="4126624782"/>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BFB7-54E4-77CA-354E-B2D9D8CDF33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90F9E47-2012-5D7C-B4FA-F208B0A3B7CA}"/>
              </a:ext>
            </a:extLst>
          </p:cNvPr>
          <p:cNvSpPr>
            <a:spLocks noGrp="1"/>
          </p:cNvSpPr>
          <p:nvPr>
            <p:ph idx="1"/>
          </p:nvPr>
        </p:nvSpPr>
        <p:spPr/>
        <p:txBody>
          <a:bodyPr/>
          <a:lstStyle/>
          <a:p>
            <a:r>
              <a:rPr lang="en-US" dirty="0">
                <a:hlinkClick r:id="rId2"/>
              </a:rPr>
              <a:t>Brute Force Algorithm in Data Structures: Types, Advantages, Disadvantages (scholarhat.com)</a:t>
            </a:r>
            <a:endParaRPr lang="en-US" dirty="0"/>
          </a:p>
          <a:p>
            <a:r>
              <a:rPr lang="en-US" dirty="0">
                <a:hlinkClick r:id="rId3"/>
              </a:rPr>
              <a:t>The Traveling Salesman Problem: When Good Enough Beats Perfect – YouTube</a:t>
            </a:r>
            <a:endParaRPr lang="en-US" dirty="0"/>
          </a:p>
          <a:p>
            <a:r>
              <a:rPr lang="en-IN" dirty="0">
                <a:hlinkClick r:id="rId4"/>
              </a:rPr>
              <a:t>Basic AI Algorithms. Search Algorithms for Traveling… | by </a:t>
            </a:r>
            <a:r>
              <a:rPr lang="en-IN" dirty="0" err="1">
                <a:hlinkClick r:id="rId4"/>
              </a:rPr>
              <a:t>Mengsay</a:t>
            </a:r>
            <a:r>
              <a:rPr lang="en-IN" dirty="0">
                <a:hlinkClick r:id="rId4"/>
              </a:rPr>
              <a:t> </a:t>
            </a:r>
            <a:r>
              <a:rPr lang="en-IN" dirty="0" err="1">
                <a:hlinkClick r:id="rId4"/>
              </a:rPr>
              <a:t>Loem</a:t>
            </a:r>
            <a:r>
              <a:rPr lang="en-IN" dirty="0">
                <a:hlinkClick r:id="rId4"/>
              </a:rPr>
              <a:t> | Towards Data Science</a:t>
            </a:r>
            <a:endParaRPr lang="en-US"/>
          </a:p>
          <a:p>
            <a:endParaRPr lang="en-IN" dirty="0"/>
          </a:p>
        </p:txBody>
      </p:sp>
    </p:spTree>
    <p:extLst>
      <p:ext uri="{BB962C8B-B14F-4D97-AF65-F5344CB8AC3E}">
        <p14:creationId xmlns:p14="http://schemas.microsoft.com/office/powerpoint/2010/main" val="856543139"/>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F980-AA39-0E7A-6290-F251ACE5CA89}"/>
              </a:ext>
            </a:extLst>
          </p:cNvPr>
          <p:cNvSpPr>
            <a:spLocks noGrp="1"/>
          </p:cNvSpPr>
          <p:nvPr>
            <p:ph type="title"/>
          </p:nvPr>
        </p:nvSpPr>
        <p:spPr/>
        <p:txBody>
          <a:bodyPr/>
          <a:lstStyle/>
          <a:p>
            <a:r>
              <a:rPr lang="en-US" dirty="0"/>
              <a:t>Brute Force Approach</a:t>
            </a:r>
            <a:endParaRPr lang="en-IN" dirty="0"/>
          </a:p>
        </p:txBody>
      </p:sp>
      <p:sp>
        <p:nvSpPr>
          <p:cNvPr id="3" name="Content Placeholder 2">
            <a:extLst>
              <a:ext uri="{FF2B5EF4-FFF2-40B4-BE49-F238E27FC236}">
                <a16:creationId xmlns:a16="http://schemas.microsoft.com/office/drawing/2014/main" id="{CB8CC272-D03D-F787-DECF-C430B5F46E1A}"/>
              </a:ext>
            </a:extLst>
          </p:cNvPr>
          <p:cNvSpPr>
            <a:spLocks noGrp="1"/>
          </p:cNvSpPr>
          <p:nvPr>
            <p:ph idx="1"/>
          </p:nvPr>
        </p:nvSpPr>
        <p:spPr/>
        <p:txBody>
          <a:bodyPr/>
          <a:lstStyle/>
          <a:p>
            <a:pPr algn="just"/>
            <a:r>
              <a:rPr lang="en-US" dirty="0"/>
              <a:t>The Brute force Algorithm is the first approach that comes to our mind upon seeing the problem. It's a method of solving a problem by iterating through all possible solutions, which can be an incredibly time-consuming process. However, the Brute force Algorithm is also highly effective in finding solutions that other algorithms might miss.</a:t>
            </a:r>
          </a:p>
          <a:p>
            <a:pPr algn="just"/>
            <a:r>
              <a:rPr lang="en-US" dirty="0"/>
              <a:t>In essence, the Brute force Algorithm is all about trial and error, letting a computer work systematically through a range of possibilities until it arrives at the correct solution. Although this process may take longer than other algorithms, it can be very rewarding once you see the results.</a:t>
            </a:r>
          </a:p>
          <a:p>
            <a:endParaRPr lang="en-IN" dirty="0"/>
          </a:p>
        </p:txBody>
      </p:sp>
    </p:spTree>
    <p:extLst>
      <p:ext uri="{BB962C8B-B14F-4D97-AF65-F5344CB8AC3E}">
        <p14:creationId xmlns:p14="http://schemas.microsoft.com/office/powerpoint/2010/main" val="672631015"/>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0DC7-FB30-BD0F-75DE-F498176640B5}"/>
              </a:ext>
            </a:extLst>
          </p:cNvPr>
          <p:cNvSpPr>
            <a:spLocks noGrp="1"/>
          </p:cNvSpPr>
          <p:nvPr>
            <p:ph type="title"/>
          </p:nvPr>
        </p:nvSpPr>
        <p:spPr/>
        <p:txBody>
          <a:bodyPr/>
          <a:lstStyle/>
          <a:p>
            <a:r>
              <a:rPr lang="en-US" dirty="0"/>
              <a:t>Outline of Brute Force Approach</a:t>
            </a:r>
            <a:endParaRPr lang="en-IN" dirty="0"/>
          </a:p>
        </p:txBody>
      </p:sp>
      <p:sp>
        <p:nvSpPr>
          <p:cNvPr id="3" name="Content Placeholder 2">
            <a:extLst>
              <a:ext uri="{FF2B5EF4-FFF2-40B4-BE49-F238E27FC236}">
                <a16:creationId xmlns:a16="http://schemas.microsoft.com/office/drawing/2014/main" id="{CBCE2342-019C-F55A-E4ED-F294E2C4459B}"/>
              </a:ext>
            </a:extLst>
          </p:cNvPr>
          <p:cNvSpPr>
            <a:spLocks noGrp="1"/>
          </p:cNvSpPr>
          <p:nvPr>
            <p:ph idx="1"/>
          </p:nvPr>
        </p:nvSpPr>
        <p:spPr/>
        <p:txBody>
          <a:bodyPr/>
          <a:lstStyle/>
          <a:p>
            <a:pPr algn="just">
              <a:buFont typeface="+mj-lt"/>
              <a:buAutoNum type="arabicPeriod"/>
            </a:pPr>
            <a:r>
              <a:rPr lang="en-US" sz="2000" b="1" i="0" dirty="0">
                <a:solidFill>
                  <a:srgbClr val="022144"/>
                </a:solidFill>
                <a:effectLst/>
                <a:latin typeface="Roboto" panose="02000000000000000000" pitchFamily="2" charset="0"/>
              </a:rPr>
              <a:t>Define the problem:</a:t>
            </a:r>
            <a:r>
              <a:rPr lang="en-US" sz="2000" b="0" i="0" dirty="0">
                <a:solidFill>
                  <a:srgbClr val="022144"/>
                </a:solidFill>
                <a:effectLst/>
                <a:latin typeface="Roboto" panose="02000000000000000000" pitchFamily="2" charset="0"/>
              </a:rPr>
              <a:t> Clearly understand the problem you are trying to solve and the constraints involved.</a:t>
            </a:r>
          </a:p>
          <a:p>
            <a:pPr algn="just">
              <a:buFont typeface="+mj-lt"/>
              <a:buAutoNum type="arabicPeriod"/>
            </a:pPr>
            <a:r>
              <a:rPr lang="en-US" sz="2000" b="1" i="0" dirty="0">
                <a:solidFill>
                  <a:srgbClr val="022144"/>
                </a:solidFill>
                <a:effectLst/>
                <a:latin typeface="Roboto" panose="02000000000000000000" pitchFamily="2" charset="0"/>
              </a:rPr>
              <a:t>Enumerate all possible solutions:</a:t>
            </a:r>
            <a:r>
              <a:rPr lang="en-US" sz="2000" b="0" i="0" dirty="0">
                <a:solidFill>
                  <a:srgbClr val="022144"/>
                </a:solidFill>
                <a:effectLst/>
                <a:latin typeface="Roboto" panose="02000000000000000000" pitchFamily="2" charset="0"/>
              </a:rPr>
              <a:t> Generate or iterate through all possible candidates for the solution. The number of candidates typically depends on the size of the problem and the constraints involved.</a:t>
            </a:r>
          </a:p>
          <a:p>
            <a:pPr algn="just">
              <a:buFont typeface="+mj-lt"/>
              <a:buAutoNum type="arabicPeriod"/>
            </a:pPr>
            <a:r>
              <a:rPr lang="en-US" sz="2000" b="1" i="0" dirty="0">
                <a:solidFill>
                  <a:srgbClr val="022144"/>
                </a:solidFill>
                <a:effectLst/>
                <a:latin typeface="Roboto" panose="02000000000000000000" pitchFamily="2" charset="0"/>
              </a:rPr>
              <a:t>Test each candidate:</a:t>
            </a:r>
            <a:r>
              <a:rPr lang="en-US" sz="2000" b="0" i="0" dirty="0">
                <a:solidFill>
                  <a:srgbClr val="022144"/>
                </a:solidFill>
                <a:effectLst/>
                <a:latin typeface="Roboto" panose="02000000000000000000" pitchFamily="2" charset="0"/>
              </a:rPr>
              <a:t> For each candidate solution, apply the problem constraints and evaluate whether it satisfies the required conditions.</a:t>
            </a:r>
          </a:p>
          <a:p>
            <a:pPr algn="just">
              <a:buFont typeface="+mj-lt"/>
              <a:buAutoNum type="arabicPeriod"/>
            </a:pPr>
            <a:r>
              <a:rPr lang="en-US" sz="2000" b="1" i="0" dirty="0">
                <a:solidFill>
                  <a:srgbClr val="022144"/>
                </a:solidFill>
                <a:effectLst/>
                <a:latin typeface="Roboto" panose="02000000000000000000" pitchFamily="2" charset="0"/>
              </a:rPr>
              <a:t>Select the correct solution:</a:t>
            </a:r>
            <a:r>
              <a:rPr lang="en-US" sz="2000" b="0" i="0" dirty="0">
                <a:solidFill>
                  <a:srgbClr val="022144"/>
                </a:solidFill>
                <a:effectLst/>
                <a:latin typeface="Roboto" panose="02000000000000000000" pitchFamily="2" charset="0"/>
              </a:rPr>
              <a:t> If a candidate solution satisfies all the required conditions, it is considered the correct solution. If multiple solutions are possible, you can choose the best one based on specific criteria.</a:t>
            </a:r>
          </a:p>
          <a:p>
            <a:pPr algn="just">
              <a:buFont typeface="+mj-lt"/>
              <a:buAutoNum type="arabicPeriod"/>
            </a:pPr>
            <a:r>
              <a:rPr lang="en-US" sz="2000" b="1" i="0" dirty="0">
                <a:solidFill>
                  <a:srgbClr val="022144"/>
                </a:solidFill>
                <a:effectLst/>
                <a:latin typeface="Roboto" panose="02000000000000000000" pitchFamily="2" charset="0"/>
              </a:rPr>
              <a:t>Analyze the time complexity:</a:t>
            </a:r>
            <a:r>
              <a:rPr lang="en-US" sz="2000" b="0" i="0" dirty="0">
                <a:solidFill>
                  <a:srgbClr val="022144"/>
                </a:solidFill>
                <a:effectLst/>
                <a:latin typeface="Roboto" panose="02000000000000000000" pitchFamily="2" charset="0"/>
              </a:rPr>
              <a:t> Brute force algorithms often have a high time complexity, especially when dealing with large problem spaces. It is important to analyze the efficiency of the algorithm and consider optimization techniques if necessary.</a:t>
            </a:r>
          </a:p>
          <a:p>
            <a:endParaRPr lang="en-IN" dirty="0"/>
          </a:p>
        </p:txBody>
      </p:sp>
    </p:spTree>
    <p:extLst>
      <p:ext uri="{BB962C8B-B14F-4D97-AF65-F5344CB8AC3E}">
        <p14:creationId xmlns:p14="http://schemas.microsoft.com/office/powerpoint/2010/main" val="2902111620"/>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F99D-D96D-87DE-D7B6-6E18C9E13B56}"/>
              </a:ext>
            </a:extLst>
          </p:cNvPr>
          <p:cNvSpPr>
            <a:spLocks noGrp="1"/>
          </p:cNvSpPr>
          <p:nvPr>
            <p:ph type="title"/>
          </p:nvPr>
        </p:nvSpPr>
        <p:spPr/>
        <p:txBody>
          <a:bodyPr/>
          <a:lstStyle/>
          <a:p>
            <a:r>
              <a:rPr lang="en-US" dirty="0"/>
              <a:t>Types of Brute Force Algorithm</a:t>
            </a:r>
            <a:endParaRPr lang="en-IN" dirty="0"/>
          </a:p>
        </p:txBody>
      </p:sp>
      <p:sp>
        <p:nvSpPr>
          <p:cNvPr id="3" name="Content Placeholder 2">
            <a:extLst>
              <a:ext uri="{FF2B5EF4-FFF2-40B4-BE49-F238E27FC236}">
                <a16:creationId xmlns:a16="http://schemas.microsoft.com/office/drawing/2014/main" id="{D4FDCF58-0441-8EF8-7C20-63E2AC01C98C}"/>
              </a:ext>
            </a:extLst>
          </p:cNvPr>
          <p:cNvSpPr>
            <a:spLocks noGrp="1"/>
          </p:cNvSpPr>
          <p:nvPr>
            <p:ph idx="1"/>
          </p:nvPr>
        </p:nvSpPr>
        <p:spPr/>
        <p:txBody>
          <a:bodyPr/>
          <a:lstStyle/>
          <a:p>
            <a:pPr algn="just">
              <a:buFont typeface="+mj-lt"/>
              <a:buAutoNum type="arabicPeriod"/>
            </a:pPr>
            <a:r>
              <a:rPr lang="en-US" b="1" i="0" dirty="0">
                <a:solidFill>
                  <a:srgbClr val="022144"/>
                </a:solidFill>
                <a:effectLst/>
                <a:latin typeface="Roboto" panose="02000000000000000000" pitchFamily="2" charset="0"/>
              </a:rPr>
              <a:t>Optimizing:</a:t>
            </a:r>
            <a:r>
              <a:rPr lang="en-US" b="0" i="0" dirty="0">
                <a:solidFill>
                  <a:srgbClr val="022144"/>
                </a:solidFill>
                <a:effectLst/>
                <a:latin typeface="Roboto" panose="02000000000000000000" pitchFamily="2" charset="0"/>
              </a:rPr>
              <a:t> In this case, the best solution is found. To find the best solution, it may either find all the possible solutions to find the best solution or if the value of the best solution is known, it stops finding when the best solution is found. For example: Finding the best path for the traveling salesman problem. Here the best path means that traveling all the cities and the cost of travelling should be minimal.</a:t>
            </a:r>
          </a:p>
          <a:p>
            <a:pPr algn="just">
              <a:buFont typeface="+mj-lt"/>
              <a:buAutoNum type="arabicPeriod"/>
            </a:pPr>
            <a:r>
              <a:rPr lang="en-US" b="1" i="0" dirty="0">
                <a:solidFill>
                  <a:srgbClr val="022144"/>
                </a:solidFill>
                <a:effectLst/>
                <a:latin typeface="Roboto" panose="02000000000000000000" pitchFamily="2" charset="0"/>
              </a:rPr>
              <a:t>Satisficing:</a:t>
            </a:r>
            <a:r>
              <a:rPr lang="en-US" b="0" i="0" dirty="0">
                <a:solidFill>
                  <a:srgbClr val="022144"/>
                </a:solidFill>
                <a:effectLst/>
                <a:latin typeface="Roboto" panose="02000000000000000000" pitchFamily="2" charset="0"/>
              </a:rPr>
              <a:t> It stops finding the solution as soon as the satisfactory solution is found. For example, finding the traveling salesman path within 10% of optimal.</a:t>
            </a:r>
          </a:p>
          <a:p>
            <a:endParaRPr lang="en-IN" dirty="0"/>
          </a:p>
        </p:txBody>
      </p:sp>
    </p:spTree>
    <p:extLst>
      <p:ext uri="{BB962C8B-B14F-4D97-AF65-F5344CB8AC3E}">
        <p14:creationId xmlns:p14="http://schemas.microsoft.com/office/powerpoint/2010/main" val="3034490457"/>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B797-DB11-75F7-A951-B78A962538B9}"/>
              </a:ext>
            </a:extLst>
          </p:cNvPr>
          <p:cNvSpPr>
            <a:spLocks noGrp="1"/>
          </p:cNvSpPr>
          <p:nvPr>
            <p:ph type="title"/>
          </p:nvPr>
        </p:nvSpPr>
        <p:spPr/>
        <p:txBody>
          <a:bodyPr/>
          <a:lstStyle/>
          <a:p>
            <a:r>
              <a:rPr lang="en-US" dirty="0"/>
              <a:t>Advantages of Brute Force Approach</a:t>
            </a:r>
            <a:endParaRPr lang="en-IN" dirty="0"/>
          </a:p>
        </p:txBody>
      </p:sp>
      <p:sp>
        <p:nvSpPr>
          <p:cNvPr id="3" name="Content Placeholder 2">
            <a:extLst>
              <a:ext uri="{FF2B5EF4-FFF2-40B4-BE49-F238E27FC236}">
                <a16:creationId xmlns:a16="http://schemas.microsoft.com/office/drawing/2014/main" id="{A6165C9C-DE37-20AB-8EE5-42420C91B402}"/>
              </a:ext>
            </a:extLst>
          </p:cNvPr>
          <p:cNvSpPr>
            <a:spLocks noGrp="1"/>
          </p:cNvSpPr>
          <p:nvPr>
            <p:ph idx="1"/>
          </p:nvPr>
        </p:nvSpPr>
        <p:spPr/>
        <p:txBody>
          <a:bodyPr/>
          <a:lstStyle/>
          <a:p>
            <a:pPr algn="just">
              <a:buFont typeface="+mj-lt"/>
              <a:buAutoNum type="arabicPeriod"/>
            </a:pPr>
            <a:r>
              <a:rPr lang="en-US" sz="2000" b="1" i="0" dirty="0">
                <a:solidFill>
                  <a:srgbClr val="022144"/>
                </a:solidFill>
                <a:effectLst/>
                <a:latin typeface="Roboto" panose="02000000000000000000" pitchFamily="2" charset="0"/>
              </a:rPr>
              <a:t>Simplicity:</a:t>
            </a:r>
            <a:r>
              <a:rPr lang="en-US" sz="2000" b="0" i="0" dirty="0">
                <a:solidFill>
                  <a:srgbClr val="022144"/>
                </a:solidFill>
                <a:effectLst/>
                <a:latin typeface="Roboto" panose="02000000000000000000" pitchFamily="2" charset="0"/>
              </a:rPr>
              <a:t> Brute force algorithms are usually easy to understand and implement. They involve basic looping and iteration constructs, making them accessible even to novice programmers.</a:t>
            </a:r>
          </a:p>
          <a:p>
            <a:pPr algn="just">
              <a:buFont typeface="+mj-lt"/>
              <a:buAutoNum type="arabicPeriod"/>
            </a:pPr>
            <a:r>
              <a:rPr lang="en-US" sz="2000" b="1" i="0" dirty="0">
                <a:solidFill>
                  <a:srgbClr val="022144"/>
                </a:solidFill>
                <a:effectLst/>
                <a:latin typeface="Roboto" panose="02000000000000000000" pitchFamily="2" charset="0"/>
              </a:rPr>
              <a:t>Correctness:</a:t>
            </a:r>
            <a:r>
              <a:rPr lang="en-US" sz="2000" b="0" i="0" dirty="0">
                <a:solidFill>
                  <a:srgbClr val="022144"/>
                </a:solidFill>
                <a:effectLst/>
                <a:latin typeface="Roboto" panose="02000000000000000000" pitchFamily="2" charset="0"/>
              </a:rPr>
              <a:t> By systematically considering all possible solutions, a brute force algorithm guarantees to find the optimal solution, if one exists. It exhaustively checks all possibilities, leaving no room for overlooking potential solutions.</a:t>
            </a:r>
          </a:p>
          <a:p>
            <a:pPr algn="just">
              <a:buFont typeface="+mj-lt"/>
              <a:buAutoNum type="arabicPeriod"/>
            </a:pPr>
            <a:r>
              <a:rPr lang="en-US" sz="2000" b="1" i="0" dirty="0">
                <a:solidFill>
                  <a:srgbClr val="022144"/>
                </a:solidFill>
                <a:effectLst/>
                <a:latin typeface="Roboto" panose="02000000000000000000" pitchFamily="2" charset="0"/>
              </a:rPr>
              <a:t>Reliability:</a:t>
            </a:r>
            <a:r>
              <a:rPr lang="en-US" sz="2000" b="0" i="0" dirty="0">
                <a:solidFill>
                  <a:srgbClr val="022144"/>
                </a:solidFill>
                <a:effectLst/>
                <a:latin typeface="Roboto" panose="02000000000000000000" pitchFamily="2" charset="0"/>
              </a:rPr>
              <a:t> Brute force algorithms are highly reliable due to their exhaustive nature. They are not influenced by specific data distributions or assumptions, as they evaluate every possible solution.</a:t>
            </a:r>
          </a:p>
          <a:p>
            <a:pPr algn="just">
              <a:buFont typeface="+mj-lt"/>
              <a:buAutoNum type="arabicPeriod"/>
            </a:pPr>
            <a:r>
              <a:rPr lang="en-US" sz="2000" b="1" i="0" dirty="0">
                <a:solidFill>
                  <a:srgbClr val="022144"/>
                </a:solidFill>
                <a:effectLst/>
                <a:latin typeface="Roboto" panose="02000000000000000000" pitchFamily="2" charset="0"/>
              </a:rPr>
              <a:t>Versatility:</a:t>
            </a:r>
            <a:r>
              <a:rPr lang="en-US" sz="2000" b="0" i="0" dirty="0">
                <a:solidFill>
                  <a:srgbClr val="022144"/>
                </a:solidFill>
                <a:effectLst/>
                <a:latin typeface="Roboto" panose="02000000000000000000" pitchFamily="2" charset="0"/>
              </a:rPr>
              <a:t> Brute force algorithms can be applied to various problem domains. They do not require any specific problem-specific knowledge or heuristics, making them applicable in various contexts. Additionally, they can be used as a benchmark to evaluate the effectiveness of more sophisticated algorithms, providing a baseline for comparison</a:t>
            </a:r>
          </a:p>
          <a:p>
            <a:endParaRPr lang="en-IN" dirty="0"/>
          </a:p>
        </p:txBody>
      </p:sp>
    </p:spTree>
    <p:extLst>
      <p:ext uri="{BB962C8B-B14F-4D97-AF65-F5344CB8AC3E}">
        <p14:creationId xmlns:p14="http://schemas.microsoft.com/office/powerpoint/2010/main" val="1968232560"/>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6804-67C5-0858-3A60-98F3DAB9B3C6}"/>
              </a:ext>
            </a:extLst>
          </p:cNvPr>
          <p:cNvSpPr>
            <a:spLocks noGrp="1"/>
          </p:cNvSpPr>
          <p:nvPr>
            <p:ph type="title"/>
          </p:nvPr>
        </p:nvSpPr>
        <p:spPr/>
        <p:txBody>
          <a:bodyPr/>
          <a:lstStyle/>
          <a:p>
            <a:r>
              <a:rPr lang="en-US" dirty="0"/>
              <a:t>Disadvantage of Brute Force Approach</a:t>
            </a:r>
            <a:endParaRPr lang="en-IN" dirty="0"/>
          </a:p>
        </p:txBody>
      </p:sp>
      <p:sp>
        <p:nvSpPr>
          <p:cNvPr id="3" name="Content Placeholder 2">
            <a:extLst>
              <a:ext uri="{FF2B5EF4-FFF2-40B4-BE49-F238E27FC236}">
                <a16:creationId xmlns:a16="http://schemas.microsoft.com/office/drawing/2014/main" id="{F1B86BAD-A712-7950-5040-BA77A2CD257C}"/>
              </a:ext>
            </a:extLst>
          </p:cNvPr>
          <p:cNvSpPr>
            <a:spLocks noGrp="1"/>
          </p:cNvSpPr>
          <p:nvPr>
            <p:ph idx="1"/>
          </p:nvPr>
        </p:nvSpPr>
        <p:spPr/>
        <p:txBody>
          <a:bodyPr/>
          <a:lstStyle/>
          <a:p>
            <a:pPr algn="just">
              <a:buFont typeface="+mj-lt"/>
              <a:buAutoNum type="arabicPeriod"/>
            </a:pPr>
            <a:r>
              <a:rPr lang="en-US" sz="1600" b="1" i="0" dirty="0">
                <a:solidFill>
                  <a:srgbClr val="022144"/>
                </a:solidFill>
                <a:effectLst/>
                <a:latin typeface="Roboto" panose="02000000000000000000" pitchFamily="2" charset="0"/>
              </a:rPr>
              <a:t>Time Complexity:</a:t>
            </a:r>
            <a:r>
              <a:rPr lang="en-US" sz="1600" b="0" i="0" dirty="0">
                <a:solidFill>
                  <a:srgbClr val="022144"/>
                </a:solidFill>
                <a:effectLst/>
                <a:latin typeface="Roboto" panose="02000000000000000000" pitchFamily="2" charset="0"/>
              </a:rPr>
              <a:t> Brute-force algorithms typically have a high time complexity, especially for large problem sizes. They explore all possible solutions exhaustively, which can result in an exponential number of iterations. As a result, the execution time can quickly become unmanageable or even infeasible for complex problems.</a:t>
            </a:r>
          </a:p>
          <a:p>
            <a:pPr algn="just">
              <a:buFont typeface="+mj-lt"/>
              <a:buAutoNum type="arabicPeriod"/>
            </a:pPr>
            <a:r>
              <a:rPr lang="en-US" sz="1600" b="1" i="0" dirty="0">
                <a:solidFill>
                  <a:srgbClr val="022144"/>
                </a:solidFill>
                <a:effectLst/>
                <a:latin typeface="Roboto" panose="02000000000000000000" pitchFamily="2" charset="0"/>
              </a:rPr>
              <a:t>Inefficiency:</a:t>
            </a:r>
            <a:r>
              <a:rPr lang="en-US" sz="1600" b="0" i="0" dirty="0">
                <a:solidFill>
                  <a:srgbClr val="022144"/>
                </a:solidFill>
                <a:effectLst/>
                <a:latin typeface="Roboto" panose="02000000000000000000" pitchFamily="2" charset="0"/>
              </a:rPr>
              <a:t> Brute-force algorithms often evaluate many irrelevant or redundant solutions before finding the correct one. </a:t>
            </a:r>
          </a:p>
          <a:p>
            <a:pPr algn="just">
              <a:buFont typeface="+mj-lt"/>
              <a:buAutoNum type="arabicPeriod"/>
            </a:pPr>
            <a:r>
              <a:rPr lang="en-US" sz="1600" b="1" i="0" dirty="0">
                <a:solidFill>
                  <a:srgbClr val="022144"/>
                </a:solidFill>
                <a:effectLst/>
                <a:latin typeface="Roboto" panose="02000000000000000000" pitchFamily="2" charset="0"/>
              </a:rPr>
              <a:t>Memory Usage:</a:t>
            </a:r>
            <a:r>
              <a:rPr lang="en-US" sz="1600" b="0" i="0" dirty="0">
                <a:solidFill>
                  <a:srgbClr val="022144"/>
                </a:solidFill>
                <a:effectLst/>
                <a:latin typeface="Roboto" panose="02000000000000000000" pitchFamily="2" charset="0"/>
              </a:rPr>
              <a:t> Some brute-force algorithms require storing a large amount of data in memory, which can be problematic for memory-constrained systems or when dealing with massive data sets. </a:t>
            </a:r>
          </a:p>
          <a:p>
            <a:pPr algn="just">
              <a:buFont typeface="+mj-lt"/>
              <a:buAutoNum type="arabicPeriod"/>
            </a:pPr>
            <a:r>
              <a:rPr lang="en-US" sz="1600" b="1" i="0" dirty="0">
                <a:solidFill>
                  <a:srgbClr val="022144"/>
                </a:solidFill>
                <a:effectLst/>
                <a:latin typeface="Roboto" panose="02000000000000000000" pitchFamily="2" charset="0"/>
              </a:rPr>
              <a:t>Lack of Scalability:</a:t>
            </a:r>
            <a:r>
              <a:rPr lang="en-US" sz="1600" b="0" i="0" dirty="0">
                <a:solidFill>
                  <a:srgbClr val="022144"/>
                </a:solidFill>
                <a:effectLst/>
                <a:latin typeface="Roboto" panose="02000000000000000000" pitchFamily="2" charset="0"/>
              </a:rPr>
              <a:t> Brute-force algorithms are generally not scalable, meaning that they struggle to handle larger problem instances. </a:t>
            </a:r>
          </a:p>
          <a:p>
            <a:pPr algn="just">
              <a:buFont typeface="+mj-lt"/>
              <a:buAutoNum type="arabicPeriod"/>
            </a:pPr>
            <a:r>
              <a:rPr lang="en-US" sz="1600" b="1" i="0" dirty="0">
                <a:solidFill>
                  <a:srgbClr val="022144"/>
                </a:solidFill>
                <a:effectLst/>
                <a:latin typeface="Roboto" panose="02000000000000000000" pitchFamily="2" charset="0"/>
              </a:rPr>
              <a:t>Suboptimal Solutions:</a:t>
            </a:r>
            <a:r>
              <a:rPr lang="en-US" sz="1600" b="0" i="0" dirty="0">
                <a:solidFill>
                  <a:srgbClr val="022144"/>
                </a:solidFill>
                <a:effectLst/>
                <a:latin typeface="Roboto" panose="02000000000000000000" pitchFamily="2" charset="0"/>
              </a:rPr>
              <a:t> Brute-force algorithms explore all possible solutions, including those that are suboptimal. This exhaustive search approach may not be necessary in many cases, as there may be more efficient algorithms or techniques available to solve the problem. Consequently, brute-force algorithms may not provide the most optimal solution within a reasonable timeframe.</a:t>
            </a:r>
          </a:p>
          <a:p>
            <a:pPr algn="just">
              <a:buFont typeface="+mj-lt"/>
              <a:buAutoNum type="arabicPeriod"/>
            </a:pPr>
            <a:r>
              <a:rPr lang="en-US" sz="1600" b="1" i="0" dirty="0">
                <a:solidFill>
                  <a:srgbClr val="022144"/>
                </a:solidFill>
                <a:effectLst/>
                <a:latin typeface="Roboto" panose="02000000000000000000" pitchFamily="2" charset="0"/>
              </a:rPr>
              <a:t>Dependency on Problem Structure:</a:t>
            </a:r>
            <a:r>
              <a:rPr lang="en-US" sz="1600" b="0" i="0" dirty="0">
                <a:solidFill>
                  <a:srgbClr val="022144"/>
                </a:solidFill>
                <a:effectLst/>
                <a:latin typeface="Roboto" panose="02000000000000000000" pitchFamily="2" charset="0"/>
              </a:rPr>
              <a:t> The effectiveness of brute-force algorithms heavily relies on the structure of the problem. If the problem has inherent patterns or symmetries that can be exploited, more efficient algorithms specifically designed for that problem may exist. Brute-force approaches often overlook these structural properties, leading to unnecessarily long computation times.</a:t>
            </a:r>
          </a:p>
          <a:p>
            <a:pPr algn="just">
              <a:buFont typeface="+mj-lt"/>
              <a:buAutoNum type="arabicPeriod"/>
            </a:pPr>
            <a:r>
              <a:rPr lang="en-US" sz="1600" b="1" i="0" dirty="0">
                <a:solidFill>
                  <a:srgbClr val="022144"/>
                </a:solidFill>
                <a:effectLst/>
                <a:latin typeface="Roboto" panose="02000000000000000000" pitchFamily="2" charset="0"/>
              </a:rPr>
              <a:t>Lack of Adaptability:</a:t>
            </a:r>
            <a:r>
              <a:rPr lang="en-US" sz="1600" b="0" i="0" dirty="0">
                <a:solidFill>
                  <a:srgbClr val="022144"/>
                </a:solidFill>
                <a:effectLst/>
                <a:latin typeface="Roboto" panose="02000000000000000000" pitchFamily="2" charset="0"/>
              </a:rPr>
              <a:t> Brute-force algorithms are typically rigid and inflexible. They follow a fixed pattern of exploring all possible solutions without adapting to the characteristics of the problem or leveraging any problem-specific knowledge.</a:t>
            </a:r>
          </a:p>
          <a:p>
            <a:endParaRPr lang="en-IN" dirty="0"/>
          </a:p>
        </p:txBody>
      </p:sp>
    </p:spTree>
    <p:extLst>
      <p:ext uri="{BB962C8B-B14F-4D97-AF65-F5344CB8AC3E}">
        <p14:creationId xmlns:p14="http://schemas.microsoft.com/office/powerpoint/2010/main" val="3330822335"/>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17C-7674-7620-3702-22ADE09B94B7}"/>
              </a:ext>
            </a:extLst>
          </p:cNvPr>
          <p:cNvSpPr>
            <a:spLocks noGrp="1"/>
          </p:cNvSpPr>
          <p:nvPr>
            <p:ph type="title"/>
          </p:nvPr>
        </p:nvSpPr>
        <p:spPr/>
        <p:txBody>
          <a:bodyPr/>
          <a:lstStyle/>
          <a:p>
            <a:r>
              <a:rPr lang="en-US" dirty="0"/>
              <a:t>Exhaustive Search</a:t>
            </a:r>
            <a:endParaRPr lang="en-IN" dirty="0"/>
          </a:p>
        </p:txBody>
      </p:sp>
      <p:sp>
        <p:nvSpPr>
          <p:cNvPr id="3" name="Content Placeholder 2">
            <a:extLst>
              <a:ext uri="{FF2B5EF4-FFF2-40B4-BE49-F238E27FC236}">
                <a16:creationId xmlns:a16="http://schemas.microsoft.com/office/drawing/2014/main" id="{2670FCF2-A08E-4DE6-6983-1D98481F5AFF}"/>
              </a:ext>
            </a:extLst>
          </p:cNvPr>
          <p:cNvSpPr>
            <a:spLocks noGrp="1"/>
          </p:cNvSpPr>
          <p:nvPr>
            <p:ph idx="1"/>
          </p:nvPr>
        </p:nvSpPr>
        <p:spPr/>
        <p:txBody>
          <a:bodyPr/>
          <a:lstStyle/>
          <a:p>
            <a:pPr algn="just"/>
            <a:r>
              <a:rPr lang="en-US" dirty="0"/>
              <a:t>Exhaustive Search is a brute-force algorithm that systematically enumerates all possible solutions to a problem and checks each one to see if it is a valid solution. This algorithm is typically used for problems that have a small and well-defined search space, where it is feasible to check all possible solutions.</a:t>
            </a:r>
            <a:endParaRPr lang="en-IN" dirty="0"/>
          </a:p>
        </p:txBody>
      </p:sp>
    </p:spTree>
    <p:extLst>
      <p:ext uri="{BB962C8B-B14F-4D97-AF65-F5344CB8AC3E}">
        <p14:creationId xmlns:p14="http://schemas.microsoft.com/office/powerpoint/2010/main" val="2811010528"/>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4333-DBD1-710A-6E3E-CE34194DB5BC}"/>
              </a:ext>
            </a:extLst>
          </p:cNvPr>
          <p:cNvSpPr>
            <a:spLocks noGrp="1"/>
          </p:cNvSpPr>
          <p:nvPr>
            <p:ph type="title"/>
          </p:nvPr>
        </p:nvSpPr>
        <p:spPr/>
        <p:txBody>
          <a:bodyPr/>
          <a:lstStyle/>
          <a:p>
            <a:r>
              <a:rPr lang="en-US" dirty="0"/>
              <a:t>Travelling Salesman Problem</a:t>
            </a:r>
            <a:endParaRPr lang="en-IN" dirty="0"/>
          </a:p>
        </p:txBody>
      </p:sp>
      <p:pic>
        <p:nvPicPr>
          <p:cNvPr id="5" name="Content Placeholder 4">
            <a:extLst>
              <a:ext uri="{FF2B5EF4-FFF2-40B4-BE49-F238E27FC236}">
                <a16:creationId xmlns:a16="http://schemas.microsoft.com/office/drawing/2014/main" id="{F74807EF-7D27-0A49-7414-F396527292A7}"/>
              </a:ext>
            </a:extLst>
          </p:cNvPr>
          <p:cNvPicPr>
            <a:picLocks noGrp="1" noChangeAspect="1"/>
          </p:cNvPicPr>
          <p:nvPr>
            <p:ph idx="1"/>
          </p:nvPr>
        </p:nvPicPr>
        <p:blipFill>
          <a:blip r:embed="rId2"/>
          <a:stretch>
            <a:fillRect/>
          </a:stretch>
        </p:blipFill>
        <p:spPr>
          <a:xfrm>
            <a:off x="423475" y="1219200"/>
            <a:ext cx="6009651" cy="4906963"/>
          </a:xfrm>
        </p:spPr>
      </p:pic>
      <p:sp>
        <p:nvSpPr>
          <p:cNvPr id="7" name="TextBox 6">
            <a:extLst>
              <a:ext uri="{FF2B5EF4-FFF2-40B4-BE49-F238E27FC236}">
                <a16:creationId xmlns:a16="http://schemas.microsoft.com/office/drawing/2014/main" id="{4B3431FA-FE2A-EB99-F9E9-CFC74EE183FA}"/>
              </a:ext>
            </a:extLst>
          </p:cNvPr>
          <p:cNvSpPr txBox="1"/>
          <p:nvPr/>
        </p:nvSpPr>
        <p:spPr>
          <a:xfrm>
            <a:off x="5280869" y="1219200"/>
            <a:ext cx="6098796" cy="1600438"/>
          </a:xfrm>
          <a:prstGeom prst="rect">
            <a:avLst/>
          </a:prstGeom>
          <a:noFill/>
        </p:spPr>
        <p:txBody>
          <a:bodyPr wrap="square">
            <a:spAutoFit/>
          </a:bodyPr>
          <a:lstStyle/>
          <a:p>
            <a:pPr algn="l" fontAlgn="base">
              <a:buFont typeface="+mj-lt"/>
              <a:buAutoNum type="arabicPeriod"/>
            </a:pPr>
            <a:r>
              <a:rPr lang="en-US" sz="1600" dirty="0">
                <a:solidFill>
                  <a:srgbClr val="0000FF"/>
                </a:solidFill>
                <a:latin typeface="Arial" panose="020B0604020202020204" pitchFamily="34" charset="0"/>
                <a:cs typeface="Arial" panose="020B0604020202020204" pitchFamily="34" charset="0"/>
              </a:rPr>
              <a:t>Consider city 1 as the starting and ending point. Since the route is cyclic, we can consider any point as a starting point.</a:t>
            </a:r>
          </a:p>
          <a:p>
            <a:pPr algn="l" fontAlgn="base">
              <a:buFont typeface="+mj-lt"/>
              <a:buAutoNum type="arabicPeriod"/>
            </a:pPr>
            <a:r>
              <a:rPr lang="en-US" sz="1600" dirty="0">
                <a:solidFill>
                  <a:srgbClr val="0000FF"/>
                </a:solidFill>
                <a:latin typeface="Arial" panose="020B0604020202020204" pitchFamily="34" charset="0"/>
                <a:cs typeface="Arial" panose="020B0604020202020204" pitchFamily="34" charset="0"/>
              </a:rPr>
              <a:t>Generate all (n-1)! permutations of cities.</a:t>
            </a:r>
          </a:p>
          <a:p>
            <a:pPr algn="l" fontAlgn="base">
              <a:buFont typeface="+mj-lt"/>
              <a:buAutoNum type="arabicPeriod"/>
            </a:pPr>
            <a:r>
              <a:rPr lang="en-US" sz="1600" dirty="0">
                <a:solidFill>
                  <a:srgbClr val="0000FF"/>
                </a:solidFill>
                <a:latin typeface="Arial" panose="020B0604020202020204" pitchFamily="34" charset="0"/>
                <a:cs typeface="Arial" panose="020B0604020202020204" pitchFamily="34" charset="0"/>
              </a:rPr>
              <a:t>Calculate the cost of every permutation and keep track of the minimum cost permutation.</a:t>
            </a:r>
          </a:p>
          <a:p>
            <a:pPr algn="l" fontAlgn="base">
              <a:buFont typeface="+mj-lt"/>
              <a:buAutoNum type="arabicPeriod"/>
            </a:pPr>
            <a:r>
              <a:rPr lang="en-US" sz="1600" dirty="0">
                <a:solidFill>
                  <a:srgbClr val="0000FF"/>
                </a:solidFill>
                <a:latin typeface="Arial" panose="020B0604020202020204" pitchFamily="34" charset="0"/>
                <a:cs typeface="Arial" panose="020B0604020202020204" pitchFamily="34" charset="0"/>
              </a:rPr>
              <a:t>Return the permutation with minimum cost.</a:t>
            </a:r>
          </a:p>
        </p:txBody>
      </p:sp>
      <p:sp>
        <p:nvSpPr>
          <p:cNvPr id="9" name="TextBox 8">
            <a:extLst>
              <a:ext uri="{FF2B5EF4-FFF2-40B4-BE49-F238E27FC236}">
                <a16:creationId xmlns:a16="http://schemas.microsoft.com/office/drawing/2014/main" id="{53DE4229-13DA-7FAD-8AF5-8FD782245438}"/>
              </a:ext>
            </a:extLst>
          </p:cNvPr>
          <p:cNvSpPr txBox="1"/>
          <p:nvPr/>
        </p:nvSpPr>
        <p:spPr>
          <a:xfrm>
            <a:off x="6652469" y="3607476"/>
            <a:ext cx="5116055" cy="2031325"/>
          </a:xfrm>
          <a:prstGeom prst="rect">
            <a:avLst/>
          </a:prstGeom>
          <a:noFill/>
        </p:spPr>
        <p:txBody>
          <a:bodyPr wrap="square">
            <a:spAutoFit/>
          </a:bodyPr>
          <a:lstStyle/>
          <a:p>
            <a:r>
              <a:rPr lang="en-US" b="1" i="0" dirty="0">
                <a:solidFill>
                  <a:srgbClr val="273239"/>
                </a:solidFill>
                <a:effectLst/>
                <a:latin typeface="Nunito" pitchFamily="2" charset="0"/>
              </a:rPr>
              <a:t>Time complexity:</a:t>
            </a:r>
            <a:r>
              <a:rPr lang="en-US" b="0" i="0" dirty="0">
                <a:solidFill>
                  <a:srgbClr val="273239"/>
                </a:solidFill>
                <a:effectLst/>
                <a:latin typeface="Nunito" pitchFamily="2" charset="0"/>
              </a:rPr>
              <a:t>  O(n!) where n is the number of vertices in the graph. This is because the algorithm uses the </a:t>
            </a:r>
            <a:r>
              <a:rPr lang="en-US" b="0" i="0" dirty="0" err="1">
                <a:solidFill>
                  <a:srgbClr val="273239"/>
                </a:solidFill>
                <a:effectLst/>
                <a:latin typeface="Nunito" pitchFamily="2" charset="0"/>
              </a:rPr>
              <a:t>next_permutation</a:t>
            </a:r>
            <a:r>
              <a:rPr lang="en-US" b="0" i="0" dirty="0">
                <a:solidFill>
                  <a:srgbClr val="273239"/>
                </a:solidFill>
                <a:effectLst/>
                <a:latin typeface="Nunito" pitchFamily="2" charset="0"/>
              </a:rPr>
              <a:t> function which generates all the possible permutations of the vertex set. </a:t>
            </a:r>
            <a:br>
              <a:rPr lang="en-US" dirty="0"/>
            </a:br>
            <a:r>
              <a:rPr lang="en-US" b="1" i="0" dirty="0">
                <a:solidFill>
                  <a:srgbClr val="273239"/>
                </a:solidFill>
                <a:effectLst/>
                <a:latin typeface="Nunito" pitchFamily="2" charset="0"/>
              </a:rPr>
              <a:t>Auxiliary Space: </a:t>
            </a:r>
            <a:r>
              <a:rPr lang="en-US" b="0" i="0" dirty="0">
                <a:solidFill>
                  <a:srgbClr val="273239"/>
                </a:solidFill>
                <a:effectLst/>
                <a:latin typeface="Nunito" pitchFamily="2" charset="0"/>
              </a:rPr>
              <a:t>O(n) as we are using a vector to store all the vertices.</a:t>
            </a:r>
            <a:endParaRPr lang="en-IN" dirty="0"/>
          </a:p>
        </p:txBody>
      </p:sp>
    </p:spTree>
    <p:extLst>
      <p:ext uri="{BB962C8B-B14F-4D97-AF65-F5344CB8AC3E}">
        <p14:creationId xmlns:p14="http://schemas.microsoft.com/office/powerpoint/2010/main" val="296276728"/>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7024-9E64-05F3-BD18-49A1E1F929AF}"/>
              </a:ext>
            </a:extLst>
          </p:cNvPr>
          <p:cNvSpPr>
            <a:spLocks noGrp="1"/>
          </p:cNvSpPr>
          <p:nvPr>
            <p:ph type="title"/>
          </p:nvPr>
        </p:nvSpPr>
        <p:spPr/>
        <p:txBody>
          <a:bodyPr/>
          <a:lstStyle/>
          <a:p>
            <a:r>
              <a:rPr lang="en-US" dirty="0"/>
              <a:t>Travelling Salesman Problem</a:t>
            </a:r>
            <a:endParaRPr lang="en-IN" dirty="0"/>
          </a:p>
        </p:txBody>
      </p:sp>
      <p:pic>
        <p:nvPicPr>
          <p:cNvPr id="5" name="Content Placeholder 4">
            <a:extLst>
              <a:ext uri="{FF2B5EF4-FFF2-40B4-BE49-F238E27FC236}">
                <a16:creationId xmlns:a16="http://schemas.microsoft.com/office/drawing/2014/main" id="{AE1AB461-765F-B75A-675D-9149B833D6E6}"/>
              </a:ext>
            </a:extLst>
          </p:cNvPr>
          <p:cNvPicPr>
            <a:picLocks noGrp="1" noChangeAspect="1"/>
          </p:cNvPicPr>
          <p:nvPr>
            <p:ph idx="1"/>
          </p:nvPr>
        </p:nvPicPr>
        <p:blipFill>
          <a:blip r:embed="rId2"/>
          <a:stretch>
            <a:fillRect/>
          </a:stretch>
        </p:blipFill>
        <p:spPr>
          <a:xfrm>
            <a:off x="609600" y="1485906"/>
            <a:ext cx="4418988" cy="1884218"/>
          </a:xfrm>
        </p:spPr>
      </p:pic>
      <p:pic>
        <p:nvPicPr>
          <p:cNvPr id="7" name="Picture 6">
            <a:extLst>
              <a:ext uri="{FF2B5EF4-FFF2-40B4-BE49-F238E27FC236}">
                <a16:creationId xmlns:a16="http://schemas.microsoft.com/office/drawing/2014/main" id="{BFA45CBE-E26E-1061-8B1B-F8F3925F2B25}"/>
              </a:ext>
            </a:extLst>
          </p:cNvPr>
          <p:cNvPicPr>
            <a:picLocks noChangeAspect="1"/>
          </p:cNvPicPr>
          <p:nvPr/>
        </p:nvPicPr>
        <p:blipFill>
          <a:blip r:embed="rId3"/>
          <a:stretch>
            <a:fillRect/>
          </a:stretch>
        </p:blipFill>
        <p:spPr>
          <a:xfrm>
            <a:off x="5564530" y="1608447"/>
            <a:ext cx="3588302" cy="1387433"/>
          </a:xfrm>
          <a:prstGeom prst="rect">
            <a:avLst/>
          </a:prstGeom>
        </p:spPr>
      </p:pic>
      <p:pic>
        <p:nvPicPr>
          <p:cNvPr id="9" name="Picture 8">
            <a:extLst>
              <a:ext uri="{FF2B5EF4-FFF2-40B4-BE49-F238E27FC236}">
                <a16:creationId xmlns:a16="http://schemas.microsoft.com/office/drawing/2014/main" id="{3D73E9B2-323C-1870-1594-CB53BD8DFA5F}"/>
              </a:ext>
            </a:extLst>
          </p:cNvPr>
          <p:cNvPicPr>
            <a:picLocks noChangeAspect="1"/>
          </p:cNvPicPr>
          <p:nvPr/>
        </p:nvPicPr>
        <p:blipFill>
          <a:blip r:embed="rId4"/>
          <a:stretch>
            <a:fillRect/>
          </a:stretch>
        </p:blipFill>
        <p:spPr>
          <a:xfrm>
            <a:off x="6863731" y="3285803"/>
            <a:ext cx="3823844" cy="1462883"/>
          </a:xfrm>
          <a:prstGeom prst="rect">
            <a:avLst/>
          </a:prstGeom>
        </p:spPr>
      </p:pic>
      <p:pic>
        <p:nvPicPr>
          <p:cNvPr id="11" name="Picture 10">
            <a:extLst>
              <a:ext uri="{FF2B5EF4-FFF2-40B4-BE49-F238E27FC236}">
                <a16:creationId xmlns:a16="http://schemas.microsoft.com/office/drawing/2014/main" id="{9D85A57C-4415-0E75-489C-C2F06FD089CB}"/>
              </a:ext>
            </a:extLst>
          </p:cNvPr>
          <p:cNvPicPr>
            <a:picLocks noChangeAspect="1"/>
          </p:cNvPicPr>
          <p:nvPr/>
        </p:nvPicPr>
        <p:blipFill>
          <a:blip r:embed="rId5"/>
          <a:stretch>
            <a:fillRect/>
          </a:stretch>
        </p:blipFill>
        <p:spPr>
          <a:xfrm>
            <a:off x="8310694" y="5151078"/>
            <a:ext cx="3588302" cy="1381352"/>
          </a:xfrm>
          <a:prstGeom prst="rect">
            <a:avLst/>
          </a:prstGeom>
        </p:spPr>
      </p:pic>
      <p:pic>
        <p:nvPicPr>
          <p:cNvPr id="13" name="Picture 12">
            <a:extLst>
              <a:ext uri="{FF2B5EF4-FFF2-40B4-BE49-F238E27FC236}">
                <a16:creationId xmlns:a16="http://schemas.microsoft.com/office/drawing/2014/main" id="{76FEA631-33A3-5091-22B3-84B95BC2B1D9}"/>
              </a:ext>
            </a:extLst>
          </p:cNvPr>
          <p:cNvPicPr>
            <a:picLocks noChangeAspect="1"/>
          </p:cNvPicPr>
          <p:nvPr/>
        </p:nvPicPr>
        <p:blipFill>
          <a:blip r:embed="rId6"/>
          <a:stretch>
            <a:fillRect/>
          </a:stretch>
        </p:blipFill>
        <p:spPr>
          <a:xfrm>
            <a:off x="1072180" y="3789230"/>
            <a:ext cx="4895850" cy="2743200"/>
          </a:xfrm>
          <a:prstGeom prst="rect">
            <a:avLst/>
          </a:prstGeom>
        </p:spPr>
      </p:pic>
    </p:spTree>
    <p:extLst>
      <p:ext uri="{BB962C8B-B14F-4D97-AF65-F5344CB8AC3E}">
        <p14:creationId xmlns:p14="http://schemas.microsoft.com/office/powerpoint/2010/main" val="899426308"/>
      </p:ext>
    </p:extLst>
  </p:cSld>
  <p:clrMapOvr>
    <a:masterClrMapping/>
  </p:clrMapOvr>
  <p:transition>
    <p:wipe dir="d"/>
  </p:transition>
</p:sld>
</file>

<file path=ppt/theme/theme1.xml><?xml version="1.0" encoding="utf-8"?>
<a:theme xmlns:a="http://schemas.openxmlformats.org/drawingml/2006/main" name="SSN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SN Theme" id="{60A57E58-7173-4173-BF3D-D78F14314FE4}" vid="{0784C0A2-5BEE-4078-8375-C096126F51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SSN Theme</Template>
  <TotalTime>424</TotalTime>
  <Words>1091</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Comic Sans MS</vt:lpstr>
      <vt:lpstr>Nunito</vt:lpstr>
      <vt:lpstr>Roboto</vt:lpstr>
      <vt:lpstr>SSN Theme</vt:lpstr>
      <vt:lpstr>Brute Force Approach and Exhaustive Search</vt:lpstr>
      <vt:lpstr>Brute Force Approach</vt:lpstr>
      <vt:lpstr>Outline of Brute Force Approach</vt:lpstr>
      <vt:lpstr>Types of Brute Force Algorithm</vt:lpstr>
      <vt:lpstr>Advantages of Brute Force Approach</vt:lpstr>
      <vt:lpstr>Disadvantage of Brute Force Approach</vt:lpstr>
      <vt:lpstr>Exhaustive Search</vt:lpstr>
      <vt:lpstr>Travelling Salesman Problem</vt:lpstr>
      <vt:lpstr>Travelling Salesman Problem</vt:lpstr>
      <vt:lpstr>Knapsack Problem</vt:lpstr>
      <vt:lpstr>Assignment Problem</vt:lpstr>
      <vt:lpstr>State Space Search for TSP</vt:lpstr>
      <vt:lpstr>Example of State Space Search for TSP</vt:lpstr>
      <vt:lpstr>Depth First Search</vt:lpstr>
      <vt:lpstr>Breadth First Search</vt:lpstr>
      <vt:lpstr>Comparison between DFS and BFS</vt:lpstr>
      <vt:lpstr>Iterative Deepening Search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K.S.Gayathri</dc:creator>
  <cp:lastModifiedBy>K.S.Gayathri</cp:lastModifiedBy>
  <cp:revision>34</cp:revision>
  <dcterms:created xsi:type="dcterms:W3CDTF">2023-10-10T10:20:53Z</dcterms:created>
  <dcterms:modified xsi:type="dcterms:W3CDTF">2024-04-05T07:06:42Z</dcterms:modified>
</cp:coreProperties>
</file>