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9" r:id="rId3"/>
    <p:sldId id="261" r:id="rId4"/>
    <p:sldId id="258" r:id="rId5"/>
    <p:sldId id="265" r:id="rId6"/>
    <p:sldId id="281" r:id="rId7"/>
    <p:sldId id="282" r:id="rId8"/>
    <p:sldId id="535" r:id="rId9"/>
    <p:sldId id="536" r:id="rId10"/>
    <p:sldId id="537" r:id="rId11"/>
    <p:sldId id="540" r:id="rId12"/>
    <p:sldId id="546" r:id="rId13"/>
    <p:sldId id="547" r:id="rId14"/>
    <p:sldId id="541" r:id="rId15"/>
    <p:sldId id="542" r:id="rId16"/>
    <p:sldId id="545" r:id="rId17"/>
    <p:sldId id="544" r:id="rId18"/>
    <p:sldId id="543" r:id="rId19"/>
    <p:sldId id="283" r:id="rId20"/>
    <p:sldId id="284" r:id="rId21"/>
    <p:sldId id="285" r:id="rId22"/>
    <p:sldId id="286" r:id="rId23"/>
    <p:sldId id="266" r:id="rId24"/>
    <p:sldId id="288" r:id="rId25"/>
    <p:sldId id="289" r:id="rId26"/>
    <p:sldId id="290" r:id="rId27"/>
    <p:sldId id="292" r:id="rId28"/>
    <p:sldId id="293" r:id="rId29"/>
    <p:sldId id="294" r:id="rId30"/>
    <p:sldId id="548"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9DD52-7570-4B7C-9E93-52648444CD79}" type="datetimeFigureOut">
              <a:rPr lang="en-IN" smtClean="0"/>
              <a:t>23-02-2024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C4F13-D13A-407C-93FF-EAA3141A6E00}" type="slidenum">
              <a:rPr lang="en-IN" smtClean="0"/>
              <a:t>‹#›</a:t>
            </a:fld>
            <a:endParaRPr lang="en-IN"/>
          </a:p>
        </p:txBody>
      </p:sp>
    </p:spTree>
    <p:extLst>
      <p:ext uri="{BB962C8B-B14F-4D97-AF65-F5344CB8AC3E}">
        <p14:creationId xmlns:p14="http://schemas.microsoft.com/office/powerpoint/2010/main" val="3921362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1" descr="band">
            <a:extLst>
              <a:ext uri="{FF2B5EF4-FFF2-40B4-BE49-F238E27FC236}">
                <a16:creationId xmlns:a16="http://schemas.microsoft.com/office/drawing/2014/main" id="{93831395-FD10-D040-39BC-94D9549A3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583238"/>
            <a:ext cx="1217083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8">
            <a:extLst>
              <a:ext uri="{FF2B5EF4-FFF2-40B4-BE49-F238E27FC236}">
                <a16:creationId xmlns:a16="http://schemas.microsoft.com/office/drawing/2014/main" id="{E7DC885E-D864-5C9F-DFF2-28895FC371DA}"/>
              </a:ext>
            </a:extLst>
          </p:cNvPr>
          <p:cNvSpPr>
            <a:spLocks noChangeArrowheads="1"/>
          </p:cNvSpPr>
          <p:nvPr/>
        </p:nvSpPr>
        <p:spPr bwMode="auto">
          <a:xfrm>
            <a:off x="0" y="0"/>
            <a:ext cx="12192000" cy="1752600"/>
          </a:xfrm>
          <a:prstGeom prst="rect">
            <a:avLst/>
          </a:prstGeom>
          <a:solidFill>
            <a:srgbClr val="3352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1800">
              <a:latin typeface="Arial" panose="020B0604020202020204" pitchFamily="34" charset="0"/>
            </a:endParaRPr>
          </a:p>
        </p:txBody>
      </p:sp>
      <p:sp>
        <p:nvSpPr>
          <p:cNvPr id="5122" name="Rectangle 2"/>
          <p:cNvSpPr>
            <a:spLocks noGrp="1" noChangeArrowheads="1"/>
          </p:cNvSpPr>
          <p:nvPr>
            <p:ph type="ctrTitle"/>
          </p:nvPr>
        </p:nvSpPr>
        <p:spPr>
          <a:xfrm>
            <a:off x="914400" y="2286000"/>
            <a:ext cx="103632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828800" y="3810000"/>
            <a:ext cx="85344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extLst>
      <p:ext uri="{BB962C8B-B14F-4D97-AF65-F5344CB8AC3E}">
        <p14:creationId xmlns:p14="http://schemas.microsoft.com/office/powerpoint/2010/main" val="2976307807"/>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33C52A7-F4F0-1A90-2ED2-E2EBE37337EE}"/>
              </a:ext>
            </a:extLst>
          </p:cNvPr>
          <p:cNvCxnSpPr/>
          <p:nvPr/>
        </p:nvCxnSpPr>
        <p:spPr>
          <a:xfrm>
            <a:off x="609600" y="1066800"/>
            <a:ext cx="10972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D743C37-34E2-5661-680A-1A7CBBBB32B6}"/>
              </a:ext>
            </a:extLst>
          </p:cNvPr>
          <p:cNvSpPr txBox="1"/>
          <p:nvPr/>
        </p:nvSpPr>
        <p:spPr>
          <a:xfrm>
            <a:off x="5067301" y="6291263"/>
            <a:ext cx="466794" cy="253916"/>
          </a:xfrm>
          <a:prstGeom prst="rect">
            <a:avLst/>
          </a:prstGeom>
          <a:noFill/>
        </p:spPr>
        <p:txBody>
          <a:bodyPr wrap="none">
            <a:spAutoFit/>
          </a:bodyPr>
          <a:lstStyle/>
          <a:p>
            <a:pPr eaLnBrk="1" fontAlgn="auto" hangingPunct="1">
              <a:spcBef>
                <a:spcPts val="0"/>
              </a:spcBef>
              <a:spcAft>
                <a:spcPts val="0"/>
              </a:spcAft>
              <a:defRPr/>
            </a:pPr>
            <a:r>
              <a:rPr lang="en-US" sz="1050" i="1" dirty="0">
                <a:latin typeface="+mn-lt"/>
                <a:ea typeface="+mn-ea"/>
              </a:rPr>
              <a:t>v 1.0</a:t>
            </a:r>
          </a:p>
        </p:txBody>
      </p:sp>
      <p:sp>
        <p:nvSpPr>
          <p:cNvPr id="2" name="Title 1"/>
          <p:cNvSpPr>
            <a:spLocks noGrp="1"/>
          </p:cNvSpPr>
          <p:nvPr>
            <p:ph type="title"/>
          </p:nvPr>
        </p:nvSpPr>
        <p:spPr>
          <a:xfrm>
            <a:off x="609600" y="274638"/>
            <a:ext cx="10972800" cy="792162"/>
          </a:xfrm>
        </p:spPr>
        <p:txBody>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219203"/>
            <a:ext cx="109728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9571497"/>
      </p:ext>
    </p:extLst>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a:t>Click to edit Master title style</a:t>
            </a:r>
          </a:p>
        </p:txBody>
      </p:sp>
      <p:sp>
        <p:nvSpPr>
          <p:cNvPr id="3" name="عنصر نائب للتاريخ 13">
            <a:extLst>
              <a:ext uri="{FF2B5EF4-FFF2-40B4-BE49-F238E27FC236}">
                <a16:creationId xmlns:a16="http://schemas.microsoft.com/office/drawing/2014/main" id="{62115391-442E-6242-7690-838A270DEC24}"/>
              </a:ext>
            </a:extLst>
          </p:cNvPr>
          <p:cNvSpPr>
            <a:spLocks noGrp="1"/>
          </p:cNvSpPr>
          <p:nvPr>
            <p:ph type="dt" sz="half" idx="10"/>
          </p:nvPr>
        </p:nvSpPr>
        <p:spPr>
          <a:xfrm>
            <a:off x="0" y="0"/>
            <a:ext cx="0" cy="0"/>
          </a:xfrm>
        </p:spPr>
        <p:txBody>
          <a:bodyPr/>
          <a:lstStyle>
            <a:lvl1pPr eaLnBrk="1" hangingPunct="1">
              <a:defRPr/>
            </a:lvl1pPr>
          </a:lstStyle>
          <a:p>
            <a:endParaRPr lang="en-IN"/>
          </a:p>
        </p:txBody>
      </p:sp>
      <p:sp>
        <p:nvSpPr>
          <p:cNvPr id="4" name="عنصر نائب للتذييل 2">
            <a:extLst>
              <a:ext uri="{FF2B5EF4-FFF2-40B4-BE49-F238E27FC236}">
                <a16:creationId xmlns:a16="http://schemas.microsoft.com/office/drawing/2014/main" id="{C11AFDD9-F878-73F7-1C84-37A65D18B9CB}"/>
              </a:ext>
            </a:extLst>
          </p:cNvPr>
          <p:cNvSpPr>
            <a:spLocks noGrp="1"/>
          </p:cNvSpPr>
          <p:nvPr>
            <p:ph type="ftr" sz="quarter" idx="11"/>
          </p:nvPr>
        </p:nvSpPr>
        <p:spPr>
          <a:xfrm>
            <a:off x="0" y="0"/>
            <a:ext cx="0" cy="0"/>
          </a:xfrm>
        </p:spPr>
        <p:txBody>
          <a:bodyPr/>
          <a:lstStyle>
            <a:lvl1pPr eaLnBrk="1" hangingPunct="1">
              <a:defRPr/>
            </a:lvl1pPr>
          </a:lstStyle>
          <a:p>
            <a:endParaRPr lang="en-IN"/>
          </a:p>
        </p:txBody>
      </p:sp>
      <p:sp>
        <p:nvSpPr>
          <p:cNvPr id="5" name="عنصر نائب لرقم الشريحة 22">
            <a:extLst>
              <a:ext uri="{FF2B5EF4-FFF2-40B4-BE49-F238E27FC236}">
                <a16:creationId xmlns:a16="http://schemas.microsoft.com/office/drawing/2014/main" id="{07918E00-4B47-8810-7E9E-F23E2DBF8B62}"/>
              </a:ext>
            </a:extLst>
          </p:cNvPr>
          <p:cNvSpPr>
            <a:spLocks noGrp="1"/>
          </p:cNvSpPr>
          <p:nvPr>
            <p:ph type="sldNum" sz="quarter" idx="12"/>
          </p:nvPr>
        </p:nvSpPr>
        <p:spPr>
          <a:xfrm>
            <a:off x="0" y="0"/>
            <a:ext cx="0" cy="0"/>
          </a:xfrm>
        </p:spPr>
        <p:txBody>
          <a:bodyPr/>
          <a:lstStyle>
            <a:lvl1pPr eaLnBrk="1" hangingPunct="1">
              <a:defRPr smtClean="0"/>
            </a:lvl1pPr>
          </a:lstStyle>
          <a:p>
            <a:fld id="{1BAC71B1-A89F-40C5-B392-B6C74B1EB83F}" type="slidenum">
              <a:rPr lang="en-IN" smtClean="0"/>
              <a:t>‹#›</a:t>
            </a:fld>
            <a:endParaRPr lang="en-IN"/>
          </a:p>
        </p:txBody>
      </p:sp>
    </p:spTree>
    <p:extLst>
      <p:ext uri="{BB962C8B-B14F-4D97-AF65-F5344CB8AC3E}">
        <p14:creationId xmlns:p14="http://schemas.microsoft.com/office/powerpoint/2010/main" val="378666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280B5-EBF0-DA72-9821-8E865BCF7F9E}"/>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177F876-F2C2-19D3-5965-58A8A9E7F9F3}"/>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BD61A7EF-D22E-31D2-FB3E-7F666E8D47CE}"/>
              </a:ext>
            </a:extLst>
          </p:cNvPr>
          <p:cNvSpPr>
            <a:spLocks noGrp="1"/>
          </p:cNvSpPr>
          <p:nvPr>
            <p:ph type="sldNum" sz="quarter" idx="12"/>
          </p:nvPr>
        </p:nvSpPr>
        <p:spPr/>
        <p:txBody>
          <a:bodyPr/>
          <a:lstStyle>
            <a:lvl1pPr>
              <a:defRPr/>
            </a:lvl1pPr>
          </a:lstStyle>
          <a:p>
            <a:fld id="{5F2B765F-7AB9-4965-94D4-B16800995E3A}" type="slidenum">
              <a:rPr lang="en-US" altLang="en-US"/>
              <a:pPr/>
              <a:t>‹#›</a:t>
            </a:fld>
            <a:endParaRPr lang="en-US" altLang="en-US"/>
          </a:p>
        </p:txBody>
      </p:sp>
    </p:spTree>
    <p:extLst>
      <p:ext uri="{BB962C8B-B14F-4D97-AF65-F5344CB8AC3E}">
        <p14:creationId xmlns:p14="http://schemas.microsoft.com/office/powerpoint/2010/main" val="35232563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1" descr="band">
            <a:extLst>
              <a:ext uri="{FF2B5EF4-FFF2-40B4-BE49-F238E27FC236}">
                <a16:creationId xmlns:a16="http://schemas.microsoft.com/office/drawing/2014/main" id="{6A977C47-5D42-1CB1-C089-25EF816547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5568950"/>
            <a:ext cx="12189884"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DE46B911-A9A9-E45D-438F-D955B7CB27C7}"/>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48633745-4AC9-E539-D2BF-23BC909E1B68}"/>
              </a:ext>
            </a:extLst>
          </p:cNvPr>
          <p:cNvSpPr>
            <a:spLocks noGrp="1" noChangeArrowheads="1"/>
          </p:cNvSpPr>
          <p:nvPr>
            <p:ph type="body" idx="1"/>
          </p:nvPr>
        </p:nvSpPr>
        <p:spPr bwMode="auto">
          <a:xfrm>
            <a:off x="609600" y="1447800"/>
            <a:ext cx="109728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a:extLst>
              <a:ext uri="{FF2B5EF4-FFF2-40B4-BE49-F238E27FC236}">
                <a16:creationId xmlns:a16="http://schemas.microsoft.com/office/drawing/2014/main" id="{E8EA0A19-E5A2-1D2C-E7A1-4A6E47939B20}"/>
              </a:ext>
            </a:extLst>
          </p:cNvPr>
          <p:cNvSpPr>
            <a:spLocks noChangeArrowheads="1"/>
          </p:cNvSpPr>
          <p:nvPr/>
        </p:nvSpPr>
        <p:spPr bwMode="auto">
          <a:xfrm>
            <a:off x="0" y="6213475"/>
            <a:ext cx="914400" cy="304800"/>
          </a:xfrm>
          <a:prstGeom prst="ellipse">
            <a:avLst/>
          </a:prstGeom>
          <a:solidFill>
            <a:schemeClr val="bg1"/>
          </a:solidFill>
          <a:ln w="25400" algn="ctr">
            <a:solidFill>
              <a:schemeClr val="bg1"/>
            </a:solidFill>
            <a:round/>
            <a:headEnd/>
            <a:tailEnd/>
          </a:ln>
        </p:spPr>
        <p:txBody>
          <a:bodyPr lIns="0" tIns="0" rIns="0" bIns="0" anchor="ctr"/>
          <a:lstStyle>
            <a:lvl1pPr eaLnBrk="0" hangingPunct="0">
              <a:defRPr>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a:solidFill>
                  <a:schemeClr val="tx1"/>
                </a:solidFill>
                <a:latin typeface="Comic Sans MS" panose="030F0702030302020204" pitchFamily="66" charset="0"/>
                <a:ea typeface="MS PGothic" panose="020B0600070205080204" pitchFamily="34" charset="-128"/>
              </a:defRPr>
            </a:lvl3pPr>
            <a:lvl4pPr marL="1600200" indent="-228600" eaLnBrk="0" hangingPunct="0">
              <a:defRPr>
                <a:solidFill>
                  <a:schemeClr val="tx1"/>
                </a:solidFill>
                <a:latin typeface="Comic Sans MS" panose="030F0702030302020204" pitchFamily="66" charset="0"/>
                <a:ea typeface="MS PGothic" panose="020B0600070205080204" pitchFamily="34" charset="-128"/>
              </a:defRPr>
            </a:lvl4pPr>
            <a:lvl5pPr marL="2057400" indent="-228600" eaLnBrk="0" hangingPunct="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defRPr/>
            </a:pPr>
            <a:fld id="{D1A89307-C8F3-4D9E-B8CB-5FA5576735D8}" type="slidenum">
              <a:rPr lang="en-US" altLang="en-US" sz="1600" b="1" smtClean="0">
                <a:solidFill>
                  <a:schemeClr val="accent2"/>
                </a:solidFill>
                <a:latin typeface="Calibri" panose="020F0502020204030204" pitchFamily="34" charset="0"/>
                <a:cs typeface="Arial" panose="020B0604020202020204" pitchFamily="34" charset="0"/>
              </a:rPr>
              <a:pPr algn="ctr" eaLnBrk="1" hangingPunct="1">
                <a:defRPr/>
              </a:pPr>
              <a:t>‹#›</a:t>
            </a:fld>
            <a:endParaRPr lang="en-US" altLang="en-US" sz="1800" b="1">
              <a:solidFill>
                <a:schemeClr val="accent2"/>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0797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wipe dir="d"/>
  </p:transition>
  <p:hf sldNum="0" hdr="0" ft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S PGothic" panose="020B0600070205080204" pitchFamily="34" charset="-128"/>
          <a:cs typeface="Arial" panose="020B0604020202020204" pitchFamily="34" charset="0"/>
        </a:defRPr>
      </a:lvl1pPr>
      <a:lvl2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2pPr>
      <a:lvl3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3pPr>
      <a:lvl4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4pPr>
      <a:lvl5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S PGothic" panose="020B0600070205080204" pitchFamily="34" charset="-128"/>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ea typeface="MS PGothic" panose="020B0600070205080204" pitchFamily="34" charset="-128"/>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introduction-to-splay-tree-data-structure/" TargetMode="External"/><Relationship Id="rId2" Type="http://schemas.openxmlformats.org/officeDocument/2006/relationships/hyperlink" Target="https://www.codesdope.com/course/data-structures-splay-tre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497E-0085-F027-87BA-7B4100B4F800}"/>
              </a:ext>
            </a:extLst>
          </p:cNvPr>
          <p:cNvSpPr>
            <a:spLocks noGrp="1"/>
          </p:cNvSpPr>
          <p:nvPr>
            <p:ph type="ctrTitle"/>
          </p:nvPr>
        </p:nvSpPr>
        <p:spPr/>
        <p:txBody>
          <a:bodyPr/>
          <a:lstStyle/>
          <a:p>
            <a:r>
              <a:rPr lang="en-US" dirty="0"/>
              <a:t>SPLAY TREES</a:t>
            </a:r>
            <a:endParaRPr lang="en-IN" dirty="0"/>
          </a:p>
        </p:txBody>
      </p:sp>
      <p:sp>
        <p:nvSpPr>
          <p:cNvPr id="3" name="Subtitle 2">
            <a:extLst>
              <a:ext uri="{FF2B5EF4-FFF2-40B4-BE49-F238E27FC236}">
                <a16:creationId xmlns:a16="http://schemas.microsoft.com/office/drawing/2014/main" id="{EADDFA3A-577B-0447-6CC5-19A8DA58AFD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56341028"/>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675545-F6D4-8DE9-B834-4B658E9AC412}"/>
              </a:ext>
            </a:extLst>
          </p:cNvPr>
          <p:cNvPicPr>
            <a:picLocks noChangeAspect="1"/>
          </p:cNvPicPr>
          <p:nvPr/>
        </p:nvPicPr>
        <p:blipFill>
          <a:blip r:embed="rId2"/>
          <a:stretch>
            <a:fillRect/>
          </a:stretch>
        </p:blipFill>
        <p:spPr>
          <a:xfrm>
            <a:off x="2671762" y="1995487"/>
            <a:ext cx="6848475" cy="2867025"/>
          </a:xfrm>
          <a:prstGeom prst="rect">
            <a:avLst/>
          </a:prstGeom>
        </p:spPr>
      </p:pic>
      <p:sp>
        <p:nvSpPr>
          <p:cNvPr id="4" name="Rectangle 12">
            <a:extLst>
              <a:ext uri="{FF2B5EF4-FFF2-40B4-BE49-F238E27FC236}">
                <a16:creationId xmlns:a16="http://schemas.microsoft.com/office/drawing/2014/main" id="{A8C3A918-523D-06CC-6A23-4FA2DF87DF68}"/>
              </a:ext>
            </a:extLst>
          </p:cNvPr>
          <p:cNvSpPr>
            <a:spLocks noChangeArrowheads="1"/>
          </p:cNvSpPr>
          <p:nvPr/>
        </p:nvSpPr>
        <p:spPr bwMode="auto">
          <a:xfrm>
            <a:off x="2189162" y="237830"/>
            <a:ext cx="8346316"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4400">
                <a:solidFill>
                  <a:schemeClr val="accent2"/>
                </a:solidFill>
                <a:latin typeface="Arial" panose="020B0604020202020204" pitchFamily="34" charset="0"/>
              </a:defRPr>
            </a:lvl1pPr>
            <a:lvl2pPr algn="ctr">
              <a:defRPr sz="4400">
                <a:solidFill>
                  <a:schemeClr val="accent2"/>
                </a:solidFill>
                <a:latin typeface="Arial" panose="020B0604020202020204" pitchFamily="34" charset="0"/>
              </a:defRPr>
            </a:lvl2pPr>
            <a:lvl3pPr algn="ctr">
              <a:defRPr sz="4400">
                <a:solidFill>
                  <a:schemeClr val="accent2"/>
                </a:solidFill>
                <a:latin typeface="Arial" panose="020B0604020202020204" pitchFamily="34" charset="0"/>
              </a:defRPr>
            </a:lvl3pPr>
            <a:lvl4pPr algn="ctr">
              <a:defRPr sz="4400">
                <a:solidFill>
                  <a:schemeClr val="accent2"/>
                </a:solidFill>
                <a:latin typeface="Arial" panose="020B0604020202020204" pitchFamily="34" charset="0"/>
              </a:defRPr>
            </a:lvl4pPr>
            <a:lvl5pPr algn="ctr">
              <a:defRPr sz="4400">
                <a:solidFill>
                  <a:schemeClr val="accent2"/>
                </a:solidFill>
                <a:latin typeface="Arial" panose="020B0604020202020204" pitchFamily="34" charset="0"/>
              </a:defRPr>
            </a:lvl5pPr>
            <a:lvl6pPr marL="457200" algn="ctr" eaLnBrk="0" fontAlgn="base" hangingPunct="0">
              <a:spcBef>
                <a:spcPct val="0"/>
              </a:spcBef>
              <a:spcAft>
                <a:spcPct val="0"/>
              </a:spcAft>
              <a:defRPr sz="4400">
                <a:solidFill>
                  <a:schemeClr val="accent2"/>
                </a:solidFill>
                <a:latin typeface="Arial" panose="020B0604020202020204" pitchFamily="34" charset="0"/>
              </a:defRPr>
            </a:lvl6pPr>
            <a:lvl7pPr marL="914400" algn="ctr" eaLnBrk="0" fontAlgn="base" hangingPunct="0">
              <a:spcBef>
                <a:spcPct val="0"/>
              </a:spcBef>
              <a:spcAft>
                <a:spcPct val="0"/>
              </a:spcAft>
              <a:defRPr sz="4400">
                <a:solidFill>
                  <a:schemeClr val="accent2"/>
                </a:solidFill>
                <a:latin typeface="Arial" panose="020B0604020202020204" pitchFamily="34" charset="0"/>
              </a:defRPr>
            </a:lvl7pPr>
            <a:lvl8pPr marL="1371600" algn="ctr" eaLnBrk="0" fontAlgn="base" hangingPunct="0">
              <a:spcBef>
                <a:spcPct val="0"/>
              </a:spcBef>
              <a:spcAft>
                <a:spcPct val="0"/>
              </a:spcAft>
              <a:defRPr sz="4400">
                <a:solidFill>
                  <a:schemeClr val="accent2"/>
                </a:solidFill>
                <a:latin typeface="Arial" panose="020B0604020202020204" pitchFamily="34" charset="0"/>
              </a:defRPr>
            </a:lvl8pPr>
            <a:lvl9pPr marL="1828800" algn="ctr" eaLnBrk="0" fontAlgn="base" hangingPunct="0">
              <a:spcBef>
                <a:spcPct val="0"/>
              </a:spcBef>
              <a:spcAft>
                <a:spcPct val="0"/>
              </a:spcAft>
              <a:defRPr sz="4400">
                <a:solidFill>
                  <a:schemeClr val="accent2"/>
                </a:solidFill>
                <a:latin typeface="Arial" panose="020B0604020202020204" pitchFamily="34" charset="0"/>
              </a:defRPr>
            </a:lvl9pPr>
          </a:lstStyle>
          <a:p>
            <a:r>
              <a:rPr lang="en-US" altLang="en-US" dirty="0">
                <a:solidFill>
                  <a:srgbClr val="FF3300"/>
                </a:solidFill>
              </a:rPr>
              <a:t>Zig-Zag Splay Tree Operations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562B-65E3-AAB4-B58E-56F8A381BA59}"/>
              </a:ext>
            </a:extLst>
          </p:cNvPr>
          <p:cNvSpPr>
            <a:spLocks noGrp="1"/>
          </p:cNvSpPr>
          <p:nvPr>
            <p:ph type="title"/>
          </p:nvPr>
        </p:nvSpPr>
        <p:spPr>
          <a:xfrm>
            <a:off x="8271544" y="996091"/>
            <a:ext cx="3755472" cy="1143000"/>
          </a:xfrm>
        </p:spPr>
        <p:txBody>
          <a:bodyPr/>
          <a:lstStyle/>
          <a:p>
            <a:r>
              <a:rPr lang="en-US" dirty="0"/>
              <a:t>Splay Pseudo code</a:t>
            </a:r>
            <a:endParaRPr lang="en-IN" dirty="0"/>
          </a:p>
        </p:txBody>
      </p:sp>
      <p:pic>
        <p:nvPicPr>
          <p:cNvPr id="4" name="Picture 3">
            <a:extLst>
              <a:ext uri="{FF2B5EF4-FFF2-40B4-BE49-F238E27FC236}">
                <a16:creationId xmlns:a16="http://schemas.microsoft.com/office/drawing/2014/main" id="{0E16D1A7-E286-0C29-6AE8-44E6753249C8}"/>
              </a:ext>
            </a:extLst>
          </p:cNvPr>
          <p:cNvPicPr>
            <a:picLocks noChangeAspect="1"/>
          </p:cNvPicPr>
          <p:nvPr/>
        </p:nvPicPr>
        <p:blipFill>
          <a:blip r:embed="rId2"/>
          <a:stretch>
            <a:fillRect/>
          </a:stretch>
        </p:blipFill>
        <p:spPr>
          <a:xfrm>
            <a:off x="322277" y="161778"/>
            <a:ext cx="7772400" cy="6421584"/>
          </a:xfrm>
          <a:prstGeom prst="rect">
            <a:avLst/>
          </a:prstGeom>
        </p:spPr>
      </p:pic>
    </p:spTree>
    <p:extLst>
      <p:ext uri="{BB962C8B-B14F-4D97-AF65-F5344CB8AC3E}">
        <p14:creationId xmlns:p14="http://schemas.microsoft.com/office/powerpoint/2010/main" val="249912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570E-9243-CF5B-B20D-5B00F2C08148}"/>
              </a:ext>
            </a:extLst>
          </p:cNvPr>
          <p:cNvSpPr>
            <a:spLocks noGrp="1"/>
          </p:cNvSpPr>
          <p:nvPr>
            <p:ph type="title"/>
          </p:nvPr>
        </p:nvSpPr>
        <p:spPr/>
        <p:txBody>
          <a:bodyPr/>
          <a:lstStyle/>
          <a:p>
            <a:r>
              <a:rPr lang="en-US" dirty="0"/>
              <a:t>Right (Zig) rotation</a:t>
            </a:r>
            <a:endParaRPr lang="en-IN" dirty="0"/>
          </a:p>
        </p:txBody>
      </p:sp>
      <p:pic>
        <p:nvPicPr>
          <p:cNvPr id="4" name="Picture 3">
            <a:extLst>
              <a:ext uri="{FF2B5EF4-FFF2-40B4-BE49-F238E27FC236}">
                <a16:creationId xmlns:a16="http://schemas.microsoft.com/office/drawing/2014/main" id="{5DF444D9-E7B4-6BC9-A3FC-53DDED9C597A}"/>
              </a:ext>
            </a:extLst>
          </p:cNvPr>
          <p:cNvPicPr>
            <a:picLocks noChangeAspect="1"/>
          </p:cNvPicPr>
          <p:nvPr/>
        </p:nvPicPr>
        <p:blipFill>
          <a:blip r:embed="rId2"/>
          <a:stretch>
            <a:fillRect/>
          </a:stretch>
        </p:blipFill>
        <p:spPr>
          <a:xfrm>
            <a:off x="5500381" y="1333666"/>
            <a:ext cx="6431560" cy="4190667"/>
          </a:xfrm>
          <a:prstGeom prst="rect">
            <a:avLst/>
          </a:prstGeom>
        </p:spPr>
      </p:pic>
      <p:pic>
        <p:nvPicPr>
          <p:cNvPr id="6" name="Picture 5">
            <a:extLst>
              <a:ext uri="{FF2B5EF4-FFF2-40B4-BE49-F238E27FC236}">
                <a16:creationId xmlns:a16="http://schemas.microsoft.com/office/drawing/2014/main" id="{F23947FC-32B3-80C2-D24E-6D4A34B5ABFF}"/>
              </a:ext>
            </a:extLst>
          </p:cNvPr>
          <p:cNvPicPr>
            <a:picLocks noChangeAspect="1"/>
          </p:cNvPicPr>
          <p:nvPr/>
        </p:nvPicPr>
        <p:blipFill>
          <a:blip r:embed="rId3"/>
          <a:stretch>
            <a:fillRect/>
          </a:stretch>
        </p:blipFill>
        <p:spPr>
          <a:xfrm>
            <a:off x="718657" y="2433986"/>
            <a:ext cx="4482517" cy="3153081"/>
          </a:xfrm>
          <a:prstGeom prst="rect">
            <a:avLst/>
          </a:prstGeom>
        </p:spPr>
      </p:pic>
    </p:spTree>
    <p:extLst>
      <p:ext uri="{BB962C8B-B14F-4D97-AF65-F5344CB8AC3E}">
        <p14:creationId xmlns:p14="http://schemas.microsoft.com/office/powerpoint/2010/main" val="146633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BAFC-20E1-B8BE-1F50-C1DF7217C3B7}"/>
              </a:ext>
            </a:extLst>
          </p:cNvPr>
          <p:cNvSpPr>
            <a:spLocks noGrp="1"/>
          </p:cNvSpPr>
          <p:nvPr>
            <p:ph type="title"/>
          </p:nvPr>
        </p:nvSpPr>
        <p:spPr/>
        <p:txBody>
          <a:bodyPr/>
          <a:lstStyle/>
          <a:p>
            <a:r>
              <a:rPr lang="en-US" dirty="0"/>
              <a:t>Left (Zag) Rotation</a:t>
            </a:r>
            <a:endParaRPr lang="en-IN" dirty="0"/>
          </a:p>
        </p:txBody>
      </p:sp>
      <p:pic>
        <p:nvPicPr>
          <p:cNvPr id="4" name="Picture 3">
            <a:extLst>
              <a:ext uri="{FF2B5EF4-FFF2-40B4-BE49-F238E27FC236}">
                <a16:creationId xmlns:a16="http://schemas.microsoft.com/office/drawing/2014/main" id="{F75C244B-0621-1B88-EE2D-A01631EC206E}"/>
              </a:ext>
            </a:extLst>
          </p:cNvPr>
          <p:cNvPicPr>
            <a:picLocks noChangeAspect="1"/>
          </p:cNvPicPr>
          <p:nvPr/>
        </p:nvPicPr>
        <p:blipFill>
          <a:blip r:embed="rId2"/>
          <a:stretch>
            <a:fillRect/>
          </a:stretch>
        </p:blipFill>
        <p:spPr>
          <a:xfrm>
            <a:off x="738231" y="1945546"/>
            <a:ext cx="4370664" cy="3473741"/>
          </a:xfrm>
          <a:prstGeom prst="rect">
            <a:avLst/>
          </a:prstGeom>
        </p:spPr>
      </p:pic>
      <p:pic>
        <p:nvPicPr>
          <p:cNvPr id="8" name="Picture 7">
            <a:extLst>
              <a:ext uri="{FF2B5EF4-FFF2-40B4-BE49-F238E27FC236}">
                <a16:creationId xmlns:a16="http://schemas.microsoft.com/office/drawing/2014/main" id="{8D8A935C-D536-4CA0-9E6C-08E3EAE697CB}"/>
              </a:ext>
            </a:extLst>
          </p:cNvPr>
          <p:cNvPicPr>
            <a:picLocks noChangeAspect="1"/>
          </p:cNvPicPr>
          <p:nvPr/>
        </p:nvPicPr>
        <p:blipFill>
          <a:blip r:embed="rId3"/>
          <a:stretch>
            <a:fillRect/>
          </a:stretch>
        </p:blipFill>
        <p:spPr>
          <a:xfrm>
            <a:off x="5356378" y="1945546"/>
            <a:ext cx="6535934" cy="3473741"/>
          </a:xfrm>
          <a:prstGeom prst="rect">
            <a:avLst/>
          </a:prstGeom>
        </p:spPr>
      </p:pic>
    </p:spTree>
    <p:extLst>
      <p:ext uri="{BB962C8B-B14F-4D97-AF65-F5344CB8AC3E}">
        <p14:creationId xmlns:p14="http://schemas.microsoft.com/office/powerpoint/2010/main" val="100502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19B4-39D6-F301-4627-35B8D2DDE7FD}"/>
              </a:ext>
            </a:extLst>
          </p:cNvPr>
          <p:cNvSpPr>
            <a:spLocks noGrp="1"/>
          </p:cNvSpPr>
          <p:nvPr>
            <p:ph type="title"/>
          </p:nvPr>
        </p:nvSpPr>
        <p:spPr/>
        <p:txBody>
          <a:bodyPr/>
          <a:lstStyle/>
          <a:p>
            <a:r>
              <a:rPr lang="en-US" dirty="0"/>
              <a:t>Search in Splay Trees</a:t>
            </a:r>
            <a:endParaRPr lang="en-IN" dirty="0"/>
          </a:p>
        </p:txBody>
      </p:sp>
      <p:pic>
        <p:nvPicPr>
          <p:cNvPr id="4" name="Picture 3">
            <a:extLst>
              <a:ext uri="{FF2B5EF4-FFF2-40B4-BE49-F238E27FC236}">
                <a16:creationId xmlns:a16="http://schemas.microsoft.com/office/drawing/2014/main" id="{D06884BF-2752-6ED3-95D6-E0B67B9C9A1A}"/>
              </a:ext>
            </a:extLst>
          </p:cNvPr>
          <p:cNvPicPr>
            <a:picLocks noChangeAspect="1"/>
          </p:cNvPicPr>
          <p:nvPr/>
        </p:nvPicPr>
        <p:blipFill>
          <a:blip r:embed="rId2"/>
          <a:stretch>
            <a:fillRect/>
          </a:stretch>
        </p:blipFill>
        <p:spPr>
          <a:xfrm>
            <a:off x="843137" y="1962412"/>
            <a:ext cx="3609975" cy="2647950"/>
          </a:xfrm>
          <a:prstGeom prst="rect">
            <a:avLst/>
          </a:prstGeom>
        </p:spPr>
      </p:pic>
      <p:pic>
        <p:nvPicPr>
          <p:cNvPr id="1026" name="Picture 2" descr="Splay tree in data structure - Kalkicode">
            <a:extLst>
              <a:ext uri="{FF2B5EF4-FFF2-40B4-BE49-F238E27FC236}">
                <a16:creationId xmlns:a16="http://schemas.microsoft.com/office/drawing/2014/main" id="{4F819F9C-0071-7F60-7E4B-AD155322C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078" y="1881187"/>
            <a:ext cx="50196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51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78F7-AF43-DA32-1271-553E296A5E2F}"/>
              </a:ext>
            </a:extLst>
          </p:cNvPr>
          <p:cNvSpPr>
            <a:spLocks noGrp="1"/>
          </p:cNvSpPr>
          <p:nvPr>
            <p:ph type="title"/>
          </p:nvPr>
        </p:nvSpPr>
        <p:spPr/>
        <p:txBody>
          <a:bodyPr/>
          <a:lstStyle/>
          <a:p>
            <a:r>
              <a:rPr lang="en-US" dirty="0"/>
              <a:t>Insert in Splay Tree</a:t>
            </a:r>
            <a:endParaRPr lang="en-IN" dirty="0"/>
          </a:p>
        </p:txBody>
      </p:sp>
      <p:pic>
        <p:nvPicPr>
          <p:cNvPr id="4" name="Picture 3">
            <a:extLst>
              <a:ext uri="{FF2B5EF4-FFF2-40B4-BE49-F238E27FC236}">
                <a16:creationId xmlns:a16="http://schemas.microsoft.com/office/drawing/2014/main" id="{12F3E572-8C86-49C3-98FD-6E29C817ADF1}"/>
              </a:ext>
            </a:extLst>
          </p:cNvPr>
          <p:cNvPicPr>
            <a:picLocks noChangeAspect="1"/>
          </p:cNvPicPr>
          <p:nvPr/>
        </p:nvPicPr>
        <p:blipFill>
          <a:blip r:embed="rId2"/>
          <a:stretch>
            <a:fillRect/>
          </a:stretch>
        </p:blipFill>
        <p:spPr>
          <a:xfrm>
            <a:off x="2104741" y="2028913"/>
            <a:ext cx="4057650" cy="4476750"/>
          </a:xfrm>
          <a:prstGeom prst="rect">
            <a:avLst/>
          </a:prstGeom>
        </p:spPr>
      </p:pic>
      <p:pic>
        <p:nvPicPr>
          <p:cNvPr id="6" name="Picture 5">
            <a:extLst>
              <a:ext uri="{FF2B5EF4-FFF2-40B4-BE49-F238E27FC236}">
                <a16:creationId xmlns:a16="http://schemas.microsoft.com/office/drawing/2014/main" id="{2C76C7AB-A6C8-71BC-D70A-8BC724BD33BD}"/>
              </a:ext>
            </a:extLst>
          </p:cNvPr>
          <p:cNvPicPr>
            <a:picLocks noChangeAspect="1"/>
          </p:cNvPicPr>
          <p:nvPr/>
        </p:nvPicPr>
        <p:blipFill>
          <a:blip r:embed="rId3"/>
          <a:stretch>
            <a:fillRect/>
          </a:stretch>
        </p:blipFill>
        <p:spPr>
          <a:xfrm>
            <a:off x="7453399" y="1701914"/>
            <a:ext cx="3895725" cy="4953000"/>
          </a:xfrm>
          <a:prstGeom prst="rect">
            <a:avLst/>
          </a:prstGeom>
        </p:spPr>
      </p:pic>
      <p:sp>
        <p:nvSpPr>
          <p:cNvPr id="89091" name="Rectangle 3">
            <a:extLst>
              <a:ext uri="{FF2B5EF4-FFF2-40B4-BE49-F238E27FC236}">
                <a16:creationId xmlns:a16="http://schemas.microsoft.com/office/drawing/2014/main" id="{9E0C7EBE-8089-16DC-D0B1-1CD2E98EB0DD}"/>
              </a:ext>
            </a:extLst>
          </p:cNvPr>
          <p:cNvSpPr txBox="1">
            <a:spLocks noChangeArrowheads="1"/>
          </p:cNvSpPr>
          <p:nvPr/>
        </p:nvSpPr>
        <p:spPr>
          <a:xfrm>
            <a:off x="38559" y="1162224"/>
            <a:ext cx="6353262" cy="1079380"/>
          </a:xfrm>
          <a:prstGeom prst="rect">
            <a:avLst/>
          </a:prstGeom>
        </p:spPr>
        <p:txBody>
          <a:bodyPr/>
          <a:lst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S PGothic" panose="020B0600070205080204" pitchFamily="34" charset="-128"/>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ea typeface="MS PGothic" panose="020B0600070205080204" pitchFamily="34" charset="-128"/>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90000"/>
              </a:lnSpc>
            </a:pPr>
            <a:r>
              <a:rPr lang="en-US" altLang="en-US" kern="0" dirty="0"/>
              <a:t>Insert x</a:t>
            </a:r>
          </a:p>
          <a:p>
            <a:pPr lvl="1">
              <a:lnSpc>
                <a:spcPct val="90000"/>
              </a:lnSpc>
            </a:pPr>
            <a:r>
              <a:rPr lang="en-US" altLang="en-US" kern="0" dirty="0"/>
              <a:t>Insert x as normal then splay x to root.</a:t>
            </a:r>
          </a:p>
          <a:p>
            <a:pPr marL="457200" lvl="1" indent="0">
              <a:lnSpc>
                <a:spcPct val="90000"/>
              </a:lnSpc>
              <a:buFontTx/>
              <a:buNone/>
            </a:pPr>
            <a:endParaRPr lang="en-US" altLang="en-US" kern="0" dirty="0"/>
          </a:p>
        </p:txBody>
      </p:sp>
    </p:spTree>
    <p:extLst>
      <p:ext uri="{BB962C8B-B14F-4D97-AF65-F5344CB8AC3E}">
        <p14:creationId xmlns:p14="http://schemas.microsoft.com/office/powerpoint/2010/main" val="801446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C970-D370-E02A-04F9-9E9C070BA814}"/>
              </a:ext>
            </a:extLst>
          </p:cNvPr>
          <p:cNvSpPr>
            <a:spLocks noGrp="1"/>
          </p:cNvSpPr>
          <p:nvPr>
            <p:ph type="title"/>
          </p:nvPr>
        </p:nvSpPr>
        <p:spPr/>
        <p:txBody>
          <a:bodyPr/>
          <a:lstStyle/>
          <a:p>
            <a:r>
              <a:rPr lang="en-US" dirty="0"/>
              <a:t>Delete in Splay Tree</a:t>
            </a:r>
            <a:endParaRPr lang="en-IN" dirty="0"/>
          </a:p>
        </p:txBody>
      </p:sp>
      <p:sp>
        <p:nvSpPr>
          <p:cNvPr id="5" name="Rectangle 3">
            <a:extLst>
              <a:ext uri="{FF2B5EF4-FFF2-40B4-BE49-F238E27FC236}">
                <a16:creationId xmlns:a16="http://schemas.microsoft.com/office/drawing/2014/main" id="{14BE6ECC-BAD5-13AC-B7C2-6FA2F2976E3C}"/>
              </a:ext>
            </a:extLst>
          </p:cNvPr>
          <p:cNvSpPr txBox="1">
            <a:spLocks noChangeArrowheads="1"/>
          </p:cNvSpPr>
          <p:nvPr/>
        </p:nvSpPr>
        <p:spPr>
          <a:xfrm>
            <a:off x="609600" y="1219203"/>
            <a:ext cx="10972800" cy="4906963"/>
          </a:xfrm>
          <a:prstGeom prst="rect">
            <a:avLst/>
          </a:prstGeom>
        </p:spPr>
        <p:txBody>
          <a:bodyPr/>
          <a:lst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S PGothic" panose="020B0600070205080204" pitchFamily="34" charset="-128"/>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ea typeface="MS PGothic" panose="020B0600070205080204" pitchFamily="34" charset="-128"/>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90000"/>
              </a:lnSpc>
            </a:pPr>
            <a:r>
              <a:rPr lang="en-US" altLang="en-US" kern="0" dirty="0"/>
              <a:t>Delete x</a:t>
            </a:r>
          </a:p>
          <a:p>
            <a:pPr lvl="1">
              <a:lnSpc>
                <a:spcPct val="90000"/>
              </a:lnSpc>
            </a:pPr>
            <a:r>
              <a:rPr lang="en-US" altLang="en-US" kern="0" dirty="0"/>
              <a:t>Splay x to root and remove it. (note: the node does not have to be a leaf or single child node like in BST delete.)  Two trees remain, right subtree and left subtree.</a:t>
            </a:r>
          </a:p>
          <a:p>
            <a:pPr lvl="1">
              <a:lnSpc>
                <a:spcPct val="90000"/>
              </a:lnSpc>
            </a:pPr>
            <a:r>
              <a:rPr lang="en-US" altLang="en-US" kern="0" dirty="0"/>
              <a:t>Splay the max in the left subtree to the root</a:t>
            </a:r>
          </a:p>
          <a:p>
            <a:pPr lvl="1">
              <a:lnSpc>
                <a:spcPct val="90000"/>
              </a:lnSpc>
            </a:pPr>
            <a:r>
              <a:rPr lang="en-US" altLang="en-US" kern="0" dirty="0"/>
              <a:t>Attach the right subtree to the new root of the left subtree.</a:t>
            </a:r>
          </a:p>
          <a:p>
            <a:pPr lvl="1">
              <a:lnSpc>
                <a:spcPct val="90000"/>
              </a:lnSpc>
            </a:pPr>
            <a:endParaRPr lang="en-US" altLang="en-US" kern="0" dirty="0"/>
          </a:p>
        </p:txBody>
      </p:sp>
    </p:spTree>
    <p:extLst>
      <p:ext uri="{BB962C8B-B14F-4D97-AF65-F5344CB8AC3E}">
        <p14:creationId xmlns:p14="http://schemas.microsoft.com/office/powerpoint/2010/main" val="697043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2185-D9BA-4D96-EFD9-B84A6E1CD2C6}"/>
              </a:ext>
            </a:extLst>
          </p:cNvPr>
          <p:cNvSpPr>
            <a:spLocks noGrp="1"/>
          </p:cNvSpPr>
          <p:nvPr>
            <p:ph type="title"/>
          </p:nvPr>
        </p:nvSpPr>
        <p:spPr/>
        <p:txBody>
          <a:bodyPr/>
          <a:lstStyle/>
          <a:p>
            <a:r>
              <a:rPr lang="en-US" dirty="0"/>
              <a:t>Delete in Splay Trees</a:t>
            </a:r>
            <a:endParaRPr lang="en-IN" dirty="0"/>
          </a:p>
        </p:txBody>
      </p:sp>
      <p:pic>
        <p:nvPicPr>
          <p:cNvPr id="4" name="Picture 3">
            <a:extLst>
              <a:ext uri="{FF2B5EF4-FFF2-40B4-BE49-F238E27FC236}">
                <a16:creationId xmlns:a16="http://schemas.microsoft.com/office/drawing/2014/main" id="{299921DF-6EAD-17CA-D9C7-DE2CE548AC7F}"/>
              </a:ext>
            </a:extLst>
          </p:cNvPr>
          <p:cNvPicPr>
            <a:picLocks noChangeAspect="1"/>
          </p:cNvPicPr>
          <p:nvPr/>
        </p:nvPicPr>
        <p:blipFill>
          <a:blip r:embed="rId2"/>
          <a:stretch>
            <a:fillRect/>
          </a:stretch>
        </p:blipFill>
        <p:spPr>
          <a:xfrm>
            <a:off x="150040" y="1342138"/>
            <a:ext cx="5314950" cy="5143500"/>
          </a:xfrm>
          <a:prstGeom prst="rect">
            <a:avLst/>
          </a:prstGeom>
        </p:spPr>
      </p:pic>
      <p:pic>
        <p:nvPicPr>
          <p:cNvPr id="6" name="Picture 5">
            <a:extLst>
              <a:ext uri="{FF2B5EF4-FFF2-40B4-BE49-F238E27FC236}">
                <a16:creationId xmlns:a16="http://schemas.microsoft.com/office/drawing/2014/main" id="{D5A711C6-95DA-426A-125C-E8E5C24EE371}"/>
              </a:ext>
            </a:extLst>
          </p:cNvPr>
          <p:cNvPicPr>
            <a:picLocks noChangeAspect="1"/>
          </p:cNvPicPr>
          <p:nvPr/>
        </p:nvPicPr>
        <p:blipFill>
          <a:blip r:embed="rId3"/>
          <a:stretch>
            <a:fillRect/>
          </a:stretch>
        </p:blipFill>
        <p:spPr>
          <a:xfrm>
            <a:off x="6068037" y="2103438"/>
            <a:ext cx="5715000" cy="4457700"/>
          </a:xfrm>
          <a:prstGeom prst="rect">
            <a:avLst/>
          </a:prstGeom>
        </p:spPr>
      </p:pic>
    </p:spTree>
    <p:extLst>
      <p:ext uri="{BB962C8B-B14F-4D97-AF65-F5344CB8AC3E}">
        <p14:creationId xmlns:p14="http://schemas.microsoft.com/office/powerpoint/2010/main" val="621775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B93C3-24A7-8CF7-F485-6A1DD55AF5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DC3C2-C06B-6E81-0BD1-216C998379A1}"/>
              </a:ext>
            </a:extLst>
          </p:cNvPr>
          <p:cNvSpPr>
            <a:spLocks noGrp="1"/>
          </p:cNvSpPr>
          <p:nvPr>
            <p:ph type="title"/>
          </p:nvPr>
        </p:nvSpPr>
        <p:spPr>
          <a:xfrm>
            <a:off x="6719582" y="274638"/>
            <a:ext cx="4862818" cy="1143000"/>
          </a:xfrm>
        </p:spPr>
        <p:txBody>
          <a:bodyPr/>
          <a:lstStyle/>
          <a:p>
            <a:r>
              <a:rPr lang="en-US" dirty="0"/>
              <a:t>Delete in Splay Trees</a:t>
            </a:r>
            <a:endParaRPr lang="en-IN" dirty="0"/>
          </a:p>
        </p:txBody>
      </p:sp>
      <p:pic>
        <p:nvPicPr>
          <p:cNvPr id="4" name="Picture 3">
            <a:extLst>
              <a:ext uri="{FF2B5EF4-FFF2-40B4-BE49-F238E27FC236}">
                <a16:creationId xmlns:a16="http://schemas.microsoft.com/office/drawing/2014/main" id="{A8459419-B8D5-AEB1-7382-26ED058EA9C5}"/>
              </a:ext>
            </a:extLst>
          </p:cNvPr>
          <p:cNvPicPr>
            <a:picLocks noChangeAspect="1"/>
          </p:cNvPicPr>
          <p:nvPr/>
        </p:nvPicPr>
        <p:blipFill>
          <a:blip r:embed="rId2"/>
          <a:stretch>
            <a:fillRect/>
          </a:stretch>
        </p:blipFill>
        <p:spPr>
          <a:xfrm>
            <a:off x="321096" y="150172"/>
            <a:ext cx="6315075" cy="6238875"/>
          </a:xfrm>
          <a:prstGeom prst="rect">
            <a:avLst/>
          </a:prstGeom>
        </p:spPr>
      </p:pic>
      <p:pic>
        <p:nvPicPr>
          <p:cNvPr id="6" name="Picture 5">
            <a:extLst>
              <a:ext uri="{FF2B5EF4-FFF2-40B4-BE49-F238E27FC236}">
                <a16:creationId xmlns:a16="http://schemas.microsoft.com/office/drawing/2014/main" id="{02FD86C9-936B-2B6D-2A5C-9862D4656B7F}"/>
              </a:ext>
            </a:extLst>
          </p:cNvPr>
          <p:cNvPicPr>
            <a:picLocks noChangeAspect="1"/>
          </p:cNvPicPr>
          <p:nvPr/>
        </p:nvPicPr>
        <p:blipFill>
          <a:blip r:embed="rId3"/>
          <a:stretch>
            <a:fillRect/>
          </a:stretch>
        </p:blipFill>
        <p:spPr>
          <a:xfrm>
            <a:off x="7177436" y="1359846"/>
            <a:ext cx="4162425" cy="3819525"/>
          </a:xfrm>
          <a:prstGeom prst="rect">
            <a:avLst/>
          </a:prstGeom>
        </p:spPr>
      </p:pic>
    </p:spTree>
    <p:extLst>
      <p:ext uri="{BB962C8B-B14F-4D97-AF65-F5344CB8AC3E}">
        <p14:creationId xmlns:p14="http://schemas.microsoft.com/office/powerpoint/2010/main" val="889771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87789-5216-D421-7967-BCC562C9B7B9}"/>
            </a:ext>
          </a:extLst>
        </p:cNvPr>
        <p:cNvGrpSpPr/>
        <p:nvPr/>
      </p:nvGrpSpPr>
      <p:grpSpPr>
        <a:xfrm>
          <a:off x="0" y="0"/>
          <a:ext cx="0" cy="0"/>
          <a:chOff x="0" y="0"/>
          <a:chExt cx="0" cy="0"/>
        </a:xfrm>
      </p:grpSpPr>
      <p:graphicFrame>
        <p:nvGraphicFramePr>
          <p:cNvPr id="52228" name="Object 4">
            <a:extLst>
              <a:ext uri="{FF2B5EF4-FFF2-40B4-BE49-F238E27FC236}">
                <a16:creationId xmlns:a16="http://schemas.microsoft.com/office/drawing/2014/main" id="{63445086-1083-9207-5A12-22F577C3091A}"/>
              </a:ext>
            </a:extLst>
          </p:cNvPr>
          <p:cNvGraphicFramePr>
            <a:graphicFrameLocks noChangeAspect="1"/>
          </p:cNvGraphicFramePr>
          <p:nvPr/>
        </p:nvGraphicFramePr>
        <p:xfrm>
          <a:off x="2438401" y="2743201"/>
          <a:ext cx="7070725" cy="2671763"/>
        </p:xfrm>
        <a:graphic>
          <a:graphicData uri="http://schemas.openxmlformats.org/presentationml/2006/ole">
            <mc:AlternateContent xmlns:mc="http://schemas.openxmlformats.org/markup-compatibility/2006">
              <mc:Choice xmlns:v="urn:schemas-microsoft-com:vml" Requires="v">
                <p:oleObj name="Photo Editor Photo" r:id="rId2" imgW="11819048" imgH="6295238" progId="MSPhotoEd.3">
                  <p:embed/>
                </p:oleObj>
              </mc:Choice>
              <mc:Fallback>
                <p:oleObj name="Photo Editor Photo" r:id="rId2" imgW="11819048" imgH="6295238" progId="MSPhotoEd.3">
                  <p:embed/>
                  <p:pic>
                    <p:nvPicPr>
                      <p:cNvPr id="52228" name="Object 4">
                        <a:extLst>
                          <a:ext uri="{FF2B5EF4-FFF2-40B4-BE49-F238E27FC236}">
                            <a16:creationId xmlns:a16="http://schemas.microsoft.com/office/drawing/2014/main" id="{92AF1933-6950-74E5-F2C4-D7EE74233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9051"/>
                      <a:stretch>
                        <a:fillRect/>
                      </a:stretch>
                    </p:blipFill>
                    <p:spPr bwMode="auto">
                      <a:xfrm>
                        <a:off x="2438401" y="2743201"/>
                        <a:ext cx="7070725"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6" name="Rectangle 2">
            <a:extLst>
              <a:ext uri="{FF2B5EF4-FFF2-40B4-BE49-F238E27FC236}">
                <a16:creationId xmlns:a16="http://schemas.microsoft.com/office/drawing/2014/main" id="{FEC18AC2-909E-6342-E424-CA0EE3A3897F}"/>
              </a:ext>
            </a:extLst>
          </p:cNvPr>
          <p:cNvSpPr>
            <a:spLocks noGrp="1" noChangeArrowheads="1"/>
          </p:cNvSpPr>
          <p:nvPr>
            <p:ph type="title"/>
          </p:nvPr>
        </p:nvSpPr>
        <p:spPr>
          <a:xfrm>
            <a:off x="1858963" y="114300"/>
            <a:ext cx="8229600" cy="1143000"/>
          </a:xfrm>
        </p:spPr>
        <p:txBody>
          <a:bodyPr/>
          <a:lstStyle/>
          <a:p>
            <a:r>
              <a:rPr lang="en-US" altLang="en-US" dirty="0">
                <a:solidFill>
                  <a:srgbClr val="FF3300"/>
                </a:solidFill>
              </a:rPr>
              <a:t>Zig at depth 1 (root)</a:t>
            </a:r>
          </a:p>
        </p:txBody>
      </p:sp>
      <p:sp>
        <p:nvSpPr>
          <p:cNvPr id="52227" name="Rectangle 3">
            <a:extLst>
              <a:ext uri="{FF2B5EF4-FFF2-40B4-BE49-F238E27FC236}">
                <a16:creationId xmlns:a16="http://schemas.microsoft.com/office/drawing/2014/main" id="{DB65FD6C-C963-EC1F-BFA8-A71F7A65F232}"/>
              </a:ext>
            </a:extLst>
          </p:cNvPr>
          <p:cNvSpPr>
            <a:spLocks noGrp="1" noChangeArrowheads="1"/>
          </p:cNvSpPr>
          <p:nvPr>
            <p:ph type="body" idx="1"/>
          </p:nvPr>
        </p:nvSpPr>
        <p:spPr>
          <a:xfrm>
            <a:off x="1905000" y="1752600"/>
            <a:ext cx="8382000" cy="4495800"/>
          </a:xfrm>
        </p:spPr>
        <p:txBody>
          <a:bodyPr/>
          <a:lstStyle/>
          <a:p>
            <a:pPr>
              <a:lnSpc>
                <a:spcPct val="90000"/>
              </a:lnSpc>
            </a:pPr>
            <a:r>
              <a:rPr lang="en-US" altLang="en-US" sz="2800" dirty="0"/>
              <a:t>“Zig” is just a single rotation, as in an AVL tree</a:t>
            </a:r>
          </a:p>
          <a:p>
            <a:pPr>
              <a:lnSpc>
                <a:spcPct val="90000"/>
              </a:lnSpc>
            </a:pPr>
            <a:r>
              <a:rPr lang="en-US" altLang="en-US" sz="2800" dirty="0"/>
              <a:t>Let R be the node that was accessed (e.g. using Find)</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sz="2800" dirty="0"/>
          </a:p>
          <a:p>
            <a:pPr>
              <a:lnSpc>
                <a:spcPct val="90000"/>
              </a:lnSpc>
            </a:pPr>
            <a:endParaRPr lang="en-US" altLang="en-US" sz="2800" dirty="0"/>
          </a:p>
          <a:p>
            <a:pPr>
              <a:lnSpc>
                <a:spcPct val="90000"/>
              </a:lnSpc>
            </a:pPr>
            <a:r>
              <a:rPr lang="en-US" altLang="en-US" sz="2800" dirty="0"/>
              <a:t>Zig moves R to the top </a:t>
            </a:r>
            <a:r>
              <a:rPr lang="en-US" altLang="en-US" sz="2800" dirty="0">
                <a:sym typeface="Symbol" panose="05050102010706020507" pitchFamily="18" charset="2"/>
              </a:rPr>
              <a:t></a:t>
            </a:r>
            <a:r>
              <a:rPr lang="en-US" altLang="en-US" sz="2800" dirty="0">
                <a:sym typeface="Wingdings" panose="05000000000000000000" pitchFamily="2" charset="2"/>
              </a:rPr>
              <a:t>faster access next time</a:t>
            </a:r>
            <a:endParaRPr lang="en-US" altLang="en-US" sz="2800" dirty="0"/>
          </a:p>
        </p:txBody>
      </p:sp>
      <p:sp>
        <p:nvSpPr>
          <p:cNvPr id="52229" name="Text Box 5">
            <a:extLst>
              <a:ext uri="{FF2B5EF4-FFF2-40B4-BE49-F238E27FC236}">
                <a16:creationId xmlns:a16="http://schemas.microsoft.com/office/drawing/2014/main" id="{A522AFEF-7BE4-3F3C-D99E-78A6838D426F}"/>
              </a:ext>
            </a:extLst>
          </p:cNvPr>
          <p:cNvSpPr txBox="1">
            <a:spLocks noChangeArrowheads="1"/>
          </p:cNvSpPr>
          <p:nvPr/>
        </p:nvSpPr>
        <p:spPr bwMode="auto">
          <a:xfrm>
            <a:off x="8478838" y="5524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400">
              <a:latin typeface="Times New Roman" panose="02020603050405020304" pitchFamily="18" charset="0"/>
            </a:endParaRPr>
          </a:p>
        </p:txBody>
      </p:sp>
      <p:sp>
        <p:nvSpPr>
          <p:cNvPr id="52230" name="Line 6">
            <a:extLst>
              <a:ext uri="{FF2B5EF4-FFF2-40B4-BE49-F238E27FC236}">
                <a16:creationId xmlns:a16="http://schemas.microsoft.com/office/drawing/2014/main" id="{3541209B-F2E2-D101-9137-861CBA3D0DE8}"/>
              </a:ext>
            </a:extLst>
          </p:cNvPr>
          <p:cNvSpPr>
            <a:spLocks noChangeShapeType="1"/>
          </p:cNvSpPr>
          <p:nvPr/>
        </p:nvSpPr>
        <p:spPr bwMode="auto">
          <a:xfrm>
            <a:off x="5159376" y="4348163"/>
            <a:ext cx="180657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231" name="Text Box 7">
            <a:extLst>
              <a:ext uri="{FF2B5EF4-FFF2-40B4-BE49-F238E27FC236}">
                <a16:creationId xmlns:a16="http://schemas.microsoft.com/office/drawing/2014/main" id="{1DCBCB83-7EE2-7DF9-C575-7BE8E0DA711C}"/>
              </a:ext>
            </a:extLst>
          </p:cNvPr>
          <p:cNvSpPr txBox="1">
            <a:spLocks noChangeArrowheads="1"/>
          </p:cNvSpPr>
          <p:nvPr/>
        </p:nvSpPr>
        <p:spPr bwMode="auto">
          <a:xfrm>
            <a:off x="5402264" y="3760789"/>
            <a:ext cx="6479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Zig</a:t>
            </a:r>
          </a:p>
        </p:txBody>
      </p:sp>
      <p:sp>
        <p:nvSpPr>
          <p:cNvPr id="52232" name="Oval 8">
            <a:extLst>
              <a:ext uri="{FF2B5EF4-FFF2-40B4-BE49-F238E27FC236}">
                <a16:creationId xmlns:a16="http://schemas.microsoft.com/office/drawing/2014/main" id="{B87E0064-550B-76CB-650C-8B556AED7D09}"/>
              </a:ext>
            </a:extLst>
          </p:cNvPr>
          <p:cNvSpPr>
            <a:spLocks noChangeArrowheads="1"/>
          </p:cNvSpPr>
          <p:nvPr/>
        </p:nvSpPr>
        <p:spPr bwMode="auto">
          <a:xfrm rot="1500000">
            <a:off x="3352800" y="2743200"/>
            <a:ext cx="762000" cy="1600200"/>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33" name="Oval 9">
            <a:extLst>
              <a:ext uri="{FF2B5EF4-FFF2-40B4-BE49-F238E27FC236}">
                <a16:creationId xmlns:a16="http://schemas.microsoft.com/office/drawing/2014/main" id="{3B23E8CC-AB4B-28CE-462F-18A66A882D23}"/>
              </a:ext>
            </a:extLst>
          </p:cNvPr>
          <p:cNvSpPr>
            <a:spLocks noChangeArrowheads="1"/>
          </p:cNvSpPr>
          <p:nvPr/>
        </p:nvSpPr>
        <p:spPr bwMode="auto">
          <a:xfrm rot="20100000">
            <a:off x="8077200" y="2743200"/>
            <a:ext cx="762000" cy="1600200"/>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35" name="Line 11">
            <a:extLst>
              <a:ext uri="{FF2B5EF4-FFF2-40B4-BE49-F238E27FC236}">
                <a16:creationId xmlns:a16="http://schemas.microsoft.com/office/drawing/2014/main" id="{31E36EB5-5DCC-7D23-0340-21964903384B}"/>
              </a:ext>
            </a:extLst>
          </p:cNvPr>
          <p:cNvSpPr>
            <a:spLocks noChangeShapeType="1"/>
          </p:cNvSpPr>
          <p:nvPr/>
        </p:nvSpPr>
        <p:spPr bwMode="auto">
          <a:xfrm flipH="1">
            <a:off x="4114800" y="31242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36" name="Text Box 12">
            <a:extLst>
              <a:ext uri="{FF2B5EF4-FFF2-40B4-BE49-F238E27FC236}">
                <a16:creationId xmlns:a16="http://schemas.microsoft.com/office/drawing/2014/main" id="{D2193FCD-7053-E659-6951-FF763B3A37CC}"/>
              </a:ext>
            </a:extLst>
          </p:cNvPr>
          <p:cNvSpPr txBox="1">
            <a:spLocks noChangeArrowheads="1"/>
          </p:cNvSpPr>
          <p:nvPr/>
        </p:nvSpPr>
        <p:spPr bwMode="auto">
          <a:xfrm>
            <a:off x="4953000" y="2895601"/>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root</a:t>
            </a:r>
          </a:p>
        </p:txBody>
      </p:sp>
    </p:spTree>
    <p:extLst>
      <p:ext uri="{BB962C8B-B14F-4D97-AF65-F5344CB8AC3E}">
        <p14:creationId xmlns:p14="http://schemas.microsoft.com/office/powerpoint/2010/main" val="386102013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D22-500B-9DC0-155C-6D8C6AAC7096}"/>
              </a:ext>
            </a:extLst>
          </p:cNvPr>
          <p:cNvSpPr>
            <a:spLocks noGrp="1"/>
          </p:cNvSpPr>
          <p:nvPr>
            <p:ph type="title"/>
          </p:nvPr>
        </p:nvSpPr>
        <p:spPr/>
        <p:txBody>
          <a:bodyPr/>
          <a:lstStyle/>
          <a:p>
            <a:r>
              <a:rPr lang="en-US" dirty="0"/>
              <a:t>Splay Trees</a:t>
            </a:r>
            <a:endParaRPr lang="en-IN" dirty="0"/>
          </a:p>
        </p:txBody>
      </p:sp>
      <p:sp>
        <p:nvSpPr>
          <p:cNvPr id="3" name="Content Placeholder 2">
            <a:extLst>
              <a:ext uri="{FF2B5EF4-FFF2-40B4-BE49-F238E27FC236}">
                <a16:creationId xmlns:a16="http://schemas.microsoft.com/office/drawing/2014/main" id="{741D67DE-699D-E865-DB93-E2FE84BA17F7}"/>
              </a:ext>
            </a:extLst>
          </p:cNvPr>
          <p:cNvSpPr>
            <a:spLocks noGrp="1"/>
          </p:cNvSpPr>
          <p:nvPr>
            <p:ph idx="1"/>
          </p:nvPr>
        </p:nvSpPr>
        <p:spPr/>
        <p:txBody>
          <a:bodyPr/>
          <a:lstStyle/>
          <a:p>
            <a:pPr algn="just"/>
            <a:r>
              <a:rPr lang="en-US" dirty="0"/>
              <a:t>Splay trees are Self adjusting Binary Trees with additional property that recently accessed elements as kept near the top and hence, are quick to access next time.</a:t>
            </a:r>
          </a:p>
          <a:p>
            <a:pPr algn="just"/>
            <a:r>
              <a:rPr lang="en-US" dirty="0"/>
              <a:t>After performing operations, the tree gets adjusted/ modified and this modification of tree is called Splaying.</a:t>
            </a:r>
            <a:endParaRPr lang="en-IN" dirty="0"/>
          </a:p>
        </p:txBody>
      </p:sp>
    </p:spTree>
    <p:extLst>
      <p:ext uri="{BB962C8B-B14F-4D97-AF65-F5344CB8AC3E}">
        <p14:creationId xmlns:p14="http://schemas.microsoft.com/office/powerpoint/2010/main" val="3619762071"/>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D6B63-22C3-6352-70C5-A1DB435D6EF0}"/>
            </a:ext>
          </a:extLst>
        </p:cNvPr>
        <p:cNvGrpSpPr/>
        <p:nvPr/>
      </p:nvGrpSpPr>
      <p:grpSpPr>
        <a:xfrm>
          <a:off x="0" y="0"/>
          <a:ext cx="0" cy="0"/>
          <a:chOff x="0" y="0"/>
          <a:chExt cx="0" cy="0"/>
        </a:xfrm>
      </p:grpSpPr>
      <p:sp>
        <p:nvSpPr>
          <p:cNvPr id="53250" name="Rectangle 2">
            <a:extLst>
              <a:ext uri="{FF2B5EF4-FFF2-40B4-BE49-F238E27FC236}">
                <a16:creationId xmlns:a16="http://schemas.microsoft.com/office/drawing/2014/main" id="{F65959B2-E28D-C25C-6309-F15E54A3482B}"/>
              </a:ext>
            </a:extLst>
          </p:cNvPr>
          <p:cNvSpPr>
            <a:spLocks noGrp="1" noChangeArrowheads="1"/>
          </p:cNvSpPr>
          <p:nvPr>
            <p:ph type="title"/>
          </p:nvPr>
        </p:nvSpPr>
        <p:spPr/>
        <p:txBody>
          <a:bodyPr/>
          <a:lstStyle/>
          <a:p>
            <a:r>
              <a:rPr lang="en-US" altLang="en-US">
                <a:solidFill>
                  <a:srgbClr val="FF3300"/>
                </a:solidFill>
              </a:rPr>
              <a:t>Zig at depth 1</a:t>
            </a:r>
          </a:p>
        </p:txBody>
      </p:sp>
      <p:sp>
        <p:nvSpPr>
          <p:cNvPr id="53251" name="Rectangle 3">
            <a:extLst>
              <a:ext uri="{FF2B5EF4-FFF2-40B4-BE49-F238E27FC236}">
                <a16:creationId xmlns:a16="http://schemas.microsoft.com/office/drawing/2014/main" id="{B9D7C262-A49B-420B-DCCE-4C8073AAA35E}"/>
              </a:ext>
            </a:extLst>
          </p:cNvPr>
          <p:cNvSpPr>
            <a:spLocks noGrp="1" noChangeArrowheads="1"/>
          </p:cNvSpPr>
          <p:nvPr>
            <p:ph type="body" idx="1"/>
          </p:nvPr>
        </p:nvSpPr>
        <p:spPr/>
        <p:txBody>
          <a:bodyPr/>
          <a:lstStyle/>
          <a:p>
            <a:r>
              <a:rPr lang="en-US" altLang="en-US" sz="2800" dirty="0"/>
              <a:t>Suppose Q is now accessed using Find</a:t>
            </a:r>
          </a:p>
          <a:p>
            <a:endParaRPr lang="en-US" altLang="en-US" sz="2800" dirty="0"/>
          </a:p>
          <a:p>
            <a:endParaRPr lang="en-US" altLang="en-US" sz="2800" dirty="0"/>
          </a:p>
          <a:p>
            <a:endParaRPr lang="en-US" altLang="en-US" sz="2800" dirty="0"/>
          </a:p>
          <a:p>
            <a:endParaRPr lang="en-US" altLang="en-US" sz="2800" dirty="0"/>
          </a:p>
          <a:p>
            <a:endParaRPr lang="en-US" altLang="en-US" sz="2800" dirty="0"/>
          </a:p>
          <a:p>
            <a:endParaRPr lang="en-US" altLang="en-US" sz="2800" dirty="0"/>
          </a:p>
          <a:p>
            <a:endParaRPr lang="en-US" altLang="en-US" sz="2800" dirty="0"/>
          </a:p>
          <a:p>
            <a:r>
              <a:rPr lang="en-US" altLang="en-US" sz="2800" dirty="0"/>
              <a:t>Zag moves Q back to the top</a:t>
            </a:r>
          </a:p>
        </p:txBody>
      </p:sp>
      <p:graphicFrame>
        <p:nvGraphicFramePr>
          <p:cNvPr id="53252" name="Object 4">
            <a:extLst>
              <a:ext uri="{FF2B5EF4-FFF2-40B4-BE49-F238E27FC236}">
                <a16:creationId xmlns:a16="http://schemas.microsoft.com/office/drawing/2014/main" id="{38C49CD9-FAD9-4582-4872-56624841BFED}"/>
              </a:ext>
            </a:extLst>
          </p:cNvPr>
          <p:cNvGraphicFramePr>
            <a:graphicFrameLocks noChangeAspect="1"/>
          </p:cNvGraphicFramePr>
          <p:nvPr/>
        </p:nvGraphicFramePr>
        <p:xfrm>
          <a:off x="2293939" y="2603501"/>
          <a:ext cx="7070725" cy="2671763"/>
        </p:xfrm>
        <a:graphic>
          <a:graphicData uri="http://schemas.openxmlformats.org/presentationml/2006/ole">
            <mc:AlternateContent xmlns:mc="http://schemas.openxmlformats.org/markup-compatibility/2006">
              <mc:Choice xmlns:v="urn:schemas-microsoft-com:vml" Requires="v">
                <p:oleObj name="Photo Editor Photo" r:id="rId2" imgW="11819048" imgH="6295238" progId="MSPhotoEd.3">
                  <p:embed/>
                </p:oleObj>
              </mc:Choice>
              <mc:Fallback>
                <p:oleObj name="Photo Editor Photo" r:id="rId2" imgW="11819048" imgH="6295238" progId="MSPhotoEd.3">
                  <p:embed/>
                  <p:pic>
                    <p:nvPicPr>
                      <p:cNvPr id="53252" name="Object 4">
                        <a:extLst>
                          <a:ext uri="{FF2B5EF4-FFF2-40B4-BE49-F238E27FC236}">
                            <a16:creationId xmlns:a16="http://schemas.microsoft.com/office/drawing/2014/main" id="{0D55277C-5CFC-A3BF-8049-1614316FC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9051"/>
                      <a:stretch>
                        <a:fillRect/>
                      </a:stretch>
                    </p:blipFill>
                    <p:spPr bwMode="auto">
                      <a:xfrm>
                        <a:off x="2293939" y="2603501"/>
                        <a:ext cx="7070725"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3" name="Text Box 5">
            <a:extLst>
              <a:ext uri="{FF2B5EF4-FFF2-40B4-BE49-F238E27FC236}">
                <a16:creationId xmlns:a16="http://schemas.microsoft.com/office/drawing/2014/main" id="{DB1BCD08-C1C5-E6BF-1A4B-897A8B2D3F3B}"/>
              </a:ext>
            </a:extLst>
          </p:cNvPr>
          <p:cNvSpPr txBox="1">
            <a:spLocks noChangeArrowheads="1"/>
          </p:cNvSpPr>
          <p:nvPr/>
        </p:nvSpPr>
        <p:spPr bwMode="auto">
          <a:xfrm>
            <a:off x="8478838" y="5524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400">
              <a:latin typeface="Times New Roman" panose="02020603050405020304" pitchFamily="18" charset="0"/>
            </a:endParaRPr>
          </a:p>
        </p:txBody>
      </p:sp>
      <p:sp>
        <p:nvSpPr>
          <p:cNvPr id="53254" name="Line 6">
            <a:extLst>
              <a:ext uri="{FF2B5EF4-FFF2-40B4-BE49-F238E27FC236}">
                <a16:creationId xmlns:a16="http://schemas.microsoft.com/office/drawing/2014/main" id="{9706F079-921D-9FD3-8621-C82DEC26F98B}"/>
              </a:ext>
            </a:extLst>
          </p:cNvPr>
          <p:cNvSpPr>
            <a:spLocks noChangeShapeType="1"/>
          </p:cNvSpPr>
          <p:nvPr/>
        </p:nvSpPr>
        <p:spPr bwMode="auto">
          <a:xfrm>
            <a:off x="5159376" y="4148138"/>
            <a:ext cx="1806575"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255" name="Text Box 7">
            <a:extLst>
              <a:ext uri="{FF2B5EF4-FFF2-40B4-BE49-F238E27FC236}">
                <a16:creationId xmlns:a16="http://schemas.microsoft.com/office/drawing/2014/main" id="{9CAD16B4-E777-43E4-577E-5457A54553B6}"/>
              </a:ext>
            </a:extLst>
          </p:cNvPr>
          <p:cNvSpPr txBox="1">
            <a:spLocks noChangeArrowheads="1"/>
          </p:cNvSpPr>
          <p:nvPr/>
        </p:nvSpPr>
        <p:spPr bwMode="auto">
          <a:xfrm>
            <a:off x="5105400" y="3581401"/>
            <a:ext cx="7184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Zag</a:t>
            </a:r>
          </a:p>
        </p:txBody>
      </p:sp>
      <p:sp>
        <p:nvSpPr>
          <p:cNvPr id="53256" name="Rectangle 8">
            <a:extLst>
              <a:ext uri="{FF2B5EF4-FFF2-40B4-BE49-F238E27FC236}">
                <a16:creationId xmlns:a16="http://schemas.microsoft.com/office/drawing/2014/main" id="{AD90D0C4-E64E-4A72-D40B-CD7EFCA7D5BE}"/>
              </a:ext>
            </a:extLst>
          </p:cNvPr>
          <p:cNvSpPr>
            <a:spLocks noChangeArrowheads="1"/>
          </p:cNvSpPr>
          <p:nvPr/>
        </p:nvSpPr>
        <p:spPr bwMode="auto">
          <a:xfrm>
            <a:off x="7389813" y="2552700"/>
            <a:ext cx="2062162" cy="29337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rgbClr val="0000FF"/>
              </a:solidFill>
              <a:latin typeface="Times New Roman" panose="02020603050405020304" pitchFamily="18" charset="0"/>
            </a:endParaRPr>
          </a:p>
        </p:txBody>
      </p:sp>
      <p:sp>
        <p:nvSpPr>
          <p:cNvPr id="53257" name="Oval 9">
            <a:extLst>
              <a:ext uri="{FF2B5EF4-FFF2-40B4-BE49-F238E27FC236}">
                <a16:creationId xmlns:a16="http://schemas.microsoft.com/office/drawing/2014/main" id="{EC8972EF-DEC9-6A06-4B40-534B0A32A8FA}"/>
              </a:ext>
            </a:extLst>
          </p:cNvPr>
          <p:cNvSpPr>
            <a:spLocks noChangeArrowheads="1"/>
          </p:cNvSpPr>
          <p:nvPr/>
        </p:nvSpPr>
        <p:spPr bwMode="auto">
          <a:xfrm rot="1500000">
            <a:off x="3243263" y="2667000"/>
            <a:ext cx="762000" cy="1600200"/>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58" name="Oval 10">
            <a:extLst>
              <a:ext uri="{FF2B5EF4-FFF2-40B4-BE49-F238E27FC236}">
                <a16:creationId xmlns:a16="http://schemas.microsoft.com/office/drawing/2014/main" id="{F0502923-9BAE-2F87-A178-8E67E46AFAFE}"/>
              </a:ext>
            </a:extLst>
          </p:cNvPr>
          <p:cNvSpPr>
            <a:spLocks noChangeArrowheads="1"/>
          </p:cNvSpPr>
          <p:nvPr/>
        </p:nvSpPr>
        <p:spPr bwMode="auto">
          <a:xfrm rot="20100000">
            <a:off x="8077200" y="2674938"/>
            <a:ext cx="762000" cy="1600200"/>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59" name="Line 11">
            <a:extLst>
              <a:ext uri="{FF2B5EF4-FFF2-40B4-BE49-F238E27FC236}">
                <a16:creationId xmlns:a16="http://schemas.microsoft.com/office/drawing/2014/main" id="{743BC654-A713-56FA-53A8-92C905E167A2}"/>
              </a:ext>
            </a:extLst>
          </p:cNvPr>
          <p:cNvSpPr>
            <a:spLocks noChangeShapeType="1"/>
          </p:cNvSpPr>
          <p:nvPr/>
        </p:nvSpPr>
        <p:spPr bwMode="auto">
          <a:xfrm flipH="1">
            <a:off x="3962400" y="2971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60" name="Text Box 12">
            <a:extLst>
              <a:ext uri="{FF2B5EF4-FFF2-40B4-BE49-F238E27FC236}">
                <a16:creationId xmlns:a16="http://schemas.microsoft.com/office/drawing/2014/main" id="{76FCE125-612A-A1BE-E941-1F4452F6EEBE}"/>
              </a:ext>
            </a:extLst>
          </p:cNvPr>
          <p:cNvSpPr txBox="1">
            <a:spLocks noChangeArrowheads="1"/>
          </p:cNvSpPr>
          <p:nvPr/>
        </p:nvSpPr>
        <p:spPr bwMode="auto">
          <a:xfrm>
            <a:off x="4800600" y="2743201"/>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root</a:t>
            </a:r>
          </a:p>
        </p:txBody>
      </p:sp>
    </p:spTree>
    <p:extLst>
      <p:ext uri="{BB962C8B-B14F-4D97-AF65-F5344CB8AC3E}">
        <p14:creationId xmlns:p14="http://schemas.microsoft.com/office/powerpoint/2010/main" val="21393843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65B82-E69F-DE6B-53FA-DFEC8C31A9ED}"/>
            </a:ext>
          </a:extLst>
        </p:cNvPr>
        <p:cNvGrpSpPr/>
        <p:nvPr/>
      </p:nvGrpSpPr>
      <p:grpSpPr>
        <a:xfrm>
          <a:off x="0" y="0"/>
          <a:ext cx="0" cy="0"/>
          <a:chOff x="0" y="0"/>
          <a:chExt cx="0" cy="0"/>
        </a:xfrm>
      </p:grpSpPr>
      <p:sp>
        <p:nvSpPr>
          <p:cNvPr id="55298" name="Rectangle 2">
            <a:extLst>
              <a:ext uri="{FF2B5EF4-FFF2-40B4-BE49-F238E27FC236}">
                <a16:creationId xmlns:a16="http://schemas.microsoft.com/office/drawing/2014/main" id="{783C0DA3-7500-8248-D74C-C6E0185AE8D7}"/>
              </a:ext>
            </a:extLst>
          </p:cNvPr>
          <p:cNvSpPr>
            <a:spLocks noGrp="1" noChangeArrowheads="1"/>
          </p:cNvSpPr>
          <p:nvPr>
            <p:ph type="title"/>
          </p:nvPr>
        </p:nvSpPr>
        <p:spPr/>
        <p:txBody>
          <a:bodyPr/>
          <a:lstStyle/>
          <a:p>
            <a:r>
              <a:rPr lang="en-US" altLang="en-US" dirty="0">
                <a:solidFill>
                  <a:srgbClr val="FF3300"/>
                </a:solidFill>
              </a:rPr>
              <a:t>Zag-Zig operation</a:t>
            </a:r>
          </a:p>
        </p:txBody>
      </p:sp>
      <p:sp>
        <p:nvSpPr>
          <p:cNvPr id="55299" name="Rectangle 3">
            <a:extLst>
              <a:ext uri="{FF2B5EF4-FFF2-40B4-BE49-F238E27FC236}">
                <a16:creationId xmlns:a16="http://schemas.microsoft.com/office/drawing/2014/main" id="{A160B40A-6F03-8DAE-BF34-532C037D0B59}"/>
              </a:ext>
            </a:extLst>
          </p:cNvPr>
          <p:cNvSpPr>
            <a:spLocks noGrp="1" noChangeArrowheads="1"/>
          </p:cNvSpPr>
          <p:nvPr>
            <p:ph type="body" idx="1"/>
          </p:nvPr>
        </p:nvSpPr>
        <p:spPr>
          <a:xfrm>
            <a:off x="1417983" y="1981200"/>
            <a:ext cx="8716617" cy="1066800"/>
          </a:xfrm>
        </p:spPr>
        <p:txBody>
          <a:bodyPr/>
          <a:lstStyle/>
          <a:p>
            <a:pPr>
              <a:lnSpc>
                <a:spcPct val="90000"/>
              </a:lnSpc>
            </a:pPr>
            <a:r>
              <a:rPr lang="en-US" altLang="en-US" sz="2800" dirty="0"/>
              <a:t>“Zig-Zag” consists of two rotations of the opposite direction (assume R is the node that was accessed)</a:t>
            </a:r>
          </a:p>
          <a:p>
            <a:pPr>
              <a:lnSpc>
                <a:spcPct val="90000"/>
              </a:lnSpc>
            </a:pPr>
            <a:endParaRPr lang="en-US" altLang="en-US" sz="2800" dirty="0"/>
          </a:p>
          <a:p>
            <a:pPr>
              <a:lnSpc>
                <a:spcPct val="90000"/>
              </a:lnSpc>
            </a:pPr>
            <a:endParaRPr lang="en-US" altLang="en-US" sz="2800" dirty="0"/>
          </a:p>
          <a:p>
            <a:pPr>
              <a:lnSpc>
                <a:spcPct val="90000"/>
              </a:lnSpc>
            </a:pPr>
            <a:endParaRPr lang="en-US" altLang="en-US" sz="2800" dirty="0"/>
          </a:p>
          <a:p>
            <a:pPr>
              <a:lnSpc>
                <a:spcPct val="90000"/>
              </a:lnSpc>
            </a:pPr>
            <a:endParaRPr lang="en-US" altLang="en-US" sz="2800" dirty="0"/>
          </a:p>
        </p:txBody>
      </p:sp>
      <p:graphicFrame>
        <p:nvGraphicFramePr>
          <p:cNvPr id="55300" name="Object 4">
            <a:extLst>
              <a:ext uri="{FF2B5EF4-FFF2-40B4-BE49-F238E27FC236}">
                <a16:creationId xmlns:a16="http://schemas.microsoft.com/office/drawing/2014/main" id="{DF1B035E-557C-F7A5-D8D6-57B48891E9AB}"/>
              </a:ext>
            </a:extLst>
          </p:cNvPr>
          <p:cNvGraphicFramePr>
            <a:graphicFrameLocks noChangeAspect="1"/>
          </p:cNvGraphicFramePr>
          <p:nvPr/>
        </p:nvGraphicFramePr>
        <p:xfrm>
          <a:off x="2024063" y="3201988"/>
          <a:ext cx="8255000" cy="2055812"/>
        </p:xfrm>
        <a:graphic>
          <a:graphicData uri="http://schemas.openxmlformats.org/presentationml/2006/ole">
            <mc:AlternateContent xmlns:mc="http://schemas.openxmlformats.org/markup-compatibility/2006">
              <mc:Choice xmlns:v="urn:schemas-microsoft-com:vml" Requires="v">
                <p:oleObj name="Photo Editor Photo" r:id="rId2" imgW="23438095" imgH="8392696" progId="MSPhotoEd.3">
                  <p:embed/>
                </p:oleObj>
              </mc:Choice>
              <mc:Fallback>
                <p:oleObj name="Photo Editor Photo" r:id="rId2" imgW="23438095" imgH="8392696" progId="MSPhotoEd.3">
                  <p:embed/>
                  <p:pic>
                    <p:nvPicPr>
                      <p:cNvPr id="55300" name="Object 4">
                        <a:extLst>
                          <a:ext uri="{FF2B5EF4-FFF2-40B4-BE49-F238E27FC236}">
                            <a16:creationId xmlns:a16="http://schemas.microsoft.com/office/drawing/2014/main" id="{4F401A65-8017-CC7D-9A64-BD4740FD3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50" t="4358" r="1170" b="28328"/>
                      <a:stretch>
                        <a:fillRect/>
                      </a:stretch>
                    </p:blipFill>
                    <p:spPr bwMode="auto">
                      <a:xfrm>
                        <a:off x="2024063" y="3201988"/>
                        <a:ext cx="8255000" cy="205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1" name="Text Box 5">
            <a:extLst>
              <a:ext uri="{FF2B5EF4-FFF2-40B4-BE49-F238E27FC236}">
                <a16:creationId xmlns:a16="http://schemas.microsoft.com/office/drawing/2014/main" id="{AF837FCA-A2E6-C732-4282-7134067332CC}"/>
              </a:ext>
            </a:extLst>
          </p:cNvPr>
          <p:cNvSpPr txBox="1">
            <a:spLocks noChangeArrowheads="1"/>
          </p:cNvSpPr>
          <p:nvPr/>
        </p:nvSpPr>
        <p:spPr bwMode="auto">
          <a:xfrm>
            <a:off x="3368675" y="3849689"/>
            <a:ext cx="7553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(Zag)</a:t>
            </a:r>
          </a:p>
        </p:txBody>
      </p:sp>
      <p:sp>
        <p:nvSpPr>
          <p:cNvPr id="55302" name="Text Box 6">
            <a:extLst>
              <a:ext uri="{FF2B5EF4-FFF2-40B4-BE49-F238E27FC236}">
                <a16:creationId xmlns:a16="http://schemas.microsoft.com/office/drawing/2014/main" id="{352590A6-9472-C684-0B99-50ADAEE9272D}"/>
              </a:ext>
            </a:extLst>
          </p:cNvPr>
          <p:cNvSpPr txBox="1">
            <a:spLocks noChangeArrowheads="1"/>
          </p:cNvSpPr>
          <p:nvPr/>
        </p:nvSpPr>
        <p:spPr bwMode="auto">
          <a:xfrm>
            <a:off x="6748463" y="3783014"/>
            <a:ext cx="700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(Zig)</a:t>
            </a:r>
          </a:p>
        </p:txBody>
      </p:sp>
      <p:sp>
        <p:nvSpPr>
          <p:cNvPr id="55303" name="Oval 7">
            <a:extLst>
              <a:ext uri="{FF2B5EF4-FFF2-40B4-BE49-F238E27FC236}">
                <a16:creationId xmlns:a16="http://schemas.microsoft.com/office/drawing/2014/main" id="{FFF62107-4991-F1F3-E177-4045E6C4EDEA}"/>
              </a:ext>
            </a:extLst>
          </p:cNvPr>
          <p:cNvSpPr>
            <a:spLocks noChangeArrowheads="1"/>
          </p:cNvSpPr>
          <p:nvPr/>
        </p:nvSpPr>
        <p:spPr bwMode="auto">
          <a:xfrm rot="20400000">
            <a:off x="2209800" y="3810000"/>
            <a:ext cx="533400" cy="9906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4" name="Oval 8">
            <a:extLst>
              <a:ext uri="{FF2B5EF4-FFF2-40B4-BE49-F238E27FC236}">
                <a16:creationId xmlns:a16="http://schemas.microsoft.com/office/drawing/2014/main" id="{8329B785-DC1C-FC23-A9B3-E0F0C1AB0657}"/>
              </a:ext>
            </a:extLst>
          </p:cNvPr>
          <p:cNvSpPr>
            <a:spLocks noChangeArrowheads="1"/>
          </p:cNvSpPr>
          <p:nvPr/>
        </p:nvSpPr>
        <p:spPr bwMode="auto">
          <a:xfrm rot="1500000">
            <a:off x="5486400" y="3733800"/>
            <a:ext cx="533400" cy="990600"/>
          </a:xfrm>
          <a:prstGeom prst="ellipse">
            <a:avLst/>
          </a:prstGeom>
          <a:noFill/>
          <a:ln w="12700">
            <a:solidFill>
              <a:srgbClr val="FF00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5" name="Oval 9">
            <a:extLst>
              <a:ext uri="{FF2B5EF4-FFF2-40B4-BE49-F238E27FC236}">
                <a16:creationId xmlns:a16="http://schemas.microsoft.com/office/drawing/2014/main" id="{EE396B6C-D415-C76E-F3FA-768864F94B2D}"/>
              </a:ext>
            </a:extLst>
          </p:cNvPr>
          <p:cNvSpPr>
            <a:spLocks noChangeArrowheads="1"/>
          </p:cNvSpPr>
          <p:nvPr/>
        </p:nvSpPr>
        <p:spPr bwMode="auto">
          <a:xfrm rot="1500000">
            <a:off x="5715000" y="3200400"/>
            <a:ext cx="533400" cy="990600"/>
          </a:xfrm>
          <a:prstGeom prst="ellipse">
            <a:avLst/>
          </a:prstGeom>
          <a:noFill/>
          <a:ln w="381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6" name="Oval 10">
            <a:extLst>
              <a:ext uri="{FF2B5EF4-FFF2-40B4-BE49-F238E27FC236}">
                <a16:creationId xmlns:a16="http://schemas.microsoft.com/office/drawing/2014/main" id="{B78C7A30-621E-A818-977E-9F77894DBD88}"/>
              </a:ext>
            </a:extLst>
          </p:cNvPr>
          <p:cNvSpPr>
            <a:spLocks noChangeArrowheads="1"/>
          </p:cNvSpPr>
          <p:nvPr/>
        </p:nvSpPr>
        <p:spPr bwMode="auto">
          <a:xfrm rot="19500000">
            <a:off x="9448800" y="3124200"/>
            <a:ext cx="533400" cy="990600"/>
          </a:xfrm>
          <a:prstGeom prst="ellipse">
            <a:avLst/>
          </a:prstGeom>
          <a:noFill/>
          <a:ln w="12700">
            <a:solidFill>
              <a:schemeClr val="accent2"/>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8" name="Text Box 12">
            <a:extLst>
              <a:ext uri="{FF2B5EF4-FFF2-40B4-BE49-F238E27FC236}">
                <a16:creationId xmlns:a16="http://schemas.microsoft.com/office/drawing/2014/main" id="{CD977A11-BE5B-ADF6-26A8-EDF5AC5D5EE3}"/>
              </a:ext>
            </a:extLst>
          </p:cNvPr>
          <p:cNvSpPr txBox="1">
            <a:spLocks noChangeArrowheads="1"/>
          </p:cNvSpPr>
          <p:nvPr/>
        </p:nvSpPr>
        <p:spPr bwMode="auto">
          <a:xfrm>
            <a:off x="5562600" y="57150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55309" name="Text Box 13">
            <a:extLst>
              <a:ext uri="{FF2B5EF4-FFF2-40B4-BE49-F238E27FC236}">
                <a16:creationId xmlns:a16="http://schemas.microsoft.com/office/drawing/2014/main" id="{5D5EBC3B-15B4-5595-6509-E8E1C37EE2FD}"/>
              </a:ext>
            </a:extLst>
          </p:cNvPr>
          <p:cNvSpPr txBox="1">
            <a:spLocks noChangeArrowheads="1"/>
          </p:cNvSpPr>
          <p:nvPr/>
        </p:nvSpPr>
        <p:spPr bwMode="auto">
          <a:xfrm>
            <a:off x="5530664" y="5353973"/>
            <a:ext cx="873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ZiaZig</a:t>
            </a:r>
            <a:endParaRPr lang="en-US" altLang="en-US" dirty="0"/>
          </a:p>
        </p:txBody>
      </p:sp>
      <p:sp>
        <p:nvSpPr>
          <p:cNvPr id="55310" name="Line 14">
            <a:extLst>
              <a:ext uri="{FF2B5EF4-FFF2-40B4-BE49-F238E27FC236}">
                <a16:creationId xmlns:a16="http://schemas.microsoft.com/office/drawing/2014/main" id="{002CA569-B173-92F5-C6C0-0CA0ADF06F40}"/>
              </a:ext>
            </a:extLst>
          </p:cNvPr>
          <p:cNvSpPr>
            <a:spLocks noChangeShapeType="1"/>
          </p:cNvSpPr>
          <p:nvPr/>
        </p:nvSpPr>
        <p:spPr bwMode="auto">
          <a:xfrm>
            <a:off x="3962400" y="5715000"/>
            <a:ext cx="3733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89962402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0FBDA-BE48-DF96-B730-9D6B8A0E466A}"/>
            </a:ext>
          </a:extLst>
        </p:cNvPr>
        <p:cNvGrpSpPr/>
        <p:nvPr/>
      </p:nvGrpSpPr>
      <p:grpSpPr>
        <a:xfrm>
          <a:off x="0" y="0"/>
          <a:ext cx="0" cy="0"/>
          <a:chOff x="0" y="0"/>
          <a:chExt cx="0" cy="0"/>
        </a:xfrm>
      </p:grpSpPr>
      <p:sp>
        <p:nvSpPr>
          <p:cNvPr id="54274" name="Rectangle 2">
            <a:extLst>
              <a:ext uri="{FF2B5EF4-FFF2-40B4-BE49-F238E27FC236}">
                <a16:creationId xmlns:a16="http://schemas.microsoft.com/office/drawing/2014/main" id="{048415DA-482B-9C86-5AC7-319460CF6DB8}"/>
              </a:ext>
            </a:extLst>
          </p:cNvPr>
          <p:cNvSpPr>
            <a:spLocks noGrp="1" noChangeArrowheads="1"/>
          </p:cNvSpPr>
          <p:nvPr>
            <p:ph type="title"/>
          </p:nvPr>
        </p:nvSpPr>
        <p:spPr/>
        <p:txBody>
          <a:bodyPr/>
          <a:lstStyle/>
          <a:p>
            <a:r>
              <a:rPr lang="en-US" altLang="en-US">
                <a:solidFill>
                  <a:srgbClr val="FF3300"/>
                </a:solidFill>
              </a:rPr>
              <a:t>Zig-Zig operation</a:t>
            </a:r>
          </a:p>
        </p:txBody>
      </p:sp>
      <p:sp>
        <p:nvSpPr>
          <p:cNvPr id="54275" name="Rectangle 3">
            <a:extLst>
              <a:ext uri="{FF2B5EF4-FFF2-40B4-BE49-F238E27FC236}">
                <a16:creationId xmlns:a16="http://schemas.microsoft.com/office/drawing/2014/main" id="{9F734CC6-8D7F-ED07-EAF0-4C1D9E3745BB}"/>
              </a:ext>
            </a:extLst>
          </p:cNvPr>
          <p:cNvSpPr>
            <a:spLocks noGrp="1" noChangeArrowheads="1"/>
          </p:cNvSpPr>
          <p:nvPr>
            <p:ph type="body" idx="1"/>
          </p:nvPr>
        </p:nvSpPr>
        <p:spPr>
          <a:xfrm>
            <a:off x="2209800" y="1828800"/>
            <a:ext cx="7772400" cy="3962400"/>
          </a:xfrm>
        </p:spPr>
        <p:txBody>
          <a:bodyPr/>
          <a:lstStyle/>
          <a:p>
            <a:r>
              <a:rPr lang="en-US" altLang="en-US"/>
              <a:t>“Zig-Zig” consists of </a:t>
            </a:r>
            <a:r>
              <a:rPr lang="en-US" altLang="en-US">
                <a:solidFill>
                  <a:srgbClr val="0000FF"/>
                </a:solidFill>
              </a:rPr>
              <a:t>two single rotations of the same direction</a:t>
            </a:r>
            <a:r>
              <a:rPr lang="en-US" altLang="en-US"/>
              <a:t> (</a:t>
            </a:r>
            <a:r>
              <a:rPr lang="en-US" altLang="en-US">
                <a:solidFill>
                  <a:srgbClr val="0000FF"/>
                </a:solidFill>
              </a:rPr>
              <a:t>R is the node that was accessed</a:t>
            </a:r>
            <a:r>
              <a:rPr lang="en-US" altLang="en-US"/>
              <a:t>)</a:t>
            </a:r>
          </a:p>
          <a:p>
            <a:endParaRPr lang="en-US" altLang="en-US"/>
          </a:p>
          <a:p>
            <a:endParaRPr lang="en-US" altLang="en-US"/>
          </a:p>
          <a:p>
            <a:endParaRPr lang="en-US" altLang="en-US"/>
          </a:p>
          <a:p>
            <a:endParaRPr lang="en-US" altLang="en-US"/>
          </a:p>
        </p:txBody>
      </p:sp>
      <p:graphicFrame>
        <p:nvGraphicFramePr>
          <p:cNvPr id="54276" name="Object 4">
            <a:extLst>
              <a:ext uri="{FF2B5EF4-FFF2-40B4-BE49-F238E27FC236}">
                <a16:creationId xmlns:a16="http://schemas.microsoft.com/office/drawing/2014/main" id="{9CA65E9C-9CA3-2B07-1581-1507A1539B22}"/>
              </a:ext>
            </a:extLst>
          </p:cNvPr>
          <p:cNvGraphicFramePr>
            <a:graphicFrameLocks noChangeAspect="1"/>
          </p:cNvGraphicFramePr>
          <p:nvPr/>
        </p:nvGraphicFramePr>
        <p:xfrm>
          <a:off x="2057400" y="3327400"/>
          <a:ext cx="8174038" cy="2082800"/>
        </p:xfrm>
        <a:graphic>
          <a:graphicData uri="http://schemas.openxmlformats.org/presentationml/2006/ole">
            <mc:AlternateContent xmlns:mc="http://schemas.openxmlformats.org/markup-compatibility/2006">
              <mc:Choice xmlns:v="urn:schemas-microsoft-com:vml" Requires="v">
                <p:oleObj name="Photo Editor Photo" r:id="rId2" imgW="23247619" imgH="7249537" progId="MSPhotoEd.3">
                  <p:embed/>
                </p:oleObj>
              </mc:Choice>
              <mc:Fallback>
                <p:oleObj name="Photo Editor Photo" r:id="rId2" imgW="23247619" imgH="7249537" progId="MSPhotoEd.3">
                  <p:embed/>
                  <p:pic>
                    <p:nvPicPr>
                      <p:cNvPr id="54276" name="Object 4">
                        <a:extLst>
                          <a:ext uri="{FF2B5EF4-FFF2-40B4-BE49-F238E27FC236}">
                            <a16:creationId xmlns:a16="http://schemas.microsoft.com/office/drawing/2014/main" id="{1AA84A58-00D8-6254-65E3-E9F3CAEB5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80" t="7568" r="1180" b="12613"/>
                      <a:stretch>
                        <a:fillRect/>
                      </a:stretch>
                    </p:blipFill>
                    <p:spPr bwMode="auto">
                      <a:xfrm>
                        <a:off x="2057400" y="3327400"/>
                        <a:ext cx="8174038"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7" name="Text Box 5">
            <a:extLst>
              <a:ext uri="{FF2B5EF4-FFF2-40B4-BE49-F238E27FC236}">
                <a16:creationId xmlns:a16="http://schemas.microsoft.com/office/drawing/2014/main" id="{4FA1F756-27F0-0865-C1E1-951382AD6F04}"/>
              </a:ext>
            </a:extLst>
          </p:cNvPr>
          <p:cNvSpPr txBox="1">
            <a:spLocks noChangeArrowheads="1"/>
          </p:cNvSpPr>
          <p:nvPr/>
        </p:nvSpPr>
        <p:spPr bwMode="auto">
          <a:xfrm>
            <a:off x="5994400" y="4935538"/>
            <a:ext cx="336550" cy="4572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latin typeface="Times New Roman" panose="02020603050405020304" pitchFamily="18" charset="0"/>
              </a:rPr>
              <a:t>  </a:t>
            </a:r>
          </a:p>
        </p:txBody>
      </p:sp>
      <p:sp>
        <p:nvSpPr>
          <p:cNvPr id="54278" name="Text Box 6">
            <a:extLst>
              <a:ext uri="{FF2B5EF4-FFF2-40B4-BE49-F238E27FC236}">
                <a16:creationId xmlns:a16="http://schemas.microsoft.com/office/drawing/2014/main" id="{9FFC2B71-6C74-95EE-5F4F-109861EEA879}"/>
              </a:ext>
            </a:extLst>
          </p:cNvPr>
          <p:cNvSpPr txBox="1">
            <a:spLocks noChangeArrowheads="1"/>
          </p:cNvSpPr>
          <p:nvPr/>
        </p:nvSpPr>
        <p:spPr bwMode="auto">
          <a:xfrm>
            <a:off x="3451225" y="4513264"/>
            <a:ext cx="17315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(ZigFromLeft)</a:t>
            </a:r>
          </a:p>
        </p:txBody>
      </p:sp>
      <p:sp>
        <p:nvSpPr>
          <p:cNvPr id="54279" name="Text Box 7">
            <a:extLst>
              <a:ext uri="{FF2B5EF4-FFF2-40B4-BE49-F238E27FC236}">
                <a16:creationId xmlns:a16="http://schemas.microsoft.com/office/drawing/2014/main" id="{EC473273-34DE-F8E5-6DB6-37049D5EDFF7}"/>
              </a:ext>
            </a:extLst>
          </p:cNvPr>
          <p:cNvSpPr txBox="1">
            <a:spLocks noChangeArrowheads="1"/>
          </p:cNvSpPr>
          <p:nvPr/>
        </p:nvSpPr>
        <p:spPr bwMode="auto">
          <a:xfrm>
            <a:off x="7294563" y="4486276"/>
            <a:ext cx="17315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(ZigFromLeft)</a:t>
            </a:r>
          </a:p>
        </p:txBody>
      </p:sp>
      <p:sp>
        <p:nvSpPr>
          <p:cNvPr id="54280" name="Oval 8">
            <a:extLst>
              <a:ext uri="{FF2B5EF4-FFF2-40B4-BE49-F238E27FC236}">
                <a16:creationId xmlns:a16="http://schemas.microsoft.com/office/drawing/2014/main" id="{8F136184-E7CB-F79C-A725-CE23772554BC}"/>
              </a:ext>
            </a:extLst>
          </p:cNvPr>
          <p:cNvSpPr>
            <a:spLocks noChangeArrowheads="1"/>
          </p:cNvSpPr>
          <p:nvPr/>
        </p:nvSpPr>
        <p:spPr bwMode="auto">
          <a:xfrm rot="1500000">
            <a:off x="2438400" y="3352800"/>
            <a:ext cx="533400" cy="9906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82" name="Oval 10">
            <a:extLst>
              <a:ext uri="{FF2B5EF4-FFF2-40B4-BE49-F238E27FC236}">
                <a16:creationId xmlns:a16="http://schemas.microsoft.com/office/drawing/2014/main" id="{B3B59148-858F-E03E-697A-44BC0E73E3D6}"/>
              </a:ext>
            </a:extLst>
          </p:cNvPr>
          <p:cNvSpPr>
            <a:spLocks noChangeArrowheads="1"/>
          </p:cNvSpPr>
          <p:nvPr/>
        </p:nvSpPr>
        <p:spPr bwMode="auto">
          <a:xfrm rot="19200000">
            <a:off x="6096000" y="3276600"/>
            <a:ext cx="533400" cy="990600"/>
          </a:xfrm>
          <a:prstGeom prst="ellipse">
            <a:avLst/>
          </a:prstGeom>
          <a:noFill/>
          <a:ln w="12700">
            <a:solidFill>
              <a:srgbClr val="FF00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83" name="Oval 11">
            <a:extLst>
              <a:ext uri="{FF2B5EF4-FFF2-40B4-BE49-F238E27FC236}">
                <a16:creationId xmlns:a16="http://schemas.microsoft.com/office/drawing/2014/main" id="{31A884C0-DB74-F54D-16A3-8B53B232933A}"/>
              </a:ext>
            </a:extLst>
          </p:cNvPr>
          <p:cNvSpPr>
            <a:spLocks noChangeArrowheads="1"/>
          </p:cNvSpPr>
          <p:nvPr/>
        </p:nvSpPr>
        <p:spPr bwMode="auto">
          <a:xfrm rot="2100000">
            <a:off x="5638800" y="3276600"/>
            <a:ext cx="533400" cy="990600"/>
          </a:xfrm>
          <a:prstGeom prst="ellipse">
            <a:avLst/>
          </a:prstGeom>
          <a:noFill/>
          <a:ln w="381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84" name="Oval 12">
            <a:extLst>
              <a:ext uri="{FF2B5EF4-FFF2-40B4-BE49-F238E27FC236}">
                <a16:creationId xmlns:a16="http://schemas.microsoft.com/office/drawing/2014/main" id="{29A513D4-F2CC-923D-1199-B15766AEB06C}"/>
              </a:ext>
            </a:extLst>
          </p:cNvPr>
          <p:cNvSpPr>
            <a:spLocks noChangeArrowheads="1"/>
          </p:cNvSpPr>
          <p:nvPr/>
        </p:nvSpPr>
        <p:spPr bwMode="auto">
          <a:xfrm rot="20100000">
            <a:off x="9344025" y="3276600"/>
            <a:ext cx="533400" cy="990600"/>
          </a:xfrm>
          <a:prstGeom prst="ellipse">
            <a:avLst/>
          </a:prstGeom>
          <a:noFill/>
          <a:ln w="12700">
            <a:solidFill>
              <a:schemeClr val="accent2"/>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85" name="Text Box 13">
            <a:extLst>
              <a:ext uri="{FF2B5EF4-FFF2-40B4-BE49-F238E27FC236}">
                <a16:creationId xmlns:a16="http://schemas.microsoft.com/office/drawing/2014/main" id="{E368DC23-8AE4-2261-D782-7958A09AFC80}"/>
              </a:ext>
            </a:extLst>
          </p:cNvPr>
          <p:cNvSpPr txBox="1">
            <a:spLocks noChangeArrowheads="1"/>
          </p:cNvSpPr>
          <p:nvPr/>
        </p:nvSpPr>
        <p:spPr bwMode="auto">
          <a:xfrm>
            <a:off x="4724400" y="5257801"/>
            <a:ext cx="1907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ZigZigFromLeft</a:t>
            </a:r>
          </a:p>
        </p:txBody>
      </p:sp>
      <p:sp>
        <p:nvSpPr>
          <p:cNvPr id="54286" name="Line 14">
            <a:extLst>
              <a:ext uri="{FF2B5EF4-FFF2-40B4-BE49-F238E27FC236}">
                <a16:creationId xmlns:a16="http://schemas.microsoft.com/office/drawing/2014/main" id="{26BC7E97-6EE5-CB40-6553-1A2F16F371D0}"/>
              </a:ext>
            </a:extLst>
          </p:cNvPr>
          <p:cNvSpPr>
            <a:spLocks noChangeShapeType="1"/>
          </p:cNvSpPr>
          <p:nvPr/>
        </p:nvSpPr>
        <p:spPr bwMode="auto">
          <a:xfrm>
            <a:off x="3962400" y="5715000"/>
            <a:ext cx="3733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62023638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48469-1AE0-D6D7-CFD6-2FD3EDD4B972}"/>
            </a:ext>
          </a:extLst>
        </p:cNvPr>
        <p:cNvGrpSpPr/>
        <p:nvPr/>
      </p:nvGrpSpPr>
      <p:grpSpPr>
        <a:xfrm>
          <a:off x="0" y="0"/>
          <a:ext cx="0" cy="0"/>
          <a:chOff x="0" y="0"/>
          <a:chExt cx="0" cy="0"/>
        </a:xfrm>
      </p:grpSpPr>
      <p:sp>
        <p:nvSpPr>
          <p:cNvPr id="57346" name="Rectangle 2">
            <a:extLst>
              <a:ext uri="{FF2B5EF4-FFF2-40B4-BE49-F238E27FC236}">
                <a16:creationId xmlns:a16="http://schemas.microsoft.com/office/drawing/2014/main" id="{158D715B-C10E-2C6C-3D42-BBCE83DD5794}"/>
              </a:ext>
            </a:extLst>
          </p:cNvPr>
          <p:cNvSpPr>
            <a:spLocks noGrp="1" noChangeArrowheads="1"/>
          </p:cNvSpPr>
          <p:nvPr>
            <p:ph type="title"/>
          </p:nvPr>
        </p:nvSpPr>
        <p:spPr/>
        <p:txBody>
          <a:bodyPr/>
          <a:lstStyle/>
          <a:p>
            <a:r>
              <a:rPr lang="en-US" altLang="en-US">
                <a:solidFill>
                  <a:srgbClr val="FF3300"/>
                </a:solidFill>
              </a:rPr>
              <a:t>Decreasing depth - "autobalance"</a:t>
            </a:r>
          </a:p>
        </p:txBody>
      </p:sp>
      <p:graphicFrame>
        <p:nvGraphicFramePr>
          <p:cNvPr id="57347" name="Object 3">
            <a:extLst>
              <a:ext uri="{FF2B5EF4-FFF2-40B4-BE49-F238E27FC236}">
                <a16:creationId xmlns:a16="http://schemas.microsoft.com/office/drawing/2014/main" id="{E88CD203-B17F-AA20-FEEE-079AFA292296}"/>
              </a:ext>
            </a:extLst>
          </p:cNvPr>
          <p:cNvGraphicFramePr>
            <a:graphicFrameLocks noChangeAspect="1"/>
          </p:cNvGraphicFramePr>
          <p:nvPr/>
        </p:nvGraphicFramePr>
        <p:xfrm>
          <a:off x="1905000" y="2057400"/>
          <a:ext cx="8458200" cy="3297238"/>
        </p:xfrm>
        <a:graphic>
          <a:graphicData uri="http://schemas.openxmlformats.org/presentationml/2006/ole">
            <mc:AlternateContent xmlns:mc="http://schemas.openxmlformats.org/markup-compatibility/2006">
              <mc:Choice xmlns:v="urn:schemas-microsoft-com:vml" Requires="v">
                <p:oleObj name="Photo Editor Photo" r:id="rId2" imgW="25914286" imgH="10104762" progId="MSPhotoEd.3">
                  <p:embed/>
                </p:oleObj>
              </mc:Choice>
              <mc:Fallback>
                <p:oleObj name="Photo Editor Photo" r:id="rId2" imgW="25914286" imgH="10104762" progId="MSPhotoEd.3">
                  <p:embed/>
                  <p:pic>
                    <p:nvPicPr>
                      <p:cNvPr id="57347" name="Object 3">
                        <a:extLst>
                          <a:ext uri="{FF2B5EF4-FFF2-40B4-BE49-F238E27FC236}">
                            <a16:creationId xmlns:a16="http://schemas.microsoft.com/office/drawing/2014/main" id="{22CA6CDD-2484-2BB3-A093-94EE002BB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057400"/>
                        <a:ext cx="8458200" cy="329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9" name="Text Box 5">
            <a:extLst>
              <a:ext uri="{FF2B5EF4-FFF2-40B4-BE49-F238E27FC236}">
                <a16:creationId xmlns:a16="http://schemas.microsoft.com/office/drawing/2014/main" id="{C885DB02-B054-8441-8562-4C40063C1890}"/>
              </a:ext>
            </a:extLst>
          </p:cNvPr>
          <p:cNvSpPr txBox="1">
            <a:spLocks noChangeArrowheads="1"/>
          </p:cNvSpPr>
          <p:nvPr/>
        </p:nvSpPr>
        <p:spPr bwMode="auto">
          <a:xfrm>
            <a:off x="3962400" y="5486401"/>
            <a:ext cx="9717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Find(T)</a:t>
            </a:r>
          </a:p>
        </p:txBody>
      </p:sp>
      <p:sp>
        <p:nvSpPr>
          <p:cNvPr id="57350" name="Line 6">
            <a:extLst>
              <a:ext uri="{FF2B5EF4-FFF2-40B4-BE49-F238E27FC236}">
                <a16:creationId xmlns:a16="http://schemas.microsoft.com/office/drawing/2014/main" id="{2D6D2B0D-52A0-7FA5-62C6-6A9E8129D304}"/>
              </a:ext>
            </a:extLst>
          </p:cNvPr>
          <p:cNvSpPr>
            <a:spLocks noChangeShapeType="1"/>
          </p:cNvSpPr>
          <p:nvPr/>
        </p:nvSpPr>
        <p:spPr bwMode="auto">
          <a:xfrm>
            <a:off x="2590800" y="5867400"/>
            <a:ext cx="396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51" name="Text Box 7">
            <a:extLst>
              <a:ext uri="{FF2B5EF4-FFF2-40B4-BE49-F238E27FC236}">
                <a16:creationId xmlns:a16="http://schemas.microsoft.com/office/drawing/2014/main" id="{AD818F12-DDB8-B36D-01A9-0F8458932B78}"/>
              </a:ext>
            </a:extLst>
          </p:cNvPr>
          <p:cNvSpPr txBox="1">
            <a:spLocks noChangeArrowheads="1"/>
          </p:cNvSpPr>
          <p:nvPr/>
        </p:nvSpPr>
        <p:spPr bwMode="auto">
          <a:xfrm>
            <a:off x="7924801" y="5486401"/>
            <a:ext cx="9589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Find(R)</a:t>
            </a:r>
          </a:p>
        </p:txBody>
      </p:sp>
      <p:sp>
        <p:nvSpPr>
          <p:cNvPr id="57352" name="Line 8">
            <a:extLst>
              <a:ext uri="{FF2B5EF4-FFF2-40B4-BE49-F238E27FC236}">
                <a16:creationId xmlns:a16="http://schemas.microsoft.com/office/drawing/2014/main" id="{0991C12F-7767-B8C1-44BB-67ABDE4524B0}"/>
              </a:ext>
            </a:extLst>
          </p:cNvPr>
          <p:cNvSpPr>
            <a:spLocks noChangeShapeType="1"/>
          </p:cNvSpPr>
          <p:nvPr/>
        </p:nvSpPr>
        <p:spPr bwMode="auto">
          <a:xfrm>
            <a:off x="7010400" y="5867400"/>
            <a:ext cx="2743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53" name="Oval 9">
            <a:extLst>
              <a:ext uri="{FF2B5EF4-FFF2-40B4-BE49-F238E27FC236}">
                <a16:creationId xmlns:a16="http://schemas.microsoft.com/office/drawing/2014/main" id="{09EC1FFF-19B7-6B04-FD6C-55B9F3318916}"/>
              </a:ext>
            </a:extLst>
          </p:cNvPr>
          <p:cNvSpPr>
            <a:spLocks noChangeArrowheads="1"/>
          </p:cNvSpPr>
          <p:nvPr/>
        </p:nvSpPr>
        <p:spPr bwMode="auto">
          <a:xfrm>
            <a:off x="2057400" y="4114800"/>
            <a:ext cx="457200" cy="381000"/>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55" name="Oval 11">
            <a:extLst>
              <a:ext uri="{FF2B5EF4-FFF2-40B4-BE49-F238E27FC236}">
                <a16:creationId xmlns:a16="http://schemas.microsoft.com/office/drawing/2014/main" id="{CBDA2DEE-EF4A-C582-49E3-51FA375A02B1}"/>
              </a:ext>
            </a:extLst>
          </p:cNvPr>
          <p:cNvSpPr>
            <a:spLocks noChangeArrowheads="1"/>
          </p:cNvSpPr>
          <p:nvPr/>
        </p:nvSpPr>
        <p:spPr bwMode="auto">
          <a:xfrm>
            <a:off x="4419600" y="3124200"/>
            <a:ext cx="457200" cy="381000"/>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56" name="Oval 12">
            <a:extLst>
              <a:ext uri="{FF2B5EF4-FFF2-40B4-BE49-F238E27FC236}">
                <a16:creationId xmlns:a16="http://schemas.microsoft.com/office/drawing/2014/main" id="{33407CA1-8C83-535C-89F4-A7F91CDA3257}"/>
              </a:ext>
            </a:extLst>
          </p:cNvPr>
          <p:cNvSpPr>
            <a:spLocks noChangeArrowheads="1"/>
          </p:cNvSpPr>
          <p:nvPr/>
        </p:nvSpPr>
        <p:spPr bwMode="auto">
          <a:xfrm>
            <a:off x="6629400" y="1981200"/>
            <a:ext cx="457200" cy="381000"/>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23530382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70BAE-5F17-6F2C-8268-BD8165C0FCC8}"/>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EEE713A1-A9BA-F7C8-1584-C336E7A66826}"/>
              </a:ext>
            </a:extLst>
          </p:cNvPr>
          <p:cNvSpPr>
            <a:spLocks noGrp="1" noChangeArrowheads="1"/>
          </p:cNvSpPr>
          <p:nvPr>
            <p:ph type="title"/>
          </p:nvPr>
        </p:nvSpPr>
        <p:spPr/>
        <p:txBody>
          <a:bodyPr/>
          <a:lstStyle/>
          <a:p>
            <a:r>
              <a:rPr lang="en-US" altLang="en-US">
                <a:solidFill>
                  <a:srgbClr val="FF3300"/>
                </a:solidFill>
              </a:rPr>
              <a:t>Example Insert</a:t>
            </a:r>
          </a:p>
        </p:txBody>
      </p:sp>
      <p:sp>
        <p:nvSpPr>
          <p:cNvPr id="79875" name="Rectangle 3">
            <a:extLst>
              <a:ext uri="{FF2B5EF4-FFF2-40B4-BE49-F238E27FC236}">
                <a16:creationId xmlns:a16="http://schemas.microsoft.com/office/drawing/2014/main" id="{54E50A2F-763A-80A4-BE36-F27DEF83B9F2}"/>
              </a:ext>
            </a:extLst>
          </p:cNvPr>
          <p:cNvSpPr>
            <a:spLocks noGrp="1" noChangeArrowheads="1"/>
          </p:cNvSpPr>
          <p:nvPr>
            <p:ph type="body" idx="1"/>
          </p:nvPr>
        </p:nvSpPr>
        <p:spPr/>
        <p:txBody>
          <a:bodyPr/>
          <a:lstStyle/>
          <a:p>
            <a:r>
              <a:rPr lang="en-US" altLang="en-US"/>
              <a:t>Inserting in order 1,2,3,…,8</a:t>
            </a:r>
          </a:p>
          <a:p>
            <a:r>
              <a:rPr lang="en-US" altLang="en-US"/>
              <a:t>Without self-adjustment</a:t>
            </a:r>
          </a:p>
        </p:txBody>
      </p:sp>
      <p:sp>
        <p:nvSpPr>
          <p:cNvPr id="79876" name="Oval 4">
            <a:extLst>
              <a:ext uri="{FF2B5EF4-FFF2-40B4-BE49-F238E27FC236}">
                <a16:creationId xmlns:a16="http://schemas.microsoft.com/office/drawing/2014/main" id="{600126B7-F8EC-A674-22F3-F1309A3800E9}"/>
              </a:ext>
            </a:extLst>
          </p:cNvPr>
          <p:cNvSpPr>
            <a:spLocks noChangeArrowheads="1"/>
          </p:cNvSpPr>
          <p:nvPr/>
        </p:nvSpPr>
        <p:spPr bwMode="auto">
          <a:xfrm>
            <a:off x="3429000" y="32004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79877" name="Line 5">
            <a:extLst>
              <a:ext uri="{FF2B5EF4-FFF2-40B4-BE49-F238E27FC236}">
                <a16:creationId xmlns:a16="http://schemas.microsoft.com/office/drawing/2014/main" id="{DAA4721D-B012-0F48-1B44-9DB3EA5AC976}"/>
              </a:ext>
            </a:extLst>
          </p:cNvPr>
          <p:cNvSpPr>
            <a:spLocks noChangeShapeType="1"/>
          </p:cNvSpPr>
          <p:nvPr/>
        </p:nvSpPr>
        <p:spPr bwMode="auto">
          <a:xfrm>
            <a:off x="3810000" y="3429000"/>
            <a:ext cx="4572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78" name="Oval 6">
            <a:extLst>
              <a:ext uri="{FF2B5EF4-FFF2-40B4-BE49-F238E27FC236}">
                <a16:creationId xmlns:a16="http://schemas.microsoft.com/office/drawing/2014/main" id="{841A025D-6064-B032-1672-97171820E5A6}"/>
              </a:ext>
            </a:extLst>
          </p:cNvPr>
          <p:cNvSpPr>
            <a:spLocks noChangeArrowheads="1"/>
          </p:cNvSpPr>
          <p:nvPr/>
        </p:nvSpPr>
        <p:spPr bwMode="auto">
          <a:xfrm>
            <a:off x="4191000" y="35814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79879" name="Line 7">
            <a:extLst>
              <a:ext uri="{FF2B5EF4-FFF2-40B4-BE49-F238E27FC236}">
                <a16:creationId xmlns:a16="http://schemas.microsoft.com/office/drawing/2014/main" id="{89A01237-9FFA-42DE-DC44-DB46DC3B4FA9}"/>
              </a:ext>
            </a:extLst>
          </p:cNvPr>
          <p:cNvSpPr>
            <a:spLocks noChangeShapeType="1"/>
          </p:cNvSpPr>
          <p:nvPr/>
        </p:nvSpPr>
        <p:spPr bwMode="auto">
          <a:xfrm>
            <a:off x="4572000" y="3810000"/>
            <a:ext cx="4572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80" name="Oval 8">
            <a:extLst>
              <a:ext uri="{FF2B5EF4-FFF2-40B4-BE49-F238E27FC236}">
                <a16:creationId xmlns:a16="http://schemas.microsoft.com/office/drawing/2014/main" id="{12FB79DA-A71D-5A54-AECD-5E3201F1F999}"/>
              </a:ext>
            </a:extLst>
          </p:cNvPr>
          <p:cNvSpPr>
            <a:spLocks noChangeArrowheads="1"/>
          </p:cNvSpPr>
          <p:nvPr/>
        </p:nvSpPr>
        <p:spPr bwMode="auto">
          <a:xfrm>
            <a:off x="4953000" y="39624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79881" name="Line 9">
            <a:extLst>
              <a:ext uri="{FF2B5EF4-FFF2-40B4-BE49-F238E27FC236}">
                <a16:creationId xmlns:a16="http://schemas.microsoft.com/office/drawing/2014/main" id="{E5414900-0593-058E-F166-85670BA73D3B}"/>
              </a:ext>
            </a:extLst>
          </p:cNvPr>
          <p:cNvSpPr>
            <a:spLocks noChangeShapeType="1"/>
          </p:cNvSpPr>
          <p:nvPr/>
        </p:nvSpPr>
        <p:spPr bwMode="auto">
          <a:xfrm>
            <a:off x="5334000" y="4191000"/>
            <a:ext cx="4572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82" name="Oval 10">
            <a:extLst>
              <a:ext uri="{FF2B5EF4-FFF2-40B4-BE49-F238E27FC236}">
                <a16:creationId xmlns:a16="http://schemas.microsoft.com/office/drawing/2014/main" id="{8D4113B0-00DE-7A4C-262A-29439A29E722}"/>
              </a:ext>
            </a:extLst>
          </p:cNvPr>
          <p:cNvSpPr>
            <a:spLocks noChangeArrowheads="1"/>
          </p:cNvSpPr>
          <p:nvPr/>
        </p:nvSpPr>
        <p:spPr bwMode="auto">
          <a:xfrm>
            <a:off x="5715000" y="43434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a:t>
            </a:r>
          </a:p>
        </p:txBody>
      </p:sp>
      <p:sp>
        <p:nvSpPr>
          <p:cNvPr id="79883" name="Line 11">
            <a:extLst>
              <a:ext uri="{FF2B5EF4-FFF2-40B4-BE49-F238E27FC236}">
                <a16:creationId xmlns:a16="http://schemas.microsoft.com/office/drawing/2014/main" id="{8027D1F9-3BB7-E882-B9A5-81DE502F3223}"/>
              </a:ext>
            </a:extLst>
          </p:cNvPr>
          <p:cNvSpPr>
            <a:spLocks noChangeShapeType="1"/>
          </p:cNvSpPr>
          <p:nvPr/>
        </p:nvSpPr>
        <p:spPr bwMode="auto">
          <a:xfrm>
            <a:off x="6096000" y="4572000"/>
            <a:ext cx="4572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84" name="Oval 12">
            <a:extLst>
              <a:ext uri="{FF2B5EF4-FFF2-40B4-BE49-F238E27FC236}">
                <a16:creationId xmlns:a16="http://schemas.microsoft.com/office/drawing/2014/main" id="{FBC30E40-137C-FAC8-F187-B2C13CCF6035}"/>
              </a:ext>
            </a:extLst>
          </p:cNvPr>
          <p:cNvSpPr>
            <a:spLocks noChangeArrowheads="1"/>
          </p:cNvSpPr>
          <p:nvPr/>
        </p:nvSpPr>
        <p:spPr bwMode="auto">
          <a:xfrm>
            <a:off x="6477000" y="47244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79885" name="Line 13">
            <a:extLst>
              <a:ext uri="{FF2B5EF4-FFF2-40B4-BE49-F238E27FC236}">
                <a16:creationId xmlns:a16="http://schemas.microsoft.com/office/drawing/2014/main" id="{B6C9C674-51DF-8B5B-7A51-50F0DB9F72A1}"/>
              </a:ext>
            </a:extLst>
          </p:cNvPr>
          <p:cNvSpPr>
            <a:spLocks noChangeShapeType="1"/>
          </p:cNvSpPr>
          <p:nvPr/>
        </p:nvSpPr>
        <p:spPr bwMode="auto">
          <a:xfrm>
            <a:off x="6858000" y="4953000"/>
            <a:ext cx="4572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86" name="Oval 14">
            <a:extLst>
              <a:ext uri="{FF2B5EF4-FFF2-40B4-BE49-F238E27FC236}">
                <a16:creationId xmlns:a16="http://schemas.microsoft.com/office/drawing/2014/main" id="{5F3D4F69-F8B1-414B-0F41-F3FAE18B907B}"/>
              </a:ext>
            </a:extLst>
          </p:cNvPr>
          <p:cNvSpPr>
            <a:spLocks noChangeArrowheads="1"/>
          </p:cNvSpPr>
          <p:nvPr/>
        </p:nvSpPr>
        <p:spPr bwMode="auto">
          <a:xfrm>
            <a:off x="7239000" y="51054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a:t>
            </a:r>
          </a:p>
        </p:txBody>
      </p:sp>
      <p:sp>
        <p:nvSpPr>
          <p:cNvPr id="79887" name="Line 15">
            <a:extLst>
              <a:ext uri="{FF2B5EF4-FFF2-40B4-BE49-F238E27FC236}">
                <a16:creationId xmlns:a16="http://schemas.microsoft.com/office/drawing/2014/main" id="{B11BB7B9-C1BF-ED72-E0B3-A063AB521B01}"/>
              </a:ext>
            </a:extLst>
          </p:cNvPr>
          <p:cNvSpPr>
            <a:spLocks noChangeShapeType="1"/>
          </p:cNvSpPr>
          <p:nvPr/>
        </p:nvSpPr>
        <p:spPr bwMode="auto">
          <a:xfrm>
            <a:off x="7620000" y="5334000"/>
            <a:ext cx="4572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88" name="Oval 16">
            <a:extLst>
              <a:ext uri="{FF2B5EF4-FFF2-40B4-BE49-F238E27FC236}">
                <a16:creationId xmlns:a16="http://schemas.microsoft.com/office/drawing/2014/main" id="{7941A0D2-8673-99BF-4A6F-4D255037C792}"/>
              </a:ext>
            </a:extLst>
          </p:cNvPr>
          <p:cNvSpPr>
            <a:spLocks noChangeArrowheads="1"/>
          </p:cNvSpPr>
          <p:nvPr/>
        </p:nvSpPr>
        <p:spPr bwMode="auto">
          <a:xfrm>
            <a:off x="8001000" y="54864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7</a:t>
            </a:r>
          </a:p>
        </p:txBody>
      </p:sp>
      <p:sp>
        <p:nvSpPr>
          <p:cNvPr id="79889" name="Line 17">
            <a:extLst>
              <a:ext uri="{FF2B5EF4-FFF2-40B4-BE49-F238E27FC236}">
                <a16:creationId xmlns:a16="http://schemas.microsoft.com/office/drawing/2014/main" id="{BD4B7F99-5DCB-E754-2901-C65D4926E92F}"/>
              </a:ext>
            </a:extLst>
          </p:cNvPr>
          <p:cNvSpPr>
            <a:spLocks noChangeShapeType="1"/>
          </p:cNvSpPr>
          <p:nvPr/>
        </p:nvSpPr>
        <p:spPr bwMode="auto">
          <a:xfrm>
            <a:off x="8382000" y="5715000"/>
            <a:ext cx="4572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90" name="Oval 18">
            <a:extLst>
              <a:ext uri="{FF2B5EF4-FFF2-40B4-BE49-F238E27FC236}">
                <a16:creationId xmlns:a16="http://schemas.microsoft.com/office/drawing/2014/main" id="{2ECE63A3-FA2D-7DEF-442D-02781BA61529}"/>
              </a:ext>
            </a:extLst>
          </p:cNvPr>
          <p:cNvSpPr>
            <a:spLocks noChangeArrowheads="1"/>
          </p:cNvSpPr>
          <p:nvPr/>
        </p:nvSpPr>
        <p:spPr bwMode="auto">
          <a:xfrm>
            <a:off x="8763000" y="58674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8</a:t>
            </a:r>
          </a:p>
        </p:txBody>
      </p:sp>
      <p:sp>
        <p:nvSpPr>
          <p:cNvPr id="79891" name="Text Box 19">
            <a:extLst>
              <a:ext uri="{FF2B5EF4-FFF2-40B4-BE49-F238E27FC236}">
                <a16:creationId xmlns:a16="http://schemas.microsoft.com/office/drawing/2014/main" id="{DB6B2588-F0E8-D9A9-2548-B531DFFF524B}"/>
              </a:ext>
            </a:extLst>
          </p:cNvPr>
          <p:cNvSpPr txBox="1">
            <a:spLocks noChangeArrowheads="1"/>
          </p:cNvSpPr>
          <p:nvPr/>
        </p:nvSpPr>
        <p:spPr bwMode="auto">
          <a:xfrm>
            <a:off x="7070725" y="3516314"/>
            <a:ext cx="26837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O(n</a:t>
            </a:r>
            <a:r>
              <a:rPr lang="en-US" altLang="en-US" baseline="30000"/>
              <a:t>2</a:t>
            </a:r>
            <a:r>
              <a:rPr lang="en-US" altLang="en-US"/>
              <a:t>) time for n Insert</a:t>
            </a:r>
          </a:p>
        </p:txBody>
      </p:sp>
    </p:spTree>
    <p:extLst>
      <p:ext uri="{BB962C8B-B14F-4D97-AF65-F5344CB8AC3E}">
        <p14:creationId xmlns:p14="http://schemas.microsoft.com/office/powerpoint/2010/main" val="2177444102"/>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741D1-A4E2-56DB-65F9-4D75579D3338}"/>
            </a:ext>
          </a:extLst>
        </p:cNvPr>
        <p:cNvGrpSpPr/>
        <p:nvPr/>
      </p:nvGrpSpPr>
      <p:grpSpPr>
        <a:xfrm>
          <a:off x="0" y="0"/>
          <a:ext cx="0" cy="0"/>
          <a:chOff x="0" y="0"/>
          <a:chExt cx="0" cy="0"/>
        </a:xfrm>
      </p:grpSpPr>
      <p:sp>
        <p:nvSpPr>
          <p:cNvPr id="81922" name="Rectangle 2">
            <a:extLst>
              <a:ext uri="{FF2B5EF4-FFF2-40B4-BE49-F238E27FC236}">
                <a16:creationId xmlns:a16="http://schemas.microsoft.com/office/drawing/2014/main" id="{A0E47084-EFEB-2CC5-6351-40544674ABA4}"/>
              </a:ext>
            </a:extLst>
          </p:cNvPr>
          <p:cNvSpPr>
            <a:spLocks noGrp="1" noChangeArrowheads="1"/>
          </p:cNvSpPr>
          <p:nvPr>
            <p:ph type="title"/>
          </p:nvPr>
        </p:nvSpPr>
        <p:spPr/>
        <p:txBody>
          <a:bodyPr/>
          <a:lstStyle/>
          <a:p>
            <a:r>
              <a:rPr lang="en-US" altLang="en-US">
                <a:solidFill>
                  <a:srgbClr val="FF3300"/>
                </a:solidFill>
              </a:rPr>
              <a:t>With Self-Adjustment</a:t>
            </a:r>
          </a:p>
        </p:txBody>
      </p:sp>
      <p:sp>
        <p:nvSpPr>
          <p:cNvPr id="81924" name="Oval 4">
            <a:extLst>
              <a:ext uri="{FF2B5EF4-FFF2-40B4-BE49-F238E27FC236}">
                <a16:creationId xmlns:a16="http://schemas.microsoft.com/office/drawing/2014/main" id="{434F7248-F94A-3104-D4E1-02C28F16FAAD}"/>
              </a:ext>
            </a:extLst>
          </p:cNvPr>
          <p:cNvSpPr>
            <a:spLocks noChangeArrowheads="1"/>
          </p:cNvSpPr>
          <p:nvPr/>
        </p:nvSpPr>
        <p:spPr bwMode="auto">
          <a:xfrm>
            <a:off x="2895600" y="23622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81925" name="Line 5">
            <a:extLst>
              <a:ext uri="{FF2B5EF4-FFF2-40B4-BE49-F238E27FC236}">
                <a16:creationId xmlns:a16="http://schemas.microsoft.com/office/drawing/2014/main" id="{60D15F3D-DB78-F283-E0D8-3DE206AE689E}"/>
              </a:ext>
            </a:extLst>
          </p:cNvPr>
          <p:cNvSpPr>
            <a:spLocks noChangeShapeType="1"/>
          </p:cNvSpPr>
          <p:nvPr/>
        </p:nvSpPr>
        <p:spPr bwMode="auto">
          <a:xfrm>
            <a:off x="3352800" y="3733800"/>
            <a:ext cx="4572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26" name="Oval 6">
            <a:extLst>
              <a:ext uri="{FF2B5EF4-FFF2-40B4-BE49-F238E27FC236}">
                <a16:creationId xmlns:a16="http://schemas.microsoft.com/office/drawing/2014/main" id="{F77C4D13-4EED-A988-7975-AF74FA4F4D26}"/>
              </a:ext>
            </a:extLst>
          </p:cNvPr>
          <p:cNvSpPr>
            <a:spLocks noChangeArrowheads="1"/>
          </p:cNvSpPr>
          <p:nvPr/>
        </p:nvSpPr>
        <p:spPr bwMode="auto">
          <a:xfrm>
            <a:off x="3733800" y="38862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81939" name="Oval 19">
            <a:extLst>
              <a:ext uri="{FF2B5EF4-FFF2-40B4-BE49-F238E27FC236}">
                <a16:creationId xmlns:a16="http://schemas.microsoft.com/office/drawing/2014/main" id="{56F4E0A6-4344-20F3-CFF0-FCE58B28DCEE}"/>
              </a:ext>
            </a:extLst>
          </p:cNvPr>
          <p:cNvSpPr>
            <a:spLocks noChangeArrowheads="1"/>
          </p:cNvSpPr>
          <p:nvPr/>
        </p:nvSpPr>
        <p:spPr bwMode="auto">
          <a:xfrm>
            <a:off x="2971800" y="34290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81940" name="Line 20">
            <a:extLst>
              <a:ext uri="{FF2B5EF4-FFF2-40B4-BE49-F238E27FC236}">
                <a16:creationId xmlns:a16="http://schemas.microsoft.com/office/drawing/2014/main" id="{3015C537-FEFF-538D-FCEA-AA13221C5021}"/>
              </a:ext>
            </a:extLst>
          </p:cNvPr>
          <p:cNvSpPr>
            <a:spLocks noChangeShapeType="1"/>
          </p:cNvSpPr>
          <p:nvPr/>
        </p:nvSpPr>
        <p:spPr bwMode="auto">
          <a:xfrm flipH="1">
            <a:off x="5181600" y="3733800"/>
            <a:ext cx="3810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41" name="Oval 21">
            <a:extLst>
              <a:ext uri="{FF2B5EF4-FFF2-40B4-BE49-F238E27FC236}">
                <a16:creationId xmlns:a16="http://schemas.microsoft.com/office/drawing/2014/main" id="{E63E7203-CA5D-4B07-5ECC-39D77A7B0F6A}"/>
              </a:ext>
            </a:extLst>
          </p:cNvPr>
          <p:cNvSpPr>
            <a:spLocks noChangeArrowheads="1"/>
          </p:cNvSpPr>
          <p:nvPr/>
        </p:nvSpPr>
        <p:spPr bwMode="auto">
          <a:xfrm>
            <a:off x="5562600" y="34290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81942" name="Oval 22">
            <a:extLst>
              <a:ext uri="{FF2B5EF4-FFF2-40B4-BE49-F238E27FC236}">
                <a16:creationId xmlns:a16="http://schemas.microsoft.com/office/drawing/2014/main" id="{CB89D755-A0EC-011E-069A-2EC28D7977EA}"/>
              </a:ext>
            </a:extLst>
          </p:cNvPr>
          <p:cNvSpPr>
            <a:spLocks noChangeArrowheads="1"/>
          </p:cNvSpPr>
          <p:nvPr/>
        </p:nvSpPr>
        <p:spPr bwMode="auto">
          <a:xfrm>
            <a:off x="4876800" y="38862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81943" name="Text Box 23">
            <a:extLst>
              <a:ext uri="{FF2B5EF4-FFF2-40B4-BE49-F238E27FC236}">
                <a16:creationId xmlns:a16="http://schemas.microsoft.com/office/drawing/2014/main" id="{D2EB946F-8841-224C-036D-C20FAA5E1A3B}"/>
              </a:ext>
            </a:extLst>
          </p:cNvPr>
          <p:cNvSpPr txBox="1">
            <a:spLocks noChangeArrowheads="1"/>
          </p:cNvSpPr>
          <p:nvPr/>
        </p:nvSpPr>
        <p:spPr bwMode="auto">
          <a:xfrm>
            <a:off x="3886200" y="3276600"/>
            <a:ext cx="5421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t>Zag</a:t>
            </a:r>
          </a:p>
        </p:txBody>
      </p:sp>
      <p:sp>
        <p:nvSpPr>
          <p:cNvPr id="81944" name="Line 24">
            <a:extLst>
              <a:ext uri="{FF2B5EF4-FFF2-40B4-BE49-F238E27FC236}">
                <a16:creationId xmlns:a16="http://schemas.microsoft.com/office/drawing/2014/main" id="{F98DCF43-9638-7397-BA67-E5E7211484F8}"/>
              </a:ext>
            </a:extLst>
          </p:cNvPr>
          <p:cNvSpPr>
            <a:spLocks noChangeShapeType="1"/>
          </p:cNvSpPr>
          <p:nvPr/>
        </p:nvSpPr>
        <p:spPr bwMode="auto">
          <a:xfrm>
            <a:off x="3962400" y="36576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45" name="Line 25">
            <a:extLst>
              <a:ext uri="{FF2B5EF4-FFF2-40B4-BE49-F238E27FC236}">
                <a16:creationId xmlns:a16="http://schemas.microsoft.com/office/drawing/2014/main" id="{A2D80E70-DB9B-435A-0D94-7983345D35AD}"/>
              </a:ext>
            </a:extLst>
          </p:cNvPr>
          <p:cNvSpPr>
            <a:spLocks noChangeShapeType="1"/>
          </p:cNvSpPr>
          <p:nvPr/>
        </p:nvSpPr>
        <p:spPr bwMode="auto">
          <a:xfrm flipH="1">
            <a:off x="3276600" y="4953000"/>
            <a:ext cx="3810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46" name="Oval 26">
            <a:extLst>
              <a:ext uri="{FF2B5EF4-FFF2-40B4-BE49-F238E27FC236}">
                <a16:creationId xmlns:a16="http://schemas.microsoft.com/office/drawing/2014/main" id="{94DFFB09-FE87-3F41-6B25-00753F33706C}"/>
              </a:ext>
            </a:extLst>
          </p:cNvPr>
          <p:cNvSpPr>
            <a:spLocks noChangeArrowheads="1"/>
          </p:cNvSpPr>
          <p:nvPr/>
        </p:nvSpPr>
        <p:spPr bwMode="auto">
          <a:xfrm>
            <a:off x="3657600" y="46482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81947" name="Oval 27">
            <a:extLst>
              <a:ext uri="{FF2B5EF4-FFF2-40B4-BE49-F238E27FC236}">
                <a16:creationId xmlns:a16="http://schemas.microsoft.com/office/drawing/2014/main" id="{22A6426C-4E27-9649-417E-1158CEF7EEC7}"/>
              </a:ext>
            </a:extLst>
          </p:cNvPr>
          <p:cNvSpPr>
            <a:spLocks noChangeArrowheads="1"/>
          </p:cNvSpPr>
          <p:nvPr/>
        </p:nvSpPr>
        <p:spPr bwMode="auto">
          <a:xfrm>
            <a:off x="2971800" y="51054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81948" name="Line 28">
            <a:extLst>
              <a:ext uri="{FF2B5EF4-FFF2-40B4-BE49-F238E27FC236}">
                <a16:creationId xmlns:a16="http://schemas.microsoft.com/office/drawing/2014/main" id="{748C6F37-4FA8-2820-EC19-9013D26C0D27}"/>
              </a:ext>
            </a:extLst>
          </p:cNvPr>
          <p:cNvSpPr>
            <a:spLocks noChangeShapeType="1"/>
          </p:cNvSpPr>
          <p:nvPr/>
        </p:nvSpPr>
        <p:spPr bwMode="auto">
          <a:xfrm>
            <a:off x="4038600" y="4953000"/>
            <a:ext cx="4572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49" name="Oval 29">
            <a:extLst>
              <a:ext uri="{FF2B5EF4-FFF2-40B4-BE49-F238E27FC236}">
                <a16:creationId xmlns:a16="http://schemas.microsoft.com/office/drawing/2014/main" id="{FEB87B15-C66A-2734-D745-94AB3D4D6C38}"/>
              </a:ext>
            </a:extLst>
          </p:cNvPr>
          <p:cNvSpPr>
            <a:spLocks noChangeArrowheads="1"/>
          </p:cNvSpPr>
          <p:nvPr/>
        </p:nvSpPr>
        <p:spPr bwMode="auto">
          <a:xfrm>
            <a:off x="4419600" y="51054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81950" name="Text Box 30">
            <a:extLst>
              <a:ext uri="{FF2B5EF4-FFF2-40B4-BE49-F238E27FC236}">
                <a16:creationId xmlns:a16="http://schemas.microsoft.com/office/drawing/2014/main" id="{D6198FFC-7201-6163-EB8E-CCFA68B3654C}"/>
              </a:ext>
            </a:extLst>
          </p:cNvPr>
          <p:cNvSpPr txBox="1">
            <a:spLocks noChangeArrowheads="1"/>
          </p:cNvSpPr>
          <p:nvPr/>
        </p:nvSpPr>
        <p:spPr bwMode="auto">
          <a:xfrm>
            <a:off x="5029200" y="4724400"/>
            <a:ext cx="5421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t>Zag</a:t>
            </a:r>
          </a:p>
        </p:txBody>
      </p:sp>
      <p:sp>
        <p:nvSpPr>
          <p:cNvPr id="81951" name="Line 31">
            <a:extLst>
              <a:ext uri="{FF2B5EF4-FFF2-40B4-BE49-F238E27FC236}">
                <a16:creationId xmlns:a16="http://schemas.microsoft.com/office/drawing/2014/main" id="{50DE8148-F3B0-174E-CE1E-E5F0BA30402A}"/>
              </a:ext>
            </a:extLst>
          </p:cNvPr>
          <p:cNvSpPr>
            <a:spLocks noChangeShapeType="1"/>
          </p:cNvSpPr>
          <p:nvPr/>
        </p:nvSpPr>
        <p:spPr bwMode="auto">
          <a:xfrm>
            <a:off x="5181600" y="51054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52" name="Line 32">
            <a:extLst>
              <a:ext uri="{FF2B5EF4-FFF2-40B4-BE49-F238E27FC236}">
                <a16:creationId xmlns:a16="http://schemas.microsoft.com/office/drawing/2014/main" id="{61D39C38-69DD-9F5B-A8D9-3524AD3525F6}"/>
              </a:ext>
            </a:extLst>
          </p:cNvPr>
          <p:cNvSpPr>
            <a:spLocks noChangeShapeType="1"/>
          </p:cNvSpPr>
          <p:nvPr/>
        </p:nvSpPr>
        <p:spPr bwMode="auto">
          <a:xfrm flipH="1">
            <a:off x="7010400" y="5257800"/>
            <a:ext cx="3810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53" name="Oval 33">
            <a:extLst>
              <a:ext uri="{FF2B5EF4-FFF2-40B4-BE49-F238E27FC236}">
                <a16:creationId xmlns:a16="http://schemas.microsoft.com/office/drawing/2014/main" id="{CC10E641-7A1C-0AFD-B1A1-E7056756E673}"/>
              </a:ext>
            </a:extLst>
          </p:cNvPr>
          <p:cNvSpPr>
            <a:spLocks noChangeArrowheads="1"/>
          </p:cNvSpPr>
          <p:nvPr/>
        </p:nvSpPr>
        <p:spPr bwMode="auto">
          <a:xfrm>
            <a:off x="7391400" y="49530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81954" name="Oval 34">
            <a:extLst>
              <a:ext uri="{FF2B5EF4-FFF2-40B4-BE49-F238E27FC236}">
                <a16:creationId xmlns:a16="http://schemas.microsoft.com/office/drawing/2014/main" id="{A078F782-5636-FC8D-D681-A6D4583AEFCF}"/>
              </a:ext>
            </a:extLst>
          </p:cNvPr>
          <p:cNvSpPr>
            <a:spLocks noChangeArrowheads="1"/>
          </p:cNvSpPr>
          <p:nvPr/>
        </p:nvSpPr>
        <p:spPr bwMode="auto">
          <a:xfrm>
            <a:off x="6705600" y="54102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81956" name="Oval 36">
            <a:extLst>
              <a:ext uri="{FF2B5EF4-FFF2-40B4-BE49-F238E27FC236}">
                <a16:creationId xmlns:a16="http://schemas.microsoft.com/office/drawing/2014/main" id="{C0FDD281-AFF9-26AF-4F3F-092AD0596286}"/>
              </a:ext>
            </a:extLst>
          </p:cNvPr>
          <p:cNvSpPr>
            <a:spLocks noChangeArrowheads="1"/>
          </p:cNvSpPr>
          <p:nvPr/>
        </p:nvSpPr>
        <p:spPr bwMode="auto">
          <a:xfrm>
            <a:off x="8077200" y="44958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81957" name="Line 37">
            <a:extLst>
              <a:ext uri="{FF2B5EF4-FFF2-40B4-BE49-F238E27FC236}">
                <a16:creationId xmlns:a16="http://schemas.microsoft.com/office/drawing/2014/main" id="{45AEA749-9D2A-9CDE-AC42-39E43770AD20}"/>
              </a:ext>
            </a:extLst>
          </p:cNvPr>
          <p:cNvSpPr>
            <a:spLocks noChangeShapeType="1"/>
          </p:cNvSpPr>
          <p:nvPr/>
        </p:nvSpPr>
        <p:spPr bwMode="auto">
          <a:xfrm flipH="1">
            <a:off x="7696200" y="4800600"/>
            <a:ext cx="3810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58" name="Text Box 38">
            <a:extLst>
              <a:ext uri="{FF2B5EF4-FFF2-40B4-BE49-F238E27FC236}">
                <a16:creationId xmlns:a16="http://schemas.microsoft.com/office/drawing/2014/main" id="{495C848A-A494-B80A-EA37-615F69948BFF}"/>
              </a:ext>
            </a:extLst>
          </p:cNvPr>
          <p:cNvSpPr txBox="1">
            <a:spLocks noChangeArrowheads="1"/>
          </p:cNvSpPr>
          <p:nvPr/>
        </p:nvSpPr>
        <p:spPr bwMode="auto">
          <a:xfrm>
            <a:off x="2193925" y="2297114"/>
            <a:ext cx="32573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a:p>
            <a:endParaRPr lang="en-US" altLang="en-US"/>
          </a:p>
          <a:p>
            <a:endParaRPr lang="en-US" altLang="en-US"/>
          </a:p>
          <a:p>
            <a:endParaRPr lang="en-US" altLang="en-US"/>
          </a:p>
          <a:p>
            <a:r>
              <a:rPr lang="en-US" altLang="en-US"/>
              <a:t>2</a:t>
            </a:r>
          </a:p>
          <a:p>
            <a:endParaRPr lang="en-US" altLang="en-US"/>
          </a:p>
          <a:p>
            <a:endParaRPr lang="en-US" altLang="en-US"/>
          </a:p>
          <a:p>
            <a:endParaRPr lang="en-US" altLang="en-US"/>
          </a:p>
          <a:p>
            <a:r>
              <a:rPr lang="en-US" altLang="en-US"/>
              <a:t>3</a:t>
            </a:r>
          </a:p>
        </p:txBody>
      </p:sp>
    </p:spTree>
    <p:extLst>
      <p:ext uri="{BB962C8B-B14F-4D97-AF65-F5344CB8AC3E}">
        <p14:creationId xmlns:p14="http://schemas.microsoft.com/office/powerpoint/2010/main" val="139106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5CBDE-11FE-D847-0B21-C99D84381A0B}"/>
            </a:ext>
          </a:extLst>
        </p:cNvPr>
        <p:cNvGrpSpPr/>
        <p:nvPr/>
      </p:nvGrpSpPr>
      <p:grpSpPr>
        <a:xfrm>
          <a:off x="0" y="0"/>
          <a:ext cx="0" cy="0"/>
          <a:chOff x="0" y="0"/>
          <a:chExt cx="0" cy="0"/>
        </a:xfrm>
      </p:grpSpPr>
      <p:sp>
        <p:nvSpPr>
          <p:cNvPr id="83970" name="Rectangle 2">
            <a:extLst>
              <a:ext uri="{FF2B5EF4-FFF2-40B4-BE49-F238E27FC236}">
                <a16:creationId xmlns:a16="http://schemas.microsoft.com/office/drawing/2014/main" id="{B14E192E-2CA9-AAD9-65EB-F1C0B6FCA4D3}"/>
              </a:ext>
            </a:extLst>
          </p:cNvPr>
          <p:cNvSpPr>
            <a:spLocks noGrp="1" noChangeArrowheads="1"/>
          </p:cNvSpPr>
          <p:nvPr>
            <p:ph type="title"/>
          </p:nvPr>
        </p:nvSpPr>
        <p:spPr/>
        <p:txBody>
          <a:bodyPr/>
          <a:lstStyle/>
          <a:p>
            <a:r>
              <a:rPr lang="en-US" altLang="en-US">
                <a:solidFill>
                  <a:srgbClr val="FF3300"/>
                </a:solidFill>
              </a:rPr>
              <a:t>With Self-Adjustment</a:t>
            </a:r>
          </a:p>
        </p:txBody>
      </p:sp>
      <p:sp>
        <p:nvSpPr>
          <p:cNvPr id="83971" name="Text Box 3">
            <a:extLst>
              <a:ext uri="{FF2B5EF4-FFF2-40B4-BE49-F238E27FC236}">
                <a16:creationId xmlns:a16="http://schemas.microsoft.com/office/drawing/2014/main" id="{CF79BD8C-CC76-FEBD-940D-FB1F7F40D48B}"/>
              </a:ext>
            </a:extLst>
          </p:cNvPr>
          <p:cNvSpPr txBox="1">
            <a:spLocks noChangeArrowheads="1"/>
          </p:cNvSpPr>
          <p:nvPr/>
        </p:nvSpPr>
        <p:spPr bwMode="auto">
          <a:xfrm>
            <a:off x="6172200" y="3048000"/>
            <a:ext cx="5421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t>Zag</a:t>
            </a:r>
          </a:p>
        </p:txBody>
      </p:sp>
      <p:sp>
        <p:nvSpPr>
          <p:cNvPr id="83972" name="Line 4">
            <a:extLst>
              <a:ext uri="{FF2B5EF4-FFF2-40B4-BE49-F238E27FC236}">
                <a16:creationId xmlns:a16="http://schemas.microsoft.com/office/drawing/2014/main" id="{3F03904B-F2D7-E6A8-B633-C49FC5D77004}"/>
              </a:ext>
            </a:extLst>
          </p:cNvPr>
          <p:cNvSpPr>
            <a:spLocks noChangeShapeType="1"/>
          </p:cNvSpPr>
          <p:nvPr/>
        </p:nvSpPr>
        <p:spPr bwMode="auto">
          <a:xfrm>
            <a:off x="6324600" y="3429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973" name="Line 5">
            <a:extLst>
              <a:ext uri="{FF2B5EF4-FFF2-40B4-BE49-F238E27FC236}">
                <a16:creationId xmlns:a16="http://schemas.microsoft.com/office/drawing/2014/main" id="{1D66A2F4-938C-8A90-9BDB-5636ADAB6D47}"/>
              </a:ext>
            </a:extLst>
          </p:cNvPr>
          <p:cNvSpPr>
            <a:spLocks noChangeShapeType="1"/>
          </p:cNvSpPr>
          <p:nvPr/>
        </p:nvSpPr>
        <p:spPr bwMode="auto">
          <a:xfrm flipH="1">
            <a:off x="3505200" y="3200400"/>
            <a:ext cx="3810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974" name="Oval 6">
            <a:extLst>
              <a:ext uri="{FF2B5EF4-FFF2-40B4-BE49-F238E27FC236}">
                <a16:creationId xmlns:a16="http://schemas.microsoft.com/office/drawing/2014/main" id="{9AB8900B-EF36-8A18-6E70-536664CA141A}"/>
              </a:ext>
            </a:extLst>
          </p:cNvPr>
          <p:cNvSpPr>
            <a:spLocks noChangeArrowheads="1"/>
          </p:cNvSpPr>
          <p:nvPr/>
        </p:nvSpPr>
        <p:spPr bwMode="auto">
          <a:xfrm>
            <a:off x="3886200" y="28956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83975" name="Oval 7">
            <a:extLst>
              <a:ext uri="{FF2B5EF4-FFF2-40B4-BE49-F238E27FC236}">
                <a16:creationId xmlns:a16="http://schemas.microsoft.com/office/drawing/2014/main" id="{34409C3F-7E1C-E84A-BB6D-6C7EF813D748}"/>
              </a:ext>
            </a:extLst>
          </p:cNvPr>
          <p:cNvSpPr>
            <a:spLocks noChangeArrowheads="1"/>
          </p:cNvSpPr>
          <p:nvPr/>
        </p:nvSpPr>
        <p:spPr bwMode="auto">
          <a:xfrm>
            <a:off x="3200400" y="33528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83976" name="Oval 8">
            <a:extLst>
              <a:ext uri="{FF2B5EF4-FFF2-40B4-BE49-F238E27FC236}">
                <a16:creationId xmlns:a16="http://schemas.microsoft.com/office/drawing/2014/main" id="{3E13ED0C-947D-6E40-2196-2C19A9C6360F}"/>
              </a:ext>
            </a:extLst>
          </p:cNvPr>
          <p:cNvSpPr>
            <a:spLocks noChangeArrowheads="1"/>
          </p:cNvSpPr>
          <p:nvPr/>
        </p:nvSpPr>
        <p:spPr bwMode="auto">
          <a:xfrm>
            <a:off x="4572000" y="24384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83977" name="Line 9">
            <a:extLst>
              <a:ext uri="{FF2B5EF4-FFF2-40B4-BE49-F238E27FC236}">
                <a16:creationId xmlns:a16="http://schemas.microsoft.com/office/drawing/2014/main" id="{73FF605D-FFDD-E198-B252-C4FF1B936F80}"/>
              </a:ext>
            </a:extLst>
          </p:cNvPr>
          <p:cNvSpPr>
            <a:spLocks noChangeShapeType="1"/>
          </p:cNvSpPr>
          <p:nvPr/>
        </p:nvSpPr>
        <p:spPr bwMode="auto">
          <a:xfrm flipH="1">
            <a:off x="4191000" y="2743200"/>
            <a:ext cx="3810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978" name="Text Box 10">
            <a:extLst>
              <a:ext uri="{FF2B5EF4-FFF2-40B4-BE49-F238E27FC236}">
                <a16:creationId xmlns:a16="http://schemas.microsoft.com/office/drawing/2014/main" id="{54C8E2A6-07C1-E129-F63D-7231165F3E7D}"/>
              </a:ext>
            </a:extLst>
          </p:cNvPr>
          <p:cNvSpPr txBox="1">
            <a:spLocks noChangeArrowheads="1"/>
          </p:cNvSpPr>
          <p:nvPr/>
        </p:nvSpPr>
        <p:spPr bwMode="auto">
          <a:xfrm>
            <a:off x="2270125" y="2525714"/>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4</a:t>
            </a:r>
          </a:p>
        </p:txBody>
      </p:sp>
      <p:sp>
        <p:nvSpPr>
          <p:cNvPr id="83979" name="Line 11">
            <a:extLst>
              <a:ext uri="{FF2B5EF4-FFF2-40B4-BE49-F238E27FC236}">
                <a16:creationId xmlns:a16="http://schemas.microsoft.com/office/drawing/2014/main" id="{42519DC9-D9CC-1399-5E2B-30A71A756793}"/>
              </a:ext>
            </a:extLst>
          </p:cNvPr>
          <p:cNvSpPr>
            <a:spLocks noChangeShapeType="1"/>
          </p:cNvSpPr>
          <p:nvPr/>
        </p:nvSpPr>
        <p:spPr bwMode="auto">
          <a:xfrm>
            <a:off x="4953000" y="2743200"/>
            <a:ext cx="4572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980" name="Oval 12">
            <a:extLst>
              <a:ext uri="{FF2B5EF4-FFF2-40B4-BE49-F238E27FC236}">
                <a16:creationId xmlns:a16="http://schemas.microsoft.com/office/drawing/2014/main" id="{7CFCE129-977C-39FB-F688-8D6AEC3D51A7}"/>
              </a:ext>
            </a:extLst>
          </p:cNvPr>
          <p:cNvSpPr>
            <a:spLocks noChangeArrowheads="1"/>
          </p:cNvSpPr>
          <p:nvPr/>
        </p:nvSpPr>
        <p:spPr bwMode="auto">
          <a:xfrm>
            <a:off x="5334000" y="28956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a:t>
            </a:r>
          </a:p>
        </p:txBody>
      </p:sp>
      <p:sp>
        <p:nvSpPr>
          <p:cNvPr id="83981" name="Line 13">
            <a:extLst>
              <a:ext uri="{FF2B5EF4-FFF2-40B4-BE49-F238E27FC236}">
                <a16:creationId xmlns:a16="http://schemas.microsoft.com/office/drawing/2014/main" id="{A4F31764-DA6A-D940-D9C3-872205CE3C48}"/>
              </a:ext>
            </a:extLst>
          </p:cNvPr>
          <p:cNvSpPr>
            <a:spLocks noChangeShapeType="1"/>
          </p:cNvSpPr>
          <p:nvPr/>
        </p:nvSpPr>
        <p:spPr bwMode="auto">
          <a:xfrm flipH="1">
            <a:off x="7162800" y="3962400"/>
            <a:ext cx="3810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982" name="Oval 14">
            <a:extLst>
              <a:ext uri="{FF2B5EF4-FFF2-40B4-BE49-F238E27FC236}">
                <a16:creationId xmlns:a16="http://schemas.microsoft.com/office/drawing/2014/main" id="{BC03C0C5-0E74-0543-0057-1F2D3FE304A3}"/>
              </a:ext>
            </a:extLst>
          </p:cNvPr>
          <p:cNvSpPr>
            <a:spLocks noChangeArrowheads="1"/>
          </p:cNvSpPr>
          <p:nvPr/>
        </p:nvSpPr>
        <p:spPr bwMode="auto">
          <a:xfrm>
            <a:off x="7543800" y="36576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83983" name="Oval 15">
            <a:extLst>
              <a:ext uri="{FF2B5EF4-FFF2-40B4-BE49-F238E27FC236}">
                <a16:creationId xmlns:a16="http://schemas.microsoft.com/office/drawing/2014/main" id="{7BCA2452-C555-4071-320F-8BA9ADFDEC1C}"/>
              </a:ext>
            </a:extLst>
          </p:cNvPr>
          <p:cNvSpPr>
            <a:spLocks noChangeArrowheads="1"/>
          </p:cNvSpPr>
          <p:nvPr/>
        </p:nvSpPr>
        <p:spPr bwMode="auto">
          <a:xfrm>
            <a:off x="6858000" y="41148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83984" name="Oval 16">
            <a:extLst>
              <a:ext uri="{FF2B5EF4-FFF2-40B4-BE49-F238E27FC236}">
                <a16:creationId xmlns:a16="http://schemas.microsoft.com/office/drawing/2014/main" id="{DB6C8180-8D70-338A-1703-476577D71B26}"/>
              </a:ext>
            </a:extLst>
          </p:cNvPr>
          <p:cNvSpPr>
            <a:spLocks noChangeArrowheads="1"/>
          </p:cNvSpPr>
          <p:nvPr/>
        </p:nvSpPr>
        <p:spPr bwMode="auto">
          <a:xfrm>
            <a:off x="8229600" y="32004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83985" name="Line 17">
            <a:extLst>
              <a:ext uri="{FF2B5EF4-FFF2-40B4-BE49-F238E27FC236}">
                <a16:creationId xmlns:a16="http://schemas.microsoft.com/office/drawing/2014/main" id="{98EA5DB9-58C4-D09F-1889-F2447AE5E900}"/>
              </a:ext>
            </a:extLst>
          </p:cNvPr>
          <p:cNvSpPr>
            <a:spLocks noChangeShapeType="1"/>
          </p:cNvSpPr>
          <p:nvPr/>
        </p:nvSpPr>
        <p:spPr bwMode="auto">
          <a:xfrm flipH="1">
            <a:off x="7848600" y="3505200"/>
            <a:ext cx="3810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987" name="Oval 19">
            <a:extLst>
              <a:ext uri="{FF2B5EF4-FFF2-40B4-BE49-F238E27FC236}">
                <a16:creationId xmlns:a16="http://schemas.microsoft.com/office/drawing/2014/main" id="{77BC1EB5-9673-53B8-D97D-706C248E0B27}"/>
              </a:ext>
            </a:extLst>
          </p:cNvPr>
          <p:cNvSpPr>
            <a:spLocks noChangeArrowheads="1"/>
          </p:cNvSpPr>
          <p:nvPr/>
        </p:nvSpPr>
        <p:spPr bwMode="auto">
          <a:xfrm>
            <a:off x="8915400" y="2743200"/>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a:t>
            </a:r>
          </a:p>
        </p:txBody>
      </p:sp>
      <p:sp>
        <p:nvSpPr>
          <p:cNvPr id="83988" name="Line 20">
            <a:extLst>
              <a:ext uri="{FF2B5EF4-FFF2-40B4-BE49-F238E27FC236}">
                <a16:creationId xmlns:a16="http://schemas.microsoft.com/office/drawing/2014/main" id="{61677FE8-03C0-F0D8-3ADA-555C034AD338}"/>
              </a:ext>
            </a:extLst>
          </p:cNvPr>
          <p:cNvSpPr>
            <a:spLocks noChangeShapeType="1"/>
          </p:cNvSpPr>
          <p:nvPr/>
        </p:nvSpPr>
        <p:spPr bwMode="auto">
          <a:xfrm flipH="1">
            <a:off x="8534400" y="3048000"/>
            <a:ext cx="381000" cy="22860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989" name="Text Box 21">
            <a:extLst>
              <a:ext uri="{FF2B5EF4-FFF2-40B4-BE49-F238E27FC236}">
                <a16:creationId xmlns:a16="http://schemas.microsoft.com/office/drawing/2014/main" id="{3D622ED2-D828-F792-7560-CA03B498D46F}"/>
              </a:ext>
            </a:extLst>
          </p:cNvPr>
          <p:cNvSpPr txBox="1">
            <a:spLocks noChangeArrowheads="1"/>
          </p:cNvSpPr>
          <p:nvPr/>
        </p:nvSpPr>
        <p:spPr bwMode="auto">
          <a:xfrm>
            <a:off x="2362200" y="4953001"/>
            <a:ext cx="69429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Each Insert takes O(1) time therefore O(n) time for n Insert!!</a:t>
            </a:r>
          </a:p>
        </p:txBody>
      </p:sp>
    </p:spTree>
    <p:extLst>
      <p:ext uri="{BB962C8B-B14F-4D97-AF65-F5344CB8AC3E}">
        <p14:creationId xmlns:p14="http://schemas.microsoft.com/office/powerpoint/2010/main" val="399998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7907DF7-C73B-5827-2344-59FD29133659}"/>
              </a:ext>
            </a:extLst>
          </p:cNvPr>
          <p:cNvSpPr>
            <a:spLocks noGrp="1" noChangeArrowheads="1"/>
          </p:cNvSpPr>
          <p:nvPr>
            <p:ph type="title"/>
          </p:nvPr>
        </p:nvSpPr>
        <p:spPr/>
        <p:txBody>
          <a:bodyPr/>
          <a:lstStyle/>
          <a:p>
            <a:r>
              <a:rPr lang="en-US" altLang="en-US">
                <a:solidFill>
                  <a:srgbClr val="FF3300"/>
                </a:solidFill>
              </a:rPr>
              <a:t>Analysis of Splay Trees</a:t>
            </a:r>
          </a:p>
        </p:txBody>
      </p:sp>
      <p:sp>
        <p:nvSpPr>
          <p:cNvPr id="84995" name="Rectangle 3">
            <a:extLst>
              <a:ext uri="{FF2B5EF4-FFF2-40B4-BE49-F238E27FC236}">
                <a16:creationId xmlns:a16="http://schemas.microsoft.com/office/drawing/2014/main" id="{5D577A54-451C-23F2-858E-143799DC7F99}"/>
              </a:ext>
            </a:extLst>
          </p:cNvPr>
          <p:cNvSpPr>
            <a:spLocks noGrp="1" noChangeArrowheads="1"/>
          </p:cNvSpPr>
          <p:nvPr>
            <p:ph type="body" idx="1"/>
          </p:nvPr>
        </p:nvSpPr>
        <p:spPr/>
        <p:txBody>
          <a:bodyPr/>
          <a:lstStyle/>
          <a:p>
            <a:r>
              <a:rPr lang="en-US" altLang="en-US" sz="2800" dirty="0"/>
              <a:t>Splay trees tend to be balanced</a:t>
            </a:r>
          </a:p>
          <a:p>
            <a:pPr lvl="1"/>
            <a:r>
              <a:rPr lang="en-US" altLang="en-US" sz="2400" dirty="0"/>
              <a:t>M operations takes time O(M log N) for M </a:t>
            </a:r>
            <a:r>
              <a:rPr lang="en-US" altLang="en-US" sz="2400" u="sng" dirty="0"/>
              <a:t>&gt;</a:t>
            </a:r>
            <a:r>
              <a:rPr lang="en-US" altLang="en-US" sz="2400" dirty="0"/>
              <a:t> N operations on N items. (proof is difficult)</a:t>
            </a:r>
          </a:p>
          <a:p>
            <a:pPr lvl="1"/>
            <a:r>
              <a:rPr lang="en-US" altLang="en-US" sz="2400" dirty="0"/>
              <a:t>Amortized O(log n) time.</a:t>
            </a:r>
          </a:p>
          <a:p>
            <a:r>
              <a:rPr lang="en-US" altLang="en-US" sz="2800" dirty="0"/>
              <a:t>Splay trees have good “locality” properties</a:t>
            </a:r>
          </a:p>
          <a:p>
            <a:pPr lvl="1"/>
            <a:r>
              <a:rPr lang="en-US" altLang="en-US" sz="2400" dirty="0"/>
              <a:t>Recently accessed items are near the root of the tree.</a:t>
            </a:r>
          </a:p>
          <a:p>
            <a:pPr lvl="1"/>
            <a:r>
              <a:rPr lang="en-US" altLang="en-US" sz="2400" dirty="0"/>
              <a:t>Items near an accessed one are pulled toward the root.</a:t>
            </a:r>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83E7-2F6E-F5E1-476B-318B326883EE}"/>
              </a:ext>
            </a:extLst>
          </p:cNvPr>
          <p:cNvSpPr>
            <a:spLocks noGrp="1"/>
          </p:cNvSpPr>
          <p:nvPr>
            <p:ph type="title"/>
          </p:nvPr>
        </p:nvSpPr>
        <p:spPr/>
        <p:txBody>
          <a:bodyPr/>
          <a:lstStyle/>
          <a:p>
            <a:br>
              <a:rPr lang="en-US" dirty="0"/>
            </a:br>
            <a:r>
              <a:rPr lang="en-US" dirty="0"/>
              <a:t>Drawbacks of splay tree data structure</a:t>
            </a:r>
            <a:r>
              <a:rPr lang="en-US" b="1" i="0" dirty="0">
                <a:solidFill>
                  <a:srgbClr val="273239"/>
                </a:solidFill>
                <a:effectLst/>
                <a:latin typeface="Nunito" pitchFamily="2" charset="0"/>
              </a:rPr>
              <a:t>:</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4611A731-B41E-5F8E-B9A5-7939E3F303ED}"/>
              </a:ext>
            </a:extLst>
          </p:cNvPr>
          <p:cNvSpPr>
            <a:spLocks noGrp="1"/>
          </p:cNvSpPr>
          <p:nvPr>
            <p:ph idx="1"/>
          </p:nvPr>
        </p:nvSpPr>
        <p:spPr/>
        <p:txBody>
          <a:bodyPr/>
          <a:lstStyle/>
          <a:p>
            <a:pPr algn="l" fontAlgn="base">
              <a:buFont typeface="Arial" panose="020B0604020202020204" pitchFamily="34" charset="0"/>
              <a:buChar char="•"/>
            </a:pPr>
            <a:r>
              <a:rPr lang="en-US" dirty="0">
                <a:solidFill>
                  <a:srgbClr val="FF0000"/>
                </a:solidFill>
              </a:rPr>
              <a:t>Unbalanced Trees</a:t>
            </a:r>
            <a:r>
              <a:rPr lang="en-US" dirty="0"/>
              <a:t>: Splay trees can become unbalanced and inefficient if the tree is repeatedly rotated in the same direction.</a:t>
            </a:r>
          </a:p>
          <a:p>
            <a:pPr algn="l" fontAlgn="base">
              <a:buFont typeface="Arial" panose="020B0604020202020204" pitchFamily="34" charset="0"/>
              <a:buChar char="•"/>
            </a:pPr>
            <a:r>
              <a:rPr lang="en-US" dirty="0">
                <a:solidFill>
                  <a:srgbClr val="FF0000"/>
                </a:solidFill>
              </a:rPr>
              <a:t>Memory Usage</a:t>
            </a:r>
            <a:r>
              <a:rPr lang="en-US" dirty="0"/>
              <a:t>: Splay trees can use a lot of memory compared to other data structures because each node contains additional information.</a:t>
            </a:r>
          </a:p>
          <a:p>
            <a:pPr algn="l" fontAlgn="base">
              <a:buFont typeface="Arial" panose="020B0604020202020204" pitchFamily="34" charset="0"/>
              <a:buChar char="•"/>
            </a:pPr>
            <a:r>
              <a:rPr lang="en-US" dirty="0">
                <a:solidFill>
                  <a:srgbClr val="FF0000"/>
                </a:solidFill>
              </a:rPr>
              <a:t>Complexity</a:t>
            </a:r>
            <a:r>
              <a:rPr lang="en-US" dirty="0"/>
              <a:t>: Splay trees can have a high time complexity for basic operations such as insertion and deletion because the trees need to be reorganized after every operation.</a:t>
            </a:r>
          </a:p>
          <a:p>
            <a:pPr algn="l" fontAlgn="base">
              <a:buFont typeface="Arial" panose="020B0604020202020204" pitchFamily="34" charset="0"/>
              <a:buChar char="•"/>
            </a:pPr>
            <a:r>
              <a:rPr lang="en-US" dirty="0">
                <a:solidFill>
                  <a:srgbClr val="FF0000"/>
                </a:solidFill>
              </a:rPr>
              <a:t>Reorganization Overhead</a:t>
            </a:r>
            <a:r>
              <a:rPr lang="en-US" dirty="0"/>
              <a:t>: The splaying operation required in every operation can be time-consuming and result in a high overhead.</a:t>
            </a:r>
          </a:p>
          <a:p>
            <a:pPr algn="l" fontAlgn="base">
              <a:buFont typeface="Arial" panose="020B0604020202020204" pitchFamily="34" charset="0"/>
              <a:buChar char="•"/>
            </a:pPr>
            <a:r>
              <a:rPr lang="en-US" dirty="0">
                <a:solidFill>
                  <a:srgbClr val="FF0000"/>
                </a:solidFill>
              </a:rPr>
              <a:t>Limited Use Cases</a:t>
            </a:r>
            <a:r>
              <a:rPr lang="en-US" dirty="0"/>
              <a:t>: Splay trees are not suitable for all data structures and have limited use cases because they don’t handle duplicate keys efficiently.</a:t>
            </a:r>
          </a:p>
          <a:p>
            <a:endParaRPr lang="en-IN" dirty="0"/>
          </a:p>
        </p:txBody>
      </p:sp>
    </p:spTree>
    <p:extLst>
      <p:ext uri="{BB962C8B-B14F-4D97-AF65-F5344CB8AC3E}">
        <p14:creationId xmlns:p14="http://schemas.microsoft.com/office/powerpoint/2010/main" val="3089897639"/>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D550C-89FD-458D-D901-31170DE6FE96}"/>
              </a:ext>
            </a:extLst>
          </p:cNvPr>
          <p:cNvSpPr>
            <a:spLocks noGrp="1"/>
          </p:cNvSpPr>
          <p:nvPr>
            <p:ph type="title"/>
          </p:nvPr>
        </p:nvSpPr>
        <p:spPr>
          <a:xfrm>
            <a:off x="742122" y="208377"/>
            <a:ext cx="10972800" cy="792162"/>
          </a:xfrm>
        </p:spPr>
        <p:txBody>
          <a:bodyPr/>
          <a:lstStyle/>
          <a:p>
            <a:br>
              <a:rPr lang="en-US" dirty="0"/>
            </a:br>
            <a:r>
              <a:rPr lang="en-US" dirty="0"/>
              <a:t>Applications of the splay tree:</a:t>
            </a:r>
            <a:br>
              <a:rPr lang="en-US" dirty="0"/>
            </a:br>
            <a:endParaRPr lang="en-IN" dirty="0"/>
          </a:p>
        </p:txBody>
      </p:sp>
      <p:sp>
        <p:nvSpPr>
          <p:cNvPr id="3" name="Content Placeholder 2">
            <a:extLst>
              <a:ext uri="{FF2B5EF4-FFF2-40B4-BE49-F238E27FC236}">
                <a16:creationId xmlns:a16="http://schemas.microsoft.com/office/drawing/2014/main" id="{1CB8479B-BD09-64BA-3A25-AB0F3571F9A4}"/>
              </a:ext>
            </a:extLst>
          </p:cNvPr>
          <p:cNvSpPr>
            <a:spLocks noGrp="1"/>
          </p:cNvSpPr>
          <p:nvPr>
            <p:ph idx="1"/>
          </p:nvPr>
        </p:nvSpPr>
        <p:spPr/>
        <p:txBody>
          <a:bodyPr/>
          <a:lstStyle/>
          <a:p>
            <a:pPr algn="just" fontAlgn="base">
              <a:buFont typeface="Arial" panose="020B0604020202020204" pitchFamily="34" charset="0"/>
              <a:buChar char="•"/>
            </a:pPr>
            <a:r>
              <a:rPr lang="en-US" dirty="0">
                <a:solidFill>
                  <a:srgbClr val="FF0000"/>
                </a:solidFill>
              </a:rPr>
              <a:t>Caching</a:t>
            </a:r>
          </a:p>
          <a:p>
            <a:pPr algn="just" fontAlgn="base">
              <a:buFont typeface="Arial" panose="020B0604020202020204" pitchFamily="34" charset="0"/>
              <a:buChar char="•"/>
            </a:pPr>
            <a:r>
              <a:rPr lang="en-US" dirty="0">
                <a:solidFill>
                  <a:srgbClr val="FF0000"/>
                </a:solidFill>
              </a:rPr>
              <a:t>Database Indexing</a:t>
            </a:r>
            <a:r>
              <a:rPr lang="en-US" dirty="0"/>
              <a:t>.</a:t>
            </a:r>
          </a:p>
          <a:p>
            <a:pPr algn="just" fontAlgn="base">
              <a:buFont typeface="Arial" panose="020B0604020202020204" pitchFamily="34" charset="0"/>
              <a:buChar char="•"/>
            </a:pPr>
            <a:r>
              <a:rPr lang="en-US" dirty="0">
                <a:solidFill>
                  <a:srgbClr val="FF0000"/>
                </a:solidFill>
              </a:rPr>
              <a:t>File Systems</a:t>
            </a:r>
            <a:r>
              <a:rPr lang="en-US" dirty="0"/>
              <a:t>: Splay trees can be used to store file system metadata, such as the allocation table, directory structure, and file attributes.</a:t>
            </a:r>
          </a:p>
          <a:p>
            <a:pPr algn="just" fontAlgn="base">
              <a:buFont typeface="Arial" panose="020B0604020202020204" pitchFamily="34" charset="0"/>
              <a:buChar char="•"/>
            </a:pPr>
            <a:r>
              <a:rPr lang="en-US" dirty="0">
                <a:solidFill>
                  <a:srgbClr val="FF0000"/>
                </a:solidFill>
              </a:rPr>
              <a:t>Data Compression</a:t>
            </a:r>
            <a:r>
              <a:rPr lang="en-US" dirty="0"/>
              <a:t>: Splay trees can be used to compress data by identifying and encoding repeating patterns.</a:t>
            </a:r>
          </a:p>
          <a:p>
            <a:pPr algn="just" fontAlgn="base">
              <a:buFont typeface="Arial" panose="020B0604020202020204" pitchFamily="34" charset="0"/>
              <a:buChar char="•"/>
            </a:pPr>
            <a:r>
              <a:rPr lang="en-US" dirty="0">
                <a:solidFill>
                  <a:srgbClr val="FF0000"/>
                </a:solidFill>
              </a:rPr>
              <a:t>Text Processing</a:t>
            </a:r>
            <a:r>
              <a:rPr lang="en-US" dirty="0"/>
              <a:t>: Splay trees can be used in text processing applications, such as spell-checkers, where words are stored in a splay tree for quick searching and retrieval.</a:t>
            </a:r>
          </a:p>
          <a:p>
            <a:pPr algn="just" fontAlgn="base">
              <a:buFont typeface="Arial" panose="020B0604020202020204" pitchFamily="34" charset="0"/>
              <a:buChar char="•"/>
            </a:pPr>
            <a:r>
              <a:rPr lang="en-US" dirty="0">
                <a:solidFill>
                  <a:srgbClr val="FF0000"/>
                </a:solidFill>
              </a:rPr>
              <a:t>Graph Algorithms</a:t>
            </a:r>
            <a:r>
              <a:rPr lang="en-US" dirty="0"/>
              <a:t>: Splay trees can be used to implement graph algorithms, such as finding the shortest path in a weighted graph.</a:t>
            </a:r>
          </a:p>
          <a:p>
            <a:pPr algn="just" fontAlgn="base">
              <a:buFont typeface="Arial" panose="020B0604020202020204" pitchFamily="34" charset="0"/>
              <a:buChar char="•"/>
            </a:pPr>
            <a:r>
              <a:rPr lang="en-US" dirty="0">
                <a:solidFill>
                  <a:srgbClr val="FF0000"/>
                </a:solidFill>
              </a:rPr>
              <a:t>Online Gaming</a:t>
            </a:r>
            <a:r>
              <a:rPr lang="en-US" dirty="0"/>
              <a:t>: Splay trees can be used in online gaming to store and manage high scores, leaderboards, and player statistics.</a:t>
            </a:r>
          </a:p>
          <a:p>
            <a:endParaRPr lang="en-IN" dirty="0"/>
          </a:p>
        </p:txBody>
      </p:sp>
    </p:spTree>
    <p:extLst>
      <p:ext uri="{BB962C8B-B14F-4D97-AF65-F5344CB8AC3E}">
        <p14:creationId xmlns:p14="http://schemas.microsoft.com/office/powerpoint/2010/main" val="667073587"/>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043C-4FA8-DF26-3F24-410BE90EE05E}"/>
              </a:ext>
            </a:extLst>
          </p:cNvPr>
          <p:cNvSpPr>
            <a:spLocks noGrp="1"/>
          </p:cNvSpPr>
          <p:nvPr>
            <p:ph type="title"/>
          </p:nvPr>
        </p:nvSpPr>
        <p:spPr/>
        <p:txBody>
          <a:bodyPr/>
          <a:lstStyle/>
          <a:p>
            <a:r>
              <a:rPr lang="en-US" dirty="0"/>
              <a:t>Why Splaying?</a:t>
            </a:r>
            <a:endParaRPr lang="en-IN" dirty="0"/>
          </a:p>
        </p:txBody>
      </p:sp>
      <p:sp>
        <p:nvSpPr>
          <p:cNvPr id="3" name="Content Placeholder 2">
            <a:extLst>
              <a:ext uri="{FF2B5EF4-FFF2-40B4-BE49-F238E27FC236}">
                <a16:creationId xmlns:a16="http://schemas.microsoft.com/office/drawing/2014/main" id="{D04CEA48-9FDD-928A-8A01-523531315D90}"/>
              </a:ext>
            </a:extLst>
          </p:cNvPr>
          <p:cNvSpPr>
            <a:spLocks noGrp="1"/>
          </p:cNvSpPr>
          <p:nvPr>
            <p:ph idx="1"/>
          </p:nvPr>
        </p:nvSpPr>
        <p:spPr/>
        <p:txBody>
          <a:bodyPr/>
          <a:lstStyle/>
          <a:p>
            <a:pPr algn="just"/>
            <a:r>
              <a:rPr lang="en-US" dirty="0"/>
              <a:t>Whenever a node is accessed, a splaying operation is performed on that node. This is a sequence of operations done on the node which sequentially brings up that node closer to root and eventually makes it as root of that tree. Now, if we want to access that same node from the tree then the time complexity will be O(1). This is what we mean by frequently accessed elements are easily accessible in less time.</a:t>
            </a:r>
            <a:endParaRPr lang="en-IN" dirty="0"/>
          </a:p>
        </p:txBody>
      </p:sp>
    </p:spTree>
    <p:extLst>
      <p:ext uri="{BB962C8B-B14F-4D97-AF65-F5344CB8AC3E}">
        <p14:creationId xmlns:p14="http://schemas.microsoft.com/office/powerpoint/2010/main" val="1820478867"/>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3D62-B304-F770-5FF3-CAF9B787F37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11C95697-8643-C405-9506-23DBC16E9FC6}"/>
              </a:ext>
            </a:extLst>
          </p:cNvPr>
          <p:cNvSpPr>
            <a:spLocks noGrp="1"/>
          </p:cNvSpPr>
          <p:nvPr>
            <p:ph idx="1"/>
          </p:nvPr>
        </p:nvSpPr>
        <p:spPr/>
        <p:txBody>
          <a:bodyPr/>
          <a:lstStyle/>
          <a:p>
            <a:r>
              <a:rPr lang="en-US" dirty="0">
                <a:hlinkClick r:id="rId2"/>
              </a:rPr>
              <a:t>Splay Trees : Splaying, Insertion and Deletion (codesdope.com)</a:t>
            </a:r>
            <a:endParaRPr lang="en-US" dirty="0"/>
          </a:p>
          <a:p>
            <a:r>
              <a:rPr lang="en-US" dirty="0">
                <a:hlinkClick r:id="rId3"/>
              </a:rPr>
              <a:t>Introduction to Splay tree data structure – </a:t>
            </a:r>
            <a:r>
              <a:rPr lang="en-US" dirty="0" err="1">
                <a:hlinkClick r:id="rId3"/>
              </a:rPr>
              <a:t>GeeksforGeeks</a:t>
            </a:r>
            <a:endParaRPr lang="en-US" dirty="0"/>
          </a:p>
          <a:p>
            <a:endParaRPr lang="en-IN" dirty="0"/>
          </a:p>
        </p:txBody>
      </p:sp>
    </p:spTree>
    <p:extLst>
      <p:ext uri="{BB962C8B-B14F-4D97-AF65-F5344CB8AC3E}">
        <p14:creationId xmlns:p14="http://schemas.microsoft.com/office/powerpoint/2010/main" val="1530032758"/>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7">
            <a:extLst>
              <a:ext uri="{FF2B5EF4-FFF2-40B4-BE49-F238E27FC236}">
                <a16:creationId xmlns:a16="http://schemas.microsoft.com/office/drawing/2014/main" id="{6E687D57-2A3F-4EF0-A18D-4ABFAB676D67}"/>
              </a:ext>
            </a:extLst>
          </p:cNvPr>
          <p:cNvSpPr>
            <a:spLocks noGrp="1" noChangeArrowheads="1"/>
          </p:cNvSpPr>
          <p:nvPr>
            <p:ph type="title"/>
          </p:nvPr>
        </p:nvSpPr>
        <p:spPr/>
        <p:txBody>
          <a:bodyPr/>
          <a:lstStyle/>
          <a:p>
            <a:r>
              <a:rPr lang="en-US" altLang="en-US">
                <a:solidFill>
                  <a:srgbClr val="FF3300"/>
                </a:solidFill>
              </a:rPr>
              <a:t>Splay Trees</a:t>
            </a:r>
          </a:p>
        </p:txBody>
      </p:sp>
      <p:sp>
        <p:nvSpPr>
          <p:cNvPr id="49160" name="Rectangle 8">
            <a:extLst>
              <a:ext uri="{FF2B5EF4-FFF2-40B4-BE49-F238E27FC236}">
                <a16:creationId xmlns:a16="http://schemas.microsoft.com/office/drawing/2014/main" id="{1FEE8733-DE90-82CF-6C43-60D8A19B6F30}"/>
              </a:ext>
            </a:extLst>
          </p:cNvPr>
          <p:cNvSpPr>
            <a:spLocks noGrp="1" noChangeArrowheads="1"/>
          </p:cNvSpPr>
          <p:nvPr>
            <p:ph type="body" idx="1"/>
          </p:nvPr>
        </p:nvSpPr>
        <p:spPr>
          <a:xfrm>
            <a:off x="609600" y="1333500"/>
            <a:ext cx="10972800" cy="4191000"/>
          </a:xfrm>
        </p:spPr>
        <p:txBody>
          <a:bodyPr/>
          <a:lstStyle/>
          <a:p>
            <a:r>
              <a:rPr lang="en-US" altLang="en-US" sz="2800" dirty="0"/>
              <a:t>Splay trees are tree structures that:</a:t>
            </a:r>
          </a:p>
          <a:p>
            <a:pPr lvl="1"/>
            <a:r>
              <a:rPr lang="en-US" altLang="en-US" sz="2400" dirty="0"/>
              <a:t>Are not perfectly balanced all the time</a:t>
            </a:r>
          </a:p>
          <a:p>
            <a:pPr lvl="1"/>
            <a:r>
              <a:rPr lang="en-US" altLang="en-US" sz="2400" dirty="0"/>
              <a:t>Data most recently accessed is near the root. (principle of locality; 80-20 “rule”)</a:t>
            </a:r>
          </a:p>
          <a:p>
            <a:r>
              <a:rPr lang="en-US" altLang="en-US" sz="2800" dirty="0"/>
              <a:t>The procedure:</a:t>
            </a:r>
          </a:p>
          <a:p>
            <a:pPr lvl="1"/>
            <a:r>
              <a:rPr lang="en-US" altLang="en-US" sz="2400" dirty="0"/>
              <a:t>After node X is accessed, perform “splaying” operations to bring X to the root of the tree.</a:t>
            </a:r>
          </a:p>
          <a:p>
            <a:pPr lvl="1"/>
            <a:r>
              <a:rPr lang="en-US" altLang="en-US" sz="2400" dirty="0"/>
              <a:t>Do this in a way that leaves the tree more balanced as a whole</a:t>
            </a: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C1403CFB-5397-84A9-55C8-B1C18178FD7E}"/>
              </a:ext>
            </a:extLst>
          </p:cNvPr>
          <p:cNvSpPr txBox="1">
            <a:spLocks noChangeArrowheads="1"/>
          </p:cNvSpPr>
          <p:nvPr/>
        </p:nvSpPr>
        <p:spPr bwMode="auto">
          <a:xfrm>
            <a:off x="2224088" y="1927226"/>
            <a:ext cx="6782626"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2400"/>
              <a:t> Let X be a non-root node with </a:t>
            </a:r>
            <a:r>
              <a:rPr lang="en-US" altLang="en-US" sz="2400">
                <a:sym typeface="Symbol" panose="05050102010706020507" pitchFamily="18" charset="2"/>
              </a:rPr>
              <a:t> 2 ancestors.</a:t>
            </a:r>
          </a:p>
          <a:p>
            <a:pPr lvl="1">
              <a:buFontTx/>
              <a:buChar char="•"/>
            </a:pPr>
            <a:r>
              <a:rPr lang="en-US" altLang="en-US" sz="2400">
                <a:sym typeface="Symbol" panose="05050102010706020507" pitchFamily="18" charset="2"/>
              </a:rPr>
              <a:t>  P is its parent node.</a:t>
            </a:r>
          </a:p>
          <a:p>
            <a:pPr lvl="1">
              <a:buFontTx/>
              <a:buChar char="•"/>
            </a:pPr>
            <a:r>
              <a:rPr lang="en-US" altLang="en-US" sz="2400">
                <a:sym typeface="Symbol" panose="05050102010706020507" pitchFamily="18" charset="2"/>
              </a:rPr>
              <a:t>  G is its grandparent node.</a:t>
            </a:r>
            <a:endParaRPr lang="en-US" altLang="en-US" sz="2400"/>
          </a:p>
        </p:txBody>
      </p:sp>
      <p:sp>
        <p:nvSpPr>
          <p:cNvPr id="50179" name="Oval 3">
            <a:extLst>
              <a:ext uri="{FF2B5EF4-FFF2-40B4-BE49-F238E27FC236}">
                <a16:creationId xmlns:a16="http://schemas.microsoft.com/office/drawing/2014/main" id="{09CDDF47-FD5A-B059-D6FB-DABE405ECA40}"/>
              </a:ext>
            </a:extLst>
          </p:cNvPr>
          <p:cNvSpPr>
            <a:spLocks noChangeArrowheads="1"/>
          </p:cNvSpPr>
          <p:nvPr/>
        </p:nvSpPr>
        <p:spPr bwMode="auto">
          <a:xfrm>
            <a:off x="2925763" y="3638550"/>
            <a:ext cx="609600" cy="3429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50180" name="Oval 4">
            <a:extLst>
              <a:ext uri="{FF2B5EF4-FFF2-40B4-BE49-F238E27FC236}">
                <a16:creationId xmlns:a16="http://schemas.microsoft.com/office/drawing/2014/main" id="{485F3E23-23E5-E3D1-B481-B7341A805BF5}"/>
              </a:ext>
            </a:extLst>
          </p:cNvPr>
          <p:cNvSpPr>
            <a:spLocks noChangeArrowheads="1"/>
          </p:cNvSpPr>
          <p:nvPr/>
        </p:nvSpPr>
        <p:spPr bwMode="auto">
          <a:xfrm>
            <a:off x="2519363" y="4324350"/>
            <a:ext cx="609600" cy="3429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P</a:t>
            </a:r>
          </a:p>
        </p:txBody>
      </p:sp>
      <p:sp>
        <p:nvSpPr>
          <p:cNvPr id="50181" name="Oval 5">
            <a:extLst>
              <a:ext uri="{FF2B5EF4-FFF2-40B4-BE49-F238E27FC236}">
                <a16:creationId xmlns:a16="http://schemas.microsoft.com/office/drawing/2014/main" id="{F1E6AADD-8F83-65DC-8AF7-6E51853B9E59}"/>
              </a:ext>
            </a:extLst>
          </p:cNvPr>
          <p:cNvSpPr>
            <a:spLocks noChangeArrowheads="1"/>
          </p:cNvSpPr>
          <p:nvPr/>
        </p:nvSpPr>
        <p:spPr bwMode="auto">
          <a:xfrm>
            <a:off x="2112963" y="5010150"/>
            <a:ext cx="609600" cy="3429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50182" name="Oval 6">
            <a:extLst>
              <a:ext uri="{FF2B5EF4-FFF2-40B4-BE49-F238E27FC236}">
                <a16:creationId xmlns:a16="http://schemas.microsoft.com/office/drawing/2014/main" id="{FE14C3C8-1169-6BFA-5FCE-831CCFF61F02}"/>
              </a:ext>
            </a:extLst>
          </p:cNvPr>
          <p:cNvSpPr>
            <a:spLocks noChangeArrowheads="1"/>
          </p:cNvSpPr>
          <p:nvPr/>
        </p:nvSpPr>
        <p:spPr bwMode="auto">
          <a:xfrm>
            <a:off x="8513763" y="3638550"/>
            <a:ext cx="609600" cy="342900"/>
          </a:xfrm>
          <a:prstGeom prst="ellipse">
            <a:avLst/>
          </a:prstGeom>
          <a:noFill/>
          <a:ln w="9525">
            <a:solidFill>
              <a:srgbClr val="99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G</a:t>
            </a:r>
          </a:p>
        </p:txBody>
      </p:sp>
      <p:sp>
        <p:nvSpPr>
          <p:cNvPr id="50183" name="Oval 7">
            <a:extLst>
              <a:ext uri="{FF2B5EF4-FFF2-40B4-BE49-F238E27FC236}">
                <a16:creationId xmlns:a16="http://schemas.microsoft.com/office/drawing/2014/main" id="{36F062E5-1914-1796-9041-7CC9D536D9CC}"/>
              </a:ext>
            </a:extLst>
          </p:cNvPr>
          <p:cNvSpPr>
            <a:spLocks noChangeArrowheads="1"/>
          </p:cNvSpPr>
          <p:nvPr/>
        </p:nvSpPr>
        <p:spPr bwMode="auto">
          <a:xfrm>
            <a:off x="9224963" y="4267200"/>
            <a:ext cx="609600" cy="342900"/>
          </a:xfrm>
          <a:prstGeom prst="ellipse">
            <a:avLst/>
          </a:prstGeom>
          <a:noFill/>
          <a:ln w="9525">
            <a:solidFill>
              <a:srgbClr val="99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184" name="Oval 8">
            <a:extLst>
              <a:ext uri="{FF2B5EF4-FFF2-40B4-BE49-F238E27FC236}">
                <a16:creationId xmlns:a16="http://schemas.microsoft.com/office/drawing/2014/main" id="{8BF9967E-7B4D-49F3-63E9-31A246F46E82}"/>
              </a:ext>
            </a:extLst>
          </p:cNvPr>
          <p:cNvSpPr>
            <a:spLocks noChangeArrowheads="1"/>
          </p:cNvSpPr>
          <p:nvPr/>
        </p:nvSpPr>
        <p:spPr bwMode="auto">
          <a:xfrm>
            <a:off x="8615363" y="5010150"/>
            <a:ext cx="609600" cy="342900"/>
          </a:xfrm>
          <a:prstGeom prst="ellipse">
            <a:avLst/>
          </a:prstGeom>
          <a:noFill/>
          <a:ln w="9525">
            <a:solidFill>
              <a:srgbClr val="99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X</a:t>
            </a:r>
          </a:p>
        </p:txBody>
      </p:sp>
      <p:sp>
        <p:nvSpPr>
          <p:cNvPr id="50185" name="Text Box 9">
            <a:extLst>
              <a:ext uri="{FF2B5EF4-FFF2-40B4-BE49-F238E27FC236}">
                <a16:creationId xmlns:a16="http://schemas.microsoft.com/office/drawing/2014/main" id="{6E022455-1E0E-92B2-C4C5-BB568FD0828A}"/>
              </a:ext>
            </a:extLst>
          </p:cNvPr>
          <p:cNvSpPr txBox="1">
            <a:spLocks noChangeArrowheads="1"/>
          </p:cNvSpPr>
          <p:nvPr/>
        </p:nvSpPr>
        <p:spPr bwMode="auto">
          <a:xfrm>
            <a:off x="2976563" y="3576638"/>
            <a:ext cx="74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latin typeface="Times New Roman" panose="02020603050405020304" pitchFamily="18" charset="0"/>
              </a:rPr>
              <a:t>G</a:t>
            </a:r>
          </a:p>
        </p:txBody>
      </p:sp>
      <p:sp>
        <p:nvSpPr>
          <p:cNvPr id="50186" name="Text Box 10">
            <a:extLst>
              <a:ext uri="{FF2B5EF4-FFF2-40B4-BE49-F238E27FC236}">
                <a16:creationId xmlns:a16="http://schemas.microsoft.com/office/drawing/2014/main" id="{F9FB6479-8BE0-0BF4-22F9-53690D796638}"/>
              </a:ext>
            </a:extLst>
          </p:cNvPr>
          <p:cNvSpPr txBox="1">
            <a:spLocks noChangeArrowheads="1"/>
          </p:cNvSpPr>
          <p:nvPr/>
        </p:nvSpPr>
        <p:spPr bwMode="auto">
          <a:xfrm>
            <a:off x="9377364" y="4216400"/>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latin typeface="Times New Roman" panose="02020603050405020304" pitchFamily="18" charset="0"/>
              </a:rPr>
              <a:t>P</a:t>
            </a:r>
          </a:p>
        </p:txBody>
      </p:sp>
      <p:sp>
        <p:nvSpPr>
          <p:cNvPr id="50188" name="Oval 12">
            <a:extLst>
              <a:ext uri="{FF2B5EF4-FFF2-40B4-BE49-F238E27FC236}">
                <a16:creationId xmlns:a16="http://schemas.microsoft.com/office/drawing/2014/main" id="{60718138-BBBB-33C9-58EE-CF8DD44597D9}"/>
              </a:ext>
            </a:extLst>
          </p:cNvPr>
          <p:cNvSpPr>
            <a:spLocks noChangeArrowheads="1"/>
          </p:cNvSpPr>
          <p:nvPr/>
        </p:nvSpPr>
        <p:spPr bwMode="auto">
          <a:xfrm>
            <a:off x="4144963" y="3638550"/>
            <a:ext cx="609600" cy="342900"/>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189" name="Rectangle 13">
            <a:extLst>
              <a:ext uri="{FF2B5EF4-FFF2-40B4-BE49-F238E27FC236}">
                <a16:creationId xmlns:a16="http://schemas.microsoft.com/office/drawing/2014/main" id="{EE500D44-CB63-7563-1D08-2B1BB2F323F2}"/>
              </a:ext>
            </a:extLst>
          </p:cNvPr>
          <p:cNvSpPr>
            <a:spLocks noChangeArrowheads="1"/>
          </p:cNvSpPr>
          <p:nvPr/>
        </p:nvSpPr>
        <p:spPr bwMode="auto">
          <a:xfrm>
            <a:off x="2206626" y="495935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X</a:t>
            </a:r>
          </a:p>
        </p:txBody>
      </p:sp>
      <p:sp>
        <p:nvSpPr>
          <p:cNvPr id="50190" name="Oval 14">
            <a:extLst>
              <a:ext uri="{FF2B5EF4-FFF2-40B4-BE49-F238E27FC236}">
                <a16:creationId xmlns:a16="http://schemas.microsoft.com/office/drawing/2014/main" id="{302A3D89-DD24-A967-679D-6C38B5F5B1C0}"/>
              </a:ext>
            </a:extLst>
          </p:cNvPr>
          <p:cNvSpPr>
            <a:spLocks noChangeArrowheads="1"/>
          </p:cNvSpPr>
          <p:nvPr/>
        </p:nvSpPr>
        <p:spPr bwMode="auto">
          <a:xfrm>
            <a:off x="7091363" y="3638550"/>
            <a:ext cx="609600" cy="342900"/>
          </a:xfrm>
          <a:prstGeom prst="ellipse">
            <a:avLst/>
          </a:prstGeom>
          <a:noFill/>
          <a:ln w="9525">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191" name="Oval 15">
            <a:extLst>
              <a:ext uri="{FF2B5EF4-FFF2-40B4-BE49-F238E27FC236}">
                <a16:creationId xmlns:a16="http://schemas.microsoft.com/office/drawing/2014/main" id="{C5E58BE6-59C5-78A9-148F-74FCCB041945}"/>
              </a:ext>
            </a:extLst>
          </p:cNvPr>
          <p:cNvSpPr>
            <a:spLocks noChangeArrowheads="1"/>
          </p:cNvSpPr>
          <p:nvPr/>
        </p:nvSpPr>
        <p:spPr bwMode="auto">
          <a:xfrm>
            <a:off x="4957763" y="5067300"/>
            <a:ext cx="609600" cy="342900"/>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192" name="Oval 16">
            <a:extLst>
              <a:ext uri="{FF2B5EF4-FFF2-40B4-BE49-F238E27FC236}">
                <a16:creationId xmlns:a16="http://schemas.microsoft.com/office/drawing/2014/main" id="{C9F819DC-2F3E-5229-7463-0A2934801DFD}"/>
              </a:ext>
            </a:extLst>
          </p:cNvPr>
          <p:cNvSpPr>
            <a:spLocks noChangeArrowheads="1"/>
          </p:cNvSpPr>
          <p:nvPr/>
        </p:nvSpPr>
        <p:spPr bwMode="auto">
          <a:xfrm>
            <a:off x="4551363" y="4381500"/>
            <a:ext cx="609600" cy="342900"/>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193" name="Oval 17">
            <a:extLst>
              <a:ext uri="{FF2B5EF4-FFF2-40B4-BE49-F238E27FC236}">
                <a16:creationId xmlns:a16="http://schemas.microsoft.com/office/drawing/2014/main" id="{A2DB1BDE-89C7-F765-E4E6-01DF2E1E0A21}"/>
              </a:ext>
            </a:extLst>
          </p:cNvPr>
          <p:cNvSpPr>
            <a:spLocks noChangeArrowheads="1"/>
          </p:cNvSpPr>
          <p:nvPr/>
        </p:nvSpPr>
        <p:spPr bwMode="auto">
          <a:xfrm>
            <a:off x="6481763" y="4267200"/>
            <a:ext cx="609600" cy="342900"/>
          </a:xfrm>
          <a:prstGeom prst="ellipse">
            <a:avLst/>
          </a:prstGeom>
          <a:noFill/>
          <a:ln w="9525">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194" name="Oval 18">
            <a:extLst>
              <a:ext uri="{FF2B5EF4-FFF2-40B4-BE49-F238E27FC236}">
                <a16:creationId xmlns:a16="http://schemas.microsoft.com/office/drawing/2014/main" id="{8FF4D21B-8386-6CD3-EEA5-ED6D9C41C604}"/>
              </a:ext>
            </a:extLst>
          </p:cNvPr>
          <p:cNvSpPr>
            <a:spLocks noChangeArrowheads="1"/>
          </p:cNvSpPr>
          <p:nvPr/>
        </p:nvSpPr>
        <p:spPr bwMode="auto">
          <a:xfrm>
            <a:off x="7253288" y="4989513"/>
            <a:ext cx="609600" cy="342900"/>
          </a:xfrm>
          <a:prstGeom prst="ellipse">
            <a:avLst/>
          </a:prstGeom>
          <a:noFill/>
          <a:ln w="9525">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195" name="Text Box 19">
            <a:extLst>
              <a:ext uri="{FF2B5EF4-FFF2-40B4-BE49-F238E27FC236}">
                <a16:creationId xmlns:a16="http://schemas.microsoft.com/office/drawing/2014/main" id="{1ABFE0EB-7D90-912C-5A07-3A705D6029FB}"/>
              </a:ext>
            </a:extLst>
          </p:cNvPr>
          <p:cNvSpPr txBox="1">
            <a:spLocks noChangeArrowheads="1"/>
          </p:cNvSpPr>
          <p:nvPr/>
        </p:nvSpPr>
        <p:spPr bwMode="auto">
          <a:xfrm>
            <a:off x="4214813" y="358140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latin typeface="Times New Roman" panose="02020603050405020304" pitchFamily="18" charset="0"/>
              </a:rPr>
              <a:t>G</a:t>
            </a:r>
          </a:p>
        </p:txBody>
      </p:sp>
      <p:sp>
        <p:nvSpPr>
          <p:cNvPr id="50196" name="Text Box 20">
            <a:extLst>
              <a:ext uri="{FF2B5EF4-FFF2-40B4-BE49-F238E27FC236}">
                <a16:creationId xmlns:a16="http://schemas.microsoft.com/office/drawing/2014/main" id="{5F63CAD5-B93D-0F48-47AF-83C38B33AE76}"/>
              </a:ext>
            </a:extLst>
          </p:cNvPr>
          <p:cNvSpPr txBox="1">
            <a:spLocks noChangeArrowheads="1"/>
          </p:cNvSpPr>
          <p:nvPr/>
        </p:nvSpPr>
        <p:spPr bwMode="auto">
          <a:xfrm>
            <a:off x="4664076" y="434022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P</a:t>
            </a:r>
          </a:p>
        </p:txBody>
      </p:sp>
      <p:sp>
        <p:nvSpPr>
          <p:cNvPr id="50197" name="Text Box 21">
            <a:extLst>
              <a:ext uri="{FF2B5EF4-FFF2-40B4-BE49-F238E27FC236}">
                <a16:creationId xmlns:a16="http://schemas.microsoft.com/office/drawing/2014/main" id="{0574B558-3B44-2DD8-A26E-41DCB9250111}"/>
              </a:ext>
            </a:extLst>
          </p:cNvPr>
          <p:cNvSpPr txBox="1">
            <a:spLocks noChangeArrowheads="1"/>
          </p:cNvSpPr>
          <p:nvPr/>
        </p:nvSpPr>
        <p:spPr bwMode="auto">
          <a:xfrm>
            <a:off x="5060950" y="50165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latin typeface="Times New Roman" panose="02020603050405020304" pitchFamily="18" charset="0"/>
              </a:rPr>
              <a:t>X</a:t>
            </a:r>
          </a:p>
        </p:txBody>
      </p:sp>
      <p:sp>
        <p:nvSpPr>
          <p:cNvPr id="50198" name="Text Box 22">
            <a:extLst>
              <a:ext uri="{FF2B5EF4-FFF2-40B4-BE49-F238E27FC236}">
                <a16:creationId xmlns:a16="http://schemas.microsoft.com/office/drawing/2014/main" id="{A61D63C2-FC65-8083-D952-9C2DD04DB4FC}"/>
              </a:ext>
            </a:extLst>
          </p:cNvPr>
          <p:cNvSpPr txBox="1">
            <a:spLocks noChangeArrowheads="1"/>
          </p:cNvSpPr>
          <p:nvPr/>
        </p:nvSpPr>
        <p:spPr bwMode="auto">
          <a:xfrm>
            <a:off x="7172326" y="35702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G</a:t>
            </a:r>
          </a:p>
        </p:txBody>
      </p:sp>
      <p:sp>
        <p:nvSpPr>
          <p:cNvPr id="50199" name="Text Box 23">
            <a:extLst>
              <a:ext uri="{FF2B5EF4-FFF2-40B4-BE49-F238E27FC236}">
                <a16:creationId xmlns:a16="http://schemas.microsoft.com/office/drawing/2014/main" id="{0D042936-4723-3F4F-DC0C-6F35FE6697F0}"/>
              </a:ext>
            </a:extLst>
          </p:cNvPr>
          <p:cNvSpPr txBox="1">
            <a:spLocks noChangeArrowheads="1"/>
          </p:cNvSpPr>
          <p:nvPr/>
        </p:nvSpPr>
        <p:spPr bwMode="auto">
          <a:xfrm>
            <a:off x="6613526" y="41925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P</a:t>
            </a:r>
          </a:p>
        </p:txBody>
      </p:sp>
      <p:sp>
        <p:nvSpPr>
          <p:cNvPr id="50200" name="Text Box 24">
            <a:extLst>
              <a:ext uri="{FF2B5EF4-FFF2-40B4-BE49-F238E27FC236}">
                <a16:creationId xmlns:a16="http://schemas.microsoft.com/office/drawing/2014/main" id="{00201E3F-D10E-1757-CDA9-3E33EF2CDD5A}"/>
              </a:ext>
            </a:extLst>
          </p:cNvPr>
          <p:cNvSpPr txBox="1">
            <a:spLocks noChangeArrowheads="1"/>
          </p:cNvSpPr>
          <p:nvPr/>
        </p:nvSpPr>
        <p:spPr bwMode="auto">
          <a:xfrm>
            <a:off x="7354888" y="4924425"/>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X</a:t>
            </a:r>
          </a:p>
        </p:txBody>
      </p:sp>
      <p:sp>
        <p:nvSpPr>
          <p:cNvPr id="50201" name="Line 25">
            <a:extLst>
              <a:ext uri="{FF2B5EF4-FFF2-40B4-BE49-F238E27FC236}">
                <a16:creationId xmlns:a16="http://schemas.microsoft.com/office/drawing/2014/main" id="{F18CA156-4BAB-E398-34F3-7DEDE2E72B86}"/>
              </a:ext>
            </a:extLst>
          </p:cNvPr>
          <p:cNvSpPr>
            <a:spLocks noChangeShapeType="1"/>
          </p:cNvSpPr>
          <p:nvPr/>
        </p:nvSpPr>
        <p:spPr bwMode="auto">
          <a:xfrm flipH="1">
            <a:off x="2824163" y="3981450"/>
            <a:ext cx="406400" cy="3429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02" name="Line 26">
            <a:extLst>
              <a:ext uri="{FF2B5EF4-FFF2-40B4-BE49-F238E27FC236}">
                <a16:creationId xmlns:a16="http://schemas.microsoft.com/office/drawing/2014/main" id="{FF14B036-D358-980C-CC98-93C46A672ABF}"/>
              </a:ext>
            </a:extLst>
          </p:cNvPr>
          <p:cNvSpPr>
            <a:spLocks noChangeShapeType="1"/>
          </p:cNvSpPr>
          <p:nvPr/>
        </p:nvSpPr>
        <p:spPr bwMode="auto">
          <a:xfrm flipH="1">
            <a:off x="2316163" y="4667250"/>
            <a:ext cx="406400" cy="3429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03" name="Line 27">
            <a:extLst>
              <a:ext uri="{FF2B5EF4-FFF2-40B4-BE49-F238E27FC236}">
                <a16:creationId xmlns:a16="http://schemas.microsoft.com/office/drawing/2014/main" id="{F2EE07F3-CB1C-D193-D312-850E370C9311}"/>
              </a:ext>
            </a:extLst>
          </p:cNvPr>
          <p:cNvSpPr>
            <a:spLocks noChangeShapeType="1"/>
          </p:cNvSpPr>
          <p:nvPr/>
        </p:nvSpPr>
        <p:spPr bwMode="auto">
          <a:xfrm>
            <a:off x="4449763" y="3981450"/>
            <a:ext cx="406400" cy="40005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04" name="Line 28">
            <a:extLst>
              <a:ext uri="{FF2B5EF4-FFF2-40B4-BE49-F238E27FC236}">
                <a16:creationId xmlns:a16="http://schemas.microsoft.com/office/drawing/2014/main" id="{5A9541AE-17E8-255C-957E-45ABFB11002B}"/>
              </a:ext>
            </a:extLst>
          </p:cNvPr>
          <p:cNvSpPr>
            <a:spLocks noChangeShapeType="1"/>
          </p:cNvSpPr>
          <p:nvPr/>
        </p:nvSpPr>
        <p:spPr bwMode="auto">
          <a:xfrm>
            <a:off x="4957763" y="4724400"/>
            <a:ext cx="406400" cy="3429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05" name="Line 29">
            <a:extLst>
              <a:ext uri="{FF2B5EF4-FFF2-40B4-BE49-F238E27FC236}">
                <a16:creationId xmlns:a16="http://schemas.microsoft.com/office/drawing/2014/main" id="{6D2AF0E1-94B6-F86E-DFE0-9ADEB4DBDD66}"/>
              </a:ext>
            </a:extLst>
          </p:cNvPr>
          <p:cNvSpPr>
            <a:spLocks noChangeShapeType="1"/>
          </p:cNvSpPr>
          <p:nvPr/>
        </p:nvSpPr>
        <p:spPr bwMode="auto">
          <a:xfrm flipH="1">
            <a:off x="6786563" y="3981450"/>
            <a:ext cx="609600" cy="28575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06" name="Line 30">
            <a:extLst>
              <a:ext uri="{FF2B5EF4-FFF2-40B4-BE49-F238E27FC236}">
                <a16:creationId xmlns:a16="http://schemas.microsoft.com/office/drawing/2014/main" id="{EDB541C3-9D23-95DC-E5D2-B2216508A98B}"/>
              </a:ext>
            </a:extLst>
          </p:cNvPr>
          <p:cNvSpPr>
            <a:spLocks noChangeShapeType="1"/>
          </p:cNvSpPr>
          <p:nvPr/>
        </p:nvSpPr>
        <p:spPr bwMode="auto">
          <a:xfrm>
            <a:off x="6948488" y="4589463"/>
            <a:ext cx="609600" cy="40005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07" name="Line 31">
            <a:extLst>
              <a:ext uri="{FF2B5EF4-FFF2-40B4-BE49-F238E27FC236}">
                <a16:creationId xmlns:a16="http://schemas.microsoft.com/office/drawing/2014/main" id="{8CE90758-1EED-5DBF-B669-A302BC7FC117}"/>
              </a:ext>
            </a:extLst>
          </p:cNvPr>
          <p:cNvSpPr>
            <a:spLocks noChangeShapeType="1"/>
          </p:cNvSpPr>
          <p:nvPr/>
        </p:nvSpPr>
        <p:spPr bwMode="auto">
          <a:xfrm>
            <a:off x="8818563" y="3981450"/>
            <a:ext cx="609600" cy="28575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08" name="Line 32">
            <a:extLst>
              <a:ext uri="{FF2B5EF4-FFF2-40B4-BE49-F238E27FC236}">
                <a16:creationId xmlns:a16="http://schemas.microsoft.com/office/drawing/2014/main" id="{EAA99AB0-5D05-FBA8-925E-7FA457D960FB}"/>
              </a:ext>
            </a:extLst>
          </p:cNvPr>
          <p:cNvSpPr>
            <a:spLocks noChangeShapeType="1"/>
          </p:cNvSpPr>
          <p:nvPr/>
        </p:nvSpPr>
        <p:spPr bwMode="auto">
          <a:xfrm flipH="1">
            <a:off x="8920163" y="4610100"/>
            <a:ext cx="609600" cy="40005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09" name="Rectangle 33">
            <a:extLst>
              <a:ext uri="{FF2B5EF4-FFF2-40B4-BE49-F238E27FC236}">
                <a16:creationId xmlns:a16="http://schemas.microsoft.com/office/drawing/2014/main" id="{1D9A0D81-7EB2-BE44-49B5-786D36800A66}"/>
              </a:ext>
            </a:extLst>
          </p:cNvPr>
          <p:cNvSpPr>
            <a:spLocks noChangeArrowheads="1"/>
          </p:cNvSpPr>
          <p:nvPr/>
        </p:nvSpPr>
        <p:spPr bwMode="auto">
          <a:xfrm>
            <a:off x="2189164" y="646114"/>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4400">
                <a:solidFill>
                  <a:schemeClr val="accent2"/>
                </a:solidFill>
                <a:latin typeface="Arial" panose="020B0604020202020204" pitchFamily="34" charset="0"/>
              </a:defRPr>
            </a:lvl1pPr>
            <a:lvl2pPr algn="ctr">
              <a:defRPr sz="4400">
                <a:solidFill>
                  <a:schemeClr val="accent2"/>
                </a:solidFill>
                <a:latin typeface="Arial" panose="020B0604020202020204" pitchFamily="34" charset="0"/>
              </a:defRPr>
            </a:lvl2pPr>
            <a:lvl3pPr algn="ctr">
              <a:defRPr sz="4400">
                <a:solidFill>
                  <a:schemeClr val="accent2"/>
                </a:solidFill>
                <a:latin typeface="Arial" panose="020B0604020202020204" pitchFamily="34" charset="0"/>
              </a:defRPr>
            </a:lvl3pPr>
            <a:lvl4pPr algn="ctr">
              <a:defRPr sz="4400">
                <a:solidFill>
                  <a:schemeClr val="accent2"/>
                </a:solidFill>
                <a:latin typeface="Arial" panose="020B0604020202020204" pitchFamily="34" charset="0"/>
              </a:defRPr>
            </a:lvl4pPr>
            <a:lvl5pPr algn="ctr">
              <a:defRPr sz="4400">
                <a:solidFill>
                  <a:schemeClr val="accent2"/>
                </a:solidFill>
                <a:latin typeface="Arial" panose="020B0604020202020204" pitchFamily="34" charset="0"/>
              </a:defRPr>
            </a:lvl5pPr>
            <a:lvl6pPr marL="457200" algn="ctr" eaLnBrk="0" fontAlgn="base" hangingPunct="0">
              <a:spcBef>
                <a:spcPct val="0"/>
              </a:spcBef>
              <a:spcAft>
                <a:spcPct val="0"/>
              </a:spcAft>
              <a:defRPr sz="4400">
                <a:solidFill>
                  <a:schemeClr val="accent2"/>
                </a:solidFill>
                <a:latin typeface="Arial" panose="020B0604020202020204" pitchFamily="34" charset="0"/>
              </a:defRPr>
            </a:lvl6pPr>
            <a:lvl7pPr marL="914400" algn="ctr" eaLnBrk="0" fontAlgn="base" hangingPunct="0">
              <a:spcBef>
                <a:spcPct val="0"/>
              </a:spcBef>
              <a:spcAft>
                <a:spcPct val="0"/>
              </a:spcAft>
              <a:defRPr sz="4400">
                <a:solidFill>
                  <a:schemeClr val="accent2"/>
                </a:solidFill>
                <a:latin typeface="Arial" panose="020B0604020202020204" pitchFamily="34" charset="0"/>
              </a:defRPr>
            </a:lvl7pPr>
            <a:lvl8pPr marL="1371600" algn="ctr" eaLnBrk="0" fontAlgn="base" hangingPunct="0">
              <a:spcBef>
                <a:spcPct val="0"/>
              </a:spcBef>
              <a:spcAft>
                <a:spcPct val="0"/>
              </a:spcAft>
              <a:defRPr sz="4400">
                <a:solidFill>
                  <a:schemeClr val="accent2"/>
                </a:solidFill>
                <a:latin typeface="Arial" panose="020B0604020202020204" pitchFamily="34" charset="0"/>
              </a:defRPr>
            </a:lvl8pPr>
            <a:lvl9pPr marL="1828800" algn="ctr" eaLnBrk="0" fontAlgn="base" hangingPunct="0">
              <a:spcBef>
                <a:spcPct val="0"/>
              </a:spcBef>
              <a:spcAft>
                <a:spcPct val="0"/>
              </a:spcAft>
              <a:defRPr sz="4400">
                <a:solidFill>
                  <a:schemeClr val="accent2"/>
                </a:solidFill>
                <a:latin typeface="Arial" panose="020B0604020202020204" pitchFamily="34" charset="0"/>
              </a:defRPr>
            </a:lvl9pPr>
          </a:lstStyle>
          <a:p>
            <a:r>
              <a:rPr lang="en-US" altLang="en-US">
                <a:solidFill>
                  <a:srgbClr val="FF3300"/>
                </a:solidFill>
              </a:rPr>
              <a:t>Splay Tree Terminology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F2E08FA5-CD1C-6C6B-9870-14AC7B57FDDF}"/>
              </a:ext>
            </a:extLst>
          </p:cNvPr>
          <p:cNvSpPr>
            <a:spLocks noGrp="1" noChangeArrowheads="1"/>
          </p:cNvSpPr>
          <p:nvPr>
            <p:ph type="title"/>
          </p:nvPr>
        </p:nvSpPr>
        <p:spPr>
          <a:xfrm>
            <a:off x="2057400" y="94567"/>
            <a:ext cx="8077200" cy="1143000"/>
          </a:xfrm>
        </p:spPr>
        <p:txBody>
          <a:bodyPr/>
          <a:lstStyle/>
          <a:p>
            <a:r>
              <a:rPr lang="en-US" altLang="en-US" dirty="0">
                <a:solidFill>
                  <a:srgbClr val="FF3300"/>
                </a:solidFill>
              </a:rPr>
              <a:t>Zig-Zig and Zig-Zag</a:t>
            </a:r>
          </a:p>
        </p:txBody>
      </p:sp>
      <p:sp>
        <p:nvSpPr>
          <p:cNvPr id="77827" name="Oval 3">
            <a:extLst>
              <a:ext uri="{FF2B5EF4-FFF2-40B4-BE49-F238E27FC236}">
                <a16:creationId xmlns:a16="http://schemas.microsoft.com/office/drawing/2014/main" id="{EDEBACAD-8100-C0BA-A835-88B4ABCBEEAC}"/>
              </a:ext>
            </a:extLst>
          </p:cNvPr>
          <p:cNvSpPr>
            <a:spLocks noChangeArrowheads="1"/>
          </p:cNvSpPr>
          <p:nvPr/>
        </p:nvSpPr>
        <p:spPr bwMode="auto">
          <a:xfrm>
            <a:off x="8305800" y="29718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4</a:t>
            </a:r>
          </a:p>
        </p:txBody>
      </p:sp>
      <p:sp>
        <p:nvSpPr>
          <p:cNvPr id="77828" name="Oval 4">
            <a:extLst>
              <a:ext uri="{FF2B5EF4-FFF2-40B4-BE49-F238E27FC236}">
                <a16:creationId xmlns:a16="http://schemas.microsoft.com/office/drawing/2014/main" id="{796D6627-A4D5-4F02-04ED-FF4DD4E7B1D5}"/>
              </a:ext>
            </a:extLst>
          </p:cNvPr>
          <p:cNvSpPr>
            <a:spLocks noChangeArrowheads="1"/>
          </p:cNvSpPr>
          <p:nvPr/>
        </p:nvSpPr>
        <p:spPr bwMode="auto">
          <a:xfrm>
            <a:off x="7239000" y="36576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G</a:t>
            </a:r>
          </a:p>
        </p:txBody>
      </p:sp>
      <p:sp>
        <p:nvSpPr>
          <p:cNvPr id="77829" name="Oval 5">
            <a:extLst>
              <a:ext uri="{FF2B5EF4-FFF2-40B4-BE49-F238E27FC236}">
                <a16:creationId xmlns:a16="http://schemas.microsoft.com/office/drawing/2014/main" id="{2490F9AD-D3B0-78D0-1817-EEB631498C11}"/>
              </a:ext>
            </a:extLst>
          </p:cNvPr>
          <p:cNvSpPr>
            <a:spLocks noChangeArrowheads="1"/>
          </p:cNvSpPr>
          <p:nvPr/>
        </p:nvSpPr>
        <p:spPr bwMode="auto">
          <a:xfrm>
            <a:off x="9220200" y="36576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5</a:t>
            </a:r>
          </a:p>
        </p:txBody>
      </p:sp>
      <p:sp>
        <p:nvSpPr>
          <p:cNvPr id="77830" name="Oval 6">
            <a:extLst>
              <a:ext uri="{FF2B5EF4-FFF2-40B4-BE49-F238E27FC236}">
                <a16:creationId xmlns:a16="http://schemas.microsoft.com/office/drawing/2014/main" id="{D0C4A06E-9635-C95F-FE0D-87A2E0DEEB58}"/>
              </a:ext>
            </a:extLst>
          </p:cNvPr>
          <p:cNvSpPr>
            <a:spLocks noChangeArrowheads="1"/>
          </p:cNvSpPr>
          <p:nvPr/>
        </p:nvSpPr>
        <p:spPr bwMode="auto">
          <a:xfrm>
            <a:off x="6553200" y="44196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1</a:t>
            </a:r>
          </a:p>
        </p:txBody>
      </p:sp>
      <p:sp>
        <p:nvSpPr>
          <p:cNvPr id="77831" name="Oval 7">
            <a:extLst>
              <a:ext uri="{FF2B5EF4-FFF2-40B4-BE49-F238E27FC236}">
                <a16:creationId xmlns:a16="http://schemas.microsoft.com/office/drawing/2014/main" id="{53B95331-3FD6-1A58-B799-E13FBF28F8DF}"/>
              </a:ext>
            </a:extLst>
          </p:cNvPr>
          <p:cNvSpPr>
            <a:spLocks noChangeArrowheads="1"/>
          </p:cNvSpPr>
          <p:nvPr/>
        </p:nvSpPr>
        <p:spPr bwMode="auto">
          <a:xfrm>
            <a:off x="7848600" y="44196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P</a:t>
            </a:r>
          </a:p>
        </p:txBody>
      </p:sp>
      <p:cxnSp>
        <p:nvCxnSpPr>
          <p:cNvPr id="77832" name="AutoShape 8">
            <a:extLst>
              <a:ext uri="{FF2B5EF4-FFF2-40B4-BE49-F238E27FC236}">
                <a16:creationId xmlns:a16="http://schemas.microsoft.com/office/drawing/2014/main" id="{9397C2BE-5473-DFA3-83A6-E1EDB54A6ABC}"/>
              </a:ext>
            </a:extLst>
          </p:cNvPr>
          <p:cNvCxnSpPr>
            <a:cxnSpLocks noChangeShapeType="1"/>
            <a:stCxn id="77827" idx="3"/>
            <a:endCxn id="77828" idx="7"/>
          </p:cNvCxnSpPr>
          <p:nvPr/>
        </p:nvCxnSpPr>
        <p:spPr bwMode="auto">
          <a:xfrm flipH="1">
            <a:off x="7629525" y="3362325"/>
            <a:ext cx="7429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33" name="AutoShape 9">
            <a:extLst>
              <a:ext uri="{FF2B5EF4-FFF2-40B4-BE49-F238E27FC236}">
                <a16:creationId xmlns:a16="http://schemas.microsoft.com/office/drawing/2014/main" id="{69964A69-DCE0-3DB8-E25D-547BF44833CF}"/>
              </a:ext>
            </a:extLst>
          </p:cNvPr>
          <p:cNvCxnSpPr>
            <a:cxnSpLocks noChangeShapeType="1"/>
            <a:stCxn id="77827" idx="5"/>
            <a:endCxn id="77829" idx="1"/>
          </p:cNvCxnSpPr>
          <p:nvPr/>
        </p:nvCxnSpPr>
        <p:spPr bwMode="auto">
          <a:xfrm>
            <a:off x="8696325" y="3362325"/>
            <a:ext cx="5905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34" name="AutoShape 10">
            <a:extLst>
              <a:ext uri="{FF2B5EF4-FFF2-40B4-BE49-F238E27FC236}">
                <a16:creationId xmlns:a16="http://schemas.microsoft.com/office/drawing/2014/main" id="{5ABAEDFE-DC9C-7BB3-8823-C10D75DAD320}"/>
              </a:ext>
            </a:extLst>
          </p:cNvPr>
          <p:cNvCxnSpPr>
            <a:cxnSpLocks noChangeShapeType="1"/>
            <a:stCxn id="77828" idx="3"/>
            <a:endCxn id="77830" idx="0"/>
          </p:cNvCxnSpPr>
          <p:nvPr/>
        </p:nvCxnSpPr>
        <p:spPr bwMode="auto">
          <a:xfrm flipH="1">
            <a:off x="6781801" y="4048126"/>
            <a:ext cx="523875" cy="3714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35" name="AutoShape 11">
            <a:extLst>
              <a:ext uri="{FF2B5EF4-FFF2-40B4-BE49-F238E27FC236}">
                <a16:creationId xmlns:a16="http://schemas.microsoft.com/office/drawing/2014/main" id="{BE9EA994-311B-FE32-BC4B-5E0E671C6B1F}"/>
              </a:ext>
            </a:extLst>
          </p:cNvPr>
          <p:cNvCxnSpPr>
            <a:cxnSpLocks noChangeShapeType="1"/>
            <a:stCxn id="77828" idx="5"/>
            <a:endCxn id="77831" idx="0"/>
          </p:cNvCxnSpPr>
          <p:nvPr/>
        </p:nvCxnSpPr>
        <p:spPr bwMode="auto">
          <a:xfrm>
            <a:off x="7629526" y="4048126"/>
            <a:ext cx="447675" cy="371475"/>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37" name="Text Box 13">
            <a:extLst>
              <a:ext uri="{FF2B5EF4-FFF2-40B4-BE49-F238E27FC236}">
                <a16:creationId xmlns:a16="http://schemas.microsoft.com/office/drawing/2014/main" id="{0A592606-BCE3-AE96-7298-1B5DF85CE0DE}"/>
              </a:ext>
            </a:extLst>
          </p:cNvPr>
          <p:cNvSpPr txBox="1">
            <a:spLocks noChangeArrowheads="1"/>
          </p:cNvSpPr>
          <p:nvPr/>
        </p:nvSpPr>
        <p:spPr bwMode="auto">
          <a:xfrm>
            <a:off x="8634503" y="4264969"/>
            <a:ext cx="126188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t>Zig-zag</a:t>
            </a:r>
          </a:p>
        </p:txBody>
      </p:sp>
      <p:sp>
        <p:nvSpPr>
          <p:cNvPr id="77838" name="Freeform 14">
            <a:extLst>
              <a:ext uri="{FF2B5EF4-FFF2-40B4-BE49-F238E27FC236}">
                <a16:creationId xmlns:a16="http://schemas.microsoft.com/office/drawing/2014/main" id="{B70924B0-46C3-EC23-5DCE-DAA2D77D96DC}"/>
              </a:ext>
            </a:extLst>
          </p:cNvPr>
          <p:cNvSpPr>
            <a:spLocks/>
          </p:cNvSpPr>
          <p:nvPr/>
        </p:nvSpPr>
        <p:spPr bwMode="auto">
          <a:xfrm>
            <a:off x="7924801" y="4057651"/>
            <a:ext cx="811213" cy="430213"/>
          </a:xfrm>
          <a:custGeom>
            <a:avLst/>
            <a:gdLst>
              <a:gd name="T0" fmla="*/ 511 w 511"/>
              <a:gd name="T1" fmla="*/ 271 h 271"/>
              <a:gd name="T2" fmla="*/ 211 w 511"/>
              <a:gd name="T3" fmla="*/ 31 h 271"/>
              <a:gd name="T4" fmla="*/ 0 w 511"/>
              <a:gd name="T5" fmla="*/ 84 h 271"/>
            </a:gdLst>
            <a:ahLst/>
            <a:cxnLst>
              <a:cxn ang="0">
                <a:pos x="T0" y="T1"/>
              </a:cxn>
              <a:cxn ang="0">
                <a:pos x="T2" y="T3"/>
              </a:cxn>
              <a:cxn ang="0">
                <a:pos x="T4" y="T5"/>
              </a:cxn>
            </a:cxnLst>
            <a:rect l="0" t="0" r="r" b="b"/>
            <a:pathLst>
              <a:path w="511" h="271">
                <a:moveTo>
                  <a:pt x="511" y="271"/>
                </a:moveTo>
                <a:cubicBezTo>
                  <a:pt x="461" y="231"/>
                  <a:pt x="296" y="62"/>
                  <a:pt x="211" y="31"/>
                </a:cubicBezTo>
                <a:cubicBezTo>
                  <a:pt x="126" y="0"/>
                  <a:pt x="44" y="73"/>
                  <a:pt x="0" y="84"/>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39" name="Oval 15">
            <a:extLst>
              <a:ext uri="{FF2B5EF4-FFF2-40B4-BE49-F238E27FC236}">
                <a16:creationId xmlns:a16="http://schemas.microsoft.com/office/drawing/2014/main" id="{E7E15664-32A2-4AD9-01AB-328776E6D6E8}"/>
              </a:ext>
            </a:extLst>
          </p:cNvPr>
          <p:cNvSpPr>
            <a:spLocks noChangeArrowheads="1"/>
          </p:cNvSpPr>
          <p:nvPr/>
        </p:nvSpPr>
        <p:spPr bwMode="auto">
          <a:xfrm>
            <a:off x="4191000" y="31242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G</a:t>
            </a:r>
          </a:p>
        </p:txBody>
      </p:sp>
      <p:sp>
        <p:nvSpPr>
          <p:cNvPr id="77840" name="Oval 16">
            <a:extLst>
              <a:ext uri="{FF2B5EF4-FFF2-40B4-BE49-F238E27FC236}">
                <a16:creationId xmlns:a16="http://schemas.microsoft.com/office/drawing/2014/main" id="{FA177E77-6AE2-C2A0-00B4-CBF0176B4E79}"/>
              </a:ext>
            </a:extLst>
          </p:cNvPr>
          <p:cNvSpPr>
            <a:spLocks noChangeArrowheads="1"/>
          </p:cNvSpPr>
          <p:nvPr/>
        </p:nvSpPr>
        <p:spPr bwMode="auto">
          <a:xfrm>
            <a:off x="3124200" y="38100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P</a:t>
            </a:r>
          </a:p>
        </p:txBody>
      </p:sp>
      <p:sp>
        <p:nvSpPr>
          <p:cNvPr id="77841" name="Oval 17">
            <a:extLst>
              <a:ext uri="{FF2B5EF4-FFF2-40B4-BE49-F238E27FC236}">
                <a16:creationId xmlns:a16="http://schemas.microsoft.com/office/drawing/2014/main" id="{7B70B165-2E04-6E28-020D-193409D58773}"/>
              </a:ext>
            </a:extLst>
          </p:cNvPr>
          <p:cNvSpPr>
            <a:spLocks noChangeArrowheads="1"/>
          </p:cNvSpPr>
          <p:nvPr/>
        </p:nvSpPr>
        <p:spPr bwMode="auto">
          <a:xfrm>
            <a:off x="5105400" y="38100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5</a:t>
            </a:r>
          </a:p>
        </p:txBody>
      </p:sp>
      <p:sp>
        <p:nvSpPr>
          <p:cNvPr id="77842" name="Oval 18">
            <a:extLst>
              <a:ext uri="{FF2B5EF4-FFF2-40B4-BE49-F238E27FC236}">
                <a16:creationId xmlns:a16="http://schemas.microsoft.com/office/drawing/2014/main" id="{94EBBC86-AA1B-2046-58FF-FCA65D0E622A}"/>
              </a:ext>
            </a:extLst>
          </p:cNvPr>
          <p:cNvSpPr>
            <a:spLocks noChangeArrowheads="1"/>
          </p:cNvSpPr>
          <p:nvPr/>
        </p:nvSpPr>
        <p:spPr bwMode="auto">
          <a:xfrm>
            <a:off x="2438400" y="45720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X</a:t>
            </a:r>
          </a:p>
        </p:txBody>
      </p:sp>
      <p:sp>
        <p:nvSpPr>
          <p:cNvPr id="77843" name="Oval 19">
            <a:extLst>
              <a:ext uri="{FF2B5EF4-FFF2-40B4-BE49-F238E27FC236}">
                <a16:creationId xmlns:a16="http://schemas.microsoft.com/office/drawing/2014/main" id="{2F866CCB-5AB5-AC77-9916-6FC725415534}"/>
              </a:ext>
            </a:extLst>
          </p:cNvPr>
          <p:cNvSpPr>
            <a:spLocks noChangeArrowheads="1"/>
          </p:cNvSpPr>
          <p:nvPr/>
        </p:nvSpPr>
        <p:spPr bwMode="auto">
          <a:xfrm>
            <a:off x="3733800" y="45720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2</a:t>
            </a:r>
          </a:p>
        </p:txBody>
      </p:sp>
      <p:cxnSp>
        <p:nvCxnSpPr>
          <p:cNvPr id="77844" name="AutoShape 20">
            <a:extLst>
              <a:ext uri="{FF2B5EF4-FFF2-40B4-BE49-F238E27FC236}">
                <a16:creationId xmlns:a16="http://schemas.microsoft.com/office/drawing/2014/main" id="{341426CD-1C9B-2391-75CC-D194EAA6B73A}"/>
              </a:ext>
            </a:extLst>
          </p:cNvPr>
          <p:cNvCxnSpPr>
            <a:cxnSpLocks noChangeShapeType="1"/>
            <a:stCxn id="77839" idx="3"/>
            <a:endCxn id="77840" idx="7"/>
          </p:cNvCxnSpPr>
          <p:nvPr/>
        </p:nvCxnSpPr>
        <p:spPr bwMode="auto">
          <a:xfrm flipH="1">
            <a:off x="3514725" y="3514725"/>
            <a:ext cx="742950" cy="36195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45" name="AutoShape 21">
            <a:extLst>
              <a:ext uri="{FF2B5EF4-FFF2-40B4-BE49-F238E27FC236}">
                <a16:creationId xmlns:a16="http://schemas.microsoft.com/office/drawing/2014/main" id="{09EE50F4-156D-5F81-66C3-A6B8449AB64D}"/>
              </a:ext>
            </a:extLst>
          </p:cNvPr>
          <p:cNvCxnSpPr>
            <a:cxnSpLocks noChangeShapeType="1"/>
            <a:stCxn id="77839" idx="5"/>
            <a:endCxn id="77841" idx="1"/>
          </p:cNvCxnSpPr>
          <p:nvPr/>
        </p:nvCxnSpPr>
        <p:spPr bwMode="auto">
          <a:xfrm>
            <a:off x="4581525" y="3514725"/>
            <a:ext cx="5905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46" name="AutoShape 22">
            <a:extLst>
              <a:ext uri="{FF2B5EF4-FFF2-40B4-BE49-F238E27FC236}">
                <a16:creationId xmlns:a16="http://schemas.microsoft.com/office/drawing/2014/main" id="{04DB827C-2B18-3A15-35A5-0034BEF13765}"/>
              </a:ext>
            </a:extLst>
          </p:cNvPr>
          <p:cNvCxnSpPr>
            <a:cxnSpLocks noChangeShapeType="1"/>
            <a:stCxn id="77840" idx="3"/>
            <a:endCxn id="77842" idx="0"/>
          </p:cNvCxnSpPr>
          <p:nvPr/>
        </p:nvCxnSpPr>
        <p:spPr bwMode="auto">
          <a:xfrm flipH="1">
            <a:off x="2667001" y="4200526"/>
            <a:ext cx="523875" cy="371475"/>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47" name="AutoShape 23">
            <a:extLst>
              <a:ext uri="{FF2B5EF4-FFF2-40B4-BE49-F238E27FC236}">
                <a16:creationId xmlns:a16="http://schemas.microsoft.com/office/drawing/2014/main" id="{91F52D29-7F61-066B-2583-43F8F15E6627}"/>
              </a:ext>
            </a:extLst>
          </p:cNvPr>
          <p:cNvCxnSpPr>
            <a:cxnSpLocks noChangeShapeType="1"/>
            <a:stCxn id="77840" idx="5"/>
            <a:endCxn id="77843" idx="0"/>
          </p:cNvCxnSpPr>
          <p:nvPr/>
        </p:nvCxnSpPr>
        <p:spPr bwMode="auto">
          <a:xfrm>
            <a:off x="3514726" y="4200526"/>
            <a:ext cx="447675" cy="3714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48" name="Text Box 24">
            <a:extLst>
              <a:ext uri="{FF2B5EF4-FFF2-40B4-BE49-F238E27FC236}">
                <a16:creationId xmlns:a16="http://schemas.microsoft.com/office/drawing/2014/main" id="{811E44D1-C92C-DC0C-DCD8-958BC615F121}"/>
              </a:ext>
            </a:extLst>
          </p:cNvPr>
          <p:cNvSpPr txBox="1">
            <a:spLocks noChangeArrowheads="1"/>
          </p:cNvSpPr>
          <p:nvPr/>
        </p:nvSpPr>
        <p:spPr bwMode="auto">
          <a:xfrm>
            <a:off x="2148319" y="2817169"/>
            <a:ext cx="119135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t>Zig-zig</a:t>
            </a:r>
          </a:p>
        </p:txBody>
      </p:sp>
      <p:sp>
        <p:nvSpPr>
          <p:cNvPr id="77849" name="Freeform 25">
            <a:extLst>
              <a:ext uri="{FF2B5EF4-FFF2-40B4-BE49-F238E27FC236}">
                <a16:creationId xmlns:a16="http://schemas.microsoft.com/office/drawing/2014/main" id="{EE139ACE-417D-9133-4A2C-064B8D78B7A0}"/>
              </a:ext>
            </a:extLst>
          </p:cNvPr>
          <p:cNvSpPr>
            <a:spLocks/>
          </p:cNvSpPr>
          <p:nvPr/>
        </p:nvSpPr>
        <p:spPr bwMode="auto">
          <a:xfrm>
            <a:off x="2911476" y="3306764"/>
            <a:ext cx="898525" cy="350837"/>
          </a:xfrm>
          <a:custGeom>
            <a:avLst/>
            <a:gdLst>
              <a:gd name="T0" fmla="*/ 0 w 566"/>
              <a:gd name="T1" fmla="*/ 0 h 221"/>
              <a:gd name="T2" fmla="*/ 377 w 566"/>
              <a:gd name="T3" fmla="*/ 86 h 221"/>
              <a:gd name="T4" fmla="*/ 566 w 566"/>
              <a:gd name="T5" fmla="*/ 221 h 221"/>
            </a:gdLst>
            <a:ahLst/>
            <a:cxnLst>
              <a:cxn ang="0">
                <a:pos x="T0" y="T1"/>
              </a:cxn>
              <a:cxn ang="0">
                <a:pos x="T2" y="T3"/>
              </a:cxn>
              <a:cxn ang="0">
                <a:pos x="T4" y="T5"/>
              </a:cxn>
            </a:cxnLst>
            <a:rect l="0" t="0" r="r" b="b"/>
            <a:pathLst>
              <a:path w="566" h="221">
                <a:moveTo>
                  <a:pt x="0" y="0"/>
                </a:moveTo>
                <a:cubicBezTo>
                  <a:pt x="63" y="14"/>
                  <a:pt x="283" y="49"/>
                  <a:pt x="377" y="86"/>
                </a:cubicBezTo>
                <a:cubicBezTo>
                  <a:pt x="471" y="123"/>
                  <a:pt x="527" y="193"/>
                  <a:pt x="566" y="221"/>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52" name="Oval 28">
            <a:extLst>
              <a:ext uri="{FF2B5EF4-FFF2-40B4-BE49-F238E27FC236}">
                <a16:creationId xmlns:a16="http://schemas.microsoft.com/office/drawing/2014/main" id="{8C5BCE97-A456-76DF-19DB-B102B7CC09FE}"/>
              </a:ext>
            </a:extLst>
          </p:cNvPr>
          <p:cNvSpPr>
            <a:spLocks noChangeArrowheads="1"/>
          </p:cNvSpPr>
          <p:nvPr/>
        </p:nvSpPr>
        <p:spPr bwMode="auto">
          <a:xfrm>
            <a:off x="7248525" y="5172075"/>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X</a:t>
            </a:r>
          </a:p>
        </p:txBody>
      </p:sp>
      <p:cxnSp>
        <p:nvCxnSpPr>
          <p:cNvPr id="77853" name="AutoShape 29">
            <a:extLst>
              <a:ext uri="{FF2B5EF4-FFF2-40B4-BE49-F238E27FC236}">
                <a16:creationId xmlns:a16="http://schemas.microsoft.com/office/drawing/2014/main" id="{860851ED-D932-8D6B-257C-9386E27D6B97}"/>
              </a:ext>
            </a:extLst>
          </p:cNvPr>
          <p:cNvCxnSpPr>
            <a:cxnSpLocks noChangeShapeType="1"/>
            <a:stCxn id="77831" idx="3"/>
            <a:endCxn id="77852" idx="0"/>
          </p:cNvCxnSpPr>
          <p:nvPr/>
        </p:nvCxnSpPr>
        <p:spPr bwMode="auto">
          <a:xfrm flipH="1">
            <a:off x="7477125" y="4810125"/>
            <a:ext cx="438150" cy="36195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55" name="Freeform 31">
            <a:extLst>
              <a:ext uri="{FF2B5EF4-FFF2-40B4-BE49-F238E27FC236}">
                <a16:creationId xmlns:a16="http://schemas.microsoft.com/office/drawing/2014/main" id="{2A398486-7EF4-4C36-449B-8C4214E4D2BC}"/>
              </a:ext>
            </a:extLst>
          </p:cNvPr>
          <p:cNvSpPr>
            <a:spLocks/>
          </p:cNvSpPr>
          <p:nvPr/>
        </p:nvSpPr>
        <p:spPr bwMode="auto">
          <a:xfrm>
            <a:off x="7745414" y="4500563"/>
            <a:ext cx="1017587" cy="785812"/>
          </a:xfrm>
          <a:custGeom>
            <a:avLst/>
            <a:gdLst>
              <a:gd name="T0" fmla="*/ 641 w 641"/>
              <a:gd name="T1" fmla="*/ 0 h 495"/>
              <a:gd name="T2" fmla="*/ 264 w 641"/>
              <a:gd name="T3" fmla="*/ 438 h 495"/>
              <a:gd name="T4" fmla="*/ 0 w 641"/>
              <a:gd name="T5" fmla="*/ 340 h 495"/>
            </a:gdLst>
            <a:ahLst/>
            <a:cxnLst>
              <a:cxn ang="0">
                <a:pos x="T0" y="T1"/>
              </a:cxn>
              <a:cxn ang="0">
                <a:pos x="T2" y="T3"/>
              </a:cxn>
              <a:cxn ang="0">
                <a:pos x="T4" y="T5"/>
              </a:cxn>
            </a:cxnLst>
            <a:rect l="0" t="0" r="r" b="b"/>
            <a:pathLst>
              <a:path w="641" h="495">
                <a:moveTo>
                  <a:pt x="641" y="0"/>
                </a:moveTo>
                <a:cubicBezTo>
                  <a:pt x="578" y="73"/>
                  <a:pt x="371" y="381"/>
                  <a:pt x="264" y="438"/>
                </a:cubicBezTo>
                <a:cubicBezTo>
                  <a:pt x="157" y="495"/>
                  <a:pt x="55" y="360"/>
                  <a:pt x="0" y="34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56" name="Freeform 32">
            <a:extLst>
              <a:ext uri="{FF2B5EF4-FFF2-40B4-BE49-F238E27FC236}">
                <a16:creationId xmlns:a16="http://schemas.microsoft.com/office/drawing/2014/main" id="{DC7317C3-B89A-B421-4D7B-FC3FAC9CE3C3}"/>
              </a:ext>
            </a:extLst>
          </p:cNvPr>
          <p:cNvSpPr>
            <a:spLocks/>
          </p:cNvSpPr>
          <p:nvPr/>
        </p:nvSpPr>
        <p:spPr bwMode="auto">
          <a:xfrm>
            <a:off x="2747963" y="3306763"/>
            <a:ext cx="150812" cy="1020762"/>
          </a:xfrm>
          <a:custGeom>
            <a:avLst/>
            <a:gdLst>
              <a:gd name="T0" fmla="*/ 95 w 95"/>
              <a:gd name="T1" fmla="*/ 0 h 643"/>
              <a:gd name="T2" fmla="*/ 0 w 95"/>
              <a:gd name="T3" fmla="*/ 231 h 643"/>
              <a:gd name="T4" fmla="*/ 95 w 95"/>
              <a:gd name="T5" fmla="*/ 643 h 643"/>
            </a:gdLst>
            <a:ahLst/>
            <a:cxnLst>
              <a:cxn ang="0">
                <a:pos x="T0" y="T1"/>
              </a:cxn>
              <a:cxn ang="0">
                <a:pos x="T2" y="T3"/>
              </a:cxn>
              <a:cxn ang="0">
                <a:pos x="T4" y="T5"/>
              </a:cxn>
            </a:cxnLst>
            <a:rect l="0" t="0" r="r" b="b"/>
            <a:pathLst>
              <a:path w="95" h="643">
                <a:moveTo>
                  <a:pt x="95" y="0"/>
                </a:moveTo>
                <a:cubicBezTo>
                  <a:pt x="79" y="38"/>
                  <a:pt x="0" y="124"/>
                  <a:pt x="0" y="231"/>
                </a:cubicBezTo>
                <a:cubicBezTo>
                  <a:pt x="0" y="338"/>
                  <a:pt x="75" y="557"/>
                  <a:pt x="95" y="643"/>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59" name="Text Box 35">
            <a:extLst>
              <a:ext uri="{FF2B5EF4-FFF2-40B4-BE49-F238E27FC236}">
                <a16:creationId xmlns:a16="http://schemas.microsoft.com/office/drawing/2014/main" id="{F65AB95A-B3DC-C8C7-6C86-D7AA60123698}"/>
              </a:ext>
            </a:extLst>
          </p:cNvPr>
          <p:cNvSpPr txBox="1">
            <a:spLocks noChangeArrowheads="1"/>
          </p:cNvSpPr>
          <p:nvPr/>
        </p:nvSpPr>
        <p:spPr bwMode="auto">
          <a:xfrm>
            <a:off x="2819400" y="1981201"/>
            <a:ext cx="27190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Parent and grandparent</a:t>
            </a:r>
            <a:br>
              <a:rPr lang="en-US" altLang="en-US"/>
            </a:br>
            <a:r>
              <a:rPr lang="en-US" altLang="en-US"/>
              <a:t>in same direction.</a:t>
            </a:r>
          </a:p>
        </p:txBody>
      </p:sp>
      <p:sp>
        <p:nvSpPr>
          <p:cNvPr id="77860" name="Text Box 36">
            <a:extLst>
              <a:ext uri="{FF2B5EF4-FFF2-40B4-BE49-F238E27FC236}">
                <a16:creationId xmlns:a16="http://schemas.microsoft.com/office/drawing/2014/main" id="{F9173FC1-3EE4-71FB-3F79-7218927D0D5A}"/>
              </a:ext>
            </a:extLst>
          </p:cNvPr>
          <p:cNvSpPr txBox="1">
            <a:spLocks noChangeArrowheads="1"/>
          </p:cNvSpPr>
          <p:nvPr/>
        </p:nvSpPr>
        <p:spPr bwMode="auto">
          <a:xfrm>
            <a:off x="6934200" y="1981201"/>
            <a:ext cx="27190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Parent and grandparent</a:t>
            </a:r>
            <a:br>
              <a:rPr lang="en-US" altLang="en-US"/>
            </a:br>
            <a:r>
              <a:rPr lang="en-US" altLang="en-US"/>
              <a:t>in different directions.</a:t>
            </a: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6D7056B2-06EB-DCE1-5E51-19A41A58A261}"/>
              </a:ext>
            </a:extLst>
          </p:cNvPr>
          <p:cNvSpPr txBox="1">
            <a:spLocks noChangeArrowheads="1"/>
          </p:cNvSpPr>
          <p:nvPr/>
        </p:nvSpPr>
        <p:spPr bwMode="auto">
          <a:xfrm>
            <a:off x="808412" y="1851026"/>
            <a:ext cx="78136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1. Helpful if nodes contain a </a:t>
            </a:r>
            <a:r>
              <a:rPr lang="en-US" altLang="en-US" sz="2400" dirty="0">
                <a:solidFill>
                  <a:schemeClr val="accent2"/>
                </a:solidFill>
              </a:rPr>
              <a:t>parent </a:t>
            </a:r>
            <a:r>
              <a:rPr lang="en-US" altLang="en-US" sz="2400" dirty="0"/>
              <a:t>pointer.</a:t>
            </a:r>
          </a:p>
        </p:txBody>
      </p:sp>
      <p:sp>
        <p:nvSpPr>
          <p:cNvPr id="51208" name="Text Box 8">
            <a:extLst>
              <a:ext uri="{FF2B5EF4-FFF2-40B4-BE49-F238E27FC236}">
                <a16:creationId xmlns:a16="http://schemas.microsoft.com/office/drawing/2014/main" id="{71321848-B739-8193-90FE-A633C6002651}"/>
              </a:ext>
            </a:extLst>
          </p:cNvPr>
          <p:cNvSpPr txBox="1">
            <a:spLocks noChangeArrowheads="1"/>
          </p:cNvSpPr>
          <p:nvPr/>
        </p:nvSpPr>
        <p:spPr bwMode="auto">
          <a:xfrm>
            <a:off x="596349" y="3657601"/>
            <a:ext cx="101739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2. When X is accessed, apply one of </a:t>
            </a:r>
            <a:r>
              <a:rPr lang="en-US" altLang="en-US" sz="2400" dirty="0">
                <a:solidFill>
                  <a:schemeClr val="accent2"/>
                </a:solidFill>
              </a:rPr>
              <a:t>six</a:t>
            </a:r>
            <a:r>
              <a:rPr lang="en-US" altLang="en-US" sz="2400" dirty="0"/>
              <a:t> rotation routines.</a:t>
            </a:r>
          </a:p>
        </p:txBody>
      </p:sp>
      <p:sp>
        <p:nvSpPr>
          <p:cNvPr id="51209" name="Text Box 9">
            <a:extLst>
              <a:ext uri="{FF2B5EF4-FFF2-40B4-BE49-F238E27FC236}">
                <a16:creationId xmlns:a16="http://schemas.microsoft.com/office/drawing/2014/main" id="{A060ADAA-FBC0-7F4B-E4A2-3D85CF6691AE}"/>
              </a:ext>
            </a:extLst>
          </p:cNvPr>
          <p:cNvSpPr txBox="1">
            <a:spLocks noChangeArrowheads="1"/>
          </p:cNvSpPr>
          <p:nvPr/>
        </p:nvSpPr>
        <p:spPr bwMode="auto">
          <a:xfrm>
            <a:off x="993914" y="4054476"/>
            <a:ext cx="950180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Tx/>
              <a:buChar char="•"/>
            </a:pPr>
            <a:r>
              <a:rPr lang="en-US" altLang="en-US" sz="2400" dirty="0"/>
              <a:t> Single Rotations (X has a P (the root) but no G)</a:t>
            </a:r>
          </a:p>
          <a:p>
            <a:pPr lvl="1"/>
            <a:r>
              <a:rPr lang="en-US" altLang="en-US" sz="2400" dirty="0"/>
              <a:t>Zig, Zag</a:t>
            </a:r>
            <a:endParaRPr lang="en-US" altLang="en-US" sz="800" dirty="0"/>
          </a:p>
          <a:p>
            <a:pPr>
              <a:buFontTx/>
              <a:buChar char="•"/>
            </a:pPr>
            <a:r>
              <a:rPr lang="en-US" altLang="en-US" sz="2400" dirty="0"/>
              <a:t> Double Rotations (X has both a P and a G)</a:t>
            </a:r>
          </a:p>
          <a:p>
            <a:pPr lvl="1"/>
            <a:r>
              <a:rPr lang="en-US" altLang="en-US" sz="2400" dirty="0" err="1"/>
              <a:t>ZigZig</a:t>
            </a:r>
            <a:r>
              <a:rPr lang="en-US" altLang="en-US" sz="2400" dirty="0"/>
              <a:t>, </a:t>
            </a:r>
            <a:r>
              <a:rPr lang="en-US" altLang="en-US" sz="2400" dirty="0" err="1"/>
              <a:t>ZagZag</a:t>
            </a:r>
            <a:r>
              <a:rPr lang="en-US" altLang="en-US" sz="2400" dirty="0"/>
              <a:t>, </a:t>
            </a:r>
            <a:r>
              <a:rPr lang="en-US" altLang="en-US" sz="2400" dirty="0" err="1"/>
              <a:t>ZigZag</a:t>
            </a:r>
            <a:r>
              <a:rPr lang="en-US" altLang="en-US" sz="2400" dirty="0"/>
              <a:t>, </a:t>
            </a:r>
            <a:r>
              <a:rPr lang="en-US" altLang="en-US" sz="2400" dirty="0" err="1"/>
              <a:t>ZagZig</a:t>
            </a:r>
            <a:endParaRPr lang="en-US" altLang="en-US" sz="2400" dirty="0"/>
          </a:p>
        </p:txBody>
      </p:sp>
      <p:sp>
        <p:nvSpPr>
          <p:cNvPr id="51212" name="Rectangle 12">
            <a:extLst>
              <a:ext uri="{FF2B5EF4-FFF2-40B4-BE49-F238E27FC236}">
                <a16:creationId xmlns:a16="http://schemas.microsoft.com/office/drawing/2014/main" id="{C519B74C-116F-85E7-474E-B0468C971504}"/>
              </a:ext>
            </a:extLst>
          </p:cNvPr>
          <p:cNvSpPr>
            <a:spLocks noChangeArrowheads="1"/>
          </p:cNvSpPr>
          <p:nvPr/>
        </p:nvSpPr>
        <p:spPr bwMode="auto">
          <a:xfrm>
            <a:off x="2189162" y="237830"/>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4400">
                <a:solidFill>
                  <a:schemeClr val="accent2"/>
                </a:solidFill>
                <a:latin typeface="Arial" panose="020B0604020202020204" pitchFamily="34" charset="0"/>
              </a:defRPr>
            </a:lvl1pPr>
            <a:lvl2pPr algn="ctr">
              <a:defRPr sz="4400">
                <a:solidFill>
                  <a:schemeClr val="accent2"/>
                </a:solidFill>
                <a:latin typeface="Arial" panose="020B0604020202020204" pitchFamily="34" charset="0"/>
              </a:defRPr>
            </a:lvl2pPr>
            <a:lvl3pPr algn="ctr">
              <a:defRPr sz="4400">
                <a:solidFill>
                  <a:schemeClr val="accent2"/>
                </a:solidFill>
                <a:latin typeface="Arial" panose="020B0604020202020204" pitchFamily="34" charset="0"/>
              </a:defRPr>
            </a:lvl3pPr>
            <a:lvl4pPr algn="ctr">
              <a:defRPr sz="4400">
                <a:solidFill>
                  <a:schemeClr val="accent2"/>
                </a:solidFill>
                <a:latin typeface="Arial" panose="020B0604020202020204" pitchFamily="34" charset="0"/>
              </a:defRPr>
            </a:lvl4pPr>
            <a:lvl5pPr algn="ctr">
              <a:defRPr sz="4400">
                <a:solidFill>
                  <a:schemeClr val="accent2"/>
                </a:solidFill>
                <a:latin typeface="Arial" panose="020B0604020202020204" pitchFamily="34" charset="0"/>
              </a:defRPr>
            </a:lvl5pPr>
            <a:lvl6pPr marL="457200" algn="ctr" eaLnBrk="0" fontAlgn="base" hangingPunct="0">
              <a:spcBef>
                <a:spcPct val="0"/>
              </a:spcBef>
              <a:spcAft>
                <a:spcPct val="0"/>
              </a:spcAft>
              <a:defRPr sz="4400">
                <a:solidFill>
                  <a:schemeClr val="accent2"/>
                </a:solidFill>
                <a:latin typeface="Arial" panose="020B0604020202020204" pitchFamily="34" charset="0"/>
              </a:defRPr>
            </a:lvl6pPr>
            <a:lvl7pPr marL="914400" algn="ctr" eaLnBrk="0" fontAlgn="base" hangingPunct="0">
              <a:spcBef>
                <a:spcPct val="0"/>
              </a:spcBef>
              <a:spcAft>
                <a:spcPct val="0"/>
              </a:spcAft>
              <a:defRPr sz="4400">
                <a:solidFill>
                  <a:schemeClr val="accent2"/>
                </a:solidFill>
                <a:latin typeface="Arial" panose="020B0604020202020204" pitchFamily="34" charset="0"/>
              </a:defRPr>
            </a:lvl7pPr>
            <a:lvl8pPr marL="1371600" algn="ctr" eaLnBrk="0" fontAlgn="base" hangingPunct="0">
              <a:spcBef>
                <a:spcPct val="0"/>
              </a:spcBef>
              <a:spcAft>
                <a:spcPct val="0"/>
              </a:spcAft>
              <a:defRPr sz="4400">
                <a:solidFill>
                  <a:schemeClr val="accent2"/>
                </a:solidFill>
                <a:latin typeface="Arial" panose="020B0604020202020204" pitchFamily="34" charset="0"/>
              </a:defRPr>
            </a:lvl8pPr>
            <a:lvl9pPr marL="1828800" algn="ctr" eaLnBrk="0" fontAlgn="base" hangingPunct="0">
              <a:spcBef>
                <a:spcPct val="0"/>
              </a:spcBef>
              <a:spcAft>
                <a:spcPct val="0"/>
              </a:spcAft>
              <a:defRPr sz="4400">
                <a:solidFill>
                  <a:schemeClr val="accent2"/>
                </a:solidFill>
                <a:latin typeface="Arial" panose="020B0604020202020204" pitchFamily="34" charset="0"/>
              </a:defRPr>
            </a:lvl9pPr>
          </a:lstStyle>
          <a:p>
            <a:r>
              <a:rPr lang="en-US" altLang="en-US" dirty="0">
                <a:solidFill>
                  <a:srgbClr val="FF3300"/>
                </a:solidFill>
              </a:rPr>
              <a:t>Splay Tree Operations</a:t>
            </a:r>
          </a:p>
        </p:txBody>
      </p:sp>
      <p:sp>
        <p:nvSpPr>
          <p:cNvPr id="51213" name="Rectangle 13">
            <a:extLst>
              <a:ext uri="{FF2B5EF4-FFF2-40B4-BE49-F238E27FC236}">
                <a16:creationId xmlns:a16="http://schemas.microsoft.com/office/drawing/2014/main" id="{923F061D-8982-0D60-21B3-FDA99069AD00}"/>
              </a:ext>
            </a:extLst>
          </p:cNvPr>
          <p:cNvSpPr>
            <a:spLocks noChangeArrowheads="1"/>
          </p:cNvSpPr>
          <p:nvPr/>
        </p:nvSpPr>
        <p:spPr bwMode="auto">
          <a:xfrm>
            <a:off x="5105400" y="2514600"/>
            <a:ext cx="4572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4" name="Rectangle 14">
            <a:extLst>
              <a:ext uri="{FF2B5EF4-FFF2-40B4-BE49-F238E27FC236}">
                <a16:creationId xmlns:a16="http://schemas.microsoft.com/office/drawing/2014/main" id="{F2C62CF3-6E79-5E68-558C-E1F5176BA2C3}"/>
              </a:ext>
            </a:extLst>
          </p:cNvPr>
          <p:cNvSpPr>
            <a:spLocks noChangeArrowheads="1"/>
          </p:cNvSpPr>
          <p:nvPr/>
        </p:nvSpPr>
        <p:spPr bwMode="auto">
          <a:xfrm>
            <a:off x="5105400" y="2743200"/>
            <a:ext cx="4572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6" name="Rectangle 16">
            <a:extLst>
              <a:ext uri="{FF2B5EF4-FFF2-40B4-BE49-F238E27FC236}">
                <a16:creationId xmlns:a16="http://schemas.microsoft.com/office/drawing/2014/main" id="{F4F109FC-F099-23F4-3CF9-9728D65BB957}"/>
              </a:ext>
            </a:extLst>
          </p:cNvPr>
          <p:cNvSpPr>
            <a:spLocks noChangeArrowheads="1"/>
          </p:cNvSpPr>
          <p:nvPr/>
        </p:nvSpPr>
        <p:spPr bwMode="auto">
          <a:xfrm>
            <a:off x="5105400" y="2971800"/>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7" name="Rectangle 17">
            <a:extLst>
              <a:ext uri="{FF2B5EF4-FFF2-40B4-BE49-F238E27FC236}">
                <a16:creationId xmlns:a16="http://schemas.microsoft.com/office/drawing/2014/main" id="{28A8511C-F3B8-B61D-B747-66472961B275}"/>
              </a:ext>
            </a:extLst>
          </p:cNvPr>
          <p:cNvSpPr>
            <a:spLocks noChangeArrowheads="1"/>
          </p:cNvSpPr>
          <p:nvPr/>
        </p:nvSpPr>
        <p:spPr bwMode="auto">
          <a:xfrm>
            <a:off x="5334000" y="2971800"/>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8" name="Line 18">
            <a:extLst>
              <a:ext uri="{FF2B5EF4-FFF2-40B4-BE49-F238E27FC236}">
                <a16:creationId xmlns:a16="http://schemas.microsoft.com/office/drawing/2014/main" id="{BB9C3AD6-AABE-BF18-E28B-B19951199450}"/>
              </a:ext>
            </a:extLst>
          </p:cNvPr>
          <p:cNvSpPr>
            <a:spLocks noChangeShapeType="1"/>
          </p:cNvSpPr>
          <p:nvPr/>
        </p:nvSpPr>
        <p:spPr bwMode="auto">
          <a:xfrm flipH="1">
            <a:off x="4953000" y="3124200"/>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9" name="Line 19">
            <a:extLst>
              <a:ext uri="{FF2B5EF4-FFF2-40B4-BE49-F238E27FC236}">
                <a16:creationId xmlns:a16="http://schemas.microsoft.com/office/drawing/2014/main" id="{06F54AD0-BB85-4989-1595-204966B77A6B}"/>
              </a:ext>
            </a:extLst>
          </p:cNvPr>
          <p:cNvSpPr>
            <a:spLocks noChangeShapeType="1"/>
          </p:cNvSpPr>
          <p:nvPr/>
        </p:nvSpPr>
        <p:spPr bwMode="auto">
          <a:xfrm>
            <a:off x="5410200" y="31242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20" name="Line 20">
            <a:extLst>
              <a:ext uri="{FF2B5EF4-FFF2-40B4-BE49-F238E27FC236}">
                <a16:creationId xmlns:a16="http://schemas.microsoft.com/office/drawing/2014/main" id="{77D60F1D-46C8-8FDF-BE1C-F88E4C8F2B82}"/>
              </a:ext>
            </a:extLst>
          </p:cNvPr>
          <p:cNvSpPr>
            <a:spLocks noChangeShapeType="1"/>
          </p:cNvSpPr>
          <p:nvPr/>
        </p:nvSpPr>
        <p:spPr bwMode="auto">
          <a:xfrm flipV="1">
            <a:off x="5334000" y="2286000"/>
            <a:ext cx="76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21" name="Text Box 21">
            <a:extLst>
              <a:ext uri="{FF2B5EF4-FFF2-40B4-BE49-F238E27FC236}">
                <a16:creationId xmlns:a16="http://schemas.microsoft.com/office/drawing/2014/main" id="{B37C52F5-A3AF-2749-FAEC-06E352219005}"/>
              </a:ext>
            </a:extLst>
          </p:cNvPr>
          <p:cNvSpPr txBox="1">
            <a:spLocks noChangeArrowheads="1"/>
          </p:cNvSpPr>
          <p:nvPr/>
        </p:nvSpPr>
        <p:spPr bwMode="auto">
          <a:xfrm>
            <a:off x="5638800" y="2362201"/>
            <a:ext cx="8931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parent</a:t>
            </a:r>
          </a:p>
        </p:txBody>
      </p:sp>
      <p:sp>
        <p:nvSpPr>
          <p:cNvPr id="51222" name="Text Box 22">
            <a:extLst>
              <a:ext uri="{FF2B5EF4-FFF2-40B4-BE49-F238E27FC236}">
                <a16:creationId xmlns:a16="http://schemas.microsoft.com/office/drawing/2014/main" id="{4967B4F9-9205-DE2A-723C-2BAF51CC0F0F}"/>
              </a:ext>
            </a:extLst>
          </p:cNvPr>
          <p:cNvSpPr txBox="1">
            <a:spLocks noChangeArrowheads="1"/>
          </p:cNvSpPr>
          <p:nvPr/>
        </p:nvSpPr>
        <p:spPr bwMode="auto">
          <a:xfrm>
            <a:off x="5638801" y="2971801"/>
            <a:ext cx="723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right</a:t>
            </a:r>
          </a:p>
        </p:txBody>
      </p:sp>
      <p:sp>
        <p:nvSpPr>
          <p:cNvPr id="51223" name="Text Box 23">
            <a:extLst>
              <a:ext uri="{FF2B5EF4-FFF2-40B4-BE49-F238E27FC236}">
                <a16:creationId xmlns:a16="http://schemas.microsoft.com/office/drawing/2014/main" id="{96983FFC-3CCE-3724-5EFF-DAB9A44493F8}"/>
              </a:ext>
            </a:extLst>
          </p:cNvPr>
          <p:cNvSpPr txBox="1">
            <a:spLocks noChangeArrowheads="1"/>
          </p:cNvSpPr>
          <p:nvPr/>
        </p:nvSpPr>
        <p:spPr bwMode="auto">
          <a:xfrm>
            <a:off x="4479925" y="2982914"/>
            <a:ext cx="599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left</a:t>
            </a:r>
          </a:p>
        </p:txBody>
      </p:sp>
      <p:sp>
        <p:nvSpPr>
          <p:cNvPr id="51224" name="Text Box 24">
            <a:extLst>
              <a:ext uri="{FF2B5EF4-FFF2-40B4-BE49-F238E27FC236}">
                <a16:creationId xmlns:a16="http://schemas.microsoft.com/office/drawing/2014/main" id="{B3100D8F-54DA-23A8-1B07-3F7EF6FB5F58}"/>
              </a:ext>
            </a:extLst>
          </p:cNvPr>
          <p:cNvSpPr txBox="1">
            <a:spLocks noChangeArrowheads="1"/>
          </p:cNvSpPr>
          <p:nvPr/>
        </p:nvSpPr>
        <p:spPr bwMode="auto">
          <a:xfrm>
            <a:off x="5622925" y="2678114"/>
            <a:ext cx="10358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element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B5924E-4A0B-0C7F-9D78-9B791926D969}"/>
              </a:ext>
            </a:extLst>
          </p:cNvPr>
          <p:cNvPicPr>
            <a:picLocks noChangeAspect="1"/>
          </p:cNvPicPr>
          <p:nvPr/>
        </p:nvPicPr>
        <p:blipFill>
          <a:blip r:embed="rId2"/>
          <a:stretch>
            <a:fillRect/>
          </a:stretch>
        </p:blipFill>
        <p:spPr>
          <a:xfrm>
            <a:off x="2090737" y="2253904"/>
            <a:ext cx="8010525" cy="3171825"/>
          </a:xfrm>
          <a:prstGeom prst="rect">
            <a:avLst/>
          </a:prstGeom>
        </p:spPr>
      </p:pic>
      <p:sp>
        <p:nvSpPr>
          <p:cNvPr id="4" name="Rectangle 12">
            <a:extLst>
              <a:ext uri="{FF2B5EF4-FFF2-40B4-BE49-F238E27FC236}">
                <a16:creationId xmlns:a16="http://schemas.microsoft.com/office/drawing/2014/main" id="{F46EF43B-B244-AA75-9277-2B55823FBBEA}"/>
              </a:ext>
            </a:extLst>
          </p:cNvPr>
          <p:cNvSpPr>
            <a:spLocks noChangeArrowheads="1"/>
          </p:cNvSpPr>
          <p:nvPr/>
        </p:nvSpPr>
        <p:spPr bwMode="auto">
          <a:xfrm>
            <a:off x="2189162" y="237830"/>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4400">
                <a:solidFill>
                  <a:schemeClr val="accent2"/>
                </a:solidFill>
                <a:latin typeface="Arial" panose="020B0604020202020204" pitchFamily="34" charset="0"/>
              </a:defRPr>
            </a:lvl1pPr>
            <a:lvl2pPr algn="ctr">
              <a:defRPr sz="4400">
                <a:solidFill>
                  <a:schemeClr val="accent2"/>
                </a:solidFill>
                <a:latin typeface="Arial" panose="020B0604020202020204" pitchFamily="34" charset="0"/>
              </a:defRPr>
            </a:lvl2pPr>
            <a:lvl3pPr algn="ctr">
              <a:defRPr sz="4400">
                <a:solidFill>
                  <a:schemeClr val="accent2"/>
                </a:solidFill>
                <a:latin typeface="Arial" panose="020B0604020202020204" pitchFamily="34" charset="0"/>
              </a:defRPr>
            </a:lvl3pPr>
            <a:lvl4pPr algn="ctr">
              <a:defRPr sz="4400">
                <a:solidFill>
                  <a:schemeClr val="accent2"/>
                </a:solidFill>
                <a:latin typeface="Arial" panose="020B0604020202020204" pitchFamily="34" charset="0"/>
              </a:defRPr>
            </a:lvl4pPr>
            <a:lvl5pPr algn="ctr">
              <a:defRPr sz="4400">
                <a:solidFill>
                  <a:schemeClr val="accent2"/>
                </a:solidFill>
                <a:latin typeface="Arial" panose="020B0604020202020204" pitchFamily="34" charset="0"/>
              </a:defRPr>
            </a:lvl5pPr>
            <a:lvl6pPr marL="457200" algn="ctr" eaLnBrk="0" fontAlgn="base" hangingPunct="0">
              <a:spcBef>
                <a:spcPct val="0"/>
              </a:spcBef>
              <a:spcAft>
                <a:spcPct val="0"/>
              </a:spcAft>
              <a:defRPr sz="4400">
                <a:solidFill>
                  <a:schemeClr val="accent2"/>
                </a:solidFill>
                <a:latin typeface="Arial" panose="020B0604020202020204" pitchFamily="34" charset="0"/>
              </a:defRPr>
            </a:lvl6pPr>
            <a:lvl7pPr marL="914400" algn="ctr" eaLnBrk="0" fontAlgn="base" hangingPunct="0">
              <a:spcBef>
                <a:spcPct val="0"/>
              </a:spcBef>
              <a:spcAft>
                <a:spcPct val="0"/>
              </a:spcAft>
              <a:defRPr sz="4400">
                <a:solidFill>
                  <a:schemeClr val="accent2"/>
                </a:solidFill>
                <a:latin typeface="Arial" panose="020B0604020202020204" pitchFamily="34" charset="0"/>
              </a:defRPr>
            </a:lvl7pPr>
            <a:lvl8pPr marL="1371600" algn="ctr" eaLnBrk="0" fontAlgn="base" hangingPunct="0">
              <a:spcBef>
                <a:spcPct val="0"/>
              </a:spcBef>
              <a:spcAft>
                <a:spcPct val="0"/>
              </a:spcAft>
              <a:defRPr sz="4400">
                <a:solidFill>
                  <a:schemeClr val="accent2"/>
                </a:solidFill>
                <a:latin typeface="Arial" panose="020B0604020202020204" pitchFamily="34" charset="0"/>
              </a:defRPr>
            </a:lvl8pPr>
            <a:lvl9pPr marL="1828800" algn="ctr" eaLnBrk="0" fontAlgn="base" hangingPunct="0">
              <a:spcBef>
                <a:spcPct val="0"/>
              </a:spcBef>
              <a:spcAft>
                <a:spcPct val="0"/>
              </a:spcAft>
              <a:defRPr sz="4400">
                <a:solidFill>
                  <a:schemeClr val="accent2"/>
                </a:solidFill>
                <a:latin typeface="Arial" panose="020B0604020202020204" pitchFamily="34" charset="0"/>
              </a:defRPr>
            </a:lvl9pPr>
          </a:lstStyle>
          <a:p>
            <a:r>
              <a:rPr lang="en-US" altLang="en-US" dirty="0">
                <a:solidFill>
                  <a:srgbClr val="FF3300"/>
                </a:solidFill>
              </a:rPr>
              <a:t>Zig - Splay Tree Operations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46F285-AA12-BD06-C289-A4F1E889BD63}"/>
              </a:ext>
            </a:extLst>
          </p:cNvPr>
          <p:cNvPicPr>
            <a:picLocks noChangeAspect="1"/>
          </p:cNvPicPr>
          <p:nvPr/>
        </p:nvPicPr>
        <p:blipFill>
          <a:blip r:embed="rId2"/>
          <a:stretch>
            <a:fillRect/>
          </a:stretch>
        </p:blipFill>
        <p:spPr>
          <a:xfrm>
            <a:off x="3033712" y="1304925"/>
            <a:ext cx="6124575" cy="4248150"/>
          </a:xfrm>
          <a:prstGeom prst="rect">
            <a:avLst/>
          </a:prstGeom>
        </p:spPr>
      </p:pic>
      <p:sp>
        <p:nvSpPr>
          <p:cNvPr id="4" name="Rectangle 12">
            <a:extLst>
              <a:ext uri="{FF2B5EF4-FFF2-40B4-BE49-F238E27FC236}">
                <a16:creationId xmlns:a16="http://schemas.microsoft.com/office/drawing/2014/main" id="{CFE6AC04-EE87-66D9-613F-4DF86FAD7D6C}"/>
              </a:ext>
            </a:extLst>
          </p:cNvPr>
          <p:cNvSpPr>
            <a:spLocks noChangeArrowheads="1"/>
          </p:cNvSpPr>
          <p:nvPr/>
        </p:nvSpPr>
        <p:spPr bwMode="auto">
          <a:xfrm>
            <a:off x="2189162" y="237830"/>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4400">
                <a:solidFill>
                  <a:schemeClr val="accent2"/>
                </a:solidFill>
                <a:latin typeface="Arial" panose="020B0604020202020204" pitchFamily="34" charset="0"/>
              </a:defRPr>
            </a:lvl1pPr>
            <a:lvl2pPr algn="ctr">
              <a:defRPr sz="4400">
                <a:solidFill>
                  <a:schemeClr val="accent2"/>
                </a:solidFill>
                <a:latin typeface="Arial" panose="020B0604020202020204" pitchFamily="34" charset="0"/>
              </a:defRPr>
            </a:lvl2pPr>
            <a:lvl3pPr algn="ctr">
              <a:defRPr sz="4400">
                <a:solidFill>
                  <a:schemeClr val="accent2"/>
                </a:solidFill>
                <a:latin typeface="Arial" panose="020B0604020202020204" pitchFamily="34" charset="0"/>
              </a:defRPr>
            </a:lvl3pPr>
            <a:lvl4pPr algn="ctr">
              <a:defRPr sz="4400">
                <a:solidFill>
                  <a:schemeClr val="accent2"/>
                </a:solidFill>
                <a:latin typeface="Arial" panose="020B0604020202020204" pitchFamily="34" charset="0"/>
              </a:defRPr>
            </a:lvl4pPr>
            <a:lvl5pPr algn="ctr">
              <a:defRPr sz="4400">
                <a:solidFill>
                  <a:schemeClr val="accent2"/>
                </a:solidFill>
                <a:latin typeface="Arial" panose="020B0604020202020204" pitchFamily="34" charset="0"/>
              </a:defRPr>
            </a:lvl5pPr>
            <a:lvl6pPr marL="457200" algn="ctr" eaLnBrk="0" fontAlgn="base" hangingPunct="0">
              <a:spcBef>
                <a:spcPct val="0"/>
              </a:spcBef>
              <a:spcAft>
                <a:spcPct val="0"/>
              </a:spcAft>
              <a:defRPr sz="4400">
                <a:solidFill>
                  <a:schemeClr val="accent2"/>
                </a:solidFill>
                <a:latin typeface="Arial" panose="020B0604020202020204" pitchFamily="34" charset="0"/>
              </a:defRPr>
            </a:lvl6pPr>
            <a:lvl7pPr marL="914400" algn="ctr" eaLnBrk="0" fontAlgn="base" hangingPunct="0">
              <a:spcBef>
                <a:spcPct val="0"/>
              </a:spcBef>
              <a:spcAft>
                <a:spcPct val="0"/>
              </a:spcAft>
              <a:defRPr sz="4400">
                <a:solidFill>
                  <a:schemeClr val="accent2"/>
                </a:solidFill>
                <a:latin typeface="Arial" panose="020B0604020202020204" pitchFamily="34" charset="0"/>
              </a:defRPr>
            </a:lvl7pPr>
            <a:lvl8pPr marL="1371600" algn="ctr" eaLnBrk="0" fontAlgn="base" hangingPunct="0">
              <a:spcBef>
                <a:spcPct val="0"/>
              </a:spcBef>
              <a:spcAft>
                <a:spcPct val="0"/>
              </a:spcAft>
              <a:defRPr sz="4400">
                <a:solidFill>
                  <a:schemeClr val="accent2"/>
                </a:solidFill>
                <a:latin typeface="Arial" panose="020B0604020202020204" pitchFamily="34" charset="0"/>
              </a:defRPr>
            </a:lvl8pPr>
            <a:lvl9pPr marL="1828800" algn="ctr" eaLnBrk="0" fontAlgn="base" hangingPunct="0">
              <a:spcBef>
                <a:spcPct val="0"/>
              </a:spcBef>
              <a:spcAft>
                <a:spcPct val="0"/>
              </a:spcAft>
              <a:defRPr sz="4400">
                <a:solidFill>
                  <a:schemeClr val="accent2"/>
                </a:solidFill>
                <a:latin typeface="Arial" panose="020B0604020202020204" pitchFamily="34" charset="0"/>
              </a:defRPr>
            </a:lvl9pPr>
          </a:lstStyle>
          <a:p>
            <a:r>
              <a:rPr lang="en-US" altLang="en-US" dirty="0">
                <a:solidFill>
                  <a:srgbClr val="FF3300"/>
                </a:solidFill>
              </a:rPr>
              <a:t>Zig-Zig Splay Tree Operations</a:t>
            </a:r>
          </a:p>
        </p:txBody>
      </p:sp>
    </p:spTree>
  </p:cSld>
  <p:clrMapOvr>
    <a:masterClrMapping/>
  </p:clrMapOvr>
</p:sld>
</file>

<file path=ppt/theme/theme1.xml><?xml version="1.0" encoding="utf-8"?>
<a:theme xmlns:a="http://schemas.openxmlformats.org/drawingml/2006/main" name="SSN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SN Theme" id="{60A57E58-7173-4173-BF3D-D78F14314FE4}" vid="{0784C0A2-5BEE-4078-8375-C096126F51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SSN Theme</Template>
  <TotalTime>205</TotalTime>
  <Words>1052</Words>
  <Application>Microsoft Office PowerPoint</Application>
  <PresentationFormat>Widescreen</PresentationFormat>
  <Paragraphs>185</Paragraphs>
  <Slides>30</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Aptos</vt:lpstr>
      <vt:lpstr>Arial</vt:lpstr>
      <vt:lpstr>Calibri</vt:lpstr>
      <vt:lpstr>Comic Sans MS</vt:lpstr>
      <vt:lpstr>Nunito</vt:lpstr>
      <vt:lpstr>Symbol</vt:lpstr>
      <vt:lpstr>Times New Roman</vt:lpstr>
      <vt:lpstr>Wingdings</vt:lpstr>
      <vt:lpstr>SSN Theme</vt:lpstr>
      <vt:lpstr>Photo Editor Photo</vt:lpstr>
      <vt:lpstr>SPLAY TREES</vt:lpstr>
      <vt:lpstr>Splay Trees</vt:lpstr>
      <vt:lpstr>Why Splaying?</vt:lpstr>
      <vt:lpstr>Splay Trees</vt:lpstr>
      <vt:lpstr>PowerPoint Presentation</vt:lpstr>
      <vt:lpstr>Zig-Zig and Zig-Zag</vt:lpstr>
      <vt:lpstr>PowerPoint Presentation</vt:lpstr>
      <vt:lpstr>PowerPoint Presentation</vt:lpstr>
      <vt:lpstr>PowerPoint Presentation</vt:lpstr>
      <vt:lpstr>PowerPoint Presentation</vt:lpstr>
      <vt:lpstr>Splay Pseudo code</vt:lpstr>
      <vt:lpstr>Right (Zig) rotation</vt:lpstr>
      <vt:lpstr>Left (Zag) Rotation</vt:lpstr>
      <vt:lpstr>Search in Splay Trees</vt:lpstr>
      <vt:lpstr>Insert in Splay Tree</vt:lpstr>
      <vt:lpstr>Delete in Splay Tree</vt:lpstr>
      <vt:lpstr>Delete in Splay Trees</vt:lpstr>
      <vt:lpstr>Delete in Splay Trees</vt:lpstr>
      <vt:lpstr>Zig at depth 1 (root)</vt:lpstr>
      <vt:lpstr>Zig at depth 1</vt:lpstr>
      <vt:lpstr>Zag-Zig operation</vt:lpstr>
      <vt:lpstr>Zig-Zig operation</vt:lpstr>
      <vt:lpstr>Decreasing depth - "autobalance"</vt:lpstr>
      <vt:lpstr>Example Insert</vt:lpstr>
      <vt:lpstr>With Self-Adjustment</vt:lpstr>
      <vt:lpstr>With Self-Adjustment</vt:lpstr>
      <vt:lpstr>Analysis of Splay Trees</vt:lpstr>
      <vt:lpstr> Drawbacks of splay tree data structure: </vt:lpstr>
      <vt:lpstr> Applications of the splay tree: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K.S.Gayathri</dc:creator>
  <cp:lastModifiedBy>K.S.Gayathri</cp:lastModifiedBy>
  <cp:revision>12</cp:revision>
  <dcterms:created xsi:type="dcterms:W3CDTF">2023-10-10T10:20:53Z</dcterms:created>
  <dcterms:modified xsi:type="dcterms:W3CDTF">2024-02-23T01:00:43Z</dcterms:modified>
</cp:coreProperties>
</file>