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9" r:id="rId3"/>
    <p:sldId id="260" r:id="rId4"/>
    <p:sldId id="261" r:id="rId5"/>
    <p:sldId id="286" r:id="rId6"/>
    <p:sldId id="267" r:id="rId7"/>
    <p:sldId id="292" r:id="rId8"/>
    <p:sldId id="291" r:id="rId9"/>
    <p:sldId id="287" r:id="rId10"/>
    <p:sldId id="289" r:id="rId11"/>
    <p:sldId id="290" r:id="rId12"/>
    <p:sldId id="282" r:id="rId13"/>
    <p:sldId id="283" r:id="rId14"/>
    <p:sldId id="284" r:id="rId15"/>
    <p:sldId id="285" r:id="rId16"/>
    <p:sldId id="272" r:id="rId17"/>
    <p:sldId id="273" r:id="rId18"/>
    <p:sldId id="277" r:id="rId19"/>
    <p:sldId id="278" r:id="rId20"/>
    <p:sldId id="274" r:id="rId21"/>
    <p:sldId id="279" r:id="rId22"/>
    <p:sldId id="280" r:id="rId23"/>
    <p:sldId id="281" r:id="rId24"/>
    <p:sldId id="275" r:id="rId25"/>
    <p:sldId id="271" r:id="rId26"/>
    <p:sldId id="270" r:id="rId2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omic Sans MS" panose="030F0702030302020204" pitchFamily="66"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omic Sans MS" panose="030F0702030302020204" pitchFamily="66"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omic Sans MS" panose="030F0702030302020204" pitchFamily="66"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omic Sans MS" panose="030F0702030302020204" pitchFamily="66"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omic Sans MS" panose="030F0702030302020204" pitchFamily="66" charset="0"/>
        <a:ea typeface="MS PGothic" panose="020B0600070205080204" pitchFamily="34" charset="-128"/>
        <a:cs typeface="+mn-cs"/>
      </a:defRPr>
    </a:lvl5pPr>
    <a:lvl6pPr marL="2286000" algn="l" defTabSz="914400" rtl="0" eaLnBrk="1" latinLnBrk="0" hangingPunct="1">
      <a:defRPr kern="1200">
        <a:solidFill>
          <a:schemeClr val="tx1"/>
        </a:solidFill>
        <a:latin typeface="Comic Sans MS" panose="030F0702030302020204" pitchFamily="66" charset="0"/>
        <a:ea typeface="MS PGothic" panose="020B0600070205080204" pitchFamily="34" charset="-128"/>
        <a:cs typeface="+mn-cs"/>
      </a:defRPr>
    </a:lvl6pPr>
    <a:lvl7pPr marL="2743200" algn="l" defTabSz="914400" rtl="0" eaLnBrk="1" latinLnBrk="0" hangingPunct="1">
      <a:defRPr kern="1200">
        <a:solidFill>
          <a:schemeClr val="tx1"/>
        </a:solidFill>
        <a:latin typeface="Comic Sans MS" panose="030F0702030302020204" pitchFamily="66" charset="0"/>
        <a:ea typeface="MS PGothic" panose="020B0600070205080204" pitchFamily="34" charset="-128"/>
        <a:cs typeface="+mn-cs"/>
      </a:defRPr>
    </a:lvl7pPr>
    <a:lvl8pPr marL="3200400" algn="l" defTabSz="914400" rtl="0" eaLnBrk="1" latinLnBrk="0" hangingPunct="1">
      <a:defRPr kern="1200">
        <a:solidFill>
          <a:schemeClr val="tx1"/>
        </a:solidFill>
        <a:latin typeface="Comic Sans MS" panose="030F0702030302020204" pitchFamily="66" charset="0"/>
        <a:ea typeface="MS PGothic" panose="020B0600070205080204" pitchFamily="34" charset="-128"/>
        <a:cs typeface="+mn-cs"/>
      </a:defRPr>
    </a:lvl8pPr>
    <a:lvl9pPr marL="3657600" algn="l" defTabSz="914400" rtl="0" eaLnBrk="1" latinLnBrk="0" hangingPunct="1">
      <a:defRPr kern="1200">
        <a:solidFill>
          <a:schemeClr val="tx1"/>
        </a:solidFill>
        <a:latin typeface="Comic Sans MS" panose="030F0702030302020204" pitchFamily="66" charset="0"/>
        <a:ea typeface="MS PGothic"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8T11:40:37.932"/>
    </inkml:context>
    <inkml:brush xml:id="br0">
      <inkml:brushProperty name="width" value="0.035" units="cm"/>
      <inkml:brushProperty name="height" value="0.035" units="cm"/>
      <inkml:brushProperty name="color" value="#E71224"/>
    </inkml:brush>
  </inkml:definitions>
  <inkml:trace contextRef="#ctx0" brushRef="#br0">113 958 24575,'-2'-24'0,"-1"0"0,-1 0 0,-1 1 0,-1 0 0,-1 0 0,-2 0 0,-11-24 0,9 23 0,1 0 0,2 0 0,0-1 0,2 0 0,-7-51 0,16-253 0,-2 321 0,0 1 0,0-1 0,1 1 0,0-1 0,0 1 0,1 0 0,0 0 0,0 0 0,1 0 0,0 0 0,0 1 0,1-1 0,-1 1 0,7-5 0,-2 2 0,0 1 0,1 0 0,0 1 0,1 0 0,0 1 0,0 0 0,23-9 0,-1 4 0,1 2 0,1 1 0,-1 2 0,1 2 0,45-1 0,-78 5 0,253 2 0,-244-1 0,0 2 0,1-1 0,-1 1 0,0 1 0,-1 0 0,1 1 0,-1 0 0,1 0 0,-2 1 0,1 0 0,-1 1 0,1 0 0,-2 1 0,1-1 0,-1 2 0,-1-1 0,13 19 0,-10-13 0,-1 1 0,0 1 0,-2-1 0,0 1 0,0 1 0,-2-1 0,0 1 0,-1 0 0,0 0 0,-2 0 0,1 20 0,-2-13 0,1 13 0,-1 1 0,-2 0 0,-2-1 0,-8 41 0,6-63 0,-1 0 0,0-1 0,-1 1 0,-1-1 0,0-1 0,-1 0 0,0 0 0,-18 19 0,5-8 0,-2-2 0,-1 0 0,-30 21 0,43-35 0,0-1 0,-1-1 0,0 0 0,0-1 0,-1 0 0,1-1 0,-1 0 0,0-1 0,0-1 0,-16 1 0,-22-1 0,-76-7 0,23-1 0,70 6-1365,3 0-5461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8T11:41:23.635"/>
    </inkml:context>
    <inkml:brush xml:id="br0">
      <inkml:brushProperty name="width" value="0.05" units="cm"/>
      <inkml:brushProperty name="height" value="0.05" units="cm"/>
      <inkml:brushProperty name="color" value="#E71224"/>
    </inkml:brush>
  </inkml:definitions>
  <inkml:trace contextRef="#ctx0" brushRef="#br0">775 2474 24575,'-136'-158'0,"83"91"0,-67-71 0,47 55 0,-94-136 0,134 165 0,3-1 0,2-1 0,3-1 0,2-2 0,3 0 0,2-1 0,3-1 0,3 0 0,2-1 0,4 0 0,0-101 0,6 122 0,0-8 0,7-51 0,-5 83 0,1 1 0,0 0 0,2 0 0,0 0 0,1 0 0,15-29 0,16-19 0,3 1 0,2 2 0,82-88 0,-89 111 0,99-96 0,-117 122 0,0 0 0,0 1 0,1 1 0,0 0 0,1 1 0,28-8 0,121-29 0,-109 35 0,0 2 0,89-3 0,122 15 0,-109 0 0,167 12 0,-286-9 0,0 1 0,0 2 0,-1 2 0,-1 2 0,67 30 0,-60-21 0,0 2 0,-1 2 0,-2 2 0,62 51 0,-93-68 0,0 0 0,-1 1 0,0 0 0,-1 2 0,0-1 0,-1 1 0,-1 0 0,0 1 0,-1 0 0,-1 1 0,0-1 0,7 28 0,6 31 0,-4 1 0,-3 1 0,-3 0 0,-1 80 0,-12 545 0,2-671 0,-1 0 0,-2-1 0,-1 1 0,-1-1 0,-2 0 0,-1-1 0,-1 0 0,-26 51 0,13-37 0,-2-2 0,-2 0 0,-1-2 0,-62 64 0,77-88 0,0-1 0,-1-1 0,-1 0 0,0 0 0,0-2 0,-1 0 0,-1-1 0,1 0 0,-1-2 0,-1 0 0,1 0 0,-1-2 0,-1 0 0,1-1 0,0-1 0,-1-1 0,-19 0 0,-170-7 0,-137 6 0,232 16 0,73-9 0,-64 3 0,-205-11 96,140-1-1557,137 1-5365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8T11:41:28.341"/>
    </inkml:context>
    <inkml:brush xml:id="br0">
      <inkml:brushProperty name="width" value="0.05" units="cm"/>
      <inkml:brushProperty name="height" value="0.05" units="cm"/>
      <inkml:brushProperty name="color" value="#E71224"/>
    </inkml:brush>
  </inkml:definitions>
  <inkml:trace contextRef="#ctx0" brushRef="#br0">0 290 24575,'6'0'0,"3"7"0,5 7 0,7 9 0,6-7 0,-1-11 0,-6-14 0,1-11 0,2-9 0,-2-5 0,2 3 0,-4 0 0,1 0 0,4-2 0,-2-1 0,1-2 0,3 0 0,-2 6-8191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8T11:41:31.758"/>
    </inkml:context>
    <inkml:brush xml:id="br0">
      <inkml:brushProperty name="width" value="0.05" units="cm"/>
      <inkml:brushProperty name="height" value="0.05" units="cm"/>
      <inkml:brushProperty name="color" value="#E71224"/>
    </inkml:brush>
  </inkml:definitions>
  <inkml:trace contextRef="#ctx0" brushRef="#br0">1 313 24575,'2'0'0,"0"0"0,0 0 0,0 0 0,0 1 0,0-1 0,0 1 0,0-1 0,0 1 0,-1 0 0,1 0 0,0-1 0,0 2 0,0-1 0,-1 0 0,1 0 0,-1 0 0,1 1 0,-1-1 0,1 1 0,1 2 0,19 42 0,-3-4 0,-18-41 0,0 1 0,0-1 0,1 1 0,-1-1 0,0 1 0,0-1 0,1 0 0,-1 0 0,1 0 0,-1 0 0,1 0 0,-1 0 0,1 0 0,0 0 0,0-1 0,-1 1 0,1-1 0,0 1 0,3-1 0,-3 0 0,-1 0 0,1 0 0,0 0 0,0-1 0,-1 1 0,1-1 0,0 1 0,0-1 0,-1 0 0,1 1 0,-1-1 0,1 0 0,-1 0 0,1 0 0,-1-1 0,1 1 0,-1 0 0,0 0 0,0-1 0,2-2 0,21-37 0,-17 27 0,24-43 0,-1 1 0,73-102 0,-47 83-1365,-39 55-5461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8T11:40:28.978"/>
    </inkml:context>
    <inkml:brush xml:id="br0">
      <inkml:brushProperty name="width" value="0.035" units="cm"/>
      <inkml:brushProperty name="height" value="0.035" units="cm"/>
      <inkml:brushProperty name="color" value="#E71224"/>
    </inkml:brush>
  </inkml:definitions>
  <inkml:trace contextRef="#ctx0" brushRef="#br0">263 228 24575,'30'-27'0,"2"2"0,0 1 0,1 1 0,2 2 0,0 1 0,1 2 0,67-23 0,-79 34 0,1 0 0,0 2 0,0 1 0,39-1 0,106 7 0,-71 1 0,59-5 0,133 6 0,-278-3 0,-1 1 0,1 1 0,0 0 0,-1 1 0,0 0 0,0 1 0,0 1 0,0 0 0,-1 0 0,0 1 0,0 0 0,13 13 0,-4-2 0,-2 1 0,0 1 0,-1 0 0,-1 1 0,15 26 0,-19-24 0,0 0 0,-2 0 0,0 1 0,-2 0 0,0 1 0,-2 0 0,-1 0 0,3 37 0,-3 23 0,-8 103 0,-1-49 0,7-57 0,-1-49 0,-1 1 0,-2-1 0,-1 0 0,-7 40 0,2-48 0,-2-1 0,0 1 0,-2-1 0,-16 27 0,-60 86 0,74-120 0,-1 0 0,-1-1 0,-1-1 0,0 0 0,-1-1 0,0 0 0,-1-2 0,0 0 0,-1-1 0,-1-1 0,1-1 0,-2-1 0,1 0 0,-1-2 0,-36 7 0,1 0 0,0-3 0,-2-3 0,1-2 0,0-3 0,-110-9 0,135 2 0,0-1 0,1-2 0,0-1 0,0-2 0,1-1 0,0-1 0,1-2 0,1-1 0,0-1 0,1-1 0,-42-37 0,61 47 0,-201-188 0,182 167 0,2-1 0,0-2 0,2 0 0,2-1 0,-22-45 0,11 6 0,-33-105 0,54 138 0,2 1 0,2-1 0,1-1 0,0-69 0,6 82 0,-1 15 0,1-1 0,0 1 0,0-1 0,1 1 0,1-1 0,0 1 0,1 0 0,0 0 0,1 0 0,0 0 0,10-18 0,18-20-112,-4 6-306,1 1 1,66-74-1,-77 100-6408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8T11:40:31.099"/>
    </inkml:context>
    <inkml:brush xml:id="br0">
      <inkml:brushProperty name="width" value="0.035" units="cm"/>
      <inkml:brushProperty name="height" value="0.035" units="cm"/>
      <inkml:brushProperty name="color" value="#E71224"/>
    </inkml:brush>
  </inkml:definitions>
  <inkml:trace contextRef="#ctx0" brushRef="#br0">0 1 24575,'19'0'0,"-1"2"0,0 0 0,0 1 0,0 0 0,0 2 0,-1 0 0,1 1 0,-1 1 0,-1 0 0,18 11 0,12 11 0,-2 2 0,43 40 0,-57-47 0,134 103 0,-126-97 0,-21-17 0,0 1 0,-1 0 0,22 24 0,93 133-1365,-112-149-5461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8T11:40:33.471"/>
    </inkml:context>
    <inkml:brush xml:id="br0">
      <inkml:brushProperty name="width" value="0.035" units="cm"/>
      <inkml:brushProperty name="height" value="0.035" units="cm"/>
      <inkml:brushProperty name="color" value="#E71224"/>
    </inkml:brush>
  </inkml:definitions>
  <inkml:trace contextRef="#ctx0" brushRef="#br0">1 215 24575,'6'0'0,"9"0"0,7 0 0,7 0 0,5 0 0,2 0 0,2 0 0,7 0 0,-5-6 0,-2-9 0,-8-7 0,-3-1 0,-6-2 0,-6-4 0,-7-2 0,-3-3 0,-4 4-8191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8T11:40:44.531"/>
    </inkml:context>
    <inkml:brush xml:id="br0">
      <inkml:brushProperty name="width" value="0.035" units="cm"/>
      <inkml:brushProperty name="height" value="0.035" units="cm"/>
      <inkml:brushProperty name="color" value="#E71224"/>
    </inkml:brush>
  </inkml:definitions>
  <inkml:trace contextRef="#ctx0" brushRef="#br0">1 371 24575,'33'-34'0,"47"-67"0,-54 66 0,1 1 0,43-42 0,-58 67 0,1 0 0,-1 1 0,1 0 0,0 0 0,1 2 0,0 0 0,0 0 0,0 1 0,1 1 0,19-3 0,6 1 0,0 1 0,66 2 0,-86 3 0,11-1 0,0 2 0,1 1 0,-1 1 0,43 11 0,-66-12 0,0 1 0,0 0 0,0 0 0,-1 0 0,1 1 0,-1 0 0,0 1 0,0 0 0,-1 0 0,1 0 0,-1 1 0,0 0 0,-1 0 0,0 0 0,1 1 0,-2 0 0,1 0 0,-1 0 0,0 0 0,-1 1 0,5 14 0,5 42-1365,-11-40-5461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8T11:40:46.266"/>
    </inkml:context>
    <inkml:brush xml:id="br0">
      <inkml:brushProperty name="width" value="0.035" units="cm"/>
      <inkml:brushProperty name="height" value="0.035" units="cm"/>
      <inkml:brushProperty name="color" value="#E71224"/>
    </inkml:brush>
  </inkml:definitions>
  <inkml:trace contextRef="#ctx0" brushRef="#br0">0 97 24575,'0'-6'0,"6"-2"0,9-1 0,7 3 0,1 8 0,2 3 0,-3 8 0,1 1 0,3-1 0,3-10 0,-3-11 0,-6-11 0,0-8 0,-4-6 0,-5 3-8191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8T11:40:49.461"/>
    </inkml:context>
    <inkml:brush xml:id="br0">
      <inkml:brushProperty name="width" value="0.035" units="cm"/>
      <inkml:brushProperty name="height" value="0.035" units="cm"/>
      <inkml:brushProperty name="color" value="#E71224"/>
    </inkml:brush>
  </inkml:definitions>
  <inkml:trace contextRef="#ctx0" brushRef="#br0">0 0 24575,'7'1'0,"0"0"0,0 0 0,0 1 0,0 0 0,-1 0 0,1 0 0,-1 1 0,1 0 0,-1 0 0,0 0 0,9 8 0,64 55 0,-55-43 0,-10-11 0,18 15 0,-1 2 0,-2 1 0,0 1 0,36 53 0,185 281 0,-241-353-195,0-1 0,1 0 0,1 0 0,0-1 0,0-1 0,23 15 0,-4-8-6631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8T11:40:52.122"/>
    </inkml:context>
    <inkml:brush xml:id="br0">
      <inkml:brushProperty name="width" value="0.035" units="cm"/>
      <inkml:brushProperty name="height" value="0.035" units="cm"/>
      <inkml:brushProperty name="color" value="#E71224"/>
    </inkml:brush>
  </inkml:definitions>
  <inkml:trace contextRef="#ctx0" brushRef="#br0">1 176 24575,'6'0'0,"9"0"0,7 0 0,13 6 0,7 3 0,2-2 0,1 6 0,-2 0 0,-2-9 0,-8-10 0,-9-12 0,-3-8 0,-5-6 0,-5-4 0,-4-2 0,2-1 0,1 7-8191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8T11:40:56.103"/>
    </inkml:context>
    <inkml:brush xml:id="br0">
      <inkml:brushProperty name="width" value="0.035" units="cm"/>
      <inkml:brushProperty name="height" value="0.035" units="cm"/>
      <inkml:brushProperty name="color" value="#E71224"/>
    </inkml:brush>
  </inkml:definitions>
  <inkml:trace contextRef="#ctx0" brushRef="#br0">779 1882 24575,'-7'-1'0,"0"1"0,1-2 0,-1 1 0,1-1 0,0 0 0,-1 0 0,1-1 0,0 0 0,0 0 0,1 0 0,-11-9 0,-58-53 0,63 54 0,-87-84 0,-166-212 0,223 248 0,3-2 0,3-1 0,2-2 0,-36-102 0,61 142 0,2 0 0,0-1 0,2 0 0,-3-46 0,10-105 0,0 70 0,-4 51 0,0 27 0,1-1 0,4-33 0,-3 53 0,1 1 0,0 0 0,0 0 0,1 0 0,0 0 0,0 0 0,1 0 0,0 1 0,0 0 0,0 0 0,11-13 0,0 6 0,0 0 0,1 1 0,1 0 0,0 2 0,0 0 0,1 0 0,0 2 0,33-12 0,12 0 0,86-16 0,-125 31 0,38-9 0,-33 7 0,1 1 0,0 1 0,53-2 0,-20 7 0,243 5 0,-287-2 0,0 0 0,0 1 0,0 2 0,0 0 0,-1 0 0,0 2 0,0 0 0,0 1 0,-1 1 0,-1 1 0,1 0 0,-1 1 0,-1 1 0,0 1 0,23 25 0,-15-13 0,-1 1 0,-1 1 0,-1 1 0,-2 0 0,-1 2 0,-1 0 0,-2 1 0,-1 0 0,12 46 0,1 9 0,-5 0 0,-3 2 0,-5 0 0,5 139 0,-18-202 0,-6 118 0,4-125 0,-1 0 0,-1 0 0,-1-1 0,-1 1 0,-14 31 0,-16 21 0,-45 68 0,66-116 0,-1 0 0,-1-1 0,-1 0 0,-1-2 0,0 0 0,-40 29 0,50-43 0,0-1 0,0 0 0,0 0 0,0-1 0,-1 0 0,0 0 0,1-1 0,-1 0 0,-18 0 0,-14-1 0,-43-5 0,21 1 0,-76 4 0,-88-4 0,153-10-1365,43 5-5461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59DD52-7570-4B7C-9E93-52648444CD79}" type="datetimeFigureOut">
              <a:rPr lang="en-IN" smtClean="0"/>
              <a:t>28-02-2024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4C4F13-D13A-407C-93FF-EAA3141A6E00}" type="slidenum">
              <a:rPr lang="en-IN" smtClean="0"/>
              <a:t>‹#›</a:t>
            </a:fld>
            <a:endParaRPr lang="en-IN"/>
          </a:p>
        </p:txBody>
      </p:sp>
    </p:spTree>
    <p:extLst>
      <p:ext uri="{BB962C8B-B14F-4D97-AF65-F5344CB8AC3E}">
        <p14:creationId xmlns:p14="http://schemas.microsoft.com/office/powerpoint/2010/main" val="3921362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11" descr="band">
            <a:extLst>
              <a:ext uri="{FF2B5EF4-FFF2-40B4-BE49-F238E27FC236}">
                <a16:creationId xmlns:a16="http://schemas.microsoft.com/office/drawing/2014/main" id="{93831395-FD10-D040-39BC-94D9549A35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583238"/>
            <a:ext cx="12170833"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8">
            <a:extLst>
              <a:ext uri="{FF2B5EF4-FFF2-40B4-BE49-F238E27FC236}">
                <a16:creationId xmlns:a16="http://schemas.microsoft.com/office/drawing/2014/main" id="{E7DC885E-D864-5C9F-DFF2-28895FC371DA}"/>
              </a:ext>
            </a:extLst>
          </p:cNvPr>
          <p:cNvSpPr>
            <a:spLocks noChangeArrowheads="1"/>
          </p:cNvSpPr>
          <p:nvPr/>
        </p:nvSpPr>
        <p:spPr bwMode="auto">
          <a:xfrm>
            <a:off x="0" y="0"/>
            <a:ext cx="12192000" cy="1752600"/>
          </a:xfrm>
          <a:prstGeom prst="rect">
            <a:avLst/>
          </a:prstGeom>
          <a:solidFill>
            <a:srgbClr val="33529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sz="1800">
              <a:latin typeface="Arial" panose="020B0604020202020204" pitchFamily="34" charset="0"/>
            </a:endParaRPr>
          </a:p>
        </p:txBody>
      </p:sp>
      <p:sp>
        <p:nvSpPr>
          <p:cNvPr id="5122" name="Rectangle 2"/>
          <p:cNvSpPr>
            <a:spLocks noGrp="1" noChangeArrowheads="1"/>
          </p:cNvSpPr>
          <p:nvPr>
            <p:ph type="ctrTitle"/>
          </p:nvPr>
        </p:nvSpPr>
        <p:spPr>
          <a:xfrm>
            <a:off x="914400" y="2286000"/>
            <a:ext cx="10363200" cy="1143000"/>
          </a:xfrm>
        </p:spPr>
        <p:txBody>
          <a:bodyPr/>
          <a:lstStyle>
            <a:lvl1pPr>
              <a:defRPr>
                <a:solidFill>
                  <a:srgbClr val="1B57B5"/>
                </a:solidFill>
                <a:latin typeface="Arial" panose="020B0604020202020204" pitchFamily="34" charset="0"/>
                <a:cs typeface="Arial" panose="020B0604020202020204" pitchFamily="34" charset="0"/>
              </a:defRPr>
            </a:lvl1pPr>
          </a:lstStyle>
          <a:p>
            <a:r>
              <a:rPr lang="en-US"/>
              <a:t>Click to edit Master title style</a:t>
            </a:r>
          </a:p>
        </p:txBody>
      </p:sp>
      <p:sp>
        <p:nvSpPr>
          <p:cNvPr id="5123" name="Rectangle 3"/>
          <p:cNvSpPr>
            <a:spLocks noGrp="1" noChangeArrowheads="1"/>
          </p:cNvSpPr>
          <p:nvPr>
            <p:ph type="subTitle" idx="1"/>
          </p:nvPr>
        </p:nvSpPr>
        <p:spPr>
          <a:xfrm>
            <a:off x="1828800" y="3810000"/>
            <a:ext cx="8534400" cy="1752600"/>
          </a:xfrm>
        </p:spPr>
        <p:txBody>
          <a:bodyPr/>
          <a:lstStyle>
            <a:lvl1pPr marL="0" indent="0" algn="ctr">
              <a:buFontTx/>
              <a:buNone/>
              <a:defRPr>
                <a:solidFill>
                  <a:schemeClr val="bg2"/>
                </a:solidFill>
                <a:latin typeface="Arial" panose="020B0604020202020204" pitchFamily="34" charset="0"/>
                <a:cs typeface="Arial" panose="020B0604020202020204" pitchFamily="34" charset="0"/>
              </a:defRPr>
            </a:lvl1pPr>
          </a:lstStyle>
          <a:p>
            <a:r>
              <a:rPr lang="en-US"/>
              <a:t>Click to edit Master subtitle style</a:t>
            </a:r>
          </a:p>
        </p:txBody>
      </p:sp>
    </p:spTree>
    <p:extLst>
      <p:ext uri="{BB962C8B-B14F-4D97-AF65-F5344CB8AC3E}">
        <p14:creationId xmlns:p14="http://schemas.microsoft.com/office/powerpoint/2010/main" val="2976307807"/>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33C52A7-F4F0-1A90-2ED2-E2EBE37337EE}"/>
              </a:ext>
            </a:extLst>
          </p:cNvPr>
          <p:cNvCxnSpPr/>
          <p:nvPr/>
        </p:nvCxnSpPr>
        <p:spPr>
          <a:xfrm>
            <a:off x="609600" y="1066800"/>
            <a:ext cx="10972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D743C37-34E2-5661-680A-1A7CBBBB32B6}"/>
              </a:ext>
            </a:extLst>
          </p:cNvPr>
          <p:cNvSpPr txBox="1"/>
          <p:nvPr/>
        </p:nvSpPr>
        <p:spPr>
          <a:xfrm>
            <a:off x="5067301" y="6291263"/>
            <a:ext cx="466794" cy="253916"/>
          </a:xfrm>
          <a:prstGeom prst="rect">
            <a:avLst/>
          </a:prstGeom>
          <a:noFill/>
        </p:spPr>
        <p:txBody>
          <a:bodyPr wrap="none">
            <a:spAutoFit/>
          </a:bodyPr>
          <a:lstStyle/>
          <a:p>
            <a:pPr eaLnBrk="1" fontAlgn="auto" hangingPunct="1">
              <a:spcBef>
                <a:spcPts val="0"/>
              </a:spcBef>
              <a:spcAft>
                <a:spcPts val="0"/>
              </a:spcAft>
              <a:defRPr/>
            </a:pPr>
            <a:r>
              <a:rPr lang="en-US" sz="1050" i="1" dirty="0">
                <a:latin typeface="+mn-lt"/>
                <a:ea typeface="+mn-ea"/>
              </a:rPr>
              <a:t>v 1.0</a:t>
            </a:r>
          </a:p>
        </p:txBody>
      </p:sp>
      <p:sp>
        <p:nvSpPr>
          <p:cNvPr id="2" name="Title 1"/>
          <p:cNvSpPr>
            <a:spLocks noGrp="1"/>
          </p:cNvSpPr>
          <p:nvPr>
            <p:ph type="title"/>
          </p:nvPr>
        </p:nvSpPr>
        <p:spPr>
          <a:xfrm>
            <a:off x="609600" y="274638"/>
            <a:ext cx="10972800" cy="792162"/>
          </a:xfrm>
        </p:spPr>
        <p:txBody>
          <a:bodyPr/>
          <a:lstStyle>
            <a:lvl1pPr>
              <a:defRPr sz="3200">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609600" y="1219203"/>
            <a:ext cx="10972800" cy="4906963"/>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9571497"/>
      </p:ext>
    </p:extLst>
  </p:cSld>
  <p:clrMapOvr>
    <a:overrideClrMapping bg1="lt1" tx1="dk1" bg2="lt2" tx2="dk2" accent1="accent1" accent2="accent2" accent3="accent3" accent4="accent4" accent5="accent5" accent6="accent6" hlink="hlink" folHlink="folHlink"/>
  </p:clrMapOvr>
  <p:transition>
    <p:wipe dir="d"/>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1" descr="band">
            <a:extLst>
              <a:ext uri="{FF2B5EF4-FFF2-40B4-BE49-F238E27FC236}">
                <a16:creationId xmlns:a16="http://schemas.microsoft.com/office/drawing/2014/main" id="{6A977C47-5D42-1CB1-C089-25EF816547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5568950"/>
            <a:ext cx="12189884"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a:extLst>
              <a:ext uri="{FF2B5EF4-FFF2-40B4-BE49-F238E27FC236}">
                <a16:creationId xmlns:a16="http://schemas.microsoft.com/office/drawing/2014/main" id="{DE46B911-A9A9-E45D-438F-D955B7CB27C7}"/>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3">
            <a:extLst>
              <a:ext uri="{FF2B5EF4-FFF2-40B4-BE49-F238E27FC236}">
                <a16:creationId xmlns:a16="http://schemas.microsoft.com/office/drawing/2014/main" id="{48633745-4AC9-E539-D2BF-23BC909E1B68}"/>
              </a:ext>
            </a:extLst>
          </p:cNvPr>
          <p:cNvSpPr>
            <a:spLocks noGrp="1" noChangeArrowheads="1"/>
          </p:cNvSpPr>
          <p:nvPr>
            <p:ph type="body" idx="1"/>
          </p:nvPr>
        </p:nvSpPr>
        <p:spPr bwMode="auto">
          <a:xfrm>
            <a:off x="609600" y="1447800"/>
            <a:ext cx="1097280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Oval 4">
            <a:extLst>
              <a:ext uri="{FF2B5EF4-FFF2-40B4-BE49-F238E27FC236}">
                <a16:creationId xmlns:a16="http://schemas.microsoft.com/office/drawing/2014/main" id="{E8EA0A19-E5A2-1D2C-E7A1-4A6E47939B20}"/>
              </a:ext>
            </a:extLst>
          </p:cNvPr>
          <p:cNvSpPr>
            <a:spLocks noChangeArrowheads="1"/>
          </p:cNvSpPr>
          <p:nvPr/>
        </p:nvSpPr>
        <p:spPr bwMode="auto">
          <a:xfrm>
            <a:off x="0" y="6213475"/>
            <a:ext cx="914400" cy="304800"/>
          </a:xfrm>
          <a:prstGeom prst="ellipse">
            <a:avLst/>
          </a:prstGeom>
          <a:solidFill>
            <a:schemeClr val="bg1"/>
          </a:solidFill>
          <a:ln w="25400" algn="ctr">
            <a:solidFill>
              <a:schemeClr val="bg1"/>
            </a:solidFill>
            <a:round/>
            <a:headEnd/>
            <a:tailEnd/>
          </a:ln>
        </p:spPr>
        <p:txBody>
          <a:bodyPr lIns="0" tIns="0" rIns="0" bIns="0" anchor="ctr"/>
          <a:lstStyle>
            <a:lvl1pPr eaLnBrk="0" hangingPunct="0">
              <a:defRPr>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a:solidFill>
                  <a:schemeClr val="tx1"/>
                </a:solidFill>
                <a:latin typeface="Comic Sans MS" panose="030F0702030302020204" pitchFamily="66" charset="0"/>
                <a:ea typeface="MS PGothic" panose="020B0600070205080204" pitchFamily="34" charset="-128"/>
              </a:defRPr>
            </a:lvl3pPr>
            <a:lvl4pPr marL="1600200" indent="-228600" eaLnBrk="0" hangingPunct="0">
              <a:defRPr>
                <a:solidFill>
                  <a:schemeClr val="tx1"/>
                </a:solidFill>
                <a:latin typeface="Comic Sans MS" panose="030F0702030302020204" pitchFamily="66" charset="0"/>
                <a:ea typeface="MS PGothic" panose="020B0600070205080204" pitchFamily="34" charset="-128"/>
              </a:defRPr>
            </a:lvl4pPr>
            <a:lvl5pPr marL="2057400" indent="-228600" eaLnBrk="0" hangingPunct="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algn="ctr" eaLnBrk="1" hangingPunct="1">
              <a:defRPr/>
            </a:pPr>
            <a:fld id="{D1A89307-C8F3-4D9E-B8CB-5FA5576735D8}" type="slidenum">
              <a:rPr lang="en-US" altLang="en-US" sz="1600" b="1" smtClean="0">
                <a:solidFill>
                  <a:schemeClr val="accent2"/>
                </a:solidFill>
                <a:latin typeface="Calibri" panose="020F0502020204030204" pitchFamily="34" charset="0"/>
                <a:cs typeface="Arial" panose="020B0604020202020204" pitchFamily="34" charset="0"/>
              </a:rPr>
              <a:pPr algn="ctr" eaLnBrk="1" hangingPunct="1">
                <a:defRPr/>
              </a:pPr>
              <a:t>‹#›</a:t>
            </a:fld>
            <a:endParaRPr lang="en-US" altLang="en-US" sz="1800" b="1">
              <a:solidFill>
                <a:schemeClr val="accent2"/>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0797979"/>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p:wipe dir="d"/>
  </p:transition>
  <p:hf sldNum="0" hdr="0" ftr="0" dt="0"/>
  <p:txStyles>
    <p:titleStyle>
      <a:lvl1pPr algn="ctr" rtl="0" eaLnBrk="1" fontAlgn="base" hangingPunct="1">
        <a:spcBef>
          <a:spcPct val="0"/>
        </a:spcBef>
        <a:spcAft>
          <a:spcPct val="0"/>
        </a:spcAft>
        <a:defRPr sz="3200">
          <a:solidFill>
            <a:srgbClr val="1B57B5"/>
          </a:solidFill>
          <a:latin typeface="Arial" panose="020B0604020202020204" pitchFamily="34" charset="0"/>
          <a:ea typeface="MS PGothic" panose="020B0600070205080204" pitchFamily="34" charset="-128"/>
          <a:cs typeface="Arial" panose="020B0604020202020204" pitchFamily="34" charset="0"/>
        </a:defRPr>
      </a:lvl1pPr>
      <a:lvl2pPr algn="ctr" rtl="0" eaLnBrk="1" fontAlgn="base" hangingPunct="1">
        <a:spcBef>
          <a:spcPct val="0"/>
        </a:spcBef>
        <a:spcAft>
          <a:spcPct val="0"/>
        </a:spcAft>
        <a:defRPr sz="3200">
          <a:solidFill>
            <a:srgbClr val="1B57B5"/>
          </a:solidFill>
          <a:latin typeface="Arial" charset="0"/>
          <a:ea typeface="MS PGothic" panose="020B0600070205080204" pitchFamily="34" charset="-128"/>
          <a:cs typeface="Arial" charset="0"/>
        </a:defRPr>
      </a:lvl2pPr>
      <a:lvl3pPr algn="ctr" rtl="0" eaLnBrk="1" fontAlgn="base" hangingPunct="1">
        <a:spcBef>
          <a:spcPct val="0"/>
        </a:spcBef>
        <a:spcAft>
          <a:spcPct val="0"/>
        </a:spcAft>
        <a:defRPr sz="3200">
          <a:solidFill>
            <a:srgbClr val="1B57B5"/>
          </a:solidFill>
          <a:latin typeface="Arial" charset="0"/>
          <a:ea typeface="MS PGothic" panose="020B0600070205080204" pitchFamily="34" charset="-128"/>
          <a:cs typeface="Arial" charset="0"/>
        </a:defRPr>
      </a:lvl3pPr>
      <a:lvl4pPr algn="ctr" rtl="0" eaLnBrk="1" fontAlgn="base" hangingPunct="1">
        <a:spcBef>
          <a:spcPct val="0"/>
        </a:spcBef>
        <a:spcAft>
          <a:spcPct val="0"/>
        </a:spcAft>
        <a:defRPr sz="3200">
          <a:solidFill>
            <a:srgbClr val="1B57B5"/>
          </a:solidFill>
          <a:latin typeface="Arial" charset="0"/>
          <a:ea typeface="MS PGothic" panose="020B0600070205080204" pitchFamily="34" charset="-128"/>
          <a:cs typeface="Arial" charset="0"/>
        </a:defRPr>
      </a:lvl4pPr>
      <a:lvl5pPr algn="ctr" rtl="0" eaLnBrk="1" fontAlgn="base" hangingPunct="1">
        <a:spcBef>
          <a:spcPct val="0"/>
        </a:spcBef>
        <a:spcAft>
          <a:spcPct val="0"/>
        </a:spcAft>
        <a:defRPr sz="3200">
          <a:solidFill>
            <a:srgbClr val="1B57B5"/>
          </a:solidFill>
          <a:latin typeface="Arial" charset="0"/>
          <a:ea typeface="MS PGothic" panose="020B0600070205080204" pitchFamily="34" charset="-128"/>
          <a:cs typeface="Arial"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p:titleStyle>
    <p:bodyStyle>
      <a:lvl1pPr marL="342900" indent="-342900" algn="l" rtl="0" eaLnBrk="1" fontAlgn="base" hangingPunct="1">
        <a:spcBef>
          <a:spcPct val="20000"/>
        </a:spcBef>
        <a:spcAft>
          <a:spcPct val="0"/>
        </a:spcAft>
        <a:buChar char="•"/>
        <a:defRPr sz="2800">
          <a:solidFill>
            <a:srgbClr val="0000FF"/>
          </a:solidFill>
          <a:latin typeface="Arial" panose="020B0604020202020204" pitchFamily="34" charset="0"/>
          <a:ea typeface="MS PGothic" panose="020B0600070205080204" pitchFamily="34" charset="-128"/>
          <a:cs typeface="Arial" panose="020B0604020202020204" pitchFamily="34" charset="0"/>
        </a:defRPr>
      </a:lvl1pPr>
      <a:lvl2pPr marL="742950" indent="-285750" algn="l" rtl="0" eaLnBrk="1" fontAlgn="base" hangingPunct="1">
        <a:spcBef>
          <a:spcPct val="20000"/>
        </a:spcBef>
        <a:spcAft>
          <a:spcPct val="0"/>
        </a:spcAft>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2pPr>
      <a:lvl3pPr marL="1143000" indent="-228600" algn="l" rtl="0" eaLnBrk="1" fontAlgn="base" hangingPunct="1">
        <a:spcBef>
          <a:spcPct val="20000"/>
        </a:spcBef>
        <a:spcAft>
          <a:spcPct val="0"/>
        </a:spcAft>
        <a:buChar char="•"/>
        <a:defRPr sz="2000">
          <a:solidFill>
            <a:srgbClr val="1B57B5"/>
          </a:solidFill>
          <a:latin typeface="Arial" panose="020B0604020202020204" pitchFamily="34" charset="0"/>
          <a:ea typeface="MS PGothic" panose="020B0600070205080204" pitchFamily="34" charset="-128"/>
          <a:cs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customXml" Target="../ink/ink6.xml"/><Relationship Id="rId18" Type="http://schemas.openxmlformats.org/officeDocument/2006/relationships/image" Target="../media/image16.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3.png"/><Relationship Id="rId17" Type="http://schemas.openxmlformats.org/officeDocument/2006/relationships/customXml" Target="../ink/ink8.xml"/><Relationship Id="rId2" Type="http://schemas.openxmlformats.org/officeDocument/2006/relationships/image" Target="../media/image8.png"/><Relationship Id="rId16" Type="http://schemas.openxmlformats.org/officeDocument/2006/relationships/image" Target="../media/image15.png"/><Relationship Id="rId20"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12.png"/><Relationship Id="rId19" Type="http://schemas.openxmlformats.org/officeDocument/2006/relationships/customXml" Target="../ink/ink9.xml"/><Relationship Id="rId4" Type="http://schemas.openxmlformats.org/officeDocument/2006/relationships/image" Target="../media/image9.png"/><Relationship Id="rId9" Type="http://schemas.openxmlformats.org/officeDocument/2006/relationships/customXml" Target="../ink/ink4.xml"/><Relationship Id="rId1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9.png"/><Relationship Id="rId7" Type="http://schemas.openxmlformats.org/officeDocument/2006/relationships/customXml" Target="../ink/ink11.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customXml" Target="../ink/ink10.xml"/><Relationship Id="rId10" Type="http://schemas.openxmlformats.org/officeDocument/2006/relationships/image" Target="../media/image23.png"/><Relationship Id="rId4" Type="http://schemas.openxmlformats.org/officeDocument/2006/relationships/image" Target="../media/image20.png"/><Relationship Id="rId9" Type="http://schemas.openxmlformats.org/officeDocument/2006/relationships/customXml" Target="../ink/ink1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48.png"/><Relationship Id="rId5" Type="http://schemas.microsoft.com/office/2007/relationships/hdphoto" Target="../media/hdphoto2.wdp"/><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3" Type="http://schemas.openxmlformats.org/officeDocument/2006/relationships/hyperlink" Target="https://www.programiz.com/dsa/b-plus-tree" TargetMode="External"/><Relationship Id="rId2" Type="http://schemas.openxmlformats.org/officeDocument/2006/relationships/hyperlink" Target="https://iq.opengenus.org/time-complexity-of-bplus-tree/" TargetMode="External"/><Relationship Id="rId1" Type="http://schemas.openxmlformats.org/officeDocument/2006/relationships/slideLayout" Target="../slideLayouts/slideLayout2.xml"/><Relationship Id="rId4" Type="http://schemas.openxmlformats.org/officeDocument/2006/relationships/hyperlink" Target="https://www.geeksforgeeks.org/introduction-of-b-tre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E497E-0085-F027-87BA-7B4100B4F800}"/>
              </a:ext>
            </a:extLst>
          </p:cNvPr>
          <p:cNvSpPr>
            <a:spLocks noGrp="1"/>
          </p:cNvSpPr>
          <p:nvPr>
            <p:ph type="ctrTitle"/>
          </p:nvPr>
        </p:nvSpPr>
        <p:spPr/>
        <p:txBody>
          <a:bodyPr/>
          <a:lstStyle/>
          <a:p>
            <a:r>
              <a:rPr lang="en-US" dirty="0"/>
              <a:t>B+ Trees</a:t>
            </a:r>
            <a:endParaRPr lang="en-IN" dirty="0"/>
          </a:p>
        </p:txBody>
      </p:sp>
      <p:sp>
        <p:nvSpPr>
          <p:cNvPr id="3" name="Subtitle 2">
            <a:extLst>
              <a:ext uri="{FF2B5EF4-FFF2-40B4-BE49-F238E27FC236}">
                <a16:creationId xmlns:a16="http://schemas.microsoft.com/office/drawing/2014/main" id="{EADDFA3A-577B-0447-6CC5-19A8DA58AFD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56341028"/>
      </p:ext>
    </p:extLst>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A904D-F8C4-9969-C73B-8756CE0A25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421C89-5443-6BF6-2CA7-3F95DDEB9A7A}"/>
              </a:ext>
            </a:extLst>
          </p:cNvPr>
          <p:cNvSpPr>
            <a:spLocks noGrp="1"/>
          </p:cNvSpPr>
          <p:nvPr>
            <p:ph type="title"/>
          </p:nvPr>
        </p:nvSpPr>
        <p:spPr/>
        <p:txBody>
          <a:bodyPr/>
          <a:lstStyle/>
          <a:p>
            <a:r>
              <a:rPr lang="en-US" dirty="0"/>
              <a:t>Searching in B+ Tree</a:t>
            </a:r>
            <a:endParaRPr lang="en-IN" dirty="0"/>
          </a:p>
        </p:txBody>
      </p:sp>
      <p:sp>
        <p:nvSpPr>
          <p:cNvPr id="3" name="Content Placeholder 2">
            <a:extLst>
              <a:ext uri="{FF2B5EF4-FFF2-40B4-BE49-F238E27FC236}">
                <a16:creationId xmlns:a16="http://schemas.microsoft.com/office/drawing/2014/main" id="{74F65A56-FAF9-E357-4885-EF3CF9EAC94E}"/>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euclid_circular_a"/>
              </a:rPr>
              <a:t>The following steps are followed to search for data in a B+ Tree of order m. Let the data to be searched be k.</a:t>
            </a:r>
          </a:p>
          <a:p>
            <a:pPr marL="457200" indent="-457200" eaLnBrk="0" hangingPunct="0">
              <a:spcBef>
                <a:spcPct val="0"/>
              </a:spcBef>
              <a:buFont typeface="+mj-lt"/>
              <a:buAutoNum type="arabicPeriod"/>
            </a:pPr>
            <a:r>
              <a:rPr lang="en-US" altLang="en-US" dirty="0">
                <a:solidFill>
                  <a:schemeClr val="tx1"/>
                </a:solidFill>
                <a:latin typeface="euclid_circular_a"/>
              </a:rPr>
              <a:t>Start from the root node. Compare k with the keys at the root node </a:t>
            </a:r>
            <a:r>
              <a:rPr lang="en-US" altLang="en-US" sz="1600" dirty="0">
                <a:solidFill>
                  <a:schemeClr val="tx1"/>
                </a:solidFill>
                <a:latin typeface="euclid_circular_a"/>
              </a:rPr>
              <a:t>[k1, k2, k3,......km - 1].</a:t>
            </a:r>
            <a:endParaRPr lang="en-US" altLang="en-US" dirty="0">
              <a:solidFill>
                <a:schemeClr val="tx1"/>
              </a:solidFill>
              <a:latin typeface="euclid_circular_a"/>
            </a:endParaRPr>
          </a:p>
          <a:p>
            <a:pPr marL="457200" indent="-457200" eaLnBrk="0" hangingPunct="0">
              <a:spcBef>
                <a:spcPct val="0"/>
              </a:spcBef>
              <a:buFont typeface="+mj-lt"/>
              <a:buAutoNum type="arabicPeriod"/>
            </a:pPr>
            <a:r>
              <a:rPr lang="en-US" altLang="en-US" dirty="0">
                <a:solidFill>
                  <a:schemeClr val="tx1"/>
                </a:solidFill>
                <a:latin typeface="euclid_circular_a"/>
              </a:rPr>
              <a:t>If </a:t>
            </a:r>
            <a:r>
              <a:rPr lang="en-US" altLang="en-US" sz="2000" i="1" dirty="0">
                <a:solidFill>
                  <a:schemeClr val="tx1"/>
                </a:solidFill>
                <a:latin typeface="euclid_circular_a"/>
              </a:rPr>
              <a:t>k &lt; k1</a:t>
            </a:r>
            <a:r>
              <a:rPr lang="en-US" altLang="en-US" dirty="0">
                <a:solidFill>
                  <a:schemeClr val="tx1"/>
                </a:solidFill>
                <a:latin typeface="euclid_circular_a"/>
              </a:rPr>
              <a:t>, go to the left child of the root node.</a:t>
            </a:r>
          </a:p>
          <a:p>
            <a:pPr marL="457200" indent="-457200" eaLnBrk="0" hangingPunct="0">
              <a:spcBef>
                <a:spcPct val="0"/>
              </a:spcBef>
              <a:buFont typeface="+mj-lt"/>
              <a:buAutoNum type="arabicPeriod"/>
            </a:pPr>
            <a:r>
              <a:rPr lang="en-US" altLang="en-US" dirty="0">
                <a:solidFill>
                  <a:schemeClr val="tx1"/>
                </a:solidFill>
                <a:latin typeface="euclid_circular_a"/>
              </a:rPr>
              <a:t>Else if </a:t>
            </a:r>
            <a:r>
              <a:rPr lang="en-US" altLang="en-US" sz="2000" i="1" dirty="0">
                <a:solidFill>
                  <a:schemeClr val="tx1"/>
                </a:solidFill>
                <a:latin typeface="euclid_circular_a"/>
              </a:rPr>
              <a:t>k == k1</a:t>
            </a:r>
            <a:r>
              <a:rPr lang="en-US" altLang="en-US" dirty="0">
                <a:solidFill>
                  <a:schemeClr val="tx1"/>
                </a:solidFill>
                <a:latin typeface="euclid_circular_a"/>
              </a:rPr>
              <a:t>, compare</a:t>
            </a:r>
            <a:r>
              <a:rPr lang="en-US" altLang="en-US" sz="2000" i="1" dirty="0">
                <a:solidFill>
                  <a:schemeClr val="tx1"/>
                </a:solidFill>
                <a:latin typeface="euclid_circular_a"/>
              </a:rPr>
              <a:t> k2</a:t>
            </a:r>
            <a:r>
              <a:rPr lang="en-US" altLang="en-US" dirty="0">
                <a:solidFill>
                  <a:schemeClr val="tx1"/>
                </a:solidFill>
                <a:latin typeface="euclid_circular_a"/>
              </a:rPr>
              <a:t>. If </a:t>
            </a:r>
            <a:r>
              <a:rPr lang="en-US" altLang="en-US" sz="2000" i="1" dirty="0">
                <a:solidFill>
                  <a:schemeClr val="tx1"/>
                </a:solidFill>
                <a:latin typeface="euclid_circular_a"/>
              </a:rPr>
              <a:t>k &lt; k2</a:t>
            </a:r>
            <a:r>
              <a:rPr lang="en-US" altLang="en-US" dirty="0">
                <a:solidFill>
                  <a:schemeClr val="tx1"/>
                </a:solidFill>
                <a:latin typeface="euclid_circular_a"/>
              </a:rPr>
              <a:t>, k lies between </a:t>
            </a:r>
            <a:r>
              <a:rPr lang="en-US" altLang="en-US" sz="2000" i="1" dirty="0">
                <a:solidFill>
                  <a:schemeClr val="tx1"/>
                </a:solidFill>
                <a:latin typeface="euclid_circular_a"/>
              </a:rPr>
              <a:t>k1</a:t>
            </a:r>
            <a:r>
              <a:rPr lang="en-US" altLang="en-US" dirty="0">
                <a:solidFill>
                  <a:schemeClr val="tx1"/>
                </a:solidFill>
                <a:latin typeface="euclid_circular_a"/>
              </a:rPr>
              <a:t> and </a:t>
            </a:r>
            <a:r>
              <a:rPr lang="en-US" altLang="en-US" sz="2000" i="1" dirty="0">
                <a:solidFill>
                  <a:schemeClr val="tx1"/>
                </a:solidFill>
                <a:latin typeface="euclid_circular_a"/>
              </a:rPr>
              <a:t>k2</a:t>
            </a:r>
            <a:r>
              <a:rPr lang="en-US" altLang="en-US" dirty="0">
                <a:solidFill>
                  <a:schemeClr val="tx1"/>
                </a:solidFill>
                <a:latin typeface="euclid_circular_a"/>
              </a:rPr>
              <a:t>. So, search in the left child of </a:t>
            </a:r>
            <a:r>
              <a:rPr lang="en-US" altLang="en-US" sz="2000" i="1" dirty="0">
                <a:solidFill>
                  <a:schemeClr val="tx1"/>
                </a:solidFill>
                <a:latin typeface="euclid_circular_a"/>
              </a:rPr>
              <a:t>k2</a:t>
            </a:r>
            <a:r>
              <a:rPr lang="en-US" altLang="en-US" dirty="0">
                <a:solidFill>
                  <a:schemeClr val="tx1"/>
                </a:solidFill>
                <a:latin typeface="euclid_circular_a"/>
              </a:rPr>
              <a:t>.</a:t>
            </a:r>
          </a:p>
          <a:p>
            <a:pPr marL="457200" indent="-457200" eaLnBrk="0" hangingPunct="0">
              <a:spcBef>
                <a:spcPct val="0"/>
              </a:spcBef>
              <a:buFont typeface="+mj-lt"/>
              <a:buAutoNum type="arabicPeriod"/>
            </a:pPr>
            <a:r>
              <a:rPr lang="en-US" altLang="en-US" dirty="0">
                <a:solidFill>
                  <a:schemeClr val="tx1"/>
                </a:solidFill>
                <a:latin typeface="euclid_circular_a"/>
              </a:rPr>
              <a:t>If </a:t>
            </a:r>
            <a:r>
              <a:rPr lang="en-US" altLang="en-US" sz="2000" i="1" dirty="0">
                <a:solidFill>
                  <a:schemeClr val="tx1"/>
                </a:solidFill>
                <a:latin typeface="euclid_circular_a"/>
              </a:rPr>
              <a:t>k &gt; k2</a:t>
            </a:r>
            <a:r>
              <a:rPr lang="en-US" altLang="en-US" dirty="0">
                <a:solidFill>
                  <a:schemeClr val="tx1"/>
                </a:solidFill>
                <a:latin typeface="euclid_circular_a"/>
              </a:rPr>
              <a:t>, go for</a:t>
            </a:r>
            <a:r>
              <a:rPr lang="en-US" altLang="en-US" sz="2000" i="1" dirty="0">
                <a:solidFill>
                  <a:schemeClr val="tx1"/>
                </a:solidFill>
                <a:latin typeface="euclid_circular_a"/>
              </a:rPr>
              <a:t> k3, k4,...km-1 </a:t>
            </a:r>
            <a:r>
              <a:rPr lang="en-US" altLang="en-US" dirty="0">
                <a:solidFill>
                  <a:schemeClr val="tx1"/>
                </a:solidFill>
                <a:latin typeface="euclid_circular_a"/>
              </a:rPr>
              <a:t>as in steps 2 and 3.</a:t>
            </a:r>
          </a:p>
          <a:p>
            <a:pPr marL="457200" indent="-457200" eaLnBrk="0" hangingPunct="0">
              <a:spcBef>
                <a:spcPct val="0"/>
              </a:spcBef>
              <a:buFont typeface="+mj-lt"/>
              <a:buAutoNum type="arabicPeriod"/>
            </a:pPr>
            <a:r>
              <a:rPr lang="en-US" altLang="en-US" dirty="0">
                <a:solidFill>
                  <a:schemeClr val="tx1"/>
                </a:solidFill>
                <a:latin typeface="euclid_circular_a"/>
              </a:rPr>
              <a:t>Repeat the above steps until a leaf node is reached.</a:t>
            </a:r>
          </a:p>
          <a:p>
            <a:pPr marL="457200" indent="-457200" eaLnBrk="0" hangingPunct="0">
              <a:spcBef>
                <a:spcPct val="0"/>
              </a:spcBef>
              <a:buFont typeface="+mj-lt"/>
              <a:buAutoNum type="arabicPeriod"/>
            </a:pPr>
            <a:r>
              <a:rPr lang="en-US" altLang="en-US" dirty="0">
                <a:solidFill>
                  <a:schemeClr val="tx1"/>
                </a:solidFill>
                <a:latin typeface="euclid_circular_a"/>
              </a:rPr>
              <a:t>If </a:t>
            </a:r>
            <a:r>
              <a:rPr lang="en-US" altLang="en-US" i="1" dirty="0">
                <a:solidFill>
                  <a:schemeClr val="tx1"/>
                </a:solidFill>
                <a:latin typeface="euclid_circular_a"/>
              </a:rPr>
              <a:t>k</a:t>
            </a:r>
            <a:r>
              <a:rPr lang="en-US" altLang="en-US" dirty="0">
                <a:solidFill>
                  <a:schemeClr val="tx1"/>
                </a:solidFill>
                <a:latin typeface="euclid_circular_a"/>
              </a:rPr>
              <a:t> exists in the leaf node, return true else return false.</a:t>
            </a:r>
          </a:p>
          <a:p>
            <a:endParaRPr lang="en-IN" dirty="0"/>
          </a:p>
        </p:txBody>
      </p:sp>
    </p:spTree>
    <p:extLst>
      <p:ext uri="{BB962C8B-B14F-4D97-AF65-F5344CB8AC3E}">
        <p14:creationId xmlns:p14="http://schemas.microsoft.com/office/powerpoint/2010/main" val="3025828535"/>
      </p:ext>
    </p:extLst>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EBF00-3C1A-82C0-EA6A-51AC3A4329C4}"/>
              </a:ext>
            </a:extLst>
          </p:cNvPr>
          <p:cNvSpPr>
            <a:spLocks noGrp="1"/>
          </p:cNvSpPr>
          <p:nvPr>
            <p:ph type="title"/>
          </p:nvPr>
        </p:nvSpPr>
        <p:spPr/>
        <p:txBody>
          <a:bodyPr/>
          <a:lstStyle/>
          <a:p>
            <a:r>
              <a:rPr lang="en-US" dirty="0"/>
              <a:t>Example of Searching in B+ Tree </a:t>
            </a:r>
            <a:endParaRPr lang="en-IN" dirty="0"/>
          </a:p>
        </p:txBody>
      </p:sp>
      <p:pic>
        <p:nvPicPr>
          <p:cNvPr id="8" name="Content Placeholder 7">
            <a:extLst>
              <a:ext uri="{FF2B5EF4-FFF2-40B4-BE49-F238E27FC236}">
                <a16:creationId xmlns:a16="http://schemas.microsoft.com/office/drawing/2014/main" id="{C44B8103-3D6B-3653-C10F-4531E46CB0DF}"/>
              </a:ext>
            </a:extLst>
          </p:cNvPr>
          <p:cNvPicPr>
            <a:picLocks noGrp="1" noChangeAspect="1"/>
          </p:cNvPicPr>
          <p:nvPr>
            <p:ph idx="1"/>
          </p:nvPr>
        </p:nvPicPr>
        <p:blipFill>
          <a:blip r:embed="rId2"/>
          <a:stretch>
            <a:fillRect/>
          </a:stretch>
        </p:blipFill>
        <p:spPr>
          <a:xfrm>
            <a:off x="3533775" y="2639219"/>
            <a:ext cx="5124450" cy="2066925"/>
          </a:xfrm>
        </p:spPr>
      </p:pic>
      <p:sp>
        <p:nvSpPr>
          <p:cNvPr id="9" name="TextBox 8">
            <a:extLst>
              <a:ext uri="{FF2B5EF4-FFF2-40B4-BE49-F238E27FC236}">
                <a16:creationId xmlns:a16="http://schemas.microsoft.com/office/drawing/2014/main" id="{9A998F50-E8CB-760A-7632-21567AE91C81}"/>
              </a:ext>
            </a:extLst>
          </p:cNvPr>
          <p:cNvSpPr txBox="1"/>
          <p:nvPr/>
        </p:nvSpPr>
        <p:spPr>
          <a:xfrm>
            <a:off x="2809461" y="2454553"/>
            <a:ext cx="3631096" cy="369332"/>
          </a:xfrm>
          <a:prstGeom prst="rect">
            <a:avLst/>
          </a:prstGeom>
          <a:noFill/>
        </p:spPr>
        <p:txBody>
          <a:bodyPr wrap="square" rtlCol="0">
            <a:spAutoFit/>
          </a:bodyPr>
          <a:lstStyle/>
          <a:p>
            <a:r>
              <a:rPr lang="en-US" dirty="0"/>
              <a:t>Search 45</a:t>
            </a:r>
            <a:endParaRPr lang="en-IN" dirty="0"/>
          </a:p>
        </p:txBody>
      </p:sp>
      <mc:AlternateContent xmlns:mc="http://schemas.openxmlformats.org/markup-compatibility/2006">
        <mc:Choice xmlns:p14="http://schemas.microsoft.com/office/powerpoint/2010/main" Requires="p14">
          <p:contentPart p14:bwMode="auto" r:id="rId3">
            <p14:nvContentPartPr>
              <p14:cNvPr id="15" name="Ink 14">
                <a:extLst>
                  <a:ext uri="{FF2B5EF4-FFF2-40B4-BE49-F238E27FC236}">
                    <a16:creationId xmlns:a16="http://schemas.microsoft.com/office/drawing/2014/main" id="{0BDAD26C-B1B2-85AF-5245-55D7DBCE93BA}"/>
                  </a:ext>
                </a:extLst>
              </p14:cNvPr>
              <p14:cNvContentPartPr/>
              <p14:nvPr/>
            </p14:nvContentPartPr>
            <p14:xfrm>
              <a:off x="6730821" y="3444866"/>
              <a:ext cx="335160" cy="344880"/>
            </p14:xfrm>
          </p:contentPart>
        </mc:Choice>
        <mc:Fallback>
          <p:pic>
            <p:nvPicPr>
              <p:cNvPr id="15" name="Ink 14">
                <a:extLst>
                  <a:ext uri="{FF2B5EF4-FFF2-40B4-BE49-F238E27FC236}">
                    <a16:creationId xmlns:a16="http://schemas.microsoft.com/office/drawing/2014/main" id="{0BDAD26C-B1B2-85AF-5245-55D7DBCE93BA}"/>
                  </a:ext>
                </a:extLst>
              </p:cNvPr>
              <p:cNvPicPr/>
              <p:nvPr/>
            </p:nvPicPr>
            <p:blipFill>
              <a:blip r:embed="rId4"/>
              <a:stretch>
                <a:fillRect/>
              </a:stretch>
            </p:blipFill>
            <p:spPr>
              <a:xfrm>
                <a:off x="6724701" y="3438746"/>
                <a:ext cx="347400" cy="357120"/>
              </a:xfrm>
              <a:prstGeom prst="rect">
                <a:avLst/>
              </a:prstGeom>
            </p:spPr>
          </p:pic>
        </mc:Fallback>
      </mc:AlternateContent>
      <p:grpSp>
        <p:nvGrpSpPr>
          <p:cNvPr id="18" name="Group 17">
            <a:extLst>
              <a:ext uri="{FF2B5EF4-FFF2-40B4-BE49-F238E27FC236}">
                <a16:creationId xmlns:a16="http://schemas.microsoft.com/office/drawing/2014/main" id="{3AC2EEC7-2C7C-E421-BA72-9D8D9C390408}"/>
              </a:ext>
            </a:extLst>
          </p:cNvPr>
          <p:cNvGrpSpPr/>
          <p:nvPr/>
        </p:nvGrpSpPr>
        <p:grpSpPr>
          <a:xfrm>
            <a:off x="5669901" y="2687426"/>
            <a:ext cx="1734480" cy="744840"/>
            <a:chOff x="5669901" y="2687426"/>
            <a:chExt cx="1734480" cy="744840"/>
          </a:xfrm>
        </p:grpSpPr>
        <mc:AlternateContent xmlns:mc="http://schemas.openxmlformats.org/markup-compatibility/2006">
          <mc:Choice xmlns:p14="http://schemas.microsoft.com/office/powerpoint/2010/main" Requires="p14">
            <p:contentPart p14:bwMode="auto" r:id="rId5">
              <p14:nvContentPartPr>
                <p14:cNvPr id="11" name="Ink 10">
                  <a:extLst>
                    <a:ext uri="{FF2B5EF4-FFF2-40B4-BE49-F238E27FC236}">
                      <a16:creationId xmlns:a16="http://schemas.microsoft.com/office/drawing/2014/main" id="{7C75829C-0CED-45D3-07B7-192848A40468}"/>
                    </a:ext>
                  </a:extLst>
                </p14:cNvPr>
                <p14:cNvContentPartPr/>
                <p14:nvPr/>
              </p14:nvContentPartPr>
              <p14:xfrm>
                <a:off x="5669901" y="2687426"/>
                <a:ext cx="666720" cy="612720"/>
              </p14:xfrm>
            </p:contentPart>
          </mc:Choice>
          <mc:Fallback>
            <p:pic>
              <p:nvPicPr>
                <p:cNvPr id="11" name="Ink 10">
                  <a:extLst>
                    <a:ext uri="{FF2B5EF4-FFF2-40B4-BE49-F238E27FC236}">
                      <a16:creationId xmlns:a16="http://schemas.microsoft.com/office/drawing/2014/main" id="{7C75829C-0CED-45D3-07B7-192848A40468}"/>
                    </a:ext>
                  </a:extLst>
                </p:cNvPr>
                <p:cNvPicPr/>
                <p:nvPr/>
              </p:nvPicPr>
              <p:blipFill>
                <a:blip r:embed="rId6"/>
                <a:stretch>
                  <a:fillRect/>
                </a:stretch>
              </p:blipFill>
              <p:spPr>
                <a:xfrm>
                  <a:off x="5663781" y="2681306"/>
                  <a:ext cx="678960" cy="6249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2" name="Ink 11">
                  <a:extLst>
                    <a:ext uri="{FF2B5EF4-FFF2-40B4-BE49-F238E27FC236}">
                      <a16:creationId xmlns:a16="http://schemas.microsoft.com/office/drawing/2014/main" id="{5FD0B594-8F86-122A-5E10-81A9D9069823}"/>
                    </a:ext>
                  </a:extLst>
                </p14:cNvPr>
                <p14:cNvContentPartPr/>
                <p14:nvPr/>
              </p14:nvContentPartPr>
              <p14:xfrm>
                <a:off x="6559461" y="3007466"/>
                <a:ext cx="308880" cy="231840"/>
              </p14:xfrm>
            </p:contentPart>
          </mc:Choice>
          <mc:Fallback>
            <p:pic>
              <p:nvPicPr>
                <p:cNvPr id="12" name="Ink 11">
                  <a:extLst>
                    <a:ext uri="{FF2B5EF4-FFF2-40B4-BE49-F238E27FC236}">
                      <a16:creationId xmlns:a16="http://schemas.microsoft.com/office/drawing/2014/main" id="{5FD0B594-8F86-122A-5E10-81A9D9069823}"/>
                    </a:ext>
                  </a:extLst>
                </p:cNvPr>
                <p:cNvPicPr/>
                <p:nvPr/>
              </p:nvPicPr>
              <p:blipFill>
                <a:blip r:embed="rId8"/>
                <a:stretch>
                  <a:fillRect/>
                </a:stretch>
              </p:blipFill>
              <p:spPr>
                <a:xfrm>
                  <a:off x="6553341" y="3001346"/>
                  <a:ext cx="32112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3" name="Ink 12">
                  <a:extLst>
                    <a:ext uri="{FF2B5EF4-FFF2-40B4-BE49-F238E27FC236}">
                      <a16:creationId xmlns:a16="http://schemas.microsoft.com/office/drawing/2014/main" id="{1B2C89F0-FFC5-7855-166F-E52B492C6B3C}"/>
                    </a:ext>
                  </a:extLst>
                </p14:cNvPr>
                <p14:cNvContentPartPr/>
                <p14:nvPr/>
              </p14:nvContentPartPr>
              <p14:xfrm>
                <a:off x="6797781" y="3195746"/>
                <a:ext cx="148320" cy="77760"/>
              </p14:xfrm>
            </p:contentPart>
          </mc:Choice>
          <mc:Fallback>
            <p:pic>
              <p:nvPicPr>
                <p:cNvPr id="13" name="Ink 12">
                  <a:extLst>
                    <a:ext uri="{FF2B5EF4-FFF2-40B4-BE49-F238E27FC236}">
                      <a16:creationId xmlns:a16="http://schemas.microsoft.com/office/drawing/2014/main" id="{1B2C89F0-FFC5-7855-166F-E52B492C6B3C}"/>
                    </a:ext>
                  </a:extLst>
                </p:cNvPr>
                <p:cNvPicPr/>
                <p:nvPr/>
              </p:nvPicPr>
              <p:blipFill>
                <a:blip r:embed="rId10"/>
                <a:stretch>
                  <a:fillRect/>
                </a:stretch>
              </p:blipFill>
              <p:spPr>
                <a:xfrm>
                  <a:off x="6791661" y="3189626"/>
                  <a:ext cx="16056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6" name="Ink 15">
                  <a:extLst>
                    <a:ext uri="{FF2B5EF4-FFF2-40B4-BE49-F238E27FC236}">
                      <a16:creationId xmlns:a16="http://schemas.microsoft.com/office/drawing/2014/main" id="{5B8758EE-BA59-EBC2-A9F1-AA2F72C8672D}"/>
                    </a:ext>
                  </a:extLst>
                </p14:cNvPr>
                <p14:cNvContentPartPr/>
                <p14:nvPr/>
              </p14:nvContentPartPr>
              <p14:xfrm>
                <a:off x="6996501" y="3298346"/>
                <a:ext cx="346680" cy="133920"/>
              </p14:xfrm>
            </p:contentPart>
          </mc:Choice>
          <mc:Fallback>
            <p:pic>
              <p:nvPicPr>
                <p:cNvPr id="16" name="Ink 15">
                  <a:extLst>
                    <a:ext uri="{FF2B5EF4-FFF2-40B4-BE49-F238E27FC236}">
                      <a16:creationId xmlns:a16="http://schemas.microsoft.com/office/drawing/2014/main" id="{5B8758EE-BA59-EBC2-A9F1-AA2F72C8672D}"/>
                    </a:ext>
                  </a:extLst>
                </p:cNvPr>
                <p:cNvPicPr/>
                <p:nvPr/>
              </p:nvPicPr>
              <p:blipFill>
                <a:blip r:embed="rId12"/>
                <a:stretch>
                  <a:fillRect/>
                </a:stretch>
              </p:blipFill>
              <p:spPr>
                <a:xfrm>
                  <a:off x="6990381" y="3292226"/>
                  <a:ext cx="35892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7" name="Ink 16">
                  <a:extLst>
                    <a:ext uri="{FF2B5EF4-FFF2-40B4-BE49-F238E27FC236}">
                      <a16:creationId xmlns:a16="http://schemas.microsoft.com/office/drawing/2014/main" id="{CB8ECE97-A119-5D10-67AC-9F73F6AEA21B}"/>
                    </a:ext>
                  </a:extLst>
                </p14:cNvPr>
                <p14:cNvContentPartPr/>
                <p14:nvPr/>
              </p14:nvContentPartPr>
              <p14:xfrm>
                <a:off x="7301781" y="3357386"/>
                <a:ext cx="102600" cy="42480"/>
              </p14:xfrm>
            </p:contentPart>
          </mc:Choice>
          <mc:Fallback>
            <p:pic>
              <p:nvPicPr>
                <p:cNvPr id="17" name="Ink 16">
                  <a:extLst>
                    <a:ext uri="{FF2B5EF4-FFF2-40B4-BE49-F238E27FC236}">
                      <a16:creationId xmlns:a16="http://schemas.microsoft.com/office/drawing/2014/main" id="{CB8ECE97-A119-5D10-67AC-9F73F6AEA21B}"/>
                    </a:ext>
                  </a:extLst>
                </p:cNvPr>
                <p:cNvPicPr/>
                <p:nvPr/>
              </p:nvPicPr>
              <p:blipFill>
                <a:blip r:embed="rId14"/>
                <a:stretch>
                  <a:fillRect/>
                </a:stretch>
              </p:blipFill>
              <p:spPr>
                <a:xfrm>
                  <a:off x="7295661" y="3351266"/>
                  <a:ext cx="114840" cy="54720"/>
                </a:xfrm>
                <a:prstGeom prst="rect">
                  <a:avLst/>
                </a:prstGeom>
              </p:spPr>
            </p:pic>
          </mc:Fallback>
        </mc:AlternateContent>
      </p:grpSp>
      <p:grpSp>
        <p:nvGrpSpPr>
          <p:cNvPr id="22" name="Group 21">
            <a:extLst>
              <a:ext uri="{FF2B5EF4-FFF2-40B4-BE49-F238E27FC236}">
                <a16:creationId xmlns:a16="http://schemas.microsoft.com/office/drawing/2014/main" id="{4A089545-1DE3-0E17-D5D2-89D022B75004}"/>
              </a:ext>
            </a:extLst>
          </p:cNvPr>
          <p:cNvGrpSpPr/>
          <p:nvPr/>
        </p:nvGrpSpPr>
        <p:grpSpPr>
          <a:xfrm>
            <a:off x="7524981" y="3696866"/>
            <a:ext cx="599400" cy="994320"/>
            <a:chOff x="7524981" y="3696866"/>
            <a:chExt cx="599400" cy="994320"/>
          </a:xfrm>
        </p:grpSpPr>
        <mc:AlternateContent xmlns:mc="http://schemas.openxmlformats.org/markup-compatibility/2006">
          <mc:Choice xmlns:p14="http://schemas.microsoft.com/office/powerpoint/2010/main" Requires="p14">
            <p:contentPart p14:bwMode="auto" r:id="rId15">
              <p14:nvContentPartPr>
                <p14:cNvPr id="19" name="Ink 18">
                  <a:extLst>
                    <a:ext uri="{FF2B5EF4-FFF2-40B4-BE49-F238E27FC236}">
                      <a16:creationId xmlns:a16="http://schemas.microsoft.com/office/drawing/2014/main" id="{E8986B06-6716-FC89-7E10-35DDEC08A2E7}"/>
                    </a:ext>
                  </a:extLst>
                </p14:cNvPr>
                <p14:cNvContentPartPr/>
                <p14:nvPr/>
              </p14:nvContentPartPr>
              <p14:xfrm>
                <a:off x="7566741" y="3696866"/>
                <a:ext cx="276120" cy="289800"/>
              </p14:xfrm>
            </p:contentPart>
          </mc:Choice>
          <mc:Fallback>
            <p:pic>
              <p:nvPicPr>
                <p:cNvPr id="19" name="Ink 18">
                  <a:extLst>
                    <a:ext uri="{FF2B5EF4-FFF2-40B4-BE49-F238E27FC236}">
                      <a16:creationId xmlns:a16="http://schemas.microsoft.com/office/drawing/2014/main" id="{E8986B06-6716-FC89-7E10-35DDEC08A2E7}"/>
                    </a:ext>
                  </a:extLst>
                </p:cNvPr>
                <p:cNvPicPr/>
                <p:nvPr/>
              </p:nvPicPr>
              <p:blipFill>
                <a:blip r:embed="rId16"/>
                <a:stretch>
                  <a:fillRect/>
                </a:stretch>
              </p:blipFill>
              <p:spPr>
                <a:xfrm>
                  <a:off x="7560621" y="3690746"/>
                  <a:ext cx="28836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0" name="Ink 19">
                  <a:extLst>
                    <a:ext uri="{FF2B5EF4-FFF2-40B4-BE49-F238E27FC236}">
                      <a16:creationId xmlns:a16="http://schemas.microsoft.com/office/drawing/2014/main" id="{13B40F11-C5CD-8A1D-D441-924F3D845A1B}"/>
                    </a:ext>
                  </a:extLst>
                </p14:cNvPr>
                <p14:cNvContentPartPr/>
                <p14:nvPr/>
              </p14:nvContentPartPr>
              <p14:xfrm>
                <a:off x="7738821" y="3885506"/>
                <a:ext cx="153000" cy="82440"/>
              </p14:xfrm>
            </p:contentPart>
          </mc:Choice>
          <mc:Fallback>
            <p:pic>
              <p:nvPicPr>
                <p:cNvPr id="20" name="Ink 19">
                  <a:extLst>
                    <a:ext uri="{FF2B5EF4-FFF2-40B4-BE49-F238E27FC236}">
                      <a16:creationId xmlns:a16="http://schemas.microsoft.com/office/drawing/2014/main" id="{13B40F11-C5CD-8A1D-D441-924F3D845A1B}"/>
                    </a:ext>
                  </a:extLst>
                </p:cNvPr>
                <p:cNvPicPr/>
                <p:nvPr/>
              </p:nvPicPr>
              <p:blipFill>
                <a:blip r:embed="rId18"/>
                <a:stretch>
                  <a:fillRect/>
                </a:stretch>
              </p:blipFill>
              <p:spPr>
                <a:xfrm>
                  <a:off x="7732701" y="3879386"/>
                  <a:ext cx="16524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1" name="Ink 20">
                  <a:extLst>
                    <a:ext uri="{FF2B5EF4-FFF2-40B4-BE49-F238E27FC236}">
                      <a16:creationId xmlns:a16="http://schemas.microsoft.com/office/drawing/2014/main" id="{6F682EB2-F5E7-C8EB-7CF7-7DEAE387F592}"/>
                    </a:ext>
                  </a:extLst>
                </p14:cNvPr>
                <p14:cNvContentPartPr/>
                <p14:nvPr/>
              </p14:nvContentPartPr>
              <p14:xfrm>
                <a:off x="7524981" y="4013666"/>
                <a:ext cx="599400" cy="677520"/>
              </p14:xfrm>
            </p:contentPart>
          </mc:Choice>
          <mc:Fallback>
            <p:pic>
              <p:nvPicPr>
                <p:cNvPr id="21" name="Ink 20">
                  <a:extLst>
                    <a:ext uri="{FF2B5EF4-FFF2-40B4-BE49-F238E27FC236}">
                      <a16:creationId xmlns:a16="http://schemas.microsoft.com/office/drawing/2014/main" id="{6F682EB2-F5E7-C8EB-7CF7-7DEAE387F592}"/>
                    </a:ext>
                  </a:extLst>
                </p:cNvPr>
                <p:cNvPicPr/>
                <p:nvPr/>
              </p:nvPicPr>
              <p:blipFill>
                <a:blip r:embed="rId20"/>
                <a:stretch>
                  <a:fillRect/>
                </a:stretch>
              </p:blipFill>
              <p:spPr>
                <a:xfrm>
                  <a:off x="7518861" y="4007546"/>
                  <a:ext cx="611640" cy="689760"/>
                </a:xfrm>
                <a:prstGeom prst="rect">
                  <a:avLst/>
                </a:prstGeom>
              </p:spPr>
            </p:pic>
          </mc:Fallback>
        </mc:AlternateContent>
      </p:grpSp>
    </p:spTree>
    <p:extLst>
      <p:ext uri="{BB962C8B-B14F-4D97-AF65-F5344CB8AC3E}">
        <p14:creationId xmlns:p14="http://schemas.microsoft.com/office/powerpoint/2010/main" val="2634291908"/>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F012C-B87E-0B57-223A-9625BAA599D0}"/>
              </a:ext>
            </a:extLst>
          </p:cNvPr>
          <p:cNvSpPr>
            <a:spLocks noGrp="1"/>
          </p:cNvSpPr>
          <p:nvPr>
            <p:ph type="title"/>
          </p:nvPr>
        </p:nvSpPr>
        <p:spPr/>
        <p:txBody>
          <a:bodyPr/>
          <a:lstStyle/>
          <a:p>
            <a:r>
              <a:rPr lang="en-US" dirty="0"/>
              <a:t>Insertion in B+ Tree</a:t>
            </a:r>
            <a:endParaRPr lang="en-IN" dirty="0"/>
          </a:p>
        </p:txBody>
      </p:sp>
      <p:sp>
        <p:nvSpPr>
          <p:cNvPr id="3" name="Content Placeholder 2">
            <a:extLst>
              <a:ext uri="{FF2B5EF4-FFF2-40B4-BE49-F238E27FC236}">
                <a16:creationId xmlns:a16="http://schemas.microsoft.com/office/drawing/2014/main" id="{A3ACE40A-AA36-7B0F-AF5A-5B4434445605}"/>
              </a:ext>
            </a:extLst>
          </p:cNvPr>
          <p:cNvSpPr>
            <a:spLocks noGrp="1"/>
          </p:cNvSpPr>
          <p:nvPr>
            <p:ph idx="1"/>
          </p:nvPr>
        </p:nvSpPr>
        <p:spPr/>
        <p:txBody>
          <a:bodyPr/>
          <a:lstStyle/>
          <a:p>
            <a:pPr marL="0" indent="0" algn="just">
              <a:buNone/>
            </a:pPr>
            <a:r>
              <a:rPr lang="en-US" b="0" i="0" dirty="0">
                <a:effectLst/>
                <a:latin typeface="euclid_circular_a"/>
              </a:rPr>
              <a:t>Inserting an element </a:t>
            </a:r>
            <a:r>
              <a:rPr lang="en-US" dirty="0">
                <a:latin typeface="euclid_circular_a"/>
              </a:rPr>
              <a:t>into a B+ tree consists of three main events: </a:t>
            </a:r>
            <a:r>
              <a:rPr lang="en-US" dirty="0">
                <a:solidFill>
                  <a:srgbClr val="FF0000"/>
                </a:solidFill>
                <a:latin typeface="euclid_circular_a"/>
              </a:rPr>
              <a:t>searching</a:t>
            </a:r>
            <a:r>
              <a:rPr lang="en-US" dirty="0">
                <a:latin typeface="euclid_circular_a"/>
              </a:rPr>
              <a:t> the appropriate leaf, </a:t>
            </a:r>
            <a:r>
              <a:rPr lang="en-US" dirty="0">
                <a:solidFill>
                  <a:srgbClr val="FF0000"/>
                </a:solidFill>
                <a:latin typeface="euclid_circular_a"/>
              </a:rPr>
              <a:t>inserting</a:t>
            </a:r>
            <a:r>
              <a:rPr lang="en-US" dirty="0">
                <a:latin typeface="euclid_circular_a"/>
              </a:rPr>
              <a:t> the element and </a:t>
            </a:r>
            <a:r>
              <a:rPr lang="en-US" dirty="0">
                <a:solidFill>
                  <a:srgbClr val="FF0000"/>
                </a:solidFill>
                <a:latin typeface="euclid_circular_a"/>
              </a:rPr>
              <a:t>balancing/splitting </a:t>
            </a:r>
            <a:r>
              <a:rPr lang="en-US" dirty="0">
                <a:latin typeface="euclid_circular_a"/>
              </a:rPr>
              <a:t>the tree. </a:t>
            </a:r>
            <a:r>
              <a:rPr lang="en-US" b="0" i="0" dirty="0">
                <a:effectLst/>
                <a:latin typeface="euclid_circular_a"/>
              </a:rPr>
              <a:t>The following steps are followed for inserting an element:</a:t>
            </a:r>
          </a:p>
          <a:p>
            <a:pPr algn="l">
              <a:buFont typeface="+mj-lt"/>
              <a:buAutoNum type="arabicPeriod"/>
            </a:pPr>
            <a:r>
              <a:rPr lang="en-US" b="0" i="0" dirty="0">
                <a:effectLst/>
                <a:latin typeface="euclid_circular_a"/>
              </a:rPr>
              <a:t>Since every element is inserted into the leaf node, go to the appropriate leaf node.</a:t>
            </a:r>
          </a:p>
          <a:p>
            <a:pPr algn="l">
              <a:buFont typeface="+mj-lt"/>
              <a:buAutoNum type="arabicPeriod"/>
            </a:pPr>
            <a:r>
              <a:rPr lang="en-US" b="0" i="0" dirty="0">
                <a:effectLst/>
                <a:latin typeface="euclid_circular_a"/>
              </a:rPr>
              <a:t>Insert the key into the leaf node.</a:t>
            </a:r>
          </a:p>
          <a:p>
            <a:pPr lvl="1"/>
            <a:r>
              <a:rPr lang="en-US" b="1" i="0" dirty="0">
                <a:solidFill>
                  <a:srgbClr val="FF0000"/>
                </a:solidFill>
                <a:effectLst/>
                <a:latin typeface="euclid_circular_a"/>
              </a:rPr>
              <a:t>Case I</a:t>
            </a:r>
          </a:p>
          <a:p>
            <a:pPr lvl="1">
              <a:buFont typeface="+mj-lt"/>
              <a:buAutoNum type="arabicPeriod"/>
            </a:pPr>
            <a:r>
              <a:rPr lang="en-US" b="0" i="0" dirty="0">
                <a:effectLst/>
                <a:latin typeface="euclid_circular_a"/>
              </a:rPr>
              <a:t>If the leaf is not full, insert the key into the leaf node in increasing order.</a:t>
            </a:r>
          </a:p>
          <a:p>
            <a:pPr lvl="1"/>
            <a:r>
              <a:rPr lang="en-US" b="1" i="0" dirty="0">
                <a:solidFill>
                  <a:srgbClr val="FF0000"/>
                </a:solidFill>
                <a:effectLst/>
                <a:latin typeface="euclid_circular_a"/>
              </a:rPr>
              <a:t>Case II</a:t>
            </a:r>
          </a:p>
          <a:p>
            <a:pPr lvl="1">
              <a:buFont typeface="+mj-lt"/>
              <a:buAutoNum type="arabicPeriod"/>
            </a:pPr>
            <a:r>
              <a:rPr lang="en-US" b="0" i="0" dirty="0">
                <a:effectLst/>
                <a:latin typeface="euclid_circular_a"/>
              </a:rPr>
              <a:t>If the leaf is full, insert the key into the leaf node in increasing order and balance the tree in the following way.</a:t>
            </a:r>
          </a:p>
          <a:p>
            <a:pPr lvl="1">
              <a:buFont typeface="+mj-lt"/>
              <a:buAutoNum type="arabicPeriod"/>
            </a:pPr>
            <a:r>
              <a:rPr lang="en-US" b="0" i="0" dirty="0">
                <a:effectLst/>
                <a:latin typeface="euclid_circular_a"/>
              </a:rPr>
              <a:t>Break the node at </a:t>
            </a:r>
            <a:r>
              <a:rPr lang="en-US" b="0" i="0" dirty="0">
                <a:effectLst/>
                <a:latin typeface="Droid Sans Mono"/>
              </a:rPr>
              <a:t>m/2th</a:t>
            </a:r>
            <a:r>
              <a:rPr lang="en-US" b="0" i="0" dirty="0">
                <a:effectLst/>
                <a:latin typeface="euclid_circular_a"/>
              </a:rPr>
              <a:t> position.</a:t>
            </a:r>
          </a:p>
          <a:p>
            <a:pPr lvl="1">
              <a:buFont typeface="+mj-lt"/>
              <a:buAutoNum type="arabicPeriod"/>
            </a:pPr>
            <a:r>
              <a:rPr lang="en-US" b="0" i="0" dirty="0">
                <a:effectLst/>
                <a:latin typeface="euclid_circular_a"/>
              </a:rPr>
              <a:t>Add </a:t>
            </a:r>
            <a:r>
              <a:rPr lang="en-US" b="0" i="0" dirty="0">
                <a:effectLst/>
                <a:latin typeface="Droid Sans Mono"/>
              </a:rPr>
              <a:t>m/2th</a:t>
            </a:r>
            <a:r>
              <a:rPr lang="en-US" b="0" i="0" dirty="0">
                <a:effectLst/>
                <a:latin typeface="euclid_circular_a"/>
              </a:rPr>
              <a:t> key to the parent node as well.</a:t>
            </a:r>
          </a:p>
          <a:p>
            <a:pPr lvl="1">
              <a:buFont typeface="+mj-lt"/>
              <a:buAutoNum type="arabicPeriod"/>
            </a:pPr>
            <a:r>
              <a:rPr lang="en-US" b="0" i="0" dirty="0">
                <a:effectLst/>
                <a:latin typeface="euclid_circular_a"/>
              </a:rPr>
              <a:t>If the parent node is already full, follow steps 2 to 3.</a:t>
            </a:r>
          </a:p>
          <a:p>
            <a:pPr algn="just"/>
            <a:endParaRPr lang="en-IN" dirty="0">
              <a:latin typeface="euclid_circular_a"/>
            </a:endParaRPr>
          </a:p>
        </p:txBody>
      </p:sp>
    </p:spTree>
    <p:extLst>
      <p:ext uri="{BB962C8B-B14F-4D97-AF65-F5344CB8AC3E}">
        <p14:creationId xmlns:p14="http://schemas.microsoft.com/office/powerpoint/2010/main" val="2842812599"/>
      </p:ext>
    </p:extLst>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C5989-7BE2-A92F-9044-5F73E36B8147}"/>
              </a:ext>
            </a:extLst>
          </p:cNvPr>
          <p:cNvSpPr>
            <a:spLocks noGrp="1"/>
          </p:cNvSpPr>
          <p:nvPr>
            <p:ph type="title"/>
          </p:nvPr>
        </p:nvSpPr>
        <p:spPr/>
        <p:txBody>
          <a:bodyPr/>
          <a:lstStyle/>
          <a:p>
            <a:r>
              <a:rPr lang="en-US" dirty="0"/>
              <a:t>Example of B+ tree insertion order m=3</a:t>
            </a:r>
            <a:endParaRPr lang="en-IN" dirty="0"/>
          </a:p>
        </p:txBody>
      </p:sp>
      <p:sp>
        <p:nvSpPr>
          <p:cNvPr id="3" name="Content Placeholder 2">
            <a:extLst>
              <a:ext uri="{FF2B5EF4-FFF2-40B4-BE49-F238E27FC236}">
                <a16:creationId xmlns:a16="http://schemas.microsoft.com/office/drawing/2014/main" id="{7751A195-DD37-C300-3A0D-40110A3593FA}"/>
              </a:ext>
            </a:extLst>
          </p:cNvPr>
          <p:cNvSpPr>
            <a:spLocks noGrp="1"/>
          </p:cNvSpPr>
          <p:nvPr>
            <p:ph idx="1"/>
          </p:nvPr>
        </p:nvSpPr>
        <p:spPr/>
        <p:txBody>
          <a:bodyPr/>
          <a:lstStyle/>
          <a:p>
            <a:r>
              <a:rPr lang="en-US" b="0" i="0" dirty="0">
                <a:effectLst/>
                <a:latin typeface="euclid_circular_a"/>
              </a:rPr>
              <a:t>Insert 5,15, 25</a:t>
            </a:r>
            <a:endParaRPr lang="en-IN" dirty="0"/>
          </a:p>
        </p:txBody>
      </p:sp>
      <p:pic>
        <p:nvPicPr>
          <p:cNvPr id="11" name="Picture 10">
            <a:extLst>
              <a:ext uri="{FF2B5EF4-FFF2-40B4-BE49-F238E27FC236}">
                <a16:creationId xmlns:a16="http://schemas.microsoft.com/office/drawing/2014/main" id="{C2B16ECC-542A-3149-1957-AA0EB2E31E22}"/>
              </a:ext>
            </a:extLst>
          </p:cNvPr>
          <p:cNvPicPr>
            <a:picLocks noChangeAspect="1"/>
          </p:cNvPicPr>
          <p:nvPr/>
        </p:nvPicPr>
        <p:blipFill>
          <a:blip r:embed="rId2"/>
          <a:stretch>
            <a:fillRect/>
          </a:stretch>
        </p:blipFill>
        <p:spPr>
          <a:xfrm>
            <a:off x="1026422" y="2001046"/>
            <a:ext cx="1019175" cy="1123950"/>
          </a:xfrm>
          <a:prstGeom prst="rect">
            <a:avLst/>
          </a:prstGeom>
        </p:spPr>
      </p:pic>
      <p:pic>
        <p:nvPicPr>
          <p:cNvPr id="13" name="Picture 12">
            <a:extLst>
              <a:ext uri="{FF2B5EF4-FFF2-40B4-BE49-F238E27FC236}">
                <a16:creationId xmlns:a16="http://schemas.microsoft.com/office/drawing/2014/main" id="{E897B066-DFB8-B05F-CC40-F76A296BA067}"/>
              </a:ext>
            </a:extLst>
          </p:cNvPr>
          <p:cNvPicPr>
            <a:picLocks noChangeAspect="1"/>
          </p:cNvPicPr>
          <p:nvPr/>
        </p:nvPicPr>
        <p:blipFill>
          <a:blip r:embed="rId3"/>
          <a:stretch>
            <a:fillRect/>
          </a:stretch>
        </p:blipFill>
        <p:spPr>
          <a:xfrm>
            <a:off x="3481595" y="3124996"/>
            <a:ext cx="1200150" cy="1095375"/>
          </a:xfrm>
          <a:prstGeom prst="rect">
            <a:avLst/>
          </a:prstGeom>
        </p:spPr>
      </p:pic>
      <p:pic>
        <p:nvPicPr>
          <p:cNvPr id="15" name="Picture 14">
            <a:extLst>
              <a:ext uri="{FF2B5EF4-FFF2-40B4-BE49-F238E27FC236}">
                <a16:creationId xmlns:a16="http://schemas.microsoft.com/office/drawing/2014/main" id="{4D3581C7-4D24-84A7-056D-CDF2A78097F2}"/>
              </a:ext>
            </a:extLst>
          </p:cNvPr>
          <p:cNvPicPr>
            <a:picLocks noChangeAspect="1"/>
          </p:cNvPicPr>
          <p:nvPr/>
        </p:nvPicPr>
        <p:blipFill>
          <a:blip r:embed="rId4"/>
          <a:stretch>
            <a:fillRect/>
          </a:stretch>
        </p:blipFill>
        <p:spPr>
          <a:xfrm>
            <a:off x="5143086" y="4648197"/>
            <a:ext cx="6915150" cy="1981200"/>
          </a:xfrm>
          <a:prstGeom prst="rect">
            <a:avLst/>
          </a:prstGeom>
        </p:spPr>
      </p:pic>
      <mc:AlternateContent xmlns:mc="http://schemas.openxmlformats.org/markup-compatibility/2006">
        <mc:Choice xmlns:p14="http://schemas.microsoft.com/office/powerpoint/2010/main" Requires="p14">
          <p:contentPart p14:bwMode="auto" r:id="rId5">
            <p14:nvContentPartPr>
              <p14:cNvPr id="19" name="Ink 18">
                <a:extLst>
                  <a:ext uri="{FF2B5EF4-FFF2-40B4-BE49-F238E27FC236}">
                    <a16:creationId xmlns:a16="http://schemas.microsoft.com/office/drawing/2014/main" id="{B5FC0A61-D4E2-CAAD-7507-7B122A86D585}"/>
                  </a:ext>
                </a:extLst>
              </p14:cNvPr>
              <p14:cNvContentPartPr/>
              <p14:nvPr/>
            </p14:nvContentPartPr>
            <p14:xfrm>
              <a:off x="1085661" y="1733066"/>
              <a:ext cx="942840" cy="890640"/>
            </p14:xfrm>
          </p:contentPart>
        </mc:Choice>
        <mc:Fallback>
          <p:pic>
            <p:nvPicPr>
              <p:cNvPr id="19" name="Ink 18">
                <a:extLst>
                  <a:ext uri="{FF2B5EF4-FFF2-40B4-BE49-F238E27FC236}">
                    <a16:creationId xmlns:a16="http://schemas.microsoft.com/office/drawing/2014/main" id="{B5FC0A61-D4E2-CAAD-7507-7B122A86D585}"/>
                  </a:ext>
                </a:extLst>
              </p:cNvPr>
              <p:cNvPicPr/>
              <p:nvPr/>
            </p:nvPicPr>
            <p:blipFill>
              <a:blip r:embed="rId6"/>
              <a:stretch>
                <a:fillRect/>
              </a:stretch>
            </p:blipFill>
            <p:spPr>
              <a:xfrm>
                <a:off x="1076661" y="1724066"/>
                <a:ext cx="960480" cy="9082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0" name="Ink 19">
                <a:extLst>
                  <a:ext uri="{FF2B5EF4-FFF2-40B4-BE49-F238E27FC236}">
                    <a16:creationId xmlns:a16="http://schemas.microsoft.com/office/drawing/2014/main" id="{0CB3FE2E-4414-D030-D1E5-943C39273329}"/>
                  </a:ext>
                </a:extLst>
              </p14:cNvPr>
              <p14:cNvContentPartPr/>
              <p14:nvPr/>
            </p14:nvContentPartPr>
            <p14:xfrm>
              <a:off x="4266981" y="2982986"/>
              <a:ext cx="132840" cy="127800"/>
            </p14:xfrm>
          </p:contentPart>
        </mc:Choice>
        <mc:Fallback>
          <p:pic>
            <p:nvPicPr>
              <p:cNvPr id="20" name="Ink 19">
                <a:extLst>
                  <a:ext uri="{FF2B5EF4-FFF2-40B4-BE49-F238E27FC236}">
                    <a16:creationId xmlns:a16="http://schemas.microsoft.com/office/drawing/2014/main" id="{0CB3FE2E-4414-D030-D1E5-943C39273329}"/>
                  </a:ext>
                </a:extLst>
              </p:cNvPr>
              <p:cNvPicPr/>
              <p:nvPr/>
            </p:nvPicPr>
            <p:blipFill>
              <a:blip r:embed="rId8"/>
              <a:stretch>
                <a:fillRect/>
              </a:stretch>
            </p:blipFill>
            <p:spPr>
              <a:xfrm>
                <a:off x="4257981" y="2974346"/>
                <a:ext cx="15048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1" name="Ink 20">
                <a:extLst>
                  <a:ext uri="{FF2B5EF4-FFF2-40B4-BE49-F238E27FC236}">
                    <a16:creationId xmlns:a16="http://schemas.microsoft.com/office/drawing/2014/main" id="{81216827-715C-7DC9-3738-FEDA375A56D4}"/>
                  </a:ext>
                </a:extLst>
              </p14:cNvPr>
              <p14:cNvContentPartPr/>
              <p14:nvPr/>
            </p14:nvContentPartPr>
            <p14:xfrm>
              <a:off x="6241221" y="5466266"/>
              <a:ext cx="149760" cy="159120"/>
            </p14:xfrm>
          </p:contentPart>
        </mc:Choice>
        <mc:Fallback>
          <p:pic>
            <p:nvPicPr>
              <p:cNvPr id="21" name="Ink 20">
                <a:extLst>
                  <a:ext uri="{FF2B5EF4-FFF2-40B4-BE49-F238E27FC236}">
                    <a16:creationId xmlns:a16="http://schemas.microsoft.com/office/drawing/2014/main" id="{81216827-715C-7DC9-3738-FEDA375A56D4}"/>
                  </a:ext>
                </a:extLst>
              </p:cNvPr>
              <p:cNvPicPr/>
              <p:nvPr/>
            </p:nvPicPr>
            <p:blipFill>
              <a:blip r:embed="rId10"/>
              <a:stretch>
                <a:fillRect/>
              </a:stretch>
            </p:blipFill>
            <p:spPr>
              <a:xfrm>
                <a:off x="6232581" y="5457626"/>
                <a:ext cx="167400" cy="176760"/>
              </a:xfrm>
              <a:prstGeom prst="rect">
                <a:avLst/>
              </a:prstGeom>
            </p:spPr>
          </p:pic>
        </mc:Fallback>
      </mc:AlternateContent>
    </p:spTree>
    <p:extLst>
      <p:ext uri="{BB962C8B-B14F-4D97-AF65-F5344CB8AC3E}">
        <p14:creationId xmlns:p14="http://schemas.microsoft.com/office/powerpoint/2010/main" val="911593143"/>
      </p:ext>
    </p:extLst>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0B526-DE89-814E-47F4-F8A8BBF91793}"/>
              </a:ext>
            </a:extLst>
          </p:cNvPr>
          <p:cNvSpPr>
            <a:spLocks noGrp="1"/>
          </p:cNvSpPr>
          <p:nvPr>
            <p:ph type="title"/>
          </p:nvPr>
        </p:nvSpPr>
        <p:spPr/>
        <p:txBody>
          <a:bodyPr/>
          <a:lstStyle/>
          <a:p>
            <a:r>
              <a:rPr lang="en-US" dirty="0"/>
              <a:t>Insert 35</a:t>
            </a:r>
            <a:endParaRPr lang="en-IN" dirty="0"/>
          </a:p>
        </p:txBody>
      </p:sp>
      <p:pic>
        <p:nvPicPr>
          <p:cNvPr id="17" name="Content Placeholder 16">
            <a:extLst>
              <a:ext uri="{FF2B5EF4-FFF2-40B4-BE49-F238E27FC236}">
                <a16:creationId xmlns:a16="http://schemas.microsoft.com/office/drawing/2014/main" id="{C877F9D5-2083-A75A-4B9A-CD4995EE183A}"/>
              </a:ext>
            </a:extLst>
          </p:cNvPr>
          <p:cNvPicPr>
            <a:picLocks noGrp="1" noChangeAspect="1"/>
          </p:cNvPicPr>
          <p:nvPr>
            <p:ph idx="1"/>
          </p:nvPr>
        </p:nvPicPr>
        <p:blipFill>
          <a:blip r:embed="rId2"/>
          <a:stretch>
            <a:fillRect/>
          </a:stretch>
        </p:blipFill>
        <p:spPr>
          <a:xfrm>
            <a:off x="2529715" y="2664481"/>
            <a:ext cx="6867525" cy="1857375"/>
          </a:xfrm>
          <a:prstGeom prst="rect">
            <a:avLst/>
          </a:prstGeom>
        </p:spPr>
      </p:pic>
    </p:spTree>
    <p:extLst>
      <p:ext uri="{BB962C8B-B14F-4D97-AF65-F5344CB8AC3E}">
        <p14:creationId xmlns:p14="http://schemas.microsoft.com/office/powerpoint/2010/main" val="3302785094"/>
      </p:ext>
    </p:extLst>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1EA2E-D21A-19DB-30E5-F71C6614E353}"/>
              </a:ext>
            </a:extLst>
          </p:cNvPr>
          <p:cNvSpPr>
            <a:spLocks noGrp="1"/>
          </p:cNvSpPr>
          <p:nvPr>
            <p:ph type="title"/>
          </p:nvPr>
        </p:nvSpPr>
        <p:spPr>
          <a:xfrm>
            <a:off x="7288696" y="274638"/>
            <a:ext cx="4293704" cy="792162"/>
          </a:xfrm>
        </p:spPr>
        <p:txBody>
          <a:bodyPr/>
          <a:lstStyle/>
          <a:p>
            <a:r>
              <a:rPr lang="en-US" dirty="0"/>
              <a:t>Insert 45</a:t>
            </a:r>
            <a:endParaRPr lang="en-IN" dirty="0"/>
          </a:p>
        </p:txBody>
      </p:sp>
      <p:pic>
        <p:nvPicPr>
          <p:cNvPr id="5" name="Content Placeholder 4">
            <a:extLst>
              <a:ext uri="{FF2B5EF4-FFF2-40B4-BE49-F238E27FC236}">
                <a16:creationId xmlns:a16="http://schemas.microsoft.com/office/drawing/2014/main" id="{FD1798B6-5C0F-B930-564A-17FF43ACC82F}"/>
              </a:ext>
            </a:extLst>
          </p:cNvPr>
          <p:cNvPicPr>
            <a:picLocks noGrp="1" noChangeAspect="1"/>
          </p:cNvPicPr>
          <p:nvPr>
            <p:ph idx="1"/>
          </p:nvPr>
        </p:nvPicPr>
        <p:blipFill>
          <a:blip r:embed="rId2"/>
          <a:stretch>
            <a:fillRect/>
          </a:stretch>
        </p:blipFill>
        <p:spPr>
          <a:xfrm>
            <a:off x="153229" y="206513"/>
            <a:ext cx="6743700" cy="2276475"/>
          </a:xfrm>
        </p:spPr>
      </p:pic>
      <p:pic>
        <p:nvPicPr>
          <p:cNvPr id="7" name="Picture 6">
            <a:extLst>
              <a:ext uri="{FF2B5EF4-FFF2-40B4-BE49-F238E27FC236}">
                <a16:creationId xmlns:a16="http://schemas.microsoft.com/office/drawing/2014/main" id="{83A95386-C112-4793-8803-6242E7CC5952}"/>
              </a:ext>
            </a:extLst>
          </p:cNvPr>
          <p:cNvPicPr>
            <a:picLocks noChangeAspect="1"/>
          </p:cNvPicPr>
          <p:nvPr/>
        </p:nvPicPr>
        <p:blipFill>
          <a:blip r:embed="rId3"/>
          <a:stretch>
            <a:fillRect/>
          </a:stretch>
        </p:blipFill>
        <p:spPr>
          <a:xfrm>
            <a:off x="5093597" y="2508112"/>
            <a:ext cx="6696075" cy="4143375"/>
          </a:xfrm>
          <a:prstGeom prst="rect">
            <a:avLst/>
          </a:prstGeom>
        </p:spPr>
      </p:pic>
    </p:spTree>
    <p:extLst>
      <p:ext uri="{BB962C8B-B14F-4D97-AF65-F5344CB8AC3E}">
        <p14:creationId xmlns:p14="http://schemas.microsoft.com/office/powerpoint/2010/main" val="4223035866"/>
      </p:ext>
    </p:extLst>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96FBF-8CC6-7F64-634E-9F46BE4A6FC5}"/>
              </a:ext>
            </a:extLst>
          </p:cNvPr>
          <p:cNvSpPr>
            <a:spLocks noGrp="1"/>
          </p:cNvSpPr>
          <p:nvPr>
            <p:ph type="title"/>
          </p:nvPr>
        </p:nvSpPr>
        <p:spPr/>
        <p:txBody>
          <a:bodyPr/>
          <a:lstStyle/>
          <a:p>
            <a:br>
              <a:rPr lang="en-IN" dirty="0"/>
            </a:br>
            <a:r>
              <a:rPr lang="en-IN" dirty="0"/>
              <a:t>Deletion from a B-tree</a:t>
            </a:r>
            <a:br>
              <a:rPr lang="en-IN" b="1" i="0" dirty="0">
                <a:solidFill>
                  <a:srgbClr val="25265E"/>
                </a:solidFill>
                <a:effectLst/>
                <a:latin typeface="euclid_circular_a"/>
              </a:rPr>
            </a:br>
            <a:endParaRPr lang="en-IN" dirty="0"/>
          </a:p>
        </p:txBody>
      </p:sp>
      <p:sp>
        <p:nvSpPr>
          <p:cNvPr id="3" name="Content Placeholder 2">
            <a:extLst>
              <a:ext uri="{FF2B5EF4-FFF2-40B4-BE49-F238E27FC236}">
                <a16:creationId xmlns:a16="http://schemas.microsoft.com/office/drawing/2014/main" id="{8980F444-02A6-C7CE-22C7-EB1CFB2290D4}"/>
              </a:ext>
            </a:extLst>
          </p:cNvPr>
          <p:cNvSpPr>
            <a:spLocks noGrp="1"/>
          </p:cNvSpPr>
          <p:nvPr>
            <p:ph idx="1"/>
          </p:nvPr>
        </p:nvSpPr>
        <p:spPr/>
        <p:txBody>
          <a:bodyPr/>
          <a:lstStyle/>
          <a:p>
            <a:pPr marL="0" indent="0" algn="just">
              <a:buNone/>
            </a:pPr>
            <a:r>
              <a:rPr lang="en-US" dirty="0"/>
              <a:t>Deleting an element on a B+ tree consists of three main events: </a:t>
            </a:r>
          </a:p>
          <a:p>
            <a:pPr algn="just"/>
            <a:r>
              <a:rPr lang="en-US" dirty="0">
                <a:solidFill>
                  <a:srgbClr val="FF0000"/>
                </a:solidFill>
              </a:rPr>
              <a:t>Searching</a:t>
            </a:r>
            <a:r>
              <a:rPr lang="en-US" dirty="0"/>
              <a:t> the node where the key to be deleted exists, deleting the key and balancing the tree if required.</a:t>
            </a:r>
          </a:p>
          <a:p>
            <a:pPr algn="just"/>
            <a:r>
              <a:rPr lang="en-US" dirty="0">
                <a:solidFill>
                  <a:srgbClr val="FF0000"/>
                </a:solidFill>
              </a:rPr>
              <a:t>Underflow</a:t>
            </a:r>
            <a:r>
              <a:rPr lang="en-US" dirty="0"/>
              <a:t> is a situation when there is a smaller number of keys in a node than the minimum number of keys it should hold.</a:t>
            </a:r>
          </a:p>
          <a:p>
            <a:pPr algn="just"/>
            <a:r>
              <a:rPr lang="en-US" dirty="0">
                <a:solidFill>
                  <a:srgbClr val="FF0000"/>
                </a:solidFill>
                <a:effectLst/>
              </a:rPr>
              <a:t>Case I:</a:t>
            </a:r>
            <a:r>
              <a:rPr lang="en-US" dirty="0">
                <a:effectLst/>
              </a:rPr>
              <a:t> The key to be deleted is present only at the leaf node not in the indexes (or internal nodes). </a:t>
            </a:r>
          </a:p>
          <a:p>
            <a:pPr algn="just"/>
            <a:r>
              <a:rPr lang="en-IN" dirty="0">
                <a:solidFill>
                  <a:srgbClr val="FF0000"/>
                </a:solidFill>
              </a:rPr>
              <a:t>Case II </a:t>
            </a:r>
            <a:r>
              <a:rPr lang="en-IN" dirty="0"/>
              <a:t>- </a:t>
            </a:r>
            <a:r>
              <a:rPr lang="en-US" b="0" i="0" dirty="0">
                <a:effectLst/>
                <a:latin typeface="euclid_circular_a"/>
              </a:rPr>
              <a:t>The key to be deleted is present in the internal nodes as well. Then we have to remove them from the internal nodes as well.</a:t>
            </a:r>
          </a:p>
          <a:p>
            <a:pPr algn="just"/>
            <a:r>
              <a:rPr lang="en-US" dirty="0">
                <a:solidFill>
                  <a:srgbClr val="FF0000"/>
                </a:solidFill>
              </a:rPr>
              <a:t>Case III </a:t>
            </a:r>
            <a:r>
              <a:rPr lang="en-US" dirty="0"/>
              <a:t>: </a:t>
            </a:r>
            <a:r>
              <a:rPr lang="en-US" b="0" i="0" dirty="0">
                <a:effectLst/>
                <a:latin typeface="euclid_circular_a"/>
              </a:rPr>
              <a:t>In this case, the height of the tree gets </a:t>
            </a:r>
            <a:r>
              <a:rPr lang="en-US" b="0" i="0" dirty="0" err="1">
                <a:effectLst/>
                <a:latin typeface="euclid_circular_a"/>
              </a:rPr>
              <a:t>shrinked</a:t>
            </a:r>
            <a:r>
              <a:rPr lang="en-US" b="0" i="0" dirty="0">
                <a:effectLst/>
                <a:latin typeface="euclid_circular_a"/>
              </a:rPr>
              <a:t>.</a:t>
            </a:r>
            <a:endParaRPr lang="en-US" dirty="0">
              <a:effectLst/>
            </a:endParaRPr>
          </a:p>
          <a:p>
            <a:endParaRPr lang="en-IN" dirty="0"/>
          </a:p>
        </p:txBody>
      </p:sp>
    </p:spTree>
    <p:extLst>
      <p:ext uri="{BB962C8B-B14F-4D97-AF65-F5344CB8AC3E}">
        <p14:creationId xmlns:p14="http://schemas.microsoft.com/office/powerpoint/2010/main" val="2104027497"/>
      </p:ext>
    </p:extLst>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65FE5-C0A6-8AEA-5908-8C2AD951D772}"/>
              </a:ext>
            </a:extLst>
          </p:cNvPr>
          <p:cNvSpPr>
            <a:spLocks noGrp="1"/>
          </p:cNvSpPr>
          <p:nvPr>
            <p:ph type="title"/>
          </p:nvPr>
        </p:nvSpPr>
        <p:spPr/>
        <p:txBody>
          <a:bodyPr/>
          <a:lstStyle/>
          <a:p>
            <a:r>
              <a:rPr lang="en-US" dirty="0"/>
              <a:t>Deletion in B+ trees </a:t>
            </a:r>
            <a:endParaRPr lang="en-IN" dirty="0"/>
          </a:p>
        </p:txBody>
      </p:sp>
      <p:sp>
        <p:nvSpPr>
          <p:cNvPr id="3" name="Content Placeholder 2">
            <a:extLst>
              <a:ext uri="{FF2B5EF4-FFF2-40B4-BE49-F238E27FC236}">
                <a16:creationId xmlns:a16="http://schemas.microsoft.com/office/drawing/2014/main" id="{A5454B56-09D1-0CE4-ADB0-1838476837BB}"/>
              </a:ext>
            </a:extLst>
          </p:cNvPr>
          <p:cNvSpPr>
            <a:spLocks noGrp="1"/>
          </p:cNvSpPr>
          <p:nvPr>
            <p:ph idx="1"/>
          </p:nvPr>
        </p:nvSpPr>
        <p:spPr/>
        <p:txBody>
          <a:bodyPr/>
          <a:lstStyle/>
          <a:p>
            <a:pPr marL="0" indent="0">
              <a:buNone/>
            </a:pPr>
            <a:r>
              <a:rPr lang="en-US" dirty="0">
                <a:solidFill>
                  <a:srgbClr val="FF0000"/>
                </a:solidFill>
                <a:effectLst/>
              </a:rPr>
              <a:t>Case I:</a:t>
            </a:r>
            <a:r>
              <a:rPr lang="en-US" dirty="0">
                <a:effectLst/>
              </a:rPr>
              <a:t> The key to be deleted is present only at the leaf node not in the indexes (or internal nodes). </a:t>
            </a:r>
          </a:p>
          <a:p>
            <a:pPr marL="0" indent="0">
              <a:buNone/>
            </a:pPr>
            <a:r>
              <a:rPr lang="en-US" dirty="0">
                <a:effectLst/>
              </a:rPr>
              <a:t>There are two cases for it:</a:t>
            </a:r>
          </a:p>
          <a:p>
            <a:pPr marL="457200" indent="-457200">
              <a:buFont typeface="+mj-lt"/>
              <a:buAutoNum type="arabicPeriod"/>
            </a:pPr>
            <a:r>
              <a:rPr lang="en-US" dirty="0"/>
              <a:t>There is more than the minimum number of keys in the node. Simply delete the key.</a:t>
            </a:r>
          </a:p>
          <a:p>
            <a:pPr marL="457200" indent="-457200">
              <a:buFont typeface="+mj-lt"/>
              <a:buAutoNum type="arabicPeriod"/>
            </a:pPr>
            <a:r>
              <a:rPr lang="en-US" dirty="0"/>
              <a:t>There is an exact minimum number of keys in the node. Delete the key and borrow a key from the immediate sibling. Add the median key of the sibling node to the parent.</a:t>
            </a:r>
            <a:br>
              <a:rPr lang="en-US" dirty="0"/>
            </a:br>
            <a:endParaRPr lang="en-IN" dirty="0"/>
          </a:p>
        </p:txBody>
      </p:sp>
    </p:spTree>
    <p:extLst>
      <p:ext uri="{BB962C8B-B14F-4D97-AF65-F5344CB8AC3E}">
        <p14:creationId xmlns:p14="http://schemas.microsoft.com/office/powerpoint/2010/main" val="1478620941"/>
      </p:ext>
    </p:extLst>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1A2DC-0D5B-FCFB-55FD-8D5DB8A893DA}"/>
              </a:ext>
            </a:extLst>
          </p:cNvPr>
          <p:cNvSpPr>
            <a:spLocks noGrp="1"/>
          </p:cNvSpPr>
          <p:nvPr>
            <p:ph type="title"/>
          </p:nvPr>
        </p:nvSpPr>
        <p:spPr/>
        <p:txBody>
          <a:bodyPr/>
          <a:lstStyle/>
          <a:p>
            <a:r>
              <a:rPr lang="en-US" dirty="0"/>
              <a:t>Deletion in B+ trees </a:t>
            </a:r>
            <a:endParaRPr lang="en-IN" dirty="0"/>
          </a:p>
        </p:txBody>
      </p:sp>
      <p:sp>
        <p:nvSpPr>
          <p:cNvPr id="3" name="Content Placeholder 2">
            <a:extLst>
              <a:ext uri="{FF2B5EF4-FFF2-40B4-BE49-F238E27FC236}">
                <a16:creationId xmlns:a16="http://schemas.microsoft.com/office/drawing/2014/main" id="{27AFC5AD-93FF-D172-5F67-CBC370EC50FC}"/>
              </a:ext>
            </a:extLst>
          </p:cNvPr>
          <p:cNvSpPr>
            <a:spLocks noGrp="1"/>
          </p:cNvSpPr>
          <p:nvPr>
            <p:ph idx="1"/>
          </p:nvPr>
        </p:nvSpPr>
        <p:spPr/>
        <p:txBody>
          <a:bodyPr/>
          <a:lstStyle/>
          <a:p>
            <a:pPr marL="0" indent="0">
              <a:buNone/>
            </a:pPr>
            <a:r>
              <a:rPr lang="en-US" dirty="0">
                <a:solidFill>
                  <a:srgbClr val="FF0000"/>
                </a:solidFill>
                <a:effectLst/>
              </a:rPr>
              <a:t>Case I:</a:t>
            </a:r>
            <a:r>
              <a:rPr lang="en-US" dirty="0">
                <a:effectLst/>
              </a:rPr>
              <a:t> The key to be deleted is present only at the leaf node not in the indexes (or internal nodes). </a:t>
            </a:r>
          </a:p>
          <a:p>
            <a:pPr marL="457200" indent="-457200">
              <a:buFont typeface="+mj-lt"/>
              <a:buAutoNum type="arabicPeriod"/>
            </a:pPr>
            <a:r>
              <a:rPr lang="en-US" dirty="0"/>
              <a:t>There is more than the minimum number of keys in the node. Simply delete the key.</a:t>
            </a:r>
          </a:p>
        </p:txBody>
      </p:sp>
      <p:pic>
        <p:nvPicPr>
          <p:cNvPr id="5" name="Picture 4">
            <a:extLst>
              <a:ext uri="{FF2B5EF4-FFF2-40B4-BE49-F238E27FC236}">
                <a16:creationId xmlns:a16="http://schemas.microsoft.com/office/drawing/2014/main" id="{46AC44A5-07E5-D105-90EE-5337E985174F}"/>
              </a:ext>
            </a:extLst>
          </p:cNvPr>
          <p:cNvPicPr>
            <a:picLocks noChangeAspect="1"/>
          </p:cNvPicPr>
          <p:nvPr/>
        </p:nvPicPr>
        <p:blipFill>
          <a:blip r:embed="rId2"/>
          <a:stretch>
            <a:fillRect/>
          </a:stretch>
        </p:blipFill>
        <p:spPr>
          <a:xfrm>
            <a:off x="976105" y="3221727"/>
            <a:ext cx="4514850" cy="1819275"/>
          </a:xfrm>
          <a:prstGeom prst="rect">
            <a:avLst/>
          </a:prstGeom>
        </p:spPr>
      </p:pic>
      <p:pic>
        <p:nvPicPr>
          <p:cNvPr id="7" name="Picture 6">
            <a:extLst>
              <a:ext uri="{FF2B5EF4-FFF2-40B4-BE49-F238E27FC236}">
                <a16:creationId xmlns:a16="http://schemas.microsoft.com/office/drawing/2014/main" id="{65FAAE51-1E9A-468D-EF99-B3AC6989A009}"/>
              </a:ext>
            </a:extLst>
          </p:cNvPr>
          <p:cNvPicPr>
            <a:picLocks noChangeAspect="1"/>
          </p:cNvPicPr>
          <p:nvPr/>
        </p:nvPicPr>
        <p:blipFill>
          <a:blip r:embed="rId3"/>
          <a:stretch>
            <a:fillRect/>
          </a:stretch>
        </p:blipFill>
        <p:spPr>
          <a:xfrm>
            <a:off x="6701047" y="3221727"/>
            <a:ext cx="4333875" cy="1809750"/>
          </a:xfrm>
          <a:prstGeom prst="rect">
            <a:avLst/>
          </a:prstGeom>
        </p:spPr>
      </p:pic>
    </p:spTree>
    <p:extLst>
      <p:ext uri="{BB962C8B-B14F-4D97-AF65-F5344CB8AC3E}">
        <p14:creationId xmlns:p14="http://schemas.microsoft.com/office/powerpoint/2010/main" val="1000206303"/>
      </p:ext>
    </p:extLst>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597F83-0C51-CC5B-D4BA-6B146DB225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20D8E1-BC75-7EDB-9FF0-8E5643FB29A9}"/>
              </a:ext>
            </a:extLst>
          </p:cNvPr>
          <p:cNvSpPr>
            <a:spLocks noGrp="1"/>
          </p:cNvSpPr>
          <p:nvPr>
            <p:ph type="title"/>
          </p:nvPr>
        </p:nvSpPr>
        <p:spPr/>
        <p:txBody>
          <a:bodyPr/>
          <a:lstStyle/>
          <a:p>
            <a:r>
              <a:rPr lang="en-US" dirty="0"/>
              <a:t>Deletion in B+ trees </a:t>
            </a:r>
            <a:endParaRPr lang="en-IN" dirty="0"/>
          </a:p>
        </p:txBody>
      </p:sp>
      <p:sp>
        <p:nvSpPr>
          <p:cNvPr id="3" name="Content Placeholder 2">
            <a:extLst>
              <a:ext uri="{FF2B5EF4-FFF2-40B4-BE49-F238E27FC236}">
                <a16:creationId xmlns:a16="http://schemas.microsoft.com/office/drawing/2014/main" id="{709AE402-CBBB-FFE9-BBEE-7D9F45ED1F2B}"/>
              </a:ext>
            </a:extLst>
          </p:cNvPr>
          <p:cNvSpPr>
            <a:spLocks noGrp="1"/>
          </p:cNvSpPr>
          <p:nvPr>
            <p:ph idx="1"/>
          </p:nvPr>
        </p:nvSpPr>
        <p:spPr/>
        <p:txBody>
          <a:bodyPr/>
          <a:lstStyle/>
          <a:p>
            <a:pPr marL="0" indent="0">
              <a:buNone/>
            </a:pPr>
            <a:r>
              <a:rPr lang="en-US" sz="2000" dirty="0">
                <a:solidFill>
                  <a:srgbClr val="FF0000"/>
                </a:solidFill>
                <a:effectLst/>
              </a:rPr>
              <a:t>Case I:</a:t>
            </a:r>
            <a:r>
              <a:rPr lang="en-US" sz="2000" dirty="0">
                <a:effectLst/>
              </a:rPr>
              <a:t> The key to be deleted is present only at the leaf node not in the indexes (or internal nodes). </a:t>
            </a:r>
          </a:p>
          <a:p>
            <a:pPr marL="457200" indent="-457200">
              <a:buFont typeface="+mj-lt"/>
              <a:buAutoNum type="arabicPeriod" startAt="2"/>
            </a:pPr>
            <a:r>
              <a:rPr lang="en-US" sz="2000" dirty="0"/>
              <a:t>There is an exact minimum number of keys in the node. Delete the key and borrow a key from the immediate sibling. Add the median key of the sibling node to the parent.</a:t>
            </a:r>
            <a:br>
              <a:rPr lang="en-US" sz="2000" dirty="0"/>
            </a:br>
            <a:endParaRPr lang="en-IN" sz="2000" dirty="0"/>
          </a:p>
        </p:txBody>
      </p:sp>
      <p:pic>
        <p:nvPicPr>
          <p:cNvPr id="5" name="Picture 4">
            <a:extLst>
              <a:ext uri="{FF2B5EF4-FFF2-40B4-BE49-F238E27FC236}">
                <a16:creationId xmlns:a16="http://schemas.microsoft.com/office/drawing/2014/main" id="{65847018-EAD5-1B0F-40F0-94F0DFC22A03}"/>
              </a:ext>
            </a:extLst>
          </p:cNvPr>
          <p:cNvPicPr>
            <a:picLocks noChangeAspect="1"/>
          </p:cNvPicPr>
          <p:nvPr/>
        </p:nvPicPr>
        <p:blipFill>
          <a:blip r:embed="rId2"/>
          <a:stretch>
            <a:fillRect/>
          </a:stretch>
        </p:blipFill>
        <p:spPr>
          <a:xfrm>
            <a:off x="0" y="3125856"/>
            <a:ext cx="4495800" cy="1905000"/>
          </a:xfrm>
          <a:prstGeom prst="rect">
            <a:avLst/>
          </a:prstGeom>
        </p:spPr>
      </p:pic>
      <p:pic>
        <p:nvPicPr>
          <p:cNvPr id="7" name="Picture 6">
            <a:extLst>
              <a:ext uri="{FF2B5EF4-FFF2-40B4-BE49-F238E27FC236}">
                <a16:creationId xmlns:a16="http://schemas.microsoft.com/office/drawing/2014/main" id="{1F2B6BE8-8D1D-42A2-C2B2-6F429651166B}"/>
              </a:ext>
            </a:extLst>
          </p:cNvPr>
          <p:cNvPicPr>
            <a:picLocks noChangeAspect="1"/>
          </p:cNvPicPr>
          <p:nvPr/>
        </p:nvPicPr>
        <p:blipFill>
          <a:blip r:embed="rId3"/>
          <a:stretch>
            <a:fillRect/>
          </a:stretch>
        </p:blipFill>
        <p:spPr>
          <a:xfrm>
            <a:off x="4495800" y="2686846"/>
            <a:ext cx="4743450" cy="1971675"/>
          </a:xfrm>
          <a:prstGeom prst="rect">
            <a:avLst/>
          </a:prstGeom>
        </p:spPr>
      </p:pic>
      <p:pic>
        <p:nvPicPr>
          <p:cNvPr id="9" name="Picture 8">
            <a:extLst>
              <a:ext uri="{FF2B5EF4-FFF2-40B4-BE49-F238E27FC236}">
                <a16:creationId xmlns:a16="http://schemas.microsoft.com/office/drawing/2014/main" id="{14CA1278-19E9-A221-90DA-47B533F03D94}"/>
              </a:ext>
            </a:extLst>
          </p:cNvPr>
          <p:cNvPicPr>
            <a:picLocks noChangeAspect="1"/>
          </p:cNvPicPr>
          <p:nvPr/>
        </p:nvPicPr>
        <p:blipFill>
          <a:blip r:embed="rId4"/>
          <a:stretch>
            <a:fillRect/>
          </a:stretch>
        </p:blipFill>
        <p:spPr>
          <a:xfrm>
            <a:off x="8220075" y="4931461"/>
            <a:ext cx="3971925" cy="1771650"/>
          </a:xfrm>
          <a:prstGeom prst="rect">
            <a:avLst/>
          </a:prstGeom>
        </p:spPr>
      </p:pic>
    </p:spTree>
    <p:extLst>
      <p:ext uri="{BB962C8B-B14F-4D97-AF65-F5344CB8AC3E}">
        <p14:creationId xmlns:p14="http://schemas.microsoft.com/office/powerpoint/2010/main" val="2173788607"/>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BD22-500B-9DC0-155C-6D8C6AAC7096}"/>
              </a:ext>
            </a:extLst>
          </p:cNvPr>
          <p:cNvSpPr>
            <a:spLocks noGrp="1"/>
          </p:cNvSpPr>
          <p:nvPr>
            <p:ph type="title"/>
          </p:nvPr>
        </p:nvSpPr>
        <p:spPr/>
        <p:txBody>
          <a:bodyPr/>
          <a:lstStyle/>
          <a:p>
            <a:r>
              <a:rPr lang="en-US" dirty="0"/>
              <a:t>Multiway (M-way) Trees</a:t>
            </a:r>
            <a:endParaRPr lang="en-IN" dirty="0"/>
          </a:p>
        </p:txBody>
      </p:sp>
      <p:sp>
        <p:nvSpPr>
          <p:cNvPr id="3" name="Content Placeholder 2">
            <a:extLst>
              <a:ext uri="{FF2B5EF4-FFF2-40B4-BE49-F238E27FC236}">
                <a16:creationId xmlns:a16="http://schemas.microsoft.com/office/drawing/2014/main" id="{741D67DE-699D-E865-DB93-E2FE84BA17F7}"/>
              </a:ext>
            </a:extLst>
          </p:cNvPr>
          <p:cNvSpPr>
            <a:spLocks noGrp="1"/>
          </p:cNvSpPr>
          <p:nvPr>
            <p:ph idx="1"/>
          </p:nvPr>
        </p:nvSpPr>
        <p:spPr/>
        <p:txBody>
          <a:bodyPr/>
          <a:lstStyle/>
          <a:p>
            <a:pPr algn="just"/>
            <a:r>
              <a:rPr lang="en-US" dirty="0"/>
              <a:t>The </a:t>
            </a:r>
            <a:r>
              <a:rPr lang="en-US" dirty="0">
                <a:solidFill>
                  <a:srgbClr val="FF0000"/>
                </a:solidFill>
              </a:rPr>
              <a:t>m-way search trees </a:t>
            </a:r>
            <a:r>
              <a:rPr lang="en-US" dirty="0"/>
              <a:t>are </a:t>
            </a:r>
            <a:r>
              <a:rPr lang="en-US" dirty="0">
                <a:solidFill>
                  <a:srgbClr val="FF0000"/>
                </a:solidFill>
              </a:rPr>
              <a:t>self-balanced trees </a:t>
            </a:r>
            <a:r>
              <a:rPr lang="en-US" dirty="0"/>
              <a:t>used to </a:t>
            </a:r>
            <a:r>
              <a:rPr lang="en-US" dirty="0">
                <a:solidFill>
                  <a:srgbClr val="FF0000"/>
                </a:solidFill>
              </a:rPr>
              <a:t>search or retrieve data efficiently</a:t>
            </a:r>
            <a:r>
              <a:rPr lang="en-US" dirty="0"/>
              <a:t>. </a:t>
            </a:r>
            <a:r>
              <a:rPr lang="en-US" b="1" i="1" dirty="0"/>
              <a:t>m</a:t>
            </a:r>
            <a:r>
              <a:rPr lang="en-US" dirty="0"/>
              <a:t> represents the maximum number of children for a node in the tree. Binary trees are also called 2-way search trees as they have a maximum of two children.</a:t>
            </a:r>
          </a:p>
          <a:p>
            <a:r>
              <a:rPr lang="en-US" dirty="0"/>
              <a:t>Given the nonempty multiway tree, the following properties are defined:</a:t>
            </a:r>
          </a:p>
          <a:p>
            <a:pPr lvl="1"/>
            <a:r>
              <a:rPr lang="en-US" dirty="0"/>
              <a:t>Each node has 0 to m subtrees. </a:t>
            </a:r>
          </a:p>
          <a:p>
            <a:pPr lvl="1"/>
            <a:r>
              <a:rPr lang="en-US" dirty="0"/>
              <a:t>Given a node contains k subtree pointers, some of which may be null, and k-1 data entries. </a:t>
            </a:r>
          </a:p>
          <a:p>
            <a:pPr lvl="1"/>
            <a:r>
              <a:rPr lang="en-US" dirty="0"/>
              <a:t>The key values in the first subtree are all less than the key in the first entry, the key values in the other subtrees are all greater than or equal to the key in their parent entry</a:t>
            </a:r>
          </a:p>
          <a:p>
            <a:pPr lvl="1"/>
            <a:r>
              <a:rPr lang="en-US" dirty="0"/>
              <a:t>The keys of the data entries are ordered.</a:t>
            </a:r>
            <a:endParaRPr lang="en-IN" dirty="0"/>
          </a:p>
          <a:p>
            <a:pPr algn="just"/>
            <a:endParaRPr lang="en-IN" dirty="0"/>
          </a:p>
        </p:txBody>
      </p:sp>
    </p:spTree>
    <p:extLst>
      <p:ext uri="{BB962C8B-B14F-4D97-AF65-F5344CB8AC3E}">
        <p14:creationId xmlns:p14="http://schemas.microsoft.com/office/powerpoint/2010/main" val="3619762071"/>
      </p:ext>
    </p:extLst>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F3882-6F3F-B94D-ABBF-404B84453701}"/>
              </a:ext>
            </a:extLst>
          </p:cNvPr>
          <p:cNvSpPr>
            <a:spLocks noGrp="1"/>
          </p:cNvSpPr>
          <p:nvPr>
            <p:ph type="title"/>
          </p:nvPr>
        </p:nvSpPr>
        <p:spPr/>
        <p:txBody>
          <a:bodyPr/>
          <a:lstStyle/>
          <a:p>
            <a:r>
              <a:rPr lang="en-US" dirty="0"/>
              <a:t>Deletion in B+ tree</a:t>
            </a:r>
            <a:endParaRPr lang="en-IN" dirty="0"/>
          </a:p>
        </p:txBody>
      </p:sp>
      <p:sp>
        <p:nvSpPr>
          <p:cNvPr id="3" name="Content Placeholder 2">
            <a:extLst>
              <a:ext uri="{FF2B5EF4-FFF2-40B4-BE49-F238E27FC236}">
                <a16:creationId xmlns:a16="http://schemas.microsoft.com/office/drawing/2014/main" id="{B0FBD0F9-3AC1-419A-B5EE-CD68A9ECFAD5}"/>
              </a:ext>
            </a:extLst>
          </p:cNvPr>
          <p:cNvSpPr>
            <a:spLocks noGrp="1"/>
          </p:cNvSpPr>
          <p:nvPr>
            <p:ph idx="1"/>
          </p:nvPr>
        </p:nvSpPr>
        <p:spPr/>
        <p:txBody>
          <a:bodyPr/>
          <a:lstStyle/>
          <a:p>
            <a:pPr marL="0" indent="0">
              <a:buNone/>
            </a:pPr>
            <a:r>
              <a:rPr lang="en-IN" dirty="0">
                <a:solidFill>
                  <a:srgbClr val="FF0000"/>
                </a:solidFill>
              </a:rPr>
              <a:t>Case II </a:t>
            </a:r>
            <a:r>
              <a:rPr lang="en-IN" dirty="0"/>
              <a:t>- </a:t>
            </a:r>
            <a:r>
              <a:rPr lang="en-US" b="0" i="0" dirty="0">
                <a:effectLst/>
                <a:latin typeface="euclid_circular_a"/>
              </a:rPr>
              <a:t>The key to be deleted is present in the internal nodes as well. Then we have to remove them from the internal nodes as well. There are the following cases for this situation.</a:t>
            </a:r>
          </a:p>
          <a:p>
            <a:pPr marL="457200" indent="-457200" algn="just">
              <a:buFont typeface="+mj-lt"/>
              <a:buAutoNum type="arabicPeriod"/>
            </a:pPr>
            <a:r>
              <a:rPr lang="en-US" b="0" i="0" dirty="0">
                <a:effectLst/>
                <a:latin typeface="euclid_circular_a"/>
              </a:rPr>
              <a:t>If there is more than the minimum number of keys in the node, simply delete the key from the leaf node and delete the key from the internal node as well. Fill the empty space in the internal node with the in order successor.</a:t>
            </a:r>
            <a:endParaRPr lang="en-IN" dirty="0"/>
          </a:p>
          <a:p>
            <a:pPr marL="457200" indent="-457200">
              <a:buFont typeface="+mj-lt"/>
              <a:buAutoNum type="arabicPeriod"/>
            </a:pPr>
            <a:r>
              <a:rPr lang="en-US" b="0" i="0" dirty="0">
                <a:effectLst/>
                <a:latin typeface="euclid_circular_a"/>
              </a:rPr>
              <a:t>If there is an exact minimum number of keys in the node, then delete the key and borrow a key from its immediate sibling (through the parent).</a:t>
            </a:r>
            <a:br>
              <a:rPr lang="en-US" dirty="0"/>
            </a:br>
            <a:r>
              <a:rPr lang="en-US" b="0" i="0" dirty="0">
                <a:effectLst/>
                <a:latin typeface="euclid_circular_a"/>
              </a:rPr>
              <a:t>Fill the empty space created in the index (internal node) with the borrowed key.</a:t>
            </a:r>
          </a:p>
          <a:p>
            <a:pPr marL="457200" indent="-457200">
              <a:buFont typeface="+mj-lt"/>
              <a:buAutoNum type="arabicPeriod"/>
            </a:pPr>
            <a:r>
              <a:rPr lang="en-US" b="0" i="0" dirty="0">
                <a:effectLst/>
                <a:latin typeface="euclid_circular_a"/>
              </a:rPr>
              <a:t>This case is similar to Case II(1) but here, empty space is generated above the immediate parent node. After deleting the key, merge the empty space with its sibling. Fill the empty space in the grandparent node with the </a:t>
            </a:r>
            <a:r>
              <a:rPr lang="en-US" b="0" i="0" dirty="0" err="1">
                <a:effectLst/>
                <a:latin typeface="euclid_circular_a"/>
              </a:rPr>
              <a:t>inorder</a:t>
            </a:r>
            <a:r>
              <a:rPr lang="en-US" b="0" i="0" dirty="0">
                <a:effectLst/>
                <a:latin typeface="euclid_circular_a"/>
              </a:rPr>
              <a:t> successor.</a:t>
            </a:r>
            <a:endParaRPr lang="en-IN" dirty="0"/>
          </a:p>
        </p:txBody>
      </p:sp>
    </p:spTree>
    <p:extLst>
      <p:ext uri="{BB962C8B-B14F-4D97-AF65-F5344CB8AC3E}">
        <p14:creationId xmlns:p14="http://schemas.microsoft.com/office/powerpoint/2010/main" val="1094274028"/>
      </p:ext>
    </p:extLst>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2A98D8-9087-621B-56CE-D0C4EDFA53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BD6851-C1EE-F5FB-0FE9-D1EF9A07C418}"/>
              </a:ext>
            </a:extLst>
          </p:cNvPr>
          <p:cNvSpPr>
            <a:spLocks noGrp="1"/>
          </p:cNvSpPr>
          <p:nvPr>
            <p:ph type="title"/>
          </p:nvPr>
        </p:nvSpPr>
        <p:spPr/>
        <p:txBody>
          <a:bodyPr/>
          <a:lstStyle/>
          <a:p>
            <a:r>
              <a:rPr lang="en-US" dirty="0"/>
              <a:t>Deletion in B+ tree</a:t>
            </a:r>
            <a:endParaRPr lang="en-IN" dirty="0"/>
          </a:p>
        </p:txBody>
      </p:sp>
      <p:sp>
        <p:nvSpPr>
          <p:cNvPr id="3" name="Content Placeholder 2">
            <a:extLst>
              <a:ext uri="{FF2B5EF4-FFF2-40B4-BE49-F238E27FC236}">
                <a16:creationId xmlns:a16="http://schemas.microsoft.com/office/drawing/2014/main" id="{FA1BF3F4-DB07-25D0-1916-F3F024CD1804}"/>
              </a:ext>
            </a:extLst>
          </p:cNvPr>
          <p:cNvSpPr>
            <a:spLocks noGrp="1"/>
          </p:cNvSpPr>
          <p:nvPr>
            <p:ph idx="1"/>
          </p:nvPr>
        </p:nvSpPr>
        <p:spPr/>
        <p:txBody>
          <a:bodyPr/>
          <a:lstStyle/>
          <a:p>
            <a:pPr marL="0" indent="0">
              <a:buNone/>
            </a:pPr>
            <a:r>
              <a:rPr lang="en-IN" sz="2000" dirty="0">
                <a:solidFill>
                  <a:srgbClr val="FF0000"/>
                </a:solidFill>
              </a:rPr>
              <a:t>Case II </a:t>
            </a:r>
            <a:r>
              <a:rPr lang="en-IN" sz="2000" dirty="0"/>
              <a:t>- </a:t>
            </a:r>
            <a:r>
              <a:rPr lang="en-US" sz="2000" b="0" i="0" dirty="0">
                <a:effectLst/>
                <a:latin typeface="euclid_circular_a"/>
              </a:rPr>
              <a:t>The key to be deleted is present in the internal nodes as well. Then we have to remove them from the internal nodes as well. There are the following cases for this situation.</a:t>
            </a:r>
          </a:p>
          <a:p>
            <a:pPr marL="457200" indent="-457200" algn="just">
              <a:buFont typeface="+mj-lt"/>
              <a:buAutoNum type="arabicPeriod"/>
            </a:pPr>
            <a:r>
              <a:rPr lang="en-US" sz="2000" b="0" i="0" dirty="0">
                <a:effectLst/>
                <a:latin typeface="euclid_circular_a"/>
              </a:rPr>
              <a:t>If there is more than the minimum number of keys in the node, simply delete the key from the leaf node and delete the key from the internal node as well. Fill the empty space in the internal node with the in order successor.</a:t>
            </a:r>
            <a:endParaRPr lang="en-IN" sz="2000" dirty="0"/>
          </a:p>
        </p:txBody>
      </p:sp>
      <p:pic>
        <p:nvPicPr>
          <p:cNvPr id="5" name="Picture 4">
            <a:extLst>
              <a:ext uri="{FF2B5EF4-FFF2-40B4-BE49-F238E27FC236}">
                <a16:creationId xmlns:a16="http://schemas.microsoft.com/office/drawing/2014/main" id="{3054A1F9-421B-4BFB-1D2A-E9034F7DA4C5}"/>
              </a:ext>
            </a:extLst>
          </p:cNvPr>
          <p:cNvPicPr>
            <a:picLocks noChangeAspect="1"/>
          </p:cNvPicPr>
          <p:nvPr/>
        </p:nvPicPr>
        <p:blipFill>
          <a:blip r:embed="rId2"/>
          <a:stretch>
            <a:fillRect/>
          </a:stretch>
        </p:blipFill>
        <p:spPr>
          <a:xfrm>
            <a:off x="914400" y="2982567"/>
            <a:ext cx="4057650" cy="1885950"/>
          </a:xfrm>
          <a:prstGeom prst="rect">
            <a:avLst/>
          </a:prstGeom>
        </p:spPr>
      </p:pic>
      <p:pic>
        <p:nvPicPr>
          <p:cNvPr id="7" name="Picture 6">
            <a:extLst>
              <a:ext uri="{FF2B5EF4-FFF2-40B4-BE49-F238E27FC236}">
                <a16:creationId xmlns:a16="http://schemas.microsoft.com/office/drawing/2014/main" id="{C98F59BF-1DAC-5E38-593F-EFE07D2BEAAF}"/>
              </a:ext>
            </a:extLst>
          </p:cNvPr>
          <p:cNvPicPr>
            <a:picLocks noChangeAspect="1"/>
          </p:cNvPicPr>
          <p:nvPr/>
        </p:nvPicPr>
        <p:blipFill>
          <a:blip r:embed="rId3"/>
          <a:stretch>
            <a:fillRect/>
          </a:stretch>
        </p:blipFill>
        <p:spPr>
          <a:xfrm>
            <a:off x="5652883" y="2982567"/>
            <a:ext cx="3886200" cy="1876425"/>
          </a:xfrm>
          <a:prstGeom prst="rect">
            <a:avLst/>
          </a:prstGeom>
        </p:spPr>
      </p:pic>
      <p:pic>
        <p:nvPicPr>
          <p:cNvPr id="9" name="Picture 8">
            <a:extLst>
              <a:ext uri="{FF2B5EF4-FFF2-40B4-BE49-F238E27FC236}">
                <a16:creationId xmlns:a16="http://schemas.microsoft.com/office/drawing/2014/main" id="{25BF0EE5-E2D1-E2DA-6EEE-3BC7F38C412A}"/>
              </a:ext>
            </a:extLst>
          </p:cNvPr>
          <p:cNvPicPr>
            <a:picLocks noChangeAspect="1"/>
          </p:cNvPicPr>
          <p:nvPr/>
        </p:nvPicPr>
        <p:blipFill>
          <a:blip r:embed="rId4"/>
          <a:stretch>
            <a:fillRect/>
          </a:stretch>
        </p:blipFill>
        <p:spPr>
          <a:xfrm>
            <a:off x="8134352" y="4858992"/>
            <a:ext cx="3781425" cy="1866900"/>
          </a:xfrm>
          <a:prstGeom prst="rect">
            <a:avLst/>
          </a:prstGeom>
        </p:spPr>
      </p:pic>
    </p:spTree>
    <p:extLst>
      <p:ext uri="{BB962C8B-B14F-4D97-AF65-F5344CB8AC3E}">
        <p14:creationId xmlns:p14="http://schemas.microsoft.com/office/powerpoint/2010/main" val="3987068715"/>
      </p:ext>
    </p:extLst>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77B470-39C1-1032-AC6B-64B9EF64CF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75819B-4DC4-EDA6-AC99-655243CBD32F}"/>
              </a:ext>
            </a:extLst>
          </p:cNvPr>
          <p:cNvSpPr>
            <a:spLocks noGrp="1"/>
          </p:cNvSpPr>
          <p:nvPr>
            <p:ph type="title"/>
          </p:nvPr>
        </p:nvSpPr>
        <p:spPr/>
        <p:txBody>
          <a:bodyPr/>
          <a:lstStyle/>
          <a:p>
            <a:r>
              <a:rPr lang="en-US" dirty="0"/>
              <a:t>Deletion in B+ tree</a:t>
            </a:r>
            <a:endParaRPr lang="en-IN" dirty="0"/>
          </a:p>
        </p:txBody>
      </p:sp>
      <p:sp>
        <p:nvSpPr>
          <p:cNvPr id="3" name="Content Placeholder 2">
            <a:extLst>
              <a:ext uri="{FF2B5EF4-FFF2-40B4-BE49-F238E27FC236}">
                <a16:creationId xmlns:a16="http://schemas.microsoft.com/office/drawing/2014/main" id="{A7A0CCDC-8727-4698-851D-A91EDC145846}"/>
              </a:ext>
            </a:extLst>
          </p:cNvPr>
          <p:cNvSpPr>
            <a:spLocks noGrp="1"/>
          </p:cNvSpPr>
          <p:nvPr>
            <p:ph idx="1"/>
          </p:nvPr>
        </p:nvSpPr>
        <p:spPr/>
        <p:txBody>
          <a:bodyPr/>
          <a:lstStyle/>
          <a:p>
            <a:pPr marL="0" indent="0">
              <a:buNone/>
            </a:pPr>
            <a:r>
              <a:rPr lang="en-IN" sz="2000" dirty="0">
                <a:solidFill>
                  <a:srgbClr val="FF0000"/>
                </a:solidFill>
              </a:rPr>
              <a:t>Case II </a:t>
            </a:r>
            <a:r>
              <a:rPr lang="en-IN" sz="2000" dirty="0"/>
              <a:t>- </a:t>
            </a:r>
            <a:r>
              <a:rPr lang="en-US" sz="2000" b="0" i="0" dirty="0">
                <a:effectLst/>
                <a:latin typeface="euclid_circular_a"/>
              </a:rPr>
              <a:t>The key to be deleted is present in the internal nodes as well. Then we have to remove them from the internal nodes as well. There are the following cases for this situation.</a:t>
            </a:r>
          </a:p>
          <a:p>
            <a:pPr marL="457200" indent="-457200">
              <a:buFont typeface="+mj-lt"/>
              <a:buAutoNum type="arabicPeriod" startAt="2"/>
            </a:pPr>
            <a:r>
              <a:rPr lang="en-US" sz="2000" b="0" i="0" dirty="0">
                <a:effectLst/>
                <a:latin typeface="euclid_circular_a"/>
              </a:rPr>
              <a:t>If there is an exact minimum number of keys in the node, then delete the key and borrow a key from its immediate sibling (through the parent). Fill the empty space created in the index (internal node) with the borrowed key.</a:t>
            </a:r>
          </a:p>
        </p:txBody>
      </p:sp>
      <p:pic>
        <p:nvPicPr>
          <p:cNvPr id="5" name="Picture 4">
            <a:extLst>
              <a:ext uri="{FF2B5EF4-FFF2-40B4-BE49-F238E27FC236}">
                <a16:creationId xmlns:a16="http://schemas.microsoft.com/office/drawing/2014/main" id="{DD531369-CA36-141E-6E26-E4106D261B67}"/>
              </a:ext>
            </a:extLst>
          </p:cNvPr>
          <p:cNvPicPr>
            <a:picLocks noChangeAspect="1"/>
          </p:cNvPicPr>
          <p:nvPr/>
        </p:nvPicPr>
        <p:blipFill>
          <a:blip r:embed="rId2"/>
          <a:stretch>
            <a:fillRect/>
          </a:stretch>
        </p:blipFill>
        <p:spPr>
          <a:xfrm>
            <a:off x="256554" y="3429000"/>
            <a:ext cx="3648075" cy="1924050"/>
          </a:xfrm>
          <a:prstGeom prst="rect">
            <a:avLst/>
          </a:prstGeom>
        </p:spPr>
      </p:pic>
      <p:pic>
        <p:nvPicPr>
          <p:cNvPr id="7" name="Picture 6">
            <a:extLst>
              <a:ext uri="{FF2B5EF4-FFF2-40B4-BE49-F238E27FC236}">
                <a16:creationId xmlns:a16="http://schemas.microsoft.com/office/drawing/2014/main" id="{8F34A457-1323-FB1B-21FF-C471CE5D4B86}"/>
              </a:ext>
            </a:extLst>
          </p:cNvPr>
          <p:cNvPicPr>
            <a:picLocks noChangeAspect="1"/>
          </p:cNvPicPr>
          <p:nvPr/>
        </p:nvPicPr>
        <p:blipFill>
          <a:blip r:embed="rId3"/>
          <a:stretch>
            <a:fillRect/>
          </a:stretch>
        </p:blipFill>
        <p:spPr>
          <a:xfrm>
            <a:off x="4142132" y="3429000"/>
            <a:ext cx="3695700" cy="1866900"/>
          </a:xfrm>
          <a:prstGeom prst="rect">
            <a:avLst/>
          </a:prstGeom>
        </p:spPr>
      </p:pic>
      <p:pic>
        <p:nvPicPr>
          <p:cNvPr id="9" name="Picture 8">
            <a:extLst>
              <a:ext uri="{FF2B5EF4-FFF2-40B4-BE49-F238E27FC236}">
                <a16:creationId xmlns:a16="http://schemas.microsoft.com/office/drawing/2014/main" id="{C9B84384-3950-790D-A29F-06223D784978}"/>
              </a:ext>
            </a:extLst>
          </p:cNvPr>
          <p:cNvPicPr>
            <a:picLocks noChangeAspect="1"/>
          </p:cNvPicPr>
          <p:nvPr/>
        </p:nvPicPr>
        <p:blipFill>
          <a:blip r:embed="rId4"/>
          <a:stretch>
            <a:fillRect/>
          </a:stretch>
        </p:blipFill>
        <p:spPr>
          <a:xfrm>
            <a:off x="8075335" y="3495675"/>
            <a:ext cx="3438525" cy="1857375"/>
          </a:xfrm>
          <a:prstGeom prst="rect">
            <a:avLst/>
          </a:prstGeom>
        </p:spPr>
      </p:pic>
    </p:spTree>
    <p:extLst>
      <p:ext uri="{BB962C8B-B14F-4D97-AF65-F5344CB8AC3E}">
        <p14:creationId xmlns:p14="http://schemas.microsoft.com/office/powerpoint/2010/main" val="264848364"/>
      </p:ext>
    </p:extLst>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6B5CF-DB2E-FA23-E540-D06E14E739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83F39C-3717-42F2-E907-AE812452A313}"/>
              </a:ext>
            </a:extLst>
          </p:cNvPr>
          <p:cNvSpPr>
            <a:spLocks noGrp="1"/>
          </p:cNvSpPr>
          <p:nvPr>
            <p:ph type="title"/>
          </p:nvPr>
        </p:nvSpPr>
        <p:spPr/>
        <p:txBody>
          <a:bodyPr/>
          <a:lstStyle/>
          <a:p>
            <a:r>
              <a:rPr lang="en-US" dirty="0"/>
              <a:t>Deletion in B+ tree</a:t>
            </a:r>
            <a:endParaRPr lang="en-IN" dirty="0"/>
          </a:p>
        </p:txBody>
      </p:sp>
      <p:sp>
        <p:nvSpPr>
          <p:cNvPr id="3" name="Content Placeholder 2">
            <a:extLst>
              <a:ext uri="{FF2B5EF4-FFF2-40B4-BE49-F238E27FC236}">
                <a16:creationId xmlns:a16="http://schemas.microsoft.com/office/drawing/2014/main" id="{27ADD358-54D3-78F6-9C86-3579DA2F7ACD}"/>
              </a:ext>
            </a:extLst>
          </p:cNvPr>
          <p:cNvSpPr>
            <a:spLocks noGrp="1"/>
          </p:cNvSpPr>
          <p:nvPr>
            <p:ph idx="1"/>
          </p:nvPr>
        </p:nvSpPr>
        <p:spPr/>
        <p:txBody>
          <a:bodyPr/>
          <a:lstStyle/>
          <a:p>
            <a:pPr marL="0" indent="0">
              <a:buNone/>
            </a:pPr>
            <a:r>
              <a:rPr lang="en-IN" sz="2000" dirty="0">
                <a:solidFill>
                  <a:srgbClr val="FF0000"/>
                </a:solidFill>
              </a:rPr>
              <a:t>Case II </a:t>
            </a:r>
            <a:r>
              <a:rPr lang="en-IN" sz="2000" dirty="0"/>
              <a:t>- </a:t>
            </a:r>
            <a:r>
              <a:rPr lang="en-US" sz="2000" b="0" i="0" dirty="0">
                <a:effectLst/>
                <a:latin typeface="euclid_circular_a"/>
              </a:rPr>
              <a:t>The key to be deleted is present in the internal nodes as well. Then we have to remove them from the internal nodes as well. There are the following cases for this situation.</a:t>
            </a:r>
          </a:p>
          <a:p>
            <a:pPr marL="457200" indent="-457200">
              <a:buFont typeface="+mj-lt"/>
              <a:buAutoNum type="arabicPeriod" startAt="3"/>
            </a:pPr>
            <a:r>
              <a:rPr lang="en-US" sz="2000" b="0" i="0" dirty="0">
                <a:effectLst/>
                <a:latin typeface="euclid_circular_a"/>
              </a:rPr>
              <a:t>This case is similar to Case II(1) but here, empty space is generated above the immediate parent node. After deleting the key, merge the empty space with its sibling. Fill the empty space in the grandparent node with the </a:t>
            </a:r>
            <a:r>
              <a:rPr lang="en-US" sz="2000" b="0" i="0" dirty="0" err="1">
                <a:effectLst/>
                <a:latin typeface="euclid_circular_a"/>
              </a:rPr>
              <a:t>inorder</a:t>
            </a:r>
            <a:r>
              <a:rPr lang="en-US" sz="2000" b="0" i="0" dirty="0">
                <a:effectLst/>
                <a:latin typeface="euclid_circular_a"/>
              </a:rPr>
              <a:t> successor.</a:t>
            </a:r>
            <a:endParaRPr lang="en-IN" sz="2000" dirty="0"/>
          </a:p>
        </p:txBody>
      </p:sp>
      <p:pic>
        <p:nvPicPr>
          <p:cNvPr id="5" name="Picture 4">
            <a:extLst>
              <a:ext uri="{FF2B5EF4-FFF2-40B4-BE49-F238E27FC236}">
                <a16:creationId xmlns:a16="http://schemas.microsoft.com/office/drawing/2014/main" id="{91FD3604-06D8-5985-37C1-FBC124C1D8F8}"/>
              </a:ext>
            </a:extLst>
          </p:cNvPr>
          <p:cNvPicPr>
            <a:picLocks noChangeAspect="1"/>
          </p:cNvPicPr>
          <p:nvPr/>
        </p:nvPicPr>
        <p:blipFill>
          <a:blip r:embed="rId2"/>
          <a:stretch>
            <a:fillRect/>
          </a:stretch>
        </p:blipFill>
        <p:spPr>
          <a:xfrm>
            <a:off x="150329" y="3672684"/>
            <a:ext cx="3409950" cy="1914525"/>
          </a:xfrm>
          <a:prstGeom prst="rect">
            <a:avLst/>
          </a:prstGeom>
        </p:spPr>
      </p:pic>
      <p:pic>
        <p:nvPicPr>
          <p:cNvPr id="7" name="Picture 6">
            <a:extLst>
              <a:ext uri="{FF2B5EF4-FFF2-40B4-BE49-F238E27FC236}">
                <a16:creationId xmlns:a16="http://schemas.microsoft.com/office/drawing/2014/main" id="{44A6C2E5-B7BE-41A7-BB0B-DE36598C6254}"/>
              </a:ext>
            </a:extLst>
          </p:cNvPr>
          <p:cNvPicPr>
            <a:picLocks noChangeAspect="1"/>
          </p:cNvPicPr>
          <p:nvPr/>
        </p:nvPicPr>
        <p:blipFill>
          <a:blip r:embed="rId3"/>
          <a:stretch>
            <a:fillRect/>
          </a:stretch>
        </p:blipFill>
        <p:spPr>
          <a:xfrm>
            <a:off x="3726966" y="3672684"/>
            <a:ext cx="3571875" cy="1781175"/>
          </a:xfrm>
          <a:prstGeom prst="rect">
            <a:avLst/>
          </a:prstGeom>
        </p:spPr>
      </p:pic>
      <p:pic>
        <p:nvPicPr>
          <p:cNvPr id="9" name="Picture 8">
            <a:extLst>
              <a:ext uri="{FF2B5EF4-FFF2-40B4-BE49-F238E27FC236}">
                <a16:creationId xmlns:a16="http://schemas.microsoft.com/office/drawing/2014/main" id="{078F0C4E-050C-75F0-E96A-42AF54A6D163}"/>
              </a:ext>
            </a:extLst>
          </p:cNvPr>
          <p:cNvPicPr>
            <a:picLocks noChangeAspect="1"/>
          </p:cNvPicPr>
          <p:nvPr/>
        </p:nvPicPr>
        <p:blipFill>
          <a:blip r:embed="rId4"/>
          <a:stretch>
            <a:fillRect/>
          </a:stretch>
        </p:blipFill>
        <p:spPr>
          <a:xfrm>
            <a:off x="7465528" y="2675697"/>
            <a:ext cx="3571875" cy="1771650"/>
          </a:xfrm>
          <a:prstGeom prst="rect">
            <a:avLst/>
          </a:prstGeom>
        </p:spPr>
      </p:pic>
      <p:pic>
        <p:nvPicPr>
          <p:cNvPr id="11" name="Picture 10">
            <a:extLst>
              <a:ext uri="{FF2B5EF4-FFF2-40B4-BE49-F238E27FC236}">
                <a16:creationId xmlns:a16="http://schemas.microsoft.com/office/drawing/2014/main" id="{033AA48A-BA9E-5D59-178A-D3F511C3AB9B}"/>
              </a:ext>
            </a:extLst>
          </p:cNvPr>
          <p:cNvPicPr>
            <a:picLocks noChangeAspect="1"/>
          </p:cNvPicPr>
          <p:nvPr/>
        </p:nvPicPr>
        <p:blipFill>
          <a:blip r:embed="rId5"/>
          <a:stretch>
            <a:fillRect/>
          </a:stretch>
        </p:blipFill>
        <p:spPr>
          <a:xfrm>
            <a:off x="8693944" y="4894369"/>
            <a:ext cx="2971800" cy="1885950"/>
          </a:xfrm>
          <a:prstGeom prst="rect">
            <a:avLst/>
          </a:prstGeom>
        </p:spPr>
      </p:pic>
    </p:spTree>
    <p:extLst>
      <p:ext uri="{BB962C8B-B14F-4D97-AF65-F5344CB8AC3E}">
        <p14:creationId xmlns:p14="http://schemas.microsoft.com/office/powerpoint/2010/main" val="315383249"/>
      </p:ext>
    </p:extLst>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DEB20-1F6E-41FD-6C8B-EB7B58122366}"/>
              </a:ext>
            </a:extLst>
          </p:cNvPr>
          <p:cNvSpPr>
            <a:spLocks noGrp="1"/>
          </p:cNvSpPr>
          <p:nvPr>
            <p:ph type="title"/>
          </p:nvPr>
        </p:nvSpPr>
        <p:spPr/>
        <p:txBody>
          <a:bodyPr/>
          <a:lstStyle/>
          <a:p>
            <a:r>
              <a:rPr lang="en-US" dirty="0"/>
              <a:t>Deletion in B+ tree</a:t>
            </a:r>
            <a:endParaRPr lang="en-IN" dirty="0"/>
          </a:p>
        </p:txBody>
      </p:sp>
      <p:sp>
        <p:nvSpPr>
          <p:cNvPr id="3" name="Content Placeholder 2">
            <a:extLst>
              <a:ext uri="{FF2B5EF4-FFF2-40B4-BE49-F238E27FC236}">
                <a16:creationId xmlns:a16="http://schemas.microsoft.com/office/drawing/2014/main" id="{69B7C38B-00DD-6AB6-9233-723F4927F6AA}"/>
              </a:ext>
            </a:extLst>
          </p:cNvPr>
          <p:cNvSpPr>
            <a:spLocks noGrp="1"/>
          </p:cNvSpPr>
          <p:nvPr>
            <p:ph idx="1"/>
          </p:nvPr>
        </p:nvSpPr>
        <p:spPr/>
        <p:txBody>
          <a:bodyPr/>
          <a:lstStyle/>
          <a:p>
            <a:r>
              <a:rPr lang="en-US" dirty="0">
                <a:solidFill>
                  <a:srgbClr val="FF0000"/>
                </a:solidFill>
              </a:rPr>
              <a:t>Case III </a:t>
            </a:r>
            <a:r>
              <a:rPr lang="en-US" dirty="0"/>
              <a:t>: </a:t>
            </a:r>
            <a:r>
              <a:rPr lang="en-US" b="0" i="0" dirty="0">
                <a:effectLst/>
                <a:latin typeface="euclid_circular_a"/>
              </a:rPr>
              <a:t>In this case, the height of the tree gets </a:t>
            </a:r>
            <a:r>
              <a:rPr lang="en-US" b="0" i="0" dirty="0" err="1">
                <a:effectLst/>
                <a:latin typeface="euclid_circular_a"/>
              </a:rPr>
              <a:t>shrinked</a:t>
            </a:r>
            <a:r>
              <a:rPr lang="en-US" b="0" i="0" dirty="0">
                <a:effectLst/>
                <a:latin typeface="euclid_circular_a"/>
              </a:rPr>
              <a:t>. It is a little complicated. Deleting 55 from the tree below leads to this condition.</a:t>
            </a:r>
            <a:endParaRPr lang="en-IN" dirty="0"/>
          </a:p>
        </p:txBody>
      </p:sp>
      <p:pic>
        <p:nvPicPr>
          <p:cNvPr id="5" name="Picture 4">
            <a:extLst>
              <a:ext uri="{FF2B5EF4-FFF2-40B4-BE49-F238E27FC236}">
                <a16:creationId xmlns:a16="http://schemas.microsoft.com/office/drawing/2014/main" id="{D3ED7FAB-FD93-9489-5997-7520DDD87F6B}"/>
              </a:ext>
            </a:extLst>
          </p:cNvPr>
          <p:cNvPicPr>
            <a:picLocks noChangeAspect="1"/>
          </p:cNvPicPr>
          <p:nvPr/>
        </p:nvPicPr>
        <p:blipFill>
          <a:blip r:embed="rId2"/>
          <a:stretch>
            <a:fillRect/>
          </a:stretch>
        </p:blipFill>
        <p:spPr>
          <a:xfrm>
            <a:off x="0" y="2853979"/>
            <a:ext cx="3324225" cy="1971675"/>
          </a:xfrm>
          <a:prstGeom prst="rect">
            <a:avLst/>
          </a:prstGeom>
        </p:spPr>
      </p:pic>
      <p:pic>
        <p:nvPicPr>
          <p:cNvPr id="7" name="Picture 6">
            <a:extLst>
              <a:ext uri="{FF2B5EF4-FFF2-40B4-BE49-F238E27FC236}">
                <a16:creationId xmlns:a16="http://schemas.microsoft.com/office/drawing/2014/main" id="{52E2E262-3979-23A1-F853-3482B4B577DD}"/>
              </a:ext>
            </a:extLst>
          </p:cNvPr>
          <p:cNvPicPr>
            <a:picLocks noChangeAspect="1"/>
          </p:cNvPicPr>
          <p:nvPr/>
        </p:nvPicPr>
        <p:blipFill>
          <a:blip r:embed="rId3"/>
          <a:stretch>
            <a:fillRect/>
          </a:stretch>
        </p:blipFill>
        <p:spPr>
          <a:xfrm>
            <a:off x="3500023" y="2853979"/>
            <a:ext cx="2886075" cy="1924050"/>
          </a:xfrm>
          <a:prstGeom prst="rect">
            <a:avLst/>
          </a:prstGeom>
        </p:spPr>
      </p:pic>
      <p:pic>
        <p:nvPicPr>
          <p:cNvPr id="9" name="Picture 8">
            <a:extLst>
              <a:ext uri="{FF2B5EF4-FFF2-40B4-BE49-F238E27FC236}">
                <a16:creationId xmlns:a16="http://schemas.microsoft.com/office/drawing/2014/main" id="{CC61C2A6-7786-E56F-82E8-F7897A2A4F63}"/>
              </a:ext>
            </a:extLst>
          </p:cNvPr>
          <p:cNvPicPr>
            <a:picLocks noChangeAspect="1"/>
          </p:cNvPicPr>
          <p:nvPr/>
        </p:nvPicPr>
        <p:blipFill>
          <a:blip r:embed="rId4"/>
          <a:stretch>
            <a:fillRect/>
          </a:stretch>
        </p:blipFill>
        <p:spPr>
          <a:xfrm>
            <a:off x="6561896" y="2869063"/>
            <a:ext cx="2533650" cy="1828800"/>
          </a:xfrm>
          <a:prstGeom prst="rect">
            <a:avLst/>
          </a:prstGeom>
        </p:spPr>
      </p:pic>
      <p:pic>
        <p:nvPicPr>
          <p:cNvPr id="11" name="Picture 10">
            <a:extLst>
              <a:ext uri="{FF2B5EF4-FFF2-40B4-BE49-F238E27FC236}">
                <a16:creationId xmlns:a16="http://schemas.microsoft.com/office/drawing/2014/main" id="{956750DF-5E33-0BE5-14EB-365107656CB7}"/>
              </a:ext>
            </a:extLst>
          </p:cNvPr>
          <p:cNvPicPr>
            <a:picLocks noChangeAspect="1"/>
          </p:cNvPicPr>
          <p:nvPr/>
        </p:nvPicPr>
        <p:blipFill>
          <a:blip r:embed="rId5"/>
          <a:stretch>
            <a:fillRect/>
          </a:stretch>
        </p:blipFill>
        <p:spPr>
          <a:xfrm>
            <a:off x="9553989" y="3149254"/>
            <a:ext cx="2181225" cy="1333500"/>
          </a:xfrm>
          <a:prstGeom prst="rect">
            <a:avLst/>
          </a:prstGeom>
        </p:spPr>
      </p:pic>
    </p:spTree>
    <p:extLst>
      <p:ext uri="{BB962C8B-B14F-4D97-AF65-F5344CB8AC3E}">
        <p14:creationId xmlns:p14="http://schemas.microsoft.com/office/powerpoint/2010/main" val="2150635706"/>
      </p:ext>
    </p:extLst>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506B7-299E-18CF-F50C-0623567E487B}"/>
              </a:ext>
            </a:extLst>
          </p:cNvPr>
          <p:cNvSpPr>
            <a:spLocks noGrp="1"/>
          </p:cNvSpPr>
          <p:nvPr>
            <p:ph type="title"/>
          </p:nvPr>
        </p:nvSpPr>
        <p:spPr>
          <a:xfrm>
            <a:off x="6877877" y="307977"/>
            <a:ext cx="4866447" cy="792162"/>
          </a:xfrm>
        </p:spPr>
        <p:txBody>
          <a:bodyPr/>
          <a:lstStyle/>
          <a:p>
            <a:r>
              <a:rPr lang="en-US" dirty="0"/>
              <a:t>B+ tree operations - Time and Space Complexity</a:t>
            </a:r>
            <a:endParaRPr lang="en-IN" dirty="0"/>
          </a:p>
        </p:txBody>
      </p:sp>
      <p:pic>
        <p:nvPicPr>
          <p:cNvPr id="5" name="Content Placeholder 4">
            <a:extLst>
              <a:ext uri="{FF2B5EF4-FFF2-40B4-BE49-F238E27FC236}">
                <a16:creationId xmlns:a16="http://schemas.microsoft.com/office/drawing/2014/main" id="{7C559765-1386-DB11-F9ED-B0881CCCBB42}"/>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8961989" y="1287046"/>
            <a:ext cx="3209925" cy="3838575"/>
          </a:xfrm>
        </p:spPr>
      </p:pic>
      <p:pic>
        <p:nvPicPr>
          <p:cNvPr id="7" name="Picture 6">
            <a:extLst>
              <a:ext uri="{FF2B5EF4-FFF2-40B4-BE49-F238E27FC236}">
                <a16:creationId xmlns:a16="http://schemas.microsoft.com/office/drawing/2014/main" id="{E6664C5C-86C3-73FE-CB12-14F3046944A3}"/>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619952" y="19844"/>
            <a:ext cx="6257925" cy="3838575"/>
          </a:xfrm>
          <a:prstGeom prst="rect">
            <a:avLst/>
          </a:prstGeom>
        </p:spPr>
      </p:pic>
      <p:pic>
        <p:nvPicPr>
          <p:cNvPr id="6" name="Content Placeholder 4">
            <a:extLst>
              <a:ext uri="{FF2B5EF4-FFF2-40B4-BE49-F238E27FC236}">
                <a16:creationId xmlns:a16="http://schemas.microsoft.com/office/drawing/2014/main" id="{59F9A9AF-AC6C-79E8-E454-AE740C0DCDB1}"/>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bwMode="auto">
          <a:xfrm>
            <a:off x="5740572" y="2778123"/>
            <a:ext cx="331470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5720033"/>
      </p:ext>
    </p:extLst>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04FD9-8EEA-0F6F-8AFC-12A0104A09A5}"/>
              </a:ext>
            </a:extLst>
          </p:cNvPr>
          <p:cNvSpPr>
            <a:spLocks noGrp="1"/>
          </p:cNvSpPr>
          <p:nvPr>
            <p:ph type="title"/>
          </p:nvPr>
        </p:nvSpPr>
        <p:spPr/>
        <p:txBody>
          <a:bodyPr/>
          <a:lstStyle/>
          <a:p>
            <a:r>
              <a:rPr lang="en-US" dirty="0"/>
              <a:t>Reference</a:t>
            </a:r>
            <a:endParaRPr lang="en-IN" dirty="0"/>
          </a:p>
        </p:txBody>
      </p:sp>
      <p:sp>
        <p:nvSpPr>
          <p:cNvPr id="3" name="Content Placeholder 2">
            <a:extLst>
              <a:ext uri="{FF2B5EF4-FFF2-40B4-BE49-F238E27FC236}">
                <a16:creationId xmlns:a16="http://schemas.microsoft.com/office/drawing/2014/main" id="{705503D4-FBA0-F263-65A8-C702FB86409B}"/>
              </a:ext>
            </a:extLst>
          </p:cNvPr>
          <p:cNvSpPr>
            <a:spLocks noGrp="1"/>
          </p:cNvSpPr>
          <p:nvPr>
            <p:ph idx="1"/>
          </p:nvPr>
        </p:nvSpPr>
        <p:spPr/>
        <p:txBody>
          <a:bodyPr/>
          <a:lstStyle/>
          <a:p>
            <a:r>
              <a:rPr lang="en-IN" dirty="0">
                <a:hlinkClick r:id="rId2"/>
              </a:rPr>
              <a:t>https://iq.opengenus.org/time-complexity-of-bplus-tree/</a:t>
            </a:r>
            <a:endParaRPr lang="en-IN" dirty="0"/>
          </a:p>
          <a:p>
            <a:r>
              <a:rPr lang="en-IN" dirty="0">
                <a:hlinkClick r:id="rId3"/>
              </a:rPr>
              <a:t>https://www.programiz.com/dsa/b-plus-tree</a:t>
            </a:r>
            <a:endParaRPr lang="en-IN" dirty="0"/>
          </a:p>
          <a:p>
            <a:r>
              <a:rPr lang="en-IN" dirty="0">
                <a:hlinkClick r:id="rId4"/>
              </a:rPr>
              <a:t>https://www.geeksforgeeks.org/introduction-of-b-tree/</a:t>
            </a:r>
            <a:endParaRPr lang="en-IN" dirty="0"/>
          </a:p>
          <a:p>
            <a:endParaRPr lang="en-IN" dirty="0"/>
          </a:p>
          <a:p>
            <a:endParaRPr lang="en-IN" dirty="0"/>
          </a:p>
        </p:txBody>
      </p:sp>
    </p:spTree>
    <p:extLst>
      <p:ext uri="{BB962C8B-B14F-4D97-AF65-F5344CB8AC3E}">
        <p14:creationId xmlns:p14="http://schemas.microsoft.com/office/powerpoint/2010/main" val="3319811526"/>
      </p:ext>
    </p:extLst>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623C4-38EE-FEAA-CFA6-D0E156FA8013}"/>
              </a:ext>
            </a:extLst>
          </p:cNvPr>
          <p:cNvSpPr>
            <a:spLocks noGrp="1"/>
          </p:cNvSpPr>
          <p:nvPr>
            <p:ph type="title"/>
          </p:nvPr>
        </p:nvSpPr>
        <p:spPr/>
        <p:txBody>
          <a:bodyPr/>
          <a:lstStyle/>
          <a:p>
            <a:r>
              <a:rPr lang="en-US" dirty="0"/>
              <a:t>Example for M-way Tree</a:t>
            </a:r>
            <a:endParaRPr lang="en-IN" dirty="0"/>
          </a:p>
        </p:txBody>
      </p:sp>
      <p:pic>
        <p:nvPicPr>
          <p:cNvPr id="5" name="Content Placeholder 4">
            <a:extLst>
              <a:ext uri="{FF2B5EF4-FFF2-40B4-BE49-F238E27FC236}">
                <a16:creationId xmlns:a16="http://schemas.microsoft.com/office/drawing/2014/main" id="{94E9037D-FD4F-161E-BA38-57BA561391D7}"/>
              </a:ext>
            </a:extLst>
          </p:cNvPr>
          <p:cNvPicPr>
            <a:picLocks noGrp="1" noChangeAspect="1"/>
          </p:cNvPicPr>
          <p:nvPr>
            <p:ph idx="1"/>
          </p:nvPr>
        </p:nvPicPr>
        <p:blipFill>
          <a:blip r:embed="rId2"/>
          <a:stretch>
            <a:fillRect/>
          </a:stretch>
        </p:blipFill>
        <p:spPr>
          <a:xfrm>
            <a:off x="2195512" y="1329531"/>
            <a:ext cx="7800975" cy="4686300"/>
          </a:xfrm>
        </p:spPr>
      </p:pic>
    </p:spTree>
    <p:extLst>
      <p:ext uri="{BB962C8B-B14F-4D97-AF65-F5344CB8AC3E}">
        <p14:creationId xmlns:p14="http://schemas.microsoft.com/office/powerpoint/2010/main" val="760440289"/>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F2EAA-F85C-CD71-7739-E0EF68A0AFC4}"/>
              </a:ext>
            </a:extLst>
          </p:cNvPr>
          <p:cNvSpPr>
            <a:spLocks noGrp="1"/>
          </p:cNvSpPr>
          <p:nvPr>
            <p:ph type="title"/>
          </p:nvPr>
        </p:nvSpPr>
        <p:spPr/>
        <p:txBody>
          <a:bodyPr/>
          <a:lstStyle/>
          <a:p>
            <a:r>
              <a:rPr lang="en-US" dirty="0"/>
              <a:t>Multilevel indexing</a:t>
            </a:r>
            <a:endParaRPr lang="en-IN" dirty="0"/>
          </a:p>
        </p:txBody>
      </p:sp>
      <p:pic>
        <p:nvPicPr>
          <p:cNvPr id="5" name="Content Placeholder 4">
            <a:extLst>
              <a:ext uri="{FF2B5EF4-FFF2-40B4-BE49-F238E27FC236}">
                <a16:creationId xmlns:a16="http://schemas.microsoft.com/office/drawing/2014/main" id="{763482AA-3ADF-700C-749C-19FB269A7B79}"/>
              </a:ext>
            </a:extLst>
          </p:cNvPr>
          <p:cNvPicPr>
            <a:picLocks noGrp="1" noChangeAspect="1"/>
          </p:cNvPicPr>
          <p:nvPr>
            <p:ph idx="1"/>
          </p:nvPr>
        </p:nvPicPr>
        <p:blipFill>
          <a:blip r:embed="rId2"/>
          <a:stretch>
            <a:fillRect/>
          </a:stretch>
        </p:blipFill>
        <p:spPr>
          <a:xfrm>
            <a:off x="1121671" y="1879703"/>
            <a:ext cx="4276725" cy="4010025"/>
          </a:xfrm>
        </p:spPr>
      </p:pic>
      <p:pic>
        <p:nvPicPr>
          <p:cNvPr id="7" name="Picture 6">
            <a:extLst>
              <a:ext uri="{FF2B5EF4-FFF2-40B4-BE49-F238E27FC236}">
                <a16:creationId xmlns:a16="http://schemas.microsoft.com/office/drawing/2014/main" id="{AF4B0BAD-5F10-7EFB-002A-953FFEFB1EB3}"/>
              </a:ext>
            </a:extLst>
          </p:cNvPr>
          <p:cNvPicPr>
            <a:picLocks noChangeAspect="1"/>
          </p:cNvPicPr>
          <p:nvPr/>
        </p:nvPicPr>
        <p:blipFill>
          <a:blip r:embed="rId3"/>
          <a:stretch>
            <a:fillRect/>
          </a:stretch>
        </p:blipFill>
        <p:spPr>
          <a:xfrm>
            <a:off x="6279666" y="3169047"/>
            <a:ext cx="4714875" cy="2543175"/>
          </a:xfrm>
          <a:prstGeom prst="rect">
            <a:avLst/>
          </a:prstGeom>
        </p:spPr>
      </p:pic>
      <p:sp>
        <p:nvSpPr>
          <p:cNvPr id="4" name="TextBox 3">
            <a:extLst>
              <a:ext uri="{FF2B5EF4-FFF2-40B4-BE49-F238E27FC236}">
                <a16:creationId xmlns:a16="http://schemas.microsoft.com/office/drawing/2014/main" id="{322CF089-8ACF-1784-5290-D5FA9C440E34}"/>
              </a:ext>
            </a:extLst>
          </p:cNvPr>
          <p:cNvSpPr txBox="1"/>
          <p:nvPr/>
        </p:nvSpPr>
        <p:spPr>
          <a:xfrm>
            <a:off x="5585790" y="1302315"/>
            <a:ext cx="6102626" cy="1631216"/>
          </a:xfrm>
          <a:prstGeom prst="rect">
            <a:avLst/>
          </a:prstGeom>
          <a:noFill/>
        </p:spPr>
        <p:txBody>
          <a:bodyPr wrap="square">
            <a:spAutoFit/>
          </a:bodyPr>
          <a:lstStyle/>
          <a:p>
            <a:pPr algn="just"/>
            <a:r>
              <a:rPr lang="en-US" sz="2000" dirty="0">
                <a:solidFill>
                  <a:srgbClr val="0000FF"/>
                </a:solidFill>
                <a:latin typeface="euclid_circular_a"/>
                <a:cs typeface="Arial" panose="020B0604020202020204" pitchFamily="34" charset="0"/>
              </a:rPr>
              <a:t>Multilevel indexes refer to a hierarchical structure of indexes. Here, each level of the index provides a more detailed reference to the data. It allows faster data retrieval, reduces disk access, and improves query performance</a:t>
            </a:r>
            <a:endParaRPr lang="en-IN" sz="2000" dirty="0">
              <a:solidFill>
                <a:srgbClr val="0000FF"/>
              </a:solidFill>
              <a:latin typeface="euclid_circular_a"/>
              <a:cs typeface="Arial" panose="020B0604020202020204" pitchFamily="34" charset="0"/>
            </a:endParaRPr>
          </a:p>
        </p:txBody>
      </p:sp>
    </p:spTree>
    <p:extLst>
      <p:ext uri="{BB962C8B-B14F-4D97-AF65-F5344CB8AC3E}">
        <p14:creationId xmlns:p14="http://schemas.microsoft.com/office/powerpoint/2010/main" val="1451838423"/>
      </p:ext>
    </p:ext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58B64-B8F9-4E4B-C044-2B2586FD67DB}"/>
              </a:ext>
            </a:extLst>
          </p:cNvPr>
          <p:cNvSpPr>
            <a:spLocks noGrp="1"/>
          </p:cNvSpPr>
          <p:nvPr>
            <p:ph type="title"/>
          </p:nvPr>
        </p:nvSpPr>
        <p:spPr/>
        <p:txBody>
          <a:bodyPr/>
          <a:lstStyle/>
          <a:p>
            <a:r>
              <a:rPr lang="en-US" dirty="0"/>
              <a:t>B+ Tree</a:t>
            </a:r>
            <a:endParaRPr lang="en-IN" dirty="0"/>
          </a:p>
        </p:txBody>
      </p:sp>
      <p:sp>
        <p:nvSpPr>
          <p:cNvPr id="3" name="Content Placeholder 2">
            <a:extLst>
              <a:ext uri="{FF2B5EF4-FFF2-40B4-BE49-F238E27FC236}">
                <a16:creationId xmlns:a16="http://schemas.microsoft.com/office/drawing/2014/main" id="{4397B6F9-8B5B-620A-7530-2FC558B6EA27}"/>
              </a:ext>
            </a:extLst>
          </p:cNvPr>
          <p:cNvSpPr>
            <a:spLocks noGrp="1"/>
          </p:cNvSpPr>
          <p:nvPr>
            <p:ph idx="1"/>
          </p:nvPr>
        </p:nvSpPr>
        <p:spPr>
          <a:xfrm>
            <a:off x="609600" y="1066800"/>
            <a:ext cx="10972800" cy="4906963"/>
          </a:xfrm>
        </p:spPr>
        <p:txBody>
          <a:bodyPr/>
          <a:lstStyle/>
          <a:p>
            <a:pPr algn="just"/>
            <a:r>
              <a:rPr lang="en-US" b="0" i="0" dirty="0">
                <a:effectLst/>
                <a:latin typeface="euclid_circular_a"/>
              </a:rPr>
              <a:t>A B+ tree is an advanced form of a </a:t>
            </a:r>
            <a:r>
              <a:rPr lang="en-US" b="0" i="0" dirty="0">
                <a:solidFill>
                  <a:srgbClr val="FF0000"/>
                </a:solidFill>
                <a:effectLst/>
                <a:latin typeface="euclid_circular_a"/>
              </a:rPr>
              <a:t>self-balancing tree</a:t>
            </a:r>
            <a:r>
              <a:rPr lang="en-US" b="0" i="0" dirty="0">
                <a:effectLst/>
                <a:latin typeface="euclid_circular_a"/>
              </a:rPr>
              <a:t> in which all the values are present in the leaf level.</a:t>
            </a:r>
          </a:p>
          <a:p>
            <a:pPr algn="just"/>
            <a:r>
              <a:rPr lang="en-US" b="0" i="0" dirty="0">
                <a:effectLst/>
                <a:latin typeface="euclid_circular_a"/>
              </a:rPr>
              <a:t>An important concept to be understood before learning B+ tree is multilevel indexing. In multilevel indexing, the index of indices is created as in figure below. It makes accessing the data easier and faster.</a:t>
            </a:r>
            <a:endParaRPr lang="en-IN" dirty="0"/>
          </a:p>
        </p:txBody>
      </p:sp>
      <p:pic>
        <p:nvPicPr>
          <p:cNvPr id="8" name="Picture 7">
            <a:extLst>
              <a:ext uri="{FF2B5EF4-FFF2-40B4-BE49-F238E27FC236}">
                <a16:creationId xmlns:a16="http://schemas.microsoft.com/office/drawing/2014/main" id="{1AC572D7-A7DB-21B2-B342-949CA20B10D6}"/>
              </a:ext>
            </a:extLst>
          </p:cNvPr>
          <p:cNvPicPr>
            <a:picLocks noChangeAspect="1"/>
          </p:cNvPicPr>
          <p:nvPr/>
        </p:nvPicPr>
        <p:blipFill>
          <a:blip r:embed="rId2"/>
          <a:stretch>
            <a:fillRect/>
          </a:stretch>
        </p:blipFill>
        <p:spPr>
          <a:xfrm>
            <a:off x="4850295" y="3091116"/>
            <a:ext cx="6957391" cy="3674809"/>
          </a:xfrm>
          <a:prstGeom prst="rect">
            <a:avLst/>
          </a:prstGeom>
        </p:spPr>
      </p:pic>
      <p:sp>
        <p:nvSpPr>
          <p:cNvPr id="9" name="TextBox 8">
            <a:extLst>
              <a:ext uri="{FF2B5EF4-FFF2-40B4-BE49-F238E27FC236}">
                <a16:creationId xmlns:a16="http://schemas.microsoft.com/office/drawing/2014/main" id="{685C27CD-0EF9-FC26-2DFC-F95129708456}"/>
              </a:ext>
            </a:extLst>
          </p:cNvPr>
          <p:cNvSpPr txBox="1"/>
          <p:nvPr/>
        </p:nvSpPr>
        <p:spPr>
          <a:xfrm>
            <a:off x="4267200" y="4369927"/>
            <a:ext cx="3882886" cy="369332"/>
          </a:xfrm>
          <a:prstGeom prst="rect">
            <a:avLst/>
          </a:prstGeom>
          <a:noFill/>
        </p:spPr>
        <p:txBody>
          <a:bodyPr wrap="square" rtlCol="0">
            <a:spAutoFit/>
          </a:bodyPr>
          <a:lstStyle/>
          <a:p>
            <a:r>
              <a:rPr lang="en-US" dirty="0"/>
              <a:t>Structure of B+ Tree</a:t>
            </a:r>
            <a:endParaRPr lang="en-IN" dirty="0"/>
          </a:p>
        </p:txBody>
      </p:sp>
    </p:spTree>
    <p:extLst>
      <p:ext uri="{BB962C8B-B14F-4D97-AF65-F5344CB8AC3E}">
        <p14:creationId xmlns:p14="http://schemas.microsoft.com/office/powerpoint/2010/main" val="214690987"/>
      </p:ext>
    </p:extLst>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D4C328-DD6D-E421-0C92-D2EB0C51A7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FB1C92-4F40-AE07-405B-9FBC3AD09567}"/>
              </a:ext>
            </a:extLst>
          </p:cNvPr>
          <p:cNvSpPr>
            <a:spLocks noGrp="1"/>
          </p:cNvSpPr>
          <p:nvPr>
            <p:ph type="title"/>
          </p:nvPr>
        </p:nvSpPr>
        <p:spPr/>
        <p:txBody>
          <a:bodyPr/>
          <a:lstStyle/>
          <a:p>
            <a:r>
              <a:rPr lang="en-US" dirty="0"/>
              <a:t>Features of B+ Trees</a:t>
            </a:r>
            <a:endParaRPr lang="en-IN" dirty="0"/>
          </a:p>
        </p:txBody>
      </p:sp>
      <p:sp>
        <p:nvSpPr>
          <p:cNvPr id="3" name="Content Placeholder 2">
            <a:extLst>
              <a:ext uri="{FF2B5EF4-FFF2-40B4-BE49-F238E27FC236}">
                <a16:creationId xmlns:a16="http://schemas.microsoft.com/office/drawing/2014/main" id="{0AF95019-67E6-CFFC-CA15-A71331B724F9}"/>
              </a:ext>
            </a:extLst>
          </p:cNvPr>
          <p:cNvSpPr>
            <a:spLocks noGrp="1"/>
          </p:cNvSpPr>
          <p:nvPr>
            <p:ph idx="1"/>
          </p:nvPr>
        </p:nvSpPr>
        <p:spPr/>
        <p:txBody>
          <a:bodyPr/>
          <a:lstStyle/>
          <a:p>
            <a:r>
              <a:rPr lang="en-IN" sz="2200" dirty="0"/>
              <a:t>Balanced: </a:t>
            </a:r>
            <a:r>
              <a:rPr lang="en-US" sz="1600" b="0" i="0" dirty="0">
                <a:solidFill>
                  <a:srgbClr val="273239"/>
                </a:solidFill>
                <a:effectLst/>
                <a:latin typeface="Nunito" pitchFamily="2" charset="0"/>
              </a:rPr>
              <a:t>B+ Trees are self-balancing, which means that as data is added or removed from the tree, it automatically adjusts itself to maintain a balanced structure. This ensures that the search time remains relatively constant, regardless of the size of the tree.</a:t>
            </a:r>
            <a:endParaRPr lang="en-IN" sz="2200" dirty="0"/>
          </a:p>
          <a:p>
            <a:r>
              <a:rPr lang="en-IN" sz="2200" dirty="0"/>
              <a:t>Multi-level : </a:t>
            </a:r>
            <a:r>
              <a:rPr lang="en-US" sz="1600" b="0" i="0" dirty="0">
                <a:solidFill>
                  <a:srgbClr val="273239"/>
                </a:solidFill>
                <a:effectLst/>
                <a:latin typeface="Nunito" pitchFamily="2" charset="0"/>
              </a:rPr>
              <a:t>B+ Trees are multi-level data structures, with a root node at the top and one or more levels of internal nodes below it. The leaf nodes at the bottom level contain the actual data.</a:t>
            </a:r>
            <a:endParaRPr lang="en-IN" sz="2200" dirty="0"/>
          </a:p>
          <a:p>
            <a:r>
              <a:rPr lang="en-IN" sz="2200" dirty="0"/>
              <a:t>Ordered: </a:t>
            </a:r>
            <a:r>
              <a:rPr lang="en-US" sz="1600" b="0" i="0" dirty="0">
                <a:solidFill>
                  <a:srgbClr val="273239"/>
                </a:solidFill>
                <a:effectLst/>
                <a:latin typeface="Nunito" pitchFamily="2" charset="0"/>
              </a:rPr>
              <a:t>B+ Trees maintain the order of the keys in the tree, which makes it easy to perform range queries and other operations that require sorted data.</a:t>
            </a:r>
            <a:endParaRPr lang="en-IN" sz="2200" dirty="0"/>
          </a:p>
          <a:p>
            <a:r>
              <a:rPr lang="en-IN" sz="2200" dirty="0"/>
              <a:t>Fan-out: </a:t>
            </a:r>
            <a:r>
              <a:rPr lang="en-US" sz="1600" b="0" i="0" dirty="0">
                <a:solidFill>
                  <a:srgbClr val="273239"/>
                </a:solidFill>
                <a:effectLst/>
                <a:latin typeface="Nunito" pitchFamily="2" charset="0"/>
              </a:rPr>
              <a:t>B+ Trees have a high fan-out, which means that each node can have many child nodes. This reduces the height of the tree and increases the efficiency of searching and indexing operations.</a:t>
            </a:r>
            <a:endParaRPr lang="en-IN" sz="2200" dirty="0"/>
          </a:p>
          <a:p>
            <a:r>
              <a:rPr lang="en-IN" sz="2200" dirty="0"/>
              <a:t>Cache-friendly: </a:t>
            </a:r>
            <a:r>
              <a:rPr lang="en-US" sz="1600" b="0" i="0" dirty="0">
                <a:solidFill>
                  <a:srgbClr val="273239"/>
                </a:solidFill>
                <a:effectLst/>
                <a:latin typeface="Nunito" pitchFamily="2" charset="0"/>
              </a:rPr>
              <a:t>B+ Trees are designed to be cache-friendly, which means that they can take advantage of the caching mechanisms in modern computer architectures to improve performance.</a:t>
            </a:r>
            <a:endParaRPr lang="en-IN" sz="2200" dirty="0"/>
          </a:p>
          <a:p>
            <a:r>
              <a:rPr lang="en-IN" sz="2200" dirty="0"/>
              <a:t>Disk-oriented: </a:t>
            </a:r>
            <a:r>
              <a:rPr lang="en-US" sz="1600" b="0" i="0" dirty="0">
                <a:solidFill>
                  <a:srgbClr val="273239"/>
                </a:solidFill>
                <a:effectLst/>
                <a:latin typeface="Nunito" pitchFamily="2" charset="0"/>
              </a:rPr>
              <a:t>B+ Trees are often used for disk-based storage systems because they are efficient at storing and retrieving data from disk.</a:t>
            </a:r>
            <a:endParaRPr lang="en-IN" sz="2200" dirty="0"/>
          </a:p>
        </p:txBody>
      </p:sp>
    </p:spTree>
    <p:extLst>
      <p:ext uri="{BB962C8B-B14F-4D97-AF65-F5344CB8AC3E}">
        <p14:creationId xmlns:p14="http://schemas.microsoft.com/office/powerpoint/2010/main" val="739856425"/>
      </p:ext>
    </p:extLst>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D7E7-DE2A-72A6-1001-2618EA02AB8F}"/>
              </a:ext>
            </a:extLst>
          </p:cNvPr>
          <p:cNvSpPr>
            <a:spLocks noGrp="1"/>
          </p:cNvSpPr>
          <p:nvPr>
            <p:ph type="title"/>
          </p:nvPr>
        </p:nvSpPr>
        <p:spPr/>
        <p:txBody>
          <a:bodyPr/>
          <a:lstStyle/>
          <a:p>
            <a:r>
              <a:rPr lang="en-IN" dirty="0"/>
              <a:t>Why Use B+ Tree?</a:t>
            </a:r>
          </a:p>
        </p:txBody>
      </p:sp>
      <p:sp>
        <p:nvSpPr>
          <p:cNvPr id="3" name="Content Placeholder 2">
            <a:extLst>
              <a:ext uri="{FF2B5EF4-FFF2-40B4-BE49-F238E27FC236}">
                <a16:creationId xmlns:a16="http://schemas.microsoft.com/office/drawing/2014/main" id="{BC722EE8-1D9F-C9D9-EE89-50433FC11E9A}"/>
              </a:ext>
            </a:extLst>
          </p:cNvPr>
          <p:cNvSpPr>
            <a:spLocks noGrp="1"/>
          </p:cNvSpPr>
          <p:nvPr>
            <p:ph idx="1"/>
          </p:nvPr>
        </p:nvSpPr>
        <p:spPr/>
        <p:txBody>
          <a:bodyPr/>
          <a:lstStyle/>
          <a:p>
            <a:pPr algn="just" fontAlgn="base">
              <a:buFont typeface="Arial" panose="020B0604020202020204" pitchFamily="34" charset="0"/>
              <a:buChar char="•"/>
            </a:pPr>
            <a:r>
              <a:rPr lang="en-US" dirty="0">
                <a:latin typeface="euclid_circular_a"/>
              </a:rPr>
              <a:t>B+ Trees are the best choice for storage systems with sluggish data access because they </a:t>
            </a:r>
            <a:r>
              <a:rPr lang="en-US" dirty="0">
                <a:solidFill>
                  <a:srgbClr val="FF0000"/>
                </a:solidFill>
                <a:latin typeface="euclid_circular_a"/>
              </a:rPr>
              <a:t>minimize I/O operations </a:t>
            </a:r>
            <a:r>
              <a:rPr lang="en-US" dirty="0">
                <a:latin typeface="euclid_circular_a"/>
              </a:rPr>
              <a:t>while facilitating efficient disc access.</a:t>
            </a:r>
          </a:p>
          <a:p>
            <a:pPr algn="just" fontAlgn="base">
              <a:buFont typeface="Arial" panose="020B0604020202020204" pitchFamily="34" charset="0"/>
              <a:buChar char="•"/>
            </a:pPr>
            <a:r>
              <a:rPr lang="en-US" dirty="0">
                <a:latin typeface="euclid_circular_a"/>
              </a:rPr>
              <a:t>B+ Trees are a good choice for database systems and applications needing </a:t>
            </a:r>
            <a:r>
              <a:rPr lang="en-US" dirty="0">
                <a:solidFill>
                  <a:srgbClr val="FF0000"/>
                </a:solidFill>
                <a:latin typeface="euclid_circular_a"/>
              </a:rPr>
              <a:t>quick data retrieval </a:t>
            </a:r>
            <a:r>
              <a:rPr lang="en-US" dirty="0">
                <a:latin typeface="euclid_circular_a"/>
              </a:rPr>
              <a:t>because of their balanced structure, which guarantees predictable performance for a variety of activities and facilitates effective range-based queries.</a:t>
            </a:r>
          </a:p>
          <a:p>
            <a:endParaRPr lang="en-IN" dirty="0"/>
          </a:p>
        </p:txBody>
      </p:sp>
    </p:spTree>
    <p:extLst>
      <p:ext uri="{BB962C8B-B14F-4D97-AF65-F5344CB8AC3E}">
        <p14:creationId xmlns:p14="http://schemas.microsoft.com/office/powerpoint/2010/main" val="2706556381"/>
      </p:ext>
    </p:extLst>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EBA3C-1920-A7EF-145F-49380D933015}"/>
              </a:ext>
            </a:extLst>
          </p:cNvPr>
          <p:cNvSpPr>
            <a:spLocks noGrp="1"/>
          </p:cNvSpPr>
          <p:nvPr>
            <p:ph type="title"/>
          </p:nvPr>
        </p:nvSpPr>
        <p:spPr/>
        <p:txBody>
          <a:bodyPr/>
          <a:lstStyle/>
          <a:p>
            <a:r>
              <a:rPr lang="en-US" dirty="0"/>
              <a:t>Advantage of B+ Tree over Binary Search Tree</a:t>
            </a:r>
            <a:endParaRPr lang="en-IN" dirty="0"/>
          </a:p>
        </p:txBody>
      </p:sp>
      <p:sp>
        <p:nvSpPr>
          <p:cNvPr id="3" name="Content Placeholder 2">
            <a:extLst>
              <a:ext uri="{FF2B5EF4-FFF2-40B4-BE49-F238E27FC236}">
                <a16:creationId xmlns:a16="http://schemas.microsoft.com/office/drawing/2014/main" id="{6E0E49F6-2A10-BD35-DF1D-BA1A451DEADF}"/>
              </a:ext>
            </a:extLst>
          </p:cNvPr>
          <p:cNvSpPr>
            <a:spLocks noGrp="1"/>
          </p:cNvSpPr>
          <p:nvPr>
            <p:ph idx="1"/>
          </p:nvPr>
        </p:nvSpPr>
        <p:spPr/>
        <p:txBody>
          <a:bodyPr/>
          <a:lstStyle/>
          <a:p>
            <a:pPr algn="just" fontAlgn="base"/>
            <a:r>
              <a:rPr lang="en-US" sz="2000" dirty="0"/>
              <a:t>BST stores </a:t>
            </a:r>
            <a:r>
              <a:rPr lang="en-US" sz="2000" dirty="0">
                <a:solidFill>
                  <a:srgbClr val="FF0000"/>
                </a:solidFill>
              </a:rPr>
              <a:t>lesser data in a node </a:t>
            </a:r>
            <a:r>
              <a:rPr lang="en-US" sz="2000" dirty="0"/>
              <a:t>as compared to B+ Trees. This results in the increased height of BST than B+ trees. So they are stored on the disk rather than RAM.</a:t>
            </a:r>
          </a:p>
          <a:p>
            <a:pPr algn="just" fontAlgn="base"/>
            <a:r>
              <a:rPr lang="en-US" sz="2000" dirty="0"/>
              <a:t>The major advantage of the B+ tree (and B-trees in general) over binary search trees is that they play well with </a:t>
            </a:r>
            <a:r>
              <a:rPr lang="en-US" sz="2000" dirty="0">
                <a:solidFill>
                  <a:srgbClr val="FF0000"/>
                </a:solidFill>
              </a:rPr>
              <a:t>caches</a:t>
            </a:r>
            <a:r>
              <a:rPr lang="en-US" sz="2000" dirty="0"/>
              <a:t>. If you have a binary search tree whose nodes are stored in more or less random order in memory, then each time you follow a pointer, the machine will have to pull in a new block of memory into the processor cache, which is dramatically slower than accessing memory already in cache.</a:t>
            </a:r>
          </a:p>
          <a:p>
            <a:pPr algn="just" fontAlgn="base"/>
            <a:r>
              <a:rPr lang="en-US" sz="2000" dirty="0"/>
              <a:t>Every time data has to be retrieved from the tree, the data from the disk has to be loaded into the main memory(which is, of course, a time-consuming process) while, in case of </a:t>
            </a:r>
            <a:r>
              <a:rPr lang="en-US" sz="2000" dirty="0">
                <a:solidFill>
                  <a:srgbClr val="FF0000"/>
                </a:solidFill>
              </a:rPr>
              <a:t>B+ trees, the data is already there in RAM and the required node is fetched directly </a:t>
            </a:r>
            <a:r>
              <a:rPr lang="en-US" sz="2000" dirty="0"/>
              <a:t>and data is retrieved from that node which may contain many children(but the overall time for data retrieval is lesser in case of B+ trees because there is no need of loading data from disk to RAM).</a:t>
            </a:r>
          </a:p>
          <a:p>
            <a:endParaRPr lang="en-IN" dirty="0"/>
          </a:p>
        </p:txBody>
      </p:sp>
    </p:spTree>
    <p:extLst>
      <p:ext uri="{BB962C8B-B14F-4D97-AF65-F5344CB8AC3E}">
        <p14:creationId xmlns:p14="http://schemas.microsoft.com/office/powerpoint/2010/main" val="2812042860"/>
      </p:ext>
    </p:extLst>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CDF28-9A6C-A9C3-600B-63B4440D676F}"/>
              </a:ext>
            </a:extLst>
          </p:cNvPr>
          <p:cNvSpPr>
            <a:spLocks noGrp="1"/>
          </p:cNvSpPr>
          <p:nvPr>
            <p:ph type="title"/>
          </p:nvPr>
        </p:nvSpPr>
        <p:spPr/>
        <p:txBody>
          <a:bodyPr/>
          <a:lstStyle/>
          <a:p>
            <a:br>
              <a:rPr lang="en-US" dirty="0"/>
            </a:br>
            <a:r>
              <a:rPr lang="en-US" dirty="0"/>
              <a:t>Properties of a B+ Tree</a:t>
            </a:r>
            <a:br>
              <a:rPr lang="en-US" b="1" i="0" dirty="0">
                <a:solidFill>
                  <a:srgbClr val="25265E"/>
                </a:solidFill>
                <a:effectLst/>
                <a:latin typeface="euclid_circular_a"/>
              </a:rPr>
            </a:br>
            <a:endParaRPr lang="en-IN" dirty="0"/>
          </a:p>
        </p:txBody>
      </p:sp>
      <p:sp>
        <p:nvSpPr>
          <p:cNvPr id="3" name="Content Placeholder 2">
            <a:extLst>
              <a:ext uri="{FF2B5EF4-FFF2-40B4-BE49-F238E27FC236}">
                <a16:creationId xmlns:a16="http://schemas.microsoft.com/office/drawing/2014/main" id="{94977CFE-AD5C-EA9A-244F-4DB9086B8154}"/>
              </a:ext>
            </a:extLst>
          </p:cNvPr>
          <p:cNvSpPr>
            <a:spLocks noGrp="1"/>
          </p:cNvSpPr>
          <p:nvPr>
            <p:ph idx="1"/>
          </p:nvPr>
        </p:nvSpPr>
        <p:spPr/>
        <p:txBody>
          <a:bodyPr/>
          <a:lstStyle/>
          <a:p>
            <a:pPr algn="l">
              <a:buFont typeface="+mj-lt"/>
              <a:buAutoNum type="arabicPeriod"/>
            </a:pPr>
            <a:r>
              <a:rPr lang="en-US" b="0" i="0" dirty="0">
                <a:effectLst/>
                <a:latin typeface="euclid_circular_a"/>
              </a:rPr>
              <a:t>All leaves are at the same level.</a:t>
            </a:r>
          </a:p>
          <a:p>
            <a:pPr algn="l">
              <a:buFont typeface="+mj-lt"/>
              <a:buAutoNum type="arabicPeriod"/>
            </a:pPr>
            <a:r>
              <a:rPr lang="en-US" b="0" i="0" dirty="0">
                <a:effectLst/>
                <a:latin typeface="euclid_circular_a"/>
              </a:rPr>
              <a:t>The root has at least two children.</a:t>
            </a:r>
          </a:p>
          <a:p>
            <a:pPr algn="l">
              <a:buFont typeface="+mj-lt"/>
              <a:buAutoNum type="arabicPeriod"/>
            </a:pPr>
            <a:r>
              <a:rPr lang="en-US" b="0" i="0" dirty="0">
                <a:effectLst/>
                <a:latin typeface="euclid_circular_a"/>
              </a:rPr>
              <a:t>Each node except root can have a maximum of </a:t>
            </a:r>
            <a:r>
              <a:rPr lang="en-US" b="0" i="0" dirty="0">
                <a:effectLst/>
                <a:latin typeface="Droid Sans Mono"/>
              </a:rPr>
              <a:t>m</a:t>
            </a:r>
            <a:r>
              <a:rPr lang="en-US" b="0" i="0" dirty="0">
                <a:effectLst/>
                <a:latin typeface="euclid_circular_a"/>
              </a:rPr>
              <a:t> children and at least </a:t>
            </a:r>
            <a:r>
              <a:rPr lang="en-US" b="0" i="0" dirty="0">
                <a:effectLst/>
                <a:latin typeface="Droid Sans Mono"/>
              </a:rPr>
              <a:t>m/2</a:t>
            </a:r>
            <a:r>
              <a:rPr lang="en-US" b="0" i="0" dirty="0">
                <a:effectLst/>
                <a:latin typeface="euclid_circular_a"/>
              </a:rPr>
              <a:t> children.</a:t>
            </a:r>
          </a:p>
          <a:p>
            <a:pPr algn="l">
              <a:buFont typeface="+mj-lt"/>
              <a:buAutoNum type="arabicPeriod"/>
            </a:pPr>
            <a:r>
              <a:rPr lang="en-US" b="0" i="0" dirty="0">
                <a:effectLst/>
                <a:latin typeface="euclid_circular_a"/>
              </a:rPr>
              <a:t>Each node can contain a maximum of </a:t>
            </a:r>
            <a:r>
              <a:rPr lang="en-US" b="0" i="0" dirty="0">
                <a:effectLst/>
                <a:latin typeface="Droid Sans Mono"/>
              </a:rPr>
              <a:t>m</a:t>
            </a:r>
            <a:r>
              <a:rPr lang="en-US" b="0" i="0" dirty="0">
                <a:effectLst/>
                <a:latin typeface="euclid_circular_a"/>
              </a:rPr>
              <a:t> </a:t>
            </a:r>
            <a:r>
              <a:rPr lang="en-US" b="0" i="0" dirty="0">
                <a:effectLst/>
                <a:latin typeface="Droid Sans Mono"/>
              </a:rPr>
              <a:t>- 1</a:t>
            </a:r>
            <a:r>
              <a:rPr lang="en-US" b="0" i="0" dirty="0">
                <a:effectLst/>
                <a:latin typeface="euclid_circular_a"/>
              </a:rPr>
              <a:t> keys and a minimum of </a:t>
            </a:r>
            <a:r>
              <a:rPr lang="en-US" b="0" i="0" dirty="0">
                <a:effectLst/>
                <a:latin typeface="Droid Sans Mono"/>
              </a:rPr>
              <a:t>⌈m/2⌉</a:t>
            </a:r>
            <a:r>
              <a:rPr lang="en-US" b="0" i="0" dirty="0">
                <a:effectLst/>
                <a:latin typeface="euclid_circular_a"/>
              </a:rPr>
              <a:t> </a:t>
            </a:r>
            <a:r>
              <a:rPr lang="en-US" b="0" i="0" dirty="0">
                <a:effectLst/>
                <a:latin typeface="Droid Sans Mono"/>
              </a:rPr>
              <a:t>- 1</a:t>
            </a:r>
            <a:r>
              <a:rPr lang="en-US" b="0" i="0" dirty="0">
                <a:effectLst/>
                <a:latin typeface="euclid_circular_a"/>
              </a:rPr>
              <a:t> keys.</a:t>
            </a:r>
          </a:p>
          <a:p>
            <a:endParaRPr lang="en-IN" dirty="0"/>
          </a:p>
        </p:txBody>
      </p:sp>
      <p:pic>
        <p:nvPicPr>
          <p:cNvPr id="5" name="Picture 4">
            <a:extLst>
              <a:ext uri="{FF2B5EF4-FFF2-40B4-BE49-F238E27FC236}">
                <a16:creationId xmlns:a16="http://schemas.microsoft.com/office/drawing/2014/main" id="{487C8EB2-2044-56D8-B02B-594F332C8317}"/>
              </a:ext>
            </a:extLst>
          </p:cNvPr>
          <p:cNvPicPr>
            <a:picLocks noChangeAspect="1"/>
          </p:cNvPicPr>
          <p:nvPr/>
        </p:nvPicPr>
        <p:blipFill>
          <a:blip r:embed="rId2"/>
          <a:stretch>
            <a:fillRect/>
          </a:stretch>
        </p:blipFill>
        <p:spPr>
          <a:xfrm>
            <a:off x="725348" y="3802066"/>
            <a:ext cx="5095875" cy="2324100"/>
          </a:xfrm>
          <a:prstGeom prst="rect">
            <a:avLst/>
          </a:prstGeom>
        </p:spPr>
      </p:pic>
    </p:spTree>
    <p:extLst>
      <p:ext uri="{BB962C8B-B14F-4D97-AF65-F5344CB8AC3E}">
        <p14:creationId xmlns:p14="http://schemas.microsoft.com/office/powerpoint/2010/main" val="4004672361"/>
      </p:ext>
    </p:extLst>
  </p:cSld>
  <p:clrMapOvr>
    <a:masterClrMapping/>
  </p:clrMapOvr>
  <p:transition>
    <p:wipe dir="d"/>
  </p:transition>
</p:sld>
</file>

<file path=ppt/theme/theme1.xml><?xml version="1.0" encoding="utf-8"?>
<a:theme xmlns:a="http://schemas.openxmlformats.org/drawingml/2006/main" name="SSN Them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
      </a:majorFont>
      <a:minorFont>
        <a:latin typeface="Comic Sans MS"/>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SN Theme" id="{60A57E58-7173-4173-BF3D-D78F14314FE4}" vid="{0784C0A2-5BEE-4078-8375-C096126F51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SSN Theme</Template>
  <TotalTime>512</TotalTime>
  <Words>2046</Words>
  <Application>Microsoft Office PowerPoint</Application>
  <PresentationFormat>Widescreen</PresentationFormat>
  <Paragraphs>98</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Aptos</vt:lpstr>
      <vt:lpstr>Arial</vt:lpstr>
      <vt:lpstr>Calibri</vt:lpstr>
      <vt:lpstr>Comic Sans MS</vt:lpstr>
      <vt:lpstr>Droid Sans Mono</vt:lpstr>
      <vt:lpstr>euclid_circular_a</vt:lpstr>
      <vt:lpstr>Nunito</vt:lpstr>
      <vt:lpstr>SSN Theme</vt:lpstr>
      <vt:lpstr>B+ Trees</vt:lpstr>
      <vt:lpstr>Multiway (M-way) Trees</vt:lpstr>
      <vt:lpstr>Example for M-way Tree</vt:lpstr>
      <vt:lpstr>Multilevel indexing</vt:lpstr>
      <vt:lpstr>B+ Tree</vt:lpstr>
      <vt:lpstr>Features of B+ Trees</vt:lpstr>
      <vt:lpstr>Why Use B+ Tree?</vt:lpstr>
      <vt:lpstr>Advantage of B+ Tree over Binary Search Tree</vt:lpstr>
      <vt:lpstr> Properties of a B+ Tree </vt:lpstr>
      <vt:lpstr>Searching in B+ Tree</vt:lpstr>
      <vt:lpstr>Example of Searching in B+ Tree </vt:lpstr>
      <vt:lpstr>Insertion in B+ Tree</vt:lpstr>
      <vt:lpstr>Example of B+ tree insertion order m=3</vt:lpstr>
      <vt:lpstr>Insert 35</vt:lpstr>
      <vt:lpstr>Insert 45</vt:lpstr>
      <vt:lpstr> Deletion from a B-tree </vt:lpstr>
      <vt:lpstr>Deletion in B+ trees </vt:lpstr>
      <vt:lpstr>Deletion in B+ trees </vt:lpstr>
      <vt:lpstr>Deletion in B+ trees </vt:lpstr>
      <vt:lpstr>Deletion in B+ tree</vt:lpstr>
      <vt:lpstr>Deletion in B+ tree</vt:lpstr>
      <vt:lpstr>Deletion in B+ tree</vt:lpstr>
      <vt:lpstr>Deletion in B+ tree</vt:lpstr>
      <vt:lpstr>Deletion in B+ tree</vt:lpstr>
      <vt:lpstr>B+ tree operations - Time and Space Complexity</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K.S.Gayathri</dc:creator>
  <cp:lastModifiedBy>K.S.Gayathri</cp:lastModifiedBy>
  <cp:revision>39</cp:revision>
  <dcterms:created xsi:type="dcterms:W3CDTF">2023-10-10T10:20:53Z</dcterms:created>
  <dcterms:modified xsi:type="dcterms:W3CDTF">2024-02-28T11:59:26Z</dcterms:modified>
</cp:coreProperties>
</file>