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01" r:id="rId3"/>
    <p:sldId id="302" r:id="rId4"/>
    <p:sldId id="304" r:id="rId5"/>
    <p:sldId id="309" r:id="rId6"/>
    <p:sldId id="310" r:id="rId7"/>
    <p:sldId id="311" r:id="rId8"/>
    <p:sldId id="303" r:id="rId9"/>
    <p:sldId id="312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DD52-7570-4B7C-9E93-52648444CD79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4F13-D13A-407C-93FF-EAA3141A6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6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8D7BB99-7F03-6115-17B4-2295E1D02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D370B2-4A76-4ECA-9852-7E441AE7FDEC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64F9C17-3BBD-DBAF-6860-1406BE4D4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6913"/>
            <a:ext cx="6061075" cy="34099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559B235-8ED5-6F92-40CA-DD491B5CA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4340225"/>
            <a:ext cx="507682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band">
            <a:extLst>
              <a:ext uri="{FF2B5EF4-FFF2-40B4-BE49-F238E27FC236}">
                <a16:creationId xmlns:a16="http://schemas.microsoft.com/office/drawing/2014/main" id="{93831395-FD10-D040-39BC-94D9549A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8"/>
            <a:ext cx="1217083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>
              <a:ext uri="{FF2B5EF4-FFF2-40B4-BE49-F238E27FC236}">
                <a16:creationId xmlns:a16="http://schemas.microsoft.com/office/drawing/2014/main" id="{E7DC885E-D864-5C9F-DFF2-28895FC3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307807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3C52A7-F4F0-1A90-2ED2-E2EBE37337EE}"/>
              </a:ext>
            </a:extLst>
          </p:cNvPr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43C37-34E2-5661-680A-1A7CBBBB32B6}"/>
              </a:ext>
            </a:extLst>
          </p:cNvPr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3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>
            <a:extLst>
              <a:ext uri="{FF2B5EF4-FFF2-40B4-BE49-F238E27FC236}">
                <a16:creationId xmlns:a16="http://schemas.microsoft.com/office/drawing/2014/main" id="{6A977C47-5D42-1CB1-C089-25EF8165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950"/>
            <a:ext cx="12189884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E46B911-A9A9-E45D-438F-D955B7CB2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8633745-4AC9-E539-D2BF-23BC909E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EA0A19-E5A2-1D2C-E7A1-4A6E4793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3475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A89307-C8F3-4D9E-B8CB-5FA5576735D8}" type="slidenum">
              <a:rPr lang="en-US" altLang="en-US" sz="1600" b="1" smtClean="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 b="1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497E-0085-F027-87BA-7B4100B4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Knapsack Problem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FA3A-577B-0447-6CC5-19A8DA58A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Greedy Approach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41028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F98A92E-EACC-EEA7-7A32-CD7EDB9D7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Knapsack Problem</a:t>
            </a:r>
            <a:endParaRPr lang="en-US" altLang="zh-TW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3C6B2-0856-6B00-9F9B-19A47E540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922" y="1381160"/>
            <a:ext cx="5817704" cy="4095679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dirty="0"/>
              <a:t>The knapsack problem states that given a set of items, holding weights and profit values, one must determine the subset of the items to be added in a knapsack such that, the </a:t>
            </a:r>
            <a:r>
              <a:rPr lang="en-US" dirty="0">
                <a:solidFill>
                  <a:srgbClr val="FF0000"/>
                </a:solidFill>
              </a:rPr>
              <a:t>total weight of the items must not exceed the limit</a:t>
            </a:r>
            <a:r>
              <a:rPr lang="en-US" dirty="0"/>
              <a:t> of the knapsack and its </a:t>
            </a:r>
            <a:r>
              <a:rPr lang="en-US" dirty="0">
                <a:solidFill>
                  <a:srgbClr val="FF0000"/>
                </a:solidFill>
              </a:rPr>
              <a:t>total profit value is maximum</a:t>
            </a:r>
            <a:r>
              <a:rPr lang="en-US" dirty="0"/>
              <a:t>.</a:t>
            </a:r>
          </a:p>
          <a:p>
            <a:pPr marL="0" indent="0" algn="just" eaLnBrk="1" hangingPunct="1">
              <a:buNone/>
            </a:pPr>
            <a:endParaRPr lang="en-US" altLang="zh-TW" dirty="0">
              <a:sym typeface="Symbol" panose="05050102010706020507" pitchFamily="18" charset="2"/>
            </a:endParaRPr>
          </a:p>
          <a:p>
            <a:pPr marL="0" indent="0" algn="just" eaLnBrk="1" hangingPunct="1">
              <a:buNone/>
            </a:pPr>
            <a:r>
              <a:rPr lang="en-US" altLang="zh-TW" dirty="0">
                <a:sym typeface="Symbol" panose="05050102010706020507" pitchFamily="18" charset="2"/>
              </a:rPr>
              <a:t>Types of Knapsack problem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altLang="zh-TW" dirty="0">
                <a:sym typeface="Symbol" panose="05050102010706020507" pitchFamily="18" charset="2"/>
              </a:rPr>
              <a:t>Fractional Knapsack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altLang="zh-TW" dirty="0">
                <a:sym typeface="Symbol" panose="05050102010706020507" pitchFamily="18" charset="2"/>
              </a:rPr>
              <a:t>0/1 Knapsack</a:t>
            </a:r>
          </a:p>
        </p:txBody>
      </p:sp>
      <p:pic>
        <p:nvPicPr>
          <p:cNvPr id="1032" name="Picture 8" descr="Intro to dynamic programming knapsack problems | by Wangyy | Medium">
            <a:extLst>
              <a:ext uri="{FF2B5EF4-FFF2-40B4-BE49-F238E27FC236}">
                <a16:creationId xmlns:a16="http://schemas.microsoft.com/office/drawing/2014/main" id="{2CD6495A-5AF2-6ACD-C705-C25D6938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65" y="1949000"/>
            <a:ext cx="3856382" cy="295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765F-FB16-CA61-A1CC-D78C6EA0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06" y="211794"/>
            <a:ext cx="4426226" cy="792162"/>
          </a:xfrm>
        </p:spPr>
        <p:txBody>
          <a:bodyPr/>
          <a:lstStyle/>
          <a:p>
            <a:r>
              <a:rPr lang="en-US"/>
              <a:t>Fractional Knapsack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0428-6942-A11F-217B-F1061C61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3"/>
            <a:ext cx="4691270" cy="4906963"/>
          </a:xfrm>
        </p:spPr>
        <p:txBody>
          <a:bodyPr/>
          <a:lstStyle/>
          <a:p>
            <a:pPr algn="just"/>
            <a:r>
              <a:rPr lang="en-US" dirty="0"/>
              <a:t>In fractional knapsack, the items are broken to maximize the profit. The problem in which we break the item is known as a Fractional knapsack problem.</a:t>
            </a:r>
            <a:endParaRPr lang="en-IN" dirty="0"/>
          </a:p>
        </p:txBody>
      </p:sp>
      <p:sp>
        <p:nvSpPr>
          <p:cNvPr id="5" name="AutoShape 4" descr="What Is Greedy Knapsack Problem">
            <a:extLst>
              <a:ext uri="{FF2B5EF4-FFF2-40B4-BE49-F238E27FC236}">
                <a16:creationId xmlns:a16="http://schemas.microsoft.com/office/drawing/2014/main" id="{CCE988AB-F805-590C-E89B-3D7E92FCA2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What Is Greedy Knapsack Problem">
            <a:extLst>
              <a:ext uri="{FF2B5EF4-FFF2-40B4-BE49-F238E27FC236}">
                <a16:creationId xmlns:a16="http://schemas.microsoft.com/office/drawing/2014/main" id="{BE367DD3-8387-63A7-6523-CD211D0AD5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7354B-55FE-32C8-5FE8-F171F708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3759339"/>
            <a:ext cx="4381559" cy="2759630"/>
          </a:xfrm>
          <a:prstGeom prst="rect">
            <a:avLst/>
          </a:prstGeom>
        </p:spPr>
      </p:pic>
      <p:sp>
        <p:nvSpPr>
          <p:cNvPr id="9" name="AutoShape 8" descr="Objective of The Knapsack Problem - Naukri Code 360">
            <a:extLst>
              <a:ext uri="{FF2B5EF4-FFF2-40B4-BE49-F238E27FC236}">
                <a16:creationId xmlns:a16="http://schemas.microsoft.com/office/drawing/2014/main" id="{BE4F3BE0-CACF-6F92-1A4B-7E339C27F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AD229A-8B20-A2DE-0861-801F0A5DC677}"/>
              </a:ext>
            </a:extLst>
          </p:cNvPr>
          <p:cNvSpPr txBox="1">
            <a:spLocks/>
          </p:cNvSpPr>
          <p:nvPr/>
        </p:nvSpPr>
        <p:spPr bwMode="auto">
          <a:xfrm>
            <a:off x="6824868" y="1219203"/>
            <a:ext cx="4691270" cy="254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1B57B5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/>
              <a:t>In 0/1 knapsack, the constraint here is we can either put an item completely into the bag or cannot put it at all [It is not possible to put a part of an item into the bag.</a:t>
            </a:r>
            <a:endParaRPr lang="en-IN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09094-4A2F-C673-797B-9F317DDD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30" y="3464901"/>
            <a:ext cx="4797286" cy="318130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1551FC8-161E-2ACB-4B16-40C1621B1C30}"/>
              </a:ext>
            </a:extLst>
          </p:cNvPr>
          <p:cNvSpPr txBox="1">
            <a:spLocks/>
          </p:cNvSpPr>
          <p:nvPr/>
        </p:nvSpPr>
        <p:spPr bwMode="auto">
          <a:xfrm>
            <a:off x="6891130" y="185049"/>
            <a:ext cx="442622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kern="0"/>
              <a:t>0/1 Knapsack</a:t>
            </a:r>
            <a:endParaRPr lang="en-IN" kern="0"/>
          </a:p>
        </p:txBody>
      </p:sp>
    </p:spTree>
    <p:extLst>
      <p:ext uri="{BB962C8B-B14F-4D97-AF65-F5344CB8AC3E}">
        <p14:creationId xmlns:p14="http://schemas.microsoft.com/office/powerpoint/2010/main" val="2411599705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3ACE-A4ED-5EBC-508F-18E1AD41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Features considered in the Greedy Algorithm to  maximize the profit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9092-0082-761A-B6FE-DC52F3B9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There are basically three approaches to solve the problem: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first approach is to select the item based on the </a:t>
            </a:r>
            <a:r>
              <a:rPr lang="en-US" dirty="0">
                <a:solidFill>
                  <a:srgbClr val="FF0000"/>
                </a:solidFill>
              </a:rPr>
              <a:t>maximum profit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second approach is to select the item based on the </a:t>
            </a:r>
            <a:r>
              <a:rPr lang="en-US" dirty="0">
                <a:solidFill>
                  <a:srgbClr val="FF0000"/>
                </a:solidFill>
              </a:rPr>
              <a:t>minimum weight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third approach is to calculate the </a:t>
            </a:r>
            <a:r>
              <a:rPr lang="en-US" dirty="0">
                <a:solidFill>
                  <a:srgbClr val="FF0000"/>
                </a:solidFill>
              </a:rPr>
              <a:t>ratio of profit/weight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91366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D4B1-664A-914F-642F-6E988485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64" y="4640551"/>
            <a:ext cx="7456394" cy="79216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Select the item based on the maximum profit</a:t>
            </a:r>
            <a:endParaRPr lang="en-IN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DE6396-58E7-76EC-78C5-8B2529900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766298"/>
              </p:ext>
            </p:extLst>
          </p:nvPr>
        </p:nvGraphicFramePr>
        <p:xfrm>
          <a:off x="300317" y="147918"/>
          <a:ext cx="2913528" cy="28160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71176">
                  <a:extLst>
                    <a:ext uri="{9D8B030D-6E8A-4147-A177-3AD203B41FA5}">
                      <a16:colId xmlns:a16="http://schemas.microsoft.com/office/drawing/2014/main" val="1335132164"/>
                    </a:ext>
                  </a:extLst>
                </a:gridCol>
                <a:gridCol w="971176">
                  <a:extLst>
                    <a:ext uri="{9D8B030D-6E8A-4147-A177-3AD203B41FA5}">
                      <a16:colId xmlns:a16="http://schemas.microsoft.com/office/drawing/2014/main" val="1380398823"/>
                    </a:ext>
                  </a:extLst>
                </a:gridCol>
                <a:gridCol w="971176">
                  <a:extLst>
                    <a:ext uri="{9D8B030D-6E8A-4147-A177-3AD203B41FA5}">
                      <a16:colId xmlns:a16="http://schemas.microsoft.com/office/drawing/2014/main" val="1479016012"/>
                    </a:ext>
                  </a:extLst>
                </a:gridCol>
              </a:tblGrid>
              <a:tr h="28985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Weight of the Knapsack: 15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02081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Object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Weight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Profit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477093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422490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214821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217104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708161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912096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972220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1106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30CD3-D04B-33F2-C09D-B89DDB06D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83671"/>
              </p:ext>
            </p:extLst>
          </p:nvPr>
        </p:nvGraphicFramePr>
        <p:xfrm>
          <a:off x="4173068" y="1376662"/>
          <a:ext cx="2720793" cy="225910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06931">
                  <a:extLst>
                    <a:ext uri="{9D8B030D-6E8A-4147-A177-3AD203B41FA5}">
                      <a16:colId xmlns:a16="http://schemas.microsoft.com/office/drawing/2014/main" val="1745454510"/>
                    </a:ext>
                  </a:extLst>
                </a:gridCol>
                <a:gridCol w="906931">
                  <a:extLst>
                    <a:ext uri="{9D8B030D-6E8A-4147-A177-3AD203B41FA5}">
                      <a16:colId xmlns:a16="http://schemas.microsoft.com/office/drawing/2014/main" val="2966042349"/>
                    </a:ext>
                  </a:extLst>
                </a:gridCol>
                <a:gridCol w="906931">
                  <a:extLst>
                    <a:ext uri="{9D8B030D-6E8A-4147-A177-3AD203B41FA5}">
                      <a16:colId xmlns:a16="http://schemas.microsoft.com/office/drawing/2014/main" val="3142423156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4594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4714037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898726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086045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5377793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640308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257754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767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DB4E15-B581-A77C-D745-F18A93C6AECC}"/>
              </a:ext>
            </a:extLst>
          </p:cNvPr>
          <p:cNvSpPr txBox="1"/>
          <p:nvPr/>
        </p:nvSpPr>
        <p:spPr>
          <a:xfrm>
            <a:off x="4289611" y="3804317"/>
            <a:ext cx="2720793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Arrange as per Profit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838A9-1C0D-9E6D-2FC3-6BAB143459C2}"/>
              </a:ext>
            </a:extLst>
          </p:cNvPr>
          <p:cNvSpPr txBox="1"/>
          <p:nvPr/>
        </p:nvSpPr>
        <p:spPr>
          <a:xfrm>
            <a:off x="8254254" y="4653998"/>
            <a:ext cx="6656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Profit =15+10+9+8+7+(5/2)</a:t>
            </a:r>
          </a:p>
          <a:p>
            <a:r>
              <a:rPr lang="en-IN" dirty="0">
                <a:solidFill>
                  <a:srgbClr val="FF0000"/>
                </a:solidFill>
              </a:rPr>
              <a:t>          = 51.5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16C23D-5BE6-8C4C-C29D-5906DECEF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61723"/>
              </p:ext>
            </p:extLst>
          </p:nvPr>
        </p:nvGraphicFramePr>
        <p:xfrm>
          <a:off x="7655858" y="1863128"/>
          <a:ext cx="3926542" cy="22707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95249">
                  <a:extLst>
                    <a:ext uri="{9D8B030D-6E8A-4147-A177-3AD203B41FA5}">
                      <a16:colId xmlns:a16="http://schemas.microsoft.com/office/drawing/2014/main" val="1608133585"/>
                    </a:ext>
                  </a:extLst>
                </a:gridCol>
                <a:gridCol w="795249">
                  <a:extLst>
                    <a:ext uri="{9D8B030D-6E8A-4147-A177-3AD203B41FA5}">
                      <a16:colId xmlns:a16="http://schemas.microsoft.com/office/drawing/2014/main" val="3535768027"/>
                    </a:ext>
                  </a:extLst>
                </a:gridCol>
                <a:gridCol w="795249">
                  <a:extLst>
                    <a:ext uri="{9D8B030D-6E8A-4147-A177-3AD203B41FA5}">
                      <a16:colId xmlns:a16="http://schemas.microsoft.com/office/drawing/2014/main" val="2412596206"/>
                    </a:ext>
                  </a:extLst>
                </a:gridCol>
                <a:gridCol w="1540795">
                  <a:extLst>
                    <a:ext uri="{9D8B030D-6E8A-4147-A177-3AD203B41FA5}">
                      <a16:colId xmlns:a16="http://schemas.microsoft.com/office/drawing/2014/main" val="13552021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Object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Weight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Profit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Remaining Weight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999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15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12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587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11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790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9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736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300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7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057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7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473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endParaRPr lang="en-IN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1098451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2FFF176-DD31-E562-285D-68A673ACA827}"/>
              </a:ext>
            </a:extLst>
          </p:cNvPr>
          <p:cNvSpPr txBox="1">
            <a:spLocks/>
          </p:cNvSpPr>
          <p:nvPr/>
        </p:nvSpPr>
        <p:spPr bwMode="auto">
          <a:xfrm>
            <a:off x="3437968" y="65124"/>
            <a:ext cx="714487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kern="0" dirty="0"/>
              <a:t>Fractional Knapsack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3397065244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DE6396-58E7-76EC-78C5-8B2529900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096986"/>
              </p:ext>
            </p:extLst>
          </p:nvPr>
        </p:nvGraphicFramePr>
        <p:xfrm>
          <a:off x="300317" y="147918"/>
          <a:ext cx="2913528" cy="28160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71176">
                  <a:extLst>
                    <a:ext uri="{9D8B030D-6E8A-4147-A177-3AD203B41FA5}">
                      <a16:colId xmlns:a16="http://schemas.microsoft.com/office/drawing/2014/main" val="1335132164"/>
                    </a:ext>
                  </a:extLst>
                </a:gridCol>
                <a:gridCol w="971176">
                  <a:extLst>
                    <a:ext uri="{9D8B030D-6E8A-4147-A177-3AD203B41FA5}">
                      <a16:colId xmlns:a16="http://schemas.microsoft.com/office/drawing/2014/main" val="1380398823"/>
                    </a:ext>
                  </a:extLst>
                </a:gridCol>
                <a:gridCol w="971176">
                  <a:extLst>
                    <a:ext uri="{9D8B030D-6E8A-4147-A177-3AD203B41FA5}">
                      <a16:colId xmlns:a16="http://schemas.microsoft.com/office/drawing/2014/main" val="1479016012"/>
                    </a:ext>
                  </a:extLst>
                </a:gridCol>
              </a:tblGrid>
              <a:tr h="28985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Weight of the Knapsack: 15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02081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Object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Weight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Profit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477093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422490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214821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217104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708161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912096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972220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1106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30CD3-D04B-33F2-C09D-B89DDB06D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50459"/>
              </p:ext>
            </p:extLst>
          </p:nvPr>
        </p:nvGraphicFramePr>
        <p:xfrm>
          <a:off x="4173068" y="1376662"/>
          <a:ext cx="2720793" cy="225910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06931">
                  <a:extLst>
                    <a:ext uri="{9D8B030D-6E8A-4147-A177-3AD203B41FA5}">
                      <a16:colId xmlns:a16="http://schemas.microsoft.com/office/drawing/2014/main" val="1745454510"/>
                    </a:ext>
                  </a:extLst>
                </a:gridCol>
                <a:gridCol w="906931">
                  <a:extLst>
                    <a:ext uri="{9D8B030D-6E8A-4147-A177-3AD203B41FA5}">
                      <a16:colId xmlns:a16="http://schemas.microsoft.com/office/drawing/2014/main" val="2966042349"/>
                    </a:ext>
                  </a:extLst>
                </a:gridCol>
                <a:gridCol w="906931">
                  <a:extLst>
                    <a:ext uri="{9D8B030D-6E8A-4147-A177-3AD203B41FA5}">
                      <a16:colId xmlns:a16="http://schemas.microsoft.com/office/drawing/2014/main" val="3142423156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4594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4714037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898726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086045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5377793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640308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257754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767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DB4E15-B581-A77C-D745-F18A93C6AECC}"/>
              </a:ext>
            </a:extLst>
          </p:cNvPr>
          <p:cNvSpPr txBox="1"/>
          <p:nvPr/>
        </p:nvSpPr>
        <p:spPr>
          <a:xfrm>
            <a:off x="4289611" y="3804317"/>
            <a:ext cx="2720793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Arrange as per weight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838A9-1C0D-9E6D-2FC3-6BAB143459C2}"/>
              </a:ext>
            </a:extLst>
          </p:cNvPr>
          <p:cNvSpPr txBox="1"/>
          <p:nvPr/>
        </p:nvSpPr>
        <p:spPr>
          <a:xfrm>
            <a:off x="8254254" y="4653998"/>
            <a:ext cx="6656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Profit =10+9+5+15+4+8+(7/5)</a:t>
            </a:r>
          </a:p>
          <a:p>
            <a:r>
              <a:rPr lang="en-IN" dirty="0">
                <a:solidFill>
                  <a:srgbClr val="FF0000"/>
                </a:solidFill>
              </a:rPr>
              <a:t>          = 52.4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16C23D-5BE6-8C4C-C29D-5906DECEF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10349"/>
              </p:ext>
            </p:extLst>
          </p:nvPr>
        </p:nvGraphicFramePr>
        <p:xfrm>
          <a:off x="7655858" y="1863128"/>
          <a:ext cx="3926542" cy="22707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95249">
                  <a:extLst>
                    <a:ext uri="{9D8B030D-6E8A-4147-A177-3AD203B41FA5}">
                      <a16:colId xmlns:a16="http://schemas.microsoft.com/office/drawing/2014/main" val="1608133585"/>
                    </a:ext>
                  </a:extLst>
                </a:gridCol>
                <a:gridCol w="795249">
                  <a:extLst>
                    <a:ext uri="{9D8B030D-6E8A-4147-A177-3AD203B41FA5}">
                      <a16:colId xmlns:a16="http://schemas.microsoft.com/office/drawing/2014/main" val="3535768027"/>
                    </a:ext>
                  </a:extLst>
                </a:gridCol>
                <a:gridCol w="795249">
                  <a:extLst>
                    <a:ext uri="{9D8B030D-6E8A-4147-A177-3AD203B41FA5}">
                      <a16:colId xmlns:a16="http://schemas.microsoft.com/office/drawing/2014/main" val="2412596206"/>
                    </a:ext>
                  </a:extLst>
                </a:gridCol>
                <a:gridCol w="1540795">
                  <a:extLst>
                    <a:ext uri="{9D8B030D-6E8A-4147-A177-3AD203B41FA5}">
                      <a16:colId xmlns:a16="http://schemas.microsoft.com/office/drawing/2014/main" val="13552021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Object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Weight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Profit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Remaining Weight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999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587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790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736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300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057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473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109845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65C9205-F2D7-68FF-5FC1-548E8298AF9A}"/>
              </a:ext>
            </a:extLst>
          </p:cNvPr>
          <p:cNvSpPr txBox="1">
            <a:spLocks/>
          </p:cNvSpPr>
          <p:nvPr/>
        </p:nvSpPr>
        <p:spPr bwMode="auto">
          <a:xfrm>
            <a:off x="3693462" y="208376"/>
            <a:ext cx="714487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kern="0" dirty="0"/>
              <a:t>Fractional Knapsack</a:t>
            </a:r>
            <a:endParaRPr lang="en-IN" kern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A80242-BAF3-19C8-FE97-9A0842D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201A58-2368-9518-A9DF-D3A080DD593B}"/>
              </a:ext>
            </a:extLst>
          </p:cNvPr>
          <p:cNvSpPr txBox="1">
            <a:spLocks/>
          </p:cNvSpPr>
          <p:nvPr/>
        </p:nvSpPr>
        <p:spPr bwMode="auto">
          <a:xfrm>
            <a:off x="199464" y="4640551"/>
            <a:ext cx="7456394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z="2400" kern="0" dirty="0">
                <a:solidFill>
                  <a:srgbClr val="FF0000"/>
                </a:solidFill>
              </a:rPr>
              <a:t>Select the item based on the minimum weight </a:t>
            </a:r>
            <a:endParaRPr lang="en-IN" sz="24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96307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DE6396-58E7-76EC-78C5-8B2529900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65563"/>
              </p:ext>
            </p:extLst>
          </p:nvPr>
        </p:nvGraphicFramePr>
        <p:xfrm>
          <a:off x="300317" y="147918"/>
          <a:ext cx="2913528" cy="28160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71176">
                  <a:extLst>
                    <a:ext uri="{9D8B030D-6E8A-4147-A177-3AD203B41FA5}">
                      <a16:colId xmlns:a16="http://schemas.microsoft.com/office/drawing/2014/main" val="1335132164"/>
                    </a:ext>
                  </a:extLst>
                </a:gridCol>
                <a:gridCol w="971176">
                  <a:extLst>
                    <a:ext uri="{9D8B030D-6E8A-4147-A177-3AD203B41FA5}">
                      <a16:colId xmlns:a16="http://schemas.microsoft.com/office/drawing/2014/main" val="1380398823"/>
                    </a:ext>
                  </a:extLst>
                </a:gridCol>
                <a:gridCol w="971176">
                  <a:extLst>
                    <a:ext uri="{9D8B030D-6E8A-4147-A177-3AD203B41FA5}">
                      <a16:colId xmlns:a16="http://schemas.microsoft.com/office/drawing/2014/main" val="1479016012"/>
                    </a:ext>
                  </a:extLst>
                </a:gridCol>
              </a:tblGrid>
              <a:tr h="28985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Weight of the Knapsack: 15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02081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Object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Weight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Profit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477093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422490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214821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217104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708161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912096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972220"/>
                  </a:ext>
                </a:extLst>
              </a:tr>
              <a:tr h="28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110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DB4E15-B581-A77C-D745-F18A93C6AECC}"/>
              </a:ext>
            </a:extLst>
          </p:cNvPr>
          <p:cNvSpPr txBox="1"/>
          <p:nvPr/>
        </p:nvSpPr>
        <p:spPr>
          <a:xfrm>
            <a:off x="3774136" y="4284666"/>
            <a:ext cx="3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Arrange as per Profit / Weight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838A9-1C0D-9E6D-2FC3-6BAB143459C2}"/>
              </a:ext>
            </a:extLst>
          </p:cNvPr>
          <p:cNvSpPr txBox="1"/>
          <p:nvPr/>
        </p:nvSpPr>
        <p:spPr>
          <a:xfrm>
            <a:off x="8254254" y="4653998"/>
            <a:ext cx="6656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Profit =10+9+15+5+8+(1.40*4)</a:t>
            </a:r>
          </a:p>
          <a:p>
            <a:r>
              <a:rPr lang="en-IN" dirty="0">
                <a:solidFill>
                  <a:srgbClr val="FF0000"/>
                </a:solidFill>
              </a:rPr>
              <a:t>          = 52.6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F61062-DBD6-449C-6147-E36C7C20A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17078"/>
              </p:ext>
            </p:extLst>
          </p:nvPr>
        </p:nvGraphicFramePr>
        <p:xfrm>
          <a:off x="3774136" y="1863128"/>
          <a:ext cx="3321431" cy="22707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24676">
                  <a:extLst>
                    <a:ext uri="{9D8B030D-6E8A-4147-A177-3AD203B41FA5}">
                      <a16:colId xmlns:a16="http://schemas.microsoft.com/office/drawing/2014/main" val="58579025"/>
                    </a:ext>
                  </a:extLst>
                </a:gridCol>
                <a:gridCol w="724676">
                  <a:extLst>
                    <a:ext uri="{9D8B030D-6E8A-4147-A177-3AD203B41FA5}">
                      <a16:colId xmlns:a16="http://schemas.microsoft.com/office/drawing/2014/main" val="1532417970"/>
                    </a:ext>
                  </a:extLst>
                </a:gridCol>
                <a:gridCol w="724676">
                  <a:extLst>
                    <a:ext uri="{9D8B030D-6E8A-4147-A177-3AD203B41FA5}">
                      <a16:colId xmlns:a16="http://schemas.microsoft.com/office/drawing/2014/main" val="3525845921"/>
                    </a:ext>
                  </a:extLst>
                </a:gridCol>
                <a:gridCol w="1147403">
                  <a:extLst>
                    <a:ext uri="{9D8B030D-6E8A-4147-A177-3AD203B41FA5}">
                      <a16:colId xmlns:a16="http://schemas.microsoft.com/office/drawing/2014/main" val="5408575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 / Weight</a:t>
                      </a: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65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173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096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682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863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515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96628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0396F3-6E44-05DF-769F-6385035EB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91555"/>
              </p:ext>
            </p:extLst>
          </p:nvPr>
        </p:nvGraphicFramePr>
        <p:xfrm>
          <a:off x="7481044" y="2198572"/>
          <a:ext cx="4710955" cy="22707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3665405316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48121490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4153012858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22307824"/>
                    </a:ext>
                  </a:extLst>
                </a:gridCol>
                <a:gridCol w="1399740">
                  <a:extLst>
                    <a:ext uri="{9D8B030D-6E8A-4147-A177-3AD203B41FA5}">
                      <a16:colId xmlns:a16="http://schemas.microsoft.com/office/drawing/2014/main" val="39348254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Object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Weight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Profit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Profit / Weight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Remaining Weight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44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10.00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14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457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9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9.00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13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192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15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5.00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7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2.50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5078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2.00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157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7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1.40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096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en-I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1.33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endParaRPr lang="en-I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084093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65852956-8217-4E29-84B6-971BEC7303A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4437063" y="227013"/>
            <a:ext cx="71453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B57B5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kern="0" dirty="0"/>
              <a:t>Fractional Knapsack</a:t>
            </a:r>
            <a:endParaRPr lang="en-IN" kern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C47E4-7AB5-19DB-188B-C01972A7C7EA}"/>
              </a:ext>
            </a:extLst>
          </p:cNvPr>
          <p:cNvSpPr txBox="1"/>
          <p:nvPr/>
        </p:nvSpPr>
        <p:spPr>
          <a:xfrm>
            <a:off x="344021" y="5082452"/>
            <a:ext cx="7463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item based on the maximum Profit / Weight</a:t>
            </a:r>
            <a:endParaRPr lang="en-IN" sz="24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2927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FF84-14F7-5932-8C5C-C6BC037C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Knapsack problem through Greedy Approach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F1C8A-EF9D-63F6-AD2F-8D07C48F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1493" y="1378323"/>
            <a:ext cx="7516907" cy="4101353"/>
          </a:xfrm>
        </p:spPr>
      </p:pic>
    </p:spTree>
    <p:extLst>
      <p:ext uri="{BB962C8B-B14F-4D97-AF65-F5344CB8AC3E}">
        <p14:creationId xmlns:p14="http://schemas.microsoft.com/office/powerpoint/2010/main" val="2375194532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7DBF-3427-AA4A-7476-62695681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1" y="274638"/>
            <a:ext cx="11470341" cy="792162"/>
          </a:xfrm>
        </p:spPr>
        <p:txBody>
          <a:bodyPr/>
          <a:lstStyle/>
          <a:p>
            <a:r>
              <a:rPr lang="en-US" dirty="0"/>
              <a:t>Time complexity of Knapsack problem using Greedy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660A-0818-B99B-E3EC-9CF1BE92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Time Complexity: O( N*Log N), where N is the number of items given. Finding the ratio and sorting them in the descending order using merge sort, has the overall time complexity of O(N* Log 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74768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N Theme" id="{60A57E58-7173-4173-BF3D-D78F14314FE4}" vid="{0784C0A2-5BEE-4078-8375-C096126F51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1363</TotalTime>
  <Words>621</Words>
  <Application>Microsoft Office PowerPoint</Application>
  <PresentationFormat>Widescreen</PresentationFormat>
  <Paragraphs>295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Comic Sans MS</vt:lpstr>
      <vt:lpstr>Symbol</vt:lpstr>
      <vt:lpstr>SSN Theme</vt:lpstr>
      <vt:lpstr>Knapsack Problem </vt:lpstr>
      <vt:lpstr> Knapsack Problem</vt:lpstr>
      <vt:lpstr>Fractional Knapsack</vt:lpstr>
      <vt:lpstr>Features considered in the Greedy Algorithm to  maximize the profit</vt:lpstr>
      <vt:lpstr>Select the item based on the maximum profit</vt:lpstr>
      <vt:lpstr>PowerPoint Presentation</vt:lpstr>
      <vt:lpstr>Fractional Knapsack</vt:lpstr>
      <vt:lpstr>Algorithm for Knapsack problem through Greedy Approach</vt:lpstr>
      <vt:lpstr>Time complexity of Knapsack problem using Greedy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Gayathri</cp:lastModifiedBy>
  <cp:revision>111</cp:revision>
  <dcterms:created xsi:type="dcterms:W3CDTF">2023-10-10T10:20:53Z</dcterms:created>
  <dcterms:modified xsi:type="dcterms:W3CDTF">2024-04-17T18:04:47Z</dcterms:modified>
</cp:coreProperties>
</file>