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1" r:id="rId3"/>
    <p:sldId id="302" r:id="rId4"/>
    <p:sldId id="267" r:id="rId5"/>
    <p:sldId id="303" r:id="rId6"/>
    <p:sldId id="304" r:id="rId7"/>
    <p:sldId id="306" r:id="rId8"/>
    <p:sldId id="263" r:id="rId9"/>
    <p:sldId id="264" r:id="rId10"/>
    <p:sldId id="308" r:id="rId11"/>
    <p:sldId id="309" r:id="rId12"/>
    <p:sldId id="307" r:id="rId13"/>
    <p:sldId id="305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4-04-04T06:28:22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26144 11559 0,'0'-25'266,"0"-24"-251,0 24 1,0 0-1,0-25 1,0 26 15,0-1-15,0 0 78,0 0-79,0 0 1,0 1 0,0-1-1,0 0 16,0 0 1,0 0 108,25 25-93,0 0-31,0 25-1,-1-25 1,1 25 15,0-25-15,0 25 15,0 0-15,-1-25-16,1 0 62,-25 24-46,25-24 0,0 0 15,0 25 0,-25 0 0,24-25 16,1 0-16,-25 25-15</inkml:trace>
  <inkml:trace contextRef="#ctx0" brushRef="#br0" timeOffset="1488.2">26169 11460 0,'25'-25'94,"0"0"-79,-25 0 1,24 1-1,1 24 17,0-25-17,0 0 48,-25 0 109,25 25-125</inkml:trace>
  <inkml:trace contextRef="#ctx0" brushRef="#br0" timeOffset="3223.72">31800 7665 0,'0'-25'125,"49"74"-109,-49 1-1,25-25 1,-25 0 0,0-1 15,25 1-16,0 0 79</inkml:trace>
  <inkml:trace contextRef="#ctx0" brushRef="#br0" timeOffset="6018.17">31800 7565 0,'0'-24'110,"24"24"-79,-24-25-15,25 25 15,0-25 16,0 25 15,0 0-30,-1 0 14,-24 25 33,0 0-33,0-1-30,0 1 0,0 0 31,-24 0 15,24 0-31,0-1 266,24-24-266,1 0 1,0 0-17,0 0 95,0 0-1,-1 0-31,1 25-62,-25 0 124,0 25-108,0-26-1,0 1-15,0 25-1,-25-25 32,1-1-16</inkml:trace>
  <inkml:trace contextRef="#ctx0" brushRef="#br0" timeOffset="17866.09">26045 7913 0,'-25'0'8547,"0"0"-8485,1 0 16,-1 24-31,25 1-31,0 0 62,0 25-47,0-25 0,25-25-15,-25 24 15,24-24 0,1 0-15,0 0 31,25 25-31,-26-25-1,26 0 32,-50 25-31,25-25-16,24 25 31,-24 0 31,-25-1-15,-25 1 63,-49 0-95,49 0 17,0-25 30,1 0-46,-1 0-1,0 0 48,0 0-1,0 0-46</inkml:trace>
  <inkml:trace contextRef="#ctx0" brushRef="#br0" timeOffset="19201.45">26367 7863 0,'25'0'203,"0"25"-187,0 0-16,0 24 16,-1-49-1,-24 25 1,0 0 15,0 0 16,25 0-31,-25-1 62,25-24-47,-25 25-15,25 25 30</inkml:trace>
  <inkml:trace contextRef="#ctx0" brushRef="#br0" timeOffset="21364.35">31378 10889 0,'0'-25'93,"0"-49"-77,-50 49 15,26-24-15,-1 24 0,0 25 93,0 0-15,25 25-47,0-1-16,0 1 0,25 0-15,0 25 15,0-26-15,-25 1-1,24 0 48,1 0-16,-25 0-32,25-25-15,0 49 31,0-49-15,-1 25 47,1-25-17,-25 50 48,-25-26-47,25 1-31,-74-25-1,49 25 1,0-25 0,-24 0 15,24 0-16,0 25 1,0-25 0,0 0 46,25-25 110,25-25-172</inkml:trace>
  <inkml:trace contextRef="#ctx0" brushRef="#br0" timeOffset="23442.42">31651 10815 0,'0'-25'109,"0"0"-78,25 25-15,-25-25 15,24 25 110,1 0-126,0 25 17,0 25-17,-25-25 17,0-1-1,0 1-16,25-25 1,-25 25 0,0 0 31,0 0-32,0-1 1,0 1-1,0 0 1,-25 25 15,25-26 1,-25 1-17,25 0 16,25-25 235,49-25-250,-24 25-1,-25 0 1,24-25 0,-24 25-1,0 0-15,0-24 47,-1 24-16,1 0 63,-25-25 125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4-04-04T06:28:54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25474 8954 0,'25'0'156,"0"25"-125,0 25 1,0 0-17,-1-1 1,-24-24-1,0 0-15,0 0 16,0-1 0,25-24-16,-25 75 31,0-26 0,25-24 0,-25-50 126,-25 25-142,25-24-15,-25 24 0</inkml:trace>
  <inkml:trace contextRef="#ctx0" brushRef="#br0" timeOffset="4638.88">25549 8930 0,'25'0'125,"-1"0"-62,1 0-48,0 0 63,0 0-46,0 0 30,-1 0-46,1 0 46,0 0-46,0 24 62,-25 1-16,0 0-15,-25-25-15,0 25-17,0 0 32,25 0-31,-24-25 15,24 24 172</inkml:trace>
  <inkml:trace contextRef="#ctx0" brushRef="#br0" timeOffset="10726.05">31006 6375 0,'-25'0'78,"0"0"-16,-24 25 16,24-1-62,0 1 31,0 0-16,0-25 0,25 50-15,0-26 0,0 1-1,0 0 32,0 0-31,0 0-1,0 24 17,0-24 14,25 0-30,0 0-16,0-25 109,-25 24-93,25-24 0,-1 25-1,1-25 17,0 0 14,0 0 33,0 0-33,-1 0 1,1 0 31,0-25-46,-25 1-1,25-1 0,-25 0 0,25 25-15,-25-50 0,0 26 15,0-1-15,24 0-1,-24 0 1,0-24 15,0 24-15,0 0 77,-24 0 48,-1 25-94,0 0 15,0 0-30,25-25-17</inkml:trace>
  <inkml:trace contextRef="#ctx0" brushRef="#br0" timeOffset="12836.14">30956 6821 0,'0'-25'172,"25"1"-141,-25-1-15,25 25 0,-25-25 15,25 0 47,-1 25 78,1 0-140,0 0 0,0 50-1,0-25 1,-1-1-1,1-24 1,0 25 0,-25 0 15,25 0 16,0 0-32,-25 0 17,25-25 218,24 0-203,-49-25-32,25 0 1,-25 0 15,0 0 0,0 0 32</inkml:trace>
  <inkml:trace contextRef="#ctx0" brushRef="#br0" timeOffset="22307.2">26219 4415 0,'0'-25'125,"0"1"-93,-25 24 14,0 0-14,-25 0 15,50 24-1,-24-24-30,-26 25 62,25 0-31,0 0-16,25 0-15,0-1 15,0 1-15,0 0 15,0 0 0,0 0-15,25-1 15,-25 1 0,25 0 32,0-25-32,-25 25-15,25-25-1,-1 25 17,1-1-17,0-24 17,0 0 30,-25 25-46,25-25 31,-1 0 15,1 0-31,0 0 16,0 0-16,0 0 32,-1-25-47,-24 1 62,25 24-31,0-25-1,0 25 1,-25-25 0</inkml:trace>
  <inkml:trace contextRef="#ctx0" brushRef="#br0" timeOffset="33514.8">27533 6028 0,'-25'24'1093,"25"1"-1061,0 0 30,0 0-31,0 0-15,0-1 0,0 1 15,25 0 94,0-25-110,0 0 48,0 0-32,-1 25 32,1 0-16,25-25 62,-50 24-93,25-24-1,-25 25 63,0 0-46,0 0 30,0 0-15,-25-1 0,0-24 62,0 0-78,0 0 16,1 0 0,-1 0 63,0 0-95,25-24 1,-25 24 46,25-25 95</inkml:trace>
  <inkml:trace contextRef="#ctx0" brushRef="#br0" timeOffset="35915.1">27533 6028 0,'0'-25'250,"25"25"63,0 0-298,-25-25 1,25 25 109,-1 0 94,1 0-157,0 0-31,0 0 47,-25 25-31</inkml:trace>
  <inkml:trace contextRef="#ctx0" brushRef="#br0" timeOffset="40591.14">27930 5978 0,'0'25'235,"0"0"-204,0-1-15,0 1 15,0 0 16,0 0-32,0 0 1,0-1 47,25 1-48,0 0 79,-1-25-47,1 25 93,0-25 126,0 0-219,0-50 0,-25 25 0,25 1 46,-25-1-14,0 0-64,0 0 32,0 0-16,0 1 16,0-1-16,0 0 32,-25 25-16,-25-25 15,25 25 1,0 0-1,1 0 173</inkml:trace>
  <inkml:trace contextRef="#ctx0" brushRef="#br0" timeOffset="44696.33">25251 6052 0,'-25'0'234,"1"0"48,24 25-267,-25 0 1,25 0 15,-25 24-15,25-24 93,0 0-62,0 0 0,25-25 0,0 0 0,-25 25-32,49-1 1,-24-24 46,0 0-30,0 0 30,-1 25-15,1-25 47,0 25-63,0 0 0,-25 0 79,0-1-63,0 1-16,0 0 16,-25-25-32,0 0 1,25 25-16,-25-25 47,1 0 109,-1 0-78,0 0-62,0 0 62,0-25 16,1 25-63,24-25-15,-25 25 30,0 0 17</inkml:trace>
  <inkml:trace contextRef="#ctx0" brushRef="#br0" timeOffset="46383.84">25549 6003 0,'0'25'234,"25"-1"-218,-25 1-16,24 0 15,1 0 1,-25 0 15,0-1-15,0 1-1,0 0 17,25 0 30,-25 0-31,0-1-15,0 1 0,25 0-1,-25 0 17,0 0-17,25-1 32,-25 1 375</inkml:trace>
  <inkml:trace contextRef="#ctx0" brushRef="#br0" timeOffset="49294.52">29815 4986 0,'-25'0'125,"1"-25"-62,-1 25-48,-25-25 17,25 25 46,1 0 16,-1 0-63,0 0-16,0 0 1,0 0 15,1 25 1,24 25-17,-25-26 1,25 1 15,0 0-15,0 0 15,0 0-15,0-1 15,25 1-16,-1 0 17,1 0 46,0-25-47,0 0 0,0 0-15,24 0 0,1 25-1,-25-25 16,-1 0-15,1 24 0,0 1 109,0-25-78,0 25 15,-25 0 1,-25 0-32,25-1 0,-25 1-15,0-25-1,25 25 1,-25 0 15,1-25 0,-1 25-15,-25-25 78,25 0-79,1 0 17,-1-25-17,0 25 48</inkml:trace>
  <inkml:trace contextRef="#ctx0" brushRef="#br0" timeOffset="52201.39">29939 5035 0,'25'0'125,"0"0"94,0 0-188,-1 0-15,1 25 0,0-25 15,-25 25 0,0 0-15,0 0-1,25-25 1,-25 24 0,0 1-16,0 0 15,0 0 1,0 0-1,0-1 17,-25 1-17,25 0 17,-25 0 30,75-25 313,-25 0-359,-1 0-16,1 0 62,0 0-15,-25-25-31,25 25 15,0-25-15,24 25 15,-24 0 0,0-25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DD52-7570-4B7C-9E93-52648444CD7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4F13-D13A-407C-93FF-EAA3141A6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6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8D7BB99-7F03-6115-17B4-2295E1D029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D370B2-4A76-4ECA-9852-7E441AE7FDEC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64F9C17-3BBD-DBAF-6860-1406BE4D4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546600" cy="340995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559B235-8ED5-6F92-40CA-DD491B5CA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4340225"/>
            <a:ext cx="507682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band">
            <a:extLst>
              <a:ext uri="{FF2B5EF4-FFF2-40B4-BE49-F238E27FC236}">
                <a16:creationId xmlns:a16="http://schemas.microsoft.com/office/drawing/2014/main" id="{93831395-FD10-D040-39BC-94D9549A3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8"/>
            <a:ext cx="1217083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>
              <a:ext uri="{FF2B5EF4-FFF2-40B4-BE49-F238E27FC236}">
                <a16:creationId xmlns:a16="http://schemas.microsoft.com/office/drawing/2014/main" id="{E7DC885E-D864-5C9F-DFF2-28895FC3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6307807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3C52A7-F4F0-1A90-2ED2-E2EBE37337EE}"/>
              </a:ext>
            </a:extLst>
          </p:cNvPr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43C37-34E2-5661-680A-1A7CBBBB32B6}"/>
              </a:ext>
            </a:extLst>
          </p:cNvPr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3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>
            <a:extLst>
              <a:ext uri="{FF2B5EF4-FFF2-40B4-BE49-F238E27FC236}">
                <a16:creationId xmlns:a16="http://schemas.microsoft.com/office/drawing/2014/main" id="{6A977C47-5D42-1CB1-C089-25EF8165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950"/>
            <a:ext cx="12189884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E46B911-A9A9-E45D-438F-D955B7CB2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8633745-4AC9-E539-D2BF-23BC909E1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EA0A19-E5A2-1D2C-E7A1-4A6E4793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3475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1A89307-C8F3-4D9E-B8CB-5FA5576735D8}" type="slidenum">
              <a:rPr lang="en-US" altLang="en-US" sz="1600" b="1" smtClean="0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 b="1">
              <a:solidFill>
                <a:schemeClr val="accent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 dir="d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kart.com/article/Closest-Pair-and-Convex-Hull-Problems-by-Brute-Force_8012/" TargetMode="External"/><Relationship Id="rId2" Type="http://schemas.openxmlformats.org/officeDocument/2006/relationships/hyperlink" Target="https://learnopencv.com/convex-hull-using-opencv-in-python-and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rillasun.de/blog/quickhull-algorithm-for-convex-hul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497E-0085-F027-87BA-7B4100B4F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Convex Hull problem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DFA3A-577B-0447-6CC5-19A8DA58A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41028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2AAE-DCBC-9345-518E-626989F7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Hull Pseudo 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A4AEB-68FD-2DFB-E145-1E465C623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374" y="1464675"/>
            <a:ext cx="7951304" cy="3928649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F2FFB41-06F8-F10E-4E49-3098C81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10" y="1701248"/>
            <a:ext cx="3031434" cy="303143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397CF4-6A0C-0486-9C00-0DBF1603ED72}"/>
                  </a:ext>
                </a:extLst>
              </p14:cNvPr>
              <p14:cNvContentPartPr/>
              <p14:nvPr/>
            </p14:nvContentPartPr>
            <p14:xfrm>
              <a:off x="9340560" y="2696760"/>
              <a:ext cx="2214720" cy="146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397CF4-6A0C-0486-9C00-0DBF1603ED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1200" y="2687400"/>
                <a:ext cx="2233440" cy="14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841315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C370-29D8-7CDB-3398-D5054999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Hull Pseudo code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F1302-1F06-5095-A5DA-B29D7E174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1489" y="1713257"/>
            <a:ext cx="7261363" cy="3733386"/>
          </a:xfr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BA95458-F19F-BE3F-5F25-AEFBD58E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61" y="1272209"/>
            <a:ext cx="2832650" cy="240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8F1BEF6-B31E-930F-E1BF-EED24E937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60" y="3976047"/>
            <a:ext cx="2981739" cy="26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17ECC2-110C-66BF-FD77-28F7C6F3231D}"/>
                  </a:ext>
                </a:extLst>
              </p14:cNvPr>
              <p14:cNvContentPartPr/>
              <p14:nvPr/>
            </p14:nvContentPartPr>
            <p14:xfrm>
              <a:off x="9054720" y="1571760"/>
              <a:ext cx="2241720" cy="180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17ECC2-110C-66BF-FD77-28F7C6F323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5360" y="1562400"/>
                <a:ext cx="2260440" cy="18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819141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5096-DF4B-B486-8FB3-00F7C2CE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Quick Hull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D2FC-E0E1-B974-3EFF-78476547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Sort points in </a:t>
            </a:r>
            <a:r>
              <a:rPr lang="en-US" altLang="en-US" b="1" dirty="0"/>
              <a:t>P</a:t>
            </a:r>
            <a:r>
              <a:rPr lang="en-US" altLang="en-US" dirty="0"/>
              <a:t> by the x coordinate O(n log</a:t>
            </a:r>
            <a:r>
              <a:rPr lang="en-US" altLang="en-US" baseline="-25000" dirty="0"/>
              <a:t>2</a:t>
            </a:r>
            <a:r>
              <a:rPr lang="en-US" altLang="en-US" dirty="0"/>
              <a:t>n)</a:t>
            </a:r>
          </a:p>
          <a:p>
            <a:endParaRPr lang="en-US" altLang="en-US" dirty="0"/>
          </a:p>
          <a:p>
            <a:r>
              <a:rPr lang="en-US" altLang="en-US" dirty="0"/>
              <a:t>Recursive Divide and Conquer process</a:t>
            </a:r>
          </a:p>
          <a:p>
            <a:pPr lvl="1"/>
            <a:r>
              <a:rPr lang="en-US" altLang="en-US" dirty="0"/>
              <a:t>average case: O(n log</a:t>
            </a:r>
            <a:r>
              <a:rPr lang="en-US" altLang="en-US" baseline="-25000" dirty="0"/>
              <a:t>2</a:t>
            </a:r>
            <a:r>
              <a:rPr lang="en-US" altLang="en-US" dirty="0"/>
              <a:t>n)</a:t>
            </a:r>
          </a:p>
          <a:p>
            <a:pPr lvl="1"/>
            <a:r>
              <a:rPr lang="en-US" altLang="en-US" dirty="0"/>
              <a:t>worst case: O(n</a:t>
            </a:r>
            <a:r>
              <a:rPr lang="en-US" altLang="en-US" sz="2000" baseline="30000" dirty="0"/>
              <a:t>2</a:t>
            </a:r>
            <a:r>
              <a:rPr lang="en-US" alt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876252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1758-B8FF-9C1C-A5C9-5F06BD5B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14B2-9868-B4E0-8568-B1424F22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https://learnopencv.com/convex-hull-using-opencv-in-python-and-c/</a:t>
            </a:r>
            <a:endParaRPr lang="en-IN" dirty="0"/>
          </a:p>
          <a:p>
            <a:r>
              <a:rPr lang="en-IN" dirty="0">
                <a:hlinkClick r:id="rId3"/>
              </a:rPr>
              <a:t>https://www.brainkart.com/article/Closest-Pair-and-Convex-Hull-Problems-by-Brute-Force_8012/</a:t>
            </a:r>
            <a:endParaRPr lang="en-IN" dirty="0"/>
          </a:p>
          <a:p>
            <a:r>
              <a:rPr lang="en-IN" dirty="0">
                <a:hlinkClick r:id="rId4"/>
              </a:rPr>
              <a:t>https://www.gorillasun.de/blog/quickhull-algorithm-for-convex-hulls/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764159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F98A92E-EACC-EEA7-7A32-CD7EDB9D7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77200" cy="533400"/>
          </a:xfrm>
        </p:spPr>
        <p:txBody>
          <a:bodyPr/>
          <a:lstStyle/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Convex vs. Concave</a:t>
            </a: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9C3C6B2-0856-6B00-9F9B-19A47E540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0174" y="1350963"/>
            <a:ext cx="10071652" cy="4757737"/>
          </a:xfrm>
        </p:spPr>
        <p:txBody>
          <a:bodyPr/>
          <a:lstStyle/>
          <a:p>
            <a:pPr eaLnBrk="1" hangingPunct="1"/>
            <a:r>
              <a:rPr lang="en-US" altLang="zh-TW" dirty="0"/>
              <a:t>A polygon P is </a:t>
            </a:r>
            <a:r>
              <a:rPr lang="en-US" altLang="zh-TW" u="sng" dirty="0">
                <a:solidFill>
                  <a:srgbClr val="FF0000"/>
                </a:solidFill>
              </a:rPr>
              <a:t>convex</a:t>
            </a:r>
            <a:r>
              <a:rPr lang="en-US" altLang="zh-TW" dirty="0"/>
              <a:t> if for every pair of points </a:t>
            </a:r>
            <a:r>
              <a:rPr lang="en-US" altLang="zh-TW" dirty="0">
                <a:sym typeface="Symbol" panose="05050102010706020507" pitchFamily="18" charset="2"/>
              </a:rPr>
              <a:t>x and y in P, the line </a:t>
            </a:r>
            <a:r>
              <a:rPr lang="en-US" altLang="zh-TW" dirty="0" err="1">
                <a:sym typeface="Symbol" panose="05050102010706020507" pitchFamily="18" charset="2"/>
              </a:rPr>
              <a:t>xy</a:t>
            </a:r>
            <a:r>
              <a:rPr lang="en-US" altLang="zh-TW" dirty="0">
                <a:sym typeface="Symbol" panose="05050102010706020507" pitchFamily="18" charset="2"/>
              </a:rPr>
              <a:t> is also in P; otherwise, it is called </a:t>
            </a:r>
            <a:r>
              <a:rPr lang="en-US" altLang="zh-TW" u="sng" dirty="0">
                <a:solidFill>
                  <a:srgbClr val="FF0000"/>
                </a:solidFill>
                <a:sym typeface="Symbol" panose="05050102010706020507" pitchFamily="18" charset="2"/>
              </a:rPr>
              <a:t>concave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3076" name="Group 4">
            <a:extLst>
              <a:ext uri="{FF2B5EF4-FFF2-40B4-BE49-F238E27FC236}">
                <a16:creationId xmlns:a16="http://schemas.microsoft.com/office/drawing/2014/main" id="{D070EE81-FBC1-6C10-1434-96C147204AD7}"/>
              </a:ext>
            </a:extLst>
          </p:cNvPr>
          <p:cNvGrpSpPr>
            <a:grpSpLocks/>
          </p:cNvGrpSpPr>
          <p:nvPr/>
        </p:nvGrpSpPr>
        <p:grpSpPr bwMode="auto">
          <a:xfrm>
            <a:off x="2319130" y="2815430"/>
            <a:ext cx="2122353" cy="1370083"/>
            <a:chOff x="2460" y="1632"/>
            <a:chExt cx="1044" cy="576"/>
          </a:xfrm>
        </p:grpSpPr>
        <p:sp>
          <p:nvSpPr>
            <p:cNvPr id="3085" name="Freeform 5">
              <a:extLst>
                <a:ext uri="{FF2B5EF4-FFF2-40B4-BE49-F238E27FC236}">
                  <a16:creationId xmlns:a16="http://schemas.microsoft.com/office/drawing/2014/main" id="{47524A60-5DD0-0A02-949A-2B9A0BF1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632"/>
              <a:ext cx="864" cy="576"/>
            </a:xfrm>
            <a:custGeom>
              <a:avLst/>
              <a:gdLst>
                <a:gd name="T0" fmla="*/ 144 w 864"/>
                <a:gd name="T1" fmla="*/ 0 h 576"/>
                <a:gd name="T2" fmla="*/ 428 w 864"/>
                <a:gd name="T3" fmla="*/ 395 h 576"/>
                <a:gd name="T4" fmla="*/ 624 w 864"/>
                <a:gd name="T5" fmla="*/ 48 h 576"/>
                <a:gd name="T6" fmla="*/ 864 w 864"/>
                <a:gd name="T7" fmla="*/ 240 h 576"/>
                <a:gd name="T8" fmla="*/ 720 w 864"/>
                <a:gd name="T9" fmla="*/ 576 h 576"/>
                <a:gd name="T10" fmla="*/ 192 w 864"/>
                <a:gd name="T11" fmla="*/ 528 h 576"/>
                <a:gd name="T12" fmla="*/ 0 w 864"/>
                <a:gd name="T13" fmla="*/ 288 h 576"/>
                <a:gd name="T14" fmla="*/ 0 w 864"/>
                <a:gd name="T15" fmla="*/ 144 h 576"/>
                <a:gd name="T16" fmla="*/ 144 w 864"/>
                <a:gd name="T17" fmla="*/ 0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4"/>
                <a:gd name="T28" fmla="*/ 0 h 576"/>
                <a:gd name="T29" fmla="*/ 864 w 864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4" h="576">
                  <a:moveTo>
                    <a:pt x="144" y="0"/>
                  </a:moveTo>
                  <a:lnTo>
                    <a:pt x="428" y="395"/>
                  </a:lnTo>
                  <a:lnTo>
                    <a:pt x="624" y="48"/>
                  </a:lnTo>
                  <a:lnTo>
                    <a:pt x="864" y="240"/>
                  </a:lnTo>
                  <a:lnTo>
                    <a:pt x="720" y="576"/>
                  </a:lnTo>
                  <a:lnTo>
                    <a:pt x="192" y="528"/>
                  </a:lnTo>
                  <a:lnTo>
                    <a:pt x="0" y="288"/>
                  </a:lnTo>
                  <a:lnTo>
                    <a:pt x="0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99CCFF"/>
            </a:solidFill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6" name="Freeform 6">
              <a:extLst>
                <a:ext uri="{FF2B5EF4-FFF2-40B4-BE49-F238E27FC236}">
                  <a16:creationId xmlns:a16="http://schemas.microsoft.com/office/drawing/2014/main" id="{E1B13C98-A7FF-6C25-7114-DE685DC70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851"/>
              <a:ext cx="533" cy="42"/>
            </a:xfrm>
            <a:custGeom>
              <a:avLst/>
              <a:gdLst>
                <a:gd name="T0" fmla="*/ 0 w 533"/>
                <a:gd name="T1" fmla="*/ 0 h 42"/>
                <a:gd name="T2" fmla="*/ 533 w 533"/>
                <a:gd name="T3" fmla="*/ 42 h 42"/>
                <a:gd name="T4" fmla="*/ 0 60000 65536"/>
                <a:gd name="T5" fmla="*/ 0 60000 65536"/>
                <a:gd name="T6" fmla="*/ 0 w 533"/>
                <a:gd name="T7" fmla="*/ 0 h 42"/>
                <a:gd name="T8" fmla="*/ 533 w 533"/>
                <a:gd name="T9" fmla="*/ 42 h 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3" h="42">
                  <a:moveTo>
                    <a:pt x="0" y="0"/>
                  </a:moveTo>
                  <a:lnTo>
                    <a:pt x="533" y="4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7" name="Text Box 7">
              <a:extLst>
                <a:ext uri="{FF2B5EF4-FFF2-40B4-BE49-F238E27FC236}">
                  <a16:creationId xmlns:a16="http://schemas.microsoft.com/office/drawing/2014/main" id="{095B9FA5-954F-ABDC-A02D-DD39D329F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173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b="1">
                  <a:latin typeface="Times" panose="02020603050405020304" pitchFamily="18" charset="0"/>
                </a:rPr>
                <a:t>x</a:t>
              </a:r>
            </a:p>
          </p:txBody>
        </p:sp>
        <p:sp>
          <p:nvSpPr>
            <p:cNvPr id="3088" name="Text Box 8">
              <a:extLst>
                <a:ext uri="{FF2B5EF4-FFF2-40B4-BE49-F238E27FC236}">
                  <a16:creationId xmlns:a16="http://schemas.microsoft.com/office/drawing/2014/main" id="{0094A2B1-1531-EC02-4DCC-2515FD1F8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17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b="1">
                  <a:latin typeface="Times" panose="02020603050405020304" pitchFamily="18" charset="0"/>
                </a:rPr>
                <a:t>y</a:t>
              </a:r>
            </a:p>
          </p:txBody>
        </p:sp>
        <p:sp>
          <p:nvSpPr>
            <p:cNvPr id="3089" name="Text Box 9">
              <a:extLst>
                <a:ext uri="{FF2B5EF4-FFF2-40B4-BE49-F238E27FC236}">
                  <a16:creationId xmlns:a16="http://schemas.microsoft.com/office/drawing/2014/main" id="{4FFAEDCF-1291-6B35-53E6-76FA8043D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178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b="1">
                  <a:latin typeface="Times" panose="02020603050405020304" pitchFamily="18" charset="0"/>
                </a:rPr>
                <a:t>P</a:t>
              </a:r>
            </a:p>
          </p:txBody>
        </p:sp>
      </p:grpSp>
      <p:grpSp>
        <p:nvGrpSpPr>
          <p:cNvPr id="3077" name="Group 16">
            <a:extLst>
              <a:ext uri="{FF2B5EF4-FFF2-40B4-BE49-F238E27FC236}">
                <a16:creationId xmlns:a16="http://schemas.microsoft.com/office/drawing/2014/main" id="{EA7037E3-A144-B776-29A4-0F850B6C6293}"/>
              </a:ext>
            </a:extLst>
          </p:cNvPr>
          <p:cNvGrpSpPr>
            <a:grpSpLocks/>
          </p:cNvGrpSpPr>
          <p:nvPr/>
        </p:nvGrpSpPr>
        <p:grpSpPr bwMode="auto">
          <a:xfrm>
            <a:off x="7224128" y="2642952"/>
            <a:ext cx="2584174" cy="1480308"/>
            <a:chOff x="3696" y="2725"/>
            <a:chExt cx="1044" cy="737"/>
          </a:xfrm>
        </p:grpSpPr>
        <p:sp>
          <p:nvSpPr>
            <p:cNvPr id="3080" name="Freeform 11">
              <a:extLst>
                <a:ext uri="{FF2B5EF4-FFF2-40B4-BE49-F238E27FC236}">
                  <a16:creationId xmlns:a16="http://schemas.microsoft.com/office/drawing/2014/main" id="{66CA2A55-4103-2E67-AAFA-8A6350EAF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" y="2725"/>
              <a:ext cx="864" cy="737"/>
            </a:xfrm>
            <a:custGeom>
              <a:avLst/>
              <a:gdLst>
                <a:gd name="T0" fmla="*/ 144 w 864"/>
                <a:gd name="T1" fmla="*/ 161 h 737"/>
                <a:gd name="T2" fmla="*/ 503 w 864"/>
                <a:gd name="T3" fmla="*/ 0 h 737"/>
                <a:gd name="T4" fmla="*/ 778 w 864"/>
                <a:gd name="T5" fmla="*/ 118 h 737"/>
                <a:gd name="T6" fmla="*/ 864 w 864"/>
                <a:gd name="T7" fmla="*/ 401 h 737"/>
                <a:gd name="T8" fmla="*/ 720 w 864"/>
                <a:gd name="T9" fmla="*/ 737 h 737"/>
                <a:gd name="T10" fmla="*/ 192 w 864"/>
                <a:gd name="T11" fmla="*/ 689 h 737"/>
                <a:gd name="T12" fmla="*/ 0 w 864"/>
                <a:gd name="T13" fmla="*/ 449 h 737"/>
                <a:gd name="T14" fmla="*/ 0 w 864"/>
                <a:gd name="T15" fmla="*/ 305 h 737"/>
                <a:gd name="T16" fmla="*/ 144 w 864"/>
                <a:gd name="T17" fmla="*/ 161 h 7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4"/>
                <a:gd name="T28" fmla="*/ 0 h 737"/>
                <a:gd name="T29" fmla="*/ 864 w 864"/>
                <a:gd name="T30" fmla="*/ 737 h 7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4" h="737">
                  <a:moveTo>
                    <a:pt x="144" y="161"/>
                  </a:moveTo>
                  <a:lnTo>
                    <a:pt x="503" y="0"/>
                  </a:lnTo>
                  <a:lnTo>
                    <a:pt x="778" y="118"/>
                  </a:lnTo>
                  <a:lnTo>
                    <a:pt x="864" y="401"/>
                  </a:lnTo>
                  <a:lnTo>
                    <a:pt x="720" y="737"/>
                  </a:lnTo>
                  <a:lnTo>
                    <a:pt x="192" y="689"/>
                  </a:lnTo>
                  <a:lnTo>
                    <a:pt x="0" y="449"/>
                  </a:lnTo>
                  <a:lnTo>
                    <a:pt x="0" y="305"/>
                  </a:lnTo>
                  <a:lnTo>
                    <a:pt x="144" y="161"/>
                  </a:lnTo>
                  <a:close/>
                </a:path>
              </a:pathLst>
            </a:custGeom>
            <a:solidFill>
              <a:srgbClr val="99CCFF"/>
            </a:solidFill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1" name="Freeform 12">
              <a:extLst>
                <a:ext uri="{FF2B5EF4-FFF2-40B4-BE49-F238E27FC236}">
                  <a16:creationId xmlns:a16="http://schemas.microsoft.com/office/drawing/2014/main" id="{C06F0F06-5900-714F-7B83-66828301E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" y="3105"/>
              <a:ext cx="533" cy="42"/>
            </a:xfrm>
            <a:custGeom>
              <a:avLst/>
              <a:gdLst>
                <a:gd name="T0" fmla="*/ 0 w 533"/>
                <a:gd name="T1" fmla="*/ 0 h 42"/>
                <a:gd name="T2" fmla="*/ 533 w 533"/>
                <a:gd name="T3" fmla="*/ 42 h 42"/>
                <a:gd name="T4" fmla="*/ 0 60000 65536"/>
                <a:gd name="T5" fmla="*/ 0 60000 65536"/>
                <a:gd name="T6" fmla="*/ 0 w 533"/>
                <a:gd name="T7" fmla="*/ 0 h 42"/>
                <a:gd name="T8" fmla="*/ 533 w 533"/>
                <a:gd name="T9" fmla="*/ 42 h 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3" h="42">
                  <a:moveTo>
                    <a:pt x="0" y="0"/>
                  </a:moveTo>
                  <a:lnTo>
                    <a:pt x="533" y="4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" name="Text Box 13">
              <a:extLst>
                <a:ext uri="{FF2B5EF4-FFF2-40B4-BE49-F238E27FC236}">
                  <a16:creationId xmlns:a16="http://schemas.microsoft.com/office/drawing/2014/main" id="{8DF81549-C4D3-5270-B2C2-133D78D20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299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b="1">
                  <a:latin typeface="Times" panose="02020603050405020304" pitchFamily="18" charset="0"/>
                </a:rPr>
                <a:t>x</a:t>
              </a:r>
            </a:p>
          </p:txBody>
        </p:sp>
        <p:sp>
          <p:nvSpPr>
            <p:cNvPr id="3083" name="Text Box 14">
              <a:extLst>
                <a:ext uri="{FF2B5EF4-FFF2-40B4-BE49-F238E27FC236}">
                  <a16:creationId xmlns:a16="http://schemas.microsoft.com/office/drawing/2014/main" id="{F2DC04D5-78BD-8CC4-EDD4-E64D6FDE5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" y="30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b="1">
                  <a:latin typeface="Times" panose="02020603050405020304" pitchFamily="18" charset="0"/>
                </a:rPr>
                <a:t>y</a:t>
              </a:r>
            </a:p>
          </p:txBody>
        </p:sp>
        <p:sp>
          <p:nvSpPr>
            <p:cNvPr id="3084" name="Text Box 15">
              <a:extLst>
                <a:ext uri="{FF2B5EF4-FFF2-40B4-BE49-F238E27FC236}">
                  <a16:creationId xmlns:a16="http://schemas.microsoft.com/office/drawing/2014/main" id="{CA810958-962D-4558-E0AA-64DACB892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04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b="1">
                  <a:latin typeface="Times" panose="02020603050405020304" pitchFamily="18" charset="0"/>
                </a:rPr>
                <a:t>P</a:t>
              </a:r>
            </a:p>
          </p:txBody>
        </p:sp>
      </p:grpSp>
      <p:sp>
        <p:nvSpPr>
          <p:cNvPr id="3078" name="Text Box 17">
            <a:extLst>
              <a:ext uri="{FF2B5EF4-FFF2-40B4-BE49-F238E27FC236}">
                <a16:creationId xmlns:a16="http://schemas.microsoft.com/office/drawing/2014/main" id="{D8449F93-3847-553B-C71D-FCFBB3ED5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378" y="433156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convex</a:t>
            </a:r>
          </a:p>
        </p:txBody>
      </p:sp>
      <p:sp>
        <p:nvSpPr>
          <p:cNvPr id="3079" name="Text Box 18">
            <a:extLst>
              <a:ext uri="{FF2B5EF4-FFF2-40B4-BE49-F238E27FC236}">
                <a16:creationId xmlns:a16="http://schemas.microsoft.com/office/drawing/2014/main" id="{B870AC33-94F0-25F3-6A1C-C4ADE7245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5743" y="4331563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concave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>
            <a:extLst>
              <a:ext uri="{FF2B5EF4-FFF2-40B4-BE49-F238E27FC236}">
                <a16:creationId xmlns:a16="http://schemas.microsoft.com/office/drawing/2014/main" id="{9C88346D-7B39-B6FF-F8F6-2222EC95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 eaLnBrk="1" hangingPunct="1"/>
            <a:fld id="{87CA7855-B4B7-4F03-8CD7-9756DB7D6478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78F1115-7DCF-104F-78FE-C4FB171C5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convex hull problem 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63A9245-DE5E-926F-8C62-1388D9901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sz="2800" dirty="0"/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The convex hull of a set of planar points is the smallest convex polygon containing all of the points.</a:t>
            </a:r>
            <a:r>
              <a:rPr lang="en-US" altLang="zh-TW" dirty="0"/>
              <a:t> 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D7C91A1-BEA4-C7BC-41CF-E2842CC03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26812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102" name="Group 10">
            <a:extLst>
              <a:ext uri="{FF2B5EF4-FFF2-40B4-BE49-F238E27FC236}">
                <a16:creationId xmlns:a16="http://schemas.microsoft.com/office/drawing/2014/main" id="{EFEEFDC0-E9E0-7EAC-237A-29CDFB460387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1285875"/>
            <a:ext cx="5562600" cy="1905000"/>
            <a:chOff x="1056" y="288"/>
            <a:chExt cx="3696" cy="1326"/>
          </a:xfrm>
        </p:grpSpPr>
        <p:pic>
          <p:nvPicPr>
            <p:cNvPr id="4105" name="Picture 4">
              <a:extLst>
                <a:ext uri="{FF2B5EF4-FFF2-40B4-BE49-F238E27FC236}">
                  <a16:creationId xmlns:a16="http://schemas.microsoft.com/office/drawing/2014/main" id="{A07C45E2-C580-29EF-AD78-AA6471F17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672"/>
              <a:ext cx="3318" cy="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6" name="Text Box 6">
              <a:extLst>
                <a:ext uri="{FF2B5EF4-FFF2-40B4-BE49-F238E27FC236}">
                  <a16:creationId xmlns:a16="http://schemas.microsoft.com/office/drawing/2014/main" id="{81E69DCA-B779-37E6-6FEA-8D4567C88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88"/>
              <a:ext cx="163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concave polygon: </a:t>
              </a:r>
            </a:p>
          </p:txBody>
        </p:sp>
        <p:sp>
          <p:nvSpPr>
            <p:cNvPr id="4107" name="Text Box 7">
              <a:extLst>
                <a:ext uri="{FF2B5EF4-FFF2-40B4-BE49-F238E27FC236}">
                  <a16:creationId xmlns:a16="http://schemas.microsoft.com/office/drawing/2014/main" id="{E2101BAC-A526-DA20-3A46-925FF8E77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88"/>
              <a:ext cx="177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/>
                <a:t>convex polygon: </a:t>
              </a:r>
            </a:p>
          </p:txBody>
        </p:sp>
      </p:grpSp>
      <p:sp>
        <p:nvSpPr>
          <p:cNvPr id="4103" name="Rectangle 12">
            <a:extLst>
              <a:ext uri="{FF2B5EF4-FFF2-40B4-BE49-F238E27FC236}">
                <a16:creationId xmlns:a16="http://schemas.microsoft.com/office/drawing/2014/main" id="{B5FE150D-5B37-10D3-C38F-41684FF6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257175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A3BDD-0587-A058-3B98-077D6503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9" y="4207372"/>
            <a:ext cx="5419725" cy="21336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D37C-B36E-CE57-2470-4D952E59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Convex Hull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98ECA-A43E-3590-BC9E-BCADEB14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/>
              <a:t>Collision </a:t>
            </a:r>
            <a:r>
              <a:rPr lang="en-US" b="1" dirty="0"/>
              <a:t>detection</a:t>
            </a:r>
            <a:r>
              <a:rPr lang="en-US" dirty="0"/>
              <a:t>: Convex hulls can be used to efficiently detect collisions between objects in 2D or 3D space.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/>
              <a:t>Image processing</a:t>
            </a:r>
            <a:r>
              <a:rPr lang="en-US" dirty="0"/>
              <a:t>: Convex hulls can be used to extract meaningful shapes from images, such as the outline of an object.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/>
              <a:t>Data visualization</a:t>
            </a:r>
            <a:r>
              <a:rPr lang="en-US" dirty="0"/>
              <a:t>: Convex hulls can be used to visualize the distribution of data points in a scatter plot.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F9BF4-1912-38A6-D4E2-EB371D1D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0" y="4046163"/>
            <a:ext cx="3914775" cy="1400175"/>
          </a:xfrm>
          <a:prstGeom prst="rect">
            <a:avLst/>
          </a:prstGeom>
        </p:spPr>
      </p:pic>
      <p:pic>
        <p:nvPicPr>
          <p:cNvPr id="1026" name="Picture 2" descr="Convex Hull | Brilliant Math &amp; Science Wiki">
            <a:extLst>
              <a:ext uri="{FF2B5EF4-FFF2-40B4-BE49-F238E27FC236}">
                <a16:creationId xmlns:a16="http://schemas.microsoft.com/office/drawing/2014/main" id="{25860D09-002F-2068-BC37-BAEA952A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72" y="400049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vex Hull Algorithm application ...">
            <a:extLst>
              <a:ext uri="{FF2B5EF4-FFF2-40B4-BE49-F238E27FC236}">
                <a16:creationId xmlns:a16="http://schemas.microsoft.com/office/drawing/2014/main" id="{A137A386-3150-68C3-9AFE-BA35AD577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77" y="3808038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042082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4E5C-CF64-64B6-CE96-5276A511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Convex Hull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B95ADA-8A6C-1FB2-C77E-8F8970C1C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5439" y="1066800"/>
            <a:ext cx="3843133" cy="2777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98C70-B63C-4602-7ABF-B47CCE43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45" y="3937980"/>
            <a:ext cx="3843133" cy="2806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3ED14-B953-5627-754E-63F46A248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28" y="1550504"/>
            <a:ext cx="5804449" cy="43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66334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A9F3-03D1-65ED-6B8E-4ADF4F91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Approach for Convex Hull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3E521-4598-C2E0-D9D1-D122E0BB8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850" y="1362075"/>
            <a:ext cx="6381750" cy="177165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4FB828-304D-AC2A-8325-E09C346C7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879" y="1483753"/>
            <a:ext cx="4513521" cy="1528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4F39DB-CA70-1C11-8A3F-C653659F78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5436" y="3315277"/>
            <a:ext cx="4478407" cy="23991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1C5A89-8EF0-FF35-E091-4130B52ED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417" y="3724276"/>
            <a:ext cx="3571875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6282744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04EB-234F-8200-E65C-6FC5024D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196" y="1541101"/>
            <a:ext cx="3879150" cy="831037"/>
          </a:xfrm>
        </p:spPr>
        <p:txBody>
          <a:bodyPr/>
          <a:lstStyle/>
          <a:p>
            <a:r>
              <a:rPr lang="en-US" dirty="0"/>
              <a:t>Elementary facts from geometry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87FB4-6878-2EDD-F795-6457ADD82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5" y="118099"/>
            <a:ext cx="7823540" cy="3335113"/>
          </a:xfr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AF3E1D-45D4-D3A0-A162-04EF1BFFD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94" y="3684401"/>
            <a:ext cx="5194852" cy="2909726"/>
          </a:xfrm>
          <a:prstGeom prst="rect">
            <a:avLst/>
          </a:prstGeom>
        </p:spPr>
      </p:pic>
      <p:pic>
        <p:nvPicPr>
          <p:cNvPr id="7170" name="Picture 2" descr="Point-To-Line Distance Formula: Algebraic Proof - YouTube">
            <a:extLst>
              <a:ext uri="{FF2B5EF4-FFF2-40B4-BE49-F238E27FC236}">
                <a16:creationId xmlns:a16="http://schemas.microsoft.com/office/drawing/2014/main" id="{FC9BD38A-C647-A94A-EB1F-2995304F3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5" y="478791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0E144-E6CF-1F93-CD56-D8C0846C9C4B}"/>
              </a:ext>
            </a:extLst>
          </p:cNvPr>
          <p:cNvSpPr txBox="1"/>
          <p:nvPr/>
        </p:nvSpPr>
        <p:spPr>
          <a:xfrm>
            <a:off x="715617" y="3935896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Farthest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058604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B5CE58FC-F0A4-8644-A58C-3B70F5533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130" y="76200"/>
            <a:ext cx="10482470" cy="1143000"/>
          </a:xfrm>
        </p:spPr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: Convex-Hull by Divide and Conquer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C64F9249-90D9-65CF-81D8-A0DDC1C83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3521" y="1560443"/>
            <a:ext cx="5396948" cy="41148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.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2D6BDB2-C923-34F6-A0B5-051EEC9A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91" y="1050235"/>
            <a:ext cx="86139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1B57B5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Select p1 with smallest x- and p2 with largest x-coordinate. p1 and p2 are in the Convex-Hull.  Let p1p2 be the line connecting p1 and p2.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1. Divide points in P as follows:</a:t>
            </a:r>
          </a:p>
          <a:p>
            <a:pPr lvl="2"/>
            <a:r>
              <a:rPr lang="en-US" altLang="en-US" dirty="0"/>
              <a:t>L: those that are to the “left” of </a:t>
            </a:r>
            <a:r>
              <a:rPr lang="en-US" altLang="en-US" u="sng" dirty="0"/>
              <a:t>p1p2</a:t>
            </a:r>
            <a:r>
              <a:rPr lang="en-US" altLang="en-US" dirty="0"/>
              <a:t>. </a:t>
            </a:r>
          </a:p>
          <a:p>
            <a:pPr lvl="2"/>
            <a:r>
              <a:rPr lang="en-US" altLang="en-US" dirty="0"/>
              <a:t>R: those that are to the “right” of </a:t>
            </a:r>
            <a:r>
              <a:rPr lang="en-US" altLang="en-US" u="sng" dirty="0"/>
              <a:t>p1p2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kern="0" dirty="0"/>
              <a:t>2. Find the point </a:t>
            </a:r>
            <a:r>
              <a:rPr lang="en-US" altLang="en-US" kern="0" dirty="0" err="1"/>
              <a:t>pL</a:t>
            </a:r>
            <a:r>
              <a:rPr lang="en-US" altLang="en-US" kern="0" dirty="0"/>
              <a:t> in L which is the farthest from </a:t>
            </a:r>
            <a:r>
              <a:rPr lang="en-US" altLang="en-US" u="sng" kern="0" dirty="0"/>
              <a:t>p1p2</a:t>
            </a:r>
            <a:r>
              <a:rPr lang="en-US" altLang="en-US" kern="0" dirty="0"/>
              <a:t>. If tides occur, select the one that maximizes the angle between </a:t>
            </a:r>
            <a:r>
              <a:rPr lang="en-US" altLang="en-US" u="sng" kern="0" dirty="0"/>
              <a:t>p1p2</a:t>
            </a:r>
            <a:r>
              <a:rPr lang="en-US" altLang="en-US" kern="0" dirty="0"/>
              <a:t> and </a:t>
            </a:r>
            <a:r>
              <a:rPr lang="en-US" altLang="en-US" u="sng" kern="0" dirty="0"/>
              <a:t>p1pL</a:t>
            </a:r>
            <a:r>
              <a:rPr lang="en-US" altLang="en-US" kern="0" dirty="0"/>
              <a:t> . </a:t>
            </a:r>
            <a:r>
              <a:rPr lang="en-US" altLang="en-US" kern="0" dirty="0" err="1"/>
              <a:t>pL</a:t>
            </a:r>
            <a:r>
              <a:rPr lang="en-US" altLang="en-US" kern="0" dirty="0"/>
              <a:t> is in the Convex-Hull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kern="0" dirty="0"/>
              <a:t>3. Find the point </a:t>
            </a:r>
            <a:r>
              <a:rPr lang="en-US" altLang="en-US" kern="0" dirty="0" err="1"/>
              <a:t>pR</a:t>
            </a:r>
            <a:r>
              <a:rPr lang="en-US" altLang="en-US" kern="0" dirty="0"/>
              <a:t> in R which is the farthest from </a:t>
            </a:r>
            <a:r>
              <a:rPr lang="en-US" altLang="en-US" u="sng" kern="0" dirty="0"/>
              <a:t>p1p2</a:t>
            </a:r>
            <a:r>
              <a:rPr lang="en-US" altLang="en-US" kern="0" dirty="0"/>
              <a:t>. If tides occur, select the one that maximizes the angle between </a:t>
            </a:r>
            <a:r>
              <a:rPr lang="en-US" altLang="en-US" u="sng" kern="0" dirty="0"/>
              <a:t>p1p2</a:t>
            </a:r>
            <a:r>
              <a:rPr lang="en-US" altLang="en-US" kern="0" dirty="0"/>
              <a:t> and </a:t>
            </a:r>
            <a:r>
              <a:rPr lang="en-US" altLang="en-US" u="sng" kern="0" dirty="0"/>
              <a:t>p1pR</a:t>
            </a:r>
            <a:r>
              <a:rPr lang="en-US" altLang="en-US" kern="0" dirty="0"/>
              <a:t> . </a:t>
            </a:r>
            <a:r>
              <a:rPr lang="en-US" altLang="en-US" kern="0" dirty="0" err="1"/>
              <a:t>pR</a:t>
            </a:r>
            <a:r>
              <a:rPr lang="en-US" altLang="en-US" kern="0" dirty="0"/>
              <a:t> is in the Convex-Hull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kern="0" dirty="0"/>
              <a:t>4. Repeat 1 with:</a:t>
            </a:r>
          </a:p>
          <a:p>
            <a:pPr lvl="2"/>
            <a:r>
              <a:rPr lang="en-US" altLang="en-US" u="sng" kern="0" dirty="0"/>
              <a:t>p1pL</a:t>
            </a:r>
            <a:r>
              <a:rPr lang="en-US" altLang="en-US" kern="0" dirty="0"/>
              <a:t> and L</a:t>
            </a:r>
          </a:p>
          <a:p>
            <a:pPr lvl="2"/>
            <a:r>
              <a:rPr lang="en-US" altLang="en-US" u="sng" kern="0" dirty="0"/>
              <a:t>p1pR</a:t>
            </a:r>
            <a:r>
              <a:rPr lang="en-US" altLang="en-US" kern="0" dirty="0"/>
              <a:t> and R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BF536DE-C92D-C881-1F6C-CA20B7F6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979" y="1219200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4C4114D-8BE9-2200-D21F-BB11E6440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979" y="3429000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1DFD4-DFA4-CA50-B6C7-627F21D3BF40}"/>
              </a:ext>
            </a:extLst>
          </p:cNvPr>
          <p:cNvSpPr txBox="1"/>
          <p:nvPr/>
        </p:nvSpPr>
        <p:spPr>
          <a:xfrm>
            <a:off x="11039061" y="2532102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06A51-F7AE-B771-6C6A-726A40748FD4}"/>
              </a:ext>
            </a:extLst>
          </p:cNvPr>
          <p:cNvSpPr txBox="1"/>
          <p:nvPr/>
        </p:nvSpPr>
        <p:spPr>
          <a:xfrm>
            <a:off x="10913165" y="4664910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DEC391F-1C62-7567-F49E-2B3CC5349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4975" y="76200"/>
            <a:ext cx="9965634" cy="1143000"/>
          </a:xfrm>
        </p:spPr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: Convex-Hull by Divide and Conquer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105F4A-8239-FDF6-1B58-25E45734A6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09" y="1510748"/>
            <a:ext cx="6334539" cy="45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SN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SN Theme" id="{60A57E58-7173-4173-BF3D-D78F14314FE4}" vid="{0784C0A2-5BEE-4078-8375-C096126F51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 Theme</Template>
  <TotalTime>938</TotalTime>
  <Words>414</Words>
  <Application>Microsoft Office PowerPoint</Application>
  <PresentationFormat>Widescreen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Comic Sans MS</vt:lpstr>
      <vt:lpstr>Symbol</vt:lpstr>
      <vt:lpstr>Times</vt:lpstr>
      <vt:lpstr>Wingdings</vt:lpstr>
      <vt:lpstr>SSN Theme</vt:lpstr>
      <vt:lpstr>Convex Hull problem</vt:lpstr>
      <vt:lpstr> Convex vs. Concave</vt:lpstr>
      <vt:lpstr>The convex hull problem </vt:lpstr>
      <vt:lpstr>Applications of Convex Hull</vt:lpstr>
      <vt:lpstr>Applications of Convex Hull</vt:lpstr>
      <vt:lpstr>Brute Force Approach for Convex Hull</vt:lpstr>
      <vt:lpstr>Elementary facts from geometry</vt:lpstr>
      <vt:lpstr>QuickHull: Convex-Hull by Divide and Conquer</vt:lpstr>
      <vt:lpstr>QuickHull: Convex-Hull by Divide and Conquer</vt:lpstr>
      <vt:lpstr>Quick Hull Pseudo code</vt:lpstr>
      <vt:lpstr>Quick Hull Pseudo code (contd…)</vt:lpstr>
      <vt:lpstr>Time complexity of Quick Hull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K.S.Gayathri</cp:lastModifiedBy>
  <cp:revision>99</cp:revision>
  <dcterms:created xsi:type="dcterms:W3CDTF">2023-10-10T10:20:53Z</dcterms:created>
  <dcterms:modified xsi:type="dcterms:W3CDTF">2024-04-04T06:40:50Z</dcterms:modified>
</cp:coreProperties>
</file>