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1" r:id="rId3"/>
    <p:sldId id="302" r:id="rId4"/>
    <p:sldId id="304" r:id="rId5"/>
    <p:sldId id="306" r:id="rId6"/>
    <p:sldId id="308" r:id="rId7"/>
    <p:sldId id="303" r:id="rId8"/>
    <p:sldId id="310" r:id="rId9"/>
    <p:sldId id="311" r:id="rId10"/>
    <p:sldId id="312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DD52-7570-4B7C-9E93-52648444CD79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4F13-D13A-407C-93FF-EAA3141A6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6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8D7BB99-7F03-6115-17B4-2295E1D02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D370B2-4A76-4ECA-9852-7E441AE7FDEC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64F9C17-3BBD-DBAF-6860-1406BE4D4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8625" y="696913"/>
            <a:ext cx="6061075" cy="34099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559B235-8ED5-6F92-40CA-DD491B5CA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4340225"/>
            <a:ext cx="507682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band">
            <a:extLst>
              <a:ext uri="{FF2B5EF4-FFF2-40B4-BE49-F238E27FC236}">
                <a16:creationId xmlns:a16="http://schemas.microsoft.com/office/drawing/2014/main" id="{93831395-FD10-D040-39BC-94D9549A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8"/>
            <a:ext cx="1217083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>
              <a:ext uri="{FF2B5EF4-FFF2-40B4-BE49-F238E27FC236}">
                <a16:creationId xmlns:a16="http://schemas.microsoft.com/office/drawing/2014/main" id="{E7DC885E-D864-5C9F-DFF2-28895FC37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52600"/>
          </a:xfrm>
          <a:prstGeom prst="rect">
            <a:avLst/>
          </a:prstGeom>
          <a:solidFill>
            <a:srgbClr val="3352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07807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3C52A7-F4F0-1A90-2ED2-E2EBE37337EE}"/>
              </a:ext>
            </a:extLst>
          </p:cNvPr>
          <p:cNvCxnSpPr/>
          <p:nvPr/>
        </p:nvCxnSpPr>
        <p:spPr>
          <a:xfrm>
            <a:off x="609600" y="1066800"/>
            <a:ext cx="10972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43C37-34E2-5661-680A-1A7CBBBB32B6}"/>
              </a:ext>
            </a:extLst>
          </p:cNvPr>
          <p:cNvSpPr txBox="1"/>
          <p:nvPr/>
        </p:nvSpPr>
        <p:spPr>
          <a:xfrm>
            <a:off x="5067301" y="6291263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>
                <a:latin typeface="+mn-lt"/>
                <a:ea typeface="+mn-ea"/>
              </a:rPr>
              <a:t>v 1.0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3"/>
            <a:ext cx="109728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band">
            <a:extLst>
              <a:ext uri="{FF2B5EF4-FFF2-40B4-BE49-F238E27FC236}">
                <a16:creationId xmlns:a16="http://schemas.microsoft.com/office/drawing/2014/main" id="{6A977C47-5D42-1CB1-C089-25EF8165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950"/>
            <a:ext cx="12189884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E46B911-A9A9-E45D-438F-D955B7CB2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633745-4AC9-E539-D2BF-23BC909E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EA0A19-E5A2-1D2C-E7A1-4A6E4793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13475"/>
            <a:ext cx="9144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D1A89307-C8F3-4D9E-B8CB-5FA5576735D8}" type="slidenum">
              <a:rPr lang="en-US" altLang="en-US" sz="1600" b="1" smtClean="0">
                <a:solidFill>
                  <a:schemeClr val="accent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800" b="1">
              <a:solidFill>
                <a:schemeClr val="accent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d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97E-0085-F027-87BA-7B4100B4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Kruskal’s algorithm for Minimum spanning Tree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A3A-577B-0447-6CC5-19A8DA58A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Greedy Approach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410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B540-E76B-8E20-7C8E-F6587A45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Kruskal’s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584C-8C89-9BE2-3556-3D16909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time complexity of Kruskal's Algorithm is O(</a:t>
            </a:r>
            <a:r>
              <a:rPr lang="en-US" dirty="0" err="1"/>
              <a:t>ElogE</a:t>
            </a:r>
            <a:r>
              <a:rPr lang="en-US" dirty="0"/>
              <a:t>), where E is the number of edges in the graph. This complexity is because the algorithm uses a priority queue with a time complexity of O(</a:t>
            </a:r>
            <a:r>
              <a:rPr lang="en-US" dirty="0" err="1"/>
              <a:t>logE</a:t>
            </a:r>
            <a:r>
              <a:rPr lang="en-US" dirty="0"/>
              <a:t>). However, the space complexity of the algorithm is O(E), which is relatively high.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095253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F98A92E-EACC-EEA7-7A32-CD7EDB9D7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TW" dirty="0">
                <a:sym typeface="Symbol" panose="05050102010706020507" pitchFamily="18" charset="2"/>
              </a:rPr>
              <a:t> Minimum Spanning Tree (MST)</a:t>
            </a:r>
            <a:endParaRPr lang="en-US" altLang="zh-TW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3C6B2-0856-6B00-9F9B-19A47E540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0818" y="1328151"/>
            <a:ext cx="5817704" cy="4847362"/>
          </a:xfrm>
        </p:spPr>
        <p:txBody>
          <a:bodyPr/>
          <a:lstStyle/>
          <a:p>
            <a:pPr algn="just"/>
            <a:r>
              <a:rPr lang="en-US" dirty="0"/>
              <a:t>A minimum spanning tree (MST) is defined as a </a:t>
            </a:r>
            <a:r>
              <a:rPr lang="en-US" dirty="0">
                <a:solidFill>
                  <a:srgbClr val="FF0000"/>
                </a:solidFill>
              </a:rPr>
              <a:t>spanning tree </a:t>
            </a:r>
            <a:r>
              <a:rPr lang="en-US" dirty="0"/>
              <a:t>that has the </a:t>
            </a:r>
            <a:r>
              <a:rPr lang="en-US" dirty="0">
                <a:solidFill>
                  <a:srgbClr val="FF0000"/>
                </a:solidFill>
              </a:rPr>
              <a:t>minimum weight </a:t>
            </a:r>
            <a:r>
              <a:rPr lang="en-US" dirty="0"/>
              <a:t>among all the possible spanning trees</a:t>
            </a:r>
            <a:endParaRPr lang="en-US" i="1" dirty="0">
              <a:solidFill>
                <a:srgbClr val="273239"/>
              </a:solidFill>
              <a:highlight>
                <a:srgbClr val="F9F9F9"/>
              </a:highlight>
              <a:latin typeface="Nunito" pitchFamily="2" charset="0"/>
            </a:endParaRPr>
          </a:p>
          <a:p>
            <a:pPr algn="just"/>
            <a:r>
              <a:rPr lang="en-US" dirty="0"/>
              <a:t>A spanning tree is defined as a tree-like subgraph of a connected, </a:t>
            </a:r>
            <a:r>
              <a:rPr lang="en-US" dirty="0">
                <a:solidFill>
                  <a:srgbClr val="FF0000"/>
                </a:solidFill>
              </a:rPr>
              <a:t>undirected graph that includes all the vertices of the graph</a:t>
            </a:r>
            <a:r>
              <a:rPr lang="en-US" dirty="0"/>
              <a:t>. Or, to say in Layman’s words, it is a subset of the edges of the graph that forms a tree (acyclic) where every node of the graph is a part of the tree.</a:t>
            </a:r>
            <a:endParaRPr lang="en-US" altLang="zh-TW" dirty="0">
              <a:sym typeface="Symbol" panose="05050102010706020507" pitchFamily="18" charset="2"/>
            </a:endParaRPr>
          </a:p>
        </p:txBody>
      </p:sp>
      <p:pic>
        <p:nvPicPr>
          <p:cNvPr id="1034" name="Picture 10" descr="Minimum Spanning Tree (MST)">
            <a:extLst>
              <a:ext uri="{FF2B5EF4-FFF2-40B4-BE49-F238E27FC236}">
                <a16:creationId xmlns:a16="http://schemas.microsoft.com/office/drawing/2014/main" id="{9A9DED46-DB9F-8FCB-E4A1-8139C083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72" y="1767463"/>
            <a:ext cx="5404610" cy="332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6D0C-C74A-447C-E4BD-C1584A41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Kruskal's Algorithm for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4D6E-5E5F-E8B5-8E6B-357EFA5F4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effectLst/>
                <a:highlight>
                  <a:srgbClr val="F9FAFC"/>
                </a:highlight>
                <a:latin typeface="euclid_circular_a"/>
              </a:rPr>
              <a:t>It falls under a class of algorithms called </a:t>
            </a:r>
            <a:r>
              <a:rPr lang="en-US" sz="2800" b="0" i="0" u="none" strike="noStrike" dirty="0">
                <a:solidFill>
                  <a:srgbClr val="FF0000"/>
                </a:solidFill>
                <a:effectLst/>
                <a:highlight>
                  <a:srgbClr val="F9FAFC"/>
                </a:highlight>
                <a:latin typeface="euclid_circular_a"/>
              </a:rPr>
              <a:t>greedy algorithms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F9FAFC"/>
                </a:highlight>
                <a:latin typeface="euclid_circular_a"/>
              </a:rPr>
              <a:t> </a:t>
            </a:r>
            <a:r>
              <a:rPr lang="en-US" sz="2800" b="0" i="0" dirty="0">
                <a:effectLst/>
                <a:highlight>
                  <a:srgbClr val="F9FAFC"/>
                </a:highlight>
                <a:latin typeface="euclid_circular_a"/>
              </a:rPr>
              <a:t>that find the local optimum in the hopes of finding a global optimum.</a:t>
            </a:r>
          </a:p>
          <a:p>
            <a:pPr algn="l"/>
            <a:r>
              <a:rPr lang="en-US" sz="2800" b="0" i="0" dirty="0">
                <a:effectLst/>
                <a:highlight>
                  <a:srgbClr val="F9FAFC"/>
                </a:highlight>
                <a:latin typeface="euclid_circular_a"/>
              </a:rPr>
              <a:t>We start from the edges with the 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F9FAFC"/>
                </a:highlight>
                <a:latin typeface="euclid_circular_a"/>
              </a:rPr>
              <a:t>lowest weight and keep adding edges until we reach our goal.</a:t>
            </a:r>
          </a:p>
          <a:p>
            <a:pPr algn="l"/>
            <a:r>
              <a:rPr lang="en-US" sz="2800" b="0" i="0" dirty="0">
                <a:effectLst/>
                <a:highlight>
                  <a:srgbClr val="F9FAFC"/>
                </a:highlight>
                <a:latin typeface="euclid_circular_a"/>
              </a:rPr>
              <a:t>The steps for implementing Kruskal's algorithm are as follows: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9FAFC"/>
                </a:highlight>
                <a:latin typeface="euclid_circular_a"/>
              </a:rPr>
              <a:t>Sort all the edges from low weight to high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9FAFC"/>
                </a:highlight>
                <a:latin typeface="euclid_circular_a"/>
              </a:rPr>
              <a:t>Take the edge with the lowest weight and add it to the spanning tree. If adding the edge created a cycle, then reject this edge.</a:t>
            </a:r>
          </a:p>
          <a:p>
            <a:pPr lvl="1">
              <a:buFont typeface="+mj-lt"/>
              <a:buAutoNum type="arabicPeriod"/>
            </a:pPr>
            <a:r>
              <a:rPr lang="en-US" sz="2400" b="0" i="0" dirty="0">
                <a:effectLst/>
                <a:highlight>
                  <a:srgbClr val="F9FAFC"/>
                </a:highlight>
                <a:latin typeface="euclid_circular_a"/>
              </a:rPr>
              <a:t>Keep adding edges until we reach all vertices.</a:t>
            </a:r>
          </a:p>
          <a:p>
            <a:pPr algn="l"/>
            <a:endParaRPr lang="en-US" b="0" i="0" dirty="0">
              <a:effectLst/>
              <a:highlight>
                <a:srgbClr val="F9FAFC"/>
              </a:highlight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48844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E79-B314-9ABD-1E88-4722BE87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Kruskal's Algorithm for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C59A4-5883-AC28-1330-890238A2E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600154"/>
            <a:ext cx="4657725" cy="3257550"/>
          </a:xfrm>
          <a:ln>
            <a:solidFill>
              <a:srgbClr val="3333FF"/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3D1DB6E-B6D8-866C-4C9E-B85DCD95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0340" y="1600154"/>
            <a:ext cx="5331006" cy="3257550"/>
          </a:xfrm>
          <a:prstGeom prst="rect">
            <a:avLst/>
          </a:prstGeom>
          <a:ln>
            <a:solidFill>
              <a:srgbClr val="3333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52775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2289-145C-0C1D-BDAE-1C4E27E1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Kruskal's Algorithm for MST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0E0BC-13C6-373B-10A2-84657A70E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06" y="1629568"/>
            <a:ext cx="4091267" cy="3171824"/>
          </a:xfrm>
          <a:ln>
            <a:solidFill>
              <a:srgbClr val="3333FF"/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910034EB-1A27-998F-1E69-200497AA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1629568"/>
            <a:ext cx="4848225" cy="3171825"/>
          </a:xfrm>
          <a:prstGeom prst="rect">
            <a:avLst/>
          </a:prstGeom>
          <a:ln>
            <a:solidFill>
              <a:srgbClr val="3333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815209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0EEC-A6DD-572D-9768-EFA8737E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Kruskal's Algorithm for MST 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9119B4-0FD1-C521-32F8-CB1B435D8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538" y="1906915"/>
            <a:ext cx="5019675" cy="3343275"/>
          </a:xfrm>
          <a:ln>
            <a:solidFill>
              <a:srgbClr val="3333FF"/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B5BFB00-2EC3-9097-0861-BE8B3483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40873" y="1906915"/>
            <a:ext cx="4838700" cy="3429000"/>
          </a:xfrm>
          <a:prstGeom prst="rect">
            <a:avLst/>
          </a:prstGeom>
          <a:ln>
            <a:solidFill>
              <a:srgbClr val="3333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09920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A088-6267-00B6-8D5F-49B77045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Kruskal’s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AB7A6-CAEC-1DAC-8618-79D164106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76" y="1842247"/>
            <a:ext cx="9157447" cy="2756647"/>
          </a:xfrm>
        </p:spPr>
      </p:pic>
    </p:spTree>
    <p:extLst>
      <p:ext uri="{BB962C8B-B14F-4D97-AF65-F5344CB8AC3E}">
        <p14:creationId xmlns:p14="http://schemas.microsoft.com/office/powerpoint/2010/main" val="1685075292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0F47-3AF0-9C8D-4908-3A65A238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of Kruskal’s Algorithm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2A668-3114-758D-5EBF-AD00C6A9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05" y="1551089"/>
            <a:ext cx="5205242" cy="42311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B3A5A-F9A0-4CE6-1E4F-BCEA98D5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40" y="1551089"/>
            <a:ext cx="3724275" cy="2376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D2038-0FCD-BEE9-AE0C-42969A34B2AE}"/>
              </a:ext>
            </a:extLst>
          </p:cNvPr>
          <p:cNvSpPr txBox="1"/>
          <p:nvPr/>
        </p:nvSpPr>
        <p:spPr>
          <a:xfrm>
            <a:off x="1175387" y="5897192"/>
            <a:ext cx="435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function – finds a parent of node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63CF0-06F3-7A68-3A4F-C03E6839B447}"/>
              </a:ext>
            </a:extLst>
          </p:cNvPr>
          <p:cNvSpPr txBox="1"/>
          <p:nvPr/>
        </p:nvSpPr>
        <p:spPr>
          <a:xfrm>
            <a:off x="7082118" y="4042337"/>
            <a:ext cx="435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Union function – combines two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887697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CD6796-0560-2893-6D75-953EE8059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8174" y="1979386"/>
            <a:ext cx="2105025" cy="339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DF5A9-533A-FDC7-0122-74E992F2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2" y="1465036"/>
            <a:ext cx="5532198" cy="39052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B482BC-A9DD-8B65-AEF3-3BD63B41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/>
              <a:t>Implementation details of Kruskal’s Algorithm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97B56-CA56-875F-90E2-F06DA802C3B2}"/>
              </a:ext>
            </a:extLst>
          </p:cNvPr>
          <p:cNvSpPr txBox="1"/>
          <p:nvPr/>
        </p:nvSpPr>
        <p:spPr>
          <a:xfrm>
            <a:off x="8501342" y="1610054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 Code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2E85E-45AB-B1F9-712E-717199CD01F8}"/>
              </a:ext>
            </a:extLst>
          </p:cNvPr>
          <p:cNvSpPr txBox="1"/>
          <p:nvPr/>
        </p:nvSpPr>
        <p:spPr>
          <a:xfrm>
            <a:off x="678517" y="5593854"/>
            <a:ext cx="6529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 this e.g., the initial values are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Parent = [0, 1, 2, 3, 4, 5], Rank = [0, 0, 0, 0, 0, 0, 0]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1492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SN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N Theme" id="{60A57E58-7173-4173-BF3D-D78F14314FE4}" vid="{0784C0A2-5BEE-4078-8375-C096126F51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1246</TotalTime>
  <Words>366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Comic Sans MS</vt:lpstr>
      <vt:lpstr>euclid_circular_a</vt:lpstr>
      <vt:lpstr>Nunito</vt:lpstr>
      <vt:lpstr>Symbol</vt:lpstr>
      <vt:lpstr>SSN Theme</vt:lpstr>
      <vt:lpstr>Kruskal’s algorithm for Minimum spanning Tree</vt:lpstr>
      <vt:lpstr> Minimum Spanning Tree (MST)</vt:lpstr>
      <vt:lpstr>Kruskal's Algorithm for MST</vt:lpstr>
      <vt:lpstr>Example for Kruskal's Algorithm for MST</vt:lpstr>
      <vt:lpstr>Example for Kruskal's Algorithm for MST (contd…)</vt:lpstr>
      <vt:lpstr>Example for Kruskal's Algorithm for MST (contd…)</vt:lpstr>
      <vt:lpstr>Pseudo code for Kruskal’s Algorithm</vt:lpstr>
      <vt:lpstr>Implementation details of Kruskal’s Algorithm</vt:lpstr>
      <vt:lpstr>Implementation details of Kruskal’s Algorithm</vt:lpstr>
      <vt:lpstr>Time complexity of Kruskal’s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K.S.Gayathri</dc:creator>
  <cp:lastModifiedBy>Gayathri</cp:lastModifiedBy>
  <cp:revision>109</cp:revision>
  <dcterms:created xsi:type="dcterms:W3CDTF">2023-10-10T10:20:53Z</dcterms:created>
  <dcterms:modified xsi:type="dcterms:W3CDTF">2024-04-17T18:04:22Z</dcterms:modified>
</cp:coreProperties>
</file>