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99" r:id="rId3"/>
    <p:sldId id="259" r:id="rId4"/>
    <p:sldId id="298" r:id="rId5"/>
    <p:sldId id="260" r:id="rId6"/>
    <p:sldId id="300" r:id="rId7"/>
    <p:sldId id="301" r:id="rId8"/>
    <p:sldId id="261" r:id="rId9"/>
    <p:sldId id="262" r:id="rId10"/>
    <p:sldId id="263" r:id="rId11"/>
    <p:sldId id="264" r:id="rId12"/>
    <p:sldId id="285" r:id="rId13"/>
    <p:sldId id="291" r:id="rId14"/>
    <p:sldId id="286" r:id="rId15"/>
    <p:sldId id="287" r:id="rId16"/>
    <p:sldId id="289" r:id="rId17"/>
    <p:sldId id="290" r:id="rId18"/>
    <p:sldId id="292" r:id="rId19"/>
    <p:sldId id="293" r:id="rId20"/>
    <p:sldId id="294" r:id="rId21"/>
    <p:sldId id="295" r:id="rId22"/>
    <p:sldId id="296" r:id="rId23"/>
    <p:sldId id="297" r:id="rId24"/>
    <p:sldId id="283" r:id="rId25"/>
    <p:sldId id="284" r:id="rId26"/>
    <p:sldId id="302" r:id="rId2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9DD52-7570-4B7C-9E93-52648444CD79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C4F13-D13A-407C-93FF-EAA3141A6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6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band">
            <a:extLst>
              <a:ext uri="{FF2B5EF4-FFF2-40B4-BE49-F238E27FC236}">
                <a16:creationId xmlns:a16="http://schemas.microsoft.com/office/drawing/2014/main" id="{93831395-FD10-D040-39BC-94D9549A3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8"/>
            <a:ext cx="12170833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>
              <a:ext uri="{FF2B5EF4-FFF2-40B4-BE49-F238E27FC236}">
                <a16:creationId xmlns:a16="http://schemas.microsoft.com/office/drawing/2014/main" id="{E7DC885E-D864-5C9F-DFF2-28895FC37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752600"/>
          </a:xfrm>
          <a:prstGeom prst="rect">
            <a:avLst/>
          </a:prstGeom>
          <a:solidFill>
            <a:srgbClr val="3352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6307807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3C52A7-F4F0-1A90-2ED2-E2EBE37337EE}"/>
              </a:ext>
            </a:extLst>
          </p:cNvPr>
          <p:cNvCxnSpPr/>
          <p:nvPr/>
        </p:nvCxnSpPr>
        <p:spPr>
          <a:xfrm>
            <a:off x="609600" y="1066800"/>
            <a:ext cx="1097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743C37-34E2-5661-680A-1A7CBBBB32B6}"/>
              </a:ext>
            </a:extLst>
          </p:cNvPr>
          <p:cNvSpPr txBox="1"/>
          <p:nvPr/>
        </p:nvSpPr>
        <p:spPr>
          <a:xfrm>
            <a:off x="5067301" y="6291263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>
                <a:latin typeface="+mn-lt"/>
                <a:ea typeface="+mn-ea"/>
              </a:rPr>
              <a:t>v 1.0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3"/>
            <a:ext cx="109728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71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band">
            <a:extLst>
              <a:ext uri="{FF2B5EF4-FFF2-40B4-BE49-F238E27FC236}">
                <a16:creationId xmlns:a16="http://schemas.microsoft.com/office/drawing/2014/main" id="{6A977C47-5D42-1CB1-C089-25EF81654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950"/>
            <a:ext cx="12189884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E46B911-A9A9-E45D-438F-D955B7CB2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8633745-4AC9-E539-D2BF-23BC909E1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EA0A19-E5A2-1D2C-E7A1-4A6E4793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13475"/>
            <a:ext cx="9144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D1A89307-C8F3-4D9E-B8CB-5FA5576735D8}" type="slidenum">
              <a:rPr lang="en-US" altLang="en-US" sz="1600" b="1" smtClean="0">
                <a:solidFill>
                  <a:schemeClr val="accent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 b="1">
              <a:solidFill>
                <a:schemeClr val="accent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 dir="d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vl-tree-set-1-insertion/" TargetMode="External"/><Relationship Id="rId2" Type="http://schemas.openxmlformats.org/officeDocument/2006/relationships/hyperlink" Target="https://www.geeksforgeeks.org/red-black-tree-set-1-introduction-2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sertion-in-red-black-tree/" TargetMode="External"/><Relationship Id="rId7" Type="http://schemas.openxmlformats.org/officeDocument/2006/relationships/hyperlink" Target="https://en.wikipedia.org/wiki/Clifford_Stein" TargetMode="External"/><Relationship Id="rId2" Type="http://schemas.openxmlformats.org/officeDocument/2006/relationships/hyperlink" Target="https://www.geeksforgeeks.org/introduction-to-red-black-tre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on_Rivest" TargetMode="External"/><Relationship Id="rId5" Type="http://schemas.openxmlformats.org/officeDocument/2006/relationships/hyperlink" Target="https://en.wikipedia.org/wiki/Charles_E._Leiserson" TargetMode="External"/><Relationship Id="rId4" Type="http://schemas.openxmlformats.org/officeDocument/2006/relationships/hyperlink" Target="https://en.wikipedia.org/wiki/Thomas_H._Corme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497E-0085-F027-87BA-7B4100B4F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Red-Black Trees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DFA3A-577B-0447-6CC5-19A8DA58A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41028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BC00-7579-DE6E-4349-37C1F66D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properties of Red-Black Tree - 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8B927-EBB3-395F-F9E3-009EB2E57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720470"/>
            <a:ext cx="5467350" cy="3162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87A586-8F40-358F-D946-A725E572BDEE}"/>
              </a:ext>
            </a:extLst>
          </p:cNvPr>
          <p:cNvSpPr txBox="1"/>
          <p:nvPr/>
        </p:nvSpPr>
        <p:spPr>
          <a:xfrm>
            <a:off x="7129671" y="4094922"/>
            <a:ext cx="147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Yes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0364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0972-BCBF-2ED0-8482-093D789B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properties of Red-Black Tree - 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BC53AA-54FD-6946-5962-48A6312EB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239" y="1761262"/>
            <a:ext cx="5229225" cy="3133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3BA6C-C63E-9DBF-B925-DEE312507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898" y="5282750"/>
            <a:ext cx="44577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4414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47A2-CFEC-B2E8-BDF1-0146CD37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in Red Black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09388-7051-82F4-A205-0FF07CF3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0" fontAlgn="base">
              <a:buNone/>
            </a:pPr>
            <a:r>
              <a:rPr lang="en-US" dirty="0"/>
              <a:t>In the Red-Black tree, we use two tools to do the balancing:</a:t>
            </a:r>
          </a:p>
          <a:p>
            <a:pPr lvl="1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Recoloring</a:t>
            </a:r>
          </a:p>
          <a:p>
            <a:pPr lvl="1">
              <a:buFont typeface="+mj-lt"/>
              <a:buAutoNum type="arabicPeriod" startAt="2"/>
            </a:pPr>
            <a:r>
              <a:rPr lang="en-US" sz="2400" dirty="0">
                <a:solidFill>
                  <a:srgbClr val="FF0000"/>
                </a:solidFill>
              </a:rPr>
              <a:t>Rotation</a:t>
            </a:r>
          </a:p>
          <a:p>
            <a:pPr marL="0" indent="0" algn="just" rtl="0" fontAlgn="base">
              <a:buNone/>
            </a:pPr>
            <a:endParaRPr lang="en-US" dirty="0"/>
          </a:p>
          <a:p>
            <a:pPr marL="0" indent="0" algn="just" rtl="0" fontAlgn="base">
              <a:buNone/>
            </a:pPr>
            <a:r>
              <a:rPr lang="en-US" dirty="0" err="1"/>
              <a:t>Recolouring</a:t>
            </a:r>
            <a:r>
              <a:rPr lang="en-US" dirty="0"/>
              <a:t> is the change in </a:t>
            </a:r>
            <a:r>
              <a:rPr lang="en-US" dirty="0" err="1"/>
              <a:t>colour</a:t>
            </a:r>
            <a:r>
              <a:rPr lang="en-US" dirty="0"/>
              <a:t> of the node i.e. if it is red then change it to black and vice versa. It must be noted that the </a:t>
            </a:r>
            <a:r>
              <a:rPr lang="en-US" dirty="0" err="1"/>
              <a:t>colour</a:t>
            </a:r>
            <a:r>
              <a:rPr lang="en-US" dirty="0"/>
              <a:t> of the NULL node is always black. Moreover, we always try </a:t>
            </a:r>
            <a:r>
              <a:rPr lang="en-US" dirty="0" err="1"/>
              <a:t>recolouring</a:t>
            </a:r>
            <a:r>
              <a:rPr lang="en-US" dirty="0"/>
              <a:t> first, if </a:t>
            </a:r>
            <a:r>
              <a:rPr lang="en-US" dirty="0" err="1"/>
              <a:t>recolouring</a:t>
            </a:r>
            <a:r>
              <a:rPr lang="en-US" dirty="0"/>
              <a:t> doesn’t work, then we go for rotation.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11953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42D3-B139-CCF8-28D7-5FAE6B2C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considered for insertion</a:t>
            </a:r>
            <a:endParaRPr lang="en-IN" dirty="0"/>
          </a:p>
        </p:txBody>
      </p:sp>
      <p:pic>
        <p:nvPicPr>
          <p:cNvPr id="6146" name="Picture 2" descr="Lightbox">
            <a:extLst>
              <a:ext uri="{FF2B5EF4-FFF2-40B4-BE49-F238E27FC236}">
                <a16:creationId xmlns:a16="http://schemas.microsoft.com/office/drawing/2014/main" id="{DC862D82-D26E-0F2C-4A6F-7F1E06A088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354690"/>
            <a:ext cx="6096000" cy="386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255846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626E-50C1-7971-506E-06310457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Uncle is Red</a:t>
            </a:r>
            <a:endParaRPr lang="en-IN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B17C58D5-F4F3-1B81-569A-8754FC049C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09" y="1066800"/>
            <a:ext cx="9342783" cy="510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48877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97CF-0170-567D-EE7D-B1606E93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: Uncle is Black – Left </a:t>
            </a:r>
            <a:r>
              <a:rPr lang="en-US" dirty="0" err="1"/>
              <a:t>Left</a:t>
            </a:r>
            <a:r>
              <a:rPr lang="en-US" dirty="0"/>
              <a:t> Case (LL rotation)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D6DE3E-A661-5402-9E06-2756142B1D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91" y="1858962"/>
            <a:ext cx="8150087" cy="39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FCB1B-0967-DDA7-485D-2FA655CA4551}"/>
              </a:ext>
            </a:extLst>
          </p:cNvPr>
          <p:cNvSpPr txBox="1"/>
          <p:nvPr/>
        </p:nvSpPr>
        <p:spPr>
          <a:xfrm>
            <a:off x="821635" y="1066800"/>
            <a:ext cx="10296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08986232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38A0-ED82-057C-7AAE-18DE42B4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: Uncle is Black – Right </a:t>
            </a:r>
            <a:r>
              <a:rPr lang="en-US" dirty="0" err="1"/>
              <a:t>Right</a:t>
            </a:r>
            <a:r>
              <a:rPr lang="en-US" dirty="0"/>
              <a:t> Case (RR rotation)</a:t>
            </a:r>
            <a:endParaRPr lang="en-IN" dirty="0"/>
          </a:p>
        </p:txBody>
      </p:sp>
      <p:pic>
        <p:nvPicPr>
          <p:cNvPr id="4098" name="Picture 2" descr="Lightbox">
            <a:extLst>
              <a:ext uri="{FF2B5EF4-FFF2-40B4-BE49-F238E27FC236}">
                <a16:creationId xmlns:a16="http://schemas.microsoft.com/office/drawing/2014/main" id="{425CE208-F6E5-14EA-5E93-8169F4A109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" y="1709530"/>
            <a:ext cx="10045148" cy="405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79393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BFBB-9AD0-2061-0618-1F32A522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: Uncle is Black – Right Left Case (RL rotation) </a:t>
            </a:r>
            <a:br>
              <a:rPr lang="en-US" dirty="0"/>
            </a:br>
            <a:r>
              <a:rPr lang="en-US" dirty="0"/>
              <a:t>Similarly for LR rotation</a:t>
            </a:r>
            <a:endParaRPr lang="en-IN" dirty="0"/>
          </a:p>
        </p:txBody>
      </p:sp>
      <p:pic>
        <p:nvPicPr>
          <p:cNvPr id="5122" name="Picture 2" descr="Lightbox">
            <a:extLst>
              <a:ext uri="{FF2B5EF4-FFF2-40B4-BE49-F238E27FC236}">
                <a16:creationId xmlns:a16="http://schemas.microsoft.com/office/drawing/2014/main" id="{BB1B97BB-6751-FB0F-1545-9702A8A1B4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65" y="1567069"/>
            <a:ext cx="9568070" cy="391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877681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9886-6CD3-A22F-0FD1-4CBCE99C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 RB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E93E-3BF9-0241-3BB8-3CF3C11D9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sz="1800" dirty="0"/>
              <a:t>Perform standard BST insertion and make the </a:t>
            </a:r>
            <a:r>
              <a:rPr lang="en-US" sz="1800" dirty="0" err="1"/>
              <a:t>colour</a:t>
            </a:r>
            <a:r>
              <a:rPr lang="en-US" sz="1800" dirty="0"/>
              <a:t> of newly inserted nodes as RED.</a:t>
            </a:r>
          </a:p>
          <a:p>
            <a:pPr algn="l" fontAlgn="base">
              <a:buFont typeface="+mj-lt"/>
              <a:buAutoNum type="arabicPeriod" startAt="2"/>
            </a:pPr>
            <a:r>
              <a:rPr lang="en-US" sz="1800" dirty="0"/>
              <a:t>If x is the root, change the </a:t>
            </a:r>
            <a:r>
              <a:rPr lang="en-US" sz="1800" dirty="0" err="1"/>
              <a:t>colour</a:t>
            </a:r>
            <a:r>
              <a:rPr lang="en-US" sz="1800" dirty="0"/>
              <a:t> of x as BLACK (Black height of complete tree increases by 1).</a:t>
            </a:r>
          </a:p>
          <a:p>
            <a:pPr algn="l" fontAlgn="base">
              <a:buFont typeface="+mj-lt"/>
              <a:buAutoNum type="arabicPeriod" startAt="3"/>
            </a:pPr>
            <a:r>
              <a:rPr lang="en-US" sz="1800" dirty="0"/>
              <a:t>Do the following if the color of x’s parent is not BLACK and x is not the root. </a:t>
            </a:r>
            <a:br>
              <a:rPr lang="en-US" sz="1800" dirty="0"/>
            </a:br>
            <a:r>
              <a:rPr lang="en-US" sz="1800" dirty="0"/>
              <a:t>a) If x’s uncle is RED (Grandparent must have been black from 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property 4</a:t>
            </a:r>
            <a:r>
              <a:rPr lang="en-US" sz="1800" dirty="0"/>
              <a:t>) 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) Change the </a:t>
            </a:r>
            <a:r>
              <a:rPr lang="en-US" sz="1800" dirty="0" err="1">
                <a:solidFill>
                  <a:srgbClr val="FF0000"/>
                </a:solidFill>
              </a:rPr>
              <a:t>colour</a:t>
            </a:r>
            <a:r>
              <a:rPr lang="en-US" sz="1800" dirty="0">
                <a:solidFill>
                  <a:srgbClr val="FF0000"/>
                </a:solidFill>
              </a:rPr>
              <a:t> of parent and uncle as BLACK. 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(ii) </a:t>
            </a:r>
            <a:r>
              <a:rPr lang="en-US" sz="1800" dirty="0" err="1">
                <a:solidFill>
                  <a:srgbClr val="FF0000"/>
                </a:solidFill>
              </a:rPr>
              <a:t>Colour</a:t>
            </a:r>
            <a:r>
              <a:rPr lang="en-US" sz="1800" dirty="0">
                <a:solidFill>
                  <a:srgbClr val="FF0000"/>
                </a:solidFill>
              </a:rPr>
              <a:t> of a grandparent as RED. 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(iii) Change x = x’s grandparent, repeat steps 2 and 3 for new x. </a:t>
            </a:r>
            <a:br>
              <a:rPr lang="en-US" sz="1800" dirty="0"/>
            </a:br>
            <a:r>
              <a:rPr lang="en-US" sz="1800" dirty="0"/>
              <a:t>b) If x’s uncle is BLACK, then there can be four configurations for x, x’s parent (p) and x’s     </a:t>
            </a:r>
          </a:p>
          <a:p>
            <a:pPr marL="0" indent="0" algn="l" fontAlgn="base">
              <a:buNone/>
            </a:pPr>
            <a:r>
              <a:rPr lang="en-US" sz="1800" dirty="0"/>
              <a:t>          grandparent(g) (This is similar to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AVL Tree</a:t>
            </a:r>
            <a:r>
              <a:rPr lang="en-US" sz="1800" dirty="0"/>
              <a:t>) 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) Left </a:t>
            </a:r>
            <a:r>
              <a:rPr lang="en-US" sz="1800" dirty="0" err="1">
                <a:solidFill>
                  <a:srgbClr val="FF0000"/>
                </a:solidFill>
              </a:rPr>
              <a:t>Left</a:t>
            </a:r>
            <a:r>
              <a:rPr lang="en-US" sz="1800" dirty="0">
                <a:solidFill>
                  <a:srgbClr val="FF0000"/>
                </a:solidFill>
              </a:rPr>
              <a:t> Case (p is left child of g and x is left child of p) 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(ii) Left Right Case (p is left child of g and x is the right child of p) 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(iii) Right </a:t>
            </a:r>
            <a:r>
              <a:rPr lang="en-US" sz="1800" dirty="0" err="1">
                <a:solidFill>
                  <a:srgbClr val="FF0000"/>
                </a:solidFill>
              </a:rPr>
              <a:t>Right</a:t>
            </a:r>
            <a:r>
              <a:rPr lang="en-US" sz="1800" dirty="0">
                <a:solidFill>
                  <a:srgbClr val="FF0000"/>
                </a:solidFill>
              </a:rPr>
              <a:t> Case (Mirror of case 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) 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(iv) Right Left Case (Mirror of case ii)</a:t>
            </a:r>
          </a:p>
          <a:p>
            <a:pPr marL="0" indent="0" rtl="0" fontAlgn="base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tx2"/>
                </a:solidFill>
              </a:rPr>
              <a:t>Re-coloring after rotations: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	F</a:t>
            </a:r>
            <a:r>
              <a:rPr lang="en-US" sz="1400" dirty="0">
                <a:solidFill>
                  <a:schemeClr val="tx2"/>
                </a:solidFill>
              </a:rPr>
              <a:t>or Left </a:t>
            </a:r>
            <a:r>
              <a:rPr lang="en-US" sz="1400" dirty="0" err="1">
                <a:solidFill>
                  <a:schemeClr val="tx2"/>
                </a:solidFill>
              </a:rPr>
              <a:t>Left</a:t>
            </a:r>
            <a:r>
              <a:rPr lang="en-US" sz="1400" dirty="0">
                <a:solidFill>
                  <a:schemeClr val="tx2"/>
                </a:solidFill>
              </a:rPr>
              <a:t> Case [3.b (</a:t>
            </a:r>
            <a:r>
              <a:rPr lang="en-US" sz="1400" dirty="0" err="1">
                <a:solidFill>
                  <a:schemeClr val="tx2"/>
                </a:solidFill>
              </a:rPr>
              <a:t>i</a:t>
            </a:r>
            <a:r>
              <a:rPr lang="en-US" sz="1400" dirty="0">
                <a:solidFill>
                  <a:schemeClr val="tx2"/>
                </a:solidFill>
              </a:rPr>
              <a:t>)] and Right </a:t>
            </a:r>
            <a:r>
              <a:rPr lang="en-US" sz="1400" dirty="0" err="1">
                <a:solidFill>
                  <a:schemeClr val="tx2"/>
                </a:solidFill>
              </a:rPr>
              <a:t>Right</a:t>
            </a:r>
            <a:r>
              <a:rPr lang="en-US" sz="1400" dirty="0">
                <a:solidFill>
                  <a:schemeClr val="tx2"/>
                </a:solidFill>
              </a:rPr>
              <a:t> case [3.b (iii)], swap colors of grandparent and parent after rotations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	For Left Right Case [3.b (ii)]and Right Left Case [3.b (iv)], swap colors of grandparent and inserted node after rotations</a:t>
            </a:r>
          </a:p>
          <a:p>
            <a:pPr algn="just" fontAlgn="base"/>
            <a:r>
              <a:rPr lang="en-US" sz="1800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690264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8194-361B-4111-8096-0FFE402B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Red Black Tree insertion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31180-0622-92BF-684B-32C5F523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Example: Creating a red-black tree with elements 3, 21, 32 and 15 in an empty tree.</a:t>
            </a:r>
            <a:endParaRPr lang="en-IN" dirty="0"/>
          </a:p>
        </p:txBody>
      </p:sp>
      <p:pic>
        <p:nvPicPr>
          <p:cNvPr id="7170" name="Picture 2" descr="Lightbox">
            <a:extLst>
              <a:ext uri="{FF2B5EF4-FFF2-40B4-BE49-F238E27FC236}">
                <a16:creationId xmlns:a16="http://schemas.microsoft.com/office/drawing/2014/main" id="{DDF64A09-BEDD-3425-0D49-865DDE8C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552700"/>
            <a:ext cx="86391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073066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F3F9-F8ED-5E6C-168B-1D783FEA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Black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2B20-1643-0086-4933-C5DD127C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Red-Black tree is a binary search tree in which </a:t>
            </a:r>
            <a:r>
              <a:rPr lang="en-US" dirty="0">
                <a:solidFill>
                  <a:srgbClr val="FF0000"/>
                </a:solidFill>
              </a:rPr>
              <a:t>every node is colored with either red or black</a:t>
            </a:r>
            <a:r>
              <a:rPr lang="en-US" dirty="0"/>
              <a:t>. It is a type of self balancing binary search tree. </a:t>
            </a:r>
          </a:p>
          <a:p>
            <a:pPr algn="just"/>
            <a:r>
              <a:rPr lang="en-US" dirty="0"/>
              <a:t>Red Black Trees are </a:t>
            </a:r>
            <a:r>
              <a:rPr lang="en-US" dirty="0">
                <a:solidFill>
                  <a:srgbClr val="FF0000"/>
                </a:solidFill>
              </a:rPr>
              <a:t>self-balancing</a:t>
            </a:r>
            <a:r>
              <a:rPr lang="en-US" dirty="0"/>
              <a:t>, meaning that the tree adjusts itself automatically after each insertion or deletion operation. It uses a simple but powerful mechanism to maintain balance, by coloring each node in the tree either red or black. </a:t>
            </a:r>
          </a:p>
          <a:p>
            <a:pPr algn="l"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041657"/>
      </p:ext>
    </p:extLst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3465-7692-5DA4-1C2B-8CF358EE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Example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5E1C43D-1541-31E5-1D63-A20DD03D83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78" y="2080591"/>
            <a:ext cx="5721644" cy="249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10183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1112-22AC-40D7-050B-1CDC4086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Example</a:t>
            </a: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BFDD968-597F-CBFC-41CD-DFC48A7D72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42" y="1378226"/>
            <a:ext cx="6930887" cy="462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160818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3F26-E3CB-1372-4DD6-1F5AC0E5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Example</a:t>
            </a:r>
            <a:endParaRPr lang="en-IN" dirty="0"/>
          </a:p>
        </p:txBody>
      </p:sp>
      <p:pic>
        <p:nvPicPr>
          <p:cNvPr id="10242" name="Picture 2" descr="Lightbox">
            <a:extLst>
              <a:ext uri="{FF2B5EF4-FFF2-40B4-BE49-F238E27FC236}">
                <a16:creationId xmlns:a16="http://schemas.microsoft.com/office/drawing/2014/main" id="{5609122F-91E1-FE45-D0A8-B907AC4393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791" y="1219200"/>
            <a:ext cx="7116417" cy="499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240614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5DA5-F0F9-E0A8-91B4-9DC3FC1C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Red Black Tree</a:t>
            </a:r>
            <a:endParaRPr lang="en-IN" dirty="0"/>
          </a:p>
        </p:txBody>
      </p:sp>
      <p:pic>
        <p:nvPicPr>
          <p:cNvPr id="11268" name="Picture 4" descr="Lightbox">
            <a:extLst>
              <a:ext uri="{FF2B5EF4-FFF2-40B4-BE49-F238E27FC236}">
                <a16:creationId xmlns:a16="http://schemas.microsoft.com/office/drawing/2014/main" id="{E1D314BA-A500-68FB-7742-6E9AAFD36A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58" y="2107097"/>
            <a:ext cx="6838120" cy="264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778787"/>
      </p:ext>
    </p:extLst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E9DF30-EB6C-0D04-8A7F-29BD4681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B81CC25-B66D-46AD-A4B6-45EAD69578B6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3B84EA74-587A-AA40-31A9-A53B15D46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 Practice Exercise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B792035-602B-C020-682E-62533449C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Insert the values 2, 1, 4, 5, 9, 3, 6, 7 into an initially empty Red-Black Tree</a:t>
            </a:r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01E39-9942-610F-C9C3-92AB1A59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BB81CC25-B66D-46AD-A4B6-45EAD69578B6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970B082-D704-028B-029A-D81C17F86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Cost of Insertion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D610EB2-A8C1-B899-523C-7532539FC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Insertion in RB Tree: O(log n)</a:t>
            </a:r>
          </a:p>
          <a:p>
            <a:r>
              <a:rPr lang="en-US" altLang="en-US" dirty="0"/>
              <a:t>O(lg n) to descend to insertion point</a:t>
            </a:r>
          </a:p>
          <a:p>
            <a:r>
              <a:rPr lang="en-US" altLang="en-US" dirty="0"/>
              <a:t>O(1) to do insertion</a:t>
            </a:r>
          </a:p>
          <a:p>
            <a:r>
              <a:rPr lang="en-US" altLang="en-US" dirty="0"/>
              <a:t>O(lg n) to ascend and readjust == worst case only for case 1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E0A5-83B5-D368-33E9-B53CAD1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3F5E-E46E-C4FE-4714-550CD84B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https://www.geeksforgeeks.org/introduction-to-red-black-tree/</a:t>
            </a:r>
            <a:endParaRPr lang="en-IN" dirty="0"/>
          </a:p>
          <a:p>
            <a:r>
              <a:rPr lang="en-IN" dirty="0">
                <a:hlinkClick r:id="rId3"/>
              </a:rPr>
              <a:t>https://www.geeksforgeeks.org/insertion-in-red-black-tree/</a:t>
            </a:r>
            <a:endParaRPr lang="en-IN" dirty="0"/>
          </a:p>
          <a:p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Introduction to Algorithms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book on computer programming by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Thomas H. Cormen"/>
              </a:rPr>
              <a:t>Thomas H. 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Thomas H. Cormen"/>
              </a:rPr>
              <a:t>Cormen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Charles E. Leiserson"/>
              </a:rPr>
              <a:t>Charles E. 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Charles E. Leiserson"/>
              </a:rPr>
              <a:t>Leiserson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Ron Rivest"/>
              </a:rPr>
              <a:t>Ronald L. Rivest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Clifford Stein"/>
              </a:rPr>
              <a:t>Clifford Stein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559976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BD22-500B-9DC0-155C-6D8C6AAC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1D1B-B1E6-CDF1-B7F1-D3B5847F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dirty="0"/>
              <a:t>The Red-Black tree satisfies all the properties of binary search tree in addition to that it satisfies following additional properties –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Root property: </a:t>
            </a:r>
            <a:r>
              <a:rPr lang="en-US" dirty="0"/>
              <a:t>The root is black.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External property: </a:t>
            </a:r>
            <a:r>
              <a:rPr lang="en-US" dirty="0"/>
              <a:t>Every leaf (Leaf is a NULL child of a node) is black in Red-Black tree.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Internal property: </a:t>
            </a:r>
            <a:r>
              <a:rPr lang="en-US" dirty="0"/>
              <a:t>The children of a red node are black. Hence possible parent of red node is a black node.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Depth property: </a:t>
            </a:r>
            <a:r>
              <a:rPr lang="en-US" dirty="0"/>
              <a:t>All the leaves have the same black depth.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Path property: </a:t>
            </a:r>
            <a:r>
              <a:rPr lang="en-US" dirty="0"/>
              <a:t>Every simple path from root to descendant leaf node contains same number of black nodes.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762071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B81B-43F8-8198-0683-84B7D3BE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That Every Red-Black Tree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2571-D1D9-8C36-B9BD-9EA1C0FEB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dirty="0"/>
              <a:t>Every </a:t>
            </a:r>
            <a:r>
              <a:rPr lang="en-US" dirty="0">
                <a:solidFill>
                  <a:srgbClr val="FF0000"/>
                </a:solidFill>
              </a:rPr>
              <a:t>node</a:t>
            </a:r>
            <a:r>
              <a:rPr lang="en-US" dirty="0"/>
              <a:t> has a color </a:t>
            </a:r>
            <a:r>
              <a:rPr lang="en-US" dirty="0">
                <a:solidFill>
                  <a:srgbClr val="FF0000"/>
                </a:solidFill>
              </a:rPr>
              <a:t>either red or black</a:t>
            </a:r>
            <a:r>
              <a:rPr lang="en-US" dirty="0"/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root</a:t>
            </a:r>
            <a:r>
              <a:rPr lang="en-US" dirty="0"/>
              <a:t> of the tree is always </a:t>
            </a:r>
            <a:r>
              <a:rPr lang="en-US" dirty="0">
                <a:solidFill>
                  <a:srgbClr val="FF0000"/>
                </a:solidFill>
              </a:rPr>
              <a:t>black</a:t>
            </a:r>
            <a:r>
              <a:rPr lang="en-US" dirty="0"/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no two adjacent red nodes </a:t>
            </a:r>
            <a:r>
              <a:rPr lang="en-US" dirty="0"/>
              <a:t>(A red node cannot have a red parent or red child).</a:t>
            </a:r>
          </a:p>
          <a:p>
            <a:pPr algn="l" fontAlgn="base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Every path from a node </a:t>
            </a:r>
            <a:r>
              <a:rPr lang="en-US" dirty="0"/>
              <a:t>(including root) to any of its descendants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nodes has the </a:t>
            </a:r>
            <a:r>
              <a:rPr lang="en-US" dirty="0">
                <a:solidFill>
                  <a:srgbClr val="FF0000"/>
                </a:solidFill>
              </a:rPr>
              <a:t>same number of black nodes</a:t>
            </a:r>
            <a:r>
              <a:rPr lang="en-US" dirty="0"/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Every leaf </a:t>
            </a:r>
            <a:r>
              <a:rPr lang="en-US" dirty="0"/>
              <a:t>(</a:t>
            </a:r>
            <a:r>
              <a:rPr lang="en-US" dirty="0" err="1"/>
              <a:t>e.i.</a:t>
            </a:r>
            <a:r>
              <a:rPr lang="en-US" dirty="0"/>
              <a:t> NULL node) must be colored </a:t>
            </a:r>
            <a:r>
              <a:rPr lang="en-US" dirty="0">
                <a:solidFill>
                  <a:srgbClr val="FF0000"/>
                </a:solidFill>
              </a:rPr>
              <a:t>BLACK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E86B5-B587-CEE0-F343-093BB2AA4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673" y="4543422"/>
            <a:ext cx="37909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24402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712B5-AA73-4972-7FDC-40EE42D0B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2AEF-CCC2-F258-A6FF-0EFAD728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are </a:t>
            </a:r>
            <a:r>
              <a:rPr lang="en-US" dirty="0" err="1"/>
              <a:t>preffered</a:t>
            </a:r>
            <a:r>
              <a:rPr lang="en-US" dirty="0"/>
              <a:t> over AVL trees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C6B64-5966-46B0-BDFC-6E1F1CE7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AVL trees </a:t>
            </a:r>
            <a:r>
              <a:rPr lang="en-US" dirty="0"/>
              <a:t>are more balanced compared to Red-Black Trees, but they may cause </a:t>
            </a:r>
            <a:r>
              <a:rPr lang="en-US" dirty="0">
                <a:solidFill>
                  <a:srgbClr val="FF0000"/>
                </a:solidFill>
              </a:rPr>
              <a:t>more rotations during insertion and deletion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So if your application involves f</a:t>
            </a:r>
            <a:r>
              <a:rPr lang="en-US" dirty="0">
                <a:solidFill>
                  <a:srgbClr val="FF0000"/>
                </a:solidFill>
              </a:rPr>
              <a:t>requent insertions and deletions, then Red-Black trees should be preferred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And if the insertions and deletions are less frequent and search is a more frequent operation, then AVL tree should be preferred over the Red-Black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98246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E9D9-F6E8-71A2-ED91-1935B46F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Red Black Trees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4939-AEA7-8004-4AE9-CCF5CCB98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Font typeface="+mj-lt"/>
              <a:buAutoNum type="arabicPeriod"/>
            </a:pPr>
            <a:r>
              <a:rPr lang="en-US" sz="2000" dirty="0"/>
              <a:t>Most of the self-balancing BST library functions like </a:t>
            </a:r>
            <a:r>
              <a:rPr lang="en-US" sz="2000" dirty="0">
                <a:solidFill>
                  <a:srgbClr val="FF0000"/>
                </a:solidFill>
              </a:rPr>
              <a:t>map, multiset, and multimap in C++ </a:t>
            </a:r>
            <a:r>
              <a:rPr lang="en-US" sz="2000" dirty="0"/>
              <a:t>( or  java packages like </a:t>
            </a:r>
            <a:r>
              <a:rPr lang="en-US" sz="2000" dirty="0" err="1"/>
              <a:t>java.util.TreeMap</a:t>
            </a:r>
            <a:r>
              <a:rPr lang="en-US" sz="2000" dirty="0"/>
              <a:t> and </a:t>
            </a:r>
            <a:r>
              <a:rPr lang="en-US" sz="2000" dirty="0" err="1"/>
              <a:t>java.util.TreeSet</a:t>
            </a:r>
            <a:r>
              <a:rPr lang="en-US" sz="2000" dirty="0"/>
              <a:t> ) use Red-Black Trees.</a:t>
            </a:r>
          </a:p>
          <a:p>
            <a:pPr algn="just" fontAlgn="base">
              <a:buFont typeface="+mj-lt"/>
              <a:buAutoNum type="arabicPeriod"/>
            </a:pPr>
            <a:r>
              <a:rPr lang="en-US" sz="2000" dirty="0"/>
              <a:t>It is used to implement </a:t>
            </a:r>
            <a:r>
              <a:rPr lang="en-US" sz="2000" dirty="0">
                <a:solidFill>
                  <a:srgbClr val="FF0000"/>
                </a:solidFill>
              </a:rPr>
              <a:t>CPU Scheduling Linux</a:t>
            </a:r>
            <a:r>
              <a:rPr lang="en-US" sz="2000" dirty="0"/>
              <a:t>. </a:t>
            </a:r>
          </a:p>
          <a:p>
            <a:pPr algn="just" fontAlgn="base">
              <a:buFont typeface="+mj-lt"/>
              <a:buAutoNum type="arabicPeriod"/>
            </a:pPr>
            <a:r>
              <a:rPr lang="en-US" sz="2000" dirty="0"/>
              <a:t> Moreover, </a:t>
            </a:r>
            <a:r>
              <a:rPr lang="en-US" sz="2000" dirty="0">
                <a:solidFill>
                  <a:srgbClr val="FF0000"/>
                </a:solidFill>
              </a:rPr>
              <a:t>MySQL</a:t>
            </a:r>
            <a:r>
              <a:rPr lang="en-US" sz="2000" dirty="0"/>
              <a:t> also uses the Red-Black tree for </a:t>
            </a:r>
            <a:r>
              <a:rPr lang="en-US" sz="2000" dirty="0">
                <a:solidFill>
                  <a:srgbClr val="FF0000"/>
                </a:solidFill>
              </a:rPr>
              <a:t>indexes on tables</a:t>
            </a:r>
            <a:r>
              <a:rPr lang="en-US" sz="2000" dirty="0"/>
              <a:t> in order to reduce the searching and insertion time.</a:t>
            </a:r>
          </a:p>
          <a:p>
            <a:pPr algn="just" fontAlgn="base">
              <a:buFont typeface="+mj-lt"/>
              <a:buAutoNum type="arabicPeriod"/>
            </a:pPr>
            <a:r>
              <a:rPr lang="en-US" sz="2000" dirty="0"/>
              <a:t>Red Black Trees are used in the implementation of the </a:t>
            </a:r>
            <a:r>
              <a:rPr lang="en-US" sz="2000" dirty="0">
                <a:solidFill>
                  <a:srgbClr val="FF0000"/>
                </a:solidFill>
              </a:rPr>
              <a:t>virtual memory manager </a:t>
            </a:r>
            <a:r>
              <a:rPr lang="en-US" sz="2000" dirty="0"/>
              <a:t>in some operating systems, </a:t>
            </a:r>
            <a:r>
              <a:rPr lang="en-US" sz="2000" dirty="0">
                <a:solidFill>
                  <a:srgbClr val="FF0000"/>
                </a:solidFill>
              </a:rPr>
              <a:t>to keep track of memory pages and their usage</a:t>
            </a:r>
            <a:r>
              <a:rPr lang="en-US" sz="2000" dirty="0"/>
              <a:t>.</a:t>
            </a:r>
          </a:p>
          <a:p>
            <a:pPr algn="just" fontAlgn="base">
              <a:buFont typeface="+mj-lt"/>
              <a:buAutoNum type="arabicPeriod"/>
            </a:pPr>
            <a:r>
              <a:rPr lang="en-US" sz="2000" dirty="0"/>
              <a:t>Many programming languages such as </a:t>
            </a:r>
            <a:r>
              <a:rPr lang="en-US" sz="2000" dirty="0">
                <a:solidFill>
                  <a:srgbClr val="FF0000"/>
                </a:solidFill>
              </a:rPr>
              <a:t>Java, C++, and Python </a:t>
            </a:r>
            <a:r>
              <a:rPr lang="en-US" sz="2000" dirty="0"/>
              <a:t>have implemented Red Black Trees as a </a:t>
            </a:r>
            <a:r>
              <a:rPr lang="en-US" sz="2000" dirty="0">
                <a:solidFill>
                  <a:srgbClr val="FF0000"/>
                </a:solidFill>
              </a:rPr>
              <a:t>built-in data structure for </a:t>
            </a:r>
            <a:r>
              <a:rPr lang="en-US" sz="2000" dirty="0"/>
              <a:t>efficient searching and sorting of data.</a:t>
            </a:r>
          </a:p>
          <a:p>
            <a:pPr algn="just" fontAlgn="base">
              <a:buFont typeface="+mj-lt"/>
              <a:buAutoNum type="arabicPeriod"/>
            </a:pPr>
            <a:r>
              <a:rPr lang="en-US" sz="2000" dirty="0"/>
              <a:t>Red Black Trees are used in the implementation of </a:t>
            </a:r>
            <a:r>
              <a:rPr lang="en-US" sz="2000" dirty="0">
                <a:solidFill>
                  <a:srgbClr val="FF0000"/>
                </a:solidFill>
              </a:rPr>
              <a:t>graph algorithms such as Dijkstra’s shortest path algorithm and Prim’s minimum spanning tree algorithm</a:t>
            </a:r>
            <a:r>
              <a:rPr lang="en-US" sz="2000" dirty="0"/>
              <a:t>.</a:t>
            </a:r>
          </a:p>
          <a:p>
            <a:pPr algn="just" fontAlgn="base">
              <a:buFont typeface="+mj-lt"/>
              <a:buAutoNum type="arabicPeriod"/>
            </a:pPr>
            <a:r>
              <a:rPr lang="en-US" sz="2000" dirty="0"/>
              <a:t>Red Black Trees are used in the implementation of </a:t>
            </a:r>
            <a:r>
              <a:rPr lang="en-US" sz="2000" dirty="0">
                <a:solidFill>
                  <a:srgbClr val="FF0000"/>
                </a:solidFill>
              </a:rPr>
              <a:t>game engines</a:t>
            </a:r>
            <a:r>
              <a:rPr lang="en-US" sz="20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143055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B052-4D38-90ED-0D9A-C6E5667F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Red Black Trees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4001-3432-1339-E541-5CA0B72B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Font typeface="+mj-lt"/>
              <a:buAutoNum type="arabicPeriod"/>
            </a:pPr>
            <a:r>
              <a:rPr lang="en-US" dirty="0"/>
              <a:t>Red Black Trees have a guaranteed </a:t>
            </a:r>
            <a:r>
              <a:rPr lang="en-US" dirty="0">
                <a:solidFill>
                  <a:srgbClr val="FF0000"/>
                </a:solidFill>
              </a:rPr>
              <a:t>time complexity of O(log n) </a:t>
            </a:r>
            <a:r>
              <a:rPr lang="en-US" dirty="0"/>
              <a:t>for basic operations like </a:t>
            </a:r>
            <a:r>
              <a:rPr lang="en-US" dirty="0">
                <a:solidFill>
                  <a:srgbClr val="FF0000"/>
                </a:solidFill>
              </a:rPr>
              <a:t>insertion, deletion, and searching</a:t>
            </a:r>
            <a:r>
              <a:rPr lang="en-US" dirty="0"/>
              <a:t>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/>
              <a:t>Red Black Trees are </a:t>
            </a:r>
            <a:r>
              <a:rPr lang="en-US" dirty="0">
                <a:solidFill>
                  <a:srgbClr val="FF0000"/>
                </a:solidFill>
              </a:rPr>
              <a:t>self-balancing</a:t>
            </a:r>
            <a:r>
              <a:rPr lang="en-US" dirty="0"/>
              <a:t>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/>
              <a:t>Red Black Trees can be used in a </a:t>
            </a:r>
            <a:r>
              <a:rPr lang="en-US" dirty="0">
                <a:solidFill>
                  <a:srgbClr val="FF0000"/>
                </a:solidFill>
              </a:rPr>
              <a:t>wide range of applications </a:t>
            </a:r>
            <a:r>
              <a:rPr lang="en-US" dirty="0"/>
              <a:t>due to their efficient performance and versatility. 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/>
              <a:t> The mechanism used to maintain balance in Red Black Trees is relatively </a:t>
            </a:r>
            <a:r>
              <a:rPr lang="en-US" dirty="0">
                <a:solidFill>
                  <a:srgbClr val="FF0000"/>
                </a:solidFill>
              </a:rPr>
              <a:t>simple and easy </a:t>
            </a:r>
            <a:r>
              <a:rPr lang="en-US" dirty="0"/>
              <a:t>to understand.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413092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5268-AAF6-AA85-712C-FD12F8D1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properties of Red-Black Tree - 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3750C0-23EA-CC70-DF17-62E95E726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066" y="2043112"/>
            <a:ext cx="5810250" cy="27717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C42BD2-383F-23B4-5267-943EC14A9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91" y="5206654"/>
            <a:ext cx="45910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481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696E-EB94-0386-B67D-E1E5228A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properties of Red-Black Tree - 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04E9F-7E1F-1D33-4340-EC2EA752C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779" y="1678643"/>
            <a:ext cx="5810250" cy="32194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D36BB2-BEB2-E220-58D6-165A177B9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34" y="5205136"/>
            <a:ext cx="47529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7717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SN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SN Theme" id="{60A57E58-7173-4173-BF3D-D78F14314FE4}" vid="{0784C0A2-5BEE-4078-8375-C096126F51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SSN Theme</Template>
  <TotalTime>629</TotalTime>
  <Words>1229</Words>
  <Application>Microsoft Office PowerPoint</Application>
  <PresentationFormat>Widescreen</PresentationFormat>
  <Paragraphs>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Arial</vt:lpstr>
      <vt:lpstr>Calibri</vt:lpstr>
      <vt:lpstr>Comic Sans MS</vt:lpstr>
      <vt:lpstr>Nunito</vt:lpstr>
      <vt:lpstr>SSN Theme</vt:lpstr>
      <vt:lpstr>Red-Black Trees</vt:lpstr>
      <vt:lpstr>Red Black Tree</vt:lpstr>
      <vt:lpstr>Red-Black Trees</vt:lpstr>
      <vt:lpstr>Rules That Every Red-Black Tree </vt:lpstr>
      <vt:lpstr>Red-Black Tree are preffered over AVL trees</vt:lpstr>
      <vt:lpstr>Applications of Red Black Trees</vt:lpstr>
      <vt:lpstr>Advantages of Red Black Trees</vt:lpstr>
      <vt:lpstr>Checking the properties of Red-Black Tree - Example</vt:lpstr>
      <vt:lpstr>Checking the properties of Red-Black Tree - Example</vt:lpstr>
      <vt:lpstr>Checking the properties of Red-Black Tree - Example</vt:lpstr>
      <vt:lpstr>Checking the properties of Red-Black Tree - Example</vt:lpstr>
      <vt:lpstr>Balancing in Red Black Tree</vt:lpstr>
      <vt:lpstr>Representation considered for insertion</vt:lpstr>
      <vt:lpstr>Case 1: Uncle is Red</vt:lpstr>
      <vt:lpstr>Case 2 : Uncle is Black – Left Left Case (LL rotation)</vt:lpstr>
      <vt:lpstr>Case 2 : Uncle is Black – Right Right Case (RR rotation)</vt:lpstr>
      <vt:lpstr>Case 2 : Uncle is Black – Right Left Case (RL rotation)  Similarly for LR rotation</vt:lpstr>
      <vt:lpstr>Insert in RB Tree</vt:lpstr>
      <vt:lpstr>Example for Red Black Tree insertion</vt:lpstr>
      <vt:lpstr>Insertion Example</vt:lpstr>
      <vt:lpstr>Insertion Example</vt:lpstr>
      <vt:lpstr>Insertion Example</vt:lpstr>
      <vt:lpstr>Final Red Black Tree</vt:lpstr>
      <vt:lpstr>Insertion Practice Exercise</vt:lpstr>
      <vt:lpstr>Asymptotic Cost of Insertion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K.S.Gayathri</dc:creator>
  <cp:lastModifiedBy>K.S.Gayathri</cp:lastModifiedBy>
  <cp:revision>58</cp:revision>
  <dcterms:created xsi:type="dcterms:W3CDTF">2023-10-10T10:20:53Z</dcterms:created>
  <dcterms:modified xsi:type="dcterms:W3CDTF">2024-03-04T06:15:14Z</dcterms:modified>
</cp:coreProperties>
</file>