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9" r:id="rId3"/>
    <p:sldId id="259" r:id="rId4"/>
    <p:sldId id="303" r:id="rId5"/>
    <p:sldId id="304" r:id="rId6"/>
    <p:sldId id="305" r:id="rId7"/>
    <p:sldId id="306" r:id="rId8"/>
    <p:sldId id="307" r:id="rId9"/>
    <p:sldId id="310" r:id="rId10"/>
    <p:sldId id="309" r:id="rId11"/>
    <p:sldId id="311" r:id="rId12"/>
    <p:sldId id="302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9DD52-7570-4B7C-9E93-52648444CD79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4F13-D13A-407C-93FF-EAA3141A6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6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band">
            <a:extLst>
              <a:ext uri="{FF2B5EF4-FFF2-40B4-BE49-F238E27FC236}">
                <a16:creationId xmlns:a16="http://schemas.microsoft.com/office/drawing/2014/main" id="{93831395-FD10-D040-39BC-94D9549A3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8"/>
            <a:ext cx="12170833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>
              <a:ext uri="{FF2B5EF4-FFF2-40B4-BE49-F238E27FC236}">
                <a16:creationId xmlns:a16="http://schemas.microsoft.com/office/drawing/2014/main" id="{E7DC885E-D864-5C9F-DFF2-28895FC37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752600"/>
          </a:xfrm>
          <a:prstGeom prst="rect">
            <a:avLst/>
          </a:prstGeom>
          <a:solidFill>
            <a:srgbClr val="3352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6307807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3C52A7-F4F0-1A90-2ED2-E2EBE37337EE}"/>
              </a:ext>
            </a:extLst>
          </p:cNvPr>
          <p:cNvCxnSpPr/>
          <p:nvPr/>
        </p:nvCxnSpPr>
        <p:spPr>
          <a:xfrm>
            <a:off x="609600" y="1066800"/>
            <a:ext cx="1097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743C37-34E2-5661-680A-1A7CBBBB32B6}"/>
              </a:ext>
            </a:extLst>
          </p:cNvPr>
          <p:cNvSpPr txBox="1"/>
          <p:nvPr/>
        </p:nvSpPr>
        <p:spPr>
          <a:xfrm>
            <a:off x="5067301" y="6291263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>
                <a:latin typeface="+mn-lt"/>
                <a:ea typeface="+mn-ea"/>
              </a:rPr>
              <a:t>v 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3"/>
            <a:ext cx="109728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1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band">
            <a:extLst>
              <a:ext uri="{FF2B5EF4-FFF2-40B4-BE49-F238E27FC236}">
                <a16:creationId xmlns:a16="http://schemas.microsoft.com/office/drawing/2014/main" id="{6A977C47-5D42-1CB1-C089-25EF81654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950"/>
            <a:ext cx="12189884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E46B911-A9A9-E45D-438F-D955B7CB2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8633745-4AC9-E539-D2BF-23BC909E1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EA0A19-E5A2-1D2C-E7A1-4A6E4793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13475"/>
            <a:ext cx="9144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D1A89307-C8F3-4D9E-B8CB-5FA5576735D8}" type="slidenum">
              <a:rPr lang="en-US" altLang="en-US" sz="1600" b="1" smtClean="0">
                <a:solidFill>
                  <a:schemeClr val="accent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 b="1">
              <a:solidFill>
                <a:schemeClr val="accent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 dir="d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lifford_Stein" TargetMode="External"/><Relationship Id="rId3" Type="http://schemas.openxmlformats.org/officeDocument/2006/relationships/hyperlink" Target="https://www.geeksforgeeks.org/insertion-in-red-black-tree/" TargetMode="External"/><Relationship Id="rId7" Type="http://schemas.openxmlformats.org/officeDocument/2006/relationships/hyperlink" Target="https://en.wikipedia.org/wiki/Ron_Rivest" TargetMode="External"/><Relationship Id="rId2" Type="http://schemas.openxmlformats.org/officeDocument/2006/relationships/hyperlink" Target="https://www.geeksforgeeks.org/introduction-to-red-black-tre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harles_E._Leiserson" TargetMode="External"/><Relationship Id="rId5" Type="http://schemas.openxmlformats.org/officeDocument/2006/relationships/hyperlink" Target="https://en.wikipedia.org/wiki/Thomas_H._Cormen" TargetMode="External"/><Relationship Id="rId4" Type="http://schemas.openxmlformats.org/officeDocument/2006/relationships/hyperlink" Target="https://www.geeksforgeeks.org/deletion-in-red-black-tre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497E-0085-F027-87BA-7B4100B4F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Deletion in Red-Black Trees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DFA3A-577B-0447-6CC5-19A8DA58A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41028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6E15-1FF8-FD39-E8FE-3FD27384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</a:t>
            </a:r>
            <a:r>
              <a:rPr lang="en-US" dirty="0">
                <a:solidFill>
                  <a:srgbClr val="FF0000"/>
                </a:solidFill>
              </a:rPr>
              <a:t>If Both u and v are Black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D149-9AF6-7AE0-ED34-20ED5A41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4"/>
            <a:ext cx="2252870" cy="569840"/>
          </a:xfrm>
        </p:spPr>
        <p:txBody>
          <a:bodyPr/>
          <a:lstStyle/>
          <a:p>
            <a:pPr marL="914400" lvl="1" indent="-457200">
              <a:buFont typeface="+mj-lt"/>
              <a:buAutoNum type="arabicPeriod" startAt="3"/>
            </a:pPr>
            <a:r>
              <a:rPr lang="en-IN" b="1" i="0" dirty="0">
                <a:effectLst/>
                <a:latin typeface="Nunito" pitchFamily="2" charset="0"/>
              </a:rPr>
              <a:t>If sibling is red</a:t>
            </a:r>
            <a:endParaRPr lang="en-US" b="1" dirty="0">
              <a:latin typeface="Nunito" pitchFamily="2" charset="0"/>
            </a:endParaRPr>
          </a:p>
          <a:p>
            <a:endParaRPr lang="en-IN" dirty="0"/>
          </a:p>
        </p:txBody>
      </p:sp>
      <p:pic>
        <p:nvPicPr>
          <p:cNvPr id="4100" name="Picture 4" descr="rbdelete16">
            <a:extLst>
              <a:ext uri="{FF2B5EF4-FFF2-40B4-BE49-F238E27FC236}">
                <a16:creationId xmlns:a16="http://schemas.microsoft.com/office/drawing/2014/main" id="{B1F5C1AC-32A4-DB66-2C21-5EFB00471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70" y="1262618"/>
            <a:ext cx="9329530" cy="532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28528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22F7-2CE5-E746-0441-D117250F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Black cases</a:t>
            </a:r>
            <a:endParaRPr lang="en-IN" dirty="0"/>
          </a:p>
        </p:txBody>
      </p:sp>
      <p:pic>
        <p:nvPicPr>
          <p:cNvPr id="5" name="Content Placeholder 4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0F2D4C24-97EA-5678-7933-1CCD81E8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25" y="1219200"/>
            <a:ext cx="5102087" cy="5234609"/>
          </a:xfrm>
        </p:spPr>
      </p:pic>
    </p:spTree>
    <p:extLst>
      <p:ext uri="{BB962C8B-B14F-4D97-AF65-F5344CB8AC3E}">
        <p14:creationId xmlns:p14="http://schemas.microsoft.com/office/powerpoint/2010/main" val="1539251618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E0A5-83B5-D368-33E9-B53CAD1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3F5E-E46E-C4FE-4714-550CD84B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https://www.geeksforgeeks.org/introduction-to-red-black-tree/</a:t>
            </a:r>
            <a:endParaRPr lang="en-IN" dirty="0"/>
          </a:p>
          <a:p>
            <a:r>
              <a:rPr lang="en-IN" dirty="0">
                <a:hlinkClick r:id="rId3"/>
              </a:rPr>
              <a:t>https://www.geeksforgeeks.org/insertion-in-red-black-tree/</a:t>
            </a:r>
            <a:endParaRPr lang="en-IN" dirty="0"/>
          </a:p>
          <a:p>
            <a:r>
              <a:rPr lang="en-IN" dirty="0">
                <a:hlinkClick r:id="rId4"/>
              </a:rPr>
              <a:t>https://www.geeksforgeeks.org/deletion-in-red-black-tree/</a:t>
            </a:r>
            <a:endParaRPr lang="en-IN" dirty="0"/>
          </a:p>
          <a:p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Introduction to Algorithms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book on computer programming by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Thomas H. Cormen"/>
              </a:rPr>
              <a:t>Thomas H. 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Thomas H. Cormen"/>
              </a:rPr>
              <a:t>Cormen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Charles E. Leiserson"/>
              </a:rPr>
              <a:t>Charles E. 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Charles E. Leiserson"/>
              </a:rPr>
              <a:t>Leiserson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Ron Rivest"/>
              </a:rPr>
              <a:t>Ronald L. Rivest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Clifford Stein"/>
              </a:rPr>
              <a:t>Clifford Stein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559976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F3F9-F8ED-5E6C-168B-1D783FEA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Black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2B20-1643-0086-4933-C5DD127C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Red-Black tree is a binary search tree in which </a:t>
            </a:r>
            <a:r>
              <a:rPr lang="en-US" dirty="0">
                <a:solidFill>
                  <a:srgbClr val="FF0000"/>
                </a:solidFill>
              </a:rPr>
              <a:t>every node is colored with either red or black</a:t>
            </a:r>
            <a:r>
              <a:rPr lang="en-US" dirty="0"/>
              <a:t>. It is a type of self balancing binary search tree. </a:t>
            </a:r>
          </a:p>
          <a:p>
            <a:pPr algn="just"/>
            <a:r>
              <a:rPr lang="en-US" dirty="0"/>
              <a:t>Red Black Trees are </a:t>
            </a:r>
            <a:r>
              <a:rPr lang="en-US" dirty="0">
                <a:solidFill>
                  <a:srgbClr val="FF0000"/>
                </a:solidFill>
              </a:rPr>
              <a:t>self-balancing</a:t>
            </a:r>
            <a:r>
              <a:rPr lang="en-US" dirty="0"/>
              <a:t>, meaning that the tree adjusts itself automatically after each insertion or deletion operation. It uses a simple but powerful mechanism to maintain balance, by coloring each node in the tree either red or black. </a:t>
            </a:r>
          </a:p>
          <a:p>
            <a:pPr algn="l"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041657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BD22-500B-9DC0-155C-6D8C6AAC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1D1B-B1E6-CDF1-B7F1-D3B5847F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dirty="0"/>
              <a:t>The Red-Black tree satisfies all the properties of binary search tree in addition to that it satisfies following additional properties –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Root property: </a:t>
            </a:r>
            <a:r>
              <a:rPr lang="en-US" dirty="0"/>
              <a:t>The root is black.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External property: </a:t>
            </a:r>
            <a:r>
              <a:rPr lang="en-US" dirty="0"/>
              <a:t>Every leaf (Leaf is a NULL child of a node) is black in Red-Black tree.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Internal property: </a:t>
            </a:r>
            <a:r>
              <a:rPr lang="en-US" dirty="0"/>
              <a:t>The children of a red node are black. Hence possible parent of red node is a black node.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Depth property: </a:t>
            </a:r>
            <a:r>
              <a:rPr lang="en-US" dirty="0"/>
              <a:t>All the leaves have the same black depth.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Path property: </a:t>
            </a:r>
            <a:r>
              <a:rPr lang="en-US" dirty="0"/>
              <a:t>Every simple path from root to descendant leaf node contains same number of black nodes.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762071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7686-FF59-60F8-D67A-0F8D19D2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Deletion in Red Black Trees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D443-7EA5-18C6-79B7-2C45EE0F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Deletion in Binary Search Tree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If the node to be deleted has no children, simply remove it and update the parent node.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If the node to be deleted has only one child, replace the node with its child.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If the node to be deleted has two children, then replace the node with its in-order successor, which is the leftmost node in the right subtree. Then delete the in-order successor node as if it has at most one child.</a:t>
            </a:r>
          </a:p>
          <a:p>
            <a:pPr>
              <a:buFont typeface="+mj-lt"/>
              <a:buAutoNum type="arabicPeriod"/>
            </a:pPr>
            <a:r>
              <a:rPr lang="en-US" dirty="0"/>
              <a:t>After the node is deleted, the red-black properties might be violated. To restore these properties perform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Nunito" pitchFamily="2" charset="0"/>
              </a:rPr>
              <a:t>Recoloring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Nunito" pitchFamily="2" charset="0"/>
              </a:rPr>
              <a:t>Rotations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deletion operation in a red-black tree takes O(log n) time on average</a:t>
            </a:r>
          </a:p>
          <a:p>
            <a:pPr marL="857250" lvl="1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707821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1805-208F-FAEA-4EBF-A3072943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Possible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2C9E-2663-46D1-E014-076B891D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v be the node to be deleted and u be the child that replaces v (Note that u is NULL when v is a leaf and color of NULL is considered as Black).</a:t>
            </a:r>
          </a:p>
          <a:p>
            <a:r>
              <a:rPr lang="en-US" dirty="0"/>
              <a:t>Case 1: Normal deletion in Binary Search Tree, Delete V</a:t>
            </a:r>
          </a:p>
          <a:p>
            <a:r>
              <a:rPr lang="en-US" dirty="0"/>
              <a:t>Case 2: </a:t>
            </a:r>
            <a:r>
              <a:rPr lang="en-US" dirty="0">
                <a:solidFill>
                  <a:srgbClr val="FF0000"/>
                </a:solidFill>
              </a:rPr>
              <a:t>Simple Case: If either u or v is red</a:t>
            </a:r>
            <a:endParaRPr lang="en-US" dirty="0"/>
          </a:p>
          <a:p>
            <a:r>
              <a:rPr lang="en-US" dirty="0"/>
              <a:t>Case 3: </a:t>
            </a:r>
            <a:r>
              <a:rPr lang="en-US" dirty="0">
                <a:solidFill>
                  <a:srgbClr val="FF0000"/>
                </a:solidFill>
              </a:rPr>
              <a:t>If Both u and v are Black (Double Black)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i="0" dirty="0">
                <a:effectLst/>
                <a:latin typeface="Nunito" pitchFamily="2" charset="0"/>
              </a:rPr>
              <a:t>If sibling s is black and at least one of sibling’s children is red,</a:t>
            </a:r>
            <a:endParaRPr lang="en-US" b="1" dirty="0">
              <a:latin typeface="Nunito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i="0" dirty="0">
                <a:effectLst/>
                <a:latin typeface="Nunito" pitchFamily="2" charset="0"/>
              </a:rPr>
              <a:t>If sibling is black and its both children are black.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i="0" dirty="0">
                <a:effectLst/>
                <a:latin typeface="Nunito" pitchFamily="2" charset="0"/>
              </a:rPr>
              <a:t>If sibling is red</a:t>
            </a:r>
            <a:endParaRPr lang="en-US" b="1" dirty="0">
              <a:latin typeface="Nunito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i="0" dirty="0">
                <a:effectLst/>
                <a:latin typeface="Nunito" pitchFamily="2" charset="0"/>
              </a:rPr>
              <a:t>If u is root, make it single black and return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02520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B71E-6E9A-E14F-2EF0-818AFBCB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Black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6070-D776-6CF1-2180-E0907AF4A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3"/>
            <a:ext cx="10972800" cy="1364971"/>
          </a:xfrm>
        </p:spPr>
        <p:txBody>
          <a:bodyPr/>
          <a:lstStyle/>
          <a:p>
            <a:pPr algn="just"/>
            <a:r>
              <a:rPr lang="en-US" dirty="0"/>
              <a:t>When a black node is deleted and replaced by a black child, the child is marked as double black. The main task now becomes to convert this double black to single black</a:t>
            </a:r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49A13-5FA0-68DC-43FF-889BD4F1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76" y="2918998"/>
            <a:ext cx="67913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67094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0370-6169-9B7C-1D6B-67F2B982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2 - </a:t>
            </a:r>
            <a:r>
              <a:rPr lang="en-US" dirty="0">
                <a:solidFill>
                  <a:srgbClr val="FF0000"/>
                </a:solidFill>
              </a:rPr>
              <a:t>If either u or v is red</a:t>
            </a:r>
            <a:endParaRPr lang="en-IN" dirty="0"/>
          </a:p>
        </p:txBody>
      </p:sp>
      <p:pic>
        <p:nvPicPr>
          <p:cNvPr id="2050" name="Picture 2" descr="rbdelete11">
            <a:extLst>
              <a:ext uri="{FF2B5EF4-FFF2-40B4-BE49-F238E27FC236}">
                <a16:creationId xmlns:a16="http://schemas.microsoft.com/office/drawing/2014/main" id="{097C8F36-09AA-5244-FC89-C66821CD2F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15" y="2177048"/>
            <a:ext cx="8383170" cy="299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54214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6E15-1FF8-FD39-E8FE-3FD27384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</a:t>
            </a:r>
            <a:r>
              <a:rPr lang="en-US" dirty="0">
                <a:solidFill>
                  <a:srgbClr val="FF0000"/>
                </a:solidFill>
              </a:rPr>
              <a:t>If Both u and v are Black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D149-9AF6-7AE0-ED34-20ED5A41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3"/>
            <a:ext cx="10972800" cy="609597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b="1" i="0" dirty="0">
                <a:effectLst/>
                <a:latin typeface="Nunito" pitchFamily="2" charset="0"/>
              </a:rPr>
              <a:t>If sibling s is black and at least one of sibling’s children is red,</a:t>
            </a:r>
            <a:endParaRPr lang="en-US" b="1" dirty="0">
              <a:latin typeface="Nunito" pitchFamily="2" charset="0"/>
            </a:endParaRPr>
          </a:p>
          <a:p>
            <a:endParaRPr lang="en-IN" dirty="0"/>
          </a:p>
        </p:txBody>
      </p:sp>
      <p:pic>
        <p:nvPicPr>
          <p:cNvPr id="3076" name="Picture 4" descr="rbdelete13New">
            <a:extLst>
              <a:ext uri="{FF2B5EF4-FFF2-40B4-BE49-F238E27FC236}">
                <a16:creationId xmlns:a16="http://schemas.microsoft.com/office/drawing/2014/main" id="{B62C3EC8-4A98-2416-FD95-860AC5481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285997"/>
            <a:ext cx="112204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84663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6E15-1FF8-FD39-E8FE-3FD27384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</a:t>
            </a:r>
            <a:r>
              <a:rPr lang="en-US" dirty="0">
                <a:solidFill>
                  <a:srgbClr val="FF0000"/>
                </a:solidFill>
              </a:rPr>
              <a:t>If Both u and v are Black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D149-9AF6-7AE0-ED34-20ED5A41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4"/>
            <a:ext cx="10972800" cy="569840"/>
          </a:xfrm>
        </p:spPr>
        <p:txBody>
          <a:bodyPr/>
          <a:lstStyle/>
          <a:p>
            <a:pPr marL="914400" lvl="1" indent="-457200">
              <a:buFont typeface="+mj-lt"/>
              <a:buAutoNum type="arabicPeriod" startAt="2"/>
            </a:pPr>
            <a:r>
              <a:rPr lang="en-US" b="1" i="0" dirty="0">
                <a:effectLst/>
                <a:latin typeface="Nunito" pitchFamily="2" charset="0"/>
              </a:rPr>
              <a:t>If sibling is black and its both children are black.</a:t>
            </a:r>
          </a:p>
          <a:p>
            <a:endParaRPr lang="en-IN" dirty="0"/>
          </a:p>
        </p:txBody>
      </p:sp>
      <p:pic>
        <p:nvPicPr>
          <p:cNvPr id="4098" name="Picture 2" descr="rbdelete15">
            <a:extLst>
              <a:ext uri="{FF2B5EF4-FFF2-40B4-BE49-F238E27FC236}">
                <a16:creationId xmlns:a16="http://schemas.microsoft.com/office/drawing/2014/main" id="{CE57DA2E-9056-DC01-3A0B-B1DB0EE7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65" y="2079325"/>
            <a:ext cx="8407470" cy="355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05369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SN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SN Theme" id="{60A57E58-7173-4173-BF3D-D78F14314FE4}" vid="{0784C0A2-5BEE-4078-8375-C096126F51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SSN Theme</Template>
  <TotalTime>657</TotalTime>
  <Words>603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Comic Sans MS</vt:lpstr>
      <vt:lpstr>Nunito</vt:lpstr>
      <vt:lpstr>SSN Theme</vt:lpstr>
      <vt:lpstr>Deletion in Red-Black Trees</vt:lpstr>
      <vt:lpstr>Red Black Tree</vt:lpstr>
      <vt:lpstr>Red-Black Trees</vt:lpstr>
      <vt:lpstr>Steps for Deletion in Red Black Trees</vt:lpstr>
      <vt:lpstr>Deletion Possible Cases</vt:lpstr>
      <vt:lpstr>Double Black</vt:lpstr>
      <vt:lpstr>Case 2 - If either u or v is red</vt:lpstr>
      <vt:lpstr>Case 3: If Both u and v are Black </vt:lpstr>
      <vt:lpstr>Case 3: If Both u and v are Black </vt:lpstr>
      <vt:lpstr>Case 3: If Both u and v are Black </vt:lpstr>
      <vt:lpstr>Double Black cases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K.S.Gayathri</dc:creator>
  <cp:lastModifiedBy>K.S.Gayathri</cp:lastModifiedBy>
  <cp:revision>66</cp:revision>
  <dcterms:created xsi:type="dcterms:W3CDTF">2023-10-10T10:20:53Z</dcterms:created>
  <dcterms:modified xsi:type="dcterms:W3CDTF">2024-03-11T10:59:27Z</dcterms:modified>
</cp:coreProperties>
</file>