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6" r:id="rId3"/>
    <p:sldId id="267" r:id="rId4"/>
    <p:sldId id="268" r:id="rId5"/>
    <p:sldId id="269" r:id="rId6"/>
    <p:sldId id="272" r:id="rId7"/>
    <p:sldId id="273" r:id="rId8"/>
    <p:sldId id="275" r:id="rId9"/>
    <p:sldId id="457" r:id="rId10"/>
    <p:sldId id="355" r:id="rId11"/>
    <p:sldId id="299" r:id="rId12"/>
    <p:sldId id="300" r:id="rId13"/>
    <p:sldId id="301" r:id="rId14"/>
    <p:sldId id="305" r:id="rId15"/>
    <p:sldId id="449" r:id="rId16"/>
    <p:sldId id="303" r:id="rId17"/>
    <p:sldId id="304" r:id="rId18"/>
    <p:sldId id="306" r:id="rId19"/>
    <p:sldId id="458"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MS PGothic" panose="020B0600070205080204" pitchFamily="34" charset="-128"/>
        <a:cs typeface="+mn-cs"/>
      </a:defRPr>
    </a:lvl5pPr>
    <a:lvl6pPr marL="22860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6pPr>
    <a:lvl7pPr marL="27432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7pPr>
    <a:lvl8pPr marL="32004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8pPr>
    <a:lvl9pPr marL="3657600" algn="l" defTabSz="914400" rtl="0" eaLnBrk="1" latinLnBrk="0" hangingPunct="1">
      <a:defRPr kern="1200">
        <a:solidFill>
          <a:schemeClr val="tx1"/>
        </a:solidFill>
        <a:latin typeface="Comic Sans MS" panose="030F0702030302020204" pitchFamily="66"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DD52-7570-4B7C-9E93-52648444CD79}" type="datetimeFigureOut">
              <a:rPr lang="en-IN" smtClean="0"/>
              <a:t>18-03-2024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C4F13-D13A-407C-93FF-EAA3141A6E00}" type="slidenum">
              <a:rPr lang="en-IN" smtClean="0"/>
              <a:t>‹#›</a:t>
            </a:fld>
            <a:endParaRPr lang="en-IN"/>
          </a:p>
        </p:txBody>
      </p:sp>
    </p:spTree>
    <p:extLst>
      <p:ext uri="{BB962C8B-B14F-4D97-AF65-F5344CB8AC3E}">
        <p14:creationId xmlns:p14="http://schemas.microsoft.com/office/powerpoint/2010/main" val="3921362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ABBD52A-025A-4E26-8E3F-8F722687D31F}" type="slidenum">
              <a:rPr lang="en-US" altLang="en-US"/>
              <a:pPr/>
              <a:t>2</a:t>
            </a:fld>
            <a:endParaRPr lang="en-US" altLang="en-US"/>
          </a:p>
        </p:txBody>
      </p:sp>
      <p:sp>
        <p:nvSpPr>
          <p:cNvPr id="239618" name="Rectangle 2"/>
          <p:cNvSpPr>
            <a:spLocks noGrp="1" noRot="1" noChangeAspect="1" noChangeArrowheads="1" noTextEdit="1"/>
          </p:cNvSpPr>
          <p:nvPr>
            <p:ph type="sldImg"/>
          </p:nvPr>
        </p:nvSpPr>
        <p:spPr>
          <a:xfrm>
            <a:off x="1196975" y="681038"/>
            <a:ext cx="4540250" cy="3405187"/>
          </a:xfrm>
          <a:ln/>
        </p:spPr>
      </p:sp>
      <p:sp>
        <p:nvSpPr>
          <p:cNvPr id="239619" name="Rectangle 3"/>
          <p:cNvSpPr>
            <a:spLocks noGrp="1" noChangeArrowheads="1"/>
          </p:cNvSpPr>
          <p:nvPr>
            <p:ph type="body" idx="1"/>
          </p:nvPr>
        </p:nvSpPr>
        <p:spPr>
          <a:xfrm>
            <a:off x="923925" y="4313238"/>
            <a:ext cx="5086350" cy="4086225"/>
          </a:xfrm>
        </p:spPr>
        <p:txBody>
          <a:bodyPr/>
          <a:lstStyle/>
          <a:p>
            <a:r>
              <a:rPr lang="en-US" altLang="en-US"/>
              <a:t>Alright, there are two problems with binary search trees as pqs.</a:t>
            </a:r>
          </a:p>
          <a:p>
            <a:r>
              <a:rPr lang="en-US" altLang="en-US"/>
              <a:t>First, they’re overkill. Why keep everything ordered? We just need to know the least at any given time.</a:t>
            </a:r>
          </a:p>
          <a:p>
            <a:r>
              <a:rPr lang="en-US" altLang="en-US"/>
              <a:t>Second, they’re not guaranteed to be complete, so we have worst case O(n) times.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AA2341-3E52-4421-B264-E90370D0F993}" type="slidenum">
              <a:rPr lang="en-US" altLang="en-US"/>
              <a:pPr/>
              <a:t>3</a:t>
            </a:fld>
            <a:endParaRPr lang="en-US" altLang="en-US"/>
          </a:p>
        </p:txBody>
      </p:sp>
      <p:sp>
        <p:nvSpPr>
          <p:cNvPr id="241666" name="Rectangle 2"/>
          <p:cNvSpPr>
            <a:spLocks noGrp="1" noRot="1" noChangeAspect="1" noChangeArrowheads="1" noTextEdit="1"/>
          </p:cNvSpPr>
          <p:nvPr>
            <p:ph type="sldImg"/>
          </p:nvPr>
        </p:nvSpPr>
        <p:spPr>
          <a:xfrm>
            <a:off x="441325" y="681038"/>
            <a:ext cx="6051550" cy="3405187"/>
          </a:xfrm>
          <a:ln/>
        </p:spPr>
      </p:sp>
      <p:sp>
        <p:nvSpPr>
          <p:cNvPr id="241667" name="Rectangle 3"/>
          <p:cNvSpPr>
            <a:spLocks noGrp="1" noChangeArrowheads="1"/>
          </p:cNvSpPr>
          <p:nvPr>
            <p:ph type="body" idx="1"/>
          </p:nvPr>
        </p:nvSpPr>
        <p:spPr>
          <a:xfrm>
            <a:off x="923925" y="4313238"/>
            <a:ext cx="5086350" cy="4086225"/>
          </a:xfrm>
        </p:spPr>
        <p:txBody>
          <a:bodyPr/>
          <a:lstStyle/>
          <a:p>
            <a:r>
              <a:rPr lang="en-US" altLang="en-US"/>
              <a:t>It so happens that we can store a complete tree in an array and still be able to find children and parents easily. We’ll take advantage of this.</a:t>
            </a:r>
          </a:p>
          <a:p>
            <a:endParaRPr lang="en-US" altLang="en-US"/>
          </a:p>
          <a:p>
            <a:r>
              <a:rPr lang="en-US" altLang="en-US"/>
              <a:t>Child:</a:t>
            </a:r>
          </a:p>
          <a:p>
            <a:r>
              <a:rPr lang="en-US" altLang="en-US"/>
              <a:t>left = 2*node</a:t>
            </a:r>
          </a:p>
          <a:p>
            <a:r>
              <a:rPr lang="en-US" altLang="en-US"/>
              <a:t>right = 2*node + 1</a:t>
            </a:r>
          </a:p>
          <a:p>
            <a:r>
              <a:rPr lang="en-US" altLang="en-US"/>
              <a:t>parent = floor(node/2)</a:t>
            </a:r>
          </a:p>
          <a:p>
            <a:r>
              <a:rPr lang="en-US" altLang="en-US"/>
              <a:t>root = 1</a:t>
            </a:r>
          </a:p>
          <a:p>
            <a:r>
              <a:rPr lang="en-US" altLang="en-US"/>
              <a:t>nextfree = length + 1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132F400-5F0C-452A-A78A-33F45BDA2CEF}" type="slidenum">
              <a:rPr lang="en-US" altLang="en-US"/>
              <a:pPr/>
              <a:t>4</a:t>
            </a:fld>
            <a:endParaRPr lang="en-US" altLang="en-US"/>
          </a:p>
        </p:txBody>
      </p:sp>
      <p:sp>
        <p:nvSpPr>
          <p:cNvPr id="243714" name="Rectangle 2"/>
          <p:cNvSpPr>
            <a:spLocks noGrp="1" noRot="1" noChangeAspect="1" noChangeArrowheads="1" noTextEdit="1"/>
          </p:cNvSpPr>
          <p:nvPr>
            <p:ph type="sldImg"/>
          </p:nvPr>
        </p:nvSpPr>
        <p:spPr>
          <a:xfrm>
            <a:off x="441325" y="681038"/>
            <a:ext cx="6051550" cy="3405187"/>
          </a:xfrm>
          <a:ln/>
        </p:spPr>
      </p:sp>
      <p:sp>
        <p:nvSpPr>
          <p:cNvPr id="243715" name="Rectangle 3"/>
          <p:cNvSpPr>
            <a:spLocks noGrp="1" noChangeArrowheads="1"/>
          </p:cNvSpPr>
          <p:nvPr>
            <p:ph type="body" idx="1"/>
          </p:nvPr>
        </p:nvSpPr>
        <p:spPr>
          <a:xfrm>
            <a:off x="923925" y="4313238"/>
            <a:ext cx="5086350" cy="4086225"/>
          </a:xfrm>
        </p:spPr>
        <p:txBody>
          <a:bodyPr/>
          <a:lstStyle/>
          <a:p>
            <a:r>
              <a:rPr lang="en-US" altLang="en-US"/>
              <a:t>OK, to delete, we start by plucking out that value in O(1) time.</a:t>
            </a:r>
          </a:p>
          <a:p>
            <a:r>
              <a:rPr lang="en-US" altLang="en-US"/>
              <a:t>Now, we have a hole at the top, and a node that isn’t proper for a complete tree at the bottom. </a:t>
            </a:r>
          </a:p>
          <a:p>
            <a:r>
              <a:rPr lang="en-US" altLang="en-US"/>
              <a:t>So, we fix it by putting the value in the hole, and moving the hole until we restore the heap-order property.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1CE29BC-7495-4017-8A5D-C6658621C88C}" type="slidenum">
              <a:rPr lang="en-US" altLang="en-US"/>
              <a:pPr/>
              <a:t>5</a:t>
            </a:fld>
            <a:endParaRPr lang="en-US" altLang="en-US"/>
          </a:p>
        </p:txBody>
      </p:sp>
      <p:sp>
        <p:nvSpPr>
          <p:cNvPr id="245762" name="Rectangle 2"/>
          <p:cNvSpPr>
            <a:spLocks noGrp="1" noRot="1" noChangeAspect="1" noChangeArrowheads="1" noTextEdit="1"/>
          </p:cNvSpPr>
          <p:nvPr>
            <p:ph type="sldImg"/>
          </p:nvPr>
        </p:nvSpPr>
        <p:spPr>
          <a:xfrm>
            <a:off x="441325" y="681038"/>
            <a:ext cx="6051550" cy="3405187"/>
          </a:xfrm>
          <a:ln/>
        </p:spPr>
      </p:sp>
      <p:sp>
        <p:nvSpPr>
          <p:cNvPr id="245763" name="Rectangle 3"/>
          <p:cNvSpPr>
            <a:spLocks noGrp="1" noChangeArrowheads="1"/>
          </p:cNvSpPr>
          <p:nvPr>
            <p:ph type="body" idx="1"/>
          </p:nvPr>
        </p:nvSpPr>
        <p:spPr>
          <a:xfrm>
            <a:off x="923925" y="4313238"/>
            <a:ext cx="5086350" cy="4086225"/>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7FF5BD7-F369-4FB7-BE63-5BE0BBF1D4BA}" type="slidenum">
              <a:rPr lang="en-US" altLang="en-US"/>
              <a:pPr/>
              <a:t>6</a:t>
            </a:fld>
            <a:endParaRPr lang="en-US" altLang="en-US"/>
          </a:p>
        </p:txBody>
      </p:sp>
      <p:sp>
        <p:nvSpPr>
          <p:cNvPr id="251906" name="Rectangle 2"/>
          <p:cNvSpPr>
            <a:spLocks noGrp="1" noRot="1" noChangeAspect="1" noChangeArrowheads="1" noTextEdit="1"/>
          </p:cNvSpPr>
          <p:nvPr>
            <p:ph type="sldImg"/>
          </p:nvPr>
        </p:nvSpPr>
        <p:spPr>
          <a:xfrm>
            <a:off x="441325" y="681038"/>
            <a:ext cx="6051550" cy="3405187"/>
          </a:xfrm>
          <a:ln/>
        </p:spPr>
      </p:sp>
      <p:sp>
        <p:nvSpPr>
          <p:cNvPr id="251907" name="Rectangle 3"/>
          <p:cNvSpPr>
            <a:spLocks noGrp="1" noChangeArrowheads="1"/>
          </p:cNvSpPr>
          <p:nvPr>
            <p:ph type="body" idx="1"/>
          </p:nvPr>
        </p:nvSpPr>
        <p:spPr>
          <a:xfrm>
            <a:off x="923925" y="4313238"/>
            <a:ext cx="5086350" cy="4086225"/>
          </a:xfrm>
        </p:spPr>
        <p:txBody>
          <a:bodyPr/>
          <a:lstStyle/>
          <a:p>
            <a:r>
              <a:rPr lang="en-US" altLang="en-US"/>
              <a:t>Inserting works similarly. We tack a hole on at the end of the tree,  and move that hole _up_ until it’s in the right place for the new value.</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B5A9D30-81D9-4522-BBA1-C5BC4BAABD4F}" type="slidenum">
              <a:rPr lang="en-US" altLang="en-US"/>
              <a:pPr/>
              <a:t>7</a:t>
            </a:fld>
            <a:endParaRPr lang="en-US" altLang="en-US"/>
          </a:p>
        </p:txBody>
      </p:sp>
      <p:sp>
        <p:nvSpPr>
          <p:cNvPr id="253954" name="Rectangle 2"/>
          <p:cNvSpPr>
            <a:spLocks noGrp="1" noRot="1" noChangeAspect="1" noChangeArrowheads="1" noTextEdit="1"/>
          </p:cNvSpPr>
          <p:nvPr>
            <p:ph type="sldImg"/>
          </p:nvPr>
        </p:nvSpPr>
        <p:spPr>
          <a:xfrm>
            <a:off x="441325" y="681038"/>
            <a:ext cx="6051550" cy="3405187"/>
          </a:xfrm>
          <a:ln/>
        </p:spPr>
      </p:sp>
      <p:sp>
        <p:nvSpPr>
          <p:cNvPr id="253955" name="Rectangle 3"/>
          <p:cNvSpPr>
            <a:spLocks noGrp="1" noChangeArrowheads="1"/>
          </p:cNvSpPr>
          <p:nvPr>
            <p:ph type="body" idx="1"/>
          </p:nvPr>
        </p:nvSpPr>
        <p:spPr>
          <a:xfrm>
            <a:off x="923925" y="4313238"/>
            <a:ext cx="5086350" cy="4086225"/>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1" descr="band">
            <a:extLst>
              <a:ext uri="{FF2B5EF4-FFF2-40B4-BE49-F238E27FC236}">
                <a16:creationId xmlns:a16="http://schemas.microsoft.com/office/drawing/2014/main" id="{93831395-FD10-D040-39BC-94D9549A3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83238"/>
            <a:ext cx="12170833"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8">
            <a:extLst>
              <a:ext uri="{FF2B5EF4-FFF2-40B4-BE49-F238E27FC236}">
                <a16:creationId xmlns:a16="http://schemas.microsoft.com/office/drawing/2014/main" id="{E7DC885E-D864-5C9F-DFF2-28895FC371DA}"/>
              </a:ext>
            </a:extLst>
          </p:cNvPr>
          <p:cNvSpPr>
            <a:spLocks noChangeArrowheads="1"/>
          </p:cNvSpPr>
          <p:nvPr/>
        </p:nvSpPr>
        <p:spPr bwMode="auto">
          <a:xfrm>
            <a:off x="0" y="0"/>
            <a:ext cx="12192000" cy="1752600"/>
          </a:xfrm>
          <a:prstGeom prst="rect">
            <a:avLst/>
          </a:prstGeom>
          <a:solidFill>
            <a:srgbClr val="33529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sz="1800">
              <a:latin typeface="Arial" panose="020B0604020202020204" pitchFamily="34" charset="0"/>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0"/>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2976307807"/>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33C52A7-F4F0-1A90-2ED2-E2EBE37337EE}"/>
              </a:ext>
            </a:extLst>
          </p:cNvPr>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D743C37-34E2-5661-680A-1A7CBBBB32B6}"/>
              </a:ext>
            </a:extLst>
          </p:cNvPr>
          <p:cNvSpPr txBox="1"/>
          <p:nvPr/>
        </p:nvSpPr>
        <p:spPr>
          <a:xfrm>
            <a:off x="5067301" y="6291263"/>
            <a:ext cx="466794" cy="253916"/>
          </a:xfrm>
          <a:prstGeom prst="rect">
            <a:avLst/>
          </a:prstGeom>
          <a:noFill/>
        </p:spPr>
        <p:txBody>
          <a:bodyPr wrap="none">
            <a:spAutoFit/>
          </a:bodyPr>
          <a:lstStyle/>
          <a:p>
            <a:pPr eaLnBrk="1" fontAlgn="auto" hangingPunct="1">
              <a:spcBef>
                <a:spcPts val="0"/>
              </a:spcBef>
              <a:spcAft>
                <a:spcPts val="0"/>
              </a:spcAft>
              <a:defRPr/>
            </a:pPr>
            <a:r>
              <a:rPr lang="en-US" sz="1050" i="1" dirty="0">
                <a:latin typeface="+mn-lt"/>
                <a:ea typeface="+mn-ea"/>
              </a:rPr>
              <a:t>v 1.0</a:t>
            </a:r>
          </a:p>
        </p:txBody>
      </p: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3"/>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9571497"/>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3BDC9E8-9906-401A-81C1-610EBD4F0212}" type="slidenum">
              <a:rPr lang="en-US" altLang="en-US"/>
              <a:pPr/>
              <a:t>‹#›</a:t>
            </a:fld>
            <a:endParaRPr lang="en-US" altLang="en-US"/>
          </a:p>
        </p:txBody>
      </p:sp>
    </p:spTree>
    <p:extLst>
      <p:ext uri="{BB962C8B-B14F-4D97-AF65-F5344CB8AC3E}">
        <p14:creationId xmlns:p14="http://schemas.microsoft.com/office/powerpoint/2010/main" val="1094101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a:extLst>
              <a:ext uri="{FF2B5EF4-FFF2-40B4-BE49-F238E27FC236}">
                <a16:creationId xmlns:a16="http://schemas.microsoft.com/office/drawing/2014/main" id="{6A977C47-5D42-1CB1-C089-25EF81654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5568950"/>
            <a:ext cx="12189884"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DE46B911-A9A9-E45D-438F-D955B7CB27C7}"/>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48633745-4AC9-E539-D2BF-23BC909E1B68}"/>
              </a:ext>
            </a:extLst>
          </p:cNvPr>
          <p:cNvSpPr>
            <a:spLocks noGrp="1" noChangeArrowheads="1"/>
          </p:cNvSpPr>
          <p:nvPr>
            <p:ph type="body" idx="1"/>
          </p:nvPr>
        </p:nvSpPr>
        <p:spPr bwMode="auto">
          <a:xfrm>
            <a:off x="609600" y="1447800"/>
            <a:ext cx="109728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a:extLst>
              <a:ext uri="{FF2B5EF4-FFF2-40B4-BE49-F238E27FC236}">
                <a16:creationId xmlns:a16="http://schemas.microsoft.com/office/drawing/2014/main" id="{E8EA0A19-E5A2-1D2C-E7A1-4A6E47939B20}"/>
              </a:ext>
            </a:extLst>
          </p:cNvPr>
          <p:cNvSpPr>
            <a:spLocks noChangeArrowheads="1"/>
          </p:cNvSpPr>
          <p:nvPr/>
        </p:nvSpPr>
        <p:spPr bwMode="auto">
          <a:xfrm>
            <a:off x="0" y="6213475"/>
            <a:ext cx="914400" cy="304800"/>
          </a:xfrm>
          <a:prstGeom prst="ellipse">
            <a:avLst/>
          </a:prstGeom>
          <a:solidFill>
            <a:schemeClr val="bg1"/>
          </a:solidFill>
          <a:ln w="25400" algn="ctr">
            <a:solidFill>
              <a:schemeClr val="bg1"/>
            </a:solidFill>
            <a:round/>
            <a:headEnd/>
            <a:tailEnd/>
          </a:ln>
        </p:spPr>
        <p:txBody>
          <a:bodyPr lIns="0" tIns="0" rIns="0" bIns="0" anchor="ctr"/>
          <a:lstStyle>
            <a:lvl1pPr eaLnBrk="0" hangingPunct="0">
              <a:defRPr>
                <a:solidFill>
                  <a:schemeClr val="tx1"/>
                </a:solidFill>
                <a:latin typeface="Comic Sans MS" panose="030F0702030302020204" pitchFamily="66" charset="0"/>
                <a:ea typeface="MS PGothic" panose="020B0600070205080204" pitchFamily="34" charset="-128"/>
              </a:defRPr>
            </a:lvl1pPr>
            <a:lvl2pPr marL="742950" indent="-285750" eaLnBrk="0" hangingPunct="0">
              <a:defRPr>
                <a:solidFill>
                  <a:schemeClr val="tx1"/>
                </a:solidFill>
                <a:latin typeface="Comic Sans MS" panose="030F0702030302020204" pitchFamily="66" charset="0"/>
                <a:ea typeface="MS PGothic" panose="020B0600070205080204" pitchFamily="34" charset="-128"/>
              </a:defRPr>
            </a:lvl2pPr>
            <a:lvl3pPr marL="1143000" indent="-228600" eaLnBrk="0" hangingPunct="0">
              <a:defRPr>
                <a:solidFill>
                  <a:schemeClr val="tx1"/>
                </a:solidFill>
                <a:latin typeface="Comic Sans MS" panose="030F0702030302020204" pitchFamily="66" charset="0"/>
                <a:ea typeface="MS PGothic" panose="020B0600070205080204" pitchFamily="34" charset="-128"/>
              </a:defRPr>
            </a:lvl3pPr>
            <a:lvl4pPr marL="1600200" indent="-228600" eaLnBrk="0" hangingPunct="0">
              <a:defRPr>
                <a:solidFill>
                  <a:schemeClr val="tx1"/>
                </a:solidFill>
                <a:latin typeface="Comic Sans MS" panose="030F0702030302020204" pitchFamily="66" charset="0"/>
                <a:ea typeface="MS PGothic" panose="020B0600070205080204" pitchFamily="34" charset="-128"/>
              </a:defRPr>
            </a:lvl4pPr>
            <a:lvl5pPr marL="2057400" indent="-228600" eaLnBrk="0" hangingPunct="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eaLnBrk="1" hangingPunct="1">
              <a:defRPr/>
            </a:pPr>
            <a:fld id="{D1A89307-C8F3-4D9E-B8CB-5FA5576735D8}" type="slidenum">
              <a:rPr lang="en-US" altLang="en-US" sz="1600" b="1" smtClean="0">
                <a:solidFill>
                  <a:schemeClr val="accent2"/>
                </a:solidFill>
                <a:latin typeface="Calibri" panose="020F0502020204030204" pitchFamily="34" charset="0"/>
                <a:cs typeface="Arial" panose="020B0604020202020204" pitchFamily="34" charset="0"/>
              </a:rPr>
              <a:pPr algn="ctr" eaLnBrk="1" hangingPunct="1">
                <a:defRPr/>
              </a:pPr>
              <a:t>‹#›</a:t>
            </a:fld>
            <a:endParaRPr lang="en-US" altLang="en-US" sz="1800" b="1">
              <a:solidFill>
                <a:schemeClr val="accent2"/>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797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wipe dir="d"/>
  </p:transition>
  <p:hf sldNum="0" hdr="0" ft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S PGothic" panose="020B0600070205080204" pitchFamily="34" charset="-128"/>
          <a:cs typeface="Arial" panose="020B0604020202020204" pitchFamily="34" charset="0"/>
        </a:defRPr>
      </a:lvl1pPr>
      <a:lvl2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2pPr>
      <a:lvl3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3pPr>
      <a:lvl4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4pPr>
      <a:lvl5pPr algn="ctr" rtl="0" eaLnBrk="1" fontAlgn="base" hangingPunct="1">
        <a:spcBef>
          <a:spcPct val="0"/>
        </a:spcBef>
        <a:spcAft>
          <a:spcPct val="0"/>
        </a:spcAft>
        <a:defRPr sz="3200">
          <a:solidFill>
            <a:srgbClr val="1B57B5"/>
          </a:solidFill>
          <a:latin typeface="Arial" charset="0"/>
          <a:ea typeface="MS PGothic" panose="020B0600070205080204" pitchFamily="34" charset="-128"/>
          <a:cs typeface="Arial"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anose="020B0600070205080204"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anose="020B0600070205080204"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kew_heap#:~:text=Skew%20heaps%20are%20advantageous%20because,heap%20order%20must%20be%20enforced" TargetMode="External"/><Relationship Id="rId2" Type="http://schemas.openxmlformats.org/officeDocument/2006/relationships/hyperlink" Target="https://www.geeksforgeeks.org/skew-heap/" TargetMode="External"/><Relationship Id="rId1" Type="http://schemas.openxmlformats.org/officeDocument/2006/relationships/slideLayout" Target="../slideLayouts/slideLayout2.xml"/><Relationship Id="rId5" Type="http://schemas.openxmlformats.org/officeDocument/2006/relationships/hyperlink" Target="https://courses.cs.washington.edu/courses/cse326/08sp/lectures/markup/06-skew-heaps-markup.pdf" TargetMode="External"/><Relationship Id="rId4" Type="http://schemas.openxmlformats.org/officeDocument/2006/relationships/hyperlink" Target="https://iq.opengenus.org/skew-hea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497E-0085-F027-87BA-7B4100B4F800}"/>
              </a:ext>
            </a:extLst>
          </p:cNvPr>
          <p:cNvSpPr>
            <a:spLocks noGrp="1"/>
          </p:cNvSpPr>
          <p:nvPr>
            <p:ph type="ctrTitle"/>
          </p:nvPr>
        </p:nvSpPr>
        <p:spPr/>
        <p:txBody>
          <a:bodyPr/>
          <a:lstStyle/>
          <a:p>
            <a:r>
              <a:rPr lang="en-US" dirty="0"/>
              <a:t>Skew Heaps</a:t>
            </a:r>
            <a:endParaRPr lang="en-IN" dirty="0"/>
          </a:p>
        </p:txBody>
      </p:sp>
      <p:sp>
        <p:nvSpPr>
          <p:cNvPr id="3" name="Subtitle 2">
            <a:extLst>
              <a:ext uri="{FF2B5EF4-FFF2-40B4-BE49-F238E27FC236}">
                <a16:creationId xmlns:a16="http://schemas.microsoft.com/office/drawing/2014/main" id="{EADDFA3A-577B-0447-6CC5-19A8DA58AFD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563410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10</a:t>
            </a:fld>
            <a:endParaRPr lang="en-US" altLang="en-US"/>
          </a:p>
        </p:txBody>
      </p:sp>
      <p:sp>
        <p:nvSpPr>
          <p:cNvPr id="367618" name="Rectangle 2"/>
          <p:cNvSpPr>
            <a:spLocks noGrp="1" noChangeArrowheads="1"/>
          </p:cNvSpPr>
          <p:nvPr>
            <p:ph type="title"/>
          </p:nvPr>
        </p:nvSpPr>
        <p:spPr/>
        <p:txBody>
          <a:bodyPr/>
          <a:lstStyle/>
          <a:p>
            <a:r>
              <a:rPr lang="en-US" altLang="en-US"/>
              <a:t>New Operation: Merge</a:t>
            </a:r>
          </a:p>
        </p:txBody>
      </p:sp>
      <p:sp>
        <p:nvSpPr>
          <p:cNvPr id="367619" name="Rectangle 3"/>
          <p:cNvSpPr>
            <a:spLocks noGrp="1" noChangeArrowheads="1"/>
          </p:cNvSpPr>
          <p:nvPr>
            <p:ph type="body" idx="1"/>
          </p:nvPr>
        </p:nvSpPr>
        <p:spPr>
          <a:xfrm>
            <a:off x="1444487" y="1219200"/>
            <a:ext cx="9568070" cy="4419600"/>
          </a:xfrm>
        </p:spPr>
        <p:txBody>
          <a:bodyPr/>
          <a:lstStyle/>
          <a:p>
            <a:pPr marL="457200" indent="-457200">
              <a:buNone/>
            </a:pPr>
            <a:r>
              <a:rPr lang="en-US" altLang="en-US" dirty="0"/>
              <a:t>Merge(H1,H2): Merge two heaps H1 and H2 of size O(N). </a:t>
            </a:r>
          </a:p>
          <a:p>
            <a:pPr marL="838200" lvl="1" indent="-381000"/>
            <a:r>
              <a:rPr lang="en-US" altLang="en-US" i="1" dirty="0"/>
              <a:t>E.g</a:t>
            </a:r>
            <a:r>
              <a:rPr lang="en-US" altLang="en-US" dirty="0"/>
              <a:t>. Combine queues from two different sources </a:t>
            </a:r>
          </a:p>
          <a:p>
            <a:pPr marL="914400" lvl="1" indent="-457200">
              <a:buFont typeface="+mj-lt"/>
              <a:buAutoNum type="arabicPeriod"/>
            </a:pPr>
            <a:r>
              <a:rPr lang="en-US" altLang="en-US" sz="2400" dirty="0"/>
              <a:t>Can do O(N) Insert operations: </a:t>
            </a:r>
            <a:r>
              <a:rPr lang="en-US" altLang="en-US" sz="2400" dirty="0">
                <a:solidFill>
                  <a:srgbClr val="0000FF"/>
                </a:solidFill>
              </a:rPr>
              <a:t>O(N log N)</a:t>
            </a:r>
            <a:r>
              <a:rPr lang="en-US" altLang="en-US" sz="2400" dirty="0"/>
              <a:t> time</a:t>
            </a:r>
          </a:p>
          <a:p>
            <a:pPr marL="838200" lvl="1" indent="-381000">
              <a:buFont typeface="Monotype Sorts" pitchFamily="2" charset="2"/>
              <a:buAutoNum type="arabicPeriod"/>
            </a:pPr>
            <a:r>
              <a:rPr lang="en-US" altLang="en-US" sz="2400" dirty="0"/>
              <a:t>Better: Copy H2 at the end of H1 (assuming array implementation) and use Floyd’s Method for </a:t>
            </a:r>
            <a:r>
              <a:rPr lang="en-US" altLang="en-US" sz="2400" dirty="0" err="1"/>
              <a:t>BuildHeap</a:t>
            </a:r>
            <a:r>
              <a:rPr lang="en-US" altLang="en-US" sz="2400" dirty="0"/>
              <a:t>.</a:t>
            </a:r>
          </a:p>
          <a:p>
            <a:pPr marL="838200" lvl="1" indent="-381000">
              <a:buNone/>
            </a:pPr>
            <a:r>
              <a:rPr lang="en-US" altLang="en-US" sz="2400" dirty="0"/>
              <a:t>	Running Time: </a:t>
            </a:r>
            <a:r>
              <a:rPr lang="en-US" altLang="en-US" sz="2400" dirty="0">
                <a:solidFill>
                  <a:srgbClr val="0000FF"/>
                </a:solidFill>
              </a:rPr>
              <a:t>O(N)</a:t>
            </a:r>
          </a:p>
          <a:p>
            <a:pPr marL="438150" indent="-381000">
              <a:buNone/>
            </a:pPr>
            <a:r>
              <a:rPr lang="en-US" altLang="en-US" sz="2800" dirty="0">
                <a:solidFill>
                  <a:srgbClr val="FF0000"/>
                </a:solidFill>
              </a:rPr>
              <a:t>Can we do even better with a different data structure? (</a:t>
            </a:r>
            <a:r>
              <a:rPr lang="en-US" altLang="en-US" sz="2800" i="1" dirty="0">
                <a:solidFill>
                  <a:srgbClr val="FF0000"/>
                </a:solidFill>
              </a:rPr>
              <a:t>i.e.</a:t>
            </a:r>
            <a:r>
              <a:rPr lang="en-US" altLang="en-US" sz="2800" dirty="0">
                <a:solidFill>
                  <a:srgbClr val="FF0000"/>
                </a:solidFill>
              </a:rPr>
              <a:t> Merge in O(log N) time?)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F3F9-F8ED-5E6C-168B-1D783FEA52B2}"/>
              </a:ext>
            </a:extLst>
          </p:cNvPr>
          <p:cNvSpPr>
            <a:spLocks noGrp="1"/>
          </p:cNvSpPr>
          <p:nvPr>
            <p:ph type="title"/>
          </p:nvPr>
        </p:nvSpPr>
        <p:spPr/>
        <p:txBody>
          <a:bodyPr/>
          <a:lstStyle/>
          <a:p>
            <a:r>
              <a:rPr lang="en-US" dirty="0"/>
              <a:t>Skew Heap</a:t>
            </a:r>
            <a:endParaRPr lang="en-IN" dirty="0"/>
          </a:p>
        </p:txBody>
      </p:sp>
      <p:sp>
        <p:nvSpPr>
          <p:cNvPr id="3" name="Content Placeholder 2">
            <a:extLst>
              <a:ext uri="{FF2B5EF4-FFF2-40B4-BE49-F238E27FC236}">
                <a16:creationId xmlns:a16="http://schemas.microsoft.com/office/drawing/2014/main" id="{28B72B20-1643-0086-4933-C5DD127CE9DB}"/>
              </a:ext>
            </a:extLst>
          </p:cNvPr>
          <p:cNvSpPr>
            <a:spLocks noGrp="1"/>
          </p:cNvSpPr>
          <p:nvPr>
            <p:ph idx="1"/>
          </p:nvPr>
        </p:nvSpPr>
        <p:spPr/>
        <p:txBody>
          <a:bodyPr/>
          <a:lstStyle/>
          <a:p>
            <a:pPr algn="just" fontAlgn="base"/>
            <a:r>
              <a:rPr lang="en-US" dirty="0"/>
              <a:t>A skew heap (or </a:t>
            </a:r>
            <a:r>
              <a:rPr lang="en-US" dirty="0">
                <a:solidFill>
                  <a:srgbClr val="FF0000"/>
                </a:solidFill>
              </a:rPr>
              <a:t>self – adjusting heap</a:t>
            </a:r>
            <a:r>
              <a:rPr lang="en-US" dirty="0"/>
              <a:t>) is a heap data structure implemented as a binary tree. </a:t>
            </a:r>
          </a:p>
          <a:p>
            <a:pPr algn="just" fontAlgn="base"/>
            <a:r>
              <a:rPr lang="en-US" dirty="0"/>
              <a:t>Skew heaps are advantageous because of their ability to merge more quickly than binary heaps. In contrast with binary heaps, there are no structural constraints, so there is no guarantee that the height of the tree is logarithmic. </a:t>
            </a:r>
          </a:p>
          <a:p>
            <a:pPr algn="just"/>
            <a:r>
              <a:rPr lang="en-US" dirty="0"/>
              <a:t>Only two conditions must be satisfied : </a:t>
            </a:r>
          </a:p>
          <a:p>
            <a:pPr marL="457200" indent="-457200" algn="just" fontAlgn="base">
              <a:buFont typeface="+mj-lt"/>
              <a:buAutoNum type="arabicPeriod"/>
            </a:pPr>
            <a:r>
              <a:rPr lang="en-US" dirty="0"/>
              <a:t>The general </a:t>
            </a:r>
            <a:r>
              <a:rPr lang="en-US" dirty="0">
                <a:solidFill>
                  <a:srgbClr val="FF0000"/>
                </a:solidFill>
              </a:rPr>
              <a:t>heap order must be there </a:t>
            </a:r>
            <a:r>
              <a:rPr lang="en-US" dirty="0"/>
              <a:t>(root is minimum and same is recursively true for subtrees), but balanced property (all levels must be full except the last) is not required.</a:t>
            </a:r>
          </a:p>
          <a:p>
            <a:pPr marL="457200" indent="-457200" algn="just" fontAlgn="base">
              <a:buFont typeface="+mj-lt"/>
              <a:buAutoNum type="arabicPeriod"/>
            </a:pPr>
            <a:r>
              <a:rPr lang="en-US" dirty="0">
                <a:solidFill>
                  <a:srgbClr val="FF0000"/>
                </a:solidFill>
              </a:rPr>
              <a:t>Main operation</a:t>
            </a:r>
            <a:r>
              <a:rPr lang="en-US" dirty="0"/>
              <a:t> in Skew Heaps is </a:t>
            </a:r>
            <a:r>
              <a:rPr lang="en-US" dirty="0">
                <a:solidFill>
                  <a:srgbClr val="FF0000"/>
                </a:solidFill>
              </a:rPr>
              <a:t>Merge</a:t>
            </a:r>
            <a:r>
              <a:rPr lang="en-US" dirty="0"/>
              <a:t>. We can implement other operations like </a:t>
            </a:r>
            <a:r>
              <a:rPr lang="en-US" dirty="0">
                <a:solidFill>
                  <a:srgbClr val="FF0000"/>
                </a:solidFill>
              </a:rPr>
              <a:t>insert, </a:t>
            </a:r>
            <a:r>
              <a:rPr lang="en-US" dirty="0" err="1">
                <a:solidFill>
                  <a:srgbClr val="FF0000"/>
                </a:solidFill>
              </a:rPr>
              <a:t>extractMin</a:t>
            </a:r>
            <a:r>
              <a:rPr lang="en-US" dirty="0">
                <a:solidFill>
                  <a:srgbClr val="FF0000"/>
                </a:solidFill>
              </a:rPr>
              <a:t>(), </a:t>
            </a:r>
            <a:r>
              <a:rPr lang="en-US" dirty="0" err="1">
                <a:solidFill>
                  <a:srgbClr val="FF0000"/>
                </a:solidFill>
              </a:rPr>
              <a:t>etc</a:t>
            </a:r>
            <a:r>
              <a:rPr lang="en-US" dirty="0">
                <a:solidFill>
                  <a:srgbClr val="FF0000"/>
                </a:solidFill>
              </a:rPr>
              <a:t> using Merge only</a:t>
            </a:r>
            <a:r>
              <a:rPr lang="en-US" dirty="0"/>
              <a:t>.</a:t>
            </a:r>
          </a:p>
          <a:p>
            <a:pPr algn="just" fontAlgn="base"/>
            <a:endParaRPr lang="en-IN" dirty="0"/>
          </a:p>
        </p:txBody>
      </p:sp>
    </p:spTree>
    <p:extLst>
      <p:ext uri="{BB962C8B-B14F-4D97-AF65-F5344CB8AC3E}">
        <p14:creationId xmlns:p14="http://schemas.microsoft.com/office/powerpoint/2010/main" val="3431041657"/>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3215-C6EB-1DD9-BA3D-20D7CEAED515}"/>
              </a:ext>
            </a:extLst>
          </p:cNvPr>
          <p:cNvSpPr>
            <a:spLocks noGrp="1"/>
          </p:cNvSpPr>
          <p:nvPr>
            <p:ph type="title"/>
          </p:nvPr>
        </p:nvSpPr>
        <p:spPr/>
        <p:txBody>
          <a:bodyPr/>
          <a:lstStyle/>
          <a:p>
            <a:r>
              <a:rPr lang="en-US" dirty="0"/>
              <a:t>Merging Skew Heap</a:t>
            </a:r>
            <a:endParaRPr lang="en-IN" dirty="0"/>
          </a:p>
        </p:txBody>
      </p:sp>
      <p:pic>
        <p:nvPicPr>
          <p:cNvPr id="5" name="Content Placeholder 4">
            <a:extLst>
              <a:ext uri="{FF2B5EF4-FFF2-40B4-BE49-F238E27FC236}">
                <a16:creationId xmlns:a16="http://schemas.microsoft.com/office/drawing/2014/main" id="{A936286F-838F-7CAE-155A-4350AC7692C2}"/>
              </a:ext>
            </a:extLst>
          </p:cNvPr>
          <p:cNvPicPr>
            <a:picLocks noGrp="1" noChangeAspect="1"/>
          </p:cNvPicPr>
          <p:nvPr>
            <p:ph idx="1"/>
          </p:nvPr>
        </p:nvPicPr>
        <p:blipFill>
          <a:blip r:embed="rId2"/>
          <a:stretch>
            <a:fillRect/>
          </a:stretch>
        </p:blipFill>
        <p:spPr>
          <a:xfrm>
            <a:off x="3167270" y="1431235"/>
            <a:ext cx="6082747" cy="4280452"/>
          </a:xfrm>
        </p:spPr>
      </p:pic>
    </p:spTree>
    <p:extLst>
      <p:ext uri="{BB962C8B-B14F-4D97-AF65-F5344CB8AC3E}">
        <p14:creationId xmlns:p14="http://schemas.microsoft.com/office/powerpoint/2010/main" val="2791716963"/>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3A63-4188-ACC7-5699-7A6E0059F638}"/>
              </a:ext>
            </a:extLst>
          </p:cNvPr>
          <p:cNvSpPr>
            <a:spLocks noGrp="1"/>
          </p:cNvSpPr>
          <p:nvPr>
            <p:ph type="title"/>
          </p:nvPr>
        </p:nvSpPr>
        <p:spPr/>
        <p:txBody>
          <a:bodyPr/>
          <a:lstStyle/>
          <a:p>
            <a:r>
              <a:rPr lang="en-US" dirty="0"/>
              <a:t>Skew Merge Example</a:t>
            </a:r>
            <a:endParaRPr lang="en-IN" dirty="0"/>
          </a:p>
        </p:txBody>
      </p:sp>
      <p:sp>
        <p:nvSpPr>
          <p:cNvPr id="6" name="Content Placeholder 5">
            <a:extLst>
              <a:ext uri="{FF2B5EF4-FFF2-40B4-BE49-F238E27FC236}">
                <a16:creationId xmlns:a16="http://schemas.microsoft.com/office/drawing/2014/main" id="{168B007F-FCAC-2039-D8D7-EC5D7B097C3E}"/>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222D4605-3785-3776-3FBF-F7E80193C9DC}"/>
              </a:ext>
            </a:extLst>
          </p:cNvPr>
          <p:cNvPicPr>
            <a:picLocks noChangeAspect="1"/>
          </p:cNvPicPr>
          <p:nvPr/>
        </p:nvPicPr>
        <p:blipFill>
          <a:blip r:embed="rId2"/>
          <a:stretch>
            <a:fillRect/>
          </a:stretch>
        </p:blipFill>
        <p:spPr>
          <a:xfrm>
            <a:off x="2152650" y="1342197"/>
            <a:ext cx="7886700" cy="4438650"/>
          </a:xfrm>
          <a:prstGeom prst="rect">
            <a:avLst/>
          </a:prstGeom>
        </p:spPr>
      </p:pic>
    </p:spTree>
    <p:extLst>
      <p:ext uri="{BB962C8B-B14F-4D97-AF65-F5344CB8AC3E}">
        <p14:creationId xmlns:p14="http://schemas.microsoft.com/office/powerpoint/2010/main" val="823364070"/>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C647-0FF5-4437-4E7F-5E4CED0736B7}"/>
              </a:ext>
            </a:extLst>
          </p:cNvPr>
          <p:cNvSpPr>
            <a:spLocks noGrp="1"/>
          </p:cNvSpPr>
          <p:nvPr>
            <p:ph type="title"/>
          </p:nvPr>
        </p:nvSpPr>
        <p:spPr/>
        <p:txBody>
          <a:bodyPr/>
          <a:lstStyle/>
          <a:p>
            <a:r>
              <a:rPr lang="en-US" dirty="0"/>
              <a:t>Skew Merge</a:t>
            </a:r>
            <a:endParaRPr lang="en-IN" dirty="0"/>
          </a:p>
        </p:txBody>
      </p:sp>
      <p:pic>
        <p:nvPicPr>
          <p:cNvPr id="5" name="Content Placeholder 4">
            <a:extLst>
              <a:ext uri="{FF2B5EF4-FFF2-40B4-BE49-F238E27FC236}">
                <a16:creationId xmlns:a16="http://schemas.microsoft.com/office/drawing/2014/main" id="{B51F030C-79BF-EE7C-E1BB-34F8E2EFFD42}"/>
              </a:ext>
            </a:extLst>
          </p:cNvPr>
          <p:cNvPicPr>
            <a:picLocks noGrp="1" noChangeAspect="1"/>
          </p:cNvPicPr>
          <p:nvPr>
            <p:ph idx="1"/>
          </p:nvPr>
        </p:nvPicPr>
        <p:blipFill>
          <a:blip r:embed="rId2"/>
          <a:stretch>
            <a:fillRect/>
          </a:stretch>
        </p:blipFill>
        <p:spPr>
          <a:xfrm>
            <a:off x="6361045" y="1958354"/>
            <a:ext cx="5579166" cy="4731026"/>
          </a:xfrm>
        </p:spPr>
      </p:pic>
      <p:pic>
        <p:nvPicPr>
          <p:cNvPr id="6" name="Content Placeholder 4">
            <a:extLst>
              <a:ext uri="{FF2B5EF4-FFF2-40B4-BE49-F238E27FC236}">
                <a16:creationId xmlns:a16="http://schemas.microsoft.com/office/drawing/2014/main" id="{70D2C11A-473D-5361-003F-4E039A6BD069}"/>
              </a:ext>
            </a:extLst>
          </p:cNvPr>
          <p:cNvPicPr>
            <a:picLocks noChangeAspect="1"/>
          </p:cNvPicPr>
          <p:nvPr/>
        </p:nvPicPr>
        <p:blipFill>
          <a:blip r:embed="rId3"/>
          <a:stretch>
            <a:fillRect/>
          </a:stretch>
        </p:blipFill>
        <p:spPr bwMode="auto">
          <a:xfrm>
            <a:off x="1073427" y="1338470"/>
            <a:ext cx="4876800" cy="494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786575"/>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sz="2000" dirty="0">
                <a:solidFill>
                  <a:schemeClr val="accent2"/>
                </a:solidFill>
              </a:rPr>
              <a:t>Let’s consider this operation from a recursive point of view.  Let </a:t>
            </a:r>
            <a:r>
              <a:rPr lang="en-US" sz="2000" i="1" dirty="0">
                <a:solidFill>
                  <a:schemeClr val="accent2"/>
                </a:solidFill>
              </a:rPr>
              <a:t>L</a:t>
            </a:r>
            <a:r>
              <a:rPr lang="en-US" sz="2000" dirty="0">
                <a:solidFill>
                  <a:schemeClr val="accent2"/>
                </a:solidFill>
              </a:rPr>
              <a:t> be the tree with the smaller root and </a:t>
            </a:r>
            <a:r>
              <a:rPr lang="en-US" sz="2000" i="1" dirty="0">
                <a:solidFill>
                  <a:schemeClr val="accent2"/>
                </a:solidFill>
              </a:rPr>
              <a:t>R</a:t>
            </a:r>
            <a:r>
              <a:rPr lang="en-US" sz="2000" dirty="0">
                <a:solidFill>
                  <a:schemeClr val="accent2"/>
                </a:solidFill>
              </a:rPr>
              <a:t> be the other tree.</a:t>
            </a:r>
            <a:br>
              <a:rPr lang="en-US" sz="2000" dirty="0">
                <a:solidFill>
                  <a:schemeClr val="accent2"/>
                </a:solidFill>
              </a:rPr>
            </a:br>
            <a:endParaRPr lang="en-US" sz="2000" dirty="0"/>
          </a:p>
        </p:txBody>
      </p:sp>
      <p:sp>
        <p:nvSpPr>
          <p:cNvPr id="5" name="Content Placeholder 4"/>
          <p:cNvSpPr>
            <a:spLocks noGrp="1"/>
          </p:cNvSpPr>
          <p:nvPr>
            <p:ph idx="1"/>
          </p:nvPr>
        </p:nvSpPr>
        <p:spPr>
          <a:xfrm>
            <a:off x="1073425" y="1524000"/>
            <a:ext cx="10164417" cy="4572000"/>
          </a:xfrm>
        </p:spPr>
        <p:txBody>
          <a:bodyPr/>
          <a:lstStyle/>
          <a:p>
            <a:pPr lvl="1" algn="just"/>
            <a:r>
              <a:rPr lang="en-US" sz="2400" dirty="0">
                <a:solidFill>
                  <a:srgbClr val="0000FF"/>
                </a:solidFill>
              </a:rPr>
              <a:t>If one tree is empty, the other is the merged result.</a:t>
            </a:r>
          </a:p>
          <a:p>
            <a:pPr lvl="1" algn="just"/>
            <a:r>
              <a:rPr lang="en-US" sz="2400" dirty="0">
                <a:solidFill>
                  <a:srgbClr val="0000FF"/>
                </a:solidFill>
              </a:rPr>
              <a:t>If t is the tree with the smaller value, Let t-&gt;right = merge (t-&gt;right, other)</a:t>
            </a:r>
          </a:p>
          <a:p>
            <a:pPr lvl="1" algn="just"/>
            <a:r>
              <a:rPr lang="en-US" sz="2400" dirty="0">
                <a:solidFill>
                  <a:srgbClr val="0000FF"/>
                </a:solidFill>
              </a:rPr>
              <a:t>Swap the kids of t</a:t>
            </a:r>
          </a:p>
          <a:p>
            <a:pPr lvl="0" algn="just"/>
            <a:r>
              <a:rPr lang="en-US" dirty="0"/>
              <a:t>The result of child swapping is that the length of the right path will not be unduly large all the time.</a:t>
            </a:r>
          </a:p>
          <a:p>
            <a:pPr lvl="0" algn="just"/>
            <a:r>
              <a:rPr lang="en-US" dirty="0"/>
              <a:t>The </a:t>
            </a:r>
            <a:r>
              <a:rPr lang="en-US" dirty="0">
                <a:solidFill>
                  <a:srgbClr val="FF0000"/>
                </a:solidFill>
              </a:rPr>
              <a:t>amortized time </a:t>
            </a:r>
            <a:r>
              <a:rPr lang="en-US" dirty="0"/>
              <a:t>needed to merge two skew heaps is  </a:t>
            </a:r>
            <a:r>
              <a:rPr lang="en-US" dirty="0">
                <a:solidFill>
                  <a:srgbClr val="FF0000"/>
                </a:solidFill>
              </a:rPr>
              <a:t>O(log n).</a:t>
            </a:r>
          </a:p>
          <a:p>
            <a:endParaRPr lang="en-US" dirty="0"/>
          </a:p>
        </p:txBody>
      </p:sp>
      <p:sp>
        <p:nvSpPr>
          <p:cNvPr id="3" name="Slide Number Placeholder 2"/>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15</a:t>
            </a:fld>
            <a:endParaRPr lang="en-US" altLang="en-US"/>
          </a:p>
        </p:txBody>
      </p:sp>
    </p:spTree>
    <p:extLst>
      <p:ext uri="{BB962C8B-B14F-4D97-AF65-F5344CB8AC3E}">
        <p14:creationId xmlns:p14="http://schemas.microsoft.com/office/powerpoint/2010/main" val="2708602057"/>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6F9E-6523-6AA4-F099-7106046EA2FE}"/>
              </a:ext>
            </a:extLst>
          </p:cNvPr>
          <p:cNvSpPr>
            <a:spLocks noGrp="1"/>
          </p:cNvSpPr>
          <p:nvPr>
            <p:ph type="title"/>
          </p:nvPr>
        </p:nvSpPr>
        <p:spPr/>
        <p:txBody>
          <a:bodyPr/>
          <a:lstStyle/>
          <a:p>
            <a:r>
              <a:rPr lang="en-US" dirty="0"/>
              <a:t>Insertion using Skew Merge</a:t>
            </a:r>
            <a:endParaRPr lang="en-IN" dirty="0"/>
          </a:p>
        </p:txBody>
      </p:sp>
      <p:pic>
        <p:nvPicPr>
          <p:cNvPr id="5" name="Content Placeholder 4">
            <a:extLst>
              <a:ext uri="{FF2B5EF4-FFF2-40B4-BE49-F238E27FC236}">
                <a16:creationId xmlns:a16="http://schemas.microsoft.com/office/drawing/2014/main" id="{546C4012-9E0B-A184-E8DE-C6453FD4270C}"/>
              </a:ext>
            </a:extLst>
          </p:cNvPr>
          <p:cNvPicPr>
            <a:picLocks noGrp="1" noChangeAspect="1"/>
          </p:cNvPicPr>
          <p:nvPr>
            <p:ph idx="1"/>
          </p:nvPr>
        </p:nvPicPr>
        <p:blipFill>
          <a:blip r:embed="rId2"/>
          <a:stretch>
            <a:fillRect/>
          </a:stretch>
        </p:blipFill>
        <p:spPr>
          <a:xfrm>
            <a:off x="1343233" y="2133152"/>
            <a:ext cx="4209429" cy="1468127"/>
          </a:xfrm>
        </p:spPr>
      </p:pic>
      <p:pic>
        <p:nvPicPr>
          <p:cNvPr id="7" name="Picture 6">
            <a:extLst>
              <a:ext uri="{FF2B5EF4-FFF2-40B4-BE49-F238E27FC236}">
                <a16:creationId xmlns:a16="http://schemas.microsoft.com/office/drawing/2014/main" id="{4CAE8F15-111A-6B3A-6122-951825EA5A94}"/>
              </a:ext>
            </a:extLst>
          </p:cNvPr>
          <p:cNvPicPr>
            <a:picLocks noChangeAspect="1"/>
          </p:cNvPicPr>
          <p:nvPr/>
        </p:nvPicPr>
        <p:blipFill>
          <a:blip r:embed="rId3"/>
          <a:stretch>
            <a:fillRect/>
          </a:stretch>
        </p:blipFill>
        <p:spPr>
          <a:xfrm>
            <a:off x="6365185" y="1701868"/>
            <a:ext cx="4762500" cy="2924175"/>
          </a:xfrm>
          <a:prstGeom prst="rect">
            <a:avLst/>
          </a:prstGeom>
        </p:spPr>
      </p:pic>
    </p:spTree>
    <p:extLst>
      <p:ext uri="{BB962C8B-B14F-4D97-AF65-F5344CB8AC3E}">
        <p14:creationId xmlns:p14="http://schemas.microsoft.com/office/powerpoint/2010/main" val="2061040711"/>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7BDCB-6FDB-D0D9-70D9-F3C0FFCA1B86}"/>
              </a:ext>
            </a:extLst>
          </p:cNvPr>
          <p:cNvSpPr>
            <a:spLocks noGrp="1"/>
          </p:cNvSpPr>
          <p:nvPr>
            <p:ph type="title"/>
          </p:nvPr>
        </p:nvSpPr>
        <p:spPr/>
        <p:txBody>
          <a:bodyPr/>
          <a:lstStyle/>
          <a:p>
            <a:r>
              <a:rPr lang="en-US" dirty="0"/>
              <a:t>Delete min in skew heap</a:t>
            </a:r>
            <a:endParaRPr lang="en-IN" dirty="0"/>
          </a:p>
        </p:txBody>
      </p:sp>
      <p:pic>
        <p:nvPicPr>
          <p:cNvPr id="5" name="Content Placeholder 4">
            <a:extLst>
              <a:ext uri="{FF2B5EF4-FFF2-40B4-BE49-F238E27FC236}">
                <a16:creationId xmlns:a16="http://schemas.microsoft.com/office/drawing/2014/main" id="{459F35D6-C63B-3779-685B-DAE470899C7A}"/>
              </a:ext>
            </a:extLst>
          </p:cNvPr>
          <p:cNvPicPr>
            <a:picLocks noGrp="1" noChangeAspect="1"/>
          </p:cNvPicPr>
          <p:nvPr>
            <p:ph idx="1"/>
          </p:nvPr>
        </p:nvPicPr>
        <p:blipFill>
          <a:blip r:embed="rId2"/>
          <a:stretch>
            <a:fillRect/>
          </a:stretch>
        </p:blipFill>
        <p:spPr>
          <a:xfrm>
            <a:off x="888310" y="1974574"/>
            <a:ext cx="4432062" cy="2252869"/>
          </a:xfrm>
        </p:spPr>
      </p:pic>
      <p:pic>
        <p:nvPicPr>
          <p:cNvPr id="7" name="Picture 6">
            <a:extLst>
              <a:ext uri="{FF2B5EF4-FFF2-40B4-BE49-F238E27FC236}">
                <a16:creationId xmlns:a16="http://schemas.microsoft.com/office/drawing/2014/main" id="{78FBC175-2BF9-0AA3-9E7A-3CBF87121CA8}"/>
              </a:ext>
            </a:extLst>
          </p:cNvPr>
          <p:cNvPicPr>
            <a:picLocks noChangeAspect="1"/>
          </p:cNvPicPr>
          <p:nvPr/>
        </p:nvPicPr>
        <p:blipFill>
          <a:blip r:embed="rId3"/>
          <a:stretch>
            <a:fillRect/>
          </a:stretch>
        </p:blipFill>
        <p:spPr>
          <a:xfrm>
            <a:off x="7156174" y="1409699"/>
            <a:ext cx="3498574" cy="2433431"/>
          </a:xfrm>
          <a:prstGeom prst="rect">
            <a:avLst/>
          </a:prstGeom>
        </p:spPr>
      </p:pic>
      <p:pic>
        <p:nvPicPr>
          <p:cNvPr id="9" name="Picture 8">
            <a:extLst>
              <a:ext uri="{FF2B5EF4-FFF2-40B4-BE49-F238E27FC236}">
                <a16:creationId xmlns:a16="http://schemas.microsoft.com/office/drawing/2014/main" id="{3E0ADB18-3186-9E55-DE9F-A425C0F50D4B}"/>
              </a:ext>
            </a:extLst>
          </p:cNvPr>
          <p:cNvPicPr>
            <a:picLocks noChangeAspect="1"/>
          </p:cNvPicPr>
          <p:nvPr/>
        </p:nvPicPr>
        <p:blipFill>
          <a:blip r:embed="rId4"/>
          <a:stretch>
            <a:fillRect/>
          </a:stretch>
        </p:blipFill>
        <p:spPr>
          <a:xfrm>
            <a:off x="9605755" y="4527282"/>
            <a:ext cx="1095375" cy="826594"/>
          </a:xfrm>
          <a:prstGeom prst="rect">
            <a:avLst/>
          </a:prstGeom>
        </p:spPr>
      </p:pic>
      <p:pic>
        <p:nvPicPr>
          <p:cNvPr id="11" name="Picture 10">
            <a:extLst>
              <a:ext uri="{FF2B5EF4-FFF2-40B4-BE49-F238E27FC236}">
                <a16:creationId xmlns:a16="http://schemas.microsoft.com/office/drawing/2014/main" id="{231DEFD4-CD6C-F0A2-1DF6-9C9B5C88FFD3}"/>
              </a:ext>
            </a:extLst>
          </p:cNvPr>
          <p:cNvPicPr>
            <a:picLocks noChangeAspect="1"/>
          </p:cNvPicPr>
          <p:nvPr/>
        </p:nvPicPr>
        <p:blipFill>
          <a:blip r:embed="rId5"/>
          <a:stretch>
            <a:fillRect/>
          </a:stretch>
        </p:blipFill>
        <p:spPr>
          <a:xfrm>
            <a:off x="6520070" y="4227442"/>
            <a:ext cx="2250591" cy="2252869"/>
          </a:xfrm>
          <a:prstGeom prst="rect">
            <a:avLst/>
          </a:prstGeom>
        </p:spPr>
      </p:pic>
      <p:sp>
        <p:nvSpPr>
          <p:cNvPr id="14" name="TextBox 13">
            <a:extLst>
              <a:ext uri="{FF2B5EF4-FFF2-40B4-BE49-F238E27FC236}">
                <a16:creationId xmlns:a16="http://schemas.microsoft.com/office/drawing/2014/main" id="{EEDDF9C6-1D40-BA91-D89B-3F76526E8771}"/>
              </a:ext>
            </a:extLst>
          </p:cNvPr>
          <p:cNvSpPr txBox="1"/>
          <p:nvPr/>
        </p:nvSpPr>
        <p:spPr>
          <a:xfrm>
            <a:off x="8865704" y="4541768"/>
            <a:ext cx="1192696" cy="584775"/>
          </a:xfrm>
          <a:prstGeom prst="rect">
            <a:avLst/>
          </a:prstGeom>
          <a:noFill/>
        </p:spPr>
        <p:txBody>
          <a:bodyPr wrap="square" rtlCol="0">
            <a:spAutoFit/>
          </a:bodyPr>
          <a:lstStyle/>
          <a:p>
            <a:r>
              <a:rPr lang="en-US" sz="3200" dirty="0"/>
              <a:t>+</a:t>
            </a:r>
            <a:endParaRPr lang="en-IN" sz="3200" dirty="0"/>
          </a:p>
        </p:txBody>
      </p:sp>
    </p:spTree>
    <p:extLst>
      <p:ext uri="{BB962C8B-B14F-4D97-AF65-F5344CB8AC3E}">
        <p14:creationId xmlns:p14="http://schemas.microsoft.com/office/powerpoint/2010/main" val="2337121780"/>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8263-5186-DD4E-1E74-9CF0B3B016A6}"/>
              </a:ext>
            </a:extLst>
          </p:cNvPr>
          <p:cNvSpPr>
            <a:spLocks noGrp="1"/>
          </p:cNvSpPr>
          <p:nvPr>
            <p:ph type="title"/>
          </p:nvPr>
        </p:nvSpPr>
        <p:spPr/>
        <p:txBody>
          <a:bodyPr/>
          <a:lstStyle/>
          <a:p>
            <a:r>
              <a:rPr lang="en-US" dirty="0"/>
              <a:t>Time complexity of Skew Heaps</a:t>
            </a:r>
            <a:endParaRPr lang="en-IN" dirty="0"/>
          </a:p>
        </p:txBody>
      </p:sp>
      <p:pic>
        <p:nvPicPr>
          <p:cNvPr id="5" name="Content Placeholder 4">
            <a:extLst>
              <a:ext uri="{FF2B5EF4-FFF2-40B4-BE49-F238E27FC236}">
                <a16:creationId xmlns:a16="http://schemas.microsoft.com/office/drawing/2014/main" id="{1AEE49C5-8C4C-D2D4-A308-F14C0CFE6E9B}"/>
              </a:ext>
            </a:extLst>
          </p:cNvPr>
          <p:cNvPicPr>
            <a:picLocks noGrp="1" noChangeAspect="1"/>
          </p:cNvPicPr>
          <p:nvPr>
            <p:ph idx="1"/>
          </p:nvPr>
        </p:nvPicPr>
        <p:blipFill>
          <a:blip r:embed="rId2"/>
          <a:stretch>
            <a:fillRect/>
          </a:stretch>
        </p:blipFill>
        <p:spPr>
          <a:xfrm>
            <a:off x="2252870" y="1822346"/>
            <a:ext cx="7363032" cy="2153306"/>
          </a:xfrm>
        </p:spPr>
      </p:pic>
    </p:spTree>
    <p:extLst>
      <p:ext uri="{BB962C8B-B14F-4D97-AF65-F5344CB8AC3E}">
        <p14:creationId xmlns:p14="http://schemas.microsoft.com/office/powerpoint/2010/main" val="2882081759"/>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7116-544E-4F61-9135-F31111D900BE}"/>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9705B6E-2A76-AF30-B2CB-6663C0381CC1}"/>
              </a:ext>
            </a:extLst>
          </p:cNvPr>
          <p:cNvSpPr>
            <a:spLocks noGrp="1"/>
          </p:cNvSpPr>
          <p:nvPr>
            <p:ph idx="1"/>
          </p:nvPr>
        </p:nvSpPr>
        <p:spPr/>
        <p:txBody>
          <a:bodyPr/>
          <a:lstStyle/>
          <a:p>
            <a:r>
              <a:rPr lang="en-IN" dirty="0">
                <a:hlinkClick r:id="rId2"/>
              </a:rPr>
              <a:t>https://www.geeksforgeeks.org/skew-heap/</a:t>
            </a:r>
            <a:endParaRPr lang="en-IN" dirty="0"/>
          </a:p>
          <a:p>
            <a:r>
              <a:rPr lang="en-IN" dirty="0">
                <a:hlinkClick r:id="rId3"/>
              </a:rPr>
              <a:t>https://en.wikipedia.org/wiki/Skew_heap#:~:text=Skew%20heaps%20are%20advantageous%20because,heap%20order%20must%20be%20enforced</a:t>
            </a:r>
            <a:endParaRPr lang="en-IN" dirty="0"/>
          </a:p>
          <a:p>
            <a:r>
              <a:rPr lang="en-IN" dirty="0">
                <a:hlinkClick r:id="rId4"/>
              </a:rPr>
              <a:t>https://iq.opengenus.org/skew-heap/</a:t>
            </a:r>
            <a:endParaRPr lang="en-IN" dirty="0"/>
          </a:p>
          <a:p>
            <a:r>
              <a:rPr lang="en-IN" dirty="0">
                <a:hlinkClick r:id="rId5"/>
              </a:rPr>
              <a:t>https://courses.cs.washington.edu/courses/cse326/08sp/lectures/markup/06-skew-heaps-markup.pdf</a:t>
            </a:r>
            <a:endParaRPr lang="en-IN" dirty="0"/>
          </a:p>
          <a:p>
            <a:endParaRPr lang="en-IN" dirty="0"/>
          </a:p>
        </p:txBody>
      </p:sp>
    </p:spTree>
    <p:extLst>
      <p:ext uri="{BB962C8B-B14F-4D97-AF65-F5344CB8AC3E}">
        <p14:creationId xmlns:p14="http://schemas.microsoft.com/office/powerpoint/2010/main" val="988363526"/>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6"/>
          <p:cNvSpPr>
            <a:spLocks noGrp="1"/>
          </p:cNvSpPr>
          <p:nvPr>
            <p:ph type="sldNum" sz="quarter" idx="12"/>
          </p:nvPr>
        </p:nvSpPr>
        <p:spPr/>
        <p:txBody>
          <a:bodyPr/>
          <a:lstStyle/>
          <a:p>
            <a:fld id="{428918D3-AA9A-44CD-9D4D-A919910B1D07}" type="slidenum">
              <a:rPr lang="en-US" altLang="en-US"/>
              <a:pPr/>
              <a:t>2</a:t>
            </a:fld>
            <a:endParaRPr lang="en-US" altLang="en-US"/>
          </a:p>
        </p:txBody>
      </p:sp>
      <p:sp>
        <p:nvSpPr>
          <p:cNvPr id="238594" name="Rectangle 2"/>
          <p:cNvSpPr>
            <a:spLocks noGrp="1" noChangeArrowheads="1"/>
          </p:cNvSpPr>
          <p:nvPr>
            <p:ph type="title"/>
          </p:nvPr>
        </p:nvSpPr>
        <p:spPr/>
        <p:txBody>
          <a:bodyPr/>
          <a:lstStyle/>
          <a:p>
            <a:r>
              <a:rPr lang="en-US" altLang="en-US" dirty="0"/>
              <a:t>Binary Heap Priority Queue Data Structure</a:t>
            </a:r>
          </a:p>
        </p:txBody>
      </p:sp>
      <p:grpSp>
        <p:nvGrpSpPr>
          <p:cNvPr id="238595" name="Group 3"/>
          <p:cNvGrpSpPr>
            <a:grpSpLocks/>
          </p:cNvGrpSpPr>
          <p:nvPr/>
        </p:nvGrpSpPr>
        <p:grpSpPr bwMode="auto">
          <a:xfrm>
            <a:off x="6362700" y="2667000"/>
            <a:ext cx="3848100" cy="3048000"/>
            <a:chOff x="96" y="1680"/>
            <a:chExt cx="2424" cy="1920"/>
          </a:xfrm>
        </p:grpSpPr>
        <p:grpSp>
          <p:nvGrpSpPr>
            <p:cNvPr id="238596" name="Group 4"/>
            <p:cNvGrpSpPr>
              <a:grpSpLocks/>
            </p:cNvGrpSpPr>
            <p:nvPr/>
          </p:nvGrpSpPr>
          <p:grpSpPr bwMode="auto">
            <a:xfrm>
              <a:off x="96" y="3360"/>
              <a:ext cx="1584" cy="240"/>
              <a:chOff x="96" y="3360"/>
              <a:chExt cx="1584" cy="240"/>
            </a:xfrm>
          </p:grpSpPr>
          <p:sp>
            <p:nvSpPr>
              <p:cNvPr id="238597" name="Oval 5"/>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38598" name="Oval 6"/>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38599" name="Oval 7"/>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38600" name="Oval 8"/>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38601" name="Oval 9"/>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38602" name="Group 10"/>
            <p:cNvGrpSpPr>
              <a:grpSpLocks/>
            </p:cNvGrpSpPr>
            <p:nvPr/>
          </p:nvGrpSpPr>
          <p:grpSpPr bwMode="auto">
            <a:xfrm>
              <a:off x="264" y="2800"/>
              <a:ext cx="2256" cy="240"/>
              <a:chOff x="264" y="2832"/>
              <a:chExt cx="2256" cy="240"/>
            </a:xfrm>
          </p:grpSpPr>
          <p:sp>
            <p:nvSpPr>
              <p:cNvPr id="238603" name="Oval 11"/>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38604" name="Oval 12"/>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38605" name="Oval 13"/>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38606" name="Oval 14"/>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38607" name="Group 15"/>
            <p:cNvGrpSpPr>
              <a:grpSpLocks/>
            </p:cNvGrpSpPr>
            <p:nvPr/>
          </p:nvGrpSpPr>
          <p:grpSpPr bwMode="auto">
            <a:xfrm>
              <a:off x="600" y="2240"/>
              <a:ext cx="1584" cy="240"/>
              <a:chOff x="600" y="2256"/>
              <a:chExt cx="1584" cy="240"/>
            </a:xfrm>
          </p:grpSpPr>
          <p:sp>
            <p:nvSpPr>
              <p:cNvPr id="238608" name="Oval 16"/>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38609" name="Oval 17"/>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38610" name="Oval 18"/>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38611" name="AutoShape 19"/>
            <p:cNvCxnSpPr>
              <a:cxnSpLocks noChangeShapeType="1"/>
              <a:stCxn id="238610" idx="3"/>
              <a:endCxn id="238609"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2" name="AutoShape 20"/>
            <p:cNvCxnSpPr>
              <a:cxnSpLocks noChangeShapeType="1"/>
              <a:stCxn id="238610" idx="5"/>
              <a:endCxn id="238608"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3" name="AutoShape 21"/>
            <p:cNvCxnSpPr>
              <a:cxnSpLocks noChangeShapeType="1"/>
              <a:stCxn id="238608" idx="3"/>
              <a:endCxn id="238604"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4" name="AutoShape 22"/>
            <p:cNvCxnSpPr>
              <a:cxnSpLocks noChangeShapeType="1"/>
              <a:stCxn id="238608" idx="5"/>
              <a:endCxn id="238603"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5" name="AutoShape 23"/>
            <p:cNvCxnSpPr>
              <a:cxnSpLocks noChangeShapeType="1"/>
              <a:stCxn id="238604" idx="3"/>
              <a:endCxn id="238597"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6" name="AutoShape 24"/>
            <p:cNvCxnSpPr>
              <a:cxnSpLocks noChangeShapeType="1"/>
              <a:stCxn id="238609" idx="3"/>
              <a:endCxn id="238606"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7" name="AutoShape 25"/>
            <p:cNvCxnSpPr>
              <a:cxnSpLocks noChangeShapeType="1"/>
              <a:stCxn id="238609" idx="5"/>
              <a:endCxn id="238605"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8" name="AutoShape 26"/>
            <p:cNvCxnSpPr>
              <a:cxnSpLocks noChangeShapeType="1"/>
              <a:stCxn id="238606" idx="3"/>
              <a:endCxn id="238601"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9" name="AutoShape 27"/>
            <p:cNvCxnSpPr>
              <a:cxnSpLocks noChangeShapeType="1"/>
              <a:stCxn id="238606" idx="5"/>
              <a:endCxn id="238600"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0" name="AutoShape 28"/>
            <p:cNvCxnSpPr>
              <a:cxnSpLocks noChangeShapeType="1"/>
              <a:stCxn id="238605" idx="3"/>
              <a:endCxn id="238599"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1" name="AutoShape 29"/>
            <p:cNvCxnSpPr>
              <a:cxnSpLocks noChangeShapeType="1"/>
              <a:stCxn id="238605" idx="5"/>
              <a:endCxn id="238598"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8622" name="Rectangle 30"/>
          <p:cNvSpPr>
            <a:spLocks noGrp="1" noChangeArrowheads="1"/>
          </p:cNvSpPr>
          <p:nvPr>
            <p:ph type="body" sz="half" idx="1"/>
          </p:nvPr>
        </p:nvSpPr>
        <p:spPr>
          <a:xfrm>
            <a:off x="1600200" y="1905000"/>
            <a:ext cx="4858544" cy="4191000"/>
          </a:xfrm>
        </p:spPr>
        <p:txBody>
          <a:bodyPr/>
          <a:lstStyle/>
          <a:p>
            <a:r>
              <a:rPr lang="en-US" altLang="en-US" sz="2400" dirty="0"/>
              <a:t>Heap-order property  (Min Tree)</a:t>
            </a:r>
          </a:p>
          <a:p>
            <a:pPr lvl="1"/>
            <a:r>
              <a:rPr lang="en-US" altLang="en-US" sz="2000" dirty="0"/>
              <a:t>parent’s key is less than children’s keys</a:t>
            </a:r>
          </a:p>
          <a:p>
            <a:pPr lvl="1"/>
            <a:r>
              <a:rPr lang="en-US" altLang="en-US" sz="2000" dirty="0"/>
              <a:t>result: minimum is always at the top</a:t>
            </a:r>
          </a:p>
          <a:p>
            <a:r>
              <a:rPr lang="en-US" altLang="en-US" sz="2400" dirty="0"/>
              <a:t>Structure property</a:t>
            </a:r>
          </a:p>
          <a:p>
            <a:pPr lvl="1"/>
            <a:r>
              <a:rPr lang="en-US" altLang="en-US" sz="2000" dirty="0"/>
              <a:t>almost complete tree with leaf nodes packed to the left</a:t>
            </a:r>
          </a:p>
          <a:p>
            <a:pPr lvl="1"/>
            <a:r>
              <a:rPr lang="en-US" altLang="en-US" sz="2000" dirty="0"/>
              <a:t>result: depth is always O(log n); next open location always known</a:t>
            </a:r>
          </a:p>
        </p:txBody>
      </p:sp>
      <p:sp>
        <p:nvSpPr>
          <p:cNvPr id="238623" name="Text Box 31"/>
          <p:cNvSpPr txBox="1">
            <a:spLocks noChangeArrowheads="1"/>
          </p:cNvSpPr>
          <p:nvPr/>
        </p:nvSpPr>
        <p:spPr bwMode="auto">
          <a:xfrm>
            <a:off x="4459288" y="6137275"/>
            <a:ext cx="33650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FF0000"/>
                </a:solidFill>
              </a:rPr>
              <a:t>How do we find the minimum?</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3</a:t>
            </a:fld>
            <a:endParaRPr lang="en-US" altLang="en-US"/>
          </a:p>
        </p:txBody>
      </p:sp>
      <p:grpSp>
        <p:nvGrpSpPr>
          <p:cNvPr id="240642" name="Group 2"/>
          <p:cNvGrpSpPr>
            <a:grpSpLocks/>
          </p:cNvGrpSpPr>
          <p:nvPr/>
        </p:nvGrpSpPr>
        <p:grpSpPr bwMode="auto">
          <a:xfrm>
            <a:off x="5943600" y="1676400"/>
            <a:ext cx="3848100" cy="3048000"/>
            <a:chOff x="96" y="1680"/>
            <a:chExt cx="2424" cy="1920"/>
          </a:xfrm>
        </p:grpSpPr>
        <p:grpSp>
          <p:nvGrpSpPr>
            <p:cNvPr id="240643" name="Group 3"/>
            <p:cNvGrpSpPr>
              <a:grpSpLocks/>
            </p:cNvGrpSpPr>
            <p:nvPr/>
          </p:nvGrpSpPr>
          <p:grpSpPr bwMode="auto">
            <a:xfrm>
              <a:off x="96" y="3360"/>
              <a:ext cx="1584" cy="240"/>
              <a:chOff x="96" y="3360"/>
              <a:chExt cx="1584" cy="240"/>
            </a:xfrm>
          </p:grpSpPr>
          <p:sp>
            <p:nvSpPr>
              <p:cNvPr id="240644" name="Oval 4"/>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0645" name="Oval 5"/>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0646" name="Oval 6"/>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0647" name="Oval 7"/>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0648" name="Oval 8"/>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0649" name="Group 9"/>
            <p:cNvGrpSpPr>
              <a:grpSpLocks/>
            </p:cNvGrpSpPr>
            <p:nvPr/>
          </p:nvGrpSpPr>
          <p:grpSpPr bwMode="auto">
            <a:xfrm>
              <a:off x="264" y="2800"/>
              <a:ext cx="2256" cy="240"/>
              <a:chOff x="264" y="2832"/>
              <a:chExt cx="2256" cy="240"/>
            </a:xfrm>
          </p:grpSpPr>
          <p:sp>
            <p:nvSpPr>
              <p:cNvPr id="240650" name="Oval 10"/>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0651" name="Oval 11"/>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0652" name="Oval 12"/>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0653" name="Oval 13"/>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0654" name="Group 14"/>
            <p:cNvGrpSpPr>
              <a:grpSpLocks/>
            </p:cNvGrpSpPr>
            <p:nvPr/>
          </p:nvGrpSpPr>
          <p:grpSpPr bwMode="auto">
            <a:xfrm>
              <a:off x="600" y="2240"/>
              <a:ext cx="1584" cy="240"/>
              <a:chOff x="600" y="2256"/>
              <a:chExt cx="1584" cy="240"/>
            </a:xfrm>
          </p:grpSpPr>
          <p:sp>
            <p:nvSpPr>
              <p:cNvPr id="240655" name="Oval 15"/>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0656" name="Oval 16"/>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0657" name="Oval 17"/>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0658" name="AutoShape 18"/>
            <p:cNvCxnSpPr>
              <a:cxnSpLocks noChangeShapeType="1"/>
              <a:stCxn id="240657" idx="3"/>
              <a:endCxn id="240656"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59" name="AutoShape 19"/>
            <p:cNvCxnSpPr>
              <a:cxnSpLocks noChangeShapeType="1"/>
              <a:stCxn id="240657" idx="5"/>
              <a:endCxn id="240655"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0" name="AutoShape 20"/>
            <p:cNvCxnSpPr>
              <a:cxnSpLocks noChangeShapeType="1"/>
              <a:stCxn id="240655" idx="3"/>
              <a:endCxn id="240651"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1" name="AutoShape 21"/>
            <p:cNvCxnSpPr>
              <a:cxnSpLocks noChangeShapeType="1"/>
              <a:stCxn id="240655" idx="5"/>
              <a:endCxn id="240650"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2" name="AutoShape 22"/>
            <p:cNvCxnSpPr>
              <a:cxnSpLocks noChangeShapeType="1"/>
              <a:stCxn id="240651" idx="3"/>
              <a:endCxn id="240644"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3" name="AutoShape 23"/>
            <p:cNvCxnSpPr>
              <a:cxnSpLocks noChangeShapeType="1"/>
              <a:stCxn id="240656" idx="3"/>
              <a:endCxn id="240653"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4" name="AutoShape 24"/>
            <p:cNvCxnSpPr>
              <a:cxnSpLocks noChangeShapeType="1"/>
              <a:stCxn id="240656" idx="5"/>
              <a:endCxn id="240652"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5" name="AutoShape 25"/>
            <p:cNvCxnSpPr>
              <a:cxnSpLocks noChangeShapeType="1"/>
              <a:stCxn id="240653" idx="3"/>
              <a:endCxn id="240648"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6" name="AutoShape 26"/>
            <p:cNvCxnSpPr>
              <a:cxnSpLocks noChangeShapeType="1"/>
              <a:stCxn id="240653" idx="5"/>
              <a:endCxn id="240647"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7" name="AutoShape 27"/>
            <p:cNvCxnSpPr>
              <a:cxnSpLocks noChangeShapeType="1"/>
              <a:stCxn id="240652" idx="3"/>
              <a:endCxn id="240646"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8" name="AutoShape 28"/>
            <p:cNvCxnSpPr>
              <a:cxnSpLocks noChangeShapeType="1"/>
              <a:stCxn id="240652" idx="5"/>
              <a:endCxn id="240645"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669" name="Rectangle 29"/>
          <p:cNvSpPr>
            <a:spLocks noChangeArrowheads="1"/>
          </p:cNvSpPr>
          <p:nvPr/>
        </p:nvSpPr>
        <p:spPr bwMode="auto">
          <a:xfrm>
            <a:off x="2489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4</a:t>
            </a:r>
          </a:p>
        </p:txBody>
      </p:sp>
      <p:sp>
        <p:nvSpPr>
          <p:cNvPr id="240670" name="Rectangle 30"/>
          <p:cNvSpPr>
            <a:spLocks noChangeArrowheads="1"/>
          </p:cNvSpPr>
          <p:nvPr/>
        </p:nvSpPr>
        <p:spPr bwMode="auto">
          <a:xfrm>
            <a:off x="3073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5</a:t>
            </a:r>
          </a:p>
        </p:txBody>
      </p:sp>
      <p:sp>
        <p:nvSpPr>
          <p:cNvPr id="240671" name="Rectangle 31"/>
          <p:cNvSpPr>
            <a:spLocks noChangeArrowheads="1"/>
          </p:cNvSpPr>
          <p:nvPr/>
        </p:nvSpPr>
        <p:spPr bwMode="auto">
          <a:xfrm>
            <a:off x="3657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7</a:t>
            </a:r>
          </a:p>
        </p:txBody>
      </p:sp>
      <p:sp>
        <p:nvSpPr>
          <p:cNvPr id="240672" name="Rectangle 32"/>
          <p:cNvSpPr>
            <a:spLocks noChangeArrowheads="1"/>
          </p:cNvSpPr>
          <p:nvPr/>
        </p:nvSpPr>
        <p:spPr bwMode="auto">
          <a:xfrm>
            <a:off x="4241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6</a:t>
            </a:r>
          </a:p>
        </p:txBody>
      </p:sp>
      <p:sp>
        <p:nvSpPr>
          <p:cNvPr id="240673" name="Rectangle 33"/>
          <p:cNvSpPr>
            <a:spLocks noChangeArrowheads="1"/>
          </p:cNvSpPr>
          <p:nvPr/>
        </p:nvSpPr>
        <p:spPr bwMode="auto">
          <a:xfrm>
            <a:off x="4826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10</a:t>
            </a:r>
          </a:p>
        </p:txBody>
      </p:sp>
      <p:sp>
        <p:nvSpPr>
          <p:cNvPr id="240674" name="Rectangle 34"/>
          <p:cNvSpPr>
            <a:spLocks noChangeArrowheads="1"/>
          </p:cNvSpPr>
          <p:nvPr/>
        </p:nvSpPr>
        <p:spPr bwMode="auto">
          <a:xfrm>
            <a:off x="5410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8</a:t>
            </a:r>
          </a:p>
        </p:txBody>
      </p:sp>
      <p:sp>
        <p:nvSpPr>
          <p:cNvPr id="240675" name="Rectangle 35"/>
          <p:cNvSpPr>
            <a:spLocks noChangeArrowheads="1"/>
          </p:cNvSpPr>
          <p:nvPr/>
        </p:nvSpPr>
        <p:spPr bwMode="auto">
          <a:xfrm>
            <a:off x="5994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11</a:t>
            </a:r>
          </a:p>
        </p:txBody>
      </p:sp>
      <p:sp>
        <p:nvSpPr>
          <p:cNvPr id="240676" name="Rectangle 36"/>
          <p:cNvSpPr>
            <a:spLocks noChangeArrowheads="1"/>
          </p:cNvSpPr>
          <p:nvPr/>
        </p:nvSpPr>
        <p:spPr bwMode="auto">
          <a:xfrm>
            <a:off x="6578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9</a:t>
            </a:r>
          </a:p>
        </p:txBody>
      </p:sp>
      <p:sp>
        <p:nvSpPr>
          <p:cNvPr id="240677" name="Rectangle 37"/>
          <p:cNvSpPr>
            <a:spLocks noChangeArrowheads="1"/>
          </p:cNvSpPr>
          <p:nvPr/>
        </p:nvSpPr>
        <p:spPr bwMode="auto">
          <a:xfrm>
            <a:off x="7162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12</a:t>
            </a:r>
          </a:p>
        </p:txBody>
      </p:sp>
      <p:sp>
        <p:nvSpPr>
          <p:cNvPr id="240678" name="Rectangle 38"/>
          <p:cNvSpPr>
            <a:spLocks noChangeArrowheads="1"/>
          </p:cNvSpPr>
          <p:nvPr/>
        </p:nvSpPr>
        <p:spPr bwMode="auto">
          <a:xfrm>
            <a:off x="7747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14</a:t>
            </a:r>
          </a:p>
        </p:txBody>
      </p:sp>
      <p:sp>
        <p:nvSpPr>
          <p:cNvPr id="240679" name="Rectangle 39"/>
          <p:cNvSpPr>
            <a:spLocks noChangeArrowheads="1"/>
          </p:cNvSpPr>
          <p:nvPr/>
        </p:nvSpPr>
        <p:spPr bwMode="auto">
          <a:xfrm>
            <a:off x="8331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20</a:t>
            </a:r>
          </a:p>
        </p:txBody>
      </p:sp>
      <p:sp>
        <p:nvSpPr>
          <p:cNvPr id="240680" name="Rectangle 40"/>
          <p:cNvSpPr>
            <a:spLocks noChangeArrowheads="1"/>
          </p:cNvSpPr>
          <p:nvPr/>
        </p:nvSpPr>
        <p:spPr bwMode="auto">
          <a:xfrm>
            <a:off x="8915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 </a:t>
            </a:r>
          </a:p>
        </p:txBody>
      </p:sp>
      <p:sp>
        <p:nvSpPr>
          <p:cNvPr id="240681" name="Rectangle 41"/>
          <p:cNvSpPr>
            <a:spLocks noChangeArrowheads="1"/>
          </p:cNvSpPr>
          <p:nvPr/>
        </p:nvSpPr>
        <p:spPr bwMode="auto">
          <a:xfrm>
            <a:off x="9499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2" name="Rectangle 42"/>
          <p:cNvSpPr>
            <a:spLocks noChangeArrowheads="1"/>
          </p:cNvSpPr>
          <p:nvPr/>
        </p:nvSpPr>
        <p:spPr bwMode="auto">
          <a:xfrm>
            <a:off x="1905000" y="5740400"/>
            <a:ext cx="5842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solidFill>
                  <a:schemeClr val="accent2"/>
                </a:solidFill>
              </a:rPr>
              <a:t>2</a:t>
            </a:r>
          </a:p>
        </p:txBody>
      </p:sp>
      <p:sp>
        <p:nvSpPr>
          <p:cNvPr id="240683" name="Text Box 43"/>
          <p:cNvSpPr txBox="1">
            <a:spLocks noChangeArrowheads="1"/>
          </p:cNvSpPr>
          <p:nvPr/>
        </p:nvSpPr>
        <p:spPr bwMode="auto">
          <a:xfrm>
            <a:off x="2651125"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240684" name="Text Box 44"/>
          <p:cNvSpPr txBox="1">
            <a:spLocks noChangeArrowheads="1"/>
          </p:cNvSpPr>
          <p:nvPr/>
        </p:nvSpPr>
        <p:spPr bwMode="auto">
          <a:xfrm>
            <a:off x="320040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240685" name="Text Box 45"/>
          <p:cNvSpPr txBox="1">
            <a:spLocks noChangeArrowheads="1"/>
          </p:cNvSpPr>
          <p:nvPr/>
        </p:nvSpPr>
        <p:spPr bwMode="auto">
          <a:xfrm>
            <a:off x="381635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240686" name="Text Box 46"/>
          <p:cNvSpPr txBox="1">
            <a:spLocks noChangeArrowheads="1"/>
          </p:cNvSpPr>
          <p:nvPr/>
        </p:nvSpPr>
        <p:spPr bwMode="auto">
          <a:xfrm>
            <a:off x="442595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240687" name="Text Box 47"/>
          <p:cNvSpPr txBox="1">
            <a:spLocks noChangeArrowheads="1"/>
          </p:cNvSpPr>
          <p:nvPr/>
        </p:nvSpPr>
        <p:spPr bwMode="auto">
          <a:xfrm>
            <a:off x="495300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240688" name="Text Box 48"/>
          <p:cNvSpPr txBox="1">
            <a:spLocks noChangeArrowheads="1"/>
          </p:cNvSpPr>
          <p:nvPr/>
        </p:nvSpPr>
        <p:spPr bwMode="auto">
          <a:xfrm>
            <a:off x="556895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240689" name="Text Box 49"/>
          <p:cNvSpPr txBox="1">
            <a:spLocks noChangeArrowheads="1"/>
          </p:cNvSpPr>
          <p:nvPr/>
        </p:nvSpPr>
        <p:spPr bwMode="auto">
          <a:xfrm>
            <a:off x="617220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240690" name="Text Box 50"/>
          <p:cNvSpPr txBox="1">
            <a:spLocks noChangeArrowheads="1"/>
          </p:cNvSpPr>
          <p:nvPr/>
        </p:nvSpPr>
        <p:spPr bwMode="auto">
          <a:xfrm>
            <a:off x="670560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240691" name="Text Box 51"/>
          <p:cNvSpPr txBox="1">
            <a:spLocks noChangeArrowheads="1"/>
          </p:cNvSpPr>
          <p:nvPr/>
        </p:nvSpPr>
        <p:spPr bwMode="auto">
          <a:xfrm>
            <a:off x="731520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240692" name="Text Box 52"/>
          <p:cNvSpPr txBox="1">
            <a:spLocks noChangeArrowheads="1"/>
          </p:cNvSpPr>
          <p:nvPr/>
        </p:nvSpPr>
        <p:spPr bwMode="auto">
          <a:xfrm>
            <a:off x="7848600" y="5424488"/>
            <a:ext cx="429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240693" name="Text Box 53"/>
          <p:cNvSpPr txBox="1">
            <a:spLocks noChangeArrowheads="1"/>
          </p:cNvSpPr>
          <p:nvPr/>
        </p:nvSpPr>
        <p:spPr bwMode="auto">
          <a:xfrm>
            <a:off x="8426450" y="5424488"/>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240694" name="Text Box 54"/>
          <p:cNvSpPr txBox="1">
            <a:spLocks noChangeArrowheads="1"/>
          </p:cNvSpPr>
          <p:nvPr/>
        </p:nvSpPr>
        <p:spPr bwMode="auto">
          <a:xfrm>
            <a:off x="8991600" y="5424488"/>
            <a:ext cx="429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240695" name="Text Box 55"/>
          <p:cNvSpPr txBox="1">
            <a:spLocks noChangeArrowheads="1"/>
          </p:cNvSpPr>
          <p:nvPr/>
        </p:nvSpPr>
        <p:spPr bwMode="auto">
          <a:xfrm>
            <a:off x="8083550" y="14620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0</a:t>
            </a:r>
          </a:p>
        </p:txBody>
      </p:sp>
      <p:sp>
        <p:nvSpPr>
          <p:cNvPr id="240696" name="Text Box 56"/>
          <p:cNvSpPr txBox="1">
            <a:spLocks noChangeArrowheads="1"/>
          </p:cNvSpPr>
          <p:nvPr/>
        </p:nvSpPr>
        <p:spPr bwMode="auto">
          <a:xfrm>
            <a:off x="6559550" y="2286001"/>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1</a:t>
            </a:r>
          </a:p>
        </p:txBody>
      </p:sp>
      <p:sp>
        <p:nvSpPr>
          <p:cNvPr id="240697" name="Text Box 57"/>
          <p:cNvSpPr txBox="1">
            <a:spLocks noChangeArrowheads="1"/>
          </p:cNvSpPr>
          <p:nvPr/>
        </p:nvSpPr>
        <p:spPr bwMode="auto">
          <a:xfrm>
            <a:off x="9126764" y="228600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2</a:t>
            </a:r>
          </a:p>
        </p:txBody>
      </p:sp>
      <p:sp>
        <p:nvSpPr>
          <p:cNvPr id="240698" name="Text Box 58"/>
          <p:cNvSpPr txBox="1">
            <a:spLocks noChangeArrowheads="1"/>
          </p:cNvSpPr>
          <p:nvPr/>
        </p:nvSpPr>
        <p:spPr bwMode="auto">
          <a:xfrm>
            <a:off x="6026150" y="320040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3</a:t>
            </a:r>
          </a:p>
        </p:txBody>
      </p:sp>
      <p:sp>
        <p:nvSpPr>
          <p:cNvPr id="240699" name="Text Box 59"/>
          <p:cNvSpPr txBox="1">
            <a:spLocks noChangeArrowheads="1"/>
          </p:cNvSpPr>
          <p:nvPr/>
        </p:nvSpPr>
        <p:spPr bwMode="auto">
          <a:xfrm>
            <a:off x="7543800" y="32146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4</a:t>
            </a:r>
          </a:p>
        </p:txBody>
      </p:sp>
      <p:sp>
        <p:nvSpPr>
          <p:cNvPr id="240700" name="Text Box 60"/>
          <p:cNvSpPr txBox="1">
            <a:spLocks noChangeArrowheads="1"/>
          </p:cNvSpPr>
          <p:nvPr/>
        </p:nvSpPr>
        <p:spPr bwMode="auto">
          <a:xfrm>
            <a:off x="8229600" y="32146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5</a:t>
            </a:r>
          </a:p>
        </p:txBody>
      </p:sp>
      <p:sp>
        <p:nvSpPr>
          <p:cNvPr id="240701" name="Text Box 61"/>
          <p:cNvSpPr txBox="1">
            <a:spLocks noChangeArrowheads="1"/>
          </p:cNvSpPr>
          <p:nvPr/>
        </p:nvSpPr>
        <p:spPr bwMode="auto">
          <a:xfrm>
            <a:off x="9607550" y="320040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6</a:t>
            </a:r>
          </a:p>
        </p:txBody>
      </p:sp>
      <p:sp>
        <p:nvSpPr>
          <p:cNvPr id="240702" name="Text Box 62"/>
          <p:cNvSpPr txBox="1">
            <a:spLocks noChangeArrowheads="1"/>
          </p:cNvSpPr>
          <p:nvPr/>
        </p:nvSpPr>
        <p:spPr bwMode="auto">
          <a:xfrm>
            <a:off x="5765062" y="472440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7</a:t>
            </a:r>
          </a:p>
        </p:txBody>
      </p:sp>
      <p:sp>
        <p:nvSpPr>
          <p:cNvPr id="240703" name="Text Box 63"/>
          <p:cNvSpPr txBox="1">
            <a:spLocks noChangeArrowheads="1"/>
          </p:cNvSpPr>
          <p:nvPr/>
        </p:nvSpPr>
        <p:spPr bwMode="auto">
          <a:xfrm>
            <a:off x="6470650" y="472440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8</a:t>
            </a:r>
          </a:p>
        </p:txBody>
      </p:sp>
      <p:sp>
        <p:nvSpPr>
          <p:cNvPr id="240704" name="Text Box 64"/>
          <p:cNvSpPr txBox="1">
            <a:spLocks noChangeArrowheads="1"/>
          </p:cNvSpPr>
          <p:nvPr/>
        </p:nvSpPr>
        <p:spPr bwMode="auto">
          <a:xfrm>
            <a:off x="6970380" y="472440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9</a:t>
            </a:r>
          </a:p>
        </p:txBody>
      </p:sp>
      <p:sp>
        <p:nvSpPr>
          <p:cNvPr id="240705" name="Text Box 65"/>
          <p:cNvSpPr txBox="1">
            <a:spLocks noChangeArrowheads="1"/>
          </p:cNvSpPr>
          <p:nvPr/>
        </p:nvSpPr>
        <p:spPr bwMode="auto">
          <a:xfrm>
            <a:off x="7548676" y="4727020"/>
            <a:ext cx="429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10</a:t>
            </a:r>
          </a:p>
        </p:txBody>
      </p:sp>
      <p:sp>
        <p:nvSpPr>
          <p:cNvPr id="240706" name="Text Box 66"/>
          <p:cNvSpPr txBox="1">
            <a:spLocks noChangeArrowheads="1"/>
          </p:cNvSpPr>
          <p:nvPr/>
        </p:nvSpPr>
        <p:spPr bwMode="auto">
          <a:xfrm>
            <a:off x="8172450" y="4717423"/>
            <a:ext cx="406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339933"/>
                </a:solidFill>
              </a:rPr>
              <a:t>11</a:t>
            </a:r>
          </a:p>
        </p:txBody>
      </p:sp>
      <p:sp>
        <p:nvSpPr>
          <p:cNvPr id="240707" name="Rectangle 67"/>
          <p:cNvSpPr>
            <a:spLocks noGrp="1" noChangeArrowheads="1"/>
          </p:cNvSpPr>
          <p:nvPr>
            <p:ph type="title"/>
          </p:nvPr>
        </p:nvSpPr>
        <p:spPr>
          <a:xfrm>
            <a:off x="2209800" y="152400"/>
            <a:ext cx="7772400" cy="1143000"/>
          </a:xfrm>
        </p:spPr>
        <p:txBody>
          <a:bodyPr/>
          <a:lstStyle/>
          <a:p>
            <a:r>
              <a:rPr lang="en-US" altLang="en-US" dirty="0"/>
              <a:t>Clever Storage Trick </a:t>
            </a:r>
            <a:r>
              <a:rPr lang="en-US" altLang="en-US" sz="2400" dirty="0">
                <a:solidFill>
                  <a:srgbClr val="92D050"/>
                </a:solidFill>
              </a:rPr>
              <a:t>allows us to easily find parents/kids without pointers</a:t>
            </a:r>
          </a:p>
        </p:txBody>
      </p:sp>
      <p:sp>
        <p:nvSpPr>
          <p:cNvPr id="240708" name="Rectangle 68"/>
          <p:cNvSpPr>
            <a:spLocks noGrp="1" noChangeArrowheads="1"/>
          </p:cNvSpPr>
          <p:nvPr>
            <p:ph type="body" idx="1"/>
          </p:nvPr>
        </p:nvSpPr>
        <p:spPr>
          <a:xfrm>
            <a:off x="2209800" y="1219200"/>
            <a:ext cx="3505200" cy="3200400"/>
          </a:xfrm>
        </p:spPr>
        <p:txBody>
          <a:bodyPr/>
          <a:lstStyle/>
          <a:p>
            <a:pPr>
              <a:lnSpc>
                <a:spcPct val="90000"/>
              </a:lnSpc>
            </a:pPr>
            <a:r>
              <a:rPr lang="en-US" altLang="en-US" sz="2800" dirty="0"/>
              <a:t>Calculations:</a:t>
            </a:r>
          </a:p>
          <a:p>
            <a:pPr lvl="1">
              <a:lnSpc>
                <a:spcPct val="90000"/>
              </a:lnSpc>
            </a:pPr>
            <a:r>
              <a:rPr lang="en-US" altLang="en-US" sz="2400" dirty="0"/>
              <a:t>child:</a:t>
            </a:r>
          </a:p>
          <a:p>
            <a:pPr lvl="1">
              <a:lnSpc>
                <a:spcPct val="90000"/>
              </a:lnSpc>
            </a:pPr>
            <a:endParaRPr lang="en-US" altLang="en-US" sz="2400" dirty="0"/>
          </a:p>
          <a:p>
            <a:pPr lvl="1">
              <a:lnSpc>
                <a:spcPct val="90000"/>
              </a:lnSpc>
            </a:pPr>
            <a:r>
              <a:rPr lang="en-US" altLang="en-US" sz="2400" dirty="0"/>
              <a:t>parent:</a:t>
            </a:r>
          </a:p>
          <a:p>
            <a:pPr lvl="1">
              <a:lnSpc>
                <a:spcPct val="90000"/>
              </a:lnSpc>
            </a:pPr>
            <a:endParaRPr lang="en-US" altLang="en-US" sz="2400" dirty="0"/>
          </a:p>
          <a:p>
            <a:pPr lvl="1">
              <a:lnSpc>
                <a:spcPct val="90000"/>
              </a:lnSpc>
            </a:pPr>
            <a:r>
              <a:rPr lang="en-US" altLang="en-US" sz="2400" dirty="0"/>
              <a:t>root:</a:t>
            </a:r>
          </a:p>
          <a:p>
            <a:pPr lvl="1">
              <a:lnSpc>
                <a:spcPct val="90000"/>
              </a:lnSpc>
            </a:pPr>
            <a:endParaRPr lang="en-US" altLang="en-US" sz="2400" dirty="0"/>
          </a:p>
          <a:p>
            <a:pPr lvl="1">
              <a:lnSpc>
                <a:spcPct val="90000"/>
              </a:lnSpc>
            </a:pPr>
            <a:r>
              <a:rPr lang="en-US" altLang="en-US" sz="2400" dirty="0"/>
              <a:t>next free:</a:t>
            </a:r>
          </a:p>
        </p:txBody>
      </p:sp>
      <p:sp>
        <p:nvSpPr>
          <p:cNvPr id="240709" name="Text Box 69"/>
          <p:cNvSpPr txBox="1">
            <a:spLocks noChangeArrowheads="1"/>
          </p:cNvSpPr>
          <p:nvPr/>
        </p:nvSpPr>
        <p:spPr bwMode="auto">
          <a:xfrm>
            <a:off x="2057400" y="5424488"/>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chemeClr val="accent2"/>
                </a:solidFill>
              </a:rPr>
              <a:t>0</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4</a:t>
            </a:fld>
            <a:endParaRPr lang="en-US" altLang="en-US"/>
          </a:p>
        </p:txBody>
      </p:sp>
      <p:sp>
        <p:nvSpPr>
          <p:cNvPr id="242690" name="Rectangle 2"/>
          <p:cNvSpPr>
            <a:spLocks noGrp="1" noChangeArrowheads="1"/>
          </p:cNvSpPr>
          <p:nvPr>
            <p:ph type="title"/>
          </p:nvPr>
        </p:nvSpPr>
        <p:spPr>
          <a:xfrm>
            <a:off x="2209800" y="304800"/>
            <a:ext cx="7772400" cy="1143000"/>
          </a:xfrm>
        </p:spPr>
        <p:txBody>
          <a:bodyPr/>
          <a:lstStyle/>
          <a:p>
            <a:r>
              <a:rPr lang="en-US" altLang="en-US"/>
              <a:t>DeleteMin</a:t>
            </a:r>
          </a:p>
        </p:txBody>
      </p:sp>
      <p:sp>
        <p:nvSpPr>
          <p:cNvPr id="242691" name="Line 3"/>
          <p:cNvSpPr>
            <a:spLocks noChangeShapeType="1"/>
          </p:cNvSpPr>
          <p:nvPr/>
        </p:nvSpPr>
        <p:spPr bwMode="auto">
          <a:xfrm>
            <a:off x="5867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2" name="Oval 4"/>
          <p:cNvSpPr>
            <a:spLocks noChangeAspect="1" noChangeArrowheads="1"/>
          </p:cNvSpPr>
          <p:nvPr/>
        </p:nvSpPr>
        <p:spPr bwMode="auto">
          <a:xfrm>
            <a:off x="8839200" y="5105400"/>
            <a:ext cx="381000" cy="381000"/>
          </a:xfrm>
          <a:prstGeom prst="ellipse">
            <a:avLst/>
          </a:pr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2693" name="Oval 5"/>
          <p:cNvSpPr>
            <a:spLocks noChangeAspect="1" noChangeArrowheads="1"/>
          </p:cNvSpPr>
          <p:nvPr/>
        </p:nvSpPr>
        <p:spPr bwMode="auto">
          <a:xfrm>
            <a:off x="8305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694" name="Oval 6"/>
          <p:cNvSpPr>
            <a:spLocks noChangeAspect="1" noChangeArrowheads="1"/>
          </p:cNvSpPr>
          <p:nvPr/>
        </p:nvSpPr>
        <p:spPr bwMode="auto">
          <a:xfrm>
            <a:off x="7772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695" name="Oval 7"/>
          <p:cNvSpPr>
            <a:spLocks noChangeAspect="1" noChangeArrowheads="1"/>
          </p:cNvSpPr>
          <p:nvPr/>
        </p:nvSpPr>
        <p:spPr bwMode="auto">
          <a:xfrm>
            <a:off x="7239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696" name="Oval 8"/>
          <p:cNvSpPr>
            <a:spLocks noChangeAspect="1" noChangeArrowheads="1"/>
          </p:cNvSpPr>
          <p:nvPr/>
        </p:nvSpPr>
        <p:spPr bwMode="auto">
          <a:xfrm>
            <a:off x="6705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2697" name="Oval 9"/>
          <p:cNvSpPr>
            <a:spLocks noChangeAspect="1" noChangeArrowheads="1"/>
          </p:cNvSpPr>
          <p:nvPr/>
        </p:nvSpPr>
        <p:spPr bwMode="auto">
          <a:xfrm>
            <a:off x="10172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698" name="Oval 10"/>
          <p:cNvSpPr>
            <a:spLocks noChangeAspect="1" noChangeArrowheads="1"/>
          </p:cNvSpPr>
          <p:nvPr/>
        </p:nvSpPr>
        <p:spPr bwMode="auto">
          <a:xfrm>
            <a:off x="9105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699" name="Oval 11"/>
          <p:cNvSpPr>
            <a:spLocks noChangeAspect="1" noChangeArrowheads="1"/>
          </p:cNvSpPr>
          <p:nvPr/>
        </p:nvSpPr>
        <p:spPr bwMode="auto">
          <a:xfrm>
            <a:off x="8039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00" name="Oval 12"/>
          <p:cNvSpPr>
            <a:spLocks noChangeAspect="1" noChangeArrowheads="1"/>
          </p:cNvSpPr>
          <p:nvPr/>
        </p:nvSpPr>
        <p:spPr bwMode="auto">
          <a:xfrm>
            <a:off x="6972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2701" name="Oval 13"/>
          <p:cNvSpPr>
            <a:spLocks noChangeAspect="1" noChangeArrowheads="1"/>
          </p:cNvSpPr>
          <p:nvPr/>
        </p:nvSpPr>
        <p:spPr bwMode="auto">
          <a:xfrm>
            <a:off x="9639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02" name="Oval 14"/>
          <p:cNvSpPr>
            <a:spLocks noChangeAspect="1" noChangeArrowheads="1"/>
          </p:cNvSpPr>
          <p:nvPr/>
        </p:nvSpPr>
        <p:spPr bwMode="auto">
          <a:xfrm>
            <a:off x="7505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2703" name="Oval 15"/>
          <p:cNvSpPr>
            <a:spLocks noChangeAspect="1" noChangeArrowheads="1"/>
          </p:cNvSpPr>
          <p:nvPr/>
        </p:nvSpPr>
        <p:spPr bwMode="auto">
          <a:xfrm>
            <a:off x="8572500" y="2438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2704" name="AutoShape 16"/>
          <p:cNvCxnSpPr>
            <a:cxnSpLocks noChangeShapeType="1"/>
            <a:stCxn id="242703" idx="3"/>
            <a:endCxn id="242702" idx="0"/>
          </p:cNvCxnSpPr>
          <p:nvPr/>
        </p:nvCxnSpPr>
        <p:spPr bwMode="auto">
          <a:xfrm flipH="1">
            <a:off x="7696201"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5"/>
            <a:endCxn id="242701" idx="0"/>
          </p:cNvCxnSpPr>
          <p:nvPr/>
        </p:nvCxnSpPr>
        <p:spPr bwMode="auto">
          <a:xfrm>
            <a:off x="8897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stCxn id="242701" idx="3"/>
            <a:endCxn id="242698" idx="0"/>
          </p:cNvCxnSpPr>
          <p:nvPr/>
        </p:nvCxnSpPr>
        <p:spPr bwMode="auto">
          <a:xfrm flipH="1">
            <a:off x="92964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7" name="AutoShape 19"/>
          <p:cNvCxnSpPr>
            <a:cxnSpLocks noChangeShapeType="1"/>
            <a:stCxn id="242701" idx="5"/>
            <a:endCxn id="242697" idx="0"/>
          </p:cNvCxnSpPr>
          <p:nvPr/>
        </p:nvCxnSpPr>
        <p:spPr bwMode="auto">
          <a:xfrm>
            <a:off x="9964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8" name="AutoShape 20"/>
          <p:cNvCxnSpPr>
            <a:cxnSpLocks noChangeShapeType="1"/>
            <a:stCxn id="242698" idx="3"/>
            <a:endCxn id="242692" idx="0"/>
          </p:cNvCxnSpPr>
          <p:nvPr/>
        </p:nvCxnSpPr>
        <p:spPr bwMode="auto">
          <a:xfrm flipH="1">
            <a:off x="9029701" y="4560888"/>
            <a:ext cx="131763" cy="525462"/>
          </a:xfrm>
          <a:prstGeom prst="straightConnector1">
            <a:avLst/>
          </a:prstGeom>
          <a:noFill/>
          <a:ln w="127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9" name="AutoShape 21"/>
          <p:cNvCxnSpPr>
            <a:cxnSpLocks noChangeShapeType="1"/>
            <a:stCxn id="242702" idx="3"/>
            <a:endCxn id="242700" idx="0"/>
          </p:cNvCxnSpPr>
          <p:nvPr/>
        </p:nvCxnSpPr>
        <p:spPr bwMode="auto">
          <a:xfrm flipH="1">
            <a:off x="71628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0" name="AutoShape 22"/>
          <p:cNvCxnSpPr>
            <a:cxnSpLocks noChangeShapeType="1"/>
            <a:stCxn id="242702" idx="5"/>
            <a:endCxn id="242699" idx="0"/>
          </p:cNvCxnSpPr>
          <p:nvPr/>
        </p:nvCxnSpPr>
        <p:spPr bwMode="auto">
          <a:xfrm>
            <a:off x="7831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1" name="AutoShape 23"/>
          <p:cNvCxnSpPr>
            <a:cxnSpLocks noChangeShapeType="1"/>
            <a:stCxn id="242700" idx="3"/>
            <a:endCxn id="242696" idx="0"/>
          </p:cNvCxnSpPr>
          <p:nvPr/>
        </p:nvCxnSpPr>
        <p:spPr bwMode="auto">
          <a:xfrm flipH="1">
            <a:off x="68961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2" name="AutoShape 24"/>
          <p:cNvCxnSpPr>
            <a:cxnSpLocks noChangeShapeType="1"/>
            <a:stCxn id="242700" idx="5"/>
            <a:endCxn id="242695" idx="0"/>
          </p:cNvCxnSpPr>
          <p:nvPr/>
        </p:nvCxnSpPr>
        <p:spPr bwMode="auto">
          <a:xfrm>
            <a:off x="7297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3" name="AutoShape 25"/>
          <p:cNvCxnSpPr>
            <a:cxnSpLocks noChangeShapeType="1"/>
            <a:stCxn id="242699" idx="3"/>
            <a:endCxn id="242694" idx="0"/>
          </p:cNvCxnSpPr>
          <p:nvPr/>
        </p:nvCxnSpPr>
        <p:spPr bwMode="auto">
          <a:xfrm flipH="1">
            <a:off x="79629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4" name="AutoShape 26"/>
          <p:cNvCxnSpPr>
            <a:cxnSpLocks noChangeShapeType="1"/>
            <a:stCxn id="242699" idx="5"/>
            <a:endCxn id="242693" idx="0"/>
          </p:cNvCxnSpPr>
          <p:nvPr/>
        </p:nvCxnSpPr>
        <p:spPr bwMode="auto">
          <a:xfrm>
            <a:off x="8364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2715" name="Rectangle 27"/>
          <p:cNvSpPr>
            <a:spLocks noChangeArrowheads="1"/>
          </p:cNvSpPr>
          <p:nvPr/>
        </p:nvSpPr>
        <p:spPr bwMode="auto">
          <a:xfrm>
            <a:off x="7924800" y="198120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cxnSp>
        <p:nvCxnSpPr>
          <p:cNvPr id="242716" name="AutoShape 28"/>
          <p:cNvCxnSpPr>
            <a:cxnSpLocks noChangeShapeType="1"/>
            <a:stCxn id="242703" idx="1"/>
            <a:endCxn id="242715" idx="3"/>
          </p:cNvCxnSpPr>
          <p:nvPr/>
        </p:nvCxnSpPr>
        <p:spPr bwMode="auto">
          <a:xfrm rot="16200000" flipV="1">
            <a:off x="8275248" y="2141148"/>
            <a:ext cx="328330" cy="377766"/>
          </a:xfrm>
          <a:prstGeom prst="curved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2717" name="Group 29"/>
          <p:cNvGrpSpPr>
            <a:grpSpLocks/>
          </p:cNvGrpSpPr>
          <p:nvPr/>
        </p:nvGrpSpPr>
        <p:grpSpPr bwMode="auto">
          <a:xfrm>
            <a:off x="1676400" y="2438400"/>
            <a:ext cx="3848100" cy="3048000"/>
            <a:chOff x="96" y="1680"/>
            <a:chExt cx="2424" cy="1920"/>
          </a:xfrm>
        </p:grpSpPr>
        <p:grpSp>
          <p:nvGrpSpPr>
            <p:cNvPr id="242718" name="Group 30"/>
            <p:cNvGrpSpPr>
              <a:grpSpLocks/>
            </p:cNvGrpSpPr>
            <p:nvPr/>
          </p:nvGrpSpPr>
          <p:grpSpPr bwMode="auto">
            <a:xfrm>
              <a:off x="96" y="3360"/>
              <a:ext cx="1584" cy="240"/>
              <a:chOff x="96" y="3360"/>
              <a:chExt cx="1584" cy="240"/>
            </a:xfrm>
          </p:grpSpPr>
          <p:sp>
            <p:nvSpPr>
              <p:cNvPr id="242719" name="Oval 31"/>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2720" name="Oval 32"/>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721" name="Oval 33"/>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722" name="Oval 34"/>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723" name="Oval 35"/>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2724" name="Group 36"/>
            <p:cNvGrpSpPr>
              <a:grpSpLocks/>
            </p:cNvGrpSpPr>
            <p:nvPr/>
          </p:nvGrpSpPr>
          <p:grpSpPr bwMode="auto">
            <a:xfrm>
              <a:off x="264" y="2800"/>
              <a:ext cx="2256" cy="240"/>
              <a:chOff x="264" y="2832"/>
              <a:chExt cx="2256" cy="240"/>
            </a:xfrm>
          </p:grpSpPr>
          <p:sp>
            <p:nvSpPr>
              <p:cNvPr id="242725" name="Oval 37"/>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726" name="Oval 38"/>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727" name="Oval 39"/>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28" name="Oval 40"/>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2729" name="Group 41"/>
            <p:cNvGrpSpPr>
              <a:grpSpLocks/>
            </p:cNvGrpSpPr>
            <p:nvPr/>
          </p:nvGrpSpPr>
          <p:grpSpPr bwMode="auto">
            <a:xfrm>
              <a:off x="600" y="2240"/>
              <a:ext cx="1584" cy="240"/>
              <a:chOff x="600" y="2256"/>
              <a:chExt cx="1584" cy="240"/>
            </a:xfrm>
          </p:grpSpPr>
          <p:sp>
            <p:nvSpPr>
              <p:cNvPr id="242730" name="Oval 42"/>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31" name="Oval 43"/>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2732" name="Oval 44"/>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2733" name="AutoShape 45"/>
            <p:cNvCxnSpPr>
              <a:cxnSpLocks noChangeShapeType="1"/>
              <a:stCxn id="242732" idx="3"/>
              <a:endCxn id="24273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4" name="AutoShape 46"/>
            <p:cNvCxnSpPr>
              <a:cxnSpLocks noChangeShapeType="1"/>
              <a:stCxn id="242732" idx="5"/>
              <a:endCxn id="24273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5" name="AutoShape 47"/>
            <p:cNvCxnSpPr>
              <a:cxnSpLocks noChangeShapeType="1"/>
              <a:stCxn id="242730" idx="3"/>
              <a:endCxn id="24272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6" name="AutoShape 48"/>
            <p:cNvCxnSpPr>
              <a:cxnSpLocks noChangeShapeType="1"/>
              <a:stCxn id="242730" idx="5"/>
              <a:endCxn id="24272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7" name="AutoShape 49"/>
            <p:cNvCxnSpPr>
              <a:cxnSpLocks noChangeShapeType="1"/>
              <a:stCxn id="242726" idx="3"/>
              <a:endCxn id="24271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8" name="AutoShape 50"/>
            <p:cNvCxnSpPr>
              <a:cxnSpLocks noChangeShapeType="1"/>
              <a:stCxn id="242731" idx="3"/>
              <a:endCxn id="24272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9" name="AutoShape 51"/>
            <p:cNvCxnSpPr>
              <a:cxnSpLocks noChangeShapeType="1"/>
              <a:stCxn id="242731" idx="5"/>
              <a:endCxn id="24272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0" name="AutoShape 52"/>
            <p:cNvCxnSpPr>
              <a:cxnSpLocks noChangeShapeType="1"/>
              <a:stCxn id="242728" idx="3"/>
              <a:endCxn id="24272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1" name="AutoShape 53"/>
            <p:cNvCxnSpPr>
              <a:cxnSpLocks noChangeShapeType="1"/>
              <a:stCxn id="242728" idx="5"/>
              <a:endCxn id="24272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2" name="AutoShape 54"/>
            <p:cNvCxnSpPr>
              <a:cxnSpLocks noChangeShapeType="1"/>
              <a:stCxn id="242727" idx="3"/>
              <a:endCxn id="24272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3" name="AutoShape 55"/>
            <p:cNvCxnSpPr>
              <a:cxnSpLocks noChangeShapeType="1"/>
              <a:stCxn id="242727" idx="5"/>
              <a:endCxn id="24272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2744" name="Text Box 56"/>
          <p:cNvSpPr txBox="1">
            <a:spLocks noChangeArrowheads="1"/>
          </p:cNvSpPr>
          <p:nvPr/>
        </p:nvSpPr>
        <p:spPr bwMode="auto">
          <a:xfrm>
            <a:off x="4343401" y="1371600"/>
            <a:ext cx="2666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itchFamily="49" charset="0"/>
              </a:rPr>
              <a:t>pqueue.deleteMin()</a:t>
            </a:r>
          </a:p>
        </p:txBody>
      </p:sp>
      <p:sp>
        <p:nvSpPr>
          <p:cNvPr id="242745" name="Freeform 57"/>
          <p:cNvSpPr>
            <a:spLocks/>
          </p:cNvSpPr>
          <p:nvPr/>
        </p:nvSpPr>
        <p:spPr bwMode="auto">
          <a:xfrm>
            <a:off x="8572500" y="2895600"/>
            <a:ext cx="533400" cy="2209800"/>
          </a:xfrm>
          <a:custGeom>
            <a:avLst/>
            <a:gdLst>
              <a:gd name="T0" fmla="*/ 168 w 336"/>
              <a:gd name="T1" fmla="*/ 1392 h 1392"/>
              <a:gd name="T2" fmla="*/ 24 w 336"/>
              <a:gd name="T3" fmla="*/ 912 h 1392"/>
              <a:gd name="T4" fmla="*/ 312 w 336"/>
              <a:gd name="T5" fmla="*/ 480 h 1392"/>
              <a:gd name="T6" fmla="*/ 168 w 336"/>
              <a:gd name="T7" fmla="*/ 0 h 1392"/>
            </a:gdLst>
            <a:ahLst/>
            <a:cxnLst>
              <a:cxn ang="0">
                <a:pos x="T0" y="T1"/>
              </a:cxn>
              <a:cxn ang="0">
                <a:pos x="T2" y="T3"/>
              </a:cxn>
              <a:cxn ang="0">
                <a:pos x="T4" y="T5"/>
              </a:cxn>
              <a:cxn ang="0">
                <a:pos x="T6" y="T7"/>
              </a:cxn>
            </a:cxnLst>
            <a:rect l="0" t="0" r="r" b="b"/>
            <a:pathLst>
              <a:path w="336" h="1392">
                <a:moveTo>
                  <a:pt x="168" y="1392"/>
                </a:moveTo>
                <a:cubicBezTo>
                  <a:pt x="84" y="1228"/>
                  <a:pt x="0" y="1064"/>
                  <a:pt x="24" y="912"/>
                </a:cubicBezTo>
                <a:cubicBezTo>
                  <a:pt x="48" y="760"/>
                  <a:pt x="288" y="632"/>
                  <a:pt x="312" y="480"/>
                </a:cubicBezTo>
                <a:cubicBezTo>
                  <a:pt x="336" y="328"/>
                  <a:pt x="252" y="164"/>
                  <a:pt x="168" y="0"/>
                </a:cubicBezTo>
              </a:path>
            </a:pathLst>
          </a:custGeom>
          <a:noFill/>
          <a:ln w="127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laceholder 5"/>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5</a:t>
            </a:fld>
            <a:endParaRPr lang="en-US" altLang="en-US"/>
          </a:p>
        </p:txBody>
      </p:sp>
      <p:sp>
        <p:nvSpPr>
          <p:cNvPr id="244738" name="Rectangle 2"/>
          <p:cNvSpPr>
            <a:spLocks noGrp="1" noChangeArrowheads="1"/>
          </p:cNvSpPr>
          <p:nvPr>
            <p:ph type="title"/>
          </p:nvPr>
        </p:nvSpPr>
        <p:spPr>
          <a:xfrm>
            <a:off x="2209800" y="-76200"/>
            <a:ext cx="7772400" cy="1143000"/>
          </a:xfrm>
        </p:spPr>
        <p:txBody>
          <a:bodyPr/>
          <a:lstStyle/>
          <a:p>
            <a:r>
              <a:rPr lang="en-US" altLang="en-US"/>
              <a:t>Percolate Down</a:t>
            </a:r>
          </a:p>
        </p:txBody>
      </p:sp>
      <p:sp>
        <p:nvSpPr>
          <p:cNvPr id="244740" name="Oval 4"/>
          <p:cNvSpPr>
            <a:spLocks noChangeAspect="1" noChangeArrowheads="1"/>
          </p:cNvSpPr>
          <p:nvPr/>
        </p:nvSpPr>
        <p:spPr bwMode="auto">
          <a:xfrm>
            <a:off x="3182939"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41" name="Oval 5"/>
          <p:cNvSpPr>
            <a:spLocks noChangeAspect="1" noChangeArrowheads="1"/>
          </p:cNvSpPr>
          <p:nvPr/>
        </p:nvSpPr>
        <p:spPr bwMode="auto">
          <a:xfrm>
            <a:off x="2706689"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42" name="Oval 6"/>
          <p:cNvSpPr>
            <a:spLocks noChangeAspect="1" noChangeArrowheads="1"/>
          </p:cNvSpPr>
          <p:nvPr/>
        </p:nvSpPr>
        <p:spPr bwMode="auto">
          <a:xfrm>
            <a:off x="2228851"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43" name="Oval 7"/>
          <p:cNvSpPr>
            <a:spLocks noChangeAspect="1" noChangeArrowheads="1"/>
          </p:cNvSpPr>
          <p:nvPr/>
        </p:nvSpPr>
        <p:spPr bwMode="auto">
          <a:xfrm>
            <a:off x="1752601"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44" name="Oval 8"/>
          <p:cNvSpPr>
            <a:spLocks noChangeAspect="1" noChangeArrowheads="1"/>
          </p:cNvSpPr>
          <p:nvPr/>
        </p:nvSpPr>
        <p:spPr bwMode="auto">
          <a:xfrm>
            <a:off x="4851401"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45" name="Oval 9"/>
          <p:cNvSpPr>
            <a:spLocks noChangeAspect="1" noChangeArrowheads="1"/>
          </p:cNvSpPr>
          <p:nvPr/>
        </p:nvSpPr>
        <p:spPr bwMode="auto">
          <a:xfrm>
            <a:off x="3897313"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46" name="Oval 10"/>
          <p:cNvSpPr>
            <a:spLocks noChangeAspect="1" noChangeArrowheads="1"/>
          </p:cNvSpPr>
          <p:nvPr/>
        </p:nvSpPr>
        <p:spPr bwMode="auto">
          <a:xfrm>
            <a:off x="2944814"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47" name="Oval 11"/>
          <p:cNvSpPr>
            <a:spLocks noChangeAspect="1" noChangeArrowheads="1"/>
          </p:cNvSpPr>
          <p:nvPr/>
        </p:nvSpPr>
        <p:spPr bwMode="auto">
          <a:xfrm>
            <a:off x="1990726"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48" name="Oval 12"/>
          <p:cNvSpPr>
            <a:spLocks noChangeAspect="1" noChangeArrowheads="1"/>
          </p:cNvSpPr>
          <p:nvPr/>
        </p:nvSpPr>
        <p:spPr bwMode="auto">
          <a:xfrm>
            <a:off x="4375151" y="163353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49" name="Oval 13"/>
          <p:cNvSpPr>
            <a:spLocks noChangeAspect="1" noChangeArrowheads="1"/>
          </p:cNvSpPr>
          <p:nvPr/>
        </p:nvSpPr>
        <p:spPr bwMode="auto">
          <a:xfrm>
            <a:off x="2466976" y="1633539"/>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4750" name="Oval 14"/>
          <p:cNvSpPr>
            <a:spLocks noChangeAspect="1" noChangeArrowheads="1"/>
          </p:cNvSpPr>
          <p:nvPr/>
        </p:nvSpPr>
        <p:spPr bwMode="auto">
          <a:xfrm>
            <a:off x="3421063" y="838201"/>
            <a:ext cx="341312" cy="3413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4751" name="AutoShape 15"/>
          <p:cNvCxnSpPr>
            <a:cxnSpLocks noChangeShapeType="1"/>
            <a:stCxn id="244750" idx="3"/>
            <a:endCxn id="244749" idx="0"/>
          </p:cNvCxnSpPr>
          <p:nvPr/>
        </p:nvCxnSpPr>
        <p:spPr bwMode="auto">
          <a:xfrm flipH="1">
            <a:off x="2638425"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2" name="AutoShape 16"/>
          <p:cNvCxnSpPr>
            <a:cxnSpLocks noChangeShapeType="1"/>
            <a:stCxn id="244750" idx="5"/>
            <a:endCxn id="244748" idx="0"/>
          </p:cNvCxnSpPr>
          <p:nvPr/>
        </p:nvCxnSpPr>
        <p:spPr bwMode="auto">
          <a:xfrm>
            <a:off x="3711575" y="1146175"/>
            <a:ext cx="83343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3" name="AutoShape 17"/>
          <p:cNvCxnSpPr>
            <a:cxnSpLocks noChangeShapeType="1"/>
            <a:stCxn id="244748" idx="3"/>
            <a:endCxn id="244745" idx="0"/>
          </p:cNvCxnSpPr>
          <p:nvPr/>
        </p:nvCxnSpPr>
        <p:spPr bwMode="auto">
          <a:xfrm flipH="1">
            <a:off x="40687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4" name="AutoShape 18"/>
          <p:cNvCxnSpPr>
            <a:cxnSpLocks noChangeShapeType="1"/>
            <a:stCxn id="244748" idx="5"/>
            <a:endCxn id="244744" idx="0"/>
          </p:cNvCxnSpPr>
          <p:nvPr/>
        </p:nvCxnSpPr>
        <p:spPr bwMode="auto">
          <a:xfrm>
            <a:off x="46656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6" name="AutoShape 20"/>
          <p:cNvCxnSpPr>
            <a:cxnSpLocks noChangeShapeType="1"/>
            <a:stCxn id="244749" idx="3"/>
            <a:endCxn id="244747" idx="0"/>
          </p:cNvCxnSpPr>
          <p:nvPr/>
        </p:nvCxnSpPr>
        <p:spPr bwMode="auto">
          <a:xfrm flipH="1">
            <a:off x="2160589" y="1939925"/>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7" name="AutoShape 21"/>
          <p:cNvCxnSpPr>
            <a:cxnSpLocks noChangeShapeType="1"/>
            <a:stCxn id="244749" idx="5"/>
            <a:endCxn id="244746" idx="0"/>
          </p:cNvCxnSpPr>
          <p:nvPr/>
        </p:nvCxnSpPr>
        <p:spPr bwMode="auto">
          <a:xfrm>
            <a:off x="2759075"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8" name="AutoShape 22"/>
          <p:cNvCxnSpPr>
            <a:cxnSpLocks noChangeShapeType="1"/>
            <a:stCxn id="244747" idx="3"/>
            <a:endCxn id="244743" idx="0"/>
          </p:cNvCxnSpPr>
          <p:nvPr/>
        </p:nvCxnSpPr>
        <p:spPr bwMode="auto">
          <a:xfrm flipH="1">
            <a:off x="1922464"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9" name="AutoShape 23"/>
          <p:cNvCxnSpPr>
            <a:cxnSpLocks noChangeShapeType="1"/>
            <a:stCxn id="244747" idx="5"/>
            <a:endCxn id="244742" idx="0"/>
          </p:cNvCxnSpPr>
          <p:nvPr/>
        </p:nvCxnSpPr>
        <p:spPr bwMode="auto">
          <a:xfrm>
            <a:off x="2281238"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46" idx="3"/>
            <a:endCxn id="244741" idx="0"/>
          </p:cNvCxnSpPr>
          <p:nvPr/>
        </p:nvCxnSpPr>
        <p:spPr bwMode="auto">
          <a:xfrm flipH="1">
            <a:off x="2876551"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1" name="AutoShape 25"/>
          <p:cNvCxnSpPr>
            <a:cxnSpLocks noChangeShapeType="1"/>
            <a:stCxn id="244746" idx="5"/>
            <a:endCxn id="244740" idx="0"/>
          </p:cNvCxnSpPr>
          <p:nvPr/>
        </p:nvCxnSpPr>
        <p:spPr bwMode="auto">
          <a:xfrm>
            <a:off x="3235326"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62" name="Line 26"/>
          <p:cNvSpPr>
            <a:spLocks noChangeShapeType="1"/>
          </p:cNvSpPr>
          <p:nvPr/>
        </p:nvSpPr>
        <p:spPr bwMode="auto">
          <a:xfrm>
            <a:off x="5294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4" name="Oval 28"/>
          <p:cNvSpPr>
            <a:spLocks noChangeAspect="1" noChangeArrowheads="1"/>
          </p:cNvSpPr>
          <p:nvPr/>
        </p:nvSpPr>
        <p:spPr bwMode="auto">
          <a:xfrm>
            <a:off x="7439026"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65" name="Oval 29"/>
          <p:cNvSpPr>
            <a:spLocks noChangeAspect="1" noChangeArrowheads="1"/>
          </p:cNvSpPr>
          <p:nvPr/>
        </p:nvSpPr>
        <p:spPr bwMode="auto">
          <a:xfrm>
            <a:off x="6962776"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66" name="Oval 30"/>
          <p:cNvSpPr>
            <a:spLocks noChangeAspect="1" noChangeArrowheads="1"/>
          </p:cNvSpPr>
          <p:nvPr/>
        </p:nvSpPr>
        <p:spPr bwMode="auto">
          <a:xfrm>
            <a:off x="6486526"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67" name="Oval 31"/>
          <p:cNvSpPr>
            <a:spLocks noChangeAspect="1" noChangeArrowheads="1"/>
          </p:cNvSpPr>
          <p:nvPr/>
        </p:nvSpPr>
        <p:spPr bwMode="auto">
          <a:xfrm>
            <a:off x="6008688" y="3222626"/>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68" name="Oval 32"/>
          <p:cNvSpPr>
            <a:spLocks noChangeAspect="1" noChangeArrowheads="1"/>
          </p:cNvSpPr>
          <p:nvPr/>
        </p:nvSpPr>
        <p:spPr bwMode="auto">
          <a:xfrm>
            <a:off x="9107488"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69" name="Oval 33"/>
          <p:cNvSpPr>
            <a:spLocks noChangeAspect="1" noChangeArrowheads="1"/>
          </p:cNvSpPr>
          <p:nvPr/>
        </p:nvSpPr>
        <p:spPr bwMode="auto">
          <a:xfrm>
            <a:off x="8154989"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70" name="Oval 34"/>
          <p:cNvSpPr>
            <a:spLocks noChangeAspect="1" noChangeArrowheads="1"/>
          </p:cNvSpPr>
          <p:nvPr/>
        </p:nvSpPr>
        <p:spPr bwMode="auto">
          <a:xfrm>
            <a:off x="7200901"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71" name="Oval 35"/>
          <p:cNvSpPr>
            <a:spLocks noChangeAspect="1" noChangeArrowheads="1"/>
          </p:cNvSpPr>
          <p:nvPr/>
        </p:nvSpPr>
        <p:spPr bwMode="auto">
          <a:xfrm>
            <a:off x="6248401"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72" name="Oval 36"/>
          <p:cNvSpPr>
            <a:spLocks noChangeAspect="1" noChangeArrowheads="1"/>
          </p:cNvSpPr>
          <p:nvPr/>
        </p:nvSpPr>
        <p:spPr bwMode="auto">
          <a:xfrm>
            <a:off x="8631238" y="1633539"/>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73" name="Oval 37"/>
          <p:cNvSpPr>
            <a:spLocks noChangeAspect="1" noChangeArrowheads="1"/>
          </p:cNvSpPr>
          <p:nvPr/>
        </p:nvSpPr>
        <p:spPr bwMode="auto">
          <a:xfrm>
            <a:off x="6724651" y="1633539"/>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74" name="Oval 38"/>
          <p:cNvSpPr>
            <a:spLocks noChangeAspect="1" noChangeArrowheads="1"/>
          </p:cNvSpPr>
          <p:nvPr/>
        </p:nvSpPr>
        <p:spPr bwMode="auto">
          <a:xfrm>
            <a:off x="7678739" y="838201"/>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75" name="AutoShape 39"/>
          <p:cNvCxnSpPr>
            <a:cxnSpLocks noChangeShapeType="1"/>
            <a:stCxn id="244774" idx="3"/>
            <a:endCxn id="244773" idx="0"/>
          </p:cNvCxnSpPr>
          <p:nvPr/>
        </p:nvCxnSpPr>
        <p:spPr bwMode="auto">
          <a:xfrm flipH="1">
            <a:off x="6894514" y="1146175"/>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6" name="AutoShape 40"/>
          <p:cNvCxnSpPr>
            <a:cxnSpLocks noChangeShapeType="1"/>
            <a:stCxn id="244774" idx="5"/>
            <a:endCxn id="244772" idx="0"/>
          </p:cNvCxnSpPr>
          <p:nvPr/>
        </p:nvCxnSpPr>
        <p:spPr bwMode="auto">
          <a:xfrm>
            <a:off x="7969250"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7" name="AutoShape 41"/>
          <p:cNvCxnSpPr>
            <a:cxnSpLocks noChangeShapeType="1"/>
            <a:stCxn id="244772" idx="3"/>
            <a:endCxn id="244769" idx="0"/>
          </p:cNvCxnSpPr>
          <p:nvPr/>
        </p:nvCxnSpPr>
        <p:spPr bwMode="auto">
          <a:xfrm flipH="1">
            <a:off x="8324850"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8" name="AutoShape 42"/>
          <p:cNvCxnSpPr>
            <a:cxnSpLocks noChangeShapeType="1"/>
            <a:stCxn id="244772" idx="5"/>
            <a:endCxn id="244768" idx="0"/>
          </p:cNvCxnSpPr>
          <p:nvPr/>
        </p:nvCxnSpPr>
        <p:spPr bwMode="auto">
          <a:xfrm>
            <a:off x="8921750" y="1939925"/>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0" name="AutoShape 44"/>
          <p:cNvCxnSpPr>
            <a:cxnSpLocks noChangeShapeType="1"/>
            <a:stCxn id="244773" idx="3"/>
            <a:endCxn id="244771" idx="0"/>
          </p:cNvCxnSpPr>
          <p:nvPr/>
        </p:nvCxnSpPr>
        <p:spPr bwMode="auto">
          <a:xfrm flipH="1">
            <a:off x="64182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1" name="AutoShape 45"/>
          <p:cNvCxnSpPr>
            <a:cxnSpLocks noChangeShapeType="1"/>
            <a:stCxn id="244773" idx="5"/>
            <a:endCxn id="244770" idx="0"/>
          </p:cNvCxnSpPr>
          <p:nvPr/>
        </p:nvCxnSpPr>
        <p:spPr bwMode="auto">
          <a:xfrm>
            <a:off x="70151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2" name="AutoShape 46"/>
          <p:cNvCxnSpPr>
            <a:cxnSpLocks noChangeShapeType="1"/>
            <a:stCxn id="244771" idx="3"/>
            <a:endCxn id="244767" idx="0"/>
          </p:cNvCxnSpPr>
          <p:nvPr/>
        </p:nvCxnSpPr>
        <p:spPr bwMode="auto">
          <a:xfrm flipH="1">
            <a:off x="6180139"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3" name="AutoShape 47"/>
          <p:cNvCxnSpPr>
            <a:cxnSpLocks noChangeShapeType="1"/>
            <a:stCxn id="244771" idx="5"/>
            <a:endCxn id="244766" idx="0"/>
          </p:cNvCxnSpPr>
          <p:nvPr/>
        </p:nvCxnSpPr>
        <p:spPr bwMode="auto">
          <a:xfrm>
            <a:off x="6538914"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4" name="AutoShape 48"/>
          <p:cNvCxnSpPr>
            <a:cxnSpLocks noChangeShapeType="1"/>
            <a:stCxn id="244770" idx="3"/>
            <a:endCxn id="244765" idx="0"/>
          </p:cNvCxnSpPr>
          <p:nvPr/>
        </p:nvCxnSpPr>
        <p:spPr bwMode="auto">
          <a:xfrm flipH="1">
            <a:off x="7132639"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5" name="AutoShape 49"/>
          <p:cNvCxnSpPr>
            <a:cxnSpLocks noChangeShapeType="1"/>
            <a:stCxn id="244770" idx="5"/>
            <a:endCxn id="244764" idx="0"/>
          </p:cNvCxnSpPr>
          <p:nvPr/>
        </p:nvCxnSpPr>
        <p:spPr bwMode="auto">
          <a:xfrm>
            <a:off x="7491413"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86" name="Line 50"/>
          <p:cNvSpPr>
            <a:spLocks noChangeShapeType="1"/>
          </p:cNvSpPr>
          <p:nvPr/>
        </p:nvSpPr>
        <p:spPr bwMode="auto">
          <a:xfrm>
            <a:off x="9469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8" name="Oval 52"/>
          <p:cNvSpPr>
            <a:spLocks noChangeAspect="1" noChangeArrowheads="1"/>
          </p:cNvSpPr>
          <p:nvPr/>
        </p:nvSpPr>
        <p:spPr bwMode="auto">
          <a:xfrm>
            <a:off x="406082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89" name="Oval 53"/>
          <p:cNvSpPr>
            <a:spLocks noChangeAspect="1" noChangeArrowheads="1"/>
          </p:cNvSpPr>
          <p:nvPr/>
        </p:nvSpPr>
        <p:spPr bwMode="auto">
          <a:xfrm>
            <a:off x="358457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90" name="Oval 54"/>
          <p:cNvSpPr>
            <a:spLocks noChangeAspect="1" noChangeArrowheads="1"/>
          </p:cNvSpPr>
          <p:nvPr/>
        </p:nvSpPr>
        <p:spPr bwMode="auto">
          <a:xfrm>
            <a:off x="3108326" y="61912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91" name="Oval 55"/>
          <p:cNvSpPr>
            <a:spLocks noChangeAspect="1" noChangeArrowheads="1"/>
          </p:cNvSpPr>
          <p:nvPr/>
        </p:nvSpPr>
        <p:spPr bwMode="auto">
          <a:xfrm>
            <a:off x="2630488" y="6191251"/>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92" name="Oval 56"/>
          <p:cNvSpPr>
            <a:spLocks noChangeAspect="1" noChangeArrowheads="1"/>
          </p:cNvSpPr>
          <p:nvPr/>
        </p:nvSpPr>
        <p:spPr bwMode="auto">
          <a:xfrm>
            <a:off x="5729288" y="5395913"/>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93" name="Oval 57"/>
          <p:cNvSpPr>
            <a:spLocks noChangeAspect="1" noChangeArrowheads="1"/>
          </p:cNvSpPr>
          <p:nvPr/>
        </p:nvSpPr>
        <p:spPr bwMode="auto">
          <a:xfrm>
            <a:off x="4776789"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94" name="Oval 58"/>
          <p:cNvSpPr>
            <a:spLocks noChangeAspect="1" noChangeArrowheads="1"/>
          </p:cNvSpPr>
          <p:nvPr/>
        </p:nvSpPr>
        <p:spPr bwMode="auto">
          <a:xfrm>
            <a:off x="3822701" y="5395913"/>
            <a:ext cx="341313" cy="3413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95" name="Oval 59"/>
          <p:cNvSpPr>
            <a:spLocks noChangeAspect="1" noChangeArrowheads="1"/>
          </p:cNvSpPr>
          <p:nvPr/>
        </p:nvSpPr>
        <p:spPr bwMode="auto">
          <a:xfrm>
            <a:off x="2870201"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96" name="Oval 60"/>
          <p:cNvSpPr>
            <a:spLocks noChangeAspect="1" noChangeArrowheads="1"/>
          </p:cNvSpPr>
          <p:nvPr/>
        </p:nvSpPr>
        <p:spPr bwMode="auto">
          <a:xfrm>
            <a:off x="5253038" y="4602164"/>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97" name="Oval 61"/>
          <p:cNvSpPr>
            <a:spLocks noChangeAspect="1" noChangeArrowheads="1"/>
          </p:cNvSpPr>
          <p:nvPr/>
        </p:nvSpPr>
        <p:spPr bwMode="auto">
          <a:xfrm>
            <a:off x="3346451" y="460216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798" name="Oval 62"/>
          <p:cNvSpPr>
            <a:spLocks noChangeAspect="1" noChangeArrowheads="1"/>
          </p:cNvSpPr>
          <p:nvPr/>
        </p:nvSpPr>
        <p:spPr bwMode="auto">
          <a:xfrm>
            <a:off x="4300539" y="3806826"/>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99" name="AutoShape 63"/>
          <p:cNvCxnSpPr>
            <a:cxnSpLocks noChangeShapeType="1"/>
            <a:stCxn id="244798" idx="3"/>
            <a:endCxn id="244797" idx="0"/>
          </p:cNvCxnSpPr>
          <p:nvPr/>
        </p:nvCxnSpPr>
        <p:spPr bwMode="auto">
          <a:xfrm flipH="1">
            <a:off x="3516314" y="4114800"/>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0" name="AutoShape 64"/>
          <p:cNvCxnSpPr>
            <a:cxnSpLocks noChangeShapeType="1"/>
            <a:stCxn id="244798" idx="5"/>
            <a:endCxn id="244796" idx="0"/>
          </p:cNvCxnSpPr>
          <p:nvPr/>
        </p:nvCxnSpPr>
        <p:spPr bwMode="auto">
          <a:xfrm>
            <a:off x="4591050"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1" name="AutoShape 65"/>
          <p:cNvCxnSpPr>
            <a:cxnSpLocks noChangeShapeType="1"/>
            <a:stCxn id="244796" idx="3"/>
            <a:endCxn id="244793" idx="0"/>
          </p:cNvCxnSpPr>
          <p:nvPr/>
        </p:nvCxnSpPr>
        <p:spPr bwMode="auto">
          <a:xfrm flipH="1">
            <a:off x="49466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2" name="AutoShape 66"/>
          <p:cNvCxnSpPr>
            <a:cxnSpLocks noChangeShapeType="1"/>
            <a:stCxn id="244796" idx="5"/>
            <a:endCxn id="244792" idx="0"/>
          </p:cNvCxnSpPr>
          <p:nvPr/>
        </p:nvCxnSpPr>
        <p:spPr bwMode="auto">
          <a:xfrm>
            <a:off x="5543550" y="4908550"/>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4" name="AutoShape 68"/>
          <p:cNvCxnSpPr>
            <a:cxnSpLocks noChangeShapeType="1"/>
            <a:stCxn id="244797" idx="3"/>
            <a:endCxn id="244795" idx="0"/>
          </p:cNvCxnSpPr>
          <p:nvPr/>
        </p:nvCxnSpPr>
        <p:spPr bwMode="auto">
          <a:xfrm flipH="1">
            <a:off x="3040063"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5" name="AutoShape 69"/>
          <p:cNvCxnSpPr>
            <a:cxnSpLocks noChangeShapeType="1"/>
            <a:stCxn id="244797" idx="5"/>
            <a:endCxn id="244794" idx="0"/>
          </p:cNvCxnSpPr>
          <p:nvPr/>
        </p:nvCxnSpPr>
        <p:spPr bwMode="auto">
          <a:xfrm>
            <a:off x="3636963"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6" name="AutoShape 70"/>
          <p:cNvCxnSpPr>
            <a:cxnSpLocks noChangeShapeType="1"/>
            <a:stCxn id="244795" idx="3"/>
            <a:endCxn id="244791" idx="0"/>
          </p:cNvCxnSpPr>
          <p:nvPr/>
        </p:nvCxnSpPr>
        <p:spPr bwMode="auto">
          <a:xfrm flipH="1">
            <a:off x="2801939"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7" name="AutoShape 71"/>
          <p:cNvCxnSpPr>
            <a:cxnSpLocks noChangeShapeType="1"/>
            <a:stCxn id="244795" idx="5"/>
            <a:endCxn id="244790" idx="0"/>
          </p:cNvCxnSpPr>
          <p:nvPr/>
        </p:nvCxnSpPr>
        <p:spPr bwMode="auto">
          <a:xfrm>
            <a:off x="3160714"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8" name="AutoShape 72"/>
          <p:cNvCxnSpPr>
            <a:cxnSpLocks noChangeShapeType="1"/>
            <a:stCxn id="244794" idx="3"/>
            <a:endCxn id="244789" idx="0"/>
          </p:cNvCxnSpPr>
          <p:nvPr/>
        </p:nvCxnSpPr>
        <p:spPr bwMode="auto">
          <a:xfrm flipH="1">
            <a:off x="3754439"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9" name="AutoShape 73"/>
          <p:cNvCxnSpPr>
            <a:cxnSpLocks noChangeShapeType="1"/>
            <a:stCxn id="244794" idx="5"/>
            <a:endCxn id="244788" idx="0"/>
          </p:cNvCxnSpPr>
          <p:nvPr/>
        </p:nvCxnSpPr>
        <p:spPr bwMode="auto">
          <a:xfrm>
            <a:off x="4113213" y="5703888"/>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10" name="Line 74"/>
          <p:cNvSpPr>
            <a:spLocks noChangeShapeType="1"/>
          </p:cNvSpPr>
          <p:nvPr/>
        </p:nvSpPr>
        <p:spPr bwMode="auto">
          <a:xfrm>
            <a:off x="1736726" y="5083175"/>
            <a:ext cx="817563"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12" name="Oval 76"/>
          <p:cNvSpPr>
            <a:spLocks noChangeAspect="1" noChangeArrowheads="1"/>
          </p:cNvSpPr>
          <p:nvPr/>
        </p:nvSpPr>
        <p:spPr bwMode="auto">
          <a:xfrm>
            <a:off x="8469313" y="6191251"/>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813" name="Oval 77"/>
          <p:cNvSpPr>
            <a:spLocks noChangeAspect="1" noChangeArrowheads="1"/>
          </p:cNvSpPr>
          <p:nvPr/>
        </p:nvSpPr>
        <p:spPr bwMode="auto">
          <a:xfrm>
            <a:off x="7993063" y="6191251"/>
            <a:ext cx="341312"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20</a:t>
            </a:r>
          </a:p>
        </p:txBody>
      </p:sp>
      <p:sp>
        <p:nvSpPr>
          <p:cNvPr id="244814" name="Oval 78"/>
          <p:cNvSpPr>
            <a:spLocks noChangeAspect="1" noChangeArrowheads="1"/>
          </p:cNvSpPr>
          <p:nvPr/>
        </p:nvSpPr>
        <p:spPr bwMode="auto">
          <a:xfrm>
            <a:off x="7516814" y="61912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815" name="Oval 79"/>
          <p:cNvSpPr>
            <a:spLocks noChangeAspect="1" noChangeArrowheads="1"/>
          </p:cNvSpPr>
          <p:nvPr/>
        </p:nvSpPr>
        <p:spPr bwMode="auto">
          <a:xfrm>
            <a:off x="703897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816" name="Oval 80"/>
          <p:cNvSpPr>
            <a:spLocks noChangeAspect="1" noChangeArrowheads="1"/>
          </p:cNvSpPr>
          <p:nvPr/>
        </p:nvSpPr>
        <p:spPr bwMode="auto">
          <a:xfrm>
            <a:off x="10137776" y="5395913"/>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817" name="Oval 81"/>
          <p:cNvSpPr>
            <a:spLocks noChangeAspect="1" noChangeArrowheads="1"/>
          </p:cNvSpPr>
          <p:nvPr/>
        </p:nvSpPr>
        <p:spPr bwMode="auto">
          <a:xfrm>
            <a:off x="9185276"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818" name="Oval 82"/>
          <p:cNvSpPr>
            <a:spLocks noChangeAspect="1" noChangeArrowheads="1"/>
          </p:cNvSpPr>
          <p:nvPr/>
        </p:nvSpPr>
        <p:spPr bwMode="auto">
          <a:xfrm>
            <a:off x="8231188" y="5395913"/>
            <a:ext cx="341312" cy="341312"/>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12</a:t>
            </a:r>
          </a:p>
        </p:txBody>
      </p:sp>
      <p:sp>
        <p:nvSpPr>
          <p:cNvPr id="244819" name="Oval 83"/>
          <p:cNvSpPr>
            <a:spLocks noChangeAspect="1" noChangeArrowheads="1"/>
          </p:cNvSpPr>
          <p:nvPr/>
        </p:nvSpPr>
        <p:spPr bwMode="auto">
          <a:xfrm>
            <a:off x="7278689"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820" name="Oval 84"/>
          <p:cNvSpPr>
            <a:spLocks noChangeAspect="1" noChangeArrowheads="1"/>
          </p:cNvSpPr>
          <p:nvPr/>
        </p:nvSpPr>
        <p:spPr bwMode="auto">
          <a:xfrm>
            <a:off x="9661526" y="4602164"/>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821" name="Oval 85"/>
          <p:cNvSpPr>
            <a:spLocks noChangeAspect="1" noChangeArrowheads="1"/>
          </p:cNvSpPr>
          <p:nvPr/>
        </p:nvSpPr>
        <p:spPr bwMode="auto">
          <a:xfrm>
            <a:off x="7754939" y="460216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822" name="Oval 86"/>
          <p:cNvSpPr>
            <a:spLocks noChangeAspect="1" noChangeArrowheads="1"/>
          </p:cNvSpPr>
          <p:nvPr/>
        </p:nvSpPr>
        <p:spPr bwMode="auto">
          <a:xfrm>
            <a:off x="8709026" y="3806826"/>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823" name="AutoShape 87"/>
          <p:cNvCxnSpPr>
            <a:cxnSpLocks noChangeShapeType="1"/>
            <a:stCxn id="244822" idx="3"/>
            <a:endCxn id="244821" idx="0"/>
          </p:cNvCxnSpPr>
          <p:nvPr/>
        </p:nvCxnSpPr>
        <p:spPr bwMode="auto">
          <a:xfrm flipH="1">
            <a:off x="7924800" y="4114800"/>
            <a:ext cx="833438"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4" name="AutoShape 88"/>
          <p:cNvCxnSpPr>
            <a:cxnSpLocks noChangeShapeType="1"/>
            <a:stCxn id="244822" idx="5"/>
            <a:endCxn id="244820" idx="0"/>
          </p:cNvCxnSpPr>
          <p:nvPr/>
        </p:nvCxnSpPr>
        <p:spPr bwMode="auto">
          <a:xfrm>
            <a:off x="8999538"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5" name="AutoShape 89"/>
          <p:cNvCxnSpPr>
            <a:cxnSpLocks noChangeShapeType="1"/>
            <a:stCxn id="244820" idx="3"/>
            <a:endCxn id="244817" idx="0"/>
          </p:cNvCxnSpPr>
          <p:nvPr/>
        </p:nvCxnSpPr>
        <p:spPr bwMode="auto">
          <a:xfrm flipH="1">
            <a:off x="9355138"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6" name="AutoShape 90"/>
          <p:cNvCxnSpPr>
            <a:cxnSpLocks noChangeShapeType="1"/>
            <a:stCxn id="244820" idx="5"/>
            <a:endCxn id="244816" idx="0"/>
          </p:cNvCxnSpPr>
          <p:nvPr/>
        </p:nvCxnSpPr>
        <p:spPr bwMode="auto">
          <a:xfrm>
            <a:off x="9952039" y="4908550"/>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8" name="AutoShape 92"/>
          <p:cNvCxnSpPr>
            <a:cxnSpLocks noChangeShapeType="1"/>
            <a:stCxn id="244821" idx="3"/>
            <a:endCxn id="244819" idx="0"/>
          </p:cNvCxnSpPr>
          <p:nvPr/>
        </p:nvCxnSpPr>
        <p:spPr bwMode="auto">
          <a:xfrm flipH="1">
            <a:off x="74485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9" name="AutoShape 93"/>
          <p:cNvCxnSpPr>
            <a:cxnSpLocks noChangeShapeType="1"/>
            <a:stCxn id="244821" idx="5"/>
            <a:endCxn id="244818" idx="0"/>
          </p:cNvCxnSpPr>
          <p:nvPr/>
        </p:nvCxnSpPr>
        <p:spPr bwMode="auto">
          <a:xfrm>
            <a:off x="8045450"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0" name="AutoShape 94"/>
          <p:cNvCxnSpPr>
            <a:cxnSpLocks noChangeShapeType="1"/>
            <a:stCxn id="244819" idx="3"/>
            <a:endCxn id="244815" idx="0"/>
          </p:cNvCxnSpPr>
          <p:nvPr/>
        </p:nvCxnSpPr>
        <p:spPr bwMode="auto">
          <a:xfrm flipH="1">
            <a:off x="7210426"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1" name="AutoShape 95"/>
          <p:cNvCxnSpPr>
            <a:cxnSpLocks noChangeShapeType="1"/>
            <a:stCxn id="244819" idx="5"/>
            <a:endCxn id="244814" idx="0"/>
          </p:cNvCxnSpPr>
          <p:nvPr/>
        </p:nvCxnSpPr>
        <p:spPr bwMode="auto">
          <a:xfrm>
            <a:off x="7569201"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2" name="AutoShape 96"/>
          <p:cNvCxnSpPr>
            <a:cxnSpLocks noChangeShapeType="1"/>
            <a:stCxn id="244818" idx="3"/>
            <a:endCxn id="244813" idx="0"/>
          </p:cNvCxnSpPr>
          <p:nvPr/>
        </p:nvCxnSpPr>
        <p:spPr bwMode="auto">
          <a:xfrm flipH="1">
            <a:off x="8162926" y="5703888"/>
            <a:ext cx="117475"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3" name="AutoShape 97"/>
          <p:cNvCxnSpPr>
            <a:cxnSpLocks noChangeShapeType="1"/>
            <a:stCxn id="244818" idx="5"/>
            <a:endCxn id="244812" idx="0"/>
          </p:cNvCxnSpPr>
          <p:nvPr/>
        </p:nvCxnSpPr>
        <p:spPr bwMode="auto">
          <a:xfrm>
            <a:off x="8521701" y="5703888"/>
            <a:ext cx="119063"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34" name="Line 98"/>
          <p:cNvSpPr>
            <a:spLocks noChangeShapeType="1"/>
          </p:cNvSpPr>
          <p:nvPr/>
        </p:nvSpPr>
        <p:spPr bwMode="auto">
          <a:xfrm>
            <a:off x="6145213" y="50831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6</a:t>
            </a:fld>
            <a:endParaRPr lang="en-US" altLang="en-US"/>
          </a:p>
        </p:txBody>
      </p:sp>
      <p:sp>
        <p:nvSpPr>
          <p:cNvPr id="250882" name="Rectangle 2"/>
          <p:cNvSpPr>
            <a:spLocks noGrp="1" noChangeArrowheads="1"/>
          </p:cNvSpPr>
          <p:nvPr>
            <p:ph type="title"/>
          </p:nvPr>
        </p:nvSpPr>
        <p:spPr>
          <a:xfrm>
            <a:off x="2209800" y="228600"/>
            <a:ext cx="7772400" cy="1143000"/>
          </a:xfrm>
        </p:spPr>
        <p:txBody>
          <a:bodyPr/>
          <a:lstStyle/>
          <a:p>
            <a:r>
              <a:rPr lang="en-US" altLang="en-US" dirty="0"/>
              <a:t>Insert – put node where the next node goes – to force shape.</a:t>
            </a:r>
          </a:p>
        </p:txBody>
      </p:sp>
      <p:sp>
        <p:nvSpPr>
          <p:cNvPr id="250883" name="Line 3"/>
          <p:cNvSpPr>
            <a:spLocks noChangeShapeType="1"/>
          </p:cNvSpPr>
          <p:nvPr/>
        </p:nvSpPr>
        <p:spPr bwMode="auto">
          <a:xfrm>
            <a:off x="5867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4" name="Oval 4"/>
          <p:cNvSpPr>
            <a:spLocks noChangeAspect="1" noChangeArrowheads="1"/>
          </p:cNvSpPr>
          <p:nvPr/>
        </p:nvSpPr>
        <p:spPr bwMode="auto">
          <a:xfrm>
            <a:off x="88392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885" name="Oval 5"/>
          <p:cNvSpPr>
            <a:spLocks noChangeAspect="1" noChangeArrowheads="1"/>
          </p:cNvSpPr>
          <p:nvPr/>
        </p:nvSpPr>
        <p:spPr bwMode="auto">
          <a:xfrm>
            <a:off x="8305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886" name="Oval 6"/>
          <p:cNvSpPr>
            <a:spLocks noChangeAspect="1" noChangeArrowheads="1"/>
          </p:cNvSpPr>
          <p:nvPr/>
        </p:nvSpPr>
        <p:spPr bwMode="auto">
          <a:xfrm>
            <a:off x="7772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887" name="Oval 7"/>
          <p:cNvSpPr>
            <a:spLocks noChangeAspect="1" noChangeArrowheads="1"/>
          </p:cNvSpPr>
          <p:nvPr/>
        </p:nvSpPr>
        <p:spPr bwMode="auto">
          <a:xfrm>
            <a:off x="7239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888" name="Oval 8"/>
          <p:cNvSpPr>
            <a:spLocks noChangeAspect="1" noChangeArrowheads="1"/>
          </p:cNvSpPr>
          <p:nvPr/>
        </p:nvSpPr>
        <p:spPr bwMode="auto">
          <a:xfrm>
            <a:off x="6705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0889" name="Oval 9"/>
          <p:cNvSpPr>
            <a:spLocks noChangeAspect="1" noChangeArrowheads="1"/>
          </p:cNvSpPr>
          <p:nvPr/>
        </p:nvSpPr>
        <p:spPr bwMode="auto">
          <a:xfrm>
            <a:off x="10172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890" name="Oval 10"/>
          <p:cNvSpPr>
            <a:spLocks noChangeAspect="1" noChangeArrowheads="1"/>
          </p:cNvSpPr>
          <p:nvPr/>
        </p:nvSpPr>
        <p:spPr bwMode="auto">
          <a:xfrm>
            <a:off x="9105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891" name="Oval 11"/>
          <p:cNvSpPr>
            <a:spLocks noChangeAspect="1" noChangeArrowheads="1"/>
          </p:cNvSpPr>
          <p:nvPr/>
        </p:nvSpPr>
        <p:spPr bwMode="auto">
          <a:xfrm>
            <a:off x="8039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892" name="Oval 12"/>
          <p:cNvSpPr>
            <a:spLocks noChangeAspect="1" noChangeArrowheads="1"/>
          </p:cNvSpPr>
          <p:nvPr/>
        </p:nvSpPr>
        <p:spPr bwMode="auto">
          <a:xfrm>
            <a:off x="6972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0893" name="Oval 13"/>
          <p:cNvSpPr>
            <a:spLocks noChangeAspect="1" noChangeArrowheads="1"/>
          </p:cNvSpPr>
          <p:nvPr/>
        </p:nvSpPr>
        <p:spPr bwMode="auto">
          <a:xfrm>
            <a:off x="9639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894" name="Oval 14"/>
          <p:cNvSpPr>
            <a:spLocks noChangeAspect="1" noChangeArrowheads="1"/>
          </p:cNvSpPr>
          <p:nvPr/>
        </p:nvSpPr>
        <p:spPr bwMode="auto">
          <a:xfrm>
            <a:off x="7505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0895" name="Oval 15"/>
          <p:cNvSpPr>
            <a:spLocks noChangeAspect="1" noChangeArrowheads="1"/>
          </p:cNvSpPr>
          <p:nvPr/>
        </p:nvSpPr>
        <p:spPr bwMode="auto">
          <a:xfrm>
            <a:off x="8572500" y="2438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896" name="AutoShape 16"/>
          <p:cNvCxnSpPr>
            <a:cxnSpLocks noChangeShapeType="1"/>
            <a:stCxn id="250895" idx="3"/>
            <a:endCxn id="250894" idx="0"/>
          </p:cNvCxnSpPr>
          <p:nvPr/>
        </p:nvCxnSpPr>
        <p:spPr bwMode="auto">
          <a:xfrm flipH="1">
            <a:off x="7696201"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7" name="AutoShape 17"/>
          <p:cNvCxnSpPr>
            <a:cxnSpLocks noChangeShapeType="1"/>
            <a:stCxn id="250895" idx="5"/>
            <a:endCxn id="250893" idx="0"/>
          </p:cNvCxnSpPr>
          <p:nvPr/>
        </p:nvCxnSpPr>
        <p:spPr bwMode="auto">
          <a:xfrm>
            <a:off x="8897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8" name="AutoShape 18"/>
          <p:cNvCxnSpPr>
            <a:cxnSpLocks noChangeShapeType="1"/>
            <a:stCxn id="250893" idx="3"/>
            <a:endCxn id="250890" idx="0"/>
          </p:cNvCxnSpPr>
          <p:nvPr/>
        </p:nvCxnSpPr>
        <p:spPr bwMode="auto">
          <a:xfrm flipH="1">
            <a:off x="92964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9" name="AutoShape 19"/>
          <p:cNvCxnSpPr>
            <a:cxnSpLocks noChangeShapeType="1"/>
            <a:stCxn id="250893" idx="5"/>
            <a:endCxn id="250889" idx="0"/>
          </p:cNvCxnSpPr>
          <p:nvPr/>
        </p:nvCxnSpPr>
        <p:spPr bwMode="auto">
          <a:xfrm>
            <a:off x="9964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0" name="AutoShape 20"/>
          <p:cNvCxnSpPr>
            <a:cxnSpLocks noChangeShapeType="1"/>
            <a:stCxn id="250890" idx="3"/>
            <a:endCxn id="250884" idx="0"/>
          </p:cNvCxnSpPr>
          <p:nvPr/>
        </p:nvCxnSpPr>
        <p:spPr bwMode="auto">
          <a:xfrm flipH="1">
            <a:off x="90297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1" name="AutoShape 21"/>
          <p:cNvCxnSpPr>
            <a:cxnSpLocks noChangeShapeType="1"/>
            <a:stCxn id="250894" idx="3"/>
            <a:endCxn id="250892" idx="0"/>
          </p:cNvCxnSpPr>
          <p:nvPr/>
        </p:nvCxnSpPr>
        <p:spPr bwMode="auto">
          <a:xfrm flipH="1">
            <a:off x="71628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2" name="AutoShape 22"/>
          <p:cNvCxnSpPr>
            <a:cxnSpLocks noChangeShapeType="1"/>
            <a:stCxn id="250894" idx="5"/>
            <a:endCxn id="250891" idx="0"/>
          </p:cNvCxnSpPr>
          <p:nvPr/>
        </p:nvCxnSpPr>
        <p:spPr bwMode="auto">
          <a:xfrm>
            <a:off x="7831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3" name="AutoShape 23"/>
          <p:cNvCxnSpPr>
            <a:cxnSpLocks noChangeShapeType="1"/>
            <a:stCxn id="250892" idx="3"/>
            <a:endCxn id="250888" idx="0"/>
          </p:cNvCxnSpPr>
          <p:nvPr/>
        </p:nvCxnSpPr>
        <p:spPr bwMode="auto">
          <a:xfrm flipH="1">
            <a:off x="68961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4" name="AutoShape 24"/>
          <p:cNvCxnSpPr>
            <a:cxnSpLocks noChangeShapeType="1"/>
            <a:stCxn id="250892" idx="5"/>
            <a:endCxn id="250887" idx="0"/>
          </p:cNvCxnSpPr>
          <p:nvPr/>
        </p:nvCxnSpPr>
        <p:spPr bwMode="auto">
          <a:xfrm>
            <a:off x="7297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5" name="AutoShape 25"/>
          <p:cNvCxnSpPr>
            <a:cxnSpLocks noChangeShapeType="1"/>
            <a:stCxn id="250891" idx="3"/>
            <a:endCxn id="250886" idx="0"/>
          </p:cNvCxnSpPr>
          <p:nvPr/>
        </p:nvCxnSpPr>
        <p:spPr bwMode="auto">
          <a:xfrm flipH="1">
            <a:off x="79629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6" name="AutoShape 26"/>
          <p:cNvCxnSpPr>
            <a:cxnSpLocks noChangeShapeType="1"/>
            <a:stCxn id="250891" idx="5"/>
            <a:endCxn id="250885" idx="0"/>
          </p:cNvCxnSpPr>
          <p:nvPr/>
        </p:nvCxnSpPr>
        <p:spPr bwMode="auto">
          <a:xfrm>
            <a:off x="8364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0907" name="Group 27"/>
          <p:cNvGrpSpPr>
            <a:grpSpLocks/>
          </p:cNvGrpSpPr>
          <p:nvPr/>
        </p:nvGrpSpPr>
        <p:grpSpPr bwMode="auto">
          <a:xfrm>
            <a:off x="1676400" y="2438400"/>
            <a:ext cx="3848100" cy="3048000"/>
            <a:chOff x="96" y="1680"/>
            <a:chExt cx="2424" cy="1920"/>
          </a:xfrm>
        </p:grpSpPr>
        <p:grpSp>
          <p:nvGrpSpPr>
            <p:cNvPr id="250908" name="Group 28"/>
            <p:cNvGrpSpPr>
              <a:grpSpLocks/>
            </p:cNvGrpSpPr>
            <p:nvPr/>
          </p:nvGrpSpPr>
          <p:grpSpPr bwMode="auto">
            <a:xfrm>
              <a:off x="96" y="3360"/>
              <a:ext cx="1584" cy="240"/>
              <a:chOff x="96" y="3360"/>
              <a:chExt cx="1584" cy="240"/>
            </a:xfrm>
          </p:grpSpPr>
          <p:sp>
            <p:nvSpPr>
              <p:cNvPr id="250909" name="Oval 29"/>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910" name="Oval 30"/>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911" name="Oval 31"/>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912" name="Oval 32"/>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913" name="Oval 33"/>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50914" name="Group 34"/>
            <p:cNvGrpSpPr>
              <a:grpSpLocks/>
            </p:cNvGrpSpPr>
            <p:nvPr/>
          </p:nvGrpSpPr>
          <p:grpSpPr bwMode="auto">
            <a:xfrm>
              <a:off x="264" y="2800"/>
              <a:ext cx="2256" cy="240"/>
              <a:chOff x="264" y="2832"/>
              <a:chExt cx="2256" cy="240"/>
            </a:xfrm>
          </p:grpSpPr>
          <p:sp>
            <p:nvSpPr>
              <p:cNvPr id="250915" name="Oval 35"/>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916" name="Oval 36"/>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917" name="Oval 37"/>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918" name="Oval 38"/>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50919" name="Group 39"/>
            <p:cNvGrpSpPr>
              <a:grpSpLocks/>
            </p:cNvGrpSpPr>
            <p:nvPr/>
          </p:nvGrpSpPr>
          <p:grpSpPr bwMode="auto">
            <a:xfrm>
              <a:off x="600" y="2240"/>
              <a:ext cx="1584" cy="240"/>
              <a:chOff x="600" y="2256"/>
              <a:chExt cx="1584" cy="240"/>
            </a:xfrm>
          </p:grpSpPr>
          <p:sp>
            <p:nvSpPr>
              <p:cNvPr id="250920" name="Oval 40"/>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921" name="Oval 41"/>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50922" name="Oval 42"/>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923" name="AutoShape 43"/>
            <p:cNvCxnSpPr>
              <a:cxnSpLocks noChangeShapeType="1"/>
              <a:stCxn id="250922" idx="3"/>
              <a:endCxn id="25092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4" name="AutoShape 44"/>
            <p:cNvCxnSpPr>
              <a:cxnSpLocks noChangeShapeType="1"/>
              <a:stCxn id="250922" idx="5"/>
              <a:endCxn id="25092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5" name="AutoShape 45"/>
            <p:cNvCxnSpPr>
              <a:cxnSpLocks noChangeShapeType="1"/>
              <a:stCxn id="250920" idx="3"/>
              <a:endCxn id="25091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6" name="AutoShape 46"/>
            <p:cNvCxnSpPr>
              <a:cxnSpLocks noChangeShapeType="1"/>
              <a:stCxn id="250920" idx="5"/>
              <a:endCxn id="25091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7" name="AutoShape 47"/>
            <p:cNvCxnSpPr>
              <a:cxnSpLocks noChangeShapeType="1"/>
              <a:stCxn id="250916" idx="3"/>
              <a:endCxn id="25090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8" name="AutoShape 48"/>
            <p:cNvCxnSpPr>
              <a:cxnSpLocks noChangeShapeType="1"/>
              <a:stCxn id="250921" idx="3"/>
              <a:endCxn id="25091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9" name="AutoShape 49"/>
            <p:cNvCxnSpPr>
              <a:cxnSpLocks noChangeShapeType="1"/>
              <a:stCxn id="250921" idx="5"/>
              <a:endCxn id="25091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0" name="AutoShape 50"/>
            <p:cNvCxnSpPr>
              <a:cxnSpLocks noChangeShapeType="1"/>
              <a:stCxn id="250918" idx="3"/>
              <a:endCxn id="25091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1" name="AutoShape 51"/>
            <p:cNvCxnSpPr>
              <a:cxnSpLocks noChangeShapeType="1"/>
              <a:stCxn id="250918" idx="5"/>
              <a:endCxn id="25091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2" name="AutoShape 52"/>
            <p:cNvCxnSpPr>
              <a:cxnSpLocks noChangeShapeType="1"/>
              <a:stCxn id="250917" idx="3"/>
              <a:endCxn id="25091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3" name="AutoShape 53"/>
            <p:cNvCxnSpPr>
              <a:cxnSpLocks noChangeShapeType="1"/>
              <a:stCxn id="250917" idx="5"/>
              <a:endCxn id="25091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0934" name="Text Box 54"/>
          <p:cNvSpPr txBox="1">
            <a:spLocks noChangeArrowheads="1"/>
          </p:cNvSpPr>
          <p:nvPr/>
        </p:nvSpPr>
        <p:spPr bwMode="auto">
          <a:xfrm>
            <a:off x="4648200" y="1371600"/>
            <a:ext cx="2390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itchFamily="49" charset="0"/>
              </a:rPr>
              <a:t>pqueue.insert(</a:t>
            </a:r>
            <a:r>
              <a:rPr lang="en-US" altLang="en-US" b="1">
                <a:solidFill>
                  <a:srgbClr val="FF0000"/>
                </a:solidFill>
                <a:latin typeface="Courier New" pitchFamily="49" charset="0"/>
              </a:rPr>
              <a:t>3</a:t>
            </a:r>
            <a:r>
              <a:rPr lang="en-US" altLang="en-US" b="1">
                <a:latin typeface="Courier New" pitchFamily="49" charset="0"/>
              </a:rPr>
              <a:t>)</a:t>
            </a:r>
          </a:p>
        </p:txBody>
      </p:sp>
      <p:sp>
        <p:nvSpPr>
          <p:cNvPr id="250935" name="Oval 55"/>
          <p:cNvSpPr>
            <a:spLocks noChangeAspect="1" noChangeArrowheads="1"/>
          </p:cNvSpPr>
          <p:nvPr/>
        </p:nvSpPr>
        <p:spPr bwMode="auto">
          <a:xfrm>
            <a:off x="9372600" y="5105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0936" name="AutoShape 56"/>
          <p:cNvCxnSpPr>
            <a:cxnSpLocks noChangeShapeType="1"/>
            <a:stCxn id="250890" idx="5"/>
            <a:endCxn id="250935" idx="0"/>
          </p:cNvCxnSpPr>
          <p:nvPr/>
        </p:nvCxnSpPr>
        <p:spPr bwMode="auto">
          <a:xfrm>
            <a:off x="9431338" y="4560888"/>
            <a:ext cx="131762" cy="5254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5"/>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7</a:t>
            </a:fld>
            <a:endParaRPr lang="en-US" altLang="en-US"/>
          </a:p>
        </p:txBody>
      </p:sp>
      <p:sp>
        <p:nvSpPr>
          <p:cNvPr id="252930" name="Rectangle 2"/>
          <p:cNvSpPr>
            <a:spLocks noGrp="1" noChangeArrowheads="1"/>
          </p:cNvSpPr>
          <p:nvPr>
            <p:ph type="title"/>
          </p:nvPr>
        </p:nvSpPr>
        <p:spPr>
          <a:xfrm>
            <a:off x="2209800" y="-76200"/>
            <a:ext cx="7772400" cy="1143000"/>
          </a:xfrm>
        </p:spPr>
        <p:txBody>
          <a:bodyPr/>
          <a:lstStyle/>
          <a:p>
            <a:r>
              <a:rPr lang="en-US" altLang="en-US"/>
              <a:t>Percolate Up</a:t>
            </a:r>
          </a:p>
        </p:txBody>
      </p:sp>
      <p:sp>
        <p:nvSpPr>
          <p:cNvPr id="252931" name="Line 3"/>
          <p:cNvSpPr>
            <a:spLocks noChangeShapeType="1"/>
          </p:cNvSpPr>
          <p:nvPr/>
        </p:nvSpPr>
        <p:spPr bwMode="auto">
          <a:xfrm>
            <a:off x="5294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2" name="Line 4"/>
          <p:cNvSpPr>
            <a:spLocks noChangeShapeType="1"/>
          </p:cNvSpPr>
          <p:nvPr/>
        </p:nvSpPr>
        <p:spPr bwMode="auto">
          <a:xfrm>
            <a:off x="9469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3" name="Line 5"/>
          <p:cNvSpPr>
            <a:spLocks noChangeShapeType="1"/>
          </p:cNvSpPr>
          <p:nvPr/>
        </p:nvSpPr>
        <p:spPr bwMode="auto">
          <a:xfrm>
            <a:off x="1773238" y="5257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5" name="Oval 7"/>
          <p:cNvSpPr>
            <a:spLocks noChangeAspect="1" noChangeArrowheads="1"/>
          </p:cNvSpPr>
          <p:nvPr/>
        </p:nvSpPr>
        <p:spPr bwMode="auto">
          <a:xfrm>
            <a:off x="3578225" y="3290889"/>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36" name="Oval 8"/>
          <p:cNvSpPr>
            <a:spLocks noChangeAspect="1" noChangeArrowheads="1"/>
          </p:cNvSpPr>
          <p:nvPr/>
        </p:nvSpPr>
        <p:spPr bwMode="auto">
          <a:xfrm>
            <a:off x="3101976"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37" name="Oval 9"/>
          <p:cNvSpPr>
            <a:spLocks noChangeAspect="1" noChangeArrowheads="1"/>
          </p:cNvSpPr>
          <p:nvPr/>
        </p:nvSpPr>
        <p:spPr bwMode="auto">
          <a:xfrm>
            <a:off x="262731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38" name="Oval 10"/>
          <p:cNvSpPr>
            <a:spLocks noChangeAspect="1" noChangeArrowheads="1"/>
          </p:cNvSpPr>
          <p:nvPr/>
        </p:nvSpPr>
        <p:spPr bwMode="auto">
          <a:xfrm>
            <a:off x="215106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39" name="Oval 11"/>
          <p:cNvSpPr>
            <a:spLocks noChangeAspect="1" noChangeArrowheads="1"/>
          </p:cNvSpPr>
          <p:nvPr/>
        </p:nvSpPr>
        <p:spPr bwMode="auto">
          <a:xfrm>
            <a:off x="1676401"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40" name="Oval 12"/>
          <p:cNvSpPr>
            <a:spLocks noChangeAspect="1" noChangeArrowheads="1"/>
          </p:cNvSpPr>
          <p:nvPr/>
        </p:nvSpPr>
        <p:spPr bwMode="auto">
          <a:xfrm>
            <a:off x="476567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41" name="Oval 13"/>
          <p:cNvSpPr>
            <a:spLocks noChangeAspect="1" noChangeArrowheads="1"/>
          </p:cNvSpPr>
          <p:nvPr/>
        </p:nvSpPr>
        <p:spPr bwMode="auto">
          <a:xfrm>
            <a:off x="3814764"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2942" name="Oval 14"/>
          <p:cNvSpPr>
            <a:spLocks noChangeAspect="1" noChangeArrowheads="1"/>
          </p:cNvSpPr>
          <p:nvPr/>
        </p:nvSpPr>
        <p:spPr bwMode="auto">
          <a:xfrm>
            <a:off x="2865439" y="2498726"/>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43" name="Oval 15"/>
          <p:cNvSpPr>
            <a:spLocks noChangeAspect="1" noChangeArrowheads="1"/>
          </p:cNvSpPr>
          <p:nvPr/>
        </p:nvSpPr>
        <p:spPr bwMode="auto">
          <a:xfrm>
            <a:off x="191452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44" name="Oval 16"/>
          <p:cNvSpPr>
            <a:spLocks noChangeAspect="1" noChangeArrowheads="1"/>
          </p:cNvSpPr>
          <p:nvPr/>
        </p:nvSpPr>
        <p:spPr bwMode="auto">
          <a:xfrm>
            <a:off x="4291014"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45" name="Oval 17"/>
          <p:cNvSpPr>
            <a:spLocks noChangeAspect="1" noChangeArrowheads="1"/>
          </p:cNvSpPr>
          <p:nvPr/>
        </p:nvSpPr>
        <p:spPr bwMode="auto">
          <a:xfrm>
            <a:off x="2389189"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46" name="Oval 18"/>
          <p:cNvSpPr>
            <a:spLocks noChangeAspect="1" noChangeArrowheads="1"/>
          </p:cNvSpPr>
          <p:nvPr/>
        </p:nvSpPr>
        <p:spPr bwMode="auto">
          <a:xfrm>
            <a:off x="3340101" y="91440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47" name="AutoShape 19"/>
          <p:cNvCxnSpPr>
            <a:cxnSpLocks noChangeShapeType="1"/>
            <a:stCxn id="252946" idx="3"/>
            <a:endCxn id="252945" idx="0"/>
          </p:cNvCxnSpPr>
          <p:nvPr/>
        </p:nvCxnSpPr>
        <p:spPr bwMode="auto">
          <a:xfrm flipH="1">
            <a:off x="2559051"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8" name="AutoShape 20"/>
          <p:cNvCxnSpPr>
            <a:cxnSpLocks noChangeShapeType="1"/>
            <a:stCxn id="252946" idx="5"/>
            <a:endCxn id="252944" idx="0"/>
          </p:cNvCxnSpPr>
          <p:nvPr/>
        </p:nvCxnSpPr>
        <p:spPr bwMode="auto">
          <a:xfrm>
            <a:off x="36306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9" name="AutoShape 21"/>
          <p:cNvCxnSpPr>
            <a:cxnSpLocks noChangeShapeType="1"/>
            <a:stCxn id="252944" idx="3"/>
            <a:endCxn id="252941" idx="0"/>
          </p:cNvCxnSpPr>
          <p:nvPr/>
        </p:nvCxnSpPr>
        <p:spPr bwMode="auto">
          <a:xfrm flipH="1">
            <a:off x="3984625"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0" name="AutoShape 22"/>
          <p:cNvCxnSpPr>
            <a:cxnSpLocks noChangeShapeType="1"/>
            <a:stCxn id="252944" idx="5"/>
            <a:endCxn id="252940" idx="0"/>
          </p:cNvCxnSpPr>
          <p:nvPr/>
        </p:nvCxnSpPr>
        <p:spPr bwMode="auto">
          <a:xfrm>
            <a:off x="4579938"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1" name="AutoShape 23"/>
          <p:cNvCxnSpPr>
            <a:cxnSpLocks noChangeShapeType="1"/>
            <a:stCxn id="252941" idx="3"/>
            <a:endCxn id="252935" idx="0"/>
          </p:cNvCxnSpPr>
          <p:nvPr/>
        </p:nvCxnSpPr>
        <p:spPr bwMode="auto">
          <a:xfrm flipH="1">
            <a:off x="3748089"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2" name="AutoShape 24"/>
          <p:cNvCxnSpPr>
            <a:cxnSpLocks noChangeShapeType="1"/>
            <a:stCxn id="252945" idx="3"/>
            <a:endCxn id="252943" idx="0"/>
          </p:cNvCxnSpPr>
          <p:nvPr/>
        </p:nvCxnSpPr>
        <p:spPr bwMode="auto">
          <a:xfrm flipH="1">
            <a:off x="2084388" y="2012951"/>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3" name="AutoShape 25"/>
          <p:cNvCxnSpPr>
            <a:cxnSpLocks noChangeShapeType="1"/>
            <a:stCxn id="252945" idx="5"/>
            <a:endCxn id="252942" idx="0"/>
          </p:cNvCxnSpPr>
          <p:nvPr/>
        </p:nvCxnSpPr>
        <p:spPr bwMode="auto">
          <a:xfrm>
            <a:off x="2679701" y="2012951"/>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4" name="AutoShape 26"/>
          <p:cNvCxnSpPr>
            <a:cxnSpLocks noChangeShapeType="1"/>
            <a:stCxn id="252943" idx="3"/>
            <a:endCxn id="252939" idx="0"/>
          </p:cNvCxnSpPr>
          <p:nvPr/>
        </p:nvCxnSpPr>
        <p:spPr bwMode="auto">
          <a:xfrm flipH="1">
            <a:off x="18462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5" name="AutoShape 27"/>
          <p:cNvCxnSpPr>
            <a:cxnSpLocks noChangeShapeType="1"/>
            <a:stCxn id="252943" idx="5"/>
            <a:endCxn id="252938" idx="0"/>
          </p:cNvCxnSpPr>
          <p:nvPr/>
        </p:nvCxnSpPr>
        <p:spPr bwMode="auto">
          <a:xfrm>
            <a:off x="2203451"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6" name="AutoShape 28"/>
          <p:cNvCxnSpPr>
            <a:cxnSpLocks noChangeShapeType="1"/>
            <a:stCxn id="252942" idx="3"/>
            <a:endCxn id="252937" idx="0"/>
          </p:cNvCxnSpPr>
          <p:nvPr/>
        </p:nvCxnSpPr>
        <p:spPr bwMode="auto">
          <a:xfrm flipH="1">
            <a:off x="2797176"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7" name="AutoShape 29"/>
          <p:cNvCxnSpPr>
            <a:cxnSpLocks noChangeShapeType="1"/>
            <a:stCxn id="252942" idx="5"/>
            <a:endCxn id="252936" idx="0"/>
          </p:cNvCxnSpPr>
          <p:nvPr/>
        </p:nvCxnSpPr>
        <p:spPr bwMode="auto">
          <a:xfrm>
            <a:off x="31543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58" name="Oval 30"/>
          <p:cNvSpPr>
            <a:spLocks noChangeAspect="1" noChangeArrowheads="1"/>
          </p:cNvSpPr>
          <p:nvPr/>
        </p:nvSpPr>
        <p:spPr bwMode="auto">
          <a:xfrm>
            <a:off x="4052889" y="3290889"/>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2959" name="AutoShape 31"/>
          <p:cNvCxnSpPr>
            <a:cxnSpLocks noChangeShapeType="1"/>
            <a:stCxn id="252941" idx="5"/>
            <a:endCxn id="252958" idx="0"/>
          </p:cNvCxnSpPr>
          <p:nvPr/>
        </p:nvCxnSpPr>
        <p:spPr bwMode="auto">
          <a:xfrm>
            <a:off x="4105276" y="2805113"/>
            <a:ext cx="117475" cy="4683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60" name="Oval 32"/>
          <p:cNvSpPr>
            <a:spLocks noChangeAspect="1" noChangeArrowheads="1"/>
          </p:cNvSpPr>
          <p:nvPr/>
        </p:nvSpPr>
        <p:spPr bwMode="auto">
          <a:xfrm>
            <a:off x="7921625" y="3290889"/>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61" name="Oval 33"/>
          <p:cNvSpPr>
            <a:spLocks noChangeAspect="1" noChangeArrowheads="1"/>
          </p:cNvSpPr>
          <p:nvPr/>
        </p:nvSpPr>
        <p:spPr bwMode="auto">
          <a:xfrm>
            <a:off x="7445376"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62" name="Oval 34"/>
          <p:cNvSpPr>
            <a:spLocks noChangeAspect="1" noChangeArrowheads="1"/>
          </p:cNvSpPr>
          <p:nvPr/>
        </p:nvSpPr>
        <p:spPr bwMode="auto">
          <a:xfrm>
            <a:off x="697071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63" name="Oval 35"/>
          <p:cNvSpPr>
            <a:spLocks noChangeAspect="1" noChangeArrowheads="1"/>
          </p:cNvSpPr>
          <p:nvPr/>
        </p:nvSpPr>
        <p:spPr bwMode="auto">
          <a:xfrm>
            <a:off x="649446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64" name="Oval 36"/>
          <p:cNvSpPr>
            <a:spLocks noChangeAspect="1" noChangeArrowheads="1"/>
          </p:cNvSpPr>
          <p:nvPr/>
        </p:nvSpPr>
        <p:spPr bwMode="auto">
          <a:xfrm>
            <a:off x="6019801"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65" name="Oval 37"/>
          <p:cNvSpPr>
            <a:spLocks noChangeAspect="1" noChangeArrowheads="1"/>
          </p:cNvSpPr>
          <p:nvPr/>
        </p:nvSpPr>
        <p:spPr bwMode="auto">
          <a:xfrm>
            <a:off x="910907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66" name="Oval 38"/>
          <p:cNvSpPr>
            <a:spLocks noChangeAspect="1" noChangeArrowheads="1"/>
          </p:cNvSpPr>
          <p:nvPr/>
        </p:nvSpPr>
        <p:spPr bwMode="auto">
          <a:xfrm>
            <a:off x="8158164" y="2498726"/>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sp>
        <p:nvSpPr>
          <p:cNvPr id="252967" name="Oval 39"/>
          <p:cNvSpPr>
            <a:spLocks noChangeAspect="1" noChangeArrowheads="1"/>
          </p:cNvSpPr>
          <p:nvPr/>
        </p:nvSpPr>
        <p:spPr bwMode="auto">
          <a:xfrm>
            <a:off x="7208839" y="2498726"/>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68" name="Oval 40"/>
          <p:cNvSpPr>
            <a:spLocks noChangeAspect="1" noChangeArrowheads="1"/>
          </p:cNvSpPr>
          <p:nvPr/>
        </p:nvSpPr>
        <p:spPr bwMode="auto">
          <a:xfrm>
            <a:off x="625792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69" name="Oval 41"/>
          <p:cNvSpPr>
            <a:spLocks noChangeAspect="1" noChangeArrowheads="1"/>
          </p:cNvSpPr>
          <p:nvPr/>
        </p:nvSpPr>
        <p:spPr bwMode="auto">
          <a:xfrm>
            <a:off x="8634414"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70" name="Oval 42"/>
          <p:cNvSpPr>
            <a:spLocks noChangeAspect="1" noChangeArrowheads="1"/>
          </p:cNvSpPr>
          <p:nvPr/>
        </p:nvSpPr>
        <p:spPr bwMode="auto">
          <a:xfrm>
            <a:off x="6732589"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71" name="Oval 43"/>
          <p:cNvSpPr>
            <a:spLocks noChangeAspect="1" noChangeArrowheads="1"/>
          </p:cNvSpPr>
          <p:nvPr/>
        </p:nvSpPr>
        <p:spPr bwMode="auto">
          <a:xfrm>
            <a:off x="7683501" y="91440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72" name="AutoShape 44"/>
          <p:cNvCxnSpPr>
            <a:cxnSpLocks noChangeShapeType="1"/>
            <a:stCxn id="252971" idx="3"/>
            <a:endCxn id="252970" idx="0"/>
          </p:cNvCxnSpPr>
          <p:nvPr/>
        </p:nvCxnSpPr>
        <p:spPr bwMode="auto">
          <a:xfrm flipH="1">
            <a:off x="6902451"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3" name="AutoShape 45"/>
          <p:cNvCxnSpPr>
            <a:cxnSpLocks noChangeShapeType="1"/>
            <a:stCxn id="252971" idx="5"/>
            <a:endCxn id="252969" idx="0"/>
          </p:cNvCxnSpPr>
          <p:nvPr/>
        </p:nvCxnSpPr>
        <p:spPr bwMode="auto">
          <a:xfrm>
            <a:off x="79740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4" name="AutoShape 46"/>
          <p:cNvCxnSpPr>
            <a:cxnSpLocks noChangeShapeType="1"/>
            <a:stCxn id="252969" idx="3"/>
            <a:endCxn id="252966" idx="0"/>
          </p:cNvCxnSpPr>
          <p:nvPr/>
        </p:nvCxnSpPr>
        <p:spPr bwMode="auto">
          <a:xfrm flipH="1">
            <a:off x="8328025"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5" name="AutoShape 47"/>
          <p:cNvCxnSpPr>
            <a:cxnSpLocks noChangeShapeType="1"/>
            <a:stCxn id="252969" idx="5"/>
            <a:endCxn id="252965" idx="0"/>
          </p:cNvCxnSpPr>
          <p:nvPr/>
        </p:nvCxnSpPr>
        <p:spPr bwMode="auto">
          <a:xfrm>
            <a:off x="8923338"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6" name="AutoShape 48"/>
          <p:cNvCxnSpPr>
            <a:cxnSpLocks noChangeShapeType="1"/>
            <a:stCxn id="252966" idx="3"/>
            <a:endCxn id="252960" idx="0"/>
          </p:cNvCxnSpPr>
          <p:nvPr/>
        </p:nvCxnSpPr>
        <p:spPr bwMode="auto">
          <a:xfrm flipH="1">
            <a:off x="8091489"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7" name="AutoShape 49"/>
          <p:cNvCxnSpPr>
            <a:cxnSpLocks noChangeShapeType="1"/>
            <a:stCxn id="252970" idx="3"/>
            <a:endCxn id="252968" idx="0"/>
          </p:cNvCxnSpPr>
          <p:nvPr/>
        </p:nvCxnSpPr>
        <p:spPr bwMode="auto">
          <a:xfrm flipH="1">
            <a:off x="6427788" y="2012951"/>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8" name="AutoShape 50"/>
          <p:cNvCxnSpPr>
            <a:cxnSpLocks noChangeShapeType="1"/>
            <a:stCxn id="252970" idx="5"/>
            <a:endCxn id="252967" idx="0"/>
          </p:cNvCxnSpPr>
          <p:nvPr/>
        </p:nvCxnSpPr>
        <p:spPr bwMode="auto">
          <a:xfrm>
            <a:off x="7023101" y="2012951"/>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9" name="AutoShape 51"/>
          <p:cNvCxnSpPr>
            <a:cxnSpLocks noChangeShapeType="1"/>
            <a:stCxn id="252968" idx="3"/>
            <a:endCxn id="252964" idx="0"/>
          </p:cNvCxnSpPr>
          <p:nvPr/>
        </p:nvCxnSpPr>
        <p:spPr bwMode="auto">
          <a:xfrm flipH="1">
            <a:off x="61896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0" name="AutoShape 52"/>
          <p:cNvCxnSpPr>
            <a:cxnSpLocks noChangeShapeType="1"/>
            <a:stCxn id="252968" idx="5"/>
            <a:endCxn id="252963" idx="0"/>
          </p:cNvCxnSpPr>
          <p:nvPr/>
        </p:nvCxnSpPr>
        <p:spPr bwMode="auto">
          <a:xfrm>
            <a:off x="6546851"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1" name="AutoShape 53"/>
          <p:cNvCxnSpPr>
            <a:cxnSpLocks noChangeShapeType="1"/>
            <a:stCxn id="252967" idx="3"/>
            <a:endCxn id="252962" idx="0"/>
          </p:cNvCxnSpPr>
          <p:nvPr/>
        </p:nvCxnSpPr>
        <p:spPr bwMode="auto">
          <a:xfrm flipH="1">
            <a:off x="7140576"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2" name="AutoShape 54"/>
          <p:cNvCxnSpPr>
            <a:cxnSpLocks noChangeShapeType="1"/>
            <a:stCxn id="252967" idx="5"/>
            <a:endCxn id="252961" idx="0"/>
          </p:cNvCxnSpPr>
          <p:nvPr/>
        </p:nvCxnSpPr>
        <p:spPr bwMode="auto">
          <a:xfrm>
            <a:off x="74977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3" name="Oval 55"/>
          <p:cNvSpPr>
            <a:spLocks noChangeAspect="1" noChangeArrowheads="1"/>
          </p:cNvSpPr>
          <p:nvPr/>
        </p:nvSpPr>
        <p:spPr bwMode="auto">
          <a:xfrm>
            <a:off x="8396289" y="3290889"/>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2984" name="AutoShape 56"/>
          <p:cNvCxnSpPr>
            <a:cxnSpLocks noChangeShapeType="1"/>
            <a:stCxn id="252966" idx="5"/>
            <a:endCxn id="252983" idx="0"/>
          </p:cNvCxnSpPr>
          <p:nvPr/>
        </p:nvCxnSpPr>
        <p:spPr bwMode="auto">
          <a:xfrm>
            <a:off x="8448676" y="2805113"/>
            <a:ext cx="117475"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5" name="Oval 57"/>
          <p:cNvSpPr>
            <a:spLocks noChangeAspect="1" noChangeArrowheads="1"/>
          </p:cNvSpPr>
          <p:nvPr/>
        </p:nvSpPr>
        <p:spPr bwMode="auto">
          <a:xfrm>
            <a:off x="4492625" y="6213476"/>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86" name="Oval 58"/>
          <p:cNvSpPr>
            <a:spLocks noChangeAspect="1" noChangeArrowheads="1"/>
          </p:cNvSpPr>
          <p:nvPr/>
        </p:nvSpPr>
        <p:spPr bwMode="auto">
          <a:xfrm>
            <a:off x="4016376"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87" name="Oval 59"/>
          <p:cNvSpPr>
            <a:spLocks noChangeAspect="1" noChangeArrowheads="1"/>
          </p:cNvSpPr>
          <p:nvPr/>
        </p:nvSpPr>
        <p:spPr bwMode="auto">
          <a:xfrm>
            <a:off x="3541714"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88" name="Oval 60"/>
          <p:cNvSpPr>
            <a:spLocks noChangeAspect="1" noChangeArrowheads="1"/>
          </p:cNvSpPr>
          <p:nvPr/>
        </p:nvSpPr>
        <p:spPr bwMode="auto">
          <a:xfrm>
            <a:off x="3065464"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89" name="Oval 61"/>
          <p:cNvSpPr>
            <a:spLocks noChangeAspect="1" noChangeArrowheads="1"/>
          </p:cNvSpPr>
          <p:nvPr/>
        </p:nvSpPr>
        <p:spPr bwMode="auto">
          <a:xfrm>
            <a:off x="2590801"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90" name="Oval 62"/>
          <p:cNvSpPr>
            <a:spLocks noChangeAspect="1" noChangeArrowheads="1"/>
          </p:cNvSpPr>
          <p:nvPr/>
        </p:nvSpPr>
        <p:spPr bwMode="auto">
          <a:xfrm>
            <a:off x="5680076" y="542131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91" name="Oval 63"/>
          <p:cNvSpPr>
            <a:spLocks noChangeAspect="1" noChangeArrowheads="1"/>
          </p:cNvSpPr>
          <p:nvPr/>
        </p:nvSpPr>
        <p:spPr bwMode="auto">
          <a:xfrm>
            <a:off x="4729164" y="542131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5</a:t>
            </a:r>
          </a:p>
        </p:txBody>
      </p:sp>
      <p:sp>
        <p:nvSpPr>
          <p:cNvPr id="252992" name="Oval 64"/>
          <p:cNvSpPr>
            <a:spLocks noChangeAspect="1" noChangeArrowheads="1"/>
          </p:cNvSpPr>
          <p:nvPr/>
        </p:nvSpPr>
        <p:spPr bwMode="auto">
          <a:xfrm>
            <a:off x="3779839" y="5421314"/>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93" name="Oval 65"/>
          <p:cNvSpPr>
            <a:spLocks noChangeAspect="1" noChangeArrowheads="1"/>
          </p:cNvSpPr>
          <p:nvPr/>
        </p:nvSpPr>
        <p:spPr bwMode="auto">
          <a:xfrm>
            <a:off x="2828926" y="542131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94" name="Oval 66"/>
          <p:cNvSpPr>
            <a:spLocks noChangeAspect="1" noChangeArrowheads="1"/>
          </p:cNvSpPr>
          <p:nvPr/>
        </p:nvSpPr>
        <p:spPr bwMode="auto">
          <a:xfrm>
            <a:off x="5205414" y="4629151"/>
            <a:ext cx="339725"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3</a:t>
            </a:r>
          </a:p>
        </p:txBody>
      </p:sp>
      <p:sp>
        <p:nvSpPr>
          <p:cNvPr id="252995" name="Oval 67"/>
          <p:cNvSpPr>
            <a:spLocks noChangeAspect="1" noChangeArrowheads="1"/>
          </p:cNvSpPr>
          <p:nvPr/>
        </p:nvSpPr>
        <p:spPr bwMode="auto">
          <a:xfrm>
            <a:off x="3303589" y="46291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96" name="Oval 68"/>
          <p:cNvSpPr>
            <a:spLocks noChangeAspect="1" noChangeArrowheads="1"/>
          </p:cNvSpPr>
          <p:nvPr/>
        </p:nvSpPr>
        <p:spPr bwMode="auto">
          <a:xfrm>
            <a:off x="4254501" y="38369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97" name="AutoShape 69"/>
          <p:cNvCxnSpPr>
            <a:cxnSpLocks noChangeShapeType="1"/>
            <a:stCxn id="252996" idx="3"/>
            <a:endCxn id="252995" idx="0"/>
          </p:cNvCxnSpPr>
          <p:nvPr/>
        </p:nvCxnSpPr>
        <p:spPr bwMode="auto">
          <a:xfrm flipH="1">
            <a:off x="3473451" y="4143376"/>
            <a:ext cx="83026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8" name="AutoShape 70"/>
          <p:cNvCxnSpPr>
            <a:cxnSpLocks noChangeShapeType="1"/>
            <a:stCxn id="252996" idx="5"/>
            <a:endCxn id="252994" idx="0"/>
          </p:cNvCxnSpPr>
          <p:nvPr/>
        </p:nvCxnSpPr>
        <p:spPr bwMode="auto">
          <a:xfrm>
            <a:off x="4545013" y="4143376"/>
            <a:ext cx="83026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9" name="AutoShape 71"/>
          <p:cNvCxnSpPr>
            <a:cxnSpLocks noChangeShapeType="1"/>
            <a:stCxn id="252994" idx="3"/>
            <a:endCxn id="252991" idx="0"/>
          </p:cNvCxnSpPr>
          <p:nvPr/>
        </p:nvCxnSpPr>
        <p:spPr bwMode="auto">
          <a:xfrm flipH="1">
            <a:off x="4899025" y="4935538"/>
            <a:ext cx="355600"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0" name="AutoShape 72"/>
          <p:cNvCxnSpPr>
            <a:cxnSpLocks noChangeShapeType="1"/>
            <a:stCxn id="252994" idx="5"/>
            <a:endCxn id="252990" idx="0"/>
          </p:cNvCxnSpPr>
          <p:nvPr/>
        </p:nvCxnSpPr>
        <p:spPr bwMode="auto">
          <a:xfrm>
            <a:off x="5494338" y="4935538"/>
            <a:ext cx="355600"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1" name="AutoShape 73"/>
          <p:cNvCxnSpPr>
            <a:cxnSpLocks noChangeShapeType="1"/>
            <a:stCxn id="252991" idx="3"/>
            <a:endCxn id="252985" idx="0"/>
          </p:cNvCxnSpPr>
          <p:nvPr/>
        </p:nvCxnSpPr>
        <p:spPr bwMode="auto">
          <a:xfrm flipH="1">
            <a:off x="4662489"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2" name="AutoShape 74"/>
          <p:cNvCxnSpPr>
            <a:cxnSpLocks noChangeShapeType="1"/>
            <a:stCxn id="252995" idx="3"/>
            <a:endCxn id="252993" idx="0"/>
          </p:cNvCxnSpPr>
          <p:nvPr/>
        </p:nvCxnSpPr>
        <p:spPr bwMode="auto">
          <a:xfrm flipH="1">
            <a:off x="2998788" y="4935538"/>
            <a:ext cx="35401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3" name="AutoShape 75"/>
          <p:cNvCxnSpPr>
            <a:cxnSpLocks noChangeShapeType="1"/>
            <a:stCxn id="252995" idx="5"/>
            <a:endCxn id="252992" idx="0"/>
          </p:cNvCxnSpPr>
          <p:nvPr/>
        </p:nvCxnSpPr>
        <p:spPr bwMode="auto">
          <a:xfrm>
            <a:off x="3594101" y="4935538"/>
            <a:ext cx="35401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4" name="AutoShape 76"/>
          <p:cNvCxnSpPr>
            <a:cxnSpLocks noChangeShapeType="1"/>
            <a:stCxn id="252993" idx="3"/>
            <a:endCxn id="252989" idx="0"/>
          </p:cNvCxnSpPr>
          <p:nvPr/>
        </p:nvCxnSpPr>
        <p:spPr bwMode="auto">
          <a:xfrm flipH="1">
            <a:off x="2760664"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5" name="AutoShape 77"/>
          <p:cNvCxnSpPr>
            <a:cxnSpLocks noChangeShapeType="1"/>
            <a:stCxn id="252993" idx="5"/>
            <a:endCxn id="252988" idx="0"/>
          </p:cNvCxnSpPr>
          <p:nvPr/>
        </p:nvCxnSpPr>
        <p:spPr bwMode="auto">
          <a:xfrm>
            <a:off x="3117851"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6" name="AutoShape 78"/>
          <p:cNvCxnSpPr>
            <a:cxnSpLocks noChangeShapeType="1"/>
            <a:stCxn id="252992" idx="3"/>
            <a:endCxn id="252987" idx="0"/>
          </p:cNvCxnSpPr>
          <p:nvPr/>
        </p:nvCxnSpPr>
        <p:spPr bwMode="auto">
          <a:xfrm flipH="1">
            <a:off x="3711576"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7" name="AutoShape 79"/>
          <p:cNvCxnSpPr>
            <a:cxnSpLocks noChangeShapeType="1"/>
            <a:stCxn id="252992" idx="5"/>
            <a:endCxn id="252986" idx="0"/>
          </p:cNvCxnSpPr>
          <p:nvPr/>
        </p:nvCxnSpPr>
        <p:spPr bwMode="auto">
          <a:xfrm>
            <a:off x="4068764"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3008" name="Oval 80"/>
          <p:cNvSpPr>
            <a:spLocks noChangeAspect="1" noChangeArrowheads="1"/>
          </p:cNvSpPr>
          <p:nvPr/>
        </p:nvSpPr>
        <p:spPr bwMode="auto">
          <a:xfrm>
            <a:off x="4967289" y="6213476"/>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3009" name="AutoShape 81"/>
          <p:cNvCxnSpPr>
            <a:cxnSpLocks noChangeShapeType="1"/>
            <a:stCxn id="252991" idx="5"/>
            <a:endCxn id="253008" idx="0"/>
          </p:cNvCxnSpPr>
          <p:nvPr/>
        </p:nvCxnSpPr>
        <p:spPr bwMode="auto">
          <a:xfrm>
            <a:off x="5019676" y="5727701"/>
            <a:ext cx="117475" cy="468313"/>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8</a:t>
            </a:fld>
            <a:endParaRPr lang="en-US" altLang="en-US"/>
          </a:p>
        </p:txBody>
      </p:sp>
      <p:sp>
        <p:nvSpPr>
          <p:cNvPr id="257026" name="Rectangle 2"/>
          <p:cNvSpPr>
            <a:spLocks noGrp="1" noChangeArrowheads="1"/>
          </p:cNvSpPr>
          <p:nvPr>
            <p:ph type="title"/>
          </p:nvPr>
        </p:nvSpPr>
        <p:spPr/>
        <p:txBody>
          <a:bodyPr/>
          <a:lstStyle/>
          <a:p>
            <a:r>
              <a:rPr lang="en-US" altLang="en-US"/>
              <a:t>Performance of Binary Heap</a:t>
            </a:r>
          </a:p>
        </p:txBody>
      </p:sp>
      <p:graphicFrame>
        <p:nvGraphicFramePr>
          <p:cNvPr id="257055" name="Group 31"/>
          <p:cNvGraphicFramePr>
            <a:graphicFrameLocks noGrp="1"/>
          </p:cNvGraphicFramePr>
          <p:nvPr>
            <p:extLst>
              <p:ext uri="{D42A27DB-BD31-4B8C-83A1-F6EECF244321}">
                <p14:modId xmlns:p14="http://schemas.microsoft.com/office/powerpoint/2010/main" val="1892944223"/>
              </p:ext>
            </p:extLst>
          </p:nvPr>
        </p:nvGraphicFramePr>
        <p:xfrm>
          <a:off x="4055165" y="1868557"/>
          <a:ext cx="4267200" cy="2226364"/>
        </p:xfrm>
        <a:graphic>
          <a:graphicData uri="http://schemas.openxmlformats.org/drawingml/2006/table">
            <a:tbl>
              <a:tblPr/>
              <a:tblGrid>
                <a:gridCol w="1643270">
                  <a:extLst>
                    <a:ext uri="{9D8B030D-6E8A-4147-A177-3AD203B41FA5}">
                      <a16:colId xmlns:a16="http://schemas.microsoft.com/office/drawing/2014/main" val="20000"/>
                    </a:ext>
                  </a:extLst>
                </a:gridCol>
                <a:gridCol w="2623930">
                  <a:extLst>
                    <a:ext uri="{9D8B030D-6E8A-4147-A177-3AD203B41FA5}">
                      <a16:colId xmlns:a16="http://schemas.microsoft.com/office/drawing/2014/main" val="20001"/>
                    </a:ext>
                  </a:extLst>
                </a:gridCol>
              </a:tblGrid>
              <a:tr h="962288">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itchFamily="18" charset="0"/>
                        </a:rPr>
                        <a:t>Binary heap</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itchFamily="18" charset="0"/>
                        </a:rPr>
                        <a:t>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806">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827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itchFamily="18" charset="0"/>
                        </a:rPr>
                        <a:t>Delete 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lstStyle/>
          <a:p>
            <a:r>
              <a:rPr lang="en-US" dirty="0"/>
              <a:t>Different scholarship PQs which need to merge after certain deadlines.</a:t>
            </a:r>
          </a:p>
          <a:p>
            <a:pPr lvl="0"/>
            <a:r>
              <a:rPr lang="en-US" dirty="0"/>
              <a:t>This would not be efficient with an AVL tree or a heap (stored as an array).  We need a new idea.</a:t>
            </a:r>
          </a:p>
          <a:p>
            <a:endParaRPr lang="en-US" dirty="0"/>
          </a:p>
        </p:txBody>
      </p:sp>
      <p:sp>
        <p:nvSpPr>
          <p:cNvPr id="4" name="Slide Number Placeholder 3"/>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E09D478C-7066-49B0-A59B-1C4F40AFC1D7}" type="slidenum">
              <a:rPr lang="en-US" altLang="en-US" smtClean="0"/>
              <a:pPr/>
              <a:t>9</a:t>
            </a:fld>
            <a:endParaRPr lang="en-US" altLang="en-US"/>
          </a:p>
        </p:txBody>
      </p:sp>
    </p:spTree>
    <p:extLst>
      <p:ext uri="{BB962C8B-B14F-4D97-AF65-F5344CB8AC3E}">
        <p14:creationId xmlns:p14="http://schemas.microsoft.com/office/powerpoint/2010/main" val="2088917667"/>
      </p:ext>
    </p:extLst>
  </p:cSld>
  <p:clrMapOvr>
    <a:masterClrMapping/>
  </p:clrMapOvr>
  <p:transition>
    <p:wipe dir="d"/>
  </p:transition>
</p:sld>
</file>

<file path=ppt/theme/theme1.xml><?xml version="1.0" encoding="utf-8"?>
<a:theme xmlns:a="http://schemas.openxmlformats.org/drawingml/2006/main" name="SSN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SN Theme" id="{60A57E58-7173-4173-BF3D-D78F14314FE4}" vid="{0784C0A2-5BEE-4078-8375-C096126F51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SSN Theme</Template>
  <TotalTime>734</TotalTime>
  <Words>1040</Words>
  <Application>Microsoft Office PowerPoint</Application>
  <PresentationFormat>Widescreen</PresentationFormat>
  <Paragraphs>291</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Calibri</vt:lpstr>
      <vt:lpstr>Comic Sans MS</vt:lpstr>
      <vt:lpstr>Courier New</vt:lpstr>
      <vt:lpstr>Monotype Sorts</vt:lpstr>
      <vt:lpstr>Times New Roman</vt:lpstr>
      <vt:lpstr>SSN Theme</vt:lpstr>
      <vt:lpstr>Skew Heaps</vt:lpstr>
      <vt:lpstr>Binary Heap Priority Queue Data Structure</vt:lpstr>
      <vt:lpstr>Clever Storage Trick allows us to easily find parents/kids without pointers</vt:lpstr>
      <vt:lpstr>DeleteMin</vt:lpstr>
      <vt:lpstr>Percolate Down</vt:lpstr>
      <vt:lpstr>Insert – put node where the next node goes – to force shape.</vt:lpstr>
      <vt:lpstr>Percolate Up</vt:lpstr>
      <vt:lpstr>Performance of Binary Heap</vt:lpstr>
      <vt:lpstr>Merging?</vt:lpstr>
      <vt:lpstr>New Operation: Merge</vt:lpstr>
      <vt:lpstr>Skew Heap</vt:lpstr>
      <vt:lpstr>Merging Skew Heap</vt:lpstr>
      <vt:lpstr>Skew Merge Example</vt:lpstr>
      <vt:lpstr>Skew Merge</vt:lpstr>
      <vt:lpstr>Let’s consider this operation from a recursive point of view.  Let L be the tree with the smaller root and R be the other tree. </vt:lpstr>
      <vt:lpstr>Insertion using Skew Merge</vt:lpstr>
      <vt:lpstr>Delete min in skew heap</vt:lpstr>
      <vt:lpstr>Time complexity of Skew Heaps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K.S.Gayathri</dc:creator>
  <cp:lastModifiedBy>K.S.Gayathri</cp:lastModifiedBy>
  <cp:revision>83</cp:revision>
  <dcterms:created xsi:type="dcterms:W3CDTF">2023-10-10T10:20:53Z</dcterms:created>
  <dcterms:modified xsi:type="dcterms:W3CDTF">2024-03-18T10:18:25Z</dcterms:modified>
</cp:coreProperties>
</file>