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0546301e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0546301e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0546301e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0546301e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0546301e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0546301e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0546301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0546301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0546301e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0546301e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0546301e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0546301e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0546301e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0546301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0546301e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0546301e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0546301e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0546301e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cbe5b4e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cbe5b4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0546301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0546301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cbe5b4e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cbe5b4e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0d2729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e0d272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e0d2729a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e0d2729a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e0d2729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e0d2729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e0d2729a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e0d2729a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e0d2729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e0d2729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e0d2729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e0d2729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0d2729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e0d2729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e0d2729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e0d2729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e0d2729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e0d2729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0546301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0546301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e0d2729a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e0d2729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e0d2729a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e0d2729a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e0d2729a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e0d2729a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e0d2729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e0d2729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e0d2729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e0d2729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e0d2729a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e0d2729a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0546301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0546301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0546301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0546301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546301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546301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0546301e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0546301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0546301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0546301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0546301e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0546301e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Addressing Modes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indirect addressing</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Register indirect addressing transfers a byte or word between a register and a memory location addressed by an index or base register.</a:t>
            </a:r>
            <a:endParaRPr/>
          </a:p>
          <a:p>
            <a:pPr indent="0" lvl="0" marL="0" rtl="0" algn="l">
              <a:spcBef>
                <a:spcPts val="1200"/>
              </a:spcBef>
              <a:spcAft>
                <a:spcPts val="0"/>
              </a:spcAft>
              <a:buNone/>
            </a:pPr>
            <a:r>
              <a:rPr lang="en"/>
              <a:t>The index and base registers are BP, BX, DI, and S1. (Example: The MOV AX, [BX] instruction copies the word-sized data from the data segment offset address indexed by BX into register AX.) </a:t>
            </a:r>
            <a:endParaRPr/>
          </a:p>
          <a:p>
            <a:pPr indent="0" lvl="0" marL="0" rtl="0" algn="l">
              <a:spcBef>
                <a:spcPts val="1200"/>
              </a:spcBef>
              <a:spcAft>
                <a:spcPts val="1200"/>
              </a:spcAft>
              <a:buNone/>
            </a:pPr>
            <a:r>
              <a:rPr lang="en"/>
              <a:t>In the 80386 and above, a byte, word, or doubleword is transferred between a register and a memory location addressed by any register: EAX, EBX, ECX, EDX, EBP, EDI, or ESI. (Example: The MOV AL, [ECX] instruction loads AL from the data segment offset address selected by the contents of ECX.)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Base-plus-index addressing</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Base-plus-index addressing transfers a byte or word between a register and the memory location addressed by a base register (BP or BX) plus an index register (DI or SI). </a:t>
            </a:r>
            <a:endParaRPr/>
          </a:p>
          <a:p>
            <a:pPr indent="0" lvl="0" marL="0" rtl="0" algn="l">
              <a:spcBef>
                <a:spcPts val="1200"/>
              </a:spcBef>
              <a:spcAft>
                <a:spcPts val="0"/>
              </a:spcAft>
              <a:buNone/>
            </a:pPr>
            <a:r>
              <a:rPr lang="en"/>
              <a:t>(Example: The MOV [ BX+DI ], CL instruction copies the byte-sized contents of register CL into the data segment memory location addressed by BX plus DI.) </a:t>
            </a:r>
            <a:endParaRPr/>
          </a:p>
          <a:p>
            <a:pPr indent="0" lvl="0" marL="0" rtl="0" algn="l">
              <a:spcBef>
                <a:spcPts val="1200"/>
              </a:spcBef>
              <a:spcAft>
                <a:spcPts val="0"/>
              </a:spcAft>
              <a:buNone/>
            </a:pPr>
            <a:r>
              <a:rPr lang="en"/>
              <a:t>In the 80386 and above, any two registers (EAX, EBX, ECX, EDX, EBP, EDI, or ESI) may be combined to generate the memory address. </a:t>
            </a:r>
            <a:endParaRPr/>
          </a:p>
          <a:p>
            <a:pPr indent="0" lvl="0" marL="0" rtl="0" algn="l">
              <a:spcBef>
                <a:spcPts val="1200"/>
              </a:spcBef>
              <a:spcAft>
                <a:spcPts val="1200"/>
              </a:spcAft>
              <a:buNone/>
            </a:pPr>
            <a:r>
              <a:rPr lang="en"/>
              <a:t>(Example: The MOV [ EAX+EBX ], CL instruction copies the byte-sized contents of register CL into the data segment memory location addressed by EAX plus EBX.)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relative addressing</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Register relative addressing moves a byte or word between a register and the memory location addressed by an index or base register plus a displacement. (Example: MOV AX,[ BX+4 ] or MOV AX,ARRAY[BX]. </a:t>
            </a:r>
            <a:endParaRPr/>
          </a:p>
          <a:p>
            <a:pPr indent="0" lvl="0" marL="0" rtl="0" algn="l">
              <a:spcBef>
                <a:spcPts val="1200"/>
              </a:spcBef>
              <a:spcAft>
                <a:spcPts val="0"/>
              </a:spcAft>
              <a:buNone/>
            </a:pPr>
            <a:r>
              <a:rPr lang="en"/>
              <a:t>The first instruction loads AX from the data segment address formed by BX plus 4. The second instruction loads AX from the data segment memory location in ARRAY plus the contents of BX.) </a:t>
            </a:r>
            <a:endParaRPr/>
          </a:p>
          <a:p>
            <a:pPr indent="0" lvl="0" marL="0" rtl="0" algn="l">
              <a:spcBef>
                <a:spcPts val="1200"/>
              </a:spcBef>
              <a:spcAft>
                <a:spcPts val="0"/>
              </a:spcAft>
              <a:buNone/>
            </a:pPr>
            <a:r>
              <a:rPr lang="en"/>
              <a:t>The 80386 and above use any 32-bit register except ESP to address memory. (Example: MOV AX,[ ECX+4 ] or MOV AX,ARRAY[EBX]. </a:t>
            </a:r>
            <a:endParaRPr/>
          </a:p>
          <a:p>
            <a:pPr indent="0" lvl="0" marL="0" rtl="0" algn="l">
              <a:spcBef>
                <a:spcPts val="1200"/>
              </a:spcBef>
              <a:spcAft>
                <a:spcPts val="1200"/>
              </a:spcAft>
              <a:buNone/>
            </a:pPr>
            <a:r>
              <a:rPr lang="en"/>
              <a:t>The first instruction loads AX from the data segment address formed by ECX plus 4. The second instruction loads AX from the data segment memory location ARRAY plus the contents of EBX.)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relative-plus-index addressing</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 relative-plus-index addressing transfers a byte or word between a register and the memory location addressed by a base and an index register plus a displacement. </a:t>
            </a:r>
            <a:endParaRPr/>
          </a:p>
          <a:p>
            <a:pPr indent="0" lvl="0" marL="0" rtl="0" algn="l">
              <a:spcBef>
                <a:spcPts val="1200"/>
              </a:spcBef>
              <a:spcAft>
                <a:spcPts val="0"/>
              </a:spcAft>
              <a:buNone/>
            </a:pPr>
            <a:r>
              <a:rPr lang="en"/>
              <a:t>(Example: MOV AX, ARRAY[ BX+DI ] or MOV AX, [ BX+DI+4 ]. </a:t>
            </a:r>
            <a:endParaRPr/>
          </a:p>
          <a:p>
            <a:pPr indent="0" lvl="0" marL="0" rtl="0" algn="l">
              <a:spcBef>
                <a:spcPts val="1200"/>
              </a:spcBef>
              <a:spcAft>
                <a:spcPts val="0"/>
              </a:spcAft>
              <a:buNone/>
            </a:pPr>
            <a:r>
              <a:rPr lang="en"/>
              <a:t>These instructions load AX from a data segment memory location. </a:t>
            </a:r>
            <a:endParaRPr/>
          </a:p>
          <a:p>
            <a:pPr indent="0" lvl="0" marL="0" rtl="0" algn="l">
              <a:spcBef>
                <a:spcPts val="1200"/>
              </a:spcBef>
              <a:spcAft>
                <a:spcPts val="0"/>
              </a:spcAft>
              <a:buNone/>
            </a:pPr>
            <a:r>
              <a:rPr lang="en"/>
              <a:t>The first instruction uses an address formed by adding ARRAY, BX, and DI and the second by adding BX, DI, and 4.) </a:t>
            </a:r>
            <a:endParaRPr/>
          </a:p>
          <a:p>
            <a:pPr indent="0" lvl="0" marL="0" rtl="0" algn="l">
              <a:spcBef>
                <a:spcPts val="1200"/>
              </a:spcBef>
              <a:spcAft>
                <a:spcPts val="1200"/>
              </a:spcAft>
              <a:buNone/>
            </a:pPr>
            <a:r>
              <a:rPr lang="en"/>
              <a:t>In the 80386 and above, MOV EAX, ARRAY[ EBX+ECX ] loads EAX from the data segment memory location accessed by the sum of ARRAY, EBX, and ECX.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Scaled-index addressing</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Scaled-index addressing is available only in the 80386 through the Pentium 4 microprocessor. </a:t>
            </a:r>
            <a:endParaRPr/>
          </a:p>
          <a:p>
            <a:pPr indent="0" lvl="0" marL="0" rtl="0" algn="l">
              <a:spcBef>
                <a:spcPts val="1200"/>
              </a:spcBef>
              <a:spcAft>
                <a:spcPts val="0"/>
              </a:spcAft>
              <a:buNone/>
            </a:pPr>
            <a:r>
              <a:rPr lang="en"/>
              <a:t>The second register of a pair of registers is modified by the scale factor of 2×, 4×, or 8× to generate the operand memory address. </a:t>
            </a:r>
            <a:endParaRPr/>
          </a:p>
          <a:p>
            <a:pPr indent="0" lvl="0" marL="0" rtl="0" algn="l">
              <a:spcBef>
                <a:spcPts val="1200"/>
              </a:spcBef>
              <a:spcAft>
                <a:spcPts val="0"/>
              </a:spcAft>
              <a:buNone/>
            </a:pPr>
            <a:r>
              <a:rPr lang="en"/>
              <a:t>(Example: A MOV EDX, [ EAX+4*EBX ] instruction loads EDX from the data segment memory location addressed by EAX plus four times EBX.) </a:t>
            </a:r>
            <a:endParaRPr/>
          </a:p>
          <a:p>
            <a:pPr indent="0" lvl="0" marL="0" rtl="0" algn="l">
              <a:spcBef>
                <a:spcPts val="1200"/>
              </a:spcBef>
              <a:spcAft>
                <a:spcPts val="0"/>
              </a:spcAft>
              <a:buNone/>
            </a:pPr>
            <a:r>
              <a:rPr lang="en"/>
              <a:t>Scaling allows access to word ( 2× ), doubleword ( 4× ), or quadword ( 8× ) memory array data. Note that a scaling factor of 1 * also exists, but it is normally implied and does not appear explicitly in the instruction. </a:t>
            </a:r>
            <a:endParaRPr/>
          </a:p>
          <a:p>
            <a:pPr indent="0" lvl="0" marL="0" rtl="0" algn="l">
              <a:spcBef>
                <a:spcPts val="1200"/>
              </a:spcBef>
              <a:spcAft>
                <a:spcPts val="0"/>
              </a:spcAft>
              <a:buNone/>
            </a:pPr>
            <a:r>
              <a:rPr lang="en"/>
              <a:t>The MOV AL, [ EBX+ECX ] is an example in which the scaling factor is a one. </a:t>
            </a:r>
            <a:endParaRPr/>
          </a:p>
          <a:p>
            <a:pPr indent="0" lvl="0" marL="0" rtl="0" algn="l">
              <a:spcBef>
                <a:spcPts val="1200"/>
              </a:spcBef>
              <a:spcAft>
                <a:spcPts val="0"/>
              </a:spcAft>
              <a:buNone/>
            </a:pPr>
            <a:r>
              <a:rPr lang="en"/>
              <a:t>Alternately, the instruction can be rewritten as MOV AL, [ EBX+1*ECX ]. </a:t>
            </a:r>
            <a:endParaRPr/>
          </a:p>
          <a:p>
            <a:pPr indent="0" lvl="0" marL="0" rtl="0" algn="l">
              <a:spcBef>
                <a:spcPts val="1200"/>
              </a:spcBef>
              <a:spcAft>
                <a:spcPts val="1200"/>
              </a:spcAft>
              <a:buNone/>
            </a:pPr>
            <a:r>
              <a:rPr lang="en"/>
              <a:t>Another example is a MOV AL, [ 2*EBX ] instruction, which uses only one scaled register to address memory.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Addressing</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most common form of data addressing &amp; easiest to apply</a:t>
            </a:r>
            <a:endParaRPr/>
          </a:p>
          <a:p>
            <a:pPr indent="0" lvl="0" marL="0" rtl="0" algn="l">
              <a:spcBef>
                <a:spcPts val="1200"/>
              </a:spcBef>
              <a:spcAft>
                <a:spcPts val="0"/>
              </a:spcAft>
              <a:buNone/>
            </a:pPr>
            <a:r>
              <a:rPr lang="en"/>
              <a:t>8-bit register names: AH, AL, BH, BL, CH, CL, DH, and DL</a:t>
            </a:r>
            <a:endParaRPr/>
          </a:p>
          <a:p>
            <a:pPr indent="0" lvl="0" marL="0" rtl="0" algn="l">
              <a:spcBef>
                <a:spcPts val="1200"/>
              </a:spcBef>
              <a:spcAft>
                <a:spcPts val="0"/>
              </a:spcAft>
              <a:buNone/>
            </a:pPr>
            <a:r>
              <a:rPr lang="en"/>
              <a:t>16-bit register names: AX, BX, CX, DX, SP, BP, SI, and DI</a:t>
            </a:r>
            <a:endParaRPr/>
          </a:p>
          <a:p>
            <a:pPr indent="0" lvl="0" marL="0" rtl="0" algn="l">
              <a:spcBef>
                <a:spcPts val="1200"/>
              </a:spcBef>
              <a:spcAft>
                <a:spcPts val="0"/>
              </a:spcAft>
              <a:buNone/>
            </a:pPr>
            <a:r>
              <a:rPr lang="en"/>
              <a:t>In the 80386 and above, the extended 32-bit register names are: EAX, EBX, ECX, EDX, ESP, EBP, EDI, and ESI.</a:t>
            </a:r>
            <a:endParaRPr/>
          </a:p>
          <a:p>
            <a:pPr indent="0" lvl="0" marL="0" rtl="0" algn="l">
              <a:spcBef>
                <a:spcPts val="1200"/>
              </a:spcBef>
              <a:spcAft>
                <a:spcPts val="0"/>
              </a:spcAft>
              <a:buNone/>
            </a:pPr>
            <a:r>
              <a:rPr lang="en"/>
              <a:t>some MOV instructions and the PUSH and POP instructions also use the 16-bit segment register names (CS, ES, DS, SS, FS, and GS)</a:t>
            </a:r>
            <a:endParaRPr/>
          </a:p>
          <a:p>
            <a:pPr indent="0" lvl="0" marL="0" rtl="0" algn="l">
              <a:spcBef>
                <a:spcPts val="1200"/>
              </a:spcBef>
              <a:spcAft>
                <a:spcPts val="0"/>
              </a:spcAft>
              <a:buNone/>
            </a:pPr>
            <a:r>
              <a:rPr lang="en"/>
              <a:t>Never mix an 8-bit register with a 16-bit register, an 8-bit register with a 32-bit register, or a l6-bit register with a 32-bit register because this is not allowed by the microprocessor and results in an error when assembled</a:t>
            </a:r>
            <a:endParaRPr/>
          </a:p>
          <a:p>
            <a:pPr indent="0" lvl="0" marL="0" rtl="0" algn="l">
              <a:spcBef>
                <a:spcPts val="1200"/>
              </a:spcBef>
              <a:spcAft>
                <a:spcPts val="0"/>
              </a:spcAft>
              <a:buNone/>
            </a:pPr>
            <a:r>
              <a:rPr lang="en"/>
              <a:t>None of the MOV instructions affect the flag bits. </a:t>
            </a:r>
            <a:endParaRPr/>
          </a:p>
          <a:p>
            <a:pPr indent="0" lvl="0" marL="0" rtl="0" algn="l">
              <a:spcBef>
                <a:spcPts val="1200"/>
              </a:spcBef>
              <a:spcAft>
                <a:spcPts val="0"/>
              </a:spcAft>
              <a:buNone/>
            </a:pPr>
            <a:r>
              <a:rPr lang="en"/>
              <a:t>The flag bits are normally modified by arithmetic or logic instructions</a:t>
            </a:r>
            <a:endParaRPr/>
          </a:p>
          <a:p>
            <a:pPr indent="0" lvl="0" marL="0" rtl="0" algn="l">
              <a:spcBef>
                <a:spcPts val="1200"/>
              </a:spcBef>
              <a:spcAft>
                <a:spcPts val="1200"/>
              </a:spcAft>
              <a:buNone/>
            </a:pPr>
            <a:r>
              <a:rPr lang="en"/>
              <a:t>changing the CS register with a MOV instruction is not allowed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8"/>
          <p:cNvPicPr preferRelativeResize="0"/>
          <p:nvPr/>
        </p:nvPicPr>
        <p:blipFill>
          <a:blip r:embed="rId3">
            <a:alphaModFix/>
          </a:blip>
          <a:stretch>
            <a:fillRect/>
          </a:stretch>
        </p:blipFill>
        <p:spPr>
          <a:xfrm>
            <a:off x="58615" y="0"/>
            <a:ext cx="902676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source register’s contents do not change, but the destination register’s contents do change</a:t>
            </a:r>
            <a:endParaRPr/>
          </a:p>
          <a:p>
            <a:pPr indent="0" lvl="0" marL="0" rtl="0" algn="l">
              <a:spcBef>
                <a:spcPts val="1200"/>
              </a:spcBef>
              <a:spcAft>
                <a:spcPts val="0"/>
              </a:spcAft>
              <a:buNone/>
            </a:pPr>
            <a:r>
              <a:rPr lang="en"/>
              <a:t>This instruction moves (copies) a l234H from register CX into register BX. </a:t>
            </a:r>
            <a:endParaRPr/>
          </a:p>
          <a:p>
            <a:pPr indent="0" lvl="0" marL="0" rtl="0" algn="l">
              <a:spcBef>
                <a:spcPts val="1200"/>
              </a:spcBef>
              <a:spcAft>
                <a:spcPts val="0"/>
              </a:spcAft>
              <a:buNone/>
            </a:pPr>
            <a:r>
              <a:rPr lang="en"/>
              <a:t>This erases the old contents (76AFH) of register BX, but the contents of CX remain unchanged. </a:t>
            </a:r>
            <a:endParaRPr/>
          </a:p>
          <a:p>
            <a:pPr indent="0" lvl="0" marL="0" rtl="0" algn="l">
              <a:spcBef>
                <a:spcPts val="1200"/>
              </a:spcBef>
              <a:spcAft>
                <a:spcPts val="0"/>
              </a:spcAft>
              <a:buNone/>
            </a:pPr>
            <a:r>
              <a:rPr lang="en"/>
              <a:t>The contents of the destination register or destination memory location change for all instructions except the CMP and TEST instructions. </a:t>
            </a:r>
            <a:endParaRPr/>
          </a:p>
          <a:p>
            <a:pPr indent="0" lvl="0" marL="0" rtl="0" algn="l">
              <a:spcBef>
                <a:spcPts val="1200"/>
              </a:spcBef>
              <a:spcAft>
                <a:spcPts val="1200"/>
              </a:spcAft>
              <a:buNone/>
            </a:pPr>
            <a:r>
              <a:rPr lang="en"/>
              <a:t>Note that the MOV BX, CX instruction does not affect the leftmost 16 bits of register EBX.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Addressing</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term immediate implies that the data immediately follow the hexadecimal opcode in the memory.</a:t>
            </a:r>
            <a:endParaRPr/>
          </a:p>
          <a:p>
            <a:pPr indent="0" lvl="0" marL="0" rtl="0" algn="l">
              <a:spcBef>
                <a:spcPts val="1200"/>
              </a:spcBef>
              <a:spcAft>
                <a:spcPts val="0"/>
              </a:spcAft>
              <a:buNone/>
            </a:pPr>
            <a:r>
              <a:rPr lang="en"/>
              <a:t>immediate data are constant data, whereas the data transferred from a register or memory location are variable data</a:t>
            </a:r>
            <a:endParaRPr/>
          </a:p>
          <a:p>
            <a:pPr indent="0" lvl="0" marL="0" rtl="0" algn="l">
              <a:spcBef>
                <a:spcPts val="1200"/>
              </a:spcBef>
              <a:spcAft>
                <a:spcPts val="0"/>
              </a:spcAft>
              <a:buNone/>
            </a:pPr>
            <a:r>
              <a:rPr lang="en"/>
              <a:t>Immediate addressing operates upon a byte or word of data</a:t>
            </a:r>
            <a:endParaRPr/>
          </a:p>
          <a:p>
            <a:pPr indent="0" lvl="0" marL="0" rtl="0" algn="l">
              <a:spcBef>
                <a:spcPts val="1200"/>
              </a:spcBef>
              <a:spcAft>
                <a:spcPts val="0"/>
              </a:spcAft>
              <a:buNone/>
            </a:pPr>
            <a:r>
              <a:rPr lang="en"/>
              <a:t>The MOV immediate instruction transfers a copy of the immediate data into a register or a memory location.</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Each statement in an assembly language program consists of four parts or fields</a:t>
            </a:r>
            <a:endParaRPr/>
          </a:p>
          <a:p>
            <a:pPr indent="0" lvl="0" marL="0" rtl="0" algn="l">
              <a:spcBef>
                <a:spcPts val="1200"/>
              </a:spcBef>
              <a:spcAft>
                <a:spcPts val="0"/>
              </a:spcAft>
              <a:buNone/>
            </a:pPr>
            <a:r>
              <a:rPr lang="en"/>
              <a:t>The leftmost field is called the label and it is used to store a symbolic name for the memory location that it represents.</a:t>
            </a:r>
            <a:endParaRPr/>
          </a:p>
          <a:p>
            <a:pPr indent="0" lvl="0" marL="0" rtl="0" algn="l">
              <a:spcBef>
                <a:spcPts val="1200"/>
              </a:spcBef>
              <a:spcAft>
                <a:spcPts val="0"/>
              </a:spcAft>
              <a:buNone/>
            </a:pPr>
            <a:r>
              <a:rPr lang="en"/>
              <a:t>All labels must begin with a letter or one of the following special characters: @, $, -, or ? A label may be of any length from 1 to 35 characters.</a:t>
            </a:r>
            <a:endParaRPr/>
          </a:p>
          <a:p>
            <a:pPr indent="0" lvl="0" marL="0" rtl="0" algn="l">
              <a:spcBef>
                <a:spcPts val="1200"/>
              </a:spcBef>
              <a:spcAft>
                <a:spcPts val="0"/>
              </a:spcAft>
              <a:buNone/>
            </a:pPr>
            <a:r>
              <a:rPr lang="en"/>
              <a:t>The label appears in a program to identify the name of a memory location for storing data.</a:t>
            </a:r>
            <a:endParaRPr/>
          </a:p>
          <a:p>
            <a:pPr indent="0" lvl="0" marL="0" rtl="0" algn="l">
              <a:spcBef>
                <a:spcPts val="1200"/>
              </a:spcBef>
              <a:spcAft>
                <a:spcPts val="0"/>
              </a:spcAft>
              <a:buNone/>
            </a:pPr>
            <a:r>
              <a:rPr lang="en"/>
              <a:t>The next field to the right is called the opcode field; it is designed to hold the instruction, or opcode.</a:t>
            </a:r>
            <a:endParaRPr/>
          </a:p>
          <a:p>
            <a:pPr indent="0" lvl="0" marL="0" rtl="0" algn="l">
              <a:spcBef>
                <a:spcPts val="1200"/>
              </a:spcBef>
              <a:spcAft>
                <a:spcPts val="0"/>
              </a:spcAft>
              <a:buNone/>
            </a:pPr>
            <a:r>
              <a:rPr lang="en"/>
              <a:t>The MOV part of the move data instruction is an example of an opcode.</a:t>
            </a:r>
            <a:endParaRPr/>
          </a:p>
          <a:p>
            <a:pPr indent="0" lvl="0" marL="0" rtl="0" algn="l">
              <a:spcBef>
                <a:spcPts val="1200"/>
              </a:spcBef>
              <a:spcAft>
                <a:spcPts val="0"/>
              </a:spcAft>
              <a:buNone/>
            </a:pPr>
            <a:r>
              <a:rPr lang="en"/>
              <a:t>To the right of the opcode field is the operand field, which contains information used by the opcode</a:t>
            </a:r>
            <a:endParaRPr/>
          </a:p>
          <a:p>
            <a:pPr indent="0" lvl="0" marL="0" rtl="0" algn="l">
              <a:spcBef>
                <a:spcPts val="1200"/>
              </a:spcBef>
              <a:spcAft>
                <a:spcPts val="0"/>
              </a:spcAft>
              <a:buNone/>
            </a:pPr>
            <a:r>
              <a:rPr lang="en"/>
              <a:t>MOV AL,BL instruction has the opcode MOV and operands AL and BL</a:t>
            </a:r>
            <a:endParaRPr/>
          </a:p>
          <a:p>
            <a:pPr indent="0" lvl="0" marL="0" rtl="0" algn="l">
              <a:spcBef>
                <a:spcPts val="1200"/>
              </a:spcBef>
              <a:spcAft>
                <a:spcPts val="0"/>
              </a:spcAft>
              <a:buNone/>
            </a:pPr>
            <a:r>
              <a:rPr lang="en"/>
              <a:t>some instructions contain between zero and three operands</a:t>
            </a:r>
            <a:endParaRPr/>
          </a:p>
          <a:p>
            <a:pPr indent="0" lvl="0" marL="0" rtl="0" algn="l">
              <a:spcBef>
                <a:spcPts val="1200"/>
              </a:spcBef>
              <a:spcAft>
                <a:spcPts val="0"/>
              </a:spcAft>
              <a:buNone/>
            </a:pPr>
            <a:r>
              <a:rPr lang="en"/>
              <a:t>The final field, the comment field, contains a comment about an instruction or a group of instructions.</a:t>
            </a:r>
            <a:endParaRPr/>
          </a:p>
          <a:p>
            <a:pPr indent="0" lvl="0" marL="0" rtl="0" algn="l">
              <a:spcBef>
                <a:spcPts val="1200"/>
              </a:spcBef>
              <a:spcAft>
                <a:spcPts val="1200"/>
              </a:spcAft>
              <a:buNone/>
            </a:pPr>
            <a:r>
              <a:rPr lang="en"/>
              <a:t>A comment always begins with a semicolon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n"/>
              <a:t>Explain the operation of each data-addressing mode.</a:t>
            </a:r>
            <a:endParaRPr/>
          </a:p>
          <a:p>
            <a:pPr indent="0" lvl="0" marL="0" rtl="0" algn="l">
              <a:spcBef>
                <a:spcPts val="1200"/>
              </a:spcBef>
              <a:spcAft>
                <a:spcPts val="0"/>
              </a:spcAft>
              <a:buClr>
                <a:schemeClr val="dk1"/>
              </a:buClr>
              <a:buSzPct val="61111"/>
              <a:buFont typeface="Arial"/>
              <a:buNone/>
            </a:pPr>
            <a:r>
              <a:rPr lang="en"/>
              <a:t>Use the data-addressing modes to form assembly language statements.</a:t>
            </a:r>
            <a:endParaRPr/>
          </a:p>
          <a:p>
            <a:pPr indent="0" lvl="0" marL="0" rtl="0" algn="l">
              <a:spcBef>
                <a:spcPts val="1200"/>
              </a:spcBef>
              <a:spcAft>
                <a:spcPts val="0"/>
              </a:spcAft>
              <a:buClr>
                <a:schemeClr val="dk1"/>
              </a:buClr>
              <a:buSzPct val="61111"/>
              <a:buFont typeface="Arial"/>
              <a:buNone/>
            </a:pPr>
            <a:r>
              <a:rPr lang="en"/>
              <a:t>Explain the operation of each program memory-addressing mode.</a:t>
            </a:r>
            <a:endParaRPr/>
          </a:p>
          <a:p>
            <a:pPr indent="0" lvl="0" marL="0" rtl="0" algn="l">
              <a:spcBef>
                <a:spcPts val="1200"/>
              </a:spcBef>
              <a:spcAft>
                <a:spcPts val="0"/>
              </a:spcAft>
              <a:buClr>
                <a:schemeClr val="dk1"/>
              </a:buClr>
              <a:buSzPct val="61111"/>
              <a:buFont typeface="Arial"/>
              <a:buNone/>
            </a:pPr>
            <a:r>
              <a:rPr lang="en"/>
              <a:t>Use the program memory-addressing modes to form assembly and machine language statements.</a:t>
            </a:r>
            <a:endParaRPr/>
          </a:p>
          <a:p>
            <a:pPr indent="0" lvl="0" marL="0" rtl="0" algn="l">
              <a:spcBef>
                <a:spcPts val="1200"/>
              </a:spcBef>
              <a:spcAft>
                <a:spcPts val="0"/>
              </a:spcAft>
              <a:buClr>
                <a:schemeClr val="dk1"/>
              </a:buClr>
              <a:buSzPct val="61111"/>
              <a:buFont typeface="Arial"/>
              <a:buNone/>
            </a:pPr>
            <a:r>
              <a:rPr lang="en"/>
              <a:t>Select the appropriate addressing mode to accomplish a given task.</a:t>
            </a:r>
            <a:endParaRPr/>
          </a:p>
          <a:p>
            <a:pPr indent="0" lvl="0" marL="0" rtl="0" algn="l">
              <a:spcBef>
                <a:spcPts val="1200"/>
              </a:spcBef>
              <a:spcAft>
                <a:spcPts val="0"/>
              </a:spcAft>
              <a:buClr>
                <a:schemeClr val="dk1"/>
              </a:buClr>
              <a:buSzPct val="61111"/>
              <a:buFont typeface="Arial"/>
              <a:buNone/>
            </a:pPr>
            <a:r>
              <a:rPr lang="en"/>
              <a:t>Detail the difference between addressing memory data using real mode and protected mode operation.</a:t>
            </a:r>
            <a:endParaRPr/>
          </a:p>
          <a:p>
            <a:pPr indent="0" lvl="0" marL="0" rtl="0" algn="l">
              <a:spcBef>
                <a:spcPts val="1200"/>
              </a:spcBef>
              <a:spcAft>
                <a:spcPts val="0"/>
              </a:spcAft>
              <a:buClr>
                <a:schemeClr val="dk1"/>
              </a:buClr>
              <a:buSzPct val="61111"/>
              <a:buFont typeface="Arial"/>
              <a:buNone/>
            </a:pPr>
            <a:r>
              <a:rPr lang="en"/>
              <a:t>Describe the sequence of events that place data onto the stack or remove data from the stack.</a:t>
            </a:r>
            <a:endParaRPr/>
          </a:p>
          <a:p>
            <a:pPr indent="0" lvl="0" marL="0" rtl="0" algn="l">
              <a:spcBef>
                <a:spcPts val="1200"/>
              </a:spcBef>
              <a:spcAft>
                <a:spcPts val="1200"/>
              </a:spcAft>
              <a:buNone/>
            </a:pPr>
            <a:r>
              <a:rPr lang="en"/>
              <a:t>Explain how a data structure is placed in memory and used with software.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Data Addressing</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There are two basic forms of direct data addressing:</a:t>
            </a:r>
            <a:endParaRPr/>
          </a:p>
          <a:p>
            <a:pPr indent="0" lvl="0" marL="0" rtl="0" algn="l">
              <a:spcBef>
                <a:spcPts val="1200"/>
              </a:spcBef>
              <a:spcAft>
                <a:spcPts val="0"/>
              </a:spcAft>
              <a:buClr>
                <a:schemeClr val="dk1"/>
              </a:buClr>
              <a:buSzPts val="1100"/>
              <a:buFont typeface="Arial"/>
              <a:buNone/>
            </a:pPr>
            <a:r>
              <a:rPr lang="en"/>
              <a:t>(1) direct addressing, which applies to a MOV between a memory location and AL, AX, or EAX, and (2) displacement addressing, which applies to almost any instruction in the instruction set.</a:t>
            </a:r>
            <a:endParaRPr/>
          </a:p>
          <a:p>
            <a:pPr indent="0" lvl="0" marL="0" rtl="0" algn="l">
              <a:spcBef>
                <a:spcPts val="1200"/>
              </a:spcBef>
              <a:spcAft>
                <a:spcPts val="1200"/>
              </a:spcAft>
              <a:buNone/>
            </a:pPr>
            <a:r>
              <a:rPr lang="en"/>
              <a:t>In either case, the address is formed by adding the displacement to the default data segment address or an alternate segment address.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Addressing</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 addressing with a MOV instruction transfers data between a memory location, located within the data segment, and the AL (8-bit), AX (l6-bit), or EAX (32-bit) register. </a:t>
            </a:r>
            <a:endParaRPr/>
          </a:p>
          <a:p>
            <a:pPr indent="0" lvl="0" marL="0" rtl="0" algn="l">
              <a:spcBef>
                <a:spcPts val="1200"/>
              </a:spcBef>
              <a:spcAft>
                <a:spcPts val="0"/>
              </a:spcAft>
              <a:buNone/>
            </a:pPr>
            <a:r>
              <a:rPr lang="en"/>
              <a:t>A MOV instruction using this type of addressing is usually a 3-byte long instruction.</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MOV AL,DATA instruction, as represented by most assemblers, loads AL from the data segment memory location DATA (1234H).</a:t>
            </a:r>
            <a:endParaRPr/>
          </a:p>
          <a:p>
            <a:pPr indent="0" lvl="0" marL="0" rtl="0" algn="l">
              <a:spcBef>
                <a:spcPts val="1200"/>
              </a:spcBef>
              <a:spcAft>
                <a:spcPts val="0"/>
              </a:spcAft>
              <a:buNone/>
            </a:pPr>
            <a:r>
              <a:rPr lang="en"/>
              <a:t>Memory location DATA is a symbolic memory location, while the 1234H is the actual hexadecimal location.</a:t>
            </a:r>
            <a:endParaRPr/>
          </a:p>
          <a:p>
            <a:pPr indent="0" lvl="0" marL="0" rtl="0" algn="l">
              <a:spcBef>
                <a:spcPts val="1200"/>
              </a:spcBef>
              <a:spcAft>
                <a:spcPts val="0"/>
              </a:spcAft>
              <a:buNone/>
            </a:pPr>
            <a:r>
              <a:rPr lang="en"/>
              <a:t>With many assemblers, this instruction is represented as a MOV AL,[1234H] instruction. </a:t>
            </a:r>
            <a:endParaRPr/>
          </a:p>
          <a:p>
            <a:pPr indent="0" lvl="0" marL="0" rtl="0" algn="l">
              <a:spcBef>
                <a:spcPts val="1200"/>
              </a:spcBef>
              <a:spcAft>
                <a:spcPts val="0"/>
              </a:spcAft>
              <a:buNone/>
            </a:pPr>
            <a:r>
              <a:rPr lang="en"/>
              <a:t>The [1234H] is an absolute memory location that is not allowed by all assembler programs. </a:t>
            </a:r>
            <a:endParaRPr/>
          </a:p>
          <a:p>
            <a:pPr indent="0" lvl="0" marL="0" rtl="0" algn="l">
              <a:spcBef>
                <a:spcPts val="1200"/>
              </a:spcBef>
              <a:spcAft>
                <a:spcPts val="0"/>
              </a:spcAft>
              <a:buNone/>
            </a:pPr>
            <a:r>
              <a:rPr lang="en"/>
              <a:t>Note that this may need to be formed as MOV AL, DS:[1234H] with some assemblers, to show that the address is in the data segment.</a:t>
            </a:r>
            <a:endParaRPr/>
          </a:p>
          <a:p>
            <a:pPr indent="0" lvl="0" marL="0" rtl="0" algn="l">
              <a:spcBef>
                <a:spcPts val="1200"/>
              </a:spcBef>
              <a:spcAft>
                <a:spcPts val="1200"/>
              </a:spcAft>
              <a:buNone/>
            </a:pPr>
            <a:r>
              <a:rPr lang="en"/>
              <a:t>The effective address is formed by adding 1234H (the offset address) and 10000H (the data segment address of 1000H times 10H) in a system operating in the real mode.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5"/>
          <p:cNvPicPr preferRelativeResize="0"/>
          <p:nvPr/>
        </p:nvPicPr>
        <p:blipFill>
          <a:blip r:embed="rId3">
            <a:alphaModFix/>
          </a:blip>
          <a:stretch>
            <a:fillRect/>
          </a:stretch>
        </p:blipFill>
        <p:spPr>
          <a:xfrm>
            <a:off x="1476375" y="1338250"/>
            <a:ext cx="6191250" cy="2466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6"/>
          <p:cNvPicPr preferRelativeResize="0"/>
          <p:nvPr/>
        </p:nvPicPr>
        <p:blipFill>
          <a:blip r:embed="rId3">
            <a:alphaModFix/>
          </a:blip>
          <a:stretch>
            <a:fillRect/>
          </a:stretch>
        </p:blipFill>
        <p:spPr>
          <a:xfrm>
            <a:off x="642938" y="838200"/>
            <a:ext cx="7858125" cy="346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Displacement Addressing</a:t>
            </a:r>
            <a:endParaRPr/>
          </a:p>
        </p:txBody>
      </p:sp>
      <p:sp>
        <p:nvSpPr>
          <p:cNvPr id="203" name="Google Shape;203;p37"/>
          <p:cNvSpPr txBox="1"/>
          <p:nvPr>
            <p:ph idx="1" type="body"/>
          </p:nvPr>
        </p:nvSpPr>
        <p:spPr>
          <a:xfrm>
            <a:off x="311700" y="1152475"/>
            <a:ext cx="8520600" cy="3650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Displacement addressing is almost identical to direct addressing, except that the instruction is 4 bytes wide instead of 3.</a:t>
            </a:r>
            <a:endParaRPr/>
          </a:p>
          <a:p>
            <a:pPr indent="0" lvl="0" marL="0" rtl="0" algn="l">
              <a:spcBef>
                <a:spcPts val="1200"/>
              </a:spcBef>
              <a:spcAft>
                <a:spcPts val="0"/>
              </a:spcAft>
              <a:buNone/>
            </a:pPr>
            <a:r>
              <a:rPr lang="en"/>
              <a:t>MOV CL,DS:[1234H] </a:t>
            </a:r>
            <a:endParaRPr/>
          </a:p>
          <a:p>
            <a:pPr indent="0" lvl="0" marL="0" rtl="0" algn="l">
              <a:spcBef>
                <a:spcPts val="1200"/>
              </a:spcBef>
              <a:spcAft>
                <a:spcPts val="0"/>
              </a:spcAft>
              <a:buNone/>
            </a:pPr>
            <a:r>
              <a:rPr lang="en"/>
              <a:t>MOV AL,DS:[1234H] </a:t>
            </a:r>
            <a:endParaRPr/>
          </a:p>
          <a:p>
            <a:pPr indent="0" lvl="0" marL="0" rtl="0" algn="l">
              <a:spcBef>
                <a:spcPts val="1200"/>
              </a:spcBef>
              <a:spcAft>
                <a:spcPts val="0"/>
              </a:spcAft>
              <a:buNone/>
            </a:pPr>
            <a:r>
              <a:rPr lang="en"/>
              <a:t>both basically perform the same operation except for the destination register (CL versus AL). </a:t>
            </a:r>
            <a:endParaRPr/>
          </a:p>
          <a:p>
            <a:pPr indent="0" lvl="0" marL="0" rtl="0" algn="l">
              <a:spcBef>
                <a:spcPts val="1200"/>
              </a:spcBef>
              <a:spcAft>
                <a:spcPts val="0"/>
              </a:spcAft>
              <a:buNone/>
            </a:pPr>
            <a:r>
              <a:rPr lang="en"/>
              <a:t>Another difference only becomes apparent upon examining the assembled versions of these two instructions. </a:t>
            </a:r>
            <a:endParaRPr/>
          </a:p>
          <a:p>
            <a:pPr indent="0" lvl="0" marL="0" rtl="0" algn="l">
              <a:spcBef>
                <a:spcPts val="1200"/>
              </a:spcBef>
              <a:spcAft>
                <a:spcPts val="0"/>
              </a:spcAft>
              <a:buNone/>
            </a:pPr>
            <a:r>
              <a:rPr lang="en"/>
              <a:t>MOV AL,DS:[1234H] instruction is 3 bytes long </a:t>
            </a:r>
            <a:endParaRPr/>
          </a:p>
          <a:p>
            <a:pPr indent="0" lvl="0" marL="0" rtl="0" algn="l">
              <a:spcBef>
                <a:spcPts val="1200"/>
              </a:spcBef>
              <a:spcAft>
                <a:spcPts val="0"/>
              </a:spcAft>
              <a:buNone/>
            </a:pPr>
            <a:r>
              <a:rPr lang="en"/>
              <a:t>MOV CL,DS:[1234H] instruction is 4 bytes long</a:t>
            </a:r>
            <a:endParaRPr/>
          </a:p>
          <a:p>
            <a:pPr indent="0" lvl="0" marL="0" rtl="0" algn="l">
              <a:spcBef>
                <a:spcPts val="1200"/>
              </a:spcBef>
              <a:spcAft>
                <a:spcPts val="0"/>
              </a:spcAft>
              <a:buNone/>
            </a:pPr>
            <a:r>
              <a:rPr lang="en"/>
              <a:t>This example shows how the assembler converts these two instructions into hexadecimal machine language. </a:t>
            </a:r>
            <a:endParaRPr/>
          </a:p>
          <a:p>
            <a:pPr indent="0" lvl="0" marL="0" rtl="0" algn="l">
              <a:spcBef>
                <a:spcPts val="1200"/>
              </a:spcBef>
              <a:spcAft>
                <a:spcPts val="1200"/>
              </a:spcAft>
              <a:buNone/>
            </a:pPr>
            <a:r>
              <a:rPr lang="en"/>
              <a:t>You must include the segment register DS: in this example, before the [offset] part of the instruction. You may use any segment register, but in most cases, data are stored in the data segment, so this example uses DS:[1234H].</a:t>
            </a:r>
            <a:endParaRPr/>
          </a:p>
        </p:txBody>
      </p:sp>
      <p:pic>
        <p:nvPicPr>
          <p:cNvPr id="204" name="Google Shape;204;p37"/>
          <p:cNvPicPr preferRelativeResize="0"/>
          <p:nvPr/>
        </p:nvPicPr>
        <p:blipFill>
          <a:blip r:embed="rId3">
            <a:alphaModFix/>
          </a:blip>
          <a:stretch>
            <a:fillRect/>
          </a:stretch>
        </p:blipFill>
        <p:spPr>
          <a:xfrm>
            <a:off x="4572000" y="3114425"/>
            <a:ext cx="3333750" cy="70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8"/>
          <p:cNvPicPr preferRelativeResize="0"/>
          <p:nvPr/>
        </p:nvPicPr>
        <p:blipFill>
          <a:blip r:embed="rId3">
            <a:alphaModFix/>
          </a:blip>
          <a:stretch>
            <a:fillRect/>
          </a:stretch>
        </p:blipFill>
        <p:spPr>
          <a:xfrm>
            <a:off x="1438275" y="1000125"/>
            <a:ext cx="6267450" cy="3143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Indirect Addressing</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Register indirect addressing allows data to be addressed at any memory location through an offset address held in any of the following registers: BP, BX, DI, and SI.</a:t>
            </a:r>
            <a:endParaRPr/>
          </a:p>
          <a:p>
            <a:pPr indent="0" lvl="0" marL="0" rtl="0" algn="l">
              <a:spcBef>
                <a:spcPts val="1200"/>
              </a:spcBef>
              <a:spcAft>
                <a:spcPts val="0"/>
              </a:spcAft>
              <a:buNone/>
            </a:pPr>
            <a:r>
              <a:rPr lang="en"/>
              <a:t>For example, if register BX contains 1000H and the MOV AX,[BX] instruction executes, the word contents of data segment offset address 1000H are copied into register AX.</a:t>
            </a:r>
            <a:endParaRPr/>
          </a:p>
          <a:p>
            <a:pPr indent="0" lvl="0" marL="0" rtl="0" algn="l">
              <a:spcBef>
                <a:spcPts val="1200"/>
              </a:spcBef>
              <a:spcAft>
                <a:spcPts val="0"/>
              </a:spcAft>
              <a:buNone/>
            </a:pPr>
            <a:r>
              <a:rPr lang="en"/>
              <a:t>The [ ] symbols denote indirect addressing in assembly language.</a:t>
            </a:r>
            <a:endParaRPr/>
          </a:p>
          <a:p>
            <a:pPr indent="0" lvl="0" marL="0" rtl="0" algn="l">
              <a:spcBef>
                <a:spcPts val="1200"/>
              </a:spcBef>
              <a:spcAft>
                <a:spcPts val="0"/>
              </a:spcAft>
              <a:buNone/>
            </a:pPr>
            <a:r>
              <a:rPr lang="en"/>
              <a:t>The data segment is used by default with register indirect addressing or any other addressing mode that uses BX, DI, or SI to address memory.</a:t>
            </a:r>
            <a:endParaRPr/>
          </a:p>
          <a:p>
            <a:pPr indent="0" lvl="0" marL="0" rtl="0" algn="l">
              <a:spcBef>
                <a:spcPts val="1200"/>
              </a:spcBef>
              <a:spcAft>
                <a:spcPts val="1200"/>
              </a:spcAft>
              <a:buNone/>
            </a:pPr>
            <a:r>
              <a:rPr lang="en"/>
              <a:t>If the BP register addresses memory, the stack segment is used by default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40"/>
          <p:cNvPicPr preferRelativeResize="0"/>
          <p:nvPr/>
        </p:nvPicPr>
        <p:blipFill>
          <a:blip r:embed="rId3">
            <a:alphaModFix/>
          </a:blip>
          <a:stretch>
            <a:fillRect/>
          </a:stretch>
        </p:blipFill>
        <p:spPr>
          <a:xfrm>
            <a:off x="1309688" y="395288"/>
            <a:ext cx="6524625" cy="435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41"/>
          <p:cNvSpPr txBox="1"/>
          <p:nvPr>
            <p:ph idx="1" type="body"/>
          </p:nvPr>
        </p:nvSpPr>
        <p:spPr>
          <a:xfrm>
            <a:off x="311700" y="1152475"/>
            <a:ext cx="8520600" cy="373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some cases, indirect addressing requires specifying the size of the data. </a:t>
            </a:r>
            <a:endParaRPr/>
          </a:p>
          <a:p>
            <a:pPr indent="0" lvl="0" marL="0" rtl="0" algn="l">
              <a:spcBef>
                <a:spcPts val="1200"/>
              </a:spcBef>
              <a:spcAft>
                <a:spcPts val="0"/>
              </a:spcAft>
              <a:buNone/>
            </a:pPr>
            <a:r>
              <a:rPr lang="en"/>
              <a:t>The size is specified by the special assembler directive BYTE PTR, WORD PTR, DWORD PTR, or QWORD PTR. </a:t>
            </a:r>
            <a:endParaRPr/>
          </a:p>
          <a:p>
            <a:pPr indent="0" lvl="0" marL="0" rtl="0" algn="l">
              <a:spcBef>
                <a:spcPts val="1200"/>
              </a:spcBef>
              <a:spcAft>
                <a:spcPts val="0"/>
              </a:spcAft>
              <a:buNone/>
            </a:pPr>
            <a:r>
              <a:rPr lang="en"/>
              <a:t>These directives indicate the size of the memory data addressed by the memory pointer (PTR). </a:t>
            </a:r>
            <a:endParaRPr/>
          </a:p>
          <a:p>
            <a:pPr indent="0" lvl="0" marL="0" rtl="0" algn="l">
              <a:spcBef>
                <a:spcPts val="1200"/>
              </a:spcBef>
              <a:spcAft>
                <a:spcPts val="0"/>
              </a:spcAft>
              <a:buNone/>
            </a:pPr>
            <a:r>
              <a:rPr lang="en"/>
              <a:t>For example, the MOV AL,[DI] instruction is clearly a byte-sized move instruction, but the MOV [DI],10H instruction is ambiguous. </a:t>
            </a:r>
            <a:endParaRPr/>
          </a:p>
          <a:p>
            <a:pPr indent="0" lvl="0" marL="0" rtl="0" algn="l">
              <a:spcBef>
                <a:spcPts val="1200"/>
              </a:spcBef>
              <a:spcAft>
                <a:spcPts val="0"/>
              </a:spcAft>
              <a:buNone/>
            </a:pPr>
            <a:r>
              <a:rPr lang="en"/>
              <a:t>Does the MOV [DI],10H instruction address a byte-, word-, doubleword-, or quadword-sized memory location? </a:t>
            </a:r>
            <a:endParaRPr/>
          </a:p>
          <a:p>
            <a:pPr indent="0" lvl="0" marL="0" rtl="0" algn="l">
              <a:spcBef>
                <a:spcPts val="1200"/>
              </a:spcBef>
              <a:spcAft>
                <a:spcPts val="0"/>
              </a:spcAft>
              <a:buNone/>
            </a:pPr>
            <a:r>
              <a:rPr lang="en"/>
              <a:t>The assembler can’t determine the size of the 10H. </a:t>
            </a:r>
            <a:endParaRPr/>
          </a:p>
          <a:p>
            <a:pPr indent="0" lvl="0" marL="0" rtl="0" algn="l">
              <a:spcBef>
                <a:spcPts val="1200"/>
              </a:spcBef>
              <a:spcAft>
                <a:spcPts val="0"/>
              </a:spcAft>
              <a:buNone/>
            </a:pPr>
            <a:r>
              <a:rPr lang="en"/>
              <a:t>The instruction MOV BYTE PTR [DI],10H clearly designates the location addressed by DI as a byte-sized memory location. </a:t>
            </a:r>
            <a:endParaRPr/>
          </a:p>
          <a:p>
            <a:pPr indent="0" lvl="0" marL="0" rtl="0" algn="l">
              <a:spcBef>
                <a:spcPts val="1200"/>
              </a:spcBef>
              <a:spcAft>
                <a:spcPts val="0"/>
              </a:spcAft>
              <a:buNone/>
            </a:pPr>
            <a:r>
              <a:rPr lang="en"/>
              <a:t>Likewise, the MOV DWORD PTR [DI],10H clearly identifies the memory location as doubleword-sized. </a:t>
            </a:r>
            <a:endParaRPr/>
          </a:p>
          <a:p>
            <a:pPr indent="0" lvl="0" marL="0" rtl="0" algn="l">
              <a:spcBef>
                <a:spcPts val="1200"/>
              </a:spcBef>
              <a:spcAft>
                <a:spcPts val="1200"/>
              </a:spcAft>
              <a:buNone/>
            </a:pPr>
            <a:r>
              <a:rPr lang="en"/>
              <a:t>The BYTE PTR, WORD PTR, DWORD PTR, and QWORD PTR directives are used only with instructions that address a memory location through a pointer or index register with immediate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data-addressing modes </a:t>
            </a:r>
            <a:endParaRPr/>
          </a:p>
          <a:p>
            <a:pPr indent="-342900" lvl="0" marL="457200" rtl="0" algn="l">
              <a:spcBef>
                <a:spcPts val="1200"/>
              </a:spcBef>
              <a:spcAft>
                <a:spcPts val="0"/>
              </a:spcAft>
              <a:buSzPts val="1800"/>
              <a:buChar char="●"/>
            </a:pPr>
            <a:r>
              <a:rPr lang="en"/>
              <a:t>register, immediate, direct, register indirect, base-plus index, register-relative, and base relative-plus-index in the 8086 through the 80286 </a:t>
            </a:r>
            <a:r>
              <a:rPr lang="en"/>
              <a:t>microprocessor</a:t>
            </a:r>
            <a:r>
              <a:rPr lang="en"/>
              <a:t>. The 80386 and above also include a scaled-index mode of addressing memory data.</a:t>
            </a:r>
            <a:endParaRPr/>
          </a:p>
          <a:p>
            <a:pPr indent="0" lvl="0" marL="0" rtl="0" algn="l">
              <a:spcBef>
                <a:spcPts val="1200"/>
              </a:spcBef>
              <a:spcAft>
                <a:spcPts val="0"/>
              </a:spcAft>
              <a:buNone/>
            </a:pPr>
            <a:r>
              <a:rPr lang="en"/>
              <a:t>program memory-addressing modes </a:t>
            </a:r>
            <a:endParaRPr/>
          </a:p>
          <a:p>
            <a:pPr indent="-342900" lvl="0" marL="457200" rtl="0" algn="l">
              <a:spcBef>
                <a:spcPts val="1200"/>
              </a:spcBef>
              <a:spcAft>
                <a:spcPts val="0"/>
              </a:spcAft>
              <a:buSzPts val="1800"/>
              <a:buChar char="●"/>
            </a:pPr>
            <a:r>
              <a:rPr lang="en"/>
              <a:t>program relative, direct, and indirect.</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Indirect addressing often allows a program to refer to tabular data located in the memory system. </a:t>
            </a:r>
            <a:endParaRPr/>
          </a:p>
          <a:p>
            <a:pPr indent="0" lvl="0" marL="0" rtl="0" algn="l">
              <a:spcBef>
                <a:spcPts val="1200"/>
              </a:spcBef>
              <a:spcAft>
                <a:spcPts val="0"/>
              </a:spcAft>
              <a:buNone/>
            </a:pPr>
            <a:r>
              <a:rPr lang="en"/>
              <a:t>For example, suppose that you must create a table of information that contains 50 samples taken from memory location 0000:046C. </a:t>
            </a:r>
            <a:endParaRPr/>
          </a:p>
          <a:p>
            <a:pPr indent="0" lvl="0" marL="0" rtl="0" algn="l">
              <a:spcBef>
                <a:spcPts val="1200"/>
              </a:spcBef>
              <a:spcAft>
                <a:spcPts val="0"/>
              </a:spcAft>
              <a:buNone/>
            </a:pPr>
            <a:r>
              <a:rPr lang="en"/>
              <a:t>load the starting location of the table into the BX register with a MOV immediate instruction. </a:t>
            </a:r>
            <a:endParaRPr/>
          </a:p>
          <a:p>
            <a:pPr indent="0" lvl="0" marL="0" rtl="0" algn="l">
              <a:spcBef>
                <a:spcPts val="1200"/>
              </a:spcBef>
              <a:spcAft>
                <a:spcPts val="1200"/>
              </a:spcAft>
              <a:buNone/>
            </a:pPr>
            <a:r>
              <a:rPr lang="en"/>
              <a:t>After initializing the starting address of the table, use register indirect addressing to store the 50 samples sequentially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Base-plus-index addressing</a:t>
            </a:r>
            <a:endParaRPr b="1"/>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Base-plus-index addressing is similar to indirect addressing because it indirectly addresses memory data. </a:t>
            </a:r>
            <a:endParaRPr/>
          </a:p>
          <a:p>
            <a:pPr indent="0" lvl="0" marL="0" rtl="0" algn="l">
              <a:spcBef>
                <a:spcPts val="1200"/>
              </a:spcBef>
              <a:spcAft>
                <a:spcPts val="0"/>
              </a:spcAft>
              <a:buNone/>
            </a:pPr>
            <a:r>
              <a:rPr lang="en"/>
              <a:t>In the 8086 through the 80286, this type of addressing uses one base register (BP or BX) and one index register (DI or SI) to indirectly address memory. </a:t>
            </a:r>
            <a:endParaRPr/>
          </a:p>
          <a:p>
            <a:pPr indent="0" lvl="0" marL="0" rtl="0" algn="l">
              <a:spcBef>
                <a:spcPts val="1200"/>
              </a:spcBef>
              <a:spcAft>
                <a:spcPts val="0"/>
              </a:spcAft>
              <a:buNone/>
            </a:pPr>
            <a:r>
              <a:rPr lang="en"/>
              <a:t>The base register often holds the beginning location of a memory array, whereas the index register holds the relative position of an element in the array. </a:t>
            </a:r>
            <a:endParaRPr/>
          </a:p>
          <a:p>
            <a:pPr indent="0" lvl="0" marL="0" rtl="0" algn="l">
              <a:spcBef>
                <a:spcPts val="1200"/>
              </a:spcBef>
              <a:spcAft>
                <a:spcPts val="1200"/>
              </a:spcAft>
              <a:buNone/>
            </a:pPr>
            <a:r>
              <a:rPr lang="en"/>
              <a:t>whenever BP addresses memory data, both the stack segment register and BP generate the effective address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9" name="Google Shape;249;p44"/>
          <p:cNvPicPr preferRelativeResize="0"/>
          <p:nvPr/>
        </p:nvPicPr>
        <p:blipFill>
          <a:blip r:embed="rId3">
            <a:alphaModFix/>
          </a:blip>
          <a:stretch>
            <a:fillRect/>
          </a:stretch>
        </p:blipFill>
        <p:spPr>
          <a:xfrm>
            <a:off x="742950" y="461963"/>
            <a:ext cx="7658100" cy="4219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45"/>
          <p:cNvPicPr preferRelativeResize="0"/>
          <p:nvPr/>
        </p:nvPicPr>
        <p:blipFill>
          <a:blip r:embed="rId3">
            <a:alphaModFix/>
          </a:blip>
          <a:stretch>
            <a:fillRect/>
          </a:stretch>
        </p:blipFill>
        <p:spPr>
          <a:xfrm>
            <a:off x="1433513" y="738188"/>
            <a:ext cx="6276975" cy="3667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major use of the base-plus-index addressing mode is to address elements in a memory array.</a:t>
            </a:r>
            <a:endParaRPr/>
          </a:p>
          <a:p>
            <a:pPr indent="0" lvl="0" marL="0" rtl="0" algn="l">
              <a:spcBef>
                <a:spcPts val="1200"/>
              </a:spcBef>
              <a:spcAft>
                <a:spcPts val="0"/>
              </a:spcAft>
              <a:buNone/>
            </a:pPr>
            <a:r>
              <a:rPr lang="en"/>
              <a:t>Suppose that the elements in an array located in the data segment at memory location ARRAY must be accessed.</a:t>
            </a:r>
            <a:endParaRPr/>
          </a:p>
          <a:p>
            <a:pPr indent="0" lvl="0" marL="0" rtl="0" algn="l">
              <a:spcBef>
                <a:spcPts val="1200"/>
              </a:spcBef>
              <a:spcAft>
                <a:spcPts val="1200"/>
              </a:spcAft>
              <a:buNone/>
            </a:pPr>
            <a:r>
              <a:rPr lang="en"/>
              <a:t>To accomplish this, load the BX register (base) with the beginning address of the array and the DI register (index) with the element number to be accessed.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47"/>
          <p:cNvPicPr preferRelativeResize="0"/>
          <p:nvPr/>
        </p:nvPicPr>
        <p:blipFill>
          <a:blip r:embed="rId3">
            <a:alphaModFix/>
          </a:blip>
          <a:stretch>
            <a:fillRect/>
          </a:stretch>
        </p:blipFill>
        <p:spPr>
          <a:xfrm>
            <a:off x="1452563" y="504825"/>
            <a:ext cx="6238875" cy="413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MOV instruction transfers bytes or words of data between two registers or between registers and memory in the 8086 through the 80286. </a:t>
            </a:r>
            <a:endParaRPr/>
          </a:p>
          <a:p>
            <a:pPr indent="-342900" lvl="0" marL="457200" rtl="0" algn="l">
              <a:spcBef>
                <a:spcPts val="0"/>
              </a:spcBef>
              <a:spcAft>
                <a:spcPts val="0"/>
              </a:spcAft>
              <a:buSzPts val="1800"/>
              <a:buChar char="●"/>
            </a:pPr>
            <a:r>
              <a:rPr lang="en"/>
              <a:t>Bytes, words, or doublewords are transferred in the 80386 and above by a MOV.</a:t>
            </a:r>
            <a:endParaRPr/>
          </a:p>
          <a:p>
            <a:pPr indent="-342900" lvl="0" marL="457200" rtl="0" algn="l">
              <a:spcBef>
                <a:spcPts val="0"/>
              </a:spcBef>
              <a:spcAft>
                <a:spcPts val="0"/>
              </a:spcAft>
              <a:buSzPts val="1800"/>
              <a:buChar char="●"/>
            </a:pPr>
            <a:r>
              <a:rPr lang="en"/>
              <a:t>The source is to the right and the destination is to the left, next to the opcode MOV. </a:t>
            </a:r>
            <a:endParaRPr/>
          </a:p>
          <a:p>
            <a:pPr indent="-342900" lvl="0" marL="457200" rtl="0" algn="l">
              <a:spcBef>
                <a:spcPts val="0"/>
              </a:spcBef>
              <a:spcAft>
                <a:spcPts val="0"/>
              </a:spcAft>
              <a:buSzPts val="1800"/>
              <a:buChar char="●"/>
            </a:pPr>
            <a:r>
              <a:rPr lang="en"/>
              <a:t>An opcode, or operation code, tells the microprocessor which operation to perform.</a:t>
            </a:r>
            <a:endParaRPr/>
          </a:p>
          <a:p>
            <a:pPr indent="-342900" lvl="0" marL="457200" rtl="0" algn="l">
              <a:spcBef>
                <a:spcPts val="0"/>
              </a:spcBef>
              <a:spcAft>
                <a:spcPts val="0"/>
              </a:spcAft>
              <a:buSzPts val="1800"/>
              <a:buChar char="●"/>
            </a:pPr>
            <a:r>
              <a:rPr lang="en"/>
              <a:t>Move the </a:t>
            </a:r>
            <a:r>
              <a:rPr lang="en"/>
              <a:t>data</a:t>
            </a:r>
            <a:r>
              <a:rPr lang="en"/>
              <a:t> from right to left</a:t>
            </a:r>
            <a:endParaRPr/>
          </a:p>
          <a:p>
            <a:pPr indent="-342900" lvl="0" marL="457200" rtl="0" algn="l">
              <a:spcBef>
                <a:spcPts val="0"/>
              </a:spcBef>
              <a:spcAft>
                <a:spcPts val="0"/>
              </a:spcAft>
              <a:buSzPts val="1800"/>
              <a:buChar char="●"/>
            </a:pPr>
            <a:r>
              <a:rPr lang="en"/>
              <a:t>a comma always separates the destination from the source in an instruction</a:t>
            </a:r>
            <a:endParaRPr/>
          </a:p>
          <a:p>
            <a:pPr indent="-342900" lvl="0" marL="457200" rtl="0" algn="l">
              <a:spcBef>
                <a:spcPts val="0"/>
              </a:spcBef>
              <a:spcAft>
                <a:spcPts val="0"/>
              </a:spcAft>
              <a:buSzPts val="1800"/>
              <a:buChar char="●"/>
            </a:pPr>
            <a:r>
              <a:rPr lang="en"/>
              <a:t>memory-to-memory transfers are not allowed by any instruction except for the MOVS instruction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 3.1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MOV AX, BX instruction transfers the word contents of the source register (BX) into the destination register (AX).</a:t>
            </a:r>
            <a:endParaRPr/>
          </a:p>
          <a:p>
            <a:pPr indent="0" lvl="0" marL="0" rtl="0" algn="l">
              <a:spcBef>
                <a:spcPts val="1200"/>
              </a:spcBef>
              <a:spcAft>
                <a:spcPts val="0"/>
              </a:spcAft>
              <a:buNone/>
            </a:pPr>
            <a:r>
              <a:rPr lang="en"/>
              <a:t>The source never changes, but the destination always changes.</a:t>
            </a:r>
            <a:endParaRPr/>
          </a:p>
          <a:p>
            <a:pPr indent="0" lvl="0" marL="0" rtl="0" algn="l">
              <a:spcBef>
                <a:spcPts val="1200"/>
              </a:spcBef>
              <a:spcAft>
                <a:spcPts val="0"/>
              </a:spcAft>
              <a:buNone/>
            </a:pPr>
            <a:r>
              <a:rPr lang="en"/>
              <a:t>MOV instruction always copies the source data into the destination</a:t>
            </a:r>
            <a:endParaRPr/>
          </a:p>
          <a:p>
            <a:pPr indent="0" lvl="0" marL="0" rtl="0" algn="l">
              <a:spcBef>
                <a:spcPts val="1200"/>
              </a:spcBef>
              <a:spcAft>
                <a:spcPts val="0"/>
              </a:spcAft>
              <a:buNone/>
            </a:pPr>
            <a:r>
              <a:rPr lang="en"/>
              <a:t>The flag register remains unaffected by most data transfer instructions. </a:t>
            </a:r>
            <a:endParaRPr/>
          </a:p>
          <a:p>
            <a:pPr indent="0" lvl="0" marL="0" rtl="0" algn="l">
              <a:spcBef>
                <a:spcPts val="1200"/>
              </a:spcBef>
              <a:spcAft>
                <a:spcPts val="1200"/>
              </a:spcAft>
              <a:buNone/>
            </a:pPr>
            <a:r>
              <a:rPr lang="en"/>
              <a:t>The source and destination are often called operands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possible variations of the data-addressing modes using the MOV instruction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58615" y="0"/>
            <a:ext cx="902676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addressing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Register addressing transfers a copy of a byte or word from the source</a:t>
            </a:r>
            <a:endParaRPr/>
          </a:p>
          <a:p>
            <a:pPr indent="0" lvl="0" marL="0" rtl="0" algn="l">
              <a:spcBef>
                <a:spcPts val="1200"/>
              </a:spcBef>
              <a:spcAft>
                <a:spcPts val="0"/>
              </a:spcAft>
              <a:buClr>
                <a:schemeClr val="dk1"/>
              </a:buClr>
              <a:buSzPts val="1100"/>
              <a:buFont typeface="Arial"/>
              <a:buNone/>
            </a:pPr>
            <a:r>
              <a:rPr lang="en"/>
              <a:t>register or contents of a memory location to the destination register or</a:t>
            </a:r>
            <a:endParaRPr/>
          </a:p>
          <a:p>
            <a:pPr indent="0" lvl="0" marL="0" rtl="0" algn="l">
              <a:spcBef>
                <a:spcPts val="1200"/>
              </a:spcBef>
              <a:spcAft>
                <a:spcPts val="0"/>
              </a:spcAft>
              <a:buNone/>
            </a:pPr>
            <a:r>
              <a:rPr lang="en"/>
              <a:t>memory location. </a:t>
            </a:r>
            <a:endParaRPr/>
          </a:p>
          <a:p>
            <a:pPr indent="0" lvl="0" marL="0" rtl="0" algn="l">
              <a:spcBef>
                <a:spcPts val="1200"/>
              </a:spcBef>
              <a:spcAft>
                <a:spcPts val="0"/>
              </a:spcAft>
              <a:buNone/>
            </a:pPr>
            <a:r>
              <a:rPr lang="en"/>
              <a:t>The MOV CX, DX instruction copies the word-sized contents of register DX into register CX.</a:t>
            </a:r>
            <a:endParaRPr/>
          </a:p>
          <a:p>
            <a:pPr indent="0" lvl="0" marL="0" rtl="0" algn="l">
              <a:spcBef>
                <a:spcPts val="1200"/>
              </a:spcBef>
              <a:spcAft>
                <a:spcPts val="0"/>
              </a:spcAft>
              <a:buClr>
                <a:schemeClr val="dk1"/>
              </a:buClr>
              <a:buSzPts val="1100"/>
              <a:buFont typeface="Arial"/>
              <a:buNone/>
            </a:pPr>
            <a:r>
              <a:rPr lang="en"/>
              <a:t>In the 80386 and above, a doubleword can be transferred from the source register or memory location to the destination register or memory location.</a:t>
            </a:r>
            <a:endParaRPr/>
          </a:p>
          <a:p>
            <a:pPr indent="0" lvl="0" marL="0" rtl="0" algn="l">
              <a:spcBef>
                <a:spcPts val="1200"/>
              </a:spcBef>
              <a:spcAft>
                <a:spcPts val="1200"/>
              </a:spcAft>
              <a:buNone/>
            </a:pPr>
            <a:r>
              <a:rPr lang="en"/>
              <a:t>Example: The MOV ECX, EDX instruction copies the doubleword-sized contents of register EDX into register ECX.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addressing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Immediate addressing transfers the source, an immediate byte, word, doubleword, or quadword of data, into the destination register or memory location. </a:t>
            </a:r>
            <a:endParaRPr/>
          </a:p>
          <a:p>
            <a:pPr indent="0" lvl="0" marL="0" rtl="0" algn="l">
              <a:spcBef>
                <a:spcPts val="1200"/>
              </a:spcBef>
              <a:spcAft>
                <a:spcPts val="0"/>
              </a:spcAft>
              <a:buNone/>
            </a:pPr>
            <a:r>
              <a:rPr lang="en"/>
              <a:t>Example: The MOV AL, 22H instruction copies a byte-sized 22H into register AL. </a:t>
            </a:r>
            <a:endParaRPr/>
          </a:p>
          <a:p>
            <a:pPr indent="0" lvl="0" marL="0" rtl="0" algn="l">
              <a:spcBef>
                <a:spcPts val="1200"/>
              </a:spcBef>
              <a:spcAft>
                <a:spcPts val="0"/>
              </a:spcAft>
              <a:buNone/>
            </a:pPr>
            <a:r>
              <a:rPr lang="en"/>
              <a:t>In the 80386 and above, a doubleword of immediate data can be transferred into a register or memory location. </a:t>
            </a:r>
            <a:endParaRPr/>
          </a:p>
          <a:p>
            <a:pPr indent="0" lvl="0" marL="0" rtl="0" algn="l">
              <a:spcBef>
                <a:spcPts val="1200"/>
              </a:spcBef>
              <a:spcAft>
                <a:spcPts val="0"/>
              </a:spcAft>
              <a:buNone/>
            </a:pPr>
            <a:r>
              <a:rPr lang="en"/>
              <a:t>Example: The MOV EBX, 12345678H instruction copies a doubleword-sized l2345678H into the 32-bit-wide EBX register.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 addressing</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Direct addressing moves a byte or word between a memory location and a register. </a:t>
            </a:r>
            <a:endParaRPr/>
          </a:p>
          <a:p>
            <a:pPr indent="0" lvl="0" marL="0" rtl="0" algn="l">
              <a:spcBef>
                <a:spcPts val="1200"/>
              </a:spcBef>
              <a:spcAft>
                <a:spcPts val="0"/>
              </a:spcAft>
              <a:buNone/>
            </a:pPr>
            <a:r>
              <a:rPr lang="en"/>
              <a:t>The instruction set does not support a memory-to-memory transfer, except with the MOVS instruction. </a:t>
            </a:r>
            <a:endParaRPr/>
          </a:p>
          <a:p>
            <a:pPr indent="0" lvl="0" marL="0" rtl="0" algn="l">
              <a:spcBef>
                <a:spcPts val="1200"/>
              </a:spcBef>
              <a:spcAft>
                <a:spcPts val="0"/>
              </a:spcAft>
              <a:buNone/>
            </a:pPr>
            <a:r>
              <a:rPr lang="en"/>
              <a:t>Example: The MOV CX, LIST instruction copies the word-sized contents of memory location LIST into register CX.</a:t>
            </a:r>
            <a:endParaRPr/>
          </a:p>
          <a:p>
            <a:pPr indent="0" lvl="0" marL="0" rtl="0" algn="l">
              <a:spcBef>
                <a:spcPts val="1200"/>
              </a:spcBef>
              <a:spcAft>
                <a:spcPts val="0"/>
              </a:spcAft>
              <a:buNone/>
            </a:pPr>
            <a:r>
              <a:rPr lang="en"/>
              <a:t>In the 80386 and above, a doubleword-sized memory location can also be addressed. </a:t>
            </a:r>
            <a:endParaRPr/>
          </a:p>
          <a:p>
            <a:pPr indent="0" lvl="0" marL="0" rtl="0" algn="l">
              <a:spcBef>
                <a:spcPts val="1200"/>
              </a:spcBef>
              <a:spcAft>
                <a:spcPts val="1200"/>
              </a:spcAft>
              <a:buNone/>
            </a:pPr>
            <a:r>
              <a:rPr lang="en"/>
              <a:t>Example: The MOV ESI, LIST instruction copies a 32-bit number, stored in four consecutive bytes of memory, from location LIST into register ESI.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