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49f5d2c5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49f5d2c5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4fbf388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4fbf388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5e38d4a2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5e38d4a2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5e38d4a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5e38d4a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5e38d4a2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5e38d4a2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5e38d4a2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5e38d4a2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5e38d4a2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5e38d4a2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5e38d4a2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5e38d4a2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5e38d4a2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5e38d4a2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5e38d4a2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5e38d4a2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49f5d2c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49f5d2c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5e38d4a2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5e38d4a2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5e38d4a2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5e38d4a2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5e38d4a2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5e38d4a2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5e38d4a2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5e38d4a2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5e38d4a2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5e38d4a2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5e38d4a2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5e38d4a2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5e38d4a2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5e38d4a2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5e38d4a2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5e38d4a2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5e38d4a2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5e38d4a2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5e38d4a2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5e38d4a2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49f5d2c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49f5d2c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5e38d4a2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5e38d4a2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5e38d4a2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15e38d4a2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5e38d4a2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5e38d4a2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5e38d4a2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5e38d4a2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6cd00fe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6cd00fe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49f5d2c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49f5d2c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49f5d2c5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49f5d2c5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49f5d2c5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49f5d2c5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49f5d2c5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49f5d2c5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49f5d2c5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49f5d2c5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4fbf388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4fbf388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Microprocessors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Transient Program Area</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transient program area (TPA) holds the DOS (disk operating system) operating system and other programs that control the computer system.</a:t>
            </a:r>
            <a:endParaRPr/>
          </a:p>
          <a:p>
            <a:pPr indent="-342900" lvl="0" marL="457200" rtl="0" algn="l">
              <a:spcBef>
                <a:spcPts val="0"/>
              </a:spcBef>
              <a:spcAft>
                <a:spcPts val="0"/>
              </a:spcAft>
              <a:buSzPts val="1800"/>
              <a:buChar char="●"/>
            </a:pPr>
            <a:r>
              <a:rPr lang="en"/>
              <a:t>The TPA is a DOS concept and not really applicable in Windows.</a:t>
            </a:r>
            <a:endParaRPr/>
          </a:p>
          <a:p>
            <a:pPr indent="-342900" lvl="0" marL="457200" rtl="0" algn="l">
              <a:spcBef>
                <a:spcPts val="0"/>
              </a:spcBef>
              <a:spcAft>
                <a:spcPts val="0"/>
              </a:spcAft>
              <a:buSzPts val="1800"/>
              <a:buChar char="●"/>
            </a:pPr>
            <a:r>
              <a:rPr lang="en"/>
              <a:t>The TPA also stores any currently active or inactive DOS application programs. </a:t>
            </a:r>
            <a:endParaRPr/>
          </a:p>
          <a:p>
            <a:pPr indent="-342900" lvl="0" marL="457200" rtl="0" algn="l">
              <a:spcBef>
                <a:spcPts val="0"/>
              </a:spcBef>
              <a:spcAft>
                <a:spcPts val="0"/>
              </a:spcAft>
              <a:buSzPts val="1800"/>
              <a:buChar char="●"/>
            </a:pPr>
            <a:r>
              <a:rPr lang="en"/>
              <a:t>The length of the TPA is 640K bytes, this area of memory holds the DOS operating system.</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TPA</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system BIOS is a collection of programs stored in either a read-only (ROM) or flash memory that operates many of the I/O devices connected to your computer system. </a:t>
            </a:r>
            <a:endParaRPr/>
          </a:p>
          <a:p>
            <a:pPr indent="0" lvl="0" marL="0" rtl="0" algn="l">
              <a:spcBef>
                <a:spcPts val="1200"/>
              </a:spcBef>
              <a:spcAft>
                <a:spcPts val="0"/>
              </a:spcAft>
              <a:buNone/>
            </a:pPr>
            <a:r>
              <a:rPr lang="en"/>
              <a:t>The system BIOS and DOS communications areas contain transient data used by programs to access I/O devices and the internal features of the computer system.</a:t>
            </a:r>
            <a:endParaRPr/>
          </a:p>
          <a:p>
            <a:pPr indent="0" lvl="0" marL="0" rtl="0" algn="l">
              <a:spcBef>
                <a:spcPts val="1200"/>
              </a:spcBef>
              <a:spcAft>
                <a:spcPts val="0"/>
              </a:spcAft>
              <a:buNone/>
            </a:pPr>
            <a:r>
              <a:rPr lang="en"/>
              <a:t>The IO.SYS is a program that loads into the TPA from the disk whenever an MSDOS system is started. </a:t>
            </a:r>
            <a:endParaRPr/>
          </a:p>
          <a:p>
            <a:pPr indent="0" lvl="0" marL="0" rtl="0" algn="l">
              <a:spcBef>
                <a:spcPts val="1200"/>
              </a:spcBef>
              <a:spcAft>
                <a:spcPts val="0"/>
              </a:spcAft>
              <a:buNone/>
            </a:pPr>
            <a:r>
              <a:rPr lang="en"/>
              <a:t>The IO.SYS contains programs that allow DOS to use the keyboard, video display, printer, and other I/O devices often found in the computer system. </a:t>
            </a:r>
            <a:endParaRPr/>
          </a:p>
          <a:p>
            <a:pPr indent="0" lvl="0" marL="0" rtl="0" algn="l">
              <a:spcBef>
                <a:spcPts val="1200"/>
              </a:spcBef>
              <a:spcAft>
                <a:spcPts val="1200"/>
              </a:spcAft>
              <a:buNone/>
            </a:pPr>
            <a:r>
              <a:rPr lang="en"/>
              <a:t>The IO.SYS program links DOS to the programs stored on the system BIOS ROM.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TPA</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size of the driver area and number of drivers changes from one computer to another.</a:t>
            </a:r>
            <a:endParaRPr/>
          </a:p>
          <a:p>
            <a:pPr indent="0" lvl="0" marL="0" rtl="0" algn="l">
              <a:spcBef>
                <a:spcPts val="1200"/>
              </a:spcBef>
              <a:spcAft>
                <a:spcPts val="0"/>
              </a:spcAft>
              <a:buNone/>
            </a:pPr>
            <a:r>
              <a:rPr lang="en"/>
              <a:t>Drivers are programs that control installable I/O devices such as a mouse, disk cache, hand scanner, CD-ROM memory (Compact Disk Read-Only Memory), DVD (Digital Versatile Disk), or installable devices, as well as programs.</a:t>
            </a:r>
            <a:endParaRPr/>
          </a:p>
          <a:p>
            <a:pPr indent="0" lvl="0" marL="0" rtl="0" algn="l">
              <a:spcBef>
                <a:spcPts val="1200"/>
              </a:spcBef>
              <a:spcAft>
                <a:spcPts val="0"/>
              </a:spcAft>
              <a:buNone/>
            </a:pPr>
            <a:r>
              <a:rPr lang="en"/>
              <a:t>Installable drivers are programs that control or drive devices or programs that are added to the computer system. </a:t>
            </a:r>
            <a:endParaRPr/>
          </a:p>
          <a:p>
            <a:pPr indent="0" lvl="0" marL="0" rtl="0" algn="l">
              <a:spcBef>
                <a:spcPts val="1200"/>
              </a:spcBef>
              <a:spcAft>
                <a:spcPts val="1200"/>
              </a:spcAft>
              <a:buNone/>
            </a:pPr>
            <a:r>
              <a:rPr lang="en"/>
              <a:t>DOS drivers are normally files that have an extension of .SYS, such as MOUSE.SYS; in DOS version 3.2 and later, the files have an extension of .EXE, such as EMM386.EXE.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TPA</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Windows uses a file called SYSTEM.INI to load drivers used by Windows. </a:t>
            </a:r>
            <a:endParaRPr/>
          </a:p>
          <a:p>
            <a:pPr indent="0" lvl="0" marL="0" rtl="0" algn="l">
              <a:spcBef>
                <a:spcPts val="1200"/>
              </a:spcBef>
              <a:spcAft>
                <a:spcPts val="0"/>
              </a:spcAft>
              <a:buNone/>
            </a:pPr>
            <a:r>
              <a:rPr lang="en"/>
              <a:t>In newer versions of Windows such as Windows XP, a registry is added to contain information about the system and the drivers used by the system. </a:t>
            </a:r>
            <a:endParaRPr/>
          </a:p>
          <a:p>
            <a:pPr indent="0" lvl="0" marL="0" rtl="0" algn="l">
              <a:spcBef>
                <a:spcPts val="1200"/>
              </a:spcBef>
              <a:spcAft>
                <a:spcPts val="0"/>
              </a:spcAft>
              <a:buNone/>
            </a:pPr>
            <a:r>
              <a:rPr lang="en"/>
              <a:t>You can view the registry with the REGEDIT program.</a:t>
            </a:r>
            <a:endParaRPr/>
          </a:p>
          <a:p>
            <a:pPr indent="0" lvl="0" marL="0" rtl="0" algn="l">
              <a:spcBef>
                <a:spcPts val="1200"/>
              </a:spcBef>
              <a:spcAft>
                <a:spcPts val="0"/>
              </a:spcAft>
              <a:buNone/>
            </a:pPr>
            <a:r>
              <a:rPr lang="en"/>
              <a:t>The COMMAND.COM program (command processor) controls the operation of the computer from the keyboard when operated in the DOS mode. </a:t>
            </a:r>
            <a:endParaRPr/>
          </a:p>
          <a:p>
            <a:pPr indent="0" lvl="0" marL="0" rtl="0" algn="l">
              <a:spcBef>
                <a:spcPts val="1200"/>
              </a:spcBef>
              <a:spcAft>
                <a:spcPts val="0"/>
              </a:spcAft>
              <a:buNone/>
            </a:pPr>
            <a:r>
              <a:rPr lang="en"/>
              <a:t>The COMMAND.COM program processes the DOS commands as they are typed from the keyboard.</a:t>
            </a:r>
            <a:endParaRPr/>
          </a:p>
          <a:p>
            <a:pPr indent="0" lvl="0" marL="0" rtl="0" algn="l">
              <a:spcBef>
                <a:spcPts val="1200"/>
              </a:spcBef>
              <a:spcAft>
                <a:spcPts val="1200"/>
              </a:spcAft>
              <a:buNone/>
            </a:pPr>
            <a:r>
              <a:rPr lang="en"/>
              <a:t>Never erase COMMAND.COM, IO.SYS, or MSDOS.SYS.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Area</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system area contains programs on either a read-only memory (ROM) or flash memory, and areas of read/write (RAM) memory for data storage.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7"/>
          <p:cNvPicPr preferRelativeResize="0"/>
          <p:nvPr/>
        </p:nvPicPr>
        <p:blipFill>
          <a:blip r:embed="rId3">
            <a:alphaModFix/>
          </a:blip>
          <a:stretch>
            <a:fillRect/>
          </a:stretch>
        </p:blipFill>
        <p:spPr>
          <a:xfrm>
            <a:off x="2244318" y="0"/>
            <a:ext cx="4655364"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Windows Systems.</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Windows memory map appears in Figure 1–10 and has two main areas, a TPA and a system area. </a:t>
            </a:r>
            <a:endParaRPr/>
          </a:p>
          <a:p>
            <a:pPr indent="0" lvl="0" marL="0" rtl="0" algn="l">
              <a:spcBef>
                <a:spcPts val="1200"/>
              </a:spcBef>
              <a:spcAft>
                <a:spcPts val="0"/>
              </a:spcAft>
              <a:buNone/>
            </a:pPr>
            <a:r>
              <a:rPr lang="en"/>
              <a:t>The difference between it and the DOS memory map are the sizes and locations of these areas.</a:t>
            </a:r>
            <a:endParaRPr/>
          </a:p>
          <a:p>
            <a:pPr indent="0" lvl="0" marL="0" rtl="0" algn="l">
              <a:spcBef>
                <a:spcPts val="1200"/>
              </a:spcBef>
              <a:spcAft>
                <a:spcPts val="0"/>
              </a:spcAft>
              <a:buNone/>
            </a:pPr>
            <a:r>
              <a:rPr lang="en"/>
              <a:t>The Windows TPA is the first 2G bytes of the memory system from locations 00000000H to 7FFFFFFFH. </a:t>
            </a:r>
            <a:endParaRPr/>
          </a:p>
          <a:p>
            <a:pPr indent="0" lvl="0" marL="0" rtl="0" algn="l">
              <a:spcBef>
                <a:spcPts val="1200"/>
              </a:spcBef>
              <a:spcAft>
                <a:spcPts val="0"/>
              </a:spcAft>
              <a:buNone/>
            </a:pPr>
            <a:r>
              <a:rPr lang="en"/>
              <a:t>The Windows system area is the last 2G bytes of memory from locations 80000000H to FFFFFFFFH</a:t>
            </a:r>
            <a:endParaRPr/>
          </a:p>
          <a:p>
            <a:pPr indent="0" lvl="0" marL="0" rtl="0" algn="l">
              <a:spcBef>
                <a:spcPts val="1200"/>
              </a:spcBef>
              <a:spcAft>
                <a:spcPts val="1200"/>
              </a:spcAft>
              <a:buNone/>
            </a:pPr>
            <a:r>
              <a:rPr lang="en"/>
              <a:t>The system area is where the system BIOS is located and also the video memory. Also located in the system area is the actual Windows program and drivers.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9"/>
          <p:cNvPicPr preferRelativeResize="0"/>
          <p:nvPr/>
        </p:nvPicPr>
        <p:blipFill>
          <a:blip r:embed="rId3">
            <a:alphaModFix/>
          </a:blip>
          <a:stretch>
            <a:fillRect/>
          </a:stretch>
        </p:blipFill>
        <p:spPr>
          <a:xfrm>
            <a:off x="1769742" y="0"/>
            <a:ext cx="5604516"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 Space</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I/O port address is similar to a memory address, except that instead of addressing memory, it addresses an I/O device.</a:t>
            </a:r>
            <a:endParaRPr/>
          </a:p>
          <a:p>
            <a:pPr indent="0" lvl="0" marL="0" rtl="0" algn="l">
              <a:spcBef>
                <a:spcPts val="1200"/>
              </a:spcBef>
              <a:spcAft>
                <a:spcPts val="0"/>
              </a:spcAft>
              <a:buNone/>
            </a:pPr>
            <a:r>
              <a:rPr lang="en"/>
              <a:t>The I/O devices allow the microprocessor to communicate between itself and the outside world. </a:t>
            </a:r>
            <a:endParaRPr/>
          </a:p>
          <a:p>
            <a:pPr indent="0" lvl="0" marL="0" rtl="0" algn="l">
              <a:spcBef>
                <a:spcPts val="1200"/>
              </a:spcBef>
              <a:spcAft>
                <a:spcPts val="0"/>
              </a:spcAft>
              <a:buNone/>
            </a:pPr>
            <a:r>
              <a:rPr lang="en"/>
              <a:t>The I/O space allows the computer to access up to 64K different 8-bit I/O devices, 32K different 16-bit devices, or 16K different 32-bit devices.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 Space</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31"/>
          <p:cNvPicPr preferRelativeResize="0"/>
          <p:nvPr/>
        </p:nvPicPr>
        <p:blipFill>
          <a:blip r:embed="rId3">
            <a:alphaModFix/>
          </a:blip>
          <a:stretch>
            <a:fillRect/>
          </a:stretch>
        </p:blipFill>
        <p:spPr>
          <a:xfrm>
            <a:off x="1928813" y="195263"/>
            <a:ext cx="5286375" cy="4752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Microprocessor - a programmable device</a:t>
            </a:r>
            <a:endParaRPr/>
          </a:p>
          <a:p>
            <a:pPr indent="0" lvl="0" marL="0" rtl="0" algn="l">
              <a:spcBef>
                <a:spcPts val="1200"/>
              </a:spcBef>
              <a:spcAft>
                <a:spcPts val="0"/>
              </a:spcAft>
              <a:buNone/>
            </a:pPr>
            <a:r>
              <a:rPr lang="en"/>
              <a:t>Programming Model</a:t>
            </a:r>
            <a:endParaRPr/>
          </a:p>
          <a:p>
            <a:pPr indent="0" lvl="0" marL="0" rtl="0" algn="l">
              <a:spcBef>
                <a:spcPts val="1200"/>
              </a:spcBef>
              <a:spcAft>
                <a:spcPts val="0"/>
              </a:spcAft>
              <a:buNone/>
            </a:pPr>
            <a:r>
              <a:rPr lang="en"/>
              <a:t>Addressing of Memory Space</a:t>
            </a:r>
            <a:endParaRPr/>
          </a:p>
          <a:p>
            <a:pPr indent="0" lvl="0" marL="0" rtl="0" algn="l">
              <a:spcBef>
                <a:spcPts val="1200"/>
              </a:spcBef>
              <a:spcAft>
                <a:spcPts val="0"/>
              </a:spcAft>
              <a:buNone/>
            </a:pPr>
            <a:r>
              <a:rPr lang="en"/>
              <a:t>Architecture of Intel MP</a:t>
            </a:r>
            <a:endParaRPr/>
          </a:p>
          <a:p>
            <a:pPr indent="0" lvl="0" marL="0" rtl="0" algn="l">
              <a:spcBef>
                <a:spcPts val="1200"/>
              </a:spcBef>
              <a:spcAft>
                <a:spcPts val="0"/>
              </a:spcAft>
              <a:buNone/>
            </a:pPr>
            <a:r>
              <a:rPr lang="en"/>
              <a:t>Addressing Modes - Real, Protected, Flat mode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Microprocessor</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microprocessor, (CPU central processing unit), is the controlling element in a computer system.</a:t>
            </a:r>
            <a:endParaRPr/>
          </a:p>
          <a:p>
            <a:pPr indent="0" lvl="0" marL="0" rtl="0" algn="l">
              <a:spcBef>
                <a:spcPts val="1200"/>
              </a:spcBef>
              <a:spcAft>
                <a:spcPts val="0"/>
              </a:spcAft>
              <a:buNone/>
            </a:pPr>
            <a:r>
              <a:rPr lang="en"/>
              <a:t>The microprocessor controls memory and I/O through a series of connections called buses. </a:t>
            </a:r>
            <a:endParaRPr/>
          </a:p>
          <a:p>
            <a:pPr indent="0" lvl="0" marL="0" rtl="0" algn="l">
              <a:spcBef>
                <a:spcPts val="1200"/>
              </a:spcBef>
              <a:spcAft>
                <a:spcPts val="0"/>
              </a:spcAft>
              <a:buNone/>
            </a:pPr>
            <a:r>
              <a:rPr lang="en"/>
              <a:t>The buses select an I/O or memory device, transfer data between an I/O device or memory and the microprocessor, and control the I/O and memory system. </a:t>
            </a:r>
            <a:endParaRPr/>
          </a:p>
          <a:p>
            <a:pPr indent="0" lvl="0" marL="0" rtl="0" algn="l">
              <a:spcBef>
                <a:spcPts val="1200"/>
              </a:spcBef>
              <a:spcAft>
                <a:spcPts val="1200"/>
              </a:spcAft>
              <a:buNone/>
            </a:pPr>
            <a:r>
              <a:rPr lang="en"/>
              <a:t>Memory and I/O are controlled through instructions that are stored in the memory and executed by the microprocessor.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microprocessor performs three main tasks for the computer system: </a:t>
            </a:r>
            <a:endParaRPr/>
          </a:p>
          <a:p>
            <a:pPr indent="0" lvl="0" marL="0" rtl="0" algn="l">
              <a:spcBef>
                <a:spcPts val="1200"/>
              </a:spcBef>
              <a:spcAft>
                <a:spcPts val="0"/>
              </a:spcAft>
              <a:buNone/>
            </a:pPr>
            <a:r>
              <a:rPr lang="en"/>
              <a:t>(1) data transfer between itself and the memory or I/O systems</a:t>
            </a:r>
            <a:endParaRPr/>
          </a:p>
          <a:p>
            <a:pPr indent="0" lvl="0" marL="0" rtl="0" algn="l">
              <a:spcBef>
                <a:spcPts val="1200"/>
              </a:spcBef>
              <a:spcAft>
                <a:spcPts val="0"/>
              </a:spcAft>
              <a:buNone/>
            </a:pPr>
            <a:r>
              <a:rPr lang="en"/>
              <a:t>(2) simple arithmetic and logic operations</a:t>
            </a:r>
            <a:endParaRPr/>
          </a:p>
          <a:p>
            <a:pPr indent="0" lvl="0" marL="0" rtl="0" algn="l">
              <a:spcBef>
                <a:spcPts val="1200"/>
              </a:spcBef>
              <a:spcAft>
                <a:spcPts val="0"/>
              </a:spcAft>
              <a:buNone/>
            </a:pPr>
            <a:r>
              <a:rPr lang="en"/>
              <a:t>(3) program flow via simple decisions. </a:t>
            </a:r>
            <a:endParaRPr/>
          </a:p>
          <a:p>
            <a:pPr indent="0" lvl="0" marL="0" rtl="0" algn="l">
              <a:spcBef>
                <a:spcPts val="1200"/>
              </a:spcBef>
              <a:spcAft>
                <a:spcPts val="1200"/>
              </a:spcAft>
              <a:buNone/>
            </a:pPr>
            <a:r>
              <a:rPr lang="en"/>
              <a:t>Although these are simple tasks, it is through them that the microprocessor performs virtually any series of operations or tasks.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power of the microprocessor is in its capability to execute billions of millions of instructions per second from a program or software (group of instructions) stored in the memory system. </a:t>
            </a:r>
            <a:endParaRPr/>
          </a:p>
          <a:p>
            <a:pPr indent="0" lvl="0" marL="0" rtl="0" algn="l">
              <a:spcBef>
                <a:spcPts val="1200"/>
              </a:spcBef>
              <a:spcAft>
                <a:spcPts val="1200"/>
              </a:spcAft>
              <a:buNone/>
            </a:pPr>
            <a:r>
              <a:rPr lang="en"/>
              <a:t>This stored program concept has made the microprocessor and computer system very powerful devices.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Arithmetic and Logic Operations</a:t>
            </a:r>
            <a:endParaRPr/>
          </a:p>
        </p:txBody>
      </p:sp>
      <p:sp>
        <p:nvSpPr>
          <p:cNvPr id="193" name="Google Shape;193;p35"/>
          <p:cNvSpPr txBox="1"/>
          <p:nvPr>
            <p:ph idx="1" type="body"/>
          </p:nvPr>
        </p:nvSpPr>
        <p:spPr>
          <a:xfrm>
            <a:off x="311700" y="1152475"/>
            <a:ext cx="3493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operations are very basic, but through them, very complex problems are solved.</a:t>
            </a:r>
            <a:endParaRPr/>
          </a:p>
          <a:p>
            <a:pPr indent="0" lvl="0" marL="0" rtl="0" algn="l">
              <a:spcBef>
                <a:spcPts val="1200"/>
              </a:spcBef>
              <a:spcAft>
                <a:spcPts val="0"/>
              </a:spcAft>
              <a:buNone/>
            </a:pPr>
            <a:r>
              <a:rPr lang="en"/>
              <a:t>Data are operated upon from the memory system or internal registers. </a:t>
            </a:r>
            <a:endParaRPr/>
          </a:p>
          <a:p>
            <a:pPr indent="0" lvl="0" marL="0" rtl="0" algn="l">
              <a:spcBef>
                <a:spcPts val="1200"/>
              </a:spcBef>
              <a:spcAft>
                <a:spcPts val="1200"/>
              </a:spcAft>
              <a:buNone/>
            </a:pPr>
            <a:r>
              <a:rPr lang="en"/>
              <a:t>Data widths are variable and include a byte (8 bits), word (16 bits), and doubleword (32 bits). </a:t>
            </a:r>
            <a:endParaRPr/>
          </a:p>
        </p:txBody>
      </p:sp>
      <p:pic>
        <p:nvPicPr>
          <p:cNvPr id="194" name="Google Shape;194;p35"/>
          <p:cNvPicPr preferRelativeResize="0"/>
          <p:nvPr/>
        </p:nvPicPr>
        <p:blipFill>
          <a:blip r:embed="rId3">
            <a:alphaModFix/>
          </a:blip>
          <a:stretch>
            <a:fillRect/>
          </a:stretch>
        </p:blipFill>
        <p:spPr>
          <a:xfrm>
            <a:off x="3848100" y="1247775"/>
            <a:ext cx="4953000" cy="2647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numeric coprocessor is also capable of performing integer operations on quadwords (64 bits). </a:t>
            </a:r>
            <a:endParaRPr/>
          </a:p>
          <a:p>
            <a:pPr indent="0" lvl="0" marL="0" rtl="0" algn="l">
              <a:spcBef>
                <a:spcPts val="1200"/>
              </a:spcBef>
              <a:spcAft>
                <a:spcPts val="1200"/>
              </a:spcAft>
              <a:buNone/>
            </a:pPr>
            <a:r>
              <a:rPr lang="en"/>
              <a:t>The MMX and SIMD units inside the Pentium through Core2 function with integers and floatingpoint number in parallel. The SIMD unit requires numbers stored as octalwords (128 bits).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7"/>
          <p:cNvPicPr preferRelativeResize="0"/>
          <p:nvPr/>
        </p:nvPicPr>
        <p:blipFill>
          <a:blip r:embed="rId3">
            <a:alphaModFix/>
          </a:blip>
          <a:stretch>
            <a:fillRect/>
          </a:stretch>
        </p:blipFill>
        <p:spPr>
          <a:xfrm>
            <a:off x="1452563" y="1371600"/>
            <a:ext cx="6238875" cy="2400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Buses</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8"/>
          <p:cNvPicPr preferRelativeResize="0"/>
          <p:nvPr/>
        </p:nvPicPr>
        <p:blipFill>
          <a:blip r:embed="rId3">
            <a:alphaModFix/>
          </a:blip>
          <a:stretch>
            <a:fillRect/>
          </a:stretch>
        </p:blipFill>
        <p:spPr>
          <a:xfrm>
            <a:off x="1371600" y="1017725"/>
            <a:ext cx="6400800" cy="3562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Buses</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bus is a common group of wires that interconnect components in a computer system. </a:t>
            </a:r>
            <a:endParaRPr/>
          </a:p>
          <a:p>
            <a:pPr indent="0" lvl="0" marL="0" rtl="0" algn="l">
              <a:spcBef>
                <a:spcPts val="1200"/>
              </a:spcBef>
              <a:spcAft>
                <a:spcPts val="0"/>
              </a:spcAft>
              <a:buNone/>
            </a:pPr>
            <a:r>
              <a:rPr lang="en"/>
              <a:t>The buses that interconnect the sections of a computer system transfer address, data, and control information between the microprocessor and its memory and I/O systems. </a:t>
            </a:r>
            <a:endParaRPr/>
          </a:p>
          <a:p>
            <a:pPr indent="0" lvl="0" marL="0" rtl="0" algn="l">
              <a:spcBef>
                <a:spcPts val="1200"/>
              </a:spcBef>
              <a:spcAft>
                <a:spcPts val="1200"/>
              </a:spcAft>
              <a:buNone/>
            </a:pPr>
            <a:r>
              <a:rPr lang="en"/>
              <a:t>In the microprocessor based computer system, three buses exist for this transfer of information: address, data, and control bus.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40"/>
          <p:cNvSpPr txBox="1"/>
          <p:nvPr>
            <p:ph idx="1" type="body"/>
          </p:nvPr>
        </p:nvSpPr>
        <p:spPr>
          <a:xfrm>
            <a:off x="311700" y="445025"/>
            <a:ext cx="8520600" cy="43638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The address bus requests a memory location from the memory or an I/O location from the I/O devices.</a:t>
            </a:r>
            <a:endParaRPr/>
          </a:p>
          <a:p>
            <a:pPr indent="0" lvl="0" marL="0" rtl="0" algn="l">
              <a:spcBef>
                <a:spcPts val="1200"/>
              </a:spcBef>
              <a:spcAft>
                <a:spcPts val="0"/>
              </a:spcAft>
              <a:buNone/>
            </a:pPr>
            <a:r>
              <a:rPr lang="en"/>
              <a:t>If I/O is addressed, the address bus contains a 16-bit I/O address from 0000H through FFFFH. </a:t>
            </a:r>
            <a:endParaRPr/>
          </a:p>
          <a:p>
            <a:pPr indent="0" lvl="0" marL="0" rtl="0" algn="l">
              <a:spcBef>
                <a:spcPts val="1200"/>
              </a:spcBef>
              <a:spcAft>
                <a:spcPts val="0"/>
              </a:spcAft>
              <a:buNone/>
            </a:pPr>
            <a:r>
              <a:rPr lang="en"/>
              <a:t>The 16-bit I/O address, or port number, selects one of 64K different I/O devices.</a:t>
            </a:r>
            <a:endParaRPr/>
          </a:p>
          <a:p>
            <a:pPr indent="0" lvl="0" marL="0" rtl="0" algn="l">
              <a:spcBef>
                <a:spcPts val="1200"/>
              </a:spcBef>
              <a:spcAft>
                <a:spcPts val="0"/>
              </a:spcAft>
              <a:buNone/>
            </a:pPr>
            <a:r>
              <a:rPr lang="en"/>
              <a:t>If memory is addressed, the address bus contains a memory address, which varies in width with the different versions of the microprocessor. </a:t>
            </a:r>
            <a:endParaRPr/>
          </a:p>
          <a:p>
            <a:pPr indent="0" lvl="0" marL="0" rtl="0" algn="l">
              <a:spcBef>
                <a:spcPts val="1200"/>
              </a:spcBef>
              <a:spcAft>
                <a:spcPts val="0"/>
              </a:spcAft>
              <a:buNone/>
            </a:pPr>
            <a:r>
              <a:rPr lang="en"/>
              <a:t>The 8086 and 8088 address 1M byte of memory, using a 20-bit address that selects locations 00000H–FFFFFH. </a:t>
            </a:r>
            <a:endParaRPr/>
          </a:p>
          <a:p>
            <a:pPr indent="0" lvl="0" marL="0" rtl="0" algn="l">
              <a:spcBef>
                <a:spcPts val="1200"/>
              </a:spcBef>
              <a:spcAft>
                <a:spcPts val="0"/>
              </a:spcAft>
              <a:buNone/>
            </a:pPr>
            <a:r>
              <a:rPr lang="en"/>
              <a:t>The 80286 and 80386SX address 16M bytes of memory using a 24-bit address that selects locations 000000H–FFFFFFH. </a:t>
            </a:r>
            <a:endParaRPr/>
          </a:p>
          <a:p>
            <a:pPr indent="0" lvl="0" marL="0" rtl="0" algn="l">
              <a:spcBef>
                <a:spcPts val="1200"/>
              </a:spcBef>
              <a:spcAft>
                <a:spcPts val="0"/>
              </a:spcAft>
              <a:buNone/>
            </a:pPr>
            <a:r>
              <a:rPr lang="en"/>
              <a:t>The 80386SL, 80386SLC, and 80386EX address 32M bytes of memory, using 25-bit address that selects locations 0000000H–1FFFFFFH.</a:t>
            </a:r>
            <a:endParaRPr/>
          </a:p>
          <a:p>
            <a:pPr indent="0" lvl="0" marL="0" rtl="0" algn="l">
              <a:spcBef>
                <a:spcPts val="1200"/>
              </a:spcBef>
              <a:spcAft>
                <a:spcPts val="0"/>
              </a:spcAft>
              <a:buNone/>
            </a:pPr>
            <a:r>
              <a:rPr lang="en"/>
              <a:t>The 80386DX, 80486SX, and 80486DX address G bytes of memory, using a 32-bit address that selects locations 00000000H–FFFFFFFFH. </a:t>
            </a:r>
            <a:endParaRPr/>
          </a:p>
          <a:p>
            <a:pPr indent="0" lvl="0" marL="0" rtl="0" algn="l">
              <a:spcBef>
                <a:spcPts val="1200"/>
              </a:spcBef>
              <a:spcAft>
                <a:spcPts val="0"/>
              </a:spcAft>
              <a:buNone/>
            </a:pPr>
            <a:r>
              <a:rPr lang="en"/>
              <a:t>The Pentium also addresses 4G bytes of memory, but it uses a 64-bit data bus to access up to 8 bytes of memory at a time. </a:t>
            </a:r>
            <a:endParaRPr/>
          </a:p>
          <a:p>
            <a:pPr indent="0" lvl="0" marL="0" rtl="0" algn="l">
              <a:spcBef>
                <a:spcPts val="1200"/>
              </a:spcBef>
              <a:spcAft>
                <a:spcPts val="1200"/>
              </a:spcAft>
              <a:buNone/>
            </a:pPr>
            <a:r>
              <a:rPr lang="en"/>
              <a:t>The Pentium Pro through Core2 microprocessors have a 64-bit data bus and a 32-bit address bus that address 4G of memory from location 00000000H–FFFFFFFFH, or a 36-bit address bus that addresses 64G of memory at locations 000000000H–FFFFFFFFFH, depending on their configuration.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3" name="Google Shape;233;p41"/>
          <p:cNvPicPr preferRelativeResize="0"/>
          <p:nvPr/>
        </p:nvPicPr>
        <p:blipFill>
          <a:blip r:embed="rId3">
            <a:alphaModFix/>
          </a:blip>
          <a:stretch>
            <a:fillRect/>
          </a:stretch>
        </p:blipFill>
        <p:spPr>
          <a:xfrm>
            <a:off x="1419225" y="657225"/>
            <a:ext cx="6305550" cy="382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51948" lvl="0" marL="457200" rtl="0" algn="l">
              <a:spcBef>
                <a:spcPts val="0"/>
              </a:spcBef>
              <a:spcAft>
                <a:spcPts val="0"/>
              </a:spcAft>
              <a:buClr>
                <a:schemeClr val="dk1"/>
              </a:buClr>
              <a:buSzPct val="100000"/>
              <a:buFont typeface="Times New Roman"/>
              <a:buAutoNum type="arabicPeriod"/>
            </a:pPr>
            <a:r>
              <a:rPr lang="en" sz="2100">
                <a:solidFill>
                  <a:schemeClr val="dk1"/>
                </a:solidFill>
                <a:latin typeface="Times New Roman"/>
                <a:ea typeface="Times New Roman"/>
                <a:cs typeface="Times New Roman"/>
                <a:sym typeface="Times New Roman"/>
              </a:rPr>
              <a:t>Describe the function and purpose of each program-visible register in the 8086–Core2 microprocessors, including the 64-bit extensions.</a:t>
            </a:r>
            <a:endParaRPr sz="2100">
              <a:solidFill>
                <a:schemeClr val="dk1"/>
              </a:solidFill>
              <a:latin typeface="Times New Roman"/>
              <a:ea typeface="Times New Roman"/>
              <a:cs typeface="Times New Roman"/>
              <a:sym typeface="Times New Roman"/>
            </a:endParaRPr>
          </a:p>
          <a:p>
            <a:pPr indent="-351948" lvl="0" marL="457200" rtl="0" algn="l">
              <a:spcBef>
                <a:spcPts val="0"/>
              </a:spcBef>
              <a:spcAft>
                <a:spcPts val="0"/>
              </a:spcAft>
              <a:buClr>
                <a:schemeClr val="dk1"/>
              </a:buClr>
              <a:buSzPct val="100000"/>
              <a:buFont typeface="Times New Roman"/>
              <a:buAutoNum type="arabicPeriod"/>
            </a:pPr>
            <a:r>
              <a:rPr lang="en" sz="2100">
                <a:solidFill>
                  <a:schemeClr val="dk1"/>
                </a:solidFill>
                <a:latin typeface="Times New Roman"/>
                <a:ea typeface="Times New Roman"/>
                <a:cs typeface="Times New Roman"/>
                <a:sym typeface="Times New Roman"/>
              </a:rPr>
              <a:t>Detail the flag register and the purpose of each flag bit.</a:t>
            </a:r>
            <a:endParaRPr sz="2100">
              <a:solidFill>
                <a:schemeClr val="dk1"/>
              </a:solidFill>
              <a:latin typeface="Times New Roman"/>
              <a:ea typeface="Times New Roman"/>
              <a:cs typeface="Times New Roman"/>
              <a:sym typeface="Times New Roman"/>
            </a:endParaRPr>
          </a:p>
          <a:p>
            <a:pPr indent="-351948" lvl="0" marL="457200" rtl="0" algn="l">
              <a:spcBef>
                <a:spcPts val="0"/>
              </a:spcBef>
              <a:spcAft>
                <a:spcPts val="0"/>
              </a:spcAft>
              <a:buClr>
                <a:schemeClr val="dk1"/>
              </a:buClr>
              <a:buSzPct val="100000"/>
              <a:buFont typeface="Times New Roman"/>
              <a:buAutoNum type="arabicPeriod"/>
            </a:pPr>
            <a:r>
              <a:rPr lang="en" sz="2100">
                <a:solidFill>
                  <a:schemeClr val="dk1"/>
                </a:solidFill>
                <a:latin typeface="Times New Roman"/>
                <a:ea typeface="Times New Roman"/>
                <a:cs typeface="Times New Roman"/>
                <a:sym typeface="Times New Roman"/>
              </a:rPr>
              <a:t>Describe how memory is accessed using real mode memory-addressing techniques.</a:t>
            </a:r>
            <a:endParaRPr sz="2100">
              <a:solidFill>
                <a:schemeClr val="dk1"/>
              </a:solidFill>
              <a:latin typeface="Times New Roman"/>
              <a:ea typeface="Times New Roman"/>
              <a:cs typeface="Times New Roman"/>
              <a:sym typeface="Times New Roman"/>
            </a:endParaRPr>
          </a:p>
          <a:p>
            <a:pPr indent="-351948" lvl="0" marL="457200" rtl="0" algn="l">
              <a:spcBef>
                <a:spcPts val="0"/>
              </a:spcBef>
              <a:spcAft>
                <a:spcPts val="0"/>
              </a:spcAft>
              <a:buClr>
                <a:schemeClr val="dk1"/>
              </a:buClr>
              <a:buSzPct val="100000"/>
              <a:buFont typeface="Times New Roman"/>
              <a:buAutoNum type="arabicPeriod"/>
            </a:pPr>
            <a:r>
              <a:rPr lang="en" sz="2100">
                <a:solidFill>
                  <a:schemeClr val="dk1"/>
                </a:solidFill>
                <a:latin typeface="Times New Roman"/>
                <a:ea typeface="Times New Roman"/>
                <a:cs typeface="Times New Roman"/>
                <a:sym typeface="Times New Roman"/>
              </a:rPr>
              <a:t>Describe how memory is accessed using protected mode memory-addressing techniques.</a:t>
            </a:r>
            <a:endParaRPr sz="2100">
              <a:solidFill>
                <a:schemeClr val="dk1"/>
              </a:solidFill>
              <a:latin typeface="Times New Roman"/>
              <a:ea typeface="Times New Roman"/>
              <a:cs typeface="Times New Roman"/>
              <a:sym typeface="Times New Roman"/>
            </a:endParaRPr>
          </a:p>
          <a:p>
            <a:pPr indent="-351948" lvl="0" marL="457200" rtl="0" algn="l">
              <a:spcBef>
                <a:spcPts val="0"/>
              </a:spcBef>
              <a:spcAft>
                <a:spcPts val="0"/>
              </a:spcAft>
              <a:buClr>
                <a:schemeClr val="dk1"/>
              </a:buClr>
              <a:buSzPct val="100000"/>
              <a:buFont typeface="Times New Roman"/>
              <a:buAutoNum type="arabicPeriod"/>
            </a:pPr>
            <a:r>
              <a:rPr lang="en" sz="2100">
                <a:solidFill>
                  <a:schemeClr val="dk1"/>
                </a:solidFill>
                <a:latin typeface="Times New Roman"/>
                <a:ea typeface="Times New Roman"/>
                <a:cs typeface="Times New Roman"/>
                <a:sym typeface="Times New Roman"/>
              </a:rPr>
              <a:t>Describe how memory is accessed using the 64-bit flat memory model.</a:t>
            </a:r>
            <a:endParaRPr sz="2100">
              <a:solidFill>
                <a:schemeClr val="dk1"/>
              </a:solidFill>
              <a:latin typeface="Times New Roman"/>
              <a:ea typeface="Times New Roman"/>
              <a:cs typeface="Times New Roman"/>
              <a:sym typeface="Times New Roman"/>
            </a:endParaRPr>
          </a:p>
          <a:p>
            <a:pPr indent="-351948" lvl="0" marL="457200" rtl="0" algn="l">
              <a:spcBef>
                <a:spcPts val="0"/>
              </a:spcBef>
              <a:spcAft>
                <a:spcPts val="0"/>
              </a:spcAft>
              <a:buClr>
                <a:schemeClr val="dk1"/>
              </a:buClr>
              <a:buSzPct val="100000"/>
              <a:buFont typeface="Times New Roman"/>
              <a:buAutoNum type="arabicPeriod"/>
            </a:pPr>
            <a:r>
              <a:rPr lang="en" sz="2100">
                <a:solidFill>
                  <a:schemeClr val="dk1"/>
                </a:solidFill>
                <a:latin typeface="Times New Roman"/>
                <a:ea typeface="Times New Roman"/>
                <a:cs typeface="Times New Roman"/>
                <a:sym typeface="Times New Roman"/>
              </a:rPr>
              <a:t>Describe the program-invisible registers found within the 80286 through Core2 microprocessors.</a:t>
            </a:r>
            <a:endParaRPr sz="2100">
              <a:solidFill>
                <a:schemeClr val="dk1"/>
              </a:solidFill>
              <a:latin typeface="Times New Roman"/>
              <a:ea typeface="Times New Roman"/>
              <a:cs typeface="Times New Roman"/>
              <a:sym typeface="Times New Roman"/>
            </a:endParaRPr>
          </a:p>
          <a:p>
            <a:pPr indent="-351948" lvl="0" marL="457200" rtl="0" algn="l">
              <a:spcBef>
                <a:spcPts val="0"/>
              </a:spcBef>
              <a:spcAft>
                <a:spcPts val="0"/>
              </a:spcAft>
              <a:buClr>
                <a:schemeClr val="dk1"/>
              </a:buClr>
              <a:buSzPct val="100000"/>
              <a:buFont typeface="Times New Roman"/>
              <a:buAutoNum type="arabicPeriod"/>
            </a:pPr>
            <a:r>
              <a:rPr lang="en" sz="2100">
                <a:solidFill>
                  <a:schemeClr val="dk1"/>
                </a:solidFill>
                <a:latin typeface="Times New Roman"/>
                <a:ea typeface="Times New Roman"/>
                <a:cs typeface="Times New Roman"/>
                <a:sym typeface="Times New Roman"/>
              </a:rPr>
              <a:t>Detail the operation of the memory-paging mechanism.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9" name="Google Shape;23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64-bit extensions to the Pentium family provide 40 address pins in its current version that allow up to 1T byte of memory to be accessed through its 10 digit hexadecimal address. </a:t>
            </a:r>
            <a:endParaRPr/>
          </a:p>
          <a:p>
            <a:pPr indent="0" lvl="0" marL="0" rtl="0" algn="l">
              <a:spcBef>
                <a:spcPts val="1200"/>
              </a:spcBef>
              <a:spcAft>
                <a:spcPts val="0"/>
              </a:spcAft>
              <a:buNone/>
            </a:pPr>
            <a:r>
              <a:rPr lang="en"/>
              <a:t>Note that 240 is 1 terra. </a:t>
            </a:r>
            <a:endParaRPr/>
          </a:p>
          <a:p>
            <a:pPr indent="0" lvl="0" marL="0" rtl="0" algn="l">
              <a:spcBef>
                <a:spcPts val="1200"/>
              </a:spcBef>
              <a:spcAft>
                <a:spcPts val="0"/>
              </a:spcAft>
              <a:buNone/>
            </a:pPr>
            <a:r>
              <a:rPr lang="en"/>
              <a:t>In future editions of the 64-bit microprocessors Intel plans to expand the number of address bits to 52, and ultimately to 64 bits.</a:t>
            </a:r>
            <a:endParaRPr/>
          </a:p>
          <a:p>
            <a:pPr indent="0" lvl="0" marL="0" rtl="0" algn="l">
              <a:spcBef>
                <a:spcPts val="1200"/>
              </a:spcBef>
              <a:spcAft>
                <a:spcPts val="1200"/>
              </a:spcAft>
              <a:buNone/>
            </a:pPr>
            <a:r>
              <a:rPr lang="en"/>
              <a:t>A 52-bit address bus allows 4P (Peta) bytes of memory to be accessed and a 64-bit address bus allows 16E (Exa) bytes of memory.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5" name="Google Shape;24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The data bus transfers information between the microprocessor and its memory and I/O address space.</a:t>
            </a:r>
            <a:endParaRPr/>
          </a:p>
          <a:p>
            <a:pPr indent="0" lvl="0" marL="0" rtl="0" algn="l">
              <a:spcBef>
                <a:spcPts val="1200"/>
              </a:spcBef>
              <a:spcAft>
                <a:spcPts val="0"/>
              </a:spcAft>
              <a:buNone/>
            </a:pPr>
            <a:r>
              <a:rPr lang="en"/>
              <a:t>Data transfers vary in size, from 8 bits wide to 64 bits wide in various members of the Intel microprocessor family.</a:t>
            </a:r>
            <a:endParaRPr/>
          </a:p>
          <a:p>
            <a:pPr indent="0" lvl="0" marL="0" rtl="0" algn="l">
              <a:spcBef>
                <a:spcPts val="1200"/>
              </a:spcBef>
              <a:spcAft>
                <a:spcPts val="0"/>
              </a:spcAft>
              <a:buNone/>
            </a:pPr>
            <a:r>
              <a:rPr lang="en"/>
              <a:t>For example, the 8088 has an 8-bit data bus that transfers 8 bits of data at a time. </a:t>
            </a:r>
            <a:endParaRPr/>
          </a:p>
          <a:p>
            <a:pPr indent="0" lvl="0" marL="0" rtl="0" algn="l">
              <a:spcBef>
                <a:spcPts val="1200"/>
              </a:spcBef>
              <a:spcAft>
                <a:spcPts val="0"/>
              </a:spcAft>
              <a:buNone/>
            </a:pPr>
            <a:r>
              <a:rPr lang="en"/>
              <a:t>The 8086, 80286, 80386SL, 80386SX, and 80386EX transfer 16 bits of data through their data buses; the 80386DX, 80486SX, and 80486DX transfer 32 bits of data; and the Pentium through Core2 microprocessors transfer 64 bits of data. </a:t>
            </a:r>
            <a:endParaRPr/>
          </a:p>
          <a:p>
            <a:pPr indent="0" lvl="0" marL="0" rtl="0" algn="l">
              <a:spcBef>
                <a:spcPts val="1200"/>
              </a:spcBef>
              <a:spcAft>
                <a:spcPts val="0"/>
              </a:spcAft>
              <a:buNone/>
            </a:pPr>
            <a:r>
              <a:rPr lang="en"/>
              <a:t>The advantage of a wider data bus is speed in applications that use wide data. </a:t>
            </a:r>
            <a:endParaRPr/>
          </a:p>
          <a:p>
            <a:pPr indent="0" lvl="0" marL="0" rtl="0" algn="l">
              <a:spcBef>
                <a:spcPts val="1200"/>
              </a:spcBef>
              <a:spcAft>
                <a:spcPts val="1200"/>
              </a:spcAft>
              <a:buNone/>
            </a:pPr>
            <a:r>
              <a:rPr lang="en"/>
              <a:t>For example, if a 32-bit number is stored in memory, it takes the 8088 microprocessor four transfer operations to complete because its data bus is only 8 bits wide. The 80486 accomplishes the same task with one transfer because its data bus is 32 bits wide.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1" name="Google Shape;25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control bus contains lines that select the memory or I/O and cause them to perform a read or write operation. </a:t>
            </a:r>
            <a:endParaRPr/>
          </a:p>
          <a:p>
            <a:pPr indent="0" lvl="0" marL="0" rtl="0" algn="l">
              <a:spcBef>
                <a:spcPts val="1200"/>
              </a:spcBef>
              <a:spcAft>
                <a:spcPts val="0"/>
              </a:spcAft>
              <a:buNone/>
            </a:pPr>
            <a:r>
              <a:rPr lang="en"/>
              <a:t>In most computer systems, there are four control bus connections: (memory read control), (memory write control), (I/O read control), and (I/O write control). </a:t>
            </a:r>
            <a:endParaRPr/>
          </a:p>
          <a:p>
            <a:pPr indent="0" lvl="0" marL="0" rtl="0" algn="l">
              <a:spcBef>
                <a:spcPts val="1200"/>
              </a:spcBef>
              <a:spcAft>
                <a:spcPts val="0"/>
              </a:spcAft>
              <a:buNone/>
            </a:pPr>
            <a:r>
              <a:rPr lang="en"/>
              <a:t>The overbar indicates that the control signal is active-low (it is active when a logic zero appears on the control line).</a:t>
            </a:r>
            <a:endParaRPr/>
          </a:p>
          <a:p>
            <a:pPr indent="0" lvl="0" marL="0" rtl="0" algn="l">
              <a:spcBef>
                <a:spcPts val="1200"/>
              </a:spcBef>
              <a:spcAft>
                <a:spcPts val="0"/>
              </a:spcAft>
              <a:buNone/>
            </a:pPr>
            <a:r>
              <a:rPr lang="en"/>
              <a:t>For example, if </a:t>
            </a:r>
            <a:r>
              <a:rPr lang="en" strike="sngStrike"/>
              <a:t>IOWC </a:t>
            </a:r>
            <a:r>
              <a:rPr lang="en"/>
              <a:t>= 0, the microprocessor is writing data from the data bus to an I/O device whose address appears on the address bus.</a:t>
            </a:r>
            <a:endParaRPr/>
          </a:p>
          <a:p>
            <a:pPr indent="0" lvl="0" marL="0" rtl="0" algn="l">
              <a:spcBef>
                <a:spcPts val="1200"/>
              </a:spcBef>
              <a:spcAft>
                <a:spcPts val="1200"/>
              </a:spcAft>
              <a:buNone/>
            </a:pPr>
            <a:r>
              <a:rPr lang="en"/>
              <a:t>Note that these control signal names are slightly different in various versions of the microprocessor.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7" name="Google Shape;25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microprocessor reads the contents of a memory location by sending the memory an address through the address bus.</a:t>
            </a:r>
            <a:endParaRPr/>
          </a:p>
          <a:p>
            <a:pPr indent="0" lvl="0" marL="0" rtl="0" algn="l">
              <a:spcBef>
                <a:spcPts val="1200"/>
              </a:spcBef>
              <a:spcAft>
                <a:spcPts val="0"/>
              </a:spcAft>
              <a:buNone/>
            </a:pPr>
            <a:r>
              <a:rPr lang="en"/>
              <a:t>Next, it sends the memory read control signal ( ) to cause the memory to read data. </a:t>
            </a:r>
            <a:endParaRPr/>
          </a:p>
          <a:p>
            <a:pPr indent="0" lvl="0" marL="0" rtl="0" algn="l">
              <a:spcBef>
                <a:spcPts val="1200"/>
              </a:spcBef>
              <a:spcAft>
                <a:spcPts val="0"/>
              </a:spcAft>
              <a:buNone/>
            </a:pPr>
            <a:r>
              <a:rPr lang="en"/>
              <a:t>Finally, the data read from the memory are passed to the microprocessor through the data bus. </a:t>
            </a:r>
            <a:endParaRPr/>
          </a:p>
          <a:p>
            <a:pPr indent="0" lvl="0" marL="0" rtl="0" algn="l">
              <a:spcBef>
                <a:spcPts val="1200"/>
              </a:spcBef>
              <a:spcAft>
                <a:spcPts val="1200"/>
              </a:spcAft>
              <a:buNone/>
            </a:pPr>
            <a:r>
              <a:rPr lang="en"/>
              <a:t>Whenever a memory write, I/O write, or I/O read occurs, the same sequence ensues, except that different control signals are issued and the data flow out of the microprocessor through its data bus for a write operation.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3" name="Google Shape;26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MP based Personal Computer System</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Three blocks interconnected by bus.</a:t>
            </a:r>
            <a:endParaRPr sz="2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100">
                <a:solidFill>
                  <a:schemeClr val="dk1"/>
                </a:solidFill>
                <a:latin typeface="Times New Roman"/>
                <a:ea typeface="Times New Roman"/>
                <a:cs typeface="Times New Roman"/>
                <a:sym typeface="Times New Roman"/>
              </a:rPr>
              <a:t>A bus is the set of common connections that carry the same type of information. For example, the address bus, which contains 20 or more connections, conveys the memory address to the memory.</a:t>
            </a:r>
            <a:endParaRPr sz="21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100">
              <a:solidFill>
                <a:schemeClr val="dk1"/>
              </a:solidFill>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596975" y="-58275"/>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map of PC System</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memory system is divided into three main parts: TPA (transient program area), system area, and XMS (extended memory system). </a:t>
            </a:r>
            <a:endParaRPr/>
          </a:p>
          <a:p>
            <a:pPr indent="0" lvl="0" marL="0" rtl="0" algn="l">
              <a:spcBef>
                <a:spcPts val="1200"/>
              </a:spcBef>
              <a:spcAft>
                <a:spcPts val="0"/>
              </a:spcAft>
              <a:buNone/>
            </a:pPr>
            <a:r>
              <a:rPr lang="en"/>
              <a:t>The type of microprocessor in your computer determines whether an extended memory system exists. </a:t>
            </a:r>
            <a:endParaRPr/>
          </a:p>
          <a:p>
            <a:pPr indent="0" lvl="0" marL="0" rtl="0" algn="l">
              <a:spcBef>
                <a:spcPts val="1200"/>
              </a:spcBef>
              <a:spcAft>
                <a:spcPts val="0"/>
              </a:spcAft>
              <a:buNone/>
            </a:pPr>
            <a:r>
              <a:rPr lang="en"/>
              <a:t>If the computer is based upon a really old 8086 or 8088 (a PC or XT), the TPA and systems area exist, but there is no extended memory area.</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PC and XT computers contain 640K bytes of TPA and 384K bytes of system memory, for a total memory size of 1M bytes. We often call the first 1M byte of memory the real or conventional memory system because each Intel microprocessor is designed to function in this area by using its real mode of operation.</a:t>
            </a:r>
            <a:endParaRPr/>
          </a:p>
          <a:p>
            <a:pPr indent="0" lvl="0" marL="0" rtl="0" algn="l">
              <a:spcBef>
                <a:spcPts val="1200"/>
              </a:spcBef>
              <a:spcAft>
                <a:spcPts val="0"/>
              </a:spcAft>
              <a:buNone/>
            </a:pPr>
            <a:r>
              <a:rPr lang="en"/>
              <a:t>Computer systems based on the 80286 through the Core2 not only contain the TPA (640K bytes) and system area (384K bytes), they also contain extended memory.</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582425" y="-43675"/>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
              <a:t>Peripheral Bus - </a:t>
            </a:r>
            <a:endParaRPr/>
          </a:p>
          <a:p>
            <a:pPr indent="-274320" lvl="0" marL="457200" rtl="0" algn="l">
              <a:spcBef>
                <a:spcPts val="1200"/>
              </a:spcBef>
              <a:spcAft>
                <a:spcPts val="0"/>
              </a:spcAft>
              <a:buSzPct val="100000"/>
              <a:buChar char="●"/>
            </a:pPr>
            <a:r>
              <a:rPr lang="en"/>
              <a:t>8 bit PB 8086</a:t>
            </a:r>
            <a:endParaRPr/>
          </a:p>
          <a:p>
            <a:pPr indent="-274320" lvl="0" marL="457200" rtl="0" algn="l">
              <a:spcBef>
                <a:spcPts val="0"/>
              </a:spcBef>
              <a:spcAft>
                <a:spcPts val="0"/>
              </a:spcAft>
              <a:buSzPct val="100000"/>
              <a:buChar char="●"/>
            </a:pPr>
            <a:r>
              <a:rPr lang="en"/>
              <a:t>16 bit PB 80286</a:t>
            </a:r>
            <a:endParaRPr/>
          </a:p>
          <a:p>
            <a:pPr indent="-274320" lvl="0" marL="457200" rtl="0" algn="l">
              <a:spcBef>
                <a:spcPts val="0"/>
              </a:spcBef>
              <a:spcAft>
                <a:spcPts val="0"/>
              </a:spcAft>
              <a:buSzPct val="100000"/>
              <a:buChar char="●"/>
            </a:pPr>
            <a:r>
              <a:rPr lang="en"/>
              <a:t>32 bit PB 80386, 80486</a:t>
            </a:r>
            <a:endParaRPr/>
          </a:p>
          <a:p>
            <a:pPr indent="0" lvl="0" marL="0" rtl="0" algn="l">
              <a:spcBef>
                <a:spcPts val="1200"/>
              </a:spcBef>
              <a:spcAft>
                <a:spcPts val="0"/>
              </a:spcAft>
              <a:buNone/>
            </a:pPr>
            <a:r>
              <a:rPr lang="en"/>
              <a:t>VESA Local Bus - interfaces disk and video to MP</a:t>
            </a:r>
            <a:endParaRPr/>
          </a:p>
          <a:p>
            <a:pPr indent="0" lvl="0" marL="0" rtl="0" algn="l">
              <a:spcBef>
                <a:spcPts val="1200"/>
              </a:spcBef>
              <a:spcAft>
                <a:spcPts val="0"/>
              </a:spcAft>
              <a:buNone/>
            </a:pPr>
            <a:r>
              <a:rPr lang="en"/>
              <a:t>PCI Bus</a:t>
            </a:r>
            <a:endParaRPr/>
          </a:p>
          <a:p>
            <a:pPr indent="0" lvl="0" marL="0" rtl="0" algn="l">
              <a:spcBef>
                <a:spcPts val="1200"/>
              </a:spcBef>
              <a:spcAft>
                <a:spcPts val="0"/>
              </a:spcAft>
              <a:buNone/>
            </a:pPr>
            <a:r>
              <a:rPr lang="en"/>
              <a:t>ATX class systems - USB</a:t>
            </a:r>
            <a:endParaRPr/>
          </a:p>
          <a:p>
            <a:pPr indent="0" lvl="0" marL="0" rtl="0" algn="l">
              <a:spcBef>
                <a:spcPts val="1200"/>
              </a:spcBef>
              <a:spcAft>
                <a:spcPts val="0"/>
              </a:spcAft>
              <a:buNone/>
            </a:pPr>
            <a:r>
              <a:rPr lang="en"/>
              <a:t>The universal serial bus is intended to connect peripheral devices such as keyboards, a mouse, modems, and sound cards to the microprocessor through a serial data path and a twisted pair of wires.</a:t>
            </a:r>
            <a:endParaRPr/>
          </a:p>
          <a:p>
            <a:pPr indent="0" lvl="0" marL="0" rtl="0" algn="l">
              <a:spcBef>
                <a:spcPts val="1200"/>
              </a:spcBef>
              <a:spcAft>
                <a:spcPts val="0"/>
              </a:spcAft>
              <a:buNone/>
            </a:pPr>
            <a:r>
              <a:rPr lang="en"/>
              <a:t>USB - reduce system cost by reducing the number of wires</a:t>
            </a:r>
            <a:endParaRPr/>
          </a:p>
          <a:p>
            <a:pPr indent="0" lvl="0" marL="0" rtl="0" algn="l">
              <a:spcBef>
                <a:spcPts val="1200"/>
              </a:spcBef>
              <a:spcAft>
                <a:spcPts val="0"/>
              </a:spcAft>
              <a:buNone/>
            </a:pPr>
            <a:r>
              <a:rPr lang="en"/>
              <a:t>Current Data Transfer Rate of USB - !!!</a:t>
            </a:r>
            <a:endParaRPr/>
          </a:p>
          <a:p>
            <a:pPr indent="0" lvl="0" marL="0" rtl="0" algn="l">
              <a:spcBef>
                <a:spcPts val="1200"/>
              </a:spcBef>
              <a:spcAft>
                <a:spcPts val="0"/>
              </a:spcAft>
              <a:buNone/>
            </a:pPr>
            <a:r>
              <a:rPr lang="en"/>
              <a:t>AGP (advanced graphics port) for video cards - transfers data between the video card and the microprocessor at higher speeds</a:t>
            </a:r>
            <a:endParaRPr/>
          </a:p>
          <a:p>
            <a:pPr indent="0" lvl="0" marL="0" rtl="0" algn="l">
              <a:spcBef>
                <a:spcPts val="1200"/>
              </a:spcBef>
              <a:spcAft>
                <a:spcPts val="0"/>
              </a:spcAft>
              <a:buNone/>
            </a:pPr>
            <a:r>
              <a:rPr lang="en"/>
              <a:t>serial ATA interface (SATA) for hard disk drives and the PCI Express bus for the video card - transfers data from the PC to the hard disk drive at rates of 150M bytes per second or 300M bytes for SATA-2</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2272662" y="0"/>
            <a:ext cx="459867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