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260" r:id="rId2"/>
    <p:sldId id="500" r:id="rId3"/>
    <p:sldId id="519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3" r:id="rId13"/>
    <p:sldId id="541" r:id="rId14"/>
    <p:sldId id="542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10" autoAdjust="0"/>
  </p:normalViewPr>
  <p:slideViewPr>
    <p:cSldViewPr snapToGrid="0"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58190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7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9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GRAMMARS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8011" y="3611601"/>
            <a:ext cx="8347166" cy="2107721"/>
          </a:xfrm>
        </p:spPr>
        <p:txBody>
          <a:bodyPr/>
          <a:lstStyle/>
          <a:p>
            <a:r>
              <a:rPr lang="en-IN" dirty="0"/>
              <a:t>UNIT II</a:t>
            </a:r>
          </a:p>
          <a:p>
            <a:endParaRPr lang="en-US" dirty="0"/>
          </a:p>
          <a:p>
            <a:r>
              <a:rPr lang="en-US" dirty="0"/>
              <a:t>Simplification of CFG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C3CE-3ADA-CC0F-404C-371402DA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Eliminating unit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0FB7-4D6A-7C3D-18B4-DC58147D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Basis: (E, E), (T,T), (F, F), and (I, I) are unit pairs</a:t>
            </a:r>
          </a:p>
          <a:p>
            <a:r>
              <a:rPr lang="en-US" dirty="0"/>
              <a:t>Induction: Given (E, E) and E → T, gives us the unit pair (E,T). </a:t>
            </a:r>
          </a:p>
          <a:p>
            <a:r>
              <a:rPr lang="en-US" dirty="0"/>
              <a:t>All the unit pairs can be found: (E, E), (T,T), (F, F), (I, I), (E,T), (E, F), (E, I), (T, F), (T, I), and (F, I).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34599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8182-F11C-AFDE-CA2D-63C5AA78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Eliminating unit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C230-8188-6C70-91D1-B166F0CA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 </a:t>
            </a:r>
          </a:p>
          <a:p>
            <a:r>
              <a:rPr lang="en-US" dirty="0"/>
              <a:t>Given a CFG G = (V,T, P, S), construct CFG G ′ = (V,T, P ′ , S) as follows: </a:t>
            </a:r>
          </a:p>
          <a:p>
            <a:pPr lvl="1"/>
            <a:r>
              <a:rPr lang="en-US" dirty="0"/>
              <a:t>Find all the unit pairs of G. </a:t>
            </a:r>
          </a:p>
          <a:p>
            <a:pPr lvl="1"/>
            <a:r>
              <a:rPr lang="en-US" dirty="0"/>
              <a:t>For each unit pair (A, B), add to P ′ all the productions A → α, where B → α is a non-unit production in P. </a:t>
            </a:r>
          </a:p>
          <a:p>
            <a:pPr lvl="1"/>
            <a:r>
              <a:rPr lang="en-US" dirty="0"/>
              <a:t>Note that this also covers the case where A = B, and so P ′ retains all the non-unit productions of P.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231ED-80A0-B31D-F76F-CEA2B53D3467}"/>
              </a:ext>
            </a:extLst>
          </p:cNvPr>
          <p:cNvSpPr txBox="1"/>
          <p:nvPr/>
        </p:nvSpPr>
        <p:spPr>
          <a:xfrm>
            <a:off x="1346980" y="4187206"/>
            <a:ext cx="6924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create the new set of productions by using the first member of a pair as the head and all the </a:t>
            </a:r>
            <a:r>
              <a:rPr lang="en-US" dirty="0" err="1">
                <a:solidFill>
                  <a:srgbClr val="FF0000"/>
                </a:solidFill>
              </a:rPr>
              <a:t>nonunit</a:t>
            </a:r>
            <a:r>
              <a:rPr lang="en-US" dirty="0">
                <a:solidFill>
                  <a:srgbClr val="FF0000"/>
                </a:solidFill>
              </a:rPr>
              <a:t> bodies for the second member of the pair as the production bodies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98447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934D-7DAE-0661-B320-7253A160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Eliminating unit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1D8E-55DA-233E-75BB-693D4359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Considering the pair (E, E), we get the production </a:t>
            </a:r>
          </a:p>
          <a:p>
            <a:pPr marL="0" indent="0">
              <a:buNone/>
            </a:pPr>
            <a:r>
              <a:rPr lang="en-IN" dirty="0"/>
              <a:t>	E → E + T in P′ . </a:t>
            </a:r>
          </a:p>
          <a:p>
            <a:r>
              <a:rPr lang="en-IN" dirty="0"/>
              <a:t>Considering the pair (E, I), we get the productions </a:t>
            </a:r>
          </a:p>
          <a:p>
            <a:pPr marL="0" indent="0">
              <a:buNone/>
            </a:pPr>
            <a:r>
              <a:rPr lang="en-IN" dirty="0"/>
              <a:t>	E → a | b | </a:t>
            </a:r>
            <a:r>
              <a:rPr lang="en-IN" dirty="0" err="1"/>
              <a:t>Ia</a:t>
            </a:r>
            <a:r>
              <a:rPr lang="en-IN" dirty="0"/>
              <a:t> | </a:t>
            </a:r>
            <a:r>
              <a:rPr lang="en-IN" dirty="0" err="1"/>
              <a:t>Ib</a:t>
            </a:r>
            <a:r>
              <a:rPr lang="en-IN" dirty="0"/>
              <a:t> | I0 | I1. </a:t>
            </a:r>
          </a:p>
          <a:p>
            <a:r>
              <a:rPr lang="en-IN" dirty="0"/>
              <a:t>Find productions corresponding to all the unit pairs.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3704F-2F85-CC20-C9F9-BFC66BC5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72" y="3429000"/>
            <a:ext cx="38576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76276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E6C-A0E3-FF49-8264-D2F13148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Eliminating unit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7D93-9FC8-B89C-DEDC-8861F2A8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resulting grammar 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E132E-2AA6-6456-B772-6C5E0AFD22A4}"/>
              </a:ext>
            </a:extLst>
          </p:cNvPr>
          <p:cNvSpPr txBox="1"/>
          <p:nvPr/>
        </p:nvSpPr>
        <p:spPr>
          <a:xfrm>
            <a:off x="935501" y="3971461"/>
            <a:ext cx="6703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the grammar G′ is constructed from G using the above algorithm for eliminating unit productions, then L(G ′ ) = L(G).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73838-FC4F-6C06-0D0F-A14EEFA7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18" y="1873628"/>
            <a:ext cx="7322563" cy="18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0534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6AEA-BB83-1A54-530A-3F8855A7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Eliminating useless symbols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ECB5-40DB-5ED7-893D-035C53AC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symbol X (which can be a terminal or non-terminal) is said to be useful for the grammar G if it is involved in the derivation of a word w ∈ T</a:t>
            </a:r>
            <a:r>
              <a:rPr lang="en-US" baseline="30000" dirty="0"/>
              <a:t>∗</a:t>
            </a:r>
            <a:r>
              <a:rPr lang="en-US" dirty="0"/>
              <a:t>, i.e., if there is some derivation of the form S      αXβ         w.</a:t>
            </a:r>
          </a:p>
          <a:p>
            <a:r>
              <a:rPr lang="en-US" dirty="0"/>
              <a:t>A symbol is said to be useless if it is not useful.</a:t>
            </a:r>
          </a:p>
          <a:p>
            <a:r>
              <a:rPr lang="en-US" dirty="0"/>
              <a:t>Obviously the useless symbols do not contribute to the language of the grammar and hence can be safely removed.</a:t>
            </a:r>
          </a:p>
          <a:p>
            <a:r>
              <a:rPr lang="en-US" dirty="0"/>
              <a:t>How do we find the useless symbols in a given grammar? For this, we define two more concepts called generating and reachable symbols.</a:t>
            </a:r>
          </a:p>
          <a:p>
            <a:r>
              <a:rPr lang="en-US" dirty="0"/>
              <a:t>We first remove all the symbols that are not generating and then remove all the symbols that are not reachable.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CB654-974C-13C8-679E-471BE8AB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497" y="2399715"/>
            <a:ext cx="419393" cy="279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CC4922-BB9B-6EFE-0163-5077CA65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453" y="2399715"/>
            <a:ext cx="419393" cy="2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81795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8EEC-87F0-A36B-7823-60E8C78C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Simplification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B15C-8EC8-5EBF-A078-1584F538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219202"/>
            <a:ext cx="8595360" cy="5195666"/>
          </a:xfrm>
        </p:spPr>
        <p:txBody>
          <a:bodyPr/>
          <a:lstStyle/>
          <a:p>
            <a:pPr algn="just"/>
            <a:r>
              <a:rPr lang="en-US" dirty="0"/>
              <a:t>Simplified CFG - convert any CFG G into an equivalent CFG that has no useless symbols and ϵ-productions or unit productions. </a:t>
            </a:r>
          </a:p>
          <a:p>
            <a:pPr algn="just"/>
            <a:r>
              <a:rPr lang="en-US" dirty="0"/>
              <a:t>To study the properties of context-free grammars and languages.</a:t>
            </a:r>
          </a:p>
          <a:p>
            <a:pPr algn="just"/>
            <a:r>
              <a:rPr lang="en-US" dirty="0"/>
              <a:t>To represent any grammar in a special form known as its normal form.</a:t>
            </a:r>
          </a:p>
          <a:p>
            <a:pPr lvl="1" algn="just"/>
            <a:r>
              <a:rPr lang="en-US" dirty="0"/>
              <a:t>Chomsky Normal Form (CNF)</a:t>
            </a:r>
          </a:p>
          <a:p>
            <a:pPr lvl="1" algn="just"/>
            <a:r>
              <a:rPr lang="en-US" dirty="0" err="1"/>
              <a:t>Greibach</a:t>
            </a:r>
            <a:r>
              <a:rPr lang="en-US" dirty="0"/>
              <a:t> Normal Form (GNF)</a:t>
            </a:r>
          </a:p>
          <a:p>
            <a:pPr algn="just"/>
            <a:r>
              <a:rPr lang="en-US" dirty="0"/>
              <a:t>Simplify a grammar by</a:t>
            </a:r>
          </a:p>
          <a:p>
            <a:pPr lvl="1" algn="just"/>
            <a:r>
              <a:rPr lang="en-US" dirty="0"/>
              <a:t>Eliminating all ϵ-productions;</a:t>
            </a:r>
          </a:p>
          <a:p>
            <a:pPr lvl="1" algn="just"/>
            <a:r>
              <a:rPr lang="en-US" dirty="0"/>
              <a:t>Eliminating all unit productions;</a:t>
            </a:r>
          </a:p>
          <a:p>
            <a:pPr lvl="1" algn="just"/>
            <a:r>
              <a:rPr lang="en-US" dirty="0"/>
              <a:t>Eliminating all the useless symbols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848658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Eliminating </a:t>
            </a:r>
            <a:r>
              <a:rPr lang="el-GR" dirty="0"/>
              <a:t>ϵ-</a:t>
            </a:r>
            <a:r>
              <a:rPr lang="en-IN" dirty="0"/>
              <a:t>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433582" cy="4906963"/>
          </a:xfrm>
        </p:spPr>
        <p:txBody>
          <a:bodyPr/>
          <a:lstStyle/>
          <a:p>
            <a:r>
              <a:rPr lang="en-US" dirty="0"/>
              <a:t>A CFG G can be simplified by eliminating all the ϵ-productions in it. Of course, then we will not be able to derive ϵ, if ϵ ∈ L(G). </a:t>
            </a:r>
          </a:p>
          <a:p>
            <a:r>
              <a:rPr lang="en-US" dirty="0"/>
              <a:t>First identify the nullable variables — a variable A is nullable if </a:t>
            </a:r>
          </a:p>
          <a:p>
            <a:r>
              <a:rPr lang="en-US" dirty="0"/>
              <a:t>Iterative Algorithm to find nullable symbols of Grammar 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FFB56-7C17-EE04-E280-77EB61F2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097" y="2845483"/>
            <a:ext cx="877472" cy="341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2C4D2-9798-1694-3BE7-5B926C5B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" y="3916459"/>
            <a:ext cx="8160988" cy="142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38137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F35E-775B-630D-6ABB-AEBABA93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Eliminating </a:t>
            </a:r>
            <a:r>
              <a:rPr lang="el-GR" dirty="0"/>
              <a:t>ϵ-</a:t>
            </a:r>
            <a:r>
              <a:rPr lang="en-IN" dirty="0"/>
              <a:t>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DC5D-8DFC-4362-18BE-6E43A6D92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variable A is nullable, and A appears in the body of a production B → CAD, then that production can be replaced by two productions, one in which A is retained, and the other in which A is removed. </a:t>
            </a:r>
          </a:p>
          <a:p>
            <a:r>
              <a:rPr lang="en-US" dirty="0"/>
              <a:t>Now, all the ϵ-productions can be removed from the set of productions.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902361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829A-123D-FBE9-9975-BEA5B8A2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Eliminating </a:t>
            </a:r>
            <a:r>
              <a:rPr lang="el-GR" dirty="0"/>
              <a:t>ϵ-</a:t>
            </a:r>
            <a:r>
              <a:rPr lang="en-IN" dirty="0"/>
              <a:t>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BD91-7569-81E0-0873-9514396EA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66800"/>
            <a:ext cx="8595360" cy="4906963"/>
          </a:xfrm>
        </p:spPr>
        <p:txBody>
          <a:bodyPr/>
          <a:lstStyle/>
          <a:p>
            <a:pPr algn="just">
              <a:spcBef>
                <a:spcPts val="400"/>
              </a:spcBef>
            </a:pPr>
            <a:r>
              <a:rPr lang="en-US" sz="2000" dirty="0"/>
              <a:t>Example: Consider the following CFG G:</a:t>
            </a:r>
          </a:p>
          <a:p>
            <a:pPr marL="1257300" lvl="3" indent="0" algn="just">
              <a:spcBef>
                <a:spcPts val="400"/>
              </a:spcBef>
              <a:buNone/>
            </a:pPr>
            <a:r>
              <a:rPr lang="en-US" sz="2000" dirty="0"/>
              <a:t>S → AB</a:t>
            </a:r>
          </a:p>
          <a:p>
            <a:pPr marL="1257300" lvl="3" indent="0" algn="just">
              <a:spcBef>
                <a:spcPts val="400"/>
              </a:spcBef>
              <a:buNone/>
            </a:pPr>
            <a:r>
              <a:rPr lang="en-US" sz="2000" dirty="0"/>
              <a:t>A → </a:t>
            </a:r>
            <a:r>
              <a:rPr lang="en-US" sz="2000" dirty="0" err="1"/>
              <a:t>aAA</a:t>
            </a:r>
            <a:r>
              <a:rPr lang="en-US" sz="2000" dirty="0"/>
              <a:t> | ϵ</a:t>
            </a:r>
          </a:p>
          <a:p>
            <a:pPr marL="1257300" lvl="3" indent="0" algn="just">
              <a:spcBef>
                <a:spcPts val="400"/>
              </a:spcBef>
              <a:buNone/>
            </a:pPr>
            <a:r>
              <a:rPr lang="en-US" sz="2000" dirty="0"/>
              <a:t>B → </a:t>
            </a:r>
            <a:r>
              <a:rPr lang="en-US" sz="2000" dirty="0" err="1"/>
              <a:t>bBB</a:t>
            </a:r>
            <a:r>
              <a:rPr lang="en-US" sz="2000" dirty="0"/>
              <a:t> | ϵ</a:t>
            </a:r>
          </a:p>
          <a:p>
            <a:pPr algn="just">
              <a:spcBef>
                <a:spcPts val="400"/>
              </a:spcBef>
            </a:pPr>
            <a:r>
              <a:rPr lang="en-US" sz="2000" dirty="0"/>
              <a:t>A and B are directly nullable because of the productions A → ϵ and B → ϵ. We can drop both these null productions. Since both A and B are nullable and we have the production S → AB, the variable S is also nullable.</a:t>
            </a:r>
          </a:p>
          <a:p>
            <a:pPr algn="just">
              <a:spcBef>
                <a:spcPts val="400"/>
              </a:spcBef>
            </a:pPr>
            <a:r>
              <a:rPr lang="en-US" sz="2000" dirty="0"/>
              <a:t>S → AB is replaced by four possible combinations S → AB | A | B | ϵ, and we drop the ϵ-production S → ϵ.</a:t>
            </a:r>
          </a:p>
          <a:p>
            <a:pPr algn="just">
              <a:spcBef>
                <a:spcPts val="400"/>
              </a:spcBef>
            </a:pPr>
            <a:r>
              <a:rPr lang="en-US" sz="2000" dirty="0"/>
              <a:t>A → </a:t>
            </a:r>
            <a:r>
              <a:rPr lang="en-US" sz="2000" dirty="0" err="1"/>
              <a:t>aAA</a:t>
            </a:r>
            <a:r>
              <a:rPr lang="en-US" sz="2000" dirty="0"/>
              <a:t> is replaced by A → </a:t>
            </a:r>
            <a:r>
              <a:rPr lang="en-US" sz="2000" dirty="0" err="1"/>
              <a:t>aAA</a:t>
            </a:r>
            <a:r>
              <a:rPr lang="en-US" sz="2000" dirty="0"/>
              <a:t> | </a:t>
            </a:r>
            <a:r>
              <a:rPr lang="en-US" sz="2000" dirty="0" err="1"/>
              <a:t>aA</a:t>
            </a:r>
            <a:r>
              <a:rPr lang="en-US" sz="2000" dirty="0"/>
              <a:t> | a</a:t>
            </a:r>
          </a:p>
          <a:p>
            <a:pPr algn="just">
              <a:spcBef>
                <a:spcPts val="400"/>
              </a:spcBef>
            </a:pPr>
            <a:r>
              <a:rPr lang="en-US" sz="2000" dirty="0"/>
              <a:t>B → </a:t>
            </a:r>
            <a:r>
              <a:rPr lang="en-US" sz="2000" dirty="0" err="1"/>
              <a:t>bBB</a:t>
            </a:r>
            <a:r>
              <a:rPr lang="en-US" sz="2000" dirty="0"/>
              <a:t> is replaced by B → </a:t>
            </a:r>
            <a:r>
              <a:rPr lang="en-US" sz="2000" dirty="0" err="1"/>
              <a:t>bBB</a:t>
            </a:r>
            <a:r>
              <a:rPr lang="en-US" sz="2000" dirty="0"/>
              <a:t> | </a:t>
            </a:r>
            <a:r>
              <a:rPr lang="en-US" sz="2000" dirty="0" err="1"/>
              <a:t>bB</a:t>
            </a:r>
            <a:r>
              <a:rPr lang="en-US" sz="2000" dirty="0"/>
              <a:t> | b</a:t>
            </a:r>
          </a:p>
          <a:p>
            <a:pPr algn="just">
              <a:spcBef>
                <a:spcPts val="400"/>
              </a:spcBef>
            </a:pPr>
            <a:r>
              <a:rPr lang="en-US" sz="2000" dirty="0"/>
              <a:t>Resulting grammar is</a:t>
            </a:r>
          </a:p>
          <a:p>
            <a:pPr marL="1257300" lvl="3" indent="0" algn="just">
              <a:spcBef>
                <a:spcPts val="400"/>
              </a:spcBef>
              <a:buNone/>
            </a:pPr>
            <a:r>
              <a:rPr lang="en-US" sz="2000" dirty="0"/>
              <a:t>S → AB | A | B</a:t>
            </a:r>
          </a:p>
          <a:p>
            <a:pPr marL="1257300" lvl="3" indent="0" algn="just">
              <a:spcBef>
                <a:spcPts val="400"/>
              </a:spcBef>
              <a:buNone/>
            </a:pPr>
            <a:r>
              <a:rPr lang="en-US" sz="2000" dirty="0"/>
              <a:t>A → </a:t>
            </a:r>
            <a:r>
              <a:rPr lang="en-US" sz="2000" dirty="0" err="1"/>
              <a:t>aAA</a:t>
            </a:r>
            <a:r>
              <a:rPr lang="en-US" sz="2000" dirty="0"/>
              <a:t> | </a:t>
            </a:r>
            <a:r>
              <a:rPr lang="en-US" sz="2000" dirty="0" err="1"/>
              <a:t>aA</a:t>
            </a:r>
            <a:r>
              <a:rPr lang="en-US" sz="2000" dirty="0"/>
              <a:t> | a</a:t>
            </a:r>
          </a:p>
          <a:p>
            <a:pPr marL="1257300" lvl="3" indent="0" algn="just">
              <a:spcBef>
                <a:spcPts val="400"/>
              </a:spcBef>
              <a:buNone/>
            </a:pPr>
            <a:r>
              <a:rPr lang="en-US" sz="2000" dirty="0"/>
              <a:t>B → </a:t>
            </a:r>
            <a:r>
              <a:rPr lang="en-US" sz="2000" dirty="0" err="1"/>
              <a:t>bBB</a:t>
            </a:r>
            <a:r>
              <a:rPr lang="en-US" sz="2000" dirty="0"/>
              <a:t> | </a:t>
            </a:r>
            <a:r>
              <a:rPr lang="en-US" sz="2000" dirty="0" err="1"/>
              <a:t>bB</a:t>
            </a:r>
            <a:r>
              <a:rPr lang="en-US" sz="2000" dirty="0"/>
              <a:t> | b</a:t>
            </a:r>
            <a:endParaRPr lang="en-IN" sz="2000" dirty="0"/>
          </a:p>
          <a:p>
            <a:pPr algn="just">
              <a:spcBef>
                <a:spcPts val="400"/>
              </a:spcBef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F52E2-9CEC-9C93-D253-0425853BBD9C}"/>
              </a:ext>
            </a:extLst>
          </p:cNvPr>
          <p:cNvSpPr txBox="1"/>
          <p:nvPr/>
        </p:nvSpPr>
        <p:spPr>
          <a:xfrm>
            <a:off x="4090181" y="3520281"/>
            <a:ext cx="2901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Nullable symbols: S, A, B</a:t>
            </a:r>
          </a:p>
        </p:txBody>
      </p:sp>
    </p:spTree>
    <p:extLst>
      <p:ext uri="{BB962C8B-B14F-4D97-AF65-F5344CB8AC3E}">
        <p14:creationId xmlns:p14="http://schemas.microsoft.com/office/powerpoint/2010/main" val="3384912440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DD83-F2D3-AA49-BF96-D337C34F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Eliminating </a:t>
            </a:r>
            <a:r>
              <a:rPr lang="el-GR" dirty="0"/>
              <a:t>ϵ-</a:t>
            </a:r>
            <a:r>
              <a:rPr lang="en-IN" dirty="0"/>
              <a:t>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6299-F347-B0D9-E0C3-4874F044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grammar G</a:t>
            </a:r>
            <a:r>
              <a:rPr lang="en-US" baseline="-25000" dirty="0"/>
              <a:t>1</a:t>
            </a:r>
            <a:r>
              <a:rPr lang="en-US" dirty="0"/>
              <a:t> is constructed from G by the above construction for eliminating </a:t>
            </a:r>
            <a:r>
              <a:rPr lang="el-GR" dirty="0"/>
              <a:t>ϵ</a:t>
            </a:r>
            <a:r>
              <a:rPr lang="en-IN" dirty="0"/>
              <a:t> </a:t>
            </a:r>
            <a:r>
              <a:rPr lang="en-US" dirty="0"/>
              <a:t>productions, then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A70C4-F13F-7363-9870-6BDAF9CDE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5"/>
          <a:stretch/>
        </p:blipFill>
        <p:spPr>
          <a:xfrm>
            <a:off x="2447051" y="2110154"/>
            <a:ext cx="3306636" cy="5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79771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A394-B0BE-A6A0-84FF-7AF4622D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Eliminating unit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A48D-A1DC-A9CF-26BA-69F0D8B3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unit production is a production of the form A → B, where both A and B are variables. </a:t>
            </a:r>
          </a:p>
          <a:p>
            <a:r>
              <a:rPr lang="en-US" dirty="0"/>
              <a:t>Unit production can complicate certain proofs and they also introduce extra steps into derivations that need not be there.</a:t>
            </a:r>
          </a:p>
          <a:p>
            <a:r>
              <a:rPr lang="en-US" dirty="0"/>
              <a:t>Unit productions can be safely eliminated and normal forms of CFG do not have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953724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B5C6-EBF9-C112-C71A-E443E2F7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Eliminating unit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AFE-5157-5B6D-9D4A-40C63DBF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- CFG for simple arithmetic expressions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Here the unit production E → T can be replaced by expanding T. E → F | T ∗ F | E + T </a:t>
            </a:r>
          </a:p>
          <a:p>
            <a:r>
              <a:rPr lang="en-IN" dirty="0"/>
              <a:t>This has introduced a new unit production E → F. Expanding F, E → I | (E) | T ∗ F | E + T.</a:t>
            </a:r>
          </a:p>
          <a:p>
            <a:r>
              <a:rPr lang="en-IN" dirty="0"/>
              <a:t>We can completely eliminate unit productions for E. </a:t>
            </a:r>
          </a:p>
          <a:p>
            <a:pPr marL="0" indent="0">
              <a:buNone/>
            </a:pPr>
            <a:r>
              <a:rPr lang="en-IN" dirty="0"/>
              <a:t>	E → a | b | </a:t>
            </a:r>
            <a:r>
              <a:rPr lang="en-IN" dirty="0" err="1"/>
              <a:t>Ia</a:t>
            </a:r>
            <a:r>
              <a:rPr lang="en-IN" dirty="0"/>
              <a:t> | </a:t>
            </a:r>
            <a:r>
              <a:rPr lang="en-IN" dirty="0" err="1"/>
              <a:t>Ib</a:t>
            </a:r>
            <a:r>
              <a:rPr lang="en-IN" dirty="0"/>
              <a:t> | I0 | I1 | (E) | T ∗ F | E + 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8D42F-51D3-54EB-1AB1-BD7809501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1760000"/>
            <a:ext cx="30956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29621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5936-03F0-10F6-861A-94CE36E0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Eliminating unit productions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4B58-D421-4E30-AA86-E5B25EF4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5" y="1261406"/>
            <a:ext cx="8229600" cy="4906963"/>
          </a:xfrm>
        </p:spPr>
        <p:txBody>
          <a:bodyPr/>
          <a:lstStyle/>
          <a:p>
            <a:r>
              <a:rPr lang="en-US" dirty="0"/>
              <a:t>This technique - expanding unit productions until they disappear - often works. But it can fail if there is a cycle of unit productions such as A → B, B → C, and C → A.</a:t>
            </a:r>
          </a:p>
          <a:p>
            <a:r>
              <a:rPr lang="en-US" dirty="0"/>
              <a:t>To handle this properly, we first need to find all the unit pairs of variables. A pair of variables (A, B) is said to be a unit pair provided A     B using only unit productions. </a:t>
            </a:r>
          </a:p>
          <a:p>
            <a:r>
              <a:rPr lang="en-US" dirty="0"/>
              <a:t>Determine all the unit pairs in a grammar as follows: </a:t>
            </a:r>
          </a:p>
          <a:p>
            <a:pPr lvl="1"/>
            <a:r>
              <a:rPr lang="en-US" dirty="0"/>
              <a:t>Basis: (A, A) is a unit pair for any variable A. </a:t>
            </a:r>
          </a:p>
          <a:p>
            <a:pPr lvl="2"/>
            <a:r>
              <a:rPr lang="en-US" dirty="0"/>
              <a:t>This is because A     </a:t>
            </a:r>
            <a:r>
              <a:rPr lang="en-US" dirty="0" err="1"/>
              <a:t>A</a:t>
            </a:r>
            <a:r>
              <a:rPr lang="en-US" dirty="0"/>
              <a:t> in zero steps. </a:t>
            </a:r>
          </a:p>
          <a:p>
            <a:pPr lvl="1"/>
            <a:r>
              <a:rPr lang="en-US" dirty="0"/>
              <a:t>Induction: Suppose (A, B) is a unit pair and B → C is a unit production, where C is a variable. Then (A, C) is a unit pair.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B38AC-F5D7-9967-C171-DD763348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351" y="3263705"/>
            <a:ext cx="419393" cy="279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B0CC2-6C48-3012-6AE9-AF95EBA8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203" y="4426793"/>
            <a:ext cx="342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7327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8E9540F8-C56E-444C-ACB3-A860CA9AFDC0}" vid="{4ACF5BCF-BEF1-4540-B07B-0840E8236B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4744</TotalTime>
  <Words>1181</Words>
  <Application>Microsoft Office PowerPoint</Application>
  <PresentationFormat>On-screen Show (4:3)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Comic Sans MS</vt:lpstr>
      <vt:lpstr>Tahoma</vt:lpstr>
      <vt:lpstr>SASEPresentation</vt:lpstr>
      <vt:lpstr>GRAMMARS</vt:lpstr>
      <vt:lpstr>Simplification of CFG</vt:lpstr>
      <vt:lpstr>Eliminating ϵ-productions</vt:lpstr>
      <vt:lpstr>Eliminating ϵ-productions</vt:lpstr>
      <vt:lpstr>Eliminating ϵ-productions</vt:lpstr>
      <vt:lpstr>Eliminating ϵ-productions</vt:lpstr>
      <vt:lpstr>Eliminating unit productions</vt:lpstr>
      <vt:lpstr>Eliminating unit productions</vt:lpstr>
      <vt:lpstr>Eliminating unit productions</vt:lpstr>
      <vt:lpstr>Eliminating unit productions</vt:lpstr>
      <vt:lpstr>Eliminating unit productions</vt:lpstr>
      <vt:lpstr>Eliminating unit productions</vt:lpstr>
      <vt:lpstr>Eliminating unit productions</vt:lpstr>
      <vt:lpstr>Eliminating useless symbols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Swathika Rengasamy</cp:lastModifiedBy>
  <cp:revision>283</cp:revision>
  <dcterms:created xsi:type="dcterms:W3CDTF">2016-10-24T07:34:31Z</dcterms:created>
  <dcterms:modified xsi:type="dcterms:W3CDTF">2023-04-19T05:27:19Z</dcterms:modified>
</cp:coreProperties>
</file>