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1"/>
    <p:sldMasterId id="2147483653" r:id="rId2"/>
    <p:sldMasterId id="2147483709" r:id="rId3"/>
  </p:sldMasterIdLst>
  <p:notesMasterIdLst>
    <p:notesMasterId r:id="rId37"/>
  </p:notesMasterIdLst>
  <p:handoutMasterIdLst>
    <p:handoutMasterId r:id="rId38"/>
  </p:handoutMasterIdLst>
  <p:sldIdLst>
    <p:sldId id="375" r:id="rId4"/>
    <p:sldId id="402" r:id="rId5"/>
    <p:sldId id="378" r:id="rId6"/>
    <p:sldId id="380" r:id="rId7"/>
    <p:sldId id="381" r:id="rId8"/>
    <p:sldId id="382" r:id="rId9"/>
    <p:sldId id="416" r:id="rId10"/>
    <p:sldId id="407" r:id="rId11"/>
    <p:sldId id="439" r:id="rId12"/>
    <p:sldId id="440" r:id="rId13"/>
    <p:sldId id="408" r:id="rId14"/>
    <p:sldId id="409" r:id="rId15"/>
    <p:sldId id="429" r:id="rId16"/>
    <p:sldId id="420" r:id="rId17"/>
    <p:sldId id="431" r:id="rId18"/>
    <p:sldId id="419" r:id="rId19"/>
    <p:sldId id="436" r:id="rId20"/>
    <p:sldId id="437" r:id="rId21"/>
    <p:sldId id="433" r:id="rId22"/>
    <p:sldId id="395" r:id="rId23"/>
    <p:sldId id="438" r:id="rId24"/>
    <p:sldId id="396" r:id="rId25"/>
    <p:sldId id="397" r:id="rId26"/>
    <p:sldId id="423" r:id="rId27"/>
    <p:sldId id="434" r:id="rId28"/>
    <p:sldId id="441" r:id="rId29"/>
    <p:sldId id="424" r:id="rId30"/>
    <p:sldId id="399" r:id="rId31"/>
    <p:sldId id="425" r:id="rId32"/>
    <p:sldId id="400" r:id="rId33"/>
    <p:sldId id="401" r:id="rId34"/>
    <p:sldId id="430" r:id="rId35"/>
    <p:sldId id="426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CC00CC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24" autoAdjust="0"/>
  </p:normalViewPr>
  <p:slideViewPr>
    <p:cSldViewPr>
      <p:cViewPr varScale="1">
        <p:scale>
          <a:sx n="68" d="100"/>
          <a:sy n="68" d="100"/>
        </p:scale>
        <p:origin x="144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06"/>
    </p:cViewPr>
  </p:sorterViewPr>
  <p:notesViewPr>
    <p:cSldViewPr>
      <p:cViewPr varScale="1">
        <p:scale>
          <a:sx n="59" d="100"/>
          <a:sy n="59" d="100"/>
        </p:scale>
        <p:origin x="-178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E7F3E32-6E38-2A44-8541-0EA689203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93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D2B064F7-B320-DB4E-A2C4-3A111F03D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553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AAD80-2CB0-004F-8273-15695783A133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cs typeface="+mn-cs"/>
              </a:rPr>
              <a:t>Kriegspiel chess </a:t>
            </a:r>
            <a:r>
              <a:rPr lang="en-US">
                <a:cs typeface="+mn-cs"/>
              </a:rPr>
              <a:t>variant in which each player can see their own pieces, but not those of their opponent. 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BAAD80-2CB0-004F-8273-15695783A13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129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9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1">
                <a:cs typeface="+mn-cs"/>
              </a:rPr>
              <a:t>Kriegspiel chess </a:t>
            </a:r>
            <a:r>
              <a:rPr lang="en-US">
                <a:cs typeface="+mn-cs"/>
              </a:rPr>
              <a:t>variant in which each player can see their own pieces, but not those of their opponent. 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BEA865-5924-7C43-B8A1-0463397F3166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130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n-cs"/>
              </a:rPr>
              <a:t>Handling partial observability:</a:t>
            </a:r>
          </a:p>
          <a:p>
            <a:pPr>
              <a:buFont typeface="Wingdings" charset="0"/>
              <a:buChar char="à"/>
              <a:defRPr/>
            </a:pPr>
            <a:r>
              <a:rPr lang="en-US">
                <a:cs typeface="+mn-cs"/>
                <a:sym typeface="Wingdings" charset="0"/>
              </a:rPr>
              <a:t>Agent maintains some sort of internal state that depends on the percept history.</a:t>
            </a:r>
          </a:p>
          <a:p>
            <a:pPr>
              <a:buFont typeface="Wingdings" charset="0"/>
              <a:buChar char="à"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Updating internal state requires:</a:t>
            </a:r>
          </a:p>
          <a:p>
            <a:pPr>
              <a:buFont typeface="Wingdings" charset="0"/>
              <a:buNone/>
              <a:defRPr/>
            </a:pPr>
            <a:endParaRPr lang="en-US">
              <a:cs typeface="+mn-cs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</a:rPr>
              <a:t>	</a:t>
            </a:r>
            <a:r>
              <a:rPr lang="en-US">
                <a:cs typeface="+mn-cs"/>
                <a:sym typeface="Wingdings" charset="0"/>
              </a:rPr>
              <a:t>information on how the world evolves</a:t>
            </a:r>
          </a:p>
          <a:p>
            <a:pPr>
              <a:buFont typeface="Wingdings" charset="0"/>
              <a:buNone/>
              <a:defRPr/>
            </a:pPr>
            <a:endParaRPr lang="en-US">
              <a:cs typeface="+mn-cs"/>
              <a:sym typeface="Wingdings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  <a:sym typeface="Wingdings" charset="0"/>
              </a:rPr>
              <a:t>	information on how the agent</a:t>
            </a:r>
            <a:r>
              <a:rPr lang="ja-JP" altLang="en-US">
                <a:latin typeface="Arial"/>
                <a:cs typeface="+mn-cs"/>
                <a:sym typeface="Wingdings" charset="0"/>
              </a:rPr>
              <a:t>’</a:t>
            </a:r>
            <a:r>
              <a:rPr lang="en-US">
                <a:cs typeface="+mn-cs"/>
                <a:sym typeface="Wingdings" charset="0"/>
              </a:rPr>
              <a:t>s actions affect the world </a:t>
            </a:r>
          </a:p>
          <a:p>
            <a:pPr>
              <a:buFont typeface="Wingdings" charset="0"/>
              <a:buNone/>
              <a:defRPr/>
            </a:pPr>
            <a:r>
              <a:rPr lang="en-US">
                <a:cs typeface="+mn-cs"/>
                <a:sym typeface="Wingdings" charset="0"/>
              </a:rPr>
              <a:t>		 </a:t>
            </a:r>
            <a:r>
              <a:rPr lang="en-US">
                <a:solidFill>
                  <a:srgbClr val="FF0000"/>
                </a:solidFill>
                <a:cs typeface="+mn-cs"/>
                <a:sym typeface="Wingdings" charset="0"/>
              </a:rPr>
              <a:t>model-based agent</a:t>
            </a:r>
            <a:endParaRPr lang="en-US">
              <a:solidFill>
                <a:srgbClr val="FF0000"/>
              </a:solidFill>
              <a:cs typeface="+mn-cs"/>
            </a:endParaRPr>
          </a:p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5662283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29684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7050" y="3048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3048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68543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32FDA-076A-8340-81A1-1288EF7D1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33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F44A7-1198-EF45-B8B0-0B6A91E9A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8F604D-BF01-B742-9153-18F9243C27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0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05770-E89E-C145-A10C-3533E4F281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79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98E61-BE4C-3740-9857-6DE0AF00E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3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9BF89-BFED-A94D-A68D-FCBD60679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140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1CFE0-4BBB-7D45-AE32-E0346F2A7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27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BEC23-6B27-5C43-BF17-18413D5C8E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7062857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714F8-A821-174C-8A18-F4C6383BA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6BE52-3E8C-0B40-B27A-14D5E43948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696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FDC-689E-AC44-9967-AA7136354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40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64F0B-D36D-E445-98E3-69D8FE7534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433137"/>
      </p:ext>
    </p:extLst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CEEA5-0E53-BC4F-8538-86B3A46AFE0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99758"/>
      </p:ext>
    </p:extLst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C90C-180F-9F4C-BB1A-86DB8ABA15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963023"/>
      </p:ext>
    </p:extLst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8415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841500"/>
            <a:ext cx="3505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01084-E273-1D4A-8F6B-7E37505AFC1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61846"/>
      </p:ext>
    </p:extLst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EAFFB-A171-E249-810C-9753F286A5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32240"/>
      </p:ext>
    </p:extLst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CFD9D-F2C1-604C-9B5E-DA7EA60F7A6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32598"/>
      </p:ext>
    </p:extLst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A5B2B-B034-CA4A-80DD-66DB1D0464F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222125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3918662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36902B-05B7-7D40-B14D-2E27B4F17B8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563922"/>
      </p:ext>
    </p:extLst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01533-2057-3141-AD87-17998E231D2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96858"/>
      </p:ext>
    </p:extLst>
  </p:cSld>
  <p:clrMapOvr>
    <a:masterClrMapping/>
  </p:clrMapOvr>
  <p:transition>
    <p:wipe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402EC5-82A9-9D4B-B809-4884FA0D271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807637"/>
      </p:ext>
    </p:extLst>
  </p:cSld>
  <p:clrMapOvr>
    <a:masterClrMapping/>
  </p:clrMapOvr>
  <p:transition>
    <p:wipe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91275" y="230188"/>
            <a:ext cx="1797050" cy="5726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6950" y="230188"/>
            <a:ext cx="5241925" cy="5726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18005-6A7F-F545-B801-B28BDD54185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058312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66162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31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736116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51389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47244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43062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8676" name="Line 4"/>
          <p:cNvSpPr>
            <a:spLocks noChangeShapeType="1"/>
          </p:cNvSpPr>
          <p:nvPr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68677" name="Line 5"/>
          <p:cNvSpPr>
            <a:spLocks noChangeShapeType="1"/>
          </p:cNvSpPr>
          <p:nvPr userDrawn="1"/>
        </p:nvSpPr>
        <p:spPr bwMode="auto">
          <a:xfrm>
            <a:off x="1295400" y="1752600"/>
            <a:ext cx="784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5A39-8EA1-3643-96F6-5A2C588377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9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974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74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7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84AC5FC5-6091-624F-B7F4-5DBCC7466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1400" b="0" u="none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u="none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 algn="ctr"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u="none" smtClean="0">
                <a:solidFill>
                  <a:schemeClr val="tx1"/>
                </a:solidFill>
                <a:latin typeface="Times New Roman" charset="0"/>
                <a:cs typeface="+mn-cs"/>
              </a:defRPr>
            </a:lvl1pPr>
          </a:lstStyle>
          <a:p>
            <a:pPr eaLnBrk="0" hangingPunct="0">
              <a:defRPr/>
            </a:pPr>
            <a:fld id="{0D96E3AD-7809-384A-B73F-4C249EF65666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>
            <a:off x="0" y="1227138"/>
            <a:ext cx="9131300" cy="0"/>
          </a:xfrm>
          <a:prstGeom prst="line">
            <a:avLst/>
          </a:prstGeom>
          <a:noFill/>
          <a:ln w="25400">
            <a:solidFill>
              <a:srgbClr val="001F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 eaLnBrk="0" hangingPunct="0"/>
            <a:endParaRPr lang="en-US" b="1" u="sng">
              <a:solidFill>
                <a:srgbClr val="063DE8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96950" y="230188"/>
            <a:ext cx="7191375" cy="901700"/>
          </a:xfrm>
          <a:prstGeom prst="rect">
            <a:avLst/>
          </a:prstGeom>
          <a:noFill/>
          <a:ln>
            <a:noFill/>
          </a:ln>
          <a:effectLst>
            <a:outerShdw dist="17961" dir="189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841500"/>
            <a:ext cx="716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86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>
    <p:wipe dir="r"/>
  </p:transition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rgbClr val="063DE8"/>
          </a:solidFill>
          <a:latin typeface="+mn-lt"/>
          <a:ea typeface="ＭＳ Ｐゴシック" charset="0"/>
          <a:cs typeface="ＭＳ Ｐゴシック" charset="0"/>
        </a:defRPr>
      </a:lvl1pPr>
      <a:lvl2pPr marL="917575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rgbClr val="063DE8"/>
          </a:solidFill>
          <a:latin typeface="+mn-lt"/>
          <a:ea typeface="ＭＳ Ｐゴシック" charset="0"/>
        </a:defRPr>
      </a:lvl2pPr>
      <a:lvl3pPr marL="1260475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rgbClr val="063DE8"/>
          </a:solidFill>
          <a:latin typeface="+mn-lt"/>
          <a:ea typeface="ＭＳ Ｐゴシック" charset="0"/>
        </a:defRPr>
      </a:lvl3pPr>
      <a:lvl4pPr marL="1546225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+"/>
        <a:defRPr sz="1600" b="1">
          <a:solidFill>
            <a:srgbClr val="063DE8"/>
          </a:solidFill>
          <a:latin typeface="+mn-lt"/>
          <a:ea typeface="ＭＳ Ｐゴシック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600" b="1">
          <a:solidFill>
            <a:srgbClr val="063DE8"/>
          </a:solidFill>
          <a:latin typeface="+mn-lt"/>
          <a:ea typeface="ＭＳ Ｐゴシック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600" b="1">
          <a:solidFill>
            <a:srgbClr val="063DE8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600" b="1">
          <a:solidFill>
            <a:srgbClr val="063DE8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600" b="1">
          <a:solidFill>
            <a:srgbClr val="063DE8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1600" b="1">
          <a:solidFill>
            <a:srgbClr val="063DE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Outline</a:t>
            </a:r>
          </a:p>
        </p:txBody>
      </p:sp>
      <p:sp>
        <p:nvSpPr>
          <p:cNvPr id="125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066800"/>
            <a:ext cx="75438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Characterization of agents and environments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	Rationality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3333CC"/>
                </a:solidFill>
                <a:cs typeface="+mn-cs"/>
              </a:rPr>
              <a:t>	PEAS (Performance measure, Environment, Actuators, Sensors)</a:t>
            </a:r>
          </a:p>
          <a:p>
            <a:pPr eaLnBrk="1" hangingPunct="1">
              <a:defRPr/>
            </a:pPr>
            <a:endParaRPr lang="en-US" b="1" dirty="0">
              <a:solidFill>
                <a:srgbClr val="3333CC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Environment types</a:t>
            </a:r>
          </a:p>
          <a:p>
            <a:pPr eaLnBrk="1" hangingPunct="1">
              <a:defRPr/>
            </a:pPr>
            <a:endParaRPr lang="en-US" b="1" dirty="0">
              <a:solidFill>
                <a:srgbClr val="3333CC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Agent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4191000"/>
            <a:ext cx="73805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Intelligent agent-view provides framework to integrate the</a:t>
            </a:r>
          </a:p>
          <a:p>
            <a:r>
              <a:rPr lang="en-US" dirty="0"/>
              <a:t>many subareas of AI.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685800"/>
            <a:ext cx="8991600" cy="6096000"/>
          </a:xfrm>
        </p:spPr>
        <p:txBody>
          <a:bodyPr/>
          <a:lstStyle/>
          <a:p>
            <a:pPr lvl="1" eaLnBrk="1" hangingPunct="1"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2) Deterministic / Stochastic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sz="1800" dirty="0"/>
              <a:t>An environment is </a:t>
            </a:r>
            <a:r>
              <a:rPr lang="en-US" sz="1800" b="1" dirty="0">
                <a:solidFill>
                  <a:schemeClr val="accent2"/>
                </a:solidFill>
              </a:rPr>
              <a:t>deterministic</a:t>
            </a:r>
            <a:r>
              <a:rPr lang="en-US" sz="1800" dirty="0"/>
              <a:t> if the next state of the environment is completely determined by the </a:t>
            </a:r>
            <a:r>
              <a:rPr lang="en-US" sz="1800" u="sng" dirty="0"/>
              <a:t>current state</a:t>
            </a:r>
            <a:r>
              <a:rPr lang="en-US" sz="1800" dirty="0"/>
              <a:t> of the environment and the </a:t>
            </a:r>
            <a:r>
              <a:rPr lang="en-US" sz="1800" u="sng" dirty="0"/>
              <a:t>action</a:t>
            </a:r>
            <a:r>
              <a:rPr lang="en-US" sz="1800" dirty="0"/>
              <a:t> of the agent; </a:t>
            </a:r>
          </a:p>
          <a:p>
            <a:pPr lvl="1" eaLnBrk="1" hangingPunct="1">
              <a:defRPr/>
            </a:pPr>
            <a:r>
              <a:rPr lang="en-US" sz="1800" dirty="0"/>
              <a:t>In a </a:t>
            </a:r>
            <a:r>
              <a:rPr lang="en-US" sz="1800" b="1" dirty="0">
                <a:solidFill>
                  <a:schemeClr val="accent2"/>
                </a:solidFill>
              </a:rPr>
              <a:t>stochastic</a:t>
            </a:r>
            <a:r>
              <a:rPr lang="en-US" sz="1800" dirty="0"/>
              <a:t> environment, there are multiple, unpredictable outcomes. (If the environment is deterministic except for the actions of other agents, then the environment is </a:t>
            </a:r>
            <a:r>
              <a:rPr lang="en-US" sz="1800" b="1" dirty="0">
                <a:solidFill>
                  <a:schemeClr val="accent2"/>
                </a:solidFill>
              </a:rPr>
              <a:t>strategic</a:t>
            </a:r>
            <a:r>
              <a:rPr lang="en-US" sz="1800" dirty="0"/>
              <a:t>).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In a fully observable, deterministic environment, the agent need not deal with uncertainty. 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r>
              <a:rPr lang="en-US" sz="1800" b="1" dirty="0">
                <a:solidFill>
                  <a:schemeClr val="accent2"/>
                </a:solidFill>
              </a:rPr>
              <a:t>Note: Uncertainty can also arise because of computational limitations. E.g., we  may be playing an </a:t>
            </a:r>
            <a:r>
              <a:rPr lang="en-US" sz="1800" b="1" dirty="0">
                <a:solidFill>
                  <a:srgbClr val="FF0000"/>
                </a:solidFill>
              </a:rPr>
              <a:t>omniscient</a:t>
            </a:r>
            <a:r>
              <a:rPr lang="en-US" sz="1800" b="1" dirty="0">
                <a:solidFill>
                  <a:schemeClr val="accent2"/>
                </a:solidFill>
              </a:rPr>
              <a:t> (</a:t>
            </a:r>
            <a:r>
              <a:rPr lang="en-US" sz="1800" dirty="0">
                <a:solidFill>
                  <a:schemeClr val="accent2"/>
                </a:solidFill>
              </a:rPr>
              <a:t>“all knowing”) </a:t>
            </a:r>
            <a:r>
              <a:rPr lang="en-US" sz="1800" b="1" dirty="0">
                <a:solidFill>
                  <a:schemeClr val="accent2"/>
                </a:solidFill>
              </a:rPr>
              <a:t>opponent but we may not be able to compute his/her moves.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2CEEA5-0E53-BC4F-8538-86B3A46AFE0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42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915400" cy="6553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3) Episodic / Sequential</a:t>
            </a:r>
            <a:endParaRPr lang="en-US" sz="1800" dirty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/>
              <a:t>In an </a:t>
            </a:r>
            <a:r>
              <a:rPr lang="en-US" sz="1800" b="1" dirty="0">
                <a:solidFill>
                  <a:schemeClr val="accent2"/>
                </a:solidFill>
              </a:rPr>
              <a:t>episodic</a:t>
            </a:r>
            <a:r>
              <a:rPr lang="en-US" sz="1800" b="1" dirty="0"/>
              <a:t> environment, the agent’s experience is divided into atomic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/>
              <a:t>     episodes. Each </a:t>
            </a:r>
            <a:r>
              <a:rPr lang="en-US" sz="1800" b="1" dirty="0">
                <a:solidFill>
                  <a:schemeClr val="accent2"/>
                </a:solidFill>
              </a:rPr>
              <a:t>episode</a:t>
            </a:r>
            <a:r>
              <a:rPr lang="en-US" sz="1800" b="1" dirty="0"/>
              <a:t> consists of the agent perceiving and then performing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/>
              <a:t>     a single action.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sz="18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/>
              <a:t>Subsequent episodes do not depend on what actions occurred in previous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/>
              <a:t>     episodes. C</a:t>
            </a:r>
            <a:r>
              <a:rPr lang="en-US" sz="1800" b="1" dirty="0">
                <a:sym typeface="Wingdings" charset="0"/>
              </a:rPr>
              <a:t>hoice of action in each episode depends only on the episode itself.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/>
              <a:t>  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 (E.g., classifying images.)</a:t>
            </a:r>
            <a:endParaRPr lang="en-US" sz="1800" b="1" dirty="0">
              <a:solidFill>
                <a:schemeClr val="accent1">
                  <a:lumMod val="75000"/>
                </a:schemeClr>
              </a:solidFill>
              <a:sym typeface="Wingdings" charset="0"/>
            </a:endParaRP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>
                <a:sym typeface="Wingdings" charset="0"/>
              </a:rPr>
              <a:t>   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/>
              <a:t>In a </a:t>
            </a:r>
            <a:r>
              <a:rPr lang="en-US" sz="1800" b="1" dirty="0">
                <a:solidFill>
                  <a:schemeClr val="accent2"/>
                </a:solidFill>
              </a:rPr>
              <a:t>sequential</a:t>
            </a:r>
            <a:r>
              <a:rPr lang="en-US" sz="1800" b="1" dirty="0"/>
              <a:t> environment, the agent engages in a series of connected 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/>
              <a:t>     episodes. Current decision can affect future decisions. </a:t>
            </a:r>
            <a:r>
              <a:rPr lang="en-US" sz="1800" b="1" dirty="0">
                <a:solidFill>
                  <a:srgbClr val="009973"/>
                </a:solidFill>
              </a:rPr>
              <a:t>(E.g., chess  and driving)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sz="18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4) Static / Dynamic</a:t>
            </a:r>
            <a:endParaRPr lang="en-US" sz="1600" b="1" dirty="0">
              <a:solidFill>
                <a:srgbClr val="FF0000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1600" b="1" dirty="0">
                <a:cs typeface="+mn-cs"/>
              </a:rPr>
              <a:t>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/>
              <a:t>A </a:t>
            </a:r>
            <a:r>
              <a:rPr lang="en-US" sz="1800" b="1" dirty="0">
                <a:solidFill>
                  <a:schemeClr val="accent2"/>
                </a:solidFill>
              </a:rPr>
              <a:t>static</a:t>
            </a:r>
            <a:r>
              <a:rPr lang="en-US" sz="1800" b="1" dirty="0"/>
              <a:t> environment does not change while the agent is thinking.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endParaRPr lang="en-US" sz="18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/>
              <a:t>The passage of time as an agent deliberates is irrelevant.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sz="1800" b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1800" b="1" dirty="0"/>
              <a:t>The environment is </a:t>
            </a:r>
            <a:r>
              <a:rPr lang="en-US" sz="1800" b="1" dirty="0" err="1">
                <a:solidFill>
                  <a:srgbClr val="FF0000"/>
                </a:solidFill>
              </a:rPr>
              <a:t>semidynamic</a:t>
            </a:r>
            <a:r>
              <a:rPr lang="en-US" sz="1800" b="1" dirty="0"/>
              <a:t> if the environment itself does not change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800" b="1" dirty="0"/>
              <a:t>      with the passage of time but the agent's performance score does.</a:t>
            </a:r>
            <a:r>
              <a:rPr lang="en-US" sz="1800" dirty="0"/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8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8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8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8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8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8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8614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861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8614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1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861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8614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4582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5) Discrete / Continuous</a:t>
            </a:r>
            <a:endParaRPr lang="en-US" sz="1800" dirty="0">
              <a:cs typeface="+mn-cs"/>
            </a:endParaRPr>
          </a:p>
          <a:p>
            <a:pPr lvl="1" eaLnBrk="1" hangingPunct="1">
              <a:defRPr/>
            </a:pPr>
            <a:r>
              <a:rPr lang="en-US" b="1" dirty="0"/>
              <a:t>If the number of distinct percepts and actions is limited, the environment is </a:t>
            </a:r>
            <a:r>
              <a:rPr lang="en-US" b="1" dirty="0">
                <a:solidFill>
                  <a:schemeClr val="accent2"/>
                </a:solidFill>
              </a:rPr>
              <a:t>discrete</a:t>
            </a:r>
            <a:r>
              <a:rPr lang="en-US" b="1" dirty="0"/>
              <a:t>, otherwise it is </a:t>
            </a:r>
            <a:r>
              <a:rPr lang="en-US" b="1" dirty="0">
                <a:solidFill>
                  <a:schemeClr val="accent2"/>
                </a:solidFill>
              </a:rPr>
              <a:t>continuous</a:t>
            </a:r>
            <a:r>
              <a:rPr lang="en-US" b="1" dirty="0"/>
              <a:t>.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/>
              <a:t> 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6) Single agent / Multi-agent</a:t>
            </a:r>
            <a:r>
              <a:rPr lang="en-US" sz="1800" dirty="0"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b="1" dirty="0"/>
              <a:t>If the </a:t>
            </a:r>
            <a:r>
              <a:rPr lang="en-US" b="1" dirty="0">
                <a:solidFill>
                  <a:schemeClr val="accent2"/>
                </a:solidFill>
              </a:rPr>
              <a:t>environment contains other intelligent agents</a:t>
            </a:r>
            <a:r>
              <a:rPr lang="en-US" b="1" dirty="0"/>
              <a:t>, the agent needs to be concerned about strategic, game-theoretic aspects of the environment (for either cooperative </a:t>
            </a:r>
            <a:r>
              <a:rPr lang="en-US" b="1" i="1" dirty="0"/>
              <a:t>or</a:t>
            </a:r>
            <a:r>
              <a:rPr lang="en-US" b="1" dirty="0"/>
              <a:t> competitive agents).</a:t>
            </a:r>
          </a:p>
          <a:p>
            <a:pPr lvl="1" eaLnBrk="1" hangingPunct="1">
              <a:defRPr/>
            </a:pPr>
            <a:r>
              <a:rPr lang="en-US" b="1" dirty="0"/>
              <a:t>Most </a:t>
            </a:r>
            <a:r>
              <a:rPr lang="en-US" b="1" dirty="0">
                <a:solidFill>
                  <a:schemeClr val="accent2"/>
                </a:solidFill>
              </a:rPr>
              <a:t>engineering environments</a:t>
            </a:r>
            <a:r>
              <a:rPr lang="en-US" b="1" dirty="0"/>
              <a:t> don</a:t>
            </a:r>
            <a:r>
              <a:rPr lang="en-US" b="1" dirty="0">
                <a:latin typeface="Arial"/>
              </a:rPr>
              <a:t>’</a:t>
            </a:r>
            <a:r>
              <a:rPr lang="en-US" b="1" dirty="0"/>
              <a:t>t have multi-agent properties, whereas most </a:t>
            </a:r>
            <a:r>
              <a:rPr lang="en-US" b="1" dirty="0">
                <a:solidFill>
                  <a:schemeClr val="accent2"/>
                </a:solidFill>
              </a:rPr>
              <a:t>social and economic systems</a:t>
            </a:r>
            <a:r>
              <a:rPr lang="en-US" b="1" dirty="0"/>
              <a:t> get their complexity from the interactions of (more or less) rational agents.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8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8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rgbClr val="FF0000"/>
                </a:solidFill>
                <a:cs typeface="+mj-cs"/>
              </a:rPr>
              <a:t>Example Tasks and Environment Types</a:t>
            </a:r>
          </a:p>
        </p:txBody>
      </p:sp>
      <p:pic>
        <p:nvPicPr>
          <p:cNvPr id="2969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058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nector 1"/>
          <p:cNvSpPr/>
          <p:nvPr/>
        </p:nvSpPr>
        <p:spPr>
          <a:xfrm>
            <a:off x="228600" y="4800600"/>
            <a:ext cx="8458200" cy="685800"/>
          </a:xfrm>
          <a:prstGeom prst="flowChartConnector">
            <a:avLst/>
          </a:prstGeom>
          <a:solidFill>
            <a:srgbClr val="FF00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0" y="5867400"/>
            <a:ext cx="4553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to make the right decisions?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5943600"/>
            <a:ext cx="2227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theory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F44A7-1198-EF45-B8B0-0B6A91E9A45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Agents and environments</a:t>
            </a:r>
          </a:p>
        </p:txBody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438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dirty="0">
                <a:cs typeface="+mn-cs"/>
              </a:rPr>
              <a:t>The 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agent</a:t>
            </a:r>
            <a:r>
              <a:rPr lang="en-US" sz="1800" dirty="0">
                <a:cs typeface="+mn-cs"/>
              </a:rPr>
              <a:t> 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function</a:t>
            </a:r>
            <a:r>
              <a:rPr lang="en-US" sz="1800" dirty="0">
                <a:cs typeface="+mn-cs"/>
              </a:rPr>
              <a:t> maps from 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percept histories </a:t>
            </a:r>
            <a:r>
              <a:rPr lang="en-US" sz="1800" dirty="0">
                <a:cs typeface="+mn-cs"/>
              </a:rPr>
              <a:t>to actions
</a:t>
            </a:r>
          </a:p>
          <a:p>
            <a:pPr algn="ctr" eaLnBrk="1" hangingPunct="1">
              <a:defRPr/>
            </a:pPr>
            <a:r>
              <a:rPr lang="en-US" sz="1800" i="1" dirty="0">
                <a:cs typeface="+mn-cs"/>
              </a:rPr>
              <a:t>f</a:t>
            </a:r>
            <a:r>
              <a:rPr lang="en-US" sz="1800" dirty="0">
                <a:cs typeface="+mn-cs"/>
              </a:rPr>
              <a:t>: </a:t>
            </a:r>
            <a:r>
              <a:rPr lang="en-US" sz="1800" dirty="0">
                <a:latin typeface="Monotype Corsiva" charset="0"/>
                <a:cs typeface="+mn-cs"/>
              </a:rPr>
              <a:t>P*</a:t>
            </a:r>
            <a:r>
              <a:rPr lang="en-US" sz="1800" dirty="0">
                <a:cs typeface="+mn-cs"/>
              </a:rPr>
              <a:t> </a:t>
            </a:r>
            <a:r>
              <a:rPr lang="en-US" sz="1800" dirty="0">
                <a:cs typeface="+mn-cs"/>
                <a:sym typeface="Wingdings" charset="0"/>
              </a:rPr>
              <a:t> </a:t>
            </a:r>
            <a:r>
              <a:rPr lang="en-US" sz="1800" dirty="0">
                <a:latin typeface="Monotype Corsiva" charset="0"/>
                <a:cs typeface="+mn-cs"/>
              </a:rPr>
              <a:t>A</a:t>
            </a:r>
            <a:r>
              <a:rPr lang="en-US" sz="1800" dirty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sz="1800" dirty="0">
                <a:cs typeface="+mn-cs"/>
              </a:rPr>
              <a:t>The 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agent</a:t>
            </a:r>
            <a:r>
              <a:rPr lang="en-US" sz="1800" dirty="0">
                <a:cs typeface="+mn-cs"/>
              </a:rPr>
              <a:t> 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program</a:t>
            </a:r>
            <a:r>
              <a:rPr lang="en-US" sz="1800" dirty="0">
                <a:cs typeface="+mn-cs"/>
              </a:rPr>
              <a:t> runs (internally) on the 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physical architecture</a:t>
            </a:r>
            <a:r>
              <a:rPr lang="en-US" sz="1800" dirty="0">
                <a:cs typeface="+mn-cs"/>
              </a:rPr>
              <a:t> to produce </a:t>
            </a:r>
            <a:r>
              <a:rPr lang="en-US" sz="1800" i="1" dirty="0">
                <a:cs typeface="+mn-cs"/>
              </a:rPr>
              <a:t>f</a:t>
            </a:r>
            <a:r>
              <a:rPr lang="en-US" sz="1800" dirty="0">
                <a:cs typeface="+mn-cs"/>
              </a:rPr>
              <a:t>
</a:t>
            </a:r>
          </a:p>
          <a:p>
            <a:pPr eaLnBrk="1" hangingPunct="1">
              <a:defRPr/>
            </a:pPr>
            <a:r>
              <a:rPr lang="en-US" sz="1800" dirty="0">
                <a:cs typeface="+mn-cs"/>
              </a:rPr>
              <a:t>agent = architecture + program
</a:t>
            </a:r>
          </a:p>
        </p:txBody>
      </p:sp>
      <p:pic>
        <p:nvPicPr>
          <p:cNvPr id="30723" name="Picture 4" descr="agent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838200"/>
            <a:ext cx="37338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01513" name="Group 9"/>
          <p:cNvGrpSpPr>
            <a:grpSpLocks/>
          </p:cNvGrpSpPr>
          <p:nvPr/>
        </p:nvGrpSpPr>
        <p:grpSpPr bwMode="auto">
          <a:xfrm>
            <a:off x="827088" y="4267200"/>
            <a:ext cx="7642225" cy="1365250"/>
            <a:chOff x="496" y="3456"/>
            <a:chExt cx="4814" cy="860"/>
          </a:xfrm>
        </p:grpSpPr>
        <p:sp>
          <p:nvSpPr>
            <p:cNvPr id="1301509" name="Line 5"/>
            <p:cNvSpPr>
              <a:spLocks noChangeShapeType="1"/>
            </p:cNvSpPr>
            <p:nvPr/>
          </p:nvSpPr>
          <p:spPr bwMode="auto">
            <a:xfrm>
              <a:off x="2208" y="36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510" name="Rectangle 6"/>
            <p:cNvSpPr>
              <a:spLocks noChangeArrowheads="1"/>
            </p:cNvSpPr>
            <p:nvPr/>
          </p:nvSpPr>
          <p:spPr bwMode="auto">
            <a:xfrm>
              <a:off x="496" y="3917"/>
              <a:ext cx="4814" cy="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  <a:cs typeface="+mn-cs"/>
                </a:rPr>
                <a:t>Design an agent program assuming an </a:t>
              </a:r>
              <a:r>
                <a:rPr lang="en-US" sz="1600" b="1" dirty="0" err="1">
                  <a:solidFill>
                    <a:srgbClr val="FF0000"/>
                  </a:solidFill>
                  <a:cs typeface="+mn-cs"/>
                </a:rPr>
                <a:t>archictecture</a:t>
              </a:r>
              <a:r>
                <a:rPr lang="en-US" sz="1600" b="1" dirty="0">
                  <a:solidFill>
                    <a:srgbClr val="FF0000"/>
                  </a:solidFill>
                  <a:cs typeface="+mn-cs"/>
                </a:rPr>
                <a:t> that will make the percepts from </a:t>
              </a:r>
            </a:p>
            <a:p>
              <a:pPr algn="ctr">
                <a:spcBef>
                  <a:spcPct val="20000"/>
                </a:spcBef>
                <a:defRPr/>
              </a:pPr>
              <a:r>
                <a:rPr lang="en-US" sz="1600" b="1" dirty="0">
                  <a:solidFill>
                    <a:srgbClr val="FF0000"/>
                  </a:solidFill>
                  <a:cs typeface="+mn-cs"/>
                </a:rPr>
                <a:t>the sensors available to the program. </a:t>
              </a:r>
            </a:p>
          </p:txBody>
        </p:sp>
        <p:sp>
          <p:nvSpPr>
            <p:cNvPr id="1301511" name="Rectangle 7"/>
            <p:cNvSpPr>
              <a:spLocks noChangeArrowheads="1"/>
            </p:cNvSpPr>
            <p:nvPr/>
          </p:nvSpPr>
          <p:spPr bwMode="auto">
            <a:xfrm>
              <a:off x="1920" y="3456"/>
              <a:ext cx="624" cy="2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01512" name="Text Box 8"/>
            <p:cNvSpPr txBox="1">
              <a:spLocks noChangeArrowheads="1"/>
            </p:cNvSpPr>
            <p:nvPr/>
          </p:nvSpPr>
          <p:spPr bwMode="auto">
            <a:xfrm>
              <a:off x="2342" y="3672"/>
              <a:ext cx="6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>
                  <a:solidFill>
                    <a:srgbClr val="FF0000"/>
                  </a:solidFill>
                  <a:cs typeface="+mn-cs"/>
                </a:rPr>
                <a:t>our focus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0" y="228600"/>
            <a:ext cx="2971800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Types of Agents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 </a:t>
            </a:r>
          </a:p>
        </p:txBody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4038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b="1" dirty="0">
                <a:solidFill>
                  <a:schemeClr val="accent2"/>
                </a:solidFill>
              </a:rPr>
              <a:t>Uses a percept sequence / action table in memory to 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chemeClr val="accent2"/>
                </a:solidFill>
              </a:rPr>
              <a:t>find the next action. Implemented as a (large) lookup table. </a:t>
            </a:r>
          </a:p>
        </p:txBody>
      </p:sp>
      <p:sp>
        <p:nvSpPr>
          <p:cNvPr id="1300485" name="Rectangle 5"/>
          <p:cNvSpPr>
            <a:spLocks noChangeArrowheads="1"/>
          </p:cNvSpPr>
          <p:nvPr/>
        </p:nvSpPr>
        <p:spPr bwMode="auto">
          <a:xfrm>
            <a:off x="442383" y="2819400"/>
            <a:ext cx="8686800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Drawbacks: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Huge table (often simply too large)</a:t>
            </a:r>
          </a:p>
          <a:p>
            <a:pPr lvl="1">
              <a:spcBef>
                <a:spcPct val="20000"/>
              </a:spcBef>
              <a:buFontTx/>
              <a:buChar char="–"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Takes a long time to build/learn the table</a:t>
            </a:r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2971800" y="381000"/>
            <a:ext cx="5862302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cs typeface="+mn-cs"/>
              </a:rPr>
              <a:t>I) --- Table-lookup driven agents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4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228600" y="914400"/>
            <a:ext cx="81534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latin typeface="Times New Roman"/>
                <a:ea typeface="ＭＳ Ｐゴシック"/>
              </a:rPr>
              <a:t>Percepts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: robot senses it’s </a:t>
            </a:r>
            <a:r>
              <a:rPr lang="en-US" dirty="0">
                <a:solidFill>
                  <a:srgbClr val="009973"/>
                </a:solidFill>
                <a:latin typeface="Times New Roman"/>
                <a:ea typeface="ＭＳ Ｐゴシック"/>
              </a:rPr>
              <a:t>location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 and </a:t>
            </a:r>
            <a:r>
              <a:rPr lang="en-US" dirty="0">
                <a:solidFill>
                  <a:srgbClr val="009973"/>
                </a:solidFill>
                <a:latin typeface="Times New Roman"/>
                <a:ea typeface="ＭＳ Ｐゴシック"/>
              </a:rPr>
              <a:t>“cleanliness.”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        So, </a:t>
            </a:r>
            <a:r>
              <a:rPr lang="en-US" dirty="0">
                <a:solidFill>
                  <a:srgbClr val="3333CC"/>
                </a:solidFill>
                <a:latin typeface="Times New Roman"/>
                <a:ea typeface="ＭＳ Ｐゴシック"/>
              </a:rPr>
              <a:t>location and contents, e.g., [A, Dirty], [B, Clean].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        With 2 locations, we get </a:t>
            </a:r>
            <a:r>
              <a:rPr lang="en-US" b="1" dirty="0">
                <a:solidFill>
                  <a:srgbClr val="3366FF"/>
                </a:solidFill>
                <a:latin typeface="Times New Roman"/>
                <a:ea typeface="ＭＳ Ｐゴシック"/>
              </a:rPr>
              <a:t>4 different possible sensor inputs.
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ＭＳ Ｐゴシック"/>
              </a:rPr>
              <a:t>Actions: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 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ＭＳ Ｐゴシック"/>
              </a:rPr>
              <a:t>Left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ＭＳ Ｐゴシック"/>
              </a:rPr>
              <a:t>Right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Times New Roman"/>
                <a:ea typeface="ＭＳ Ｐゴシック"/>
              </a:rPr>
              <a:t>Suck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, </a:t>
            </a:r>
            <a:r>
              <a:rPr lang="en-US" i="1" dirty="0" err="1">
                <a:solidFill>
                  <a:srgbClr val="000000"/>
                </a:solidFill>
                <a:latin typeface="Times New Roman"/>
                <a:ea typeface="ＭＳ Ｐゴシック"/>
              </a:rPr>
              <a:t>NoOp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ＭＳ Ｐゴシック"/>
              </a:rPr>
              <a:t>
</a:t>
            </a:r>
          </a:p>
        </p:txBody>
      </p:sp>
      <p:pic>
        <p:nvPicPr>
          <p:cNvPr id="3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8600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5983"/>
            <a:ext cx="2065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Toy example:</a:t>
            </a:r>
          </a:p>
          <a:p>
            <a:r>
              <a:rPr lang="en-US" dirty="0">
                <a:solidFill>
                  <a:srgbClr val="FF0000"/>
                </a:solidFill>
              </a:rPr>
              <a:t>Vacuum world.</a:t>
            </a:r>
          </a:p>
        </p:txBody>
      </p:sp>
      <p:pic>
        <p:nvPicPr>
          <p:cNvPr id="7" name="Picture 6" descr="Screen Shot 2013-09-11 at 1.35.0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14600"/>
            <a:ext cx="797869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76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772400" cy="11430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Table 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09600"/>
            <a:ext cx="8534400" cy="56388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Action sequence of length K, gives 4^K different possible sequences.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At least many entries are needed in the table. So, even in this very toy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world, with K = 20, you need a table with over 4^20 &gt; 10^12 entries.</a:t>
            </a:r>
          </a:p>
          <a:p>
            <a:endParaRPr lang="en-US" dirty="0"/>
          </a:p>
          <a:p>
            <a:r>
              <a:rPr lang="en-US" b="1" dirty="0"/>
              <a:t>In more real-world scenarios, one would have many more different</a:t>
            </a:r>
          </a:p>
          <a:p>
            <a:r>
              <a:rPr lang="en-US" b="1" dirty="0"/>
              <a:t>percepts (</a:t>
            </a:r>
            <a:r>
              <a:rPr lang="en-US" b="1" dirty="0" err="1"/>
              <a:t>eg</a:t>
            </a:r>
            <a:r>
              <a:rPr lang="en-US" b="1" dirty="0"/>
              <a:t> many more locations), e.g., &gt;=100. There will therefore be</a:t>
            </a:r>
          </a:p>
          <a:p>
            <a:r>
              <a:rPr lang="en-US" b="1" dirty="0"/>
              <a:t>100^K different possible sequences of length K. For K = 20, this would</a:t>
            </a:r>
          </a:p>
          <a:p>
            <a:r>
              <a:rPr lang="en-US" b="1" dirty="0"/>
              <a:t>require a table with over 100^20 = 10^40 entries. </a:t>
            </a:r>
            <a:r>
              <a:rPr lang="en-US" b="1" dirty="0">
                <a:solidFill>
                  <a:srgbClr val="FF0000"/>
                </a:solidFill>
              </a:rPr>
              <a:t>Infeasible to even store.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So, </a:t>
            </a:r>
            <a:r>
              <a:rPr lang="en-US" b="1" dirty="0">
                <a:solidFill>
                  <a:srgbClr val="FF0000"/>
                </a:solidFill>
              </a:rPr>
              <a:t>table lookup formulation is mainly of theoretical interest</a:t>
            </a:r>
            <a:r>
              <a:rPr lang="en-US" b="1" dirty="0">
                <a:solidFill>
                  <a:schemeClr val="accent2"/>
                </a:solidFill>
              </a:rPr>
              <a:t>. For practical</a:t>
            </a:r>
          </a:p>
          <a:p>
            <a:r>
              <a:rPr lang="en-US" b="1" dirty="0">
                <a:solidFill>
                  <a:schemeClr val="accent2"/>
                </a:solidFill>
              </a:rPr>
              <a:t>agent systems, we need to find much more compact representations. For</a:t>
            </a:r>
          </a:p>
          <a:p>
            <a:r>
              <a:rPr lang="en-US" b="1" dirty="0">
                <a:solidFill>
                  <a:schemeClr val="accent2"/>
                </a:solidFill>
              </a:rPr>
              <a:t>example, logic-based representations, Bayesian net representations,</a:t>
            </a:r>
          </a:p>
          <a:p>
            <a:r>
              <a:rPr lang="en-US" b="1" dirty="0">
                <a:solidFill>
                  <a:schemeClr val="accent2"/>
                </a:solidFill>
              </a:rPr>
              <a:t>or neural net style representations, or use a different agent architecture,</a:t>
            </a:r>
          </a:p>
          <a:p>
            <a:r>
              <a:rPr lang="en-US" b="1" dirty="0">
                <a:solidFill>
                  <a:schemeClr val="accent2"/>
                </a:solidFill>
              </a:rPr>
              <a:t>e.g., “ignore the past” --- </a:t>
            </a:r>
            <a:r>
              <a:rPr lang="en-US" b="1" dirty="0">
                <a:solidFill>
                  <a:srgbClr val="FF0000"/>
                </a:solidFill>
              </a:rPr>
              <a:t>Reflex agents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1003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620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II) --- Simple reflex agents 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23622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400" dirty="0"/>
              <a:t>Agents </a:t>
            </a:r>
            <a:r>
              <a:rPr lang="en-US" sz="2400" b="1" dirty="0">
                <a:solidFill>
                  <a:srgbClr val="FF0000"/>
                </a:solidFill>
              </a:rPr>
              <a:t>do not have memory</a:t>
            </a:r>
            <a:r>
              <a:rPr lang="en-US" sz="2400" dirty="0"/>
              <a:t> of past world states or percepts.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So, actions depend solely on </a:t>
            </a:r>
            <a:r>
              <a:rPr lang="en-US" sz="2400" b="1" dirty="0">
                <a:solidFill>
                  <a:srgbClr val="FF0000"/>
                </a:solidFill>
              </a:rPr>
              <a:t>current percept</a:t>
            </a:r>
            <a:r>
              <a:rPr lang="en-US" sz="2400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/>
              <a:t>    Action becomes a “reflex.”</a:t>
            </a:r>
          </a:p>
          <a:p>
            <a:pPr lvl="1" eaLnBrk="1" hangingPunct="1">
              <a:buFontTx/>
              <a:buNone/>
              <a:defRPr/>
            </a:pPr>
            <a:endParaRPr lang="en-US" sz="2400" dirty="0"/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solidFill>
                  <a:schemeClr val="accent2"/>
                </a:solidFill>
              </a:rPr>
              <a:t>Uses </a:t>
            </a:r>
            <a:r>
              <a:rPr lang="en-US" sz="2400" b="1" dirty="0">
                <a:solidFill>
                  <a:schemeClr val="accent2"/>
                </a:solidFill>
              </a:rPr>
              <a:t>condition-action rules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6962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rgbClr val="FF0000"/>
                </a:solidFill>
                <a:cs typeface="+mj-cs"/>
              </a:rPr>
              <a:t>Agents</a:t>
            </a:r>
          </a:p>
        </p:txBody>
      </p:sp>
      <p:sp>
        <p:nvSpPr>
          <p:cNvPr id="1280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marL="225425" indent="-225425" eaLnBrk="1" hangingPunct="1">
              <a:defRPr/>
            </a:pPr>
            <a:r>
              <a:rPr lang="en-US" b="1" dirty="0">
                <a:cs typeface="+mn-cs"/>
              </a:rPr>
              <a:t>Definition: An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agent</a:t>
            </a:r>
            <a:r>
              <a:rPr lang="en-US" b="1" dirty="0">
                <a:cs typeface="+mn-cs"/>
              </a:rPr>
              <a:t> perceives its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environment</a:t>
            </a:r>
            <a:r>
              <a:rPr lang="en-US" b="1" dirty="0">
                <a:cs typeface="+mn-cs"/>
              </a:rPr>
              <a:t> via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sensors</a:t>
            </a:r>
            <a:r>
              <a:rPr lang="en-US" b="1" dirty="0">
                <a:cs typeface="+mn-cs"/>
              </a:rPr>
              <a:t> and acts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b="1" dirty="0">
                <a:cs typeface="+mn-cs"/>
              </a:rPr>
              <a:t>upon that environment through its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actuators</a:t>
            </a:r>
            <a:r>
              <a:rPr lang="en-US" b="1" dirty="0">
                <a:cs typeface="+mn-cs"/>
              </a:rPr>
              <a:t> </a:t>
            </a:r>
          </a:p>
          <a:p>
            <a:pPr marL="225425" indent="-225425" eaLnBrk="1" hangingPunct="1">
              <a:defRPr/>
            </a:pPr>
            <a:endParaRPr lang="en-US" b="1" dirty="0">
              <a:cs typeface="+mn-cs"/>
            </a:endParaRPr>
          </a:p>
          <a:p>
            <a:pPr marL="225425" indent="-225425" eaLnBrk="1" hangingPunct="1">
              <a:defRPr/>
            </a:pPr>
            <a:endParaRPr lang="en-US" dirty="0">
              <a:cs typeface="+mn-cs"/>
            </a:endParaRPr>
          </a:p>
        </p:txBody>
      </p:sp>
      <p:pic>
        <p:nvPicPr>
          <p:cNvPr id="19459" name="Picture 5" descr="agent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43200"/>
            <a:ext cx="65805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2835" name="Picture 3" descr="simple-reflex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371600"/>
            <a:ext cx="8153400" cy="5191125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72836" name="Text Box 4"/>
          <p:cNvSpPr txBox="1">
            <a:spLocks noChangeArrowheads="1"/>
          </p:cNvSpPr>
          <p:nvPr/>
        </p:nvSpPr>
        <p:spPr bwMode="auto">
          <a:xfrm>
            <a:off x="804273" y="377825"/>
            <a:ext cx="34226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cs typeface="+mn-cs"/>
              </a:rPr>
              <a:t>Agent selects actions on the basis</a:t>
            </a:r>
          </a:p>
          <a:p>
            <a:pPr>
              <a:defRPr/>
            </a:pPr>
            <a:r>
              <a:rPr lang="en-US" sz="1800" b="1" dirty="0">
                <a:cs typeface="+mn-cs"/>
              </a:rPr>
              <a:t>of </a:t>
            </a:r>
            <a:r>
              <a:rPr lang="en-US" sz="1800" b="1" i="1" dirty="0">
                <a:solidFill>
                  <a:srgbClr val="FF0000"/>
                </a:solidFill>
                <a:cs typeface="+mn-cs"/>
              </a:rPr>
              <a:t>current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percept only</a:t>
            </a:r>
            <a:r>
              <a:rPr lang="en-US" sz="1800" b="1" dirty="0">
                <a:cs typeface="+mn-cs"/>
                <a:sym typeface="Wingdings" charset="0"/>
              </a:rPr>
              <a:t>.</a:t>
            </a:r>
            <a:endParaRPr lang="en-US" sz="1800" b="1" dirty="0">
              <a:cs typeface="+mn-cs"/>
            </a:endParaRPr>
          </a:p>
        </p:txBody>
      </p:sp>
      <p:sp>
        <p:nvSpPr>
          <p:cNvPr id="1272837" name="Text Box 5"/>
          <p:cNvSpPr txBox="1">
            <a:spLocks noChangeArrowheads="1"/>
          </p:cNvSpPr>
          <p:nvPr/>
        </p:nvSpPr>
        <p:spPr bwMode="auto">
          <a:xfrm>
            <a:off x="713076" y="3886201"/>
            <a:ext cx="4392324" cy="83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i="1" dirty="0">
                <a:solidFill>
                  <a:srgbClr val="FF0000"/>
                </a:solidFill>
                <a:cs typeface="+mn-cs"/>
              </a:rPr>
              <a:t>If</a:t>
            </a:r>
            <a:r>
              <a:rPr lang="en-US" b="1" i="1" dirty="0">
                <a:solidFill>
                  <a:srgbClr val="3333CC"/>
                </a:solidFill>
                <a:cs typeface="+mn-cs"/>
              </a:rPr>
              <a:t> tail-light of car in front is red, </a:t>
            </a:r>
            <a:r>
              <a:rPr lang="en-US" b="1" i="1" dirty="0">
                <a:solidFill>
                  <a:srgbClr val="FF0000"/>
                </a:solidFill>
                <a:cs typeface="+mn-cs"/>
              </a:rPr>
              <a:t>then</a:t>
            </a:r>
            <a:r>
              <a:rPr lang="en-US" b="1" i="1" dirty="0">
                <a:solidFill>
                  <a:srgbClr val="3333CC"/>
                </a:solidFill>
                <a:cs typeface="+mn-cs"/>
              </a:rPr>
              <a:t> brake.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2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2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28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9334499" cy="3962400"/>
          </a:xfrm>
          <a:prstGeom prst="rect">
            <a:avLst/>
          </a:prstGeom>
        </p:spPr>
      </p:pic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620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Simple reflex agents 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610600" cy="5181600"/>
          </a:xfrm>
        </p:spPr>
        <p:txBody>
          <a:bodyPr/>
          <a:lstStyle/>
          <a:p>
            <a:pPr lvl="1" eaLnBrk="1" hangingPunct="1">
              <a:buFontTx/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Closely related to “behaviorism” (psychology; quite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effective in explaining lower-level animal behaviors, such</a:t>
            </a:r>
          </a:p>
          <a:p>
            <a:pPr lvl="1" eaLnBrk="1" hangingPunct="1">
              <a:buFontTx/>
              <a:buNone/>
              <a:defRPr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as the behavior of ants and mice). 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Roomba robot largely behaves like this. </a:t>
            </a:r>
            <a:r>
              <a:rPr lang="en-US" b="1" dirty="0">
                <a:solidFill>
                  <a:srgbClr val="FF0000"/>
                </a:solidFill>
              </a:rPr>
              <a:t>Behaviors are robust and</a:t>
            </a:r>
          </a:p>
          <a:p>
            <a:pPr lvl="1" eaLnBrk="1" hangingPunct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can be quite effective and surprisingly complex.</a:t>
            </a:r>
          </a:p>
          <a:p>
            <a:pPr lvl="1" eaLnBrk="1" hangingPunct="1">
              <a:buNone/>
              <a:defRPr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3124200"/>
            <a:ext cx="85177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But, how does complex behavior arise from simple reflex behavior?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E.g. ants colonies and bee hives are quite complex.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929" y="4267200"/>
            <a:ext cx="58400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lphaUcPeriod"/>
            </a:pPr>
            <a:r>
              <a:rPr lang="en-US" dirty="0"/>
              <a:t>Simple rules in a diverse environment can </a:t>
            </a:r>
          </a:p>
          <a:p>
            <a:r>
              <a:rPr lang="en-US" dirty="0"/>
              <a:t>give rise to surprising complexity.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5265003"/>
            <a:ext cx="54805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A-life work (artificial life) community, </a:t>
            </a:r>
          </a:p>
          <a:p>
            <a:r>
              <a:rPr lang="en-US" dirty="0"/>
              <a:t>and Wolfram’s cellular automata.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810000"/>
            <a:ext cx="2895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529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III) --- Model-based reflex agents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Key difference (</a:t>
            </a:r>
            <a:r>
              <a:rPr lang="en-US" dirty="0" err="1">
                <a:cs typeface="+mn-cs"/>
              </a:rPr>
              <a:t>wrt</a:t>
            </a:r>
            <a:r>
              <a:rPr lang="en-US" dirty="0">
                <a:cs typeface="+mn-cs"/>
              </a:rPr>
              <a:t> simple reflex agents):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lvl="1" eaLnBrk="1" hangingPunct="1">
              <a:defRPr/>
            </a:pPr>
            <a:r>
              <a:rPr lang="en-US" dirty="0"/>
              <a:t>Agents  have  </a:t>
            </a:r>
            <a:r>
              <a:rPr lang="en-US" b="1" dirty="0">
                <a:solidFill>
                  <a:schemeClr val="accent2"/>
                </a:solidFill>
              </a:rPr>
              <a:t>internal state</a:t>
            </a:r>
            <a:r>
              <a:rPr lang="en-US" dirty="0"/>
              <a:t>, which is used to keep track of past states of the world.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lvl="1" eaLnBrk="1" hangingPunct="1">
              <a:defRPr/>
            </a:pPr>
            <a:r>
              <a:rPr lang="en-US" dirty="0"/>
              <a:t>Agents have the ability </a:t>
            </a:r>
            <a:r>
              <a:rPr lang="en-US" b="1" dirty="0">
                <a:solidFill>
                  <a:schemeClr val="accent2"/>
                </a:solidFill>
              </a:rPr>
              <a:t>to represent change in the World</a:t>
            </a:r>
            <a:r>
              <a:rPr lang="en-US" dirty="0"/>
              <a:t>.</a:t>
            </a:r>
          </a:p>
        </p:txBody>
      </p:sp>
      <p:sp>
        <p:nvSpPr>
          <p:cNvPr id="1273861" name="Rectangle 5"/>
          <p:cNvSpPr>
            <a:spLocks noChangeArrowheads="1"/>
          </p:cNvSpPr>
          <p:nvPr/>
        </p:nvSpPr>
        <p:spPr bwMode="auto">
          <a:xfrm>
            <a:off x="990600" y="4800600"/>
            <a:ext cx="610393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Example: Rodney Brooks</a:t>
            </a:r>
            <a:r>
              <a:rPr lang="en-US" sz="2000" dirty="0">
                <a:latin typeface="Arial"/>
                <a:cs typeface="+mn-cs"/>
              </a:rPr>
              <a:t>’</a:t>
            </a:r>
            <a:r>
              <a:rPr lang="en-US" sz="2000" dirty="0">
                <a:cs typeface="+mn-cs"/>
              </a:rPr>
              <a:t> </a:t>
            </a:r>
            <a:r>
              <a:rPr lang="en-US" sz="2000" dirty="0" err="1">
                <a:cs typeface="+mn-cs"/>
              </a:rPr>
              <a:t>Subsumption</a:t>
            </a:r>
            <a:r>
              <a:rPr lang="en-US" sz="2000" dirty="0">
                <a:cs typeface="+mn-cs"/>
              </a:rPr>
              <a:t> Architecture </a:t>
            </a:r>
          </a:p>
          <a:p>
            <a:pPr>
              <a:spcBef>
                <a:spcPct val="20000"/>
              </a:spcBef>
              <a:defRPr/>
            </a:pPr>
            <a:r>
              <a:rPr lang="en-US" sz="2000" dirty="0">
                <a:cs typeface="+mn-cs"/>
              </a:rPr>
              <a:t>               --- behavior based robots.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-76200"/>
            <a:ext cx="5181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Model-based reflex agents</a:t>
            </a:r>
          </a:p>
        </p:txBody>
      </p:sp>
      <p:pic>
        <p:nvPicPr>
          <p:cNvPr id="1274883" name="Picture 3" descr="reflex+state-agent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689100"/>
            <a:ext cx="8001000" cy="509270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74884" name="Text Box 4"/>
          <p:cNvSpPr txBox="1">
            <a:spLocks noChangeArrowheads="1"/>
          </p:cNvSpPr>
          <p:nvPr/>
        </p:nvSpPr>
        <p:spPr bwMode="auto">
          <a:xfrm>
            <a:off x="990600" y="4397514"/>
            <a:ext cx="3252413" cy="707886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000" dirty="0">
                <a:solidFill>
                  <a:srgbClr val="FF0000"/>
                </a:solidFill>
                <a:latin typeface="Arial"/>
                <a:cs typeface="+mn-cs"/>
              </a:rPr>
              <a:t>If </a:t>
            </a:r>
            <a:r>
              <a:rPr lang="ja-JP" altLang="en-US" sz="2000" dirty="0">
                <a:solidFill>
                  <a:schemeClr val="accent2"/>
                </a:solidFill>
                <a:latin typeface="Arial"/>
                <a:cs typeface="+mn-cs"/>
              </a:rPr>
              <a:t>“</a:t>
            </a:r>
            <a:r>
              <a:rPr lang="en-US" altLang="ja-JP" sz="2000" dirty="0">
                <a:solidFill>
                  <a:schemeClr val="accent2"/>
                </a:solidFill>
                <a:cs typeface="+mn-cs"/>
              </a:rPr>
              <a:t>dangerous </a:t>
            </a:r>
            <a:r>
              <a:rPr lang="en-US" sz="2000" dirty="0">
                <a:solidFill>
                  <a:schemeClr val="accent2"/>
                </a:solidFill>
                <a:cs typeface="+mn-cs"/>
              </a:rPr>
              <a:t>driver in front,”</a:t>
            </a:r>
          </a:p>
          <a:p>
            <a:pPr>
              <a:defRPr/>
            </a:pPr>
            <a:r>
              <a:rPr lang="en-US" altLang="ja-JP" sz="2000" dirty="0">
                <a:solidFill>
                  <a:srgbClr val="FF0000"/>
                </a:solidFill>
                <a:latin typeface="Arial"/>
                <a:cs typeface="+mn-cs"/>
              </a:rPr>
              <a:t>then </a:t>
            </a:r>
            <a:r>
              <a:rPr lang="ja-JP" altLang="en-US" sz="2000" dirty="0">
                <a:solidFill>
                  <a:srgbClr val="3333CC"/>
                </a:solidFill>
                <a:latin typeface="Arial"/>
                <a:cs typeface="+mn-cs"/>
              </a:rPr>
              <a:t>“</a:t>
            </a:r>
            <a:r>
              <a:rPr lang="en-US" altLang="ja-JP" sz="2000" dirty="0">
                <a:solidFill>
                  <a:srgbClr val="3333CC"/>
                </a:solidFill>
                <a:cs typeface="+mn-cs"/>
              </a:rPr>
              <a:t>keep distance.</a:t>
            </a:r>
            <a:r>
              <a:rPr lang="ja-JP" altLang="en-US" sz="2000" dirty="0">
                <a:solidFill>
                  <a:srgbClr val="3333CC"/>
                </a:solidFill>
                <a:latin typeface="Arial"/>
                <a:cs typeface="+mn-cs"/>
              </a:rPr>
              <a:t>”</a:t>
            </a:r>
            <a:endParaRPr lang="en-US" sz="2000" dirty="0">
              <a:solidFill>
                <a:srgbClr val="3333CC"/>
              </a:solidFill>
              <a:cs typeface="+mn-cs"/>
            </a:endParaRPr>
          </a:p>
        </p:txBody>
      </p:sp>
      <p:sp>
        <p:nvSpPr>
          <p:cNvPr id="1274885" name="Text Box 5"/>
          <p:cNvSpPr txBox="1">
            <a:spLocks noChangeArrowheads="1"/>
          </p:cNvSpPr>
          <p:nvPr/>
        </p:nvSpPr>
        <p:spPr bwMode="auto">
          <a:xfrm>
            <a:off x="-23091" y="76200"/>
            <a:ext cx="459509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Module: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 Logical Agents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Representation and Reasoning: Part III/IV R&amp;N 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19600" y="3352800"/>
            <a:ext cx="2432276" cy="1200328"/>
          </a:xfrm>
          <a:prstGeom prst="rect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“Infers potentially</a:t>
            </a:r>
          </a:p>
          <a:p>
            <a:r>
              <a:rPr lang="en-US" dirty="0">
                <a:solidFill>
                  <a:schemeClr val="accent2"/>
                </a:solidFill>
              </a:rPr>
              <a:t>dangerous driver</a:t>
            </a:r>
          </a:p>
          <a:p>
            <a:r>
              <a:rPr lang="en-US" dirty="0">
                <a:solidFill>
                  <a:schemeClr val="accent2"/>
                </a:solidFill>
              </a:rPr>
              <a:t>in front.”</a:t>
            </a:r>
          </a:p>
        </p:txBody>
      </p:sp>
      <p:sp>
        <p:nvSpPr>
          <p:cNvPr id="3" name="Octagon 2"/>
          <p:cNvSpPr/>
          <p:nvPr/>
        </p:nvSpPr>
        <p:spPr>
          <a:xfrm>
            <a:off x="685800" y="1752600"/>
            <a:ext cx="5791200" cy="2286000"/>
          </a:xfrm>
          <a:prstGeom prst="octagon">
            <a:avLst/>
          </a:prstGeom>
          <a:solidFill>
            <a:schemeClr val="accent2">
              <a:alpha val="2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953000" y="1143000"/>
            <a:ext cx="2074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33CC"/>
                </a:solidFill>
              </a:rPr>
              <a:t>How detailed?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381000"/>
            <a:ext cx="987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[Here]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4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4884" grpId="0" animBg="1"/>
      <p:bldP spid="1274885" grpId="0"/>
      <p:bldP spid="2" grpId="0" animBg="1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  </a:t>
            </a:r>
            <a:r>
              <a:rPr lang="en-US" sz="2800" dirty="0">
                <a:solidFill>
                  <a:srgbClr val="FF0000"/>
                </a:solidFill>
                <a:cs typeface="+mj-cs"/>
              </a:rPr>
              <a:t>An example: </a:t>
            </a:r>
            <a:br>
              <a:rPr lang="en-US" sz="2800" dirty="0">
                <a:solidFill>
                  <a:srgbClr val="FF0000"/>
                </a:solidFill>
                <a:cs typeface="+mj-cs"/>
              </a:rPr>
            </a:br>
            <a:r>
              <a:rPr lang="en-US" sz="2800" dirty="0">
                <a:solidFill>
                  <a:srgbClr val="FF0000"/>
                </a:solidFill>
                <a:cs typeface="+mj-cs"/>
              </a:rPr>
              <a:t>Brooks’ </a:t>
            </a:r>
            <a:r>
              <a:rPr lang="en-US" sz="2800" dirty="0" err="1">
                <a:solidFill>
                  <a:srgbClr val="FF0000"/>
                </a:solidFill>
                <a:cs typeface="+mj-cs"/>
              </a:rPr>
              <a:t>Subsumption</a:t>
            </a:r>
            <a:r>
              <a:rPr lang="en-US" sz="2800" dirty="0">
                <a:solidFill>
                  <a:srgbClr val="FF0000"/>
                </a:solidFill>
                <a:cs typeface="+mj-cs"/>
              </a:rPr>
              <a:t> Architecture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8229600" cy="5638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Main idea: build complex, intelligent robots by decomposing behaviors into a hierarchy of skills, each defining a percept-action cycle for one very specific task. 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Examples: collision avoidance, wandering, exploring, recognizing doorways, etc. 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Each behavior is modeled by a finite-state machine with a few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states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(though each state may correspond to a complex function or module;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      provides internal state to the agent).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Behaviors are loosely coupled via asynchronous interactions. 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Note: minimal internal state representation.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p. 1003 R&amp;N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err="1">
                <a:solidFill>
                  <a:srgbClr val="FF0000"/>
                </a:solidFill>
                <a:cs typeface="+mj-cs"/>
              </a:rPr>
              <a:t>Subsumption</a:t>
            </a:r>
            <a:r>
              <a:rPr lang="en-US" sz="2800" dirty="0">
                <a:solidFill>
                  <a:srgbClr val="FF0000"/>
                </a:solidFill>
                <a:cs typeface="+mj-cs"/>
              </a:rPr>
              <a:t> Architecture, cont.</a:t>
            </a:r>
          </a:p>
        </p:txBody>
      </p:sp>
      <p:sp>
        <p:nvSpPr>
          <p:cNvPr id="1325065" name="Rectangle 9"/>
          <p:cNvSpPr>
            <a:spLocks noChangeArrowheads="1"/>
          </p:cNvSpPr>
          <p:nvPr/>
        </p:nvSpPr>
        <p:spPr bwMode="auto">
          <a:xfrm>
            <a:off x="1600200" y="2057400"/>
            <a:ext cx="60198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b="1" dirty="0">
                <a:cs typeface="+mn-cs"/>
              </a:rPr>
              <a:t>In </a:t>
            </a:r>
            <a:r>
              <a:rPr lang="en-US" sz="2000" b="1" dirty="0" err="1">
                <a:cs typeface="+mn-cs"/>
              </a:rPr>
              <a:t>subsumption</a:t>
            </a:r>
            <a:r>
              <a:rPr lang="en-US" sz="2000" b="1" dirty="0">
                <a:cs typeface="+mn-cs"/>
              </a:rPr>
              <a:t> architecture, increasingly complex behaviors arise from the combination of simple behaviors.</a:t>
            </a:r>
            <a:r>
              <a:rPr lang="en-US" sz="1600" b="1" dirty="0">
                <a:cs typeface="+mn-cs"/>
              </a:rPr>
              <a:t> </a:t>
            </a:r>
          </a:p>
          <a:p>
            <a:pPr>
              <a:defRPr/>
            </a:pPr>
            <a:endParaRPr lang="en-US" sz="16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The most basic simple behaviors are on the level of reflexes: </a:t>
            </a:r>
            <a:r>
              <a:rPr lang="en-US" sz="2000" b="1" dirty="0">
                <a:cs typeface="Times New Roman" charset="0"/>
              </a:rPr>
              <a:t>•</a:t>
            </a:r>
            <a:r>
              <a:rPr lang="en-US" sz="1600" b="1" dirty="0">
                <a:cs typeface="+mn-cs"/>
              </a:rPr>
              <a:t> </a:t>
            </a:r>
            <a:r>
              <a:rPr lang="en-US" sz="2000" b="1" dirty="0">
                <a:cs typeface="+mn-cs"/>
              </a:rPr>
              <a:t>avoid an object;  </a:t>
            </a:r>
            <a:r>
              <a:rPr lang="en-US" sz="2000" b="1" dirty="0">
                <a:cs typeface="Times New Roman" charset="0"/>
              </a:rPr>
              <a:t>• </a:t>
            </a:r>
            <a:r>
              <a:rPr lang="en-US" sz="2000" b="1" dirty="0">
                <a:cs typeface="+mn-cs"/>
              </a:rPr>
              <a:t>go toward food if hungry, </a:t>
            </a:r>
            <a:r>
              <a:rPr lang="en-US" sz="2000" b="1" dirty="0">
                <a:cs typeface="Times New Roman" charset="0"/>
              </a:rPr>
              <a:t>• </a:t>
            </a:r>
            <a:r>
              <a:rPr lang="en-US" sz="2000" b="1" dirty="0">
                <a:cs typeface="+mn-cs"/>
              </a:rPr>
              <a:t>move randomly.</a:t>
            </a:r>
          </a:p>
          <a:p>
            <a:pPr>
              <a:defRPr/>
            </a:pPr>
            <a:endParaRPr lang="en-US" sz="20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A more complex  behavior that sits on top of simple behaviors  may be </a:t>
            </a:r>
            <a:r>
              <a:rPr lang="ja-JP" altLang="en-US" sz="2000" b="1" dirty="0">
                <a:latin typeface="Arial"/>
                <a:cs typeface="+mn-cs"/>
              </a:rPr>
              <a:t>“</a:t>
            </a:r>
            <a:r>
              <a:rPr lang="en-US" sz="2000" b="1" dirty="0">
                <a:cs typeface="+mn-cs"/>
              </a:rPr>
              <a:t>go across the room.</a:t>
            </a:r>
            <a:r>
              <a:rPr lang="ja-JP" altLang="en-US" sz="2000" b="1" dirty="0">
                <a:latin typeface="Arial"/>
                <a:cs typeface="+mn-cs"/>
              </a:rPr>
              <a:t>”</a:t>
            </a:r>
            <a:r>
              <a:rPr lang="en-US" sz="1600" b="1" dirty="0">
                <a:cs typeface="+mn-cs"/>
              </a:rPr>
              <a:t> </a:t>
            </a:r>
          </a:p>
          <a:p>
            <a:pPr>
              <a:defRPr/>
            </a:pPr>
            <a:endParaRPr lang="en-US" sz="1600" b="1" dirty="0">
              <a:cs typeface="+mn-cs"/>
            </a:endParaRPr>
          </a:p>
          <a:p>
            <a:pPr>
              <a:defRPr/>
            </a:pPr>
            <a:r>
              <a:rPr lang="en-US" sz="2000" b="1" dirty="0">
                <a:cs typeface="+mn-cs"/>
              </a:rPr>
              <a:t>The more complex behaviors 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subsume</a:t>
            </a:r>
            <a:r>
              <a:rPr lang="en-US" sz="2000" b="1" dirty="0">
                <a:cs typeface="+mn-cs"/>
              </a:rPr>
              <a:t> the less</a:t>
            </a:r>
          </a:p>
          <a:p>
            <a:pPr>
              <a:defRPr/>
            </a:pPr>
            <a:r>
              <a:rPr lang="en-US" sz="2000" b="1" dirty="0">
                <a:cs typeface="+mn-cs"/>
              </a:rPr>
              <a:t>complex ones to accomplish their goal. </a:t>
            </a:r>
          </a:p>
          <a:p>
            <a:pPr>
              <a:defRPr/>
            </a:pPr>
            <a:endParaRPr lang="en-US" sz="2000" dirty="0"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5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50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5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50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5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50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250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250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j-cs"/>
              </a:rPr>
              <a:t>  </a:t>
            </a:r>
            <a:r>
              <a:rPr lang="en-US" sz="2800" dirty="0">
                <a:solidFill>
                  <a:srgbClr val="FF0000"/>
                </a:solidFill>
                <a:cs typeface="+mj-cs"/>
              </a:rPr>
              <a:t>How much of an internal model of the world?</a:t>
            </a:r>
          </a:p>
        </p:txBody>
      </p:sp>
      <p:sp>
        <p:nvSpPr>
          <p:cNvPr id="130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8229600" cy="60198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Planning in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and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reasoning about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our surroundings appears to require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some kind of internal representation of our world. We can “try” things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out in this representation. Much like an running a “simulation” of the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effect of actions or a sequence of actions in our head.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General assumption for many years: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       The more detailed internal model, the better.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Brooks (mid 80s and 90s) challenged this view:</a:t>
            </a:r>
          </a:p>
          <a:p>
            <a:pPr eaLnBrk="1" hangingPunct="1">
              <a:defRPr/>
            </a:pPr>
            <a:r>
              <a:rPr lang="en-US" b="1" dirty="0"/>
              <a:t>The philosophy behind </a:t>
            </a:r>
            <a:r>
              <a:rPr lang="en-US" b="1" dirty="0" err="1"/>
              <a:t>Subsumption</a:t>
            </a:r>
            <a:r>
              <a:rPr lang="en-US" b="1" dirty="0"/>
              <a:t> Architecture is that </a:t>
            </a:r>
            <a:r>
              <a:rPr lang="en-US" b="1" i="1" dirty="0">
                <a:solidFill>
                  <a:srgbClr val="FF0000"/>
                </a:solidFill>
              </a:rPr>
              <a:t>the world should be used as its own model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/>
              <a:t> According to Brooks, storing models of the world is dangerous in </a:t>
            </a:r>
            <a:r>
              <a:rPr lang="en-US" b="1" dirty="0">
                <a:solidFill>
                  <a:srgbClr val="FF0000"/>
                </a:solidFill>
              </a:rPr>
              <a:t>dynamic, unpredictable environments</a:t>
            </a:r>
            <a:r>
              <a:rPr lang="en-US" b="1" dirty="0"/>
              <a:t> because representations might be incorrect or outdated. What is needed is the ability to react quickly to the present. So, use </a:t>
            </a:r>
            <a:r>
              <a:rPr lang="en-US" b="1" dirty="0">
                <a:solidFill>
                  <a:srgbClr val="FF0000"/>
                </a:solidFill>
              </a:rPr>
              <a:t>minimal internal state representation, </a:t>
            </a:r>
            <a:r>
              <a:rPr lang="en-US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complement at each time step with sensor input.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Debate continues to this day: How much of our world do we (should we)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represent explicitly?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cs typeface="+mn-cs"/>
              </a:rPr>
              <a:t>Subsumption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architecture worked well in robotics.</a:t>
            </a:r>
          </a:p>
        </p:txBody>
      </p:sp>
    </p:spTree>
    <p:extLst>
      <p:ext uri="{BB962C8B-B14F-4D97-AF65-F5344CB8AC3E}">
        <p14:creationId xmlns:p14="http://schemas.microsoft.com/office/powerpoint/2010/main" val="1965840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  </a:t>
            </a:r>
            <a:r>
              <a:rPr lang="en-US" sz="2800" dirty="0">
                <a:solidFill>
                  <a:srgbClr val="FF0000"/>
                </a:solidFill>
                <a:cs typeface="+mj-cs"/>
              </a:rPr>
              <a:t>IV) --- Goal-based agents</a:t>
            </a:r>
          </a:p>
        </p:txBody>
      </p:sp>
      <p:sp>
        <p:nvSpPr>
          <p:cNvPr id="130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5240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Key difference </a:t>
            </a:r>
            <a:r>
              <a:rPr lang="en-US" dirty="0" err="1">
                <a:cs typeface="+mn-cs"/>
              </a:rPr>
              <a:t>wrt</a:t>
            </a:r>
            <a:r>
              <a:rPr lang="en-US" dirty="0">
                <a:cs typeface="+mn-cs"/>
              </a:rPr>
              <a:t> Model-Based Agents: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      In addition to state information, have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goal information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cs typeface="+mn-cs"/>
              </a:rPr>
              <a:t>that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     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describes desirable situations to be achieved</a:t>
            </a:r>
            <a:r>
              <a:rPr lang="en-US" dirty="0">
                <a:cs typeface="+mn-cs"/>
              </a:rPr>
              <a:t>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 Agents of this kind take </a:t>
            </a:r>
            <a:r>
              <a:rPr lang="en-US" dirty="0">
                <a:solidFill>
                  <a:schemeClr val="accent2"/>
                </a:solidFill>
                <a:cs typeface="+mn-cs"/>
              </a:rPr>
              <a:t>future</a:t>
            </a:r>
            <a:r>
              <a:rPr lang="en-US" dirty="0">
                <a:cs typeface="+mn-cs"/>
              </a:rPr>
              <a:t> events into consideration. </a:t>
            </a: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What </a:t>
            </a:r>
            <a:r>
              <a:rPr lang="en-US" b="1" i="1" dirty="0">
                <a:solidFill>
                  <a:schemeClr val="accent2"/>
                </a:solidFill>
                <a:cs typeface="+mn-cs"/>
              </a:rPr>
              <a:t>sequence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 of actions can I take to achieve certain goals?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Choose actions so as to (eventually) achieve a (given or computed) goal.</a:t>
            </a:r>
          </a:p>
          <a:p>
            <a:pPr eaLnBrk="1" hangingPunct="1">
              <a:defRPr/>
            </a:pPr>
            <a:endParaRPr lang="en-US" i="1" dirty="0">
              <a:solidFill>
                <a:srgbClr val="FF0000"/>
              </a:solidFill>
              <a:cs typeface="+mn-cs"/>
              <a:sym typeface="Wingdings" charset="0"/>
            </a:endParaRPr>
          </a:p>
          <a:p>
            <a:pPr eaLnBrk="1" hangingPunct="1">
              <a:defRPr/>
            </a:pPr>
            <a:r>
              <a:rPr lang="en-US" b="1" i="1" dirty="0">
                <a:solidFill>
                  <a:srgbClr val="FF0000"/>
                </a:solidFill>
                <a:cs typeface="+mn-cs"/>
                <a:sym typeface="Wingdings" charset="0"/>
              </a:rPr>
              <a:t>  problem solving and search! (R&amp;N --- Part II, chapters 3 to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Goal-based agents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
</a:t>
            </a:r>
          </a:p>
        </p:txBody>
      </p:sp>
      <p:pic>
        <p:nvPicPr>
          <p:cNvPr id="1276932" name="Picture 4" descr="goal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7391400" cy="470535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76933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21595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“Clean kitchen”</a:t>
            </a:r>
          </a:p>
        </p:txBody>
      </p:sp>
      <p:sp>
        <p:nvSpPr>
          <p:cNvPr id="1276934" name="Text Box 6"/>
          <p:cNvSpPr txBox="1">
            <a:spLocks noChangeArrowheads="1"/>
          </p:cNvSpPr>
          <p:nvPr/>
        </p:nvSpPr>
        <p:spPr bwMode="auto">
          <a:xfrm>
            <a:off x="149283" y="5867400"/>
            <a:ext cx="8781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dirty="0">
                <a:cs typeface="+mn-cs"/>
              </a:rPr>
              <a:t>Agent keeps track of the world state as well as set of goals it</a:t>
            </a:r>
            <a:r>
              <a:rPr lang="en-US" sz="1800" b="1" dirty="0">
                <a:latin typeface="Arial"/>
                <a:cs typeface="+mn-cs"/>
              </a:rPr>
              <a:t>’</a:t>
            </a:r>
            <a:r>
              <a:rPr lang="en-US" sz="1800" b="1" dirty="0">
                <a:cs typeface="+mn-cs"/>
              </a:rPr>
              <a:t>s trying to achieve: chooses</a:t>
            </a:r>
          </a:p>
          <a:p>
            <a:pPr algn="ctr">
              <a:defRPr/>
            </a:pPr>
            <a:r>
              <a:rPr lang="en-US" sz="1800" b="1" dirty="0">
                <a:cs typeface="+mn-cs"/>
              </a:rPr>
              <a:t>actions that will (eventually) lead to the goal(s).</a:t>
            </a:r>
          </a:p>
          <a:p>
            <a:pPr algn="ctr">
              <a:defRPr/>
            </a:pPr>
            <a:r>
              <a:rPr lang="en-US" sz="1800" dirty="0">
                <a:cs typeface="+mn-cs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+mn-cs"/>
                <a:sym typeface="Wingdings" charset="0"/>
              </a:rPr>
              <a:t>More flexible than reflex agents</a:t>
            </a:r>
            <a:r>
              <a:rPr lang="en-US" sz="1800" b="1" dirty="0">
                <a:cs typeface="+mn-cs"/>
                <a:sym typeface="Wingdings" charset="0"/>
              </a:rPr>
              <a:t>  may involve </a:t>
            </a:r>
            <a:r>
              <a:rPr lang="en-US" sz="1800" b="1" dirty="0">
                <a:solidFill>
                  <a:srgbClr val="FF0000"/>
                </a:solidFill>
                <a:cs typeface="+mn-cs"/>
                <a:sym typeface="Wingdings" charset="0"/>
              </a:rPr>
              <a:t>search and planning</a:t>
            </a:r>
            <a:endParaRPr lang="en-US" sz="1800" b="1" dirty="0">
              <a:cs typeface="+mn-cs"/>
              <a:sym typeface="Wingdings" charset="0"/>
            </a:endParaRPr>
          </a:p>
          <a:p>
            <a:pPr algn="ctr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276935" name="Text Box 7"/>
          <p:cNvSpPr txBox="1">
            <a:spLocks noChangeArrowheads="1"/>
          </p:cNvSpPr>
          <p:nvPr/>
        </p:nvSpPr>
        <p:spPr bwMode="auto">
          <a:xfrm>
            <a:off x="3810000" y="3429000"/>
            <a:ext cx="22817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cs typeface="+mn-cs"/>
              </a:rPr>
              <a:t>Considers </a:t>
            </a:r>
            <a:r>
              <a:rPr lang="ja-JP" altLang="en-US" sz="2000" b="1" dirty="0">
                <a:solidFill>
                  <a:srgbClr val="FF0000"/>
                </a:solidFill>
                <a:latin typeface="Arial"/>
                <a:cs typeface="+mn-cs"/>
              </a:rPr>
              <a:t>“</a:t>
            </a:r>
            <a:r>
              <a:rPr lang="en-US" sz="2000" b="1" dirty="0">
                <a:solidFill>
                  <a:srgbClr val="FF0000"/>
                </a:solidFill>
                <a:cs typeface="+mn-cs"/>
              </a:rPr>
              <a:t>future</a:t>
            </a:r>
            <a:r>
              <a:rPr lang="ja-JP" altLang="en-US" sz="2000" b="1" dirty="0">
                <a:solidFill>
                  <a:srgbClr val="FF0000"/>
                </a:solidFill>
                <a:latin typeface="Arial"/>
                <a:cs typeface="+mn-cs"/>
              </a:rPr>
              <a:t>”</a:t>
            </a:r>
            <a:endParaRPr lang="en-US" sz="20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276936" name="Text Box 8"/>
          <p:cNvSpPr txBox="1">
            <a:spLocks noChangeArrowheads="1"/>
          </p:cNvSpPr>
          <p:nvPr/>
        </p:nvSpPr>
        <p:spPr bwMode="auto">
          <a:xfrm>
            <a:off x="628233" y="228600"/>
            <a:ext cx="23647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Module: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Problem Solving 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6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6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3" grpId="0"/>
      <p:bldP spid="1276934" grpId="0"/>
      <p:bldP spid="1276935" grpId="0"/>
      <p:bldP spid="12769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76962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V) --- Utility-based agents</a:t>
            </a:r>
          </a:p>
        </p:txBody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7630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When there are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multiple possible alternatives</a:t>
            </a:r>
            <a:r>
              <a:rPr lang="en-US" b="1" dirty="0">
                <a:cs typeface="+mn-cs"/>
              </a:rPr>
              <a:t>, how to decide which one is best? 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Goals are qualitative:</a:t>
            </a:r>
            <a:r>
              <a:rPr lang="en-US" b="1" dirty="0">
                <a:solidFill>
                  <a:schemeClr val="accent2"/>
                </a:solidFill>
                <a:cs typeface="+mn-cs"/>
                <a:sym typeface="Wingdings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A goal specifies a crude distinction between a happy and unhappy state, but often need a more general performance measure that describes </a:t>
            </a:r>
            <a:r>
              <a:rPr lang="ja-JP" altLang="en-US" b="1" dirty="0">
                <a:solidFill>
                  <a:schemeClr val="accent2"/>
                </a:solidFill>
                <a:latin typeface="Arial"/>
                <a:cs typeface="+mn-cs"/>
              </a:rPr>
              <a:t>“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degree of happiness.</a:t>
            </a:r>
            <a:r>
              <a:rPr lang="ja-JP" altLang="en-US" b="1" dirty="0">
                <a:solidFill>
                  <a:schemeClr val="accent2"/>
                </a:solidFill>
                <a:latin typeface="Arial"/>
                <a:cs typeface="+mn-cs"/>
              </a:rPr>
              <a:t>”</a:t>
            </a:r>
            <a:endParaRPr lang="en-US" altLang="ja-JP" b="1" dirty="0">
              <a:solidFill>
                <a:schemeClr val="accent2"/>
              </a:solidFill>
              <a:latin typeface="Arial"/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Utility function U: State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  <a:sym typeface="Symbol" charset="0"/>
              </a:rPr>
              <a:t>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 R  indicating a measure of success or happiness when at a given state.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Important for making tradeoffs:</a:t>
            </a:r>
            <a:r>
              <a:rPr lang="en-US" b="1" dirty="0">
                <a:solidFill>
                  <a:schemeClr val="accent2"/>
                </a:solidFill>
                <a:cs typeface="+mn-cs"/>
                <a:sym typeface="Wingdings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Allows decisions comparing choice between conflicting goals, and choice between likelihood of success and importance of goal (if achievement is uncertain).</a:t>
            </a:r>
          </a:p>
        </p:txBody>
      </p:sp>
      <p:sp>
        <p:nvSpPr>
          <p:cNvPr id="1307652" name="Rectangle 4"/>
          <p:cNvSpPr>
            <a:spLocks noChangeArrowheads="1"/>
          </p:cNvSpPr>
          <p:nvPr/>
        </p:nvSpPr>
        <p:spPr bwMode="auto">
          <a:xfrm>
            <a:off x="1726718" y="5791200"/>
            <a:ext cx="56646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000" b="1" dirty="0">
                <a:cs typeface="+mn-cs"/>
              </a:rPr>
              <a:t>Use decision theoretic models: e.g., faster vs. safer.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304800"/>
            <a:ext cx="5181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E.g., vacuum-cleaner world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36576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Percepts: location and contents, e.g., [A, Dirty]
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Actions: </a:t>
            </a:r>
            <a:r>
              <a:rPr lang="en-US" i="1" dirty="0">
                <a:cs typeface="+mn-cs"/>
              </a:rPr>
              <a:t>Left</a:t>
            </a:r>
            <a:r>
              <a:rPr lang="en-US" dirty="0">
                <a:cs typeface="+mn-cs"/>
              </a:rPr>
              <a:t>, </a:t>
            </a:r>
            <a:r>
              <a:rPr lang="en-US" i="1" dirty="0">
                <a:cs typeface="+mn-cs"/>
              </a:rPr>
              <a:t>Right</a:t>
            </a:r>
            <a:r>
              <a:rPr lang="en-US" dirty="0">
                <a:cs typeface="+mn-cs"/>
              </a:rPr>
              <a:t>, </a:t>
            </a:r>
            <a:r>
              <a:rPr lang="en-US" i="1" dirty="0">
                <a:cs typeface="+mn-cs"/>
              </a:rPr>
              <a:t>Suck</a:t>
            </a:r>
            <a:r>
              <a:rPr lang="en-US" dirty="0">
                <a:cs typeface="+mn-cs"/>
              </a:rPr>
              <a:t>, </a:t>
            </a:r>
            <a:r>
              <a:rPr lang="en-US" i="1" dirty="0" err="1">
                <a:cs typeface="+mn-cs"/>
              </a:rPr>
              <a:t>NoOp</a:t>
            </a:r>
            <a:r>
              <a:rPr lang="en-US" dirty="0">
                <a:cs typeface="+mn-cs"/>
              </a:rPr>
              <a:t>
</a:t>
            </a:r>
          </a:p>
        </p:txBody>
      </p:sp>
      <p:pic>
        <p:nvPicPr>
          <p:cNvPr id="20483" name="Picture 4" descr="vacuum2-environ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24574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55438" name="Group 14"/>
          <p:cNvGrpSpPr>
            <a:grpSpLocks/>
          </p:cNvGrpSpPr>
          <p:nvPr/>
        </p:nvGrpSpPr>
        <p:grpSpPr bwMode="auto">
          <a:xfrm>
            <a:off x="3871383" y="1828800"/>
            <a:ext cx="5257800" cy="4275138"/>
            <a:chOff x="2352" y="1200"/>
            <a:chExt cx="3312" cy="2693"/>
          </a:xfrm>
        </p:grpSpPr>
        <p:grpSp>
          <p:nvGrpSpPr>
            <p:cNvPr id="20485" name="Group 12"/>
            <p:cNvGrpSpPr>
              <a:grpSpLocks/>
            </p:cNvGrpSpPr>
            <p:nvPr/>
          </p:nvGrpSpPr>
          <p:grpSpPr bwMode="auto">
            <a:xfrm>
              <a:off x="2352" y="1584"/>
              <a:ext cx="3312" cy="2309"/>
              <a:chOff x="2352" y="1584"/>
              <a:chExt cx="3312" cy="2309"/>
            </a:xfrm>
          </p:grpSpPr>
          <p:pic>
            <p:nvPicPr>
              <p:cNvPr id="20487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1584"/>
                <a:ext cx="1152" cy="1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5433" name="Text Box 9"/>
              <p:cNvSpPr txBox="1">
                <a:spLocks noChangeArrowheads="1"/>
              </p:cNvSpPr>
              <p:nvPr/>
            </p:nvSpPr>
            <p:spPr bwMode="auto">
              <a:xfrm>
                <a:off x="4022" y="1881"/>
                <a:ext cx="148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cs typeface="+mn-cs"/>
                  </a:rPr>
                  <a:t>iRobot Corporation</a:t>
                </a:r>
              </a:p>
            </p:txBody>
          </p:sp>
          <p:sp>
            <p:nvSpPr>
              <p:cNvPr id="1255434" name="Text Box 10"/>
              <p:cNvSpPr txBox="1">
                <a:spLocks noChangeArrowheads="1"/>
              </p:cNvSpPr>
              <p:nvPr/>
            </p:nvSpPr>
            <p:spPr bwMode="auto">
              <a:xfrm>
                <a:off x="3974" y="2311"/>
                <a:ext cx="163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400" b="1" dirty="0">
                    <a:cs typeface="+mn-cs"/>
                  </a:rPr>
                  <a:t>Founder Rodney Brooks (MIT)</a:t>
                </a:r>
              </a:p>
            </p:txBody>
          </p:sp>
          <p:pic>
            <p:nvPicPr>
              <p:cNvPr id="20490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52" y="2928"/>
                <a:ext cx="3312" cy="9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0486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1200"/>
              <a:ext cx="17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Octagon 1"/>
          <p:cNvSpPr/>
          <p:nvPr/>
        </p:nvSpPr>
        <p:spPr>
          <a:xfrm>
            <a:off x="990600" y="1981200"/>
            <a:ext cx="914400" cy="914400"/>
          </a:xfrm>
          <a:prstGeom prst="octagon">
            <a:avLst/>
          </a:prstGeom>
          <a:solidFill>
            <a:schemeClr val="accent1">
              <a:alpha val="4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8600" y="685800"/>
            <a:ext cx="1941557" cy="461665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Agent / Robot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85800" y="11430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Utility-based agents</a:t>
            </a:r>
          </a:p>
        </p:txBody>
      </p:sp>
      <p:pic>
        <p:nvPicPr>
          <p:cNvPr id="1277955" name="Picture 3" descr="utility-based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295400"/>
            <a:ext cx="8382000" cy="5335588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77956" name="Text Box 4"/>
          <p:cNvSpPr txBox="1">
            <a:spLocks noChangeArrowheads="1"/>
          </p:cNvSpPr>
          <p:nvPr/>
        </p:nvSpPr>
        <p:spPr bwMode="auto">
          <a:xfrm>
            <a:off x="508038" y="4648200"/>
            <a:ext cx="36321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Decision theoretic actions: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e.g. faster vs. safer</a:t>
            </a:r>
          </a:p>
        </p:txBody>
      </p:sp>
      <p:sp>
        <p:nvSpPr>
          <p:cNvPr id="1277957" name="Text Box 5"/>
          <p:cNvSpPr txBox="1">
            <a:spLocks noChangeArrowheads="1"/>
          </p:cNvSpPr>
          <p:nvPr/>
        </p:nvSpPr>
        <p:spPr bwMode="auto">
          <a:xfrm rot="-1669517">
            <a:off x="-87393" y="-194309"/>
            <a:ext cx="2403222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Module: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Decision Making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7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7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77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77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795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0"/>
            <a:ext cx="40386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VI) --- Learning agents</a:t>
            </a:r>
            <a:br>
              <a:rPr lang="en-US" sz="2800" dirty="0">
                <a:solidFill>
                  <a:srgbClr val="FF0000"/>
                </a:solidFill>
                <a:cs typeface="+mj-cs"/>
              </a:rPr>
            </a:br>
            <a:r>
              <a:rPr lang="en-US" sz="2400" dirty="0">
                <a:solidFill>
                  <a:srgbClr val="FF0000"/>
                </a:solidFill>
                <a:cs typeface="+mj-cs"/>
              </a:rPr>
              <a:t>Adapt and improve over time</a:t>
            </a:r>
            <a:endParaRPr lang="en-US" sz="2800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1278979" name="Picture 3" descr="learning-age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1295400"/>
            <a:ext cx="7620000" cy="5353050"/>
          </a:xfr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278980" name="Text Box 4"/>
          <p:cNvSpPr txBox="1">
            <a:spLocks noChangeArrowheads="1"/>
          </p:cNvSpPr>
          <p:nvPr/>
        </p:nvSpPr>
        <p:spPr bwMode="auto">
          <a:xfrm>
            <a:off x="4560422" y="4916269"/>
            <a:ext cx="19927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Takes percepts</a:t>
            </a:r>
          </a:p>
          <a:p>
            <a:pPr algn="ctr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and selects actions</a:t>
            </a:r>
          </a:p>
        </p:txBody>
      </p:sp>
      <p:sp>
        <p:nvSpPr>
          <p:cNvPr id="1278981" name="Text Box 5"/>
          <p:cNvSpPr txBox="1">
            <a:spLocks noChangeArrowheads="1"/>
          </p:cNvSpPr>
          <p:nvPr/>
        </p:nvSpPr>
        <p:spPr bwMode="auto">
          <a:xfrm>
            <a:off x="1173616" y="2667000"/>
            <a:ext cx="25572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“Quick turn is not safe”</a:t>
            </a:r>
          </a:p>
        </p:txBody>
      </p:sp>
      <p:sp>
        <p:nvSpPr>
          <p:cNvPr id="1278982" name="Text Box 6"/>
          <p:cNvSpPr txBox="1">
            <a:spLocks noChangeArrowheads="1"/>
          </p:cNvSpPr>
          <p:nvPr/>
        </p:nvSpPr>
        <p:spPr bwMode="auto">
          <a:xfrm>
            <a:off x="2133600" y="5943600"/>
            <a:ext cx="2477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Try out the brakes on</a:t>
            </a:r>
          </a:p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 different road surfaces</a:t>
            </a:r>
          </a:p>
        </p:txBody>
      </p:sp>
      <p:sp>
        <p:nvSpPr>
          <p:cNvPr id="1278983" name="Text Box 7"/>
          <p:cNvSpPr txBox="1">
            <a:spLocks noChangeArrowheads="1"/>
          </p:cNvSpPr>
          <p:nvPr/>
        </p:nvSpPr>
        <p:spPr bwMode="auto">
          <a:xfrm>
            <a:off x="3200400" y="3276600"/>
            <a:ext cx="15828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No quick turn 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78984" name="Text Box 8"/>
          <p:cNvSpPr txBox="1">
            <a:spLocks noChangeArrowheads="1"/>
          </p:cNvSpPr>
          <p:nvPr/>
        </p:nvSpPr>
        <p:spPr bwMode="auto">
          <a:xfrm>
            <a:off x="3124200" y="4548188"/>
            <a:ext cx="21852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Road conditions, </a:t>
            </a:r>
            <a:r>
              <a:rPr lang="en-US" sz="1800" b="1" dirty="0" err="1">
                <a:solidFill>
                  <a:srgbClr val="FF0000"/>
                </a:solidFill>
                <a:cs typeface="+mn-cs"/>
              </a:rPr>
              <a:t>etc</a:t>
            </a:r>
            <a:endParaRPr lang="en-US" sz="1800" b="1" dirty="0">
              <a:solidFill>
                <a:srgbClr val="FF0000"/>
              </a:solidFill>
              <a:cs typeface="+mn-cs"/>
            </a:endParaRPr>
          </a:p>
        </p:txBody>
      </p:sp>
      <p:sp>
        <p:nvSpPr>
          <p:cNvPr id="1278985" name="Text Box 9"/>
          <p:cNvSpPr txBox="1">
            <a:spLocks noChangeArrowheads="1"/>
          </p:cNvSpPr>
          <p:nvPr/>
        </p:nvSpPr>
        <p:spPr bwMode="auto">
          <a:xfrm>
            <a:off x="4038600" y="1371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1278986" name="Text Box 10"/>
          <p:cNvSpPr txBox="1">
            <a:spLocks noChangeArrowheads="1"/>
          </p:cNvSpPr>
          <p:nvPr/>
        </p:nvSpPr>
        <p:spPr bwMode="auto">
          <a:xfrm>
            <a:off x="381000" y="228600"/>
            <a:ext cx="48642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More complicated when agent needs to learn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utility information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: </a:t>
            </a:r>
            <a:r>
              <a:rPr lang="en-US" sz="1800" b="1" dirty="0">
                <a:solidFill>
                  <a:schemeClr val="accent2"/>
                </a:solidFill>
                <a:cs typeface="+mn-cs"/>
                <a:sym typeface="Wingdings" charset="0"/>
              </a:rPr>
              <a:t>Reinforcement learning </a:t>
            </a:r>
          </a:p>
          <a:p>
            <a:pPr algn="ctr">
              <a:buFont typeface="Wingdings" charset="0"/>
              <a:buNone/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  <a:sym typeface="Wingdings" charset="0"/>
              </a:rPr>
              <a:t>(based on action payoff)</a:t>
            </a:r>
            <a:endParaRPr lang="en-US" sz="1800" b="1" dirty="0">
              <a:solidFill>
                <a:schemeClr val="accent2"/>
              </a:solidFill>
              <a:cs typeface="+mn-cs"/>
            </a:endParaRPr>
          </a:p>
        </p:txBody>
      </p:sp>
      <p:sp>
        <p:nvSpPr>
          <p:cNvPr id="1278987" name="Text Box 11"/>
          <p:cNvSpPr txBox="1">
            <a:spLocks noChangeArrowheads="1"/>
          </p:cNvSpPr>
          <p:nvPr/>
        </p:nvSpPr>
        <p:spPr bwMode="auto">
          <a:xfrm>
            <a:off x="130004" y="1767255"/>
            <a:ext cx="1479892" cy="830997"/>
          </a:xfrm>
          <a:prstGeom prst="rect">
            <a:avLst/>
          </a:prstGeom>
          <a:solidFill>
            <a:schemeClr val="accent2">
              <a:alpha val="54000"/>
            </a:schemeClr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Module:</a:t>
            </a:r>
          </a:p>
          <a:p>
            <a:pPr algn="ctr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 Learning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8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8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8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8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8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8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8980" grpId="0"/>
      <p:bldP spid="1278981" grpId="0"/>
      <p:bldP spid="1278982" grpId="0"/>
      <p:bldP spid="1278983" grpId="0"/>
      <p:bldP spid="1278984" grpId="0"/>
      <p:bldP spid="1278986" grpId="0"/>
      <p:bldP spid="12789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Summary: agent types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610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(1) Table-driven agents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use a percept sequence/action table in memory to find the next action. They are implemented by a (large) lookup table. 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(2) Simple reflex agents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rgbClr val="3333CC"/>
                </a:solidFill>
              </a:rPr>
              <a:t>are based on condition-action rules, implemented with an appropriate production system. They are </a:t>
            </a:r>
            <a:r>
              <a:rPr lang="en-US" sz="1800" b="1" u="sng" dirty="0">
                <a:solidFill>
                  <a:srgbClr val="3333CC"/>
                </a:solidFill>
              </a:rPr>
              <a:t>stateless devices which do not have memory of past world states. 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(3) Agents with memory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 -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Model-based reflex agents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rgbClr val="3333CC"/>
                </a:solidFill>
              </a:rPr>
              <a:t>have internal state, which is used to keep track of past states of the world. 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(4) Agents with goals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 –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Goal-based agents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rgbClr val="3333CC"/>
                </a:solidFill>
              </a:rPr>
              <a:t>are agents that, in addition to state information, have goal information that describes desirable situations. Agents of this kind take future events into consideration.</a:t>
            </a:r>
            <a:r>
              <a:rPr lang="en-US" sz="1800" dirty="0"/>
              <a:t> 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(5) Utility-based agents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rgbClr val="3333CC"/>
                </a:solidFill>
              </a:rPr>
              <a:t>base their decisions on classic axiomatic utility theory in order to act rationally. 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(6) Learning  agents</a:t>
            </a:r>
            <a:r>
              <a:rPr lang="en-US" sz="1800" dirty="0">
                <a:solidFill>
                  <a:srgbClr val="FF0000"/>
                </a:solidFill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rgbClr val="3333CC"/>
                </a:solidFill>
                <a:cs typeface="+mn-cs"/>
              </a:rPr>
              <a:t>they have the ability to improve performance through learning.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1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1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1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152400"/>
            <a:ext cx="27432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Summary</a:t>
            </a:r>
          </a:p>
        </p:txBody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91600" cy="5867399"/>
          </a:xfrm>
        </p:spPr>
        <p:txBody>
          <a:bodyPr/>
          <a:lstStyle/>
          <a:p>
            <a:pPr eaLnBrk="1" hangingPunct="1">
              <a:defRPr/>
            </a:pPr>
            <a:r>
              <a:rPr lang="en-US" sz="1800" b="1" dirty="0">
                <a:cs typeface="+mn-cs"/>
              </a:rPr>
              <a:t>An 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agent</a:t>
            </a:r>
            <a:r>
              <a:rPr lang="en-US" sz="1800" b="1" dirty="0">
                <a:cs typeface="+mn-cs"/>
              </a:rPr>
              <a:t> perceives and acts in an environment, has an architecture, and is implemented by an agent program. </a:t>
            </a:r>
          </a:p>
          <a:p>
            <a:pPr eaLnBrk="1" hangingPunct="1">
              <a:defRPr/>
            </a:pPr>
            <a:r>
              <a:rPr lang="en-US" sz="1800" b="1" dirty="0">
                <a:cs typeface="+mn-cs"/>
              </a:rPr>
              <a:t>A 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rational agent</a:t>
            </a:r>
            <a:r>
              <a:rPr lang="en-US" sz="1800" b="1" dirty="0">
                <a:cs typeface="+mn-cs"/>
              </a:rPr>
              <a:t> always chooses the action which </a:t>
            </a:r>
            <a:r>
              <a:rPr lang="en-US" sz="1800" b="1" dirty="0">
                <a:solidFill>
                  <a:srgbClr val="FF0000"/>
                </a:solidFill>
                <a:cs typeface="+mn-cs"/>
              </a:rPr>
              <a:t>maximizes its expected performance</a:t>
            </a:r>
            <a:r>
              <a:rPr lang="en-US" sz="1800" b="1" dirty="0">
                <a:cs typeface="+mn-cs"/>
              </a:rPr>
              <a:t>, given its percept sequence so far.</a:t>
            </a:r>
          </a:p>
          <a:p>
            <a:pPr eaLnBrk="1" hangingPunct="1">
              <a:defRPr/>
            </a:pPr>
            <a:r>
              <a:rPr lang="en-US" sz="1800" b="1" dirty="0">
                <a:cs typeface="+mn-cs"/>
              </a:rPr>
              <a:t>An 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autonomous agent</a:t>
            </a:r>
            <a:r>
              <a:rPr lang="en-US" sz="1800" b="1" dirty="0">
                <a:cs typeface="+mn-cs"/>
              </a:rPr>
              <a:t> uses its own experience rather than built-in knowledge of the environment by the designer. </a:t>
            </a:r>
          </a:p>
          <a:p>
            <a:pPr eaLnBrk="1" hangingPunct="1">
              <a:defRPr/>
            </a:pPr>
            <a:r>
              <a:rPr lang="en-US" sz="1800" b="1" dirty="0">
                <a:cs typeface="+mn-cs"/>
              </a:rPr>
              <a:t>An 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agent program</a:t>
            </a:r>
            <a:r>
              <a:rPr lang="en-US" sz="1800" b="1" dirty="0">
                <a:cs typeface="+mn-cs"/>
              </a:rPr>
              <a:t> maps from percept to action and updates its internal state.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Reflex agents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chemeClr val="accent2"/>
                </a:solidFill>
              </a:rPr>
              <a:t>(simple / model-based) </a:t>
            </a:r>
            <a:r>
              <a:rPr lang="en-US" sz="1800" b="1" dirty="0"/>
              <a:t>respond immediately to percepts.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Goal-based agents</a:t>
            </a:r>
            <a:r>
              <a:rPr lang="en-US" sz="1800" b="1" dirty="0"/>
              <a:t> act in order to achieve their goal(s), possible sequence of steps.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Utility-based agents</a:t>
            </a:r>
            <a:r>
              <a:rPr lang="en-US" sz="1800" b="1" dirty="0"/>
              <a:t> maximize their own utility function. </a:t>
            </a:r>
          </a:p>
          <a:p>
            <a:pPr lvl="1" eaLnBrk="1" hangingPunct="1">
              <a:defRPr/>
            </a:pPr>
            <a:r>
              <a:rPr lang="en-US" sz="1800" b="1" dirty="0">
                <a:solidFill>
                  <a:schemeClr val="accent2"/>
                </a:solidFill>
              </a:rPr>
              <a:t>Learning agents</a:t>
            </a:r>
            <a:r>
              <a:rPr lang="en-US" sz="1800" b="1" dirty="0"/>
              <a:t> improve their performance through learning.</a:t>
            </a:r>
          </a:p>
          <a:p>
            <a:pPr eaLnBrk="1" hangingPunct="1">
              <a:defRPr/>
            </a:pPr>
            <a:r>
              <a:rPr lang="en-US" sz="1800" b="1" dirty="0">
                <a:solidFill>
                  <a:schemeClr val="accent2"/>
                </a:solidFill>
                <a:cs typeface="+mn-cs"/>
              </a:rPr>
              <a:t>Representing knowledge</a:t>
            </a:r>
            <a:r>
              <a:rPr lang="en-US" sz="1800" b="1" dirty="0">
                <a:cs typeface="+mn-cs"/>
              </a:rPr>
              <a:t> is important for successful agent design.</a:t>
            </a:r>
          </a:p>
          <a:p>
            <a:pPr eaLnBrk="1" hangingPunct="1">
              <a:defRPr/>
            </a:pPr>
            <a:r>
              <a:rPr lang="en-US" sz="1800" b="1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sz="1800" b="1" dirty="0">
                <a:cs typeface="+mn-cs"/>
              </a:rPr>
              <a:t>The most challenging environments are 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partially observable, stochastic, sequential, dynamic, </a:t>
            </a:r>
            <a:r>
              <a:rPr lang="en-US" sz="1800" b="1" dirty="0">
                <a:cs typeface="+mn-cs"/>
              </a:rPr>
              <a:t>and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 continuous, </a:t>
            </a:r>
            <a:r>
              <a:rPr lang="en-US" sz="1800" b="1" dirty="0">
                <a:cs typeface="+mn-cs"/>
              </a:rPr>
              <a:t>and contain</a:t>
            </a:r>
            <a:r>
              <a:rPr lang="en-US" sz="1800" b="1" dirty="0">
                <a:solidFill>
                  <a:schemeClr val="accent2"/>
                </a:solidFill>
                <a:cs typeface="+mn-cs"/>
              </a:rPr>
              <a:t> multiple intelligent agents.</a:t>
            </a:r>
          </a:p>
          <a:p>
            <a:pPr eaLnBrk="1" hangingPunct="1">
              <a:defRPr/>
            </a:pPr>
            <a:endParaRPr lang="en-US" sz="1800" b="1" dirty="0">
              <a:solidFill>
                <a:schemeClr val="accent2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0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0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0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00" y="228600"/>
            <a:ext cx="3657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i="1" dirty="0">
                <a:solidFill>
                  <a:srgbClr val="FF0000"/>
                </a:solidFill>
                <a:cs typeface="+mj-cs"/>
              </a:rPr>
              <a:t>Rational</a:t>
            </a:r>
            <a:r>
              <a:rPr lang="en-US" sz="2800" dirty="0">
                <a:solidFill>
                  <a:srgbClr val="FF0000"/>
                </a:solidFill>
                <a:cs typeface="+mj-cs"/>
              </a:rPr>
              <a:t> agents</a:t>
            </a:r>
          </a:p>
        </p:txBody>
      </p:sp>
      <p:sp>
        <p:nvSpPr>
          <p:cNvPr id="125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An agent should strive to "</a:t>
            </a:r>
            <a:r>
              <a:rPr lang="en-US" dirty="0">
                <a:solidFill>
                  <a:srgbClr val="FF0000"/>
                </a:solidFill>
                <a:cs typeface="+mn-cs"/>
              </a:rPr>
              <a:t>do the right thing</a:t>
            </a:r>
            <a:r>
              <a:rPr lang="en-US" dirty="0">
                <a:cs typeface="+mn-cs"/>
              </a:rPr>
              <a:t>", based on what: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8000"/>
                </a:solidFill>
              </a:rPr>
              <a:t>it can perceive and 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8000"/>
                </a:solidFill>
              </a:rPr>
              <a:t>the actions it can perform. 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right action is the one that will cause </a:t>
            </a:r>
            <a:r>
              <a:rPr lang="en-US" dirty="0">
                <a:solidFill>
                  <a:srgbClr val="FF0000"/>
                </a:solidFill>
                <a:cs typeface="+mn-cs"/>
              </a:rPr>
              <a:t>the agent to be most successful</a:t>
            </a:r>
            <a:r>
              <a:rPr lang="en-US" dirty="0">
                <a:cs typeface="+mn-cs"/>
              </a:rPr>
              <a:t>
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  <p:sp>
        <p:nvSpPr>
          <p:cNvPr id="1257477" name="Rectangle 5"/>
          <p:cNvSpPr>
            <a:spLocks noChangeArrowheads="1"/>
          </p:cNvSpPr>
          <p:nvPr/>
        </p:nvSpPr>
        <p:spPr bwMode="auto">
          <a:xfrm>
            <a:off x="685800" y="3505200"/>
            <a:ext cx="7848600" cy="34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>
                <a:solidFill>
                  <a:srgbClr val="FF0000"/>
                </a:solidFill>
                <a:cs typeface="+mn-cs"/>
              </a:rPr>
              <a:t>Performance measure:</a:t>
            </a:r>
            <a:r>
              <a:rPr lang="en-US" sz="1800" b="1" dirty="0">
                <a:cs typeface="+mn-cs"/>
              </a:rPr>
              <a:t> </a:t>
            </a:r>
            <a:r>
              <a:rPr lang="en-US" sz="1800" b="1" dirty="0">
                <a:solidFill>
                  <a:srgbClr val="3333CC"/>
                </a:solidFill>
                <a:cs typeface="+mn-cs"/>
              </a:rPr>
              <a:t>An </a:t>
            </a:r>
            <a:r>
              <a:rPr lang="en-US" sz="1800" b="1" i="1" dirty="0">
                <a:solidFill>
                  <a:srgbClr val="3333CC"/>
                </a:solidFill>
                <a:cs typeface="+mn-cs"/>
              </a:rPr>
              <a:t>objective criterion for success</a:t>
            </a:r>
            <a:r>
              <a:rPr lang="en-US" sz="1800" b="1" dirty="0">
                <a:solidFill>
                  <a:srgbClr val="3333CC"/>
                </a:solidFill>
                <a:cs typeface="+mn-cs"/>
              </a:rPr>
              <a:t> of an agent's behavior.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>
                <a:cs typeface="+mn-cs"/>
              </a:rPr>
              <a:t>
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Performance measures of a vacuum-cleaner agent: amount of dirt cleaned up, amount of time taken, amount of electricity consumed, level of noise generated, etc.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Performance measures self-driving car: time to reach destination (minimize), safety, predictability of behavior for other agents, reliability, etc.</a:t>
            </a: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en-US" sz="1800" b="1" dirty="0">
              <a:solidFill>
                <a:schemeClr val="accent1">
                  <a:lumMod val="75000"/>
                </a:schemeClr>
              </a:solidFill>
              <a:cs typeface="+mn-cs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cs typeface="+mn-cs"/>
              </a:rPr>
              <a:t>Performance measure of game-playing agent: win/loss percentage (maximize), robustness, unpredictability (to “confuse” opponent), etc.</a:t>
            </a:r>
            <a:r>
              <a:rPr lang="en-US" sz="1800" dirty="0">
                <a:cs typeface="+mn-cs"/>
              </a:rPr>
              <a:t>
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7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7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7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7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7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7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7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7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8153400" cy="2286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Definition of Rational</a:t>
            </a:r>
            <a:r>
              <a:rPr lang="en-US" b="1" dirty="0">
                <a:cs typeface="+mn-cs"/>
              </a:rPr>
              <a:t>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Agent</a:t>
            </a:r>
            <a:r>
              <a:rPr lang="en-US" b="1" dirty="0">
                <a:cs typeface="+mn-cs"/>
              </a:rPr>
              <a:t>: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For each possible percept sequence, a rational agent should select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an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action that maximizes its performance measure (in expectation)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given the evidence provided by the percept sequence and whatever built-</a:t>
            </a:r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in knowledge the agent has.</a:t>
            </a:r>
            <a:endParaRPr lang="en-US" dirty="0"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0251" y="3276600"/>
            <a:ext cx="3004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Why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“in expectation”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3886200"/>
            <a:ext cx="68580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Captures actions with stochastic / uncertain effects or</a:t>
            </a:r>
          </a:p>
          <a:p>
            <a:r>
              <a:rPr lang="en-US" dirty="0">
                <a:solidFill>
                  <a:srgbClr val="3333CC"/>
                </a:solidFill>
              </a:rPr>
              <a:t>actions performed in stochastic environments.</a:t>
            </a:r>
          </a:p>
          <a:p>
            <a:r>
              <a:rPr lang="en-US" dirty="0">
                <a:solidFill>
                  <a:srgbClr val="3333CC"/>
                </a:solidFill>
              </a:rPr>
              <a:t>We can then look at the expected value of an 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0" y="52578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 high-risk settings, we may also want to limit the</a:t>
            </a:r>
          </a:p>
          <a:p>
            <a:r>
              <a:rPr lang="en-US" dirty="0">
                <a:solidFill>
                  <a:schemeClr val="accent2"/>
                </a:solidFill>
              </a:rPr>
              <a:t>worst-case behavior.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rgbClr val="FF0000"/>
                </a:solidFill>
                <a:cs typeface="+mj-cs"/>
              </a:rPr>
              <a:t>Rational agents</a:t>
            </a:r>
          </a:p>
        </p:txBody>
      </p:sp>
      <p:sp>
        <p:nvSpPr>
          <p:cNvPr id="1259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543800" cy="4191000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Notes</a:t>
            </a:r>
            <a:r>
              <a:rPr lang="en-US" dirty="0">
                <a:cs typeface="+mn-cs"/>
              </a:rPr>
              <a:t>:</a:t>
            </a:r>
          </a:p>
          <a:p>
            <a:pPr marL="381000" indent="-381000" eaLnBrk="1" hangingPunct="1">
              <a:lnSpc>
                <a:spcPct val="90000"/>
              </a:lnSpc>
              <a:defRPr/>
            </a:pPr>
            <a:endParaRPr lang="en-US" dirty="0"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Rationality</a:t>
            </a:r>
            <a:r>
              <a:rPr lang="en-US" b="1" dirty="0">
                <a:cs typeface="+mn-cs"/>
              </a:rPr>
              <a:t> is distinct from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omniscience (“all knowing”)</a:t>
            </a:r>
            <a:r>
              <a:rPr lang="en-US" b="1" dirty="0">
                <a:cs typeface="+mn-cs"/>
              </a:rPr>
              <a:t>. 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We can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behave rationally even when faced with incomplete information.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b="1" dirty="0">
              <a:solidFill>
                <a:srgbClr val="FF0000"/>
              </a:solidFill>
              <a:cs typeface="+mn-cs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Agents can perform actions in order to modify future percepts so as to obtain useful information:</a:t>
            </a:r>
            <a:r>
              <a:rPr lang="en-US" b="1" dirty="0">
                <a:cs typeface="+mn-cs"/>
                <a:sym typeface="Wingdings" charset="0"/>
              </a:rPr>
              <a:t>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information gathering, exploration.</a:t>
            </a:r>
            <a:r>
              <a:rPr lang="en-US" b="1" dirty="0">
                <a:cs typeface="+mn-cs"/>
              </a:rPr>
              <a:t>
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An agent is </a:t>
            </a:r>
            <a:r>
              <a:rPr lang="en-US" b="1" dirty="0">
                <a:solidFill>
                  <a:srgbClr val="FF0000"/>
                </a:solidFill>
                <a:cs typeface="+mn-cs"/>
              </a:rPr>
              <a:t>autonomous</a:t>
            </a:r>
            <a:r>
              <a:rPr lang="en-US" b="1" dirty="0">
                <a:cs typeface="+mn-cs"/>
              </a:rPr>
              <a:t> if its behavior is determined by its own experience (with ability to learn and adapt).</a:t>
            </a:r>
          </a:p>
          <a:p>
            <a:pPr marL="381000" indent="-381000"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
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Characterizing a Task Environment</a:t>
            </a:r>
            <a:br>
              <a:rPr lang="en-US" sz="2800" dirty="0">
                <a:solidFill>
                  <a:srgbClr val="FF0000"/>
                </a:solidFill>
                <a:cs typeface="+mj-cs"/>
              </a:rPr>
            </a:br>
            <a:endParaRPr lang="en-US" sz="28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cs typeface="+mn-cs"/>
              </a:rPr>
              <a:t>Must first specify the setting for intelligent agent design.
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FF6600"/>
                </a:solidFill>
                <a:cs typeface="+mn-cs"/>
              </a:rPr>
              <a:t>PEAS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: </a:t>
            </a:r>
            <a:r>
              <a:rPr lang="en-US" b="1" dirty="0">
                <a:solidFill>
                  <a:srgbClr val="FF6600"/>
                </a:solidFill>
                <a:cs typeface="+mn-cs"/>
              </a:rPr>
              <a:t>P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erformance measure, </a:t>
            </a:r>
            <a:r>
              <a:rPr lang="en-US" b="1" dirty="0">
                <a:solidFill>
                  <a:srgbClr val="FF6600"/>
                </a:solidFill>
                <a:cs typeface="+mn-cs"/>
              </a:rPr>
              <a:t>E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nvironment, </a:t>
            </a:r>
            <a:r>
              <a:rPr lang="en-US" b="1" dirty="0">
                <a:solidFill>
                  <a:srgbClr val="FF6600"/>
                </a:solidFill>
                <a:cs typeface="+mn-cs"/>
              </a:rPr>
              <a:t>A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ctuators, </a:t>
            </a:r>
            <a:r>
              <a:rPr lang="en-US" b="1" dirty="0">
                <a:solidFill>
                  <a:srgbClr val="FF6600"/>
                </a:solidFill>
                <a:cs typeface="+mn-cs"/>
              </a:rPr>
              <a:t>S</a:t>
            </a:r>
            <a:r>
              <a:rPr lang="en-US" b="1" dirty="0">
                <a:solidFill>
                  <a:schemeClr val="accent2"/>
                </a:solidFill>
                <a:cs typeface="+mn-cs"/>
              </a:rPr>
              <a:t>ensors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b="1" dirty="0">
              <a:solidFill>
                <a:schemeClr val="accent2"/>
              </a:solidFill>
              <a:cs typeface="+mn-cs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2"/>
                </a:solidFill>
                <a:cs typeface="+mn-cs"/>
              </a:rPr>
              <a:t>Example:</a:t>
            </a:r>
            <a:r>
              <a:rPr lang="en-US" dirty="0">
                <a:cs typeface="+mn-cs"/>
              </a:rPr>
              <a:t>  the task of designing a </a:t>
            </a:r>
            <a:r>
              <a:rPr lang="en-US" dirty="0">
                <a:solidFill>
                  <a:srgbClr val="FF0000"/>
                </a:solidFill>
                <a:cs typeface="+mn-cs"/>
              </a:rPr>
              <a:t>self-driving car</a:t>
            </a:r>
            <a:r>
              <a:rPr lang="en-US" dirty="0">
                <a:cs typeface="+mn-cs"/>
              </a:rPr>
              <a:t>
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1"/>
                </a:solidFill>
              </a:rPr>
              <a:t>Performance measure   </a:t>
            </a:r>
            <a:r>
              <a:rPr lang="en-US" sz="1600" b="1" dirty="0">
                <a:solidFill>
                  <a:srgbClr val="3333CC"/>
                </a:solidFill>
              </a:rPr>
              <a:t>Safe, fast, legal, comfortable trip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CC99"/>
                </a:solidFill>
              </a:rPr>
              <a:t>Environment</a:t>
            </a:r>
            <a:r>
              <a:rPr lang="en-US" b="1" dirty="0"/>
              <a:t>   </a:t>
            </a:r>
            <a:r>
              <a:rPr lang="en-US" sz="1600" b="1" dirty="0">
                <a:solidFill>
                  <a:srgbClr val="3333CC"/>
                </a:solidFill>
              </a:rPr>
              <a:t>Roads, other traffic, pedestrians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CC99"/>
                </a:solidFill>
              </a:rPr>
              <a:t>Actuators</a:t>
            </a:r>
            <a:r>
              <a:rPr lang="en-US" sz="2400" b="1" dirty="0"/>
              <a:t>   </a:t>
            </a:r>
            <a:r>
              <a:rPr lang="en-US" sz="1600" b="1" dirty="0">
                <a:solidFill>
                  <a:schemeClr val="accent2"/>
                </a:solidFill>
              </a:rPr>
              <a:t>Steering wheel, accelerator, brake, signal, horn</a:t>
            </a:r>
            <a:endParaRPr lang="en-US" sz="24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chemeClr val="accent1"/>
                </a:solidFill>
              </a:rPr>
              <a:t>Sensors</a:t>
            </a:r>
            <a:r>
              <a:rPr lang="en-US" sz="2400" b="1" dirty="0"/>
              <a:t>   </a:t>
            </a:r>
            <a:r>
              <a:rPr lang="en-US" sz="1600" b="1" dirty="0">
                <a:solidFill>
                  <a:srgbClr val="3333CC"/>
                </a:solidFill>
              </a:rPr>
              <a:t>Cameras, LIDAR (light/radar), speedometer, GPS, odometer</a:t>
            </a:r>
          </a:p>
          <a:p>
            <a:pPr marL="457200" lvl="1" indent="0" eaLnBrk="1" hangingPunct="1">
              <a:lnSpc>
                <a:spcPct val="80000"/>
              </a:lnSpc>
              <a:buNone/>
              <a:defRPr/>
            </a:pPr>
            <a:r>
              <a:rPr lang="en-US" sz="1600" b="1" dirty="0">
                <a:solidFill>
                  <a:srgbClr val="3333CC"/>
                </a:solidFill>
              </a:rPr>
              <a:t>                           engine sensors, keyboard</a:t>
            </a:r>
            <a:r>
              <a:rPr lang="en-US" sz="1600" b="1" dirty="0"/>
              <a:t>
</a:t>
            </a:r>
          </a:p>
        </p:txBody>
      </p:sp>
      <p:pic>
        <p:nvPicPr>
          <p:cNvPr id="4" name="Picture 3" descr="front_stanley_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0" y="2743200"/>
            <a:ext cx="2667000" cy="1504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9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4572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rgbClr val="FF0000"/>
                </a:solidFill>
                <a:cs typeface="+mj-cs"/>
              </a:rPr>
              <a:t>Task Environments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76300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solidFill>
                  <a:srgbClr val="FF0000"/>
                </a:solidFill>
                <a:cs typeface="+mn-cs"/>
              </a:rPr>
              <a:t>1) Fully observable / Partially observable</a:t>
            </a:r>
            <a:r>
              <a:rPr lang="en-US" dirty="0">
                <a:cs typeface="+mn-cs"/>
              </a:rPr>
              <a:t> </a:t>
            </a:r>
          </a:p>
          <a:p>
            <a:pPr lvl="1" eaLnBrk="1" hangingPunct="1">
              <a:defRPr/>
            </a:pPr>
            <a:r>
              <a:rPr lang="en-US" b="1" dirty="0"/>
              <a:t>If an agent</a:t>
            </a:r>
            <a:r>
              <a:rPr lang="en-US" b="1" dirty="0">
                <a:latin typeface="Arial"/>
              </a:rPr>
              <a:t>’</a:t>
            </a:r>
            <a:r>
              <a:rPr lang="en-US" b="1" dirty="0"/>
              <a:t>s sensors give it access to the 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solidFill>
                  <a:schemeClr val="accent2"/>
                </a:solidFill>
              </a:rPr>
              <a:t>    complete state of the environment</a:t>
            </a:r>
            <a:r>
              <a:rPr lang="en-US" b="1" dirty="0"/>
              <a:t> needed 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/>
              <a:t>    to choose an action, the environment is 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    fully observable. </a:t>
            </a:r>
          </a:p>
          <a:p>
            <a:pPr lvl="1" eaLnBrk="1" hangingPunct="1">
              <a:buNone/>
              <a:defRPr/>
            </a:pPr>
            <a:r>
              <a:rPr lang="en-US" b="1" dirty="0"/>
              <a:t>    (e.g. chess – what about </a:t>
            </a:r>
            <a:r>
              <a:rPr lang="en-US" b="1" dirty="0" err="1"/>
              <a:t>Kriegspiel</a:t>
            </a:r>
            <a:r>
              <a:rPr lang="en-US" b="1" dirty="0"/>
              <a:t>?)</a:t>
            </a:r>
          </a:p>
          <a:p>
            <a:pPr lvl="1" eaLnBrk="1" hangingPunct="1"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447800"/>
            <a:ext cx="2971800" cy="2232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8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5648325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0418" name="TextBox 2"/>
          <p:cNvSpPr txBox="1">
            <a:spLocks noChangeArrowheads="1"/>
          </p:cNvSpPr>
          <p:nvPr/>
        </p:nvSpPr>
        <p:spPr bwMode="auto">
          <a:xfrm>
            <a:off x="2627949" y="152400"/>
            <a:ext cx="65118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u="none" dirty="0"/>
              <a:t>Making </a:t>
            </a:r>
            <a:r>
              <a:rPr lang="en-US" altLang="ja-JP" u="none" dirty="0"/>
              <a:t>things a bit more challenging…</a:t>
            </a:r>
          </a:p>
          <a:p>
            <a:pPr algn="ctr" eaLnBrk="0" hangingPunct="0"/>
            <a:r>
              <a:rPr lang="en-US" i="1" u="none" dirty="0" err="1">
                <a:solidFill>
                  <a:srgbClr val="FF0000"/>
                </a:solidFill>
              </a:rPr>
              <a:t>Kriegspiel</a:t>
            </a:r>
            <a:r>
              <a:rPr lang="en-US" u="none" dirty="0">
                <a:solidFill>
                  <a:srgbClr val="FF0000"/>
                </a:solidFill>
              </a:rPr>
              <a:t> --- you can</a:t>
            </a:r>
            <a:r>
              <a:rPr lang="ja-JP" altLang="en-US" u="none" dirty="0">
                <a:solidFill>
                  <a:srgbClr val="FF0000"/>
                </a:solidFill>
              </a:rPr>
              <a:t>’</a:t>
            </a:r>
            <a:r>
              <a:rPr lang="en-US" altLang="ja-JP" u="none" dirty="0">
                <a:solidFill>
                  <a:srgbClr val="FF0000"/>
                </a:solidFill>
              </a:rPr>
              <a:t>t see your opponent!</a:t>
            </a:r>
            <a:endParaRPr lang="en-US" u="none" dirty="0">
              <a:solidFill>
                <a:srgbClr val="FF0000"/>
              </a:solidFill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76200" y="228600"/>
            <a:ext cx="2667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 u="sng">
                <a:solidFill>
                  <a:srgbClr val="063DE8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hangingPunct="0"/>
            <a:r>
              <a:rPr lang="en-US" sz="2000" u="none" dirty="0"/>
              <a:t>Incomplete /</a:t>
            </a:r>
          </a:p>
          <a:p>
            <a:pPr eaLnBrk="0" hangingPunct="0"/>
            <a:r>
              <a:rPr lang="en-US" sz="2000" u="none" dirty="0"/>
              <a:t>uncertain information</a:t>
            </a:r>
          </a:p>
          <a:p>
            <a:pPr eaLnBrk="0" hangingPunct="0"/>
            <a:r>
              <a:rPr lang="en-US" sz="2000" u="none" dirty="0"/>
              <a:t>inherent in</a:t>
            </a:r>
          </a:p>
          <a:p>
            <a:pPr eaLnBrk="0" hangingPunct="0"/>
            <a:r>
              <a:rPr lang="en-US" sz="2000" u="none" dirty="0"/>
              <a:t>the game.</a:t>
            </a:r>
          </a:p>
          <a:p>
            <a:pPr eaLnBrk="0" hangingPunct="0"/>
            <a:endParaRPr lang="en-US" sz="2000" u="none" dirty="0"/>
          </a:p>
          <a:p>
            <a:pPr eaLnBrk="0" hangingPunct="0"/>
            <a:r>
              <a:rPr lang="en-US" sz="2000" u="none" dirty="0"/>
              <a:t>Balance</a:t>
            </a:r>
          </a:p>
          <a:p>
            <a:pPr eaLnBrk="0" hangingPunct="0"/>
            <a:r>
              <a:rPr lang="en-US" sz="2000" u="none" dirty="0">
                <a:solidFill>
                  <a:srgbClr val="FF0000"/>
                </a:solidFill>
              </a:rPr>
              <a:t>exploitation</a:t>
            </a:r>
            <a:r>
              <a:rPr lang="en-US" sz="2000" u="none" dirty="0"/>
              <a:t> (best move given current knowledge)</a:t>
            </a:r>
          </a:p>
          <a:p>
            <a:pPr eaLnBrk="0" hangingPunct="0"/>
            <a:r>
              <a:rPr lang="en-US" sz="2000" u="none" dirty="0"/>
              <a:t>and </a:t>
            </a:r>
            <a:r>
              <a:rPr lang="en-US" sz="2000" u="none" dirty="0">
                <a:solidFill>
                  <a:srgbClr val="FF0000"/>
                </a:solidFill>
              </a:rPr>
              <a:t>exploration</a:t>
            </a:r>
            <a:r>
              <a:rPr lang="en-US" sz="2000" u="none" dirty="0"/>
              <a:t> (moves to explore where opponent’s pieces might be).</a:t>
            </a:r>
          </a:p>
          <a:p>
            <a:pPr eaLnBrk="0" hangingPunct="0"/>
            <a:endParaRPr lang="en-US" sz="2000" u="none" dirty="0"/>
          </a:p>
          <a:p>
            <a:pPr eaLnBrk="0" hangingPunct="0"/>
            <a:r>
              <a:rPr lang="en-US" sz="2000" u="none" dirty="0"/>
              <a:t>Use probabilistic</a:t>
            </a:r>
          </a:p>
          <a:p>
            <a:pPr eaLnBrk="0" hangingPunct="0"/>
            <a:r>
              <a:rPr lang="en-US" sz="2000" u="none" dirty="0"/>
              <a:t>reasoning techniques.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4A5B2B-B034-CA4A-80DD-66DB1D0464F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6897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ITAS Slides(WB)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ITAS Slides(WB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sng" strike="noStrike" cap="none" normalizeH="0" baseline="0" smtClean="0">
            <a:ln>
              <a:noFill/>
            </a:ln>
            <a:solidFill>
              <a:srgbClr val="063DE8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sng" strike="noStrike" cap="none" normalizeH="0" baseline="0" smtClean="0">
            <a:ln>
              <a:noFill/>
            </a:ln>
            <a:solidFill>
              <a:srgbClr val="063DE8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TAS Slides(WB)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AS Slides(WB)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AS Slides(WB)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54708</TotalTime>
  <Words>2718</Words>
  <Application>Microsoft Office PowerPoint</Application>
  <PresentationFormat>On-screen Show (4:3)</PresentationFormat>
  <Paragraphs>323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Monotype Corsiva</vt:lpstr>
      <vt:lpstr>Times New Roman</vt:lpstr>
      <vt:lpstr>Wingdings</vt:lpstr>
      <vt:lpstr>Default Design</vt:lpstr>
      <vt:lpstr>1_Default Design</vt:lpstr>
      <vt:lpstr>ITAS Slides(WB)</vt:lpstr>
      <vt:lpstr>Outline</vt:lpstr>
      <vt:lpstr>Agents</vt:lpstr>
      <vt:lpstr>E.g., vacuum-cleaner world</vt:lpstr>
      <vt:lpstr>Rational agents</vt:lpstr>
      <vt:lpstr>PowerPoint Presentation</vt:lpstr>
      <vt:lpstr>Rational agents</vt:lpstr>
      <vt:lpstr>Characterizing a Task Environment </vt:lpstr>
      <vt:lpstr>Task Environments</vt:lpstr>
      <vt:lpstr>PowerPoint Presentation</vt:lpstr>
      <vt:lpstr>PowerPoint Presentation</vt:lpstr>
      <vt:lpstr>PowerPoint Presentation</vt:lpstr>
      <vt:lpstr>PowerPoint Presentation</vt:lpstr>
      <vt:lpstr>Example Tasks and Environment Types</vt:lpstr>
      <vt:lpstr>Agents and environments</vt:lpstr>
      <vt:lpstr>Types of Agents</vt:lpstr>
      <vt:lpstr> </vt:lpstr>
      <vt:lpstr>PowerPoint Presentation</vt:lpstr>
      <vt:lpstr>Table lookup</vt:lpstr>
      <vt:lpstr>II) --- Simple reflex agents </vt:lpstr>
      <vt:lpstr>PowerPoint Presentation</vt:lpstr>
      <vt:lpstr>Simple reflex agents </vt:lpstr>
      <vt:lpstr>III) --- Model-based reflex agents</vt:lpstr>
      <vt:lpstr>Model-based reflex agents</vt:lpstr>
      <vt:lpstr>  An example:  Brooks’ Subsumption Architecture</vt:lpstr>
      <vt:lpstr>Subsumption Architecture, cont.</vt:lpstr>
      <vt:lpstr>  How much of an internal model of the world?</vt:lpstr>
      <vt:lpstr>  IV) --- Goal-based agents</vt:lpstr>
      <vt:lpstr>Goal-based agents</vt:lpstr>
      <vt:lpstr>V) --- Utility-based agents</vt:lpstr>
      <vt:lpstr>Utility-based agents</vt:lpstr>
      <vt:lpstr>VI) --- Learning agents Adapt and improve over time</vt:lpstr>
      <vt:lpstr>Summary: agent types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SSN</dc:creator>
  <cp:lastModifiedBy>K.S.Gayathri</cp:lastModifiedBy>
  <cp:revision>1247</cp:revision>
  <dcterms:created xsi:type="dcterms:W3CDTF">1601-01-01T00:00:00Z</dcterms:created>
  <dcterms:modified xsi:type="dcterms:W3CDTF">2022-08-17T11:01:56Z</dcterms:modified>
</cp:coreProperties>
</file>