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8" r:id="rId25"/>
    <p:sldId id="289" r:id="rId26"/>
    <p:sldId id="280" r:id="rId27"/>
    <p:sldId id="281" r:id="rId28"/>
    <p:sldId id="283" r:id="rId29"/>
    <p:sldId id="284" r:id="rId30"/>
    <p:sldId id="285" r:id="rId31"/>
    <p:sldId id="286" r:id="rId32"/>
    <p:sldId id="290" r:id="rId33"/>
    <p:sldId id="294" r:id="rId34"/>
    <p:sldId id="293" r:id="rId35"/>
    <p:sldId id="295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63922A7-8D7E-4401-9D91-BCDE6810F46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CAFCB-445F-4EED-8D4B-707BBD001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2A7-8D7E-4401-9D91-BCDE6810F46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AFCB-445F-4EED-8D4B-707BBD001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63922A7-8D7E-4401-9D91-BCDE6810F46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87CAFCB-445F-4EED-8D4B-707BBD001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2A7-8D7E-4401-9D91-BCDE6810F46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7CAFCB-445F-4EED-8D4B-707BBD001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2A7-8D7E-4401-9D91-BCDE6810F46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87CAFCB-445F-4EED-8D4B-707BBD001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63922A7-8D7E-4401-9D91-BCDE6810F46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87CAFCB-445F-4EED-8D4B-707BBD001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63922A7-8D7E-4401-9D91-BCDE6810F46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87CAFCB-445F-4EED-8D4B-707BBD001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2A7-8D7E-4401-9D91-BCDE6810F46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7CAFCB-445F-4EED-8D4B-707BBD001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2A7-8D7E-4401-9D91-BCDE6810F46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CAFCB-445F-4EED-8D4B-707BBD001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2A7-8D7E-4401-9D91-BCDE6810F46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7CAFCB-445F-4EED-8D4B-707BBD001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63922A7-8D7E-4401-9D91-BCDE6810F46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87CAFCB-445F-4EED-8D4B-707BBD001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63922A7-8D7E-4401-9D91-BCDE6810F464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7CAFCB-445F-4EED-8D4B-707BBD001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Atomic event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229600" cy="5105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endParaRPr lang="en-US" sz="2800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Atomic event</a:t>
            </a:r>
            <a:r>
              <a:rPr lang="en-US" sz="2800" dirty="0" smtClean="0"/>
              <a:t>: A </a:t>
            </a:r>
            <a:r>
              <a:rPr lang="en-US" sz="2800" dirty="0" smtClean="0">
                <a:solidFill>
                  <a:srgbClr val="00B050"/>
                </a:solidFill>
              </a:rPr>
              <a:t>complete </a:t>
            </a:r>
            <a:r>
              <a:rPr lang="en-US" sz="2800" dirty="0" smtClean="0"/>
              <a:t>specification of </a:t>
            </a:r>
            <a:r>
              <a:rPr lang="en-US" sz="2800" dirty="0" smtClean="0">
                <a:solidFill>
                  <a:srgbClr val="00B050"/>
                </a:solidFill>
              </a:rPr>
              <a:t>the state of the world about which the agent is uncertain</a:t>
            </a:r>
          </a:p>
          <a:p>
            <a:pPr algn="just" eaLnBrk="1" hangingPunct="1">
              <a:lnSpc>
                <a:spcPct val="80000"/>
              </a:lnSpc>
            </a:pPr>
            <a:endParaRPr lang="en-US" sz="28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800" dirty="0" smtClean="0"/>
              <a:t>E.g., if the world consists of only two Boolean variables </a:t>
            </a:r>
            <a:r>
              <a:rPr lang="en-US" sz="2800" i="1" dirty="0" smtClean="0">
                <a:solidFill>
                  <a:srgbClr val="FF0000"/>
                </a:solidFill>
              </a:rPr>
              <a:t>Cavity</a:t>
            </a:r>
            <a:r>
              <a:rPr lang="en-US" sz="2800" dirty="0" smtClean="0">
                <a:solidFill>
                  <a:srgbClr val="FF0000"/>
                </a:solidFill>
              </a:rPr>
              <a:t> and </a:t>
            </a:r>
            <a:r>
              <a:rPr lang="en-US" sz="2800" i="1" dirty="0" smtClean="0">
                <a:solidFill>
                  <a:srgbClr val="FF0000"/>
                </a:solidFill>
              </a:rPr>
              <a:t>Toothache</a:t>
            </a:r>
            <a:r>
              <a:rPr lang="en-US" sz="2800" dirty="0" smtClean="0"/>
              <a:t>, then there are 4 distinct atomic events:</a:t>
            </a:r>
          </a:p>
          <a:p>
            <a:pPr lvl="2" algn="just" eaLnBrk="1" hangingPunct="1">
              <a:lnSpc>
                <a:spcPct val="80000"/>
              </a:lnSpc>
              <a:buFontTx/>
              <a:buNone/>
            </a:pPr>
            <a:r>
              <a:rPr lang="en-US" sz="2800" i="1" dirty="0" smtClean="0"/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atomic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Atomic events are </a:t>
            </a:r>
            <a:r>
              <a:rPr lang="en-US" dirty="0" smtClean="0">
                <a:solidFill>
                  <a:srgbClr val="FF0000"/>
                </a:solidFill>
              </a:rPr>
              <a:t>mutually exclusive</a:t>
            </a:r>
          </a:p>
          <a:p>
            <a:pPr lvl="1" algn="just"/>
            <a:r>
              <a:rPr lang="en-US" dirty="0" smtClean="0"/>
              <a:t>E.g. </a:t>
            </a:r>
            <a:r>
              <a:rPr lang="en-US" dirty="0" smtClean="0">
                <a:solidFill>
                  <a:srgbClr val="00B050"/>
                </a:solidFill>
              </a:rPr>
              <a:t>cavity ^ toothache and cavity ^ !toothache</a:t>
            </a:r>
          </a:p>
          <a:p>
            <a:pPr algn="just"/>
            <a:r>
              <a:rPr lang="en-US" dirty="0" smtClean="0"/>
              <a:t>The set of all possible </a:t>
            </a:r>
            <a:r>
              <a:rPr lang="en-US" dirty="0" smtClean="0">
                <a:solidFill>
                  <a:srgbClr val="FF0000"/>
                </a:solidFill>
              </a:rPr>
              <a:t>atomic events is exhaustive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00B050"/>
                </a:solidFill>
              </a:rPr>
              <a:t>disjunction of all atomic events is logically equivalent to be true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Any particular atomic event entails the truth or falsehood of every proposition </a:t>
            </a:r>
            <a:r>
              <a:rPr lang="en-US" dirty="0" smtClean="0"/>
              <a:t>, whether simple or complex E.g. </a:t>
            </a:r>
            <a:r>
              <a:rPr lang="en-US" dirty="0" smtClean="0">
                <a:solidFill>
                  <a:srgbClr val="00B050"/>
                </a:solidFill>
              </a:rPr>
              <a:t>cavity ^ !toothache entails truth of cavity and falsehood of toothache</a:t>
            </a:r>
          </a:p>
          <a:p>
            <a:pPr algn="just"/>
            <a:r>
              <a:rPr lang="en-US" dirty="0" smtClean="0"/>
              <a:t>Any </a:t>
            </a:r>
            <a:r>
              <a:rPr lang="en-US" dirty="0" smtClean="0">
                <a:solidFill>
                  <a:srgbClr val="FF0000"/>
                </a:solidFill>
              </a:rPr>
              <a:t>proposition is logically equivalent to disjunction of all atomic events </a:t>
            </a:r>
            <a:r>
              <a:rPr lang="en-US" dirty="0" smtClean="0"/>
              <a:t>that entails the truth of the proposition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unconditional or prior probability </a:t>
            </a:r>
            <a:r>
              <a:rPr lang="en-US" dirty="0" smtClean="0"/>
              <a:t>associated with a </a:t>
            </a:r>
            <a:r>
              <a:rPr lang="en-US" dirty="0" smtClean="0">
                <a:solidFill>
                  <a:srgbClr val="00B050"/>
                </a:solidFill>
              </a:rPr>
              <a:t>proposition ‘a’ is the degree of belief </a:t>
            </a:r>
            <a:r>
              <a:rPr lang="en-US" dirty="0" smtClean="0"/>
              <a:t>accorded to it </a:t>
            </a:r>
            <a:r>
              <a:rPr lang="en-US" dirty="0" smtClean="0">
                <a:solidFill>
                  <a:srgbClr val="FF0000"/>
                </a:solidFill>
              </a:rPr>
              <a:t>in absence of any other information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Prior probability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</a:pPr>
            <a:endParaRPr lang="en-US" sz="2800" dirty="0" smtClean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Prior or unconditional probabilities </a:t>
            </a:r>
            <a:r>
              <a:rPr lang="en-US" sz="2800" dirty="0" smtClean="0"/>
              <a:t>of propositions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e.g., P(</a:t>
            </a:r>
            <a:r>
              <a:rPr lang="en-US" sz="2800" i="1" dirty="0" smtClean="0"/>
              <a:t>Cavity</a:t>
            </a:r>
            <a:r>
              <a:rPr lang="en-US" sz="2800" dirty="0" smtClean="0"/>
              <a:t> = true) = 0.1 and P(</a:t>
            </a:r>
            <a:r>
              <a:rPr lang="en-US" sz="2800" i="1" dirty="0" smtClean="0"/>
              <a:t>Weather</a:t>
            </a:r>
            <a:r>
              <a:rPr lang="en-US" sz="2800" dirty="0" smtClean="0"/>
              <a:t> = sunny) = 0.72 correspond to belief prior to arrival of any (new) evidence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Probability distribution </a:t>
            </a:r>
            <a:r>
              <a:rPr lang="en-US" sz="2800" dirty="0" smtClean="0"/>
              <a:t>gives values for all possible assignments: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P</a:t>
            </a:r>
            <a:r>
              <a:rPr lang="en-US" sz="2800" dirty="0" smtClean="0"/>
              <a:t>(</a:t>
            </a:r>
            <a:r>
              <a:rPr lang="en-US" sz="2800" i="1" dirty="0" smtClean="0"/>
              <a:t>Weather</a:t>
            </a:r>
            <a:r>
              <a:rPr lang="en-US" sz="2800" dirty="0" smtClean="0"/>
              <a:t>) = &lt;0.72,0.1,0.08,0.1&gt; (</a:t>
            </a:r>
            <a:r>
              <a:rPr lang="en-US" sz="2800" dirty="0" smtClean="0">
                <a:solidFill>
                  <a:srgbClr val="FF0000"/>
                </a:solidFill>
              </a:rPr>
              <a:t>normalized</a:t>
            </a:r>
            <a:r>
              <a:rPr lang="en-US" sz="2800" dirty="0" smtClean="0"/>
              <a:t>, i.e., sums to 1)</a:t>
            </a:r>
          </a:p>
          <a:p>
            <a:pPr lvl="1" algn="just">
              <a:lnSpc>
                <a:spcPct val="80000"/>
              </a:lnSpc>
              <a:buNone/>
            </a:pPr>
            <a:endParaRPr lang="en-US" sz="2800" dirty="0" smtClean="0"/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Joint probability distribution </a:t>
            </a:r>
            <a:r>
              <a:rPr lang="en-US" sz="3200" dirty="0" smtClean="0"/>
              <a:t>for a </a:t>
            </a:r>
            <a:r>
              <a:rPr lang="en-US" sz="3200" dirty="0" smtClean="0">
                <a:solidFill>
                  <a:srgbClr val="00B050"/>
                </a:solidFill>
              </a:rPr>
              <a:t>set of random variables gives the probability of every atomic event on those random variables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Full joint distribution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Weather,Cavity</a:t>
            </a:r>
            <a:r>
              <a:rPr lang="en-US" dirty="0" smtClean="0"/>
              <a:t>) = a 4 </a:t>
            </a:r>
            <a:r>
              <a:rPr lang="en-US" dirty="0" smtClean="0">
                <a:cs typeface="Arial" charset="0"/>
              </a:rPr>
              <a:t>× </a:t>
            </a:r>
            <a:r>
              <a:rPr lang="en-US" dirty="0" smtClean="0"/>
              <a:t>2 matrix of values:
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Weather</a:t>
            </a:r>
            <a:r>
              <a:rPr lang="en-US" sz="2800" dirty="0" smtClean="0"/>
              <a:t> =	</a:t>
            </a:r>
            <a:r>
              <a:rPr lang="en-US" sz="2800" dirty="0" err="1" smtClean="0"/>
              <a:t>sunn</a:t>
            </a:r>
            <a:r>
              <a:rPr lang="en-US" sz="2800" dirty="0" smtClean="0"/>
              <a:t>	  rainy   cloudy  snow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Cavity</a:t>
            </a:r>
            <a:r>
              <a:rPr lang="en-US" sz="2800" dirty="0" smtClean="0"/>
              <a:t> = true 	0.144	  0.02   0.016      0.02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Cavity</a:t>
            </a:r>
            <a:r>
              <a:rPr lang="en-US" sz="2800" dirty="0" smtClean="0"/>
              <a:t> = false	0.576	  0.08    0.064     0.08</a:t>
            </a:r>
            <a:r>
              <a:rPr lang="en-US" sz="2400" dirty="0" smtClean="0"/>
              <a:t>
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Every question about a domain can be answered by the joint distribution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762000" y="33528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30480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Conditional probability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9154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Conditional or posterior probabilities</a:t>
            </a:r>
            <a:r>
              <a:rPr lang="en-US" sz="2800" dirty="0" smtClean="0">
                <a:solidFill>
                  <a:schemeClr val="accent2"/>
                </a:solidFill>
              </a:rPr>
              <a:t>
	</a:t>
            </a:r>
            <a:r>
              <a:rPr lang="en-US" sz="2800" dirty="0" smtClean="0">
                <a:solidFill>
                  <a:srgbClr val="00B050"/>
                </a:solidFill>
              </a:rPr>
              <a:t>e.g., P(</a:t>
            </a:r>
            <a:r>
              <a:rPr lang="en-US" sz="2800" i="1" dirty="0" smtClean="0">
                <a:solidFill>
                  <a:srgbClr val="00B050"/>
                </a:solidFill>
              </a:rPr>
              <a:t>cavity</a:t>
            </a:r>
            <a:r>
              <a:rPr lang="en-US" sz="2800" dirty="0" smtClean="0">
                <a:solidFill>
                  <a:srgbClr val="00B050"/>
                </a:solidFill>
              </a:rPr>
              <a:t> | </a:t>
            </a:r>
            <a:r>
              <a:rPr lang="en-US" sz="2800" i="1" dirty="0" smtClean="0">
                <a:solidFill>
                  <a:srgbClr val="00B050"/>
                </a:solidFill>
              </a:rPr>
              <a:t>toothache</a:t>
            </a:r>
            <a:r>
              <a:rPr lang="en-US" sz="2800" dirty="0" smtClean="0">
                <a:solidFill>
                  <a:srgbClr val="00B050"/>
                </a:solidFill>
              </a:rPr>
              <a:t>) = 0.8</a:t>
            </a:r>
            <a:r>
              <a:rPr lang="en-US" sz="2800" dirty="0" smtClean="0"/>
              <a:t>
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/>
              <a:t>f we know more, e.g., </a:t>
            </a:r>
            <a:r>
              <a:rPr lang="en-US" sz="2800" i="1" dirty="0" smtClean="0">
                <a:solidFill>
                  <a:srgbClr val="FF0000"/>
                </a:solidFill>
              </a:rPr>
              <a:t>cavity</a:t>
            </a:r>
            <a:r>
              <a:rPr lang="en-US" sz="2800" dirty="0" smtClean="0">
                <a:solidFill>
                  <a:srgbClr val="FF0000"/>
                </a:solidFill>
              </a:rPr>
              <a:t> is also given</a:t>
            </a:r>
            <a:r>
              <a:rPr lang="en-US" sz="2800" dirty="0" smtClean="0"/>
              <a:t>, then we have
		</a:t>
            </a:r>
            <a:r>
              <a:rPr lang="en-US" sz="2800" dirty="0" smtClean="0">
                <a:solidFill>
                  <a:srgbClr val="00B050"/>
                </a:solidFill>
              </a:rPr>
              <a:t>P(</a:t>
            </a:r>
            <a:r>
              <a:rPr lang="en-US" sz="2800" i="1" dirty="0" smtClean="0">
                <a:solidFill>
                  <a:srgbClr val="00B050"/>
                </a:solidFill>
              </a:rPr>
              <a:t>cavity | </a:t>
            </a:r>
            <a:r>
              <a:rPr lang="en-US" sz="2800" i="1" dirty="0" err="1" smtClean="0">
                <a:solidFill>
                  <a:srgbClr val="00B050"/>
                </a:solidFill>
              </a:rPr>
              <a:t>toothache,cavity</a:t>
            </a:r>
            <a:r>
              <a:rPr lang="en-US" sz="2800" dirty="0" smtClean="0">
                <a:solidFill>
                  <a:srgbClr val="00B050"/>
                </a:solidFill>
              </a:rPr>
              <a:t>) = 1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New evidence may be irrelevant</a:t>
            </a:r>
            <a:r>
              <a:rPr lang="en-US" sz="2800" dirty="0" smtClean="0"/>
              <a:t>, allowing simplification,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err="1" smtClean="0">
                <a:solidFill>
                  <a:srgbClr val="00B050"/>
                </a:solidFill>
              </a:rPr>
              <a:t>e.g.,P</a:t>
            </a:r>
            <a:r>
              <a:rPr lang="en-US" sz="2800" dirty="0" smtClean="0">
                <a:solidFill>
                  <a:srgbClr val="00B050"/>
                </a:solidFill>
              </a:rPr>
              <a:t>(</a:t>
            </a:r>
            <a:r>
              <a:rPr lang="en-US" sz="2800" i="1" dirty="0" smtClean="0">
                <a:solidFill>
                  <a:srgbClr val="00B050"/>
                </a:solidFill>
              </a:rPr>
              <a:t>cavity | toothache, sunny</a:t>
            </a:r>
            <a:r>
              <a:rPr lang="en-US" sz="2800" dirty="0" smtClean="0">
                <a:solidFill>
                  <a:srgbClr val="00B050"/>
                </a:solidFill>
              </a:rPr>
              <a:t>) = P(</a:t>
            </a:r>
            <a:r>
              <a:rPr lang="en-US" sz="2800" i="1" dirty="0" smtClean="0">
                <a:solidFill>
                  <a:srgbClr val="00B050"/>
                </a:solidFill>
              </a:rPr>
              <a:t>cavity </a:t>
            </a:r>
            <a:r>
              <a:rPr lang="en-US" sz="2800" dirty="0" smtClean="0">
                <a:solidFill>
                  <a:srgbClr val="00B050"/>
                </a:solidFill>
              </a:rPr>
              <a:t>| </a:t>
            </a:r>
            <a:r>
              <a:rPr lang="en-US" sz="2800" i="1" dirty="0" smtClean="0">
                <a:solidFill>
                  <a:srgbClr val="00B050"/>
                </a:solidFill>
              </a:rPr>
              <a:t>toothache</a:t>
            </a:r>
            <a:r>
              <a:rPr lang="en-US" sz="2800" dirty="0" smtClean="0">
                <a:solidFill>
                  <a:srgbClr val="00B050"/>
                </a:solidFill>
              </a:rPr>
              <a:t>) = 0.8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/>
              <a:t>This kind of inference, sanctioned by domain knowledge, is crucial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Conditional probability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/>
              <a:t>Conditional probability in terms of unconditional probability:
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P(a | b) = P(a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sz="2800" dirty="0" smtClean="0">
                <a:solidFill>
                  <a:srgbClr val="FF0000"/>
                </a:solidFill>
              </a:rPr>
              <a:t> b) / P(b) if  P(b) &gt; 0
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Product rule </a:t>
            </a:r>
            <a:r>
              <a:rPr lang="en-US" sz="2800" dirty="0" smtClean="0"/>
              <a:t>gives an alternative formulation:
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P(a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sz="2800" dirty="0" smtClean="0">
                <a:solidFill>
                  <a:srgbClr val="FF0000"/>
                </a:solidFill>
              </a:rPr>
              <a:t> b) = P(a | b) P(b) = P(b | a) P(a)
</a:t>
            </a:r>
          </a:p>
          <a:p>
            <a:pPr algn="just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/>
              <a:t>A general version holds for whole distributions, e.g.,
</a:t>
            </a:r>
            <a:r>
              <a:rPr lang="en-US" sz="2800" b="1" dirty="0" smtClean="0">
                <a:solidFill>
                  <a:srgbClr val="00B050"/>
                </a:solidFill>
              </a:rPr>
              <a:t>P</a:t>
            </a:r>
            <a:r>
              <a:rPr lang="en-US" sz="2800" dirty="0" smtClean="0">
                <a:solidFill>
                  <a:srgbClr val="00B050"/>
                </a:solidFill>
              </a:rPr>
              <a:t>(</a:t>
            </a:r>
            <a:r>
              <a:rPr lang="en-US" sz="2800" i="1" dirty="0" smtClean="0">
                <a:solidFill>
                  <a:srgbClr val="00B050"/>
                </a:solidFill>
              </a:rPr>
              <a:t>Weather, Cavity</a:t>
            </a:r>
            <a:r>
              <a:rPr lang="en-US" sz="2800" dirty="0" smtClean="0">
                <a:solidFill>
                  <a:srgbClr val="00B050"/>
                </a:solidFill>
              </a:rPr>
              <a:t>) = </a:t>
            </a:r>
            <a:r>
              <a:rPr lang="en-US" sz="2800" b="1" dirty="0" smtClean="0">
                <a:solidFill>
                  <a:srgbClr val="00B050"/>
                </a:solidFill>
              </a:rPr>
              <a:t>P</a:t>
            </a:r>
            <a:r>
              <a:rPr lang="en-US" sz="2800" dirty="0" smtClean="0">
                <a:solidFill>
                  <a:srgbClr val="00B050"/>
                </a:solidFill>
              </a:rPr>
              <a:t>(</a:t>
            </a:r>
            <a:r>
              <a:rPr lang="en-US" sz="2800" i="1" dirty="0" smtClean="0">
                <a:solidFill>
                  <a:srgbClr val="00B050"/>
                </a:solidFill>
              </a:rPr>
              <a:t>Weather | Cavity</a:t>
            </a:r>
            <a:r>
              <a:rPr lang="en-US" sz="2800" dirty="0" smtClean="0">
                <a:solidFill>
                  <a:srgbClr val="00B050"/>
                </a:solidFill>
              </a:rPr>
              <a:t>) </a:t>
            </a:r>
            <a:r>
              <a:rPr lang="en-US" sz="2800" b="1" dirty="0" smtClean="0">
                <a:solidFill>
                  <a:srgbClr val="00B050"/>
                </a:solidFill>
              </a:rPr>
              <a:t>P</a:t>
            </a:r>
            <a:r>
              <a:rPr lang="en-US" sz="2800" dirty="0" smtClean="0">
                <a:solidFill>
                  <a:srgbClr val="00B050"/>
                </a:solidFill>
              </a:rPr>
              <a:t>(</a:t>
            </a:r>
            <a:r>
              <a:rPr lang="en-US" sz="2800" i="1" dirty="0" smtClean="0">
                <a:solidFill>
                  <a:srgbClr val="00B050"/>
                </a:solidFill>
              </a:rPr>
              <a:t>Cavity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</a:p>
          <a:p>
            <a:pPr algn="just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800" dirty="0" smtClean="0"/>
          </a:p>
          <a:p>
            <a:pPr algn="just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/>
              <a:t>(View as a set of 4 </a:t>
            </a:r>
            <a:r>
              <a:rPr lang="en-US" sz="2800" dirty="0" smtClean="0">
                <a:cs typeface="Arial" charset="0"/>
              </a:rPr>
              <a:t>× </a:t>
            </a:r>
            <a:r>
              <a:rPr lang="en-US" sz="2800" dirty="0" smtClean="0"/>
              <a:t>2 equations, </a:t>
            </a:r>
            <a:r>
              <a:rPr lang="en-US" sz="2800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matrix </a:t>
            </a:r>
            <a:r>
              <a:rPr lang="en-US" sz="2800" dirty="0" err="1" smtClean="0"/>
              <a:t>mult</a:t>
            </a:r>
            <a:r>
              <a:rPr lang="en-US" sz="2800" dirty="0" smtClean="0"/>
              <a:t>.)</a:t>
            </a:r>
          </a:p>
          <a:p>
            <a:pPr algn="just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800" dirty="0" smtClean="0"/>
          </a:p>
          <a:p>
            <a:pPr algn="just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800" dirty="0" smtClean="0"/>
          </a:p>
          <a:p>
            <a:pPr lvl="4" algn="just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8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 distribution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7543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Axioms of probability – </a:t>
            </a:r>
            <a:r>
              <a:rPr lang="en-US" sz="3200" dirty="0" err="1" smtClean="0"/>
              <a:t>Kolmogorov’s</a:t>
            </a:r>
            <a:r>
              <a:rPr lang="en-US" sz="3200" dirty="0" smtClean="0"/>
              <a:t> axiom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any propositions </a:t>
            </a:r>
            <a:r>
              <a:rPr lang="en-US" i="1" smtClean="0"/>
              <a:t>A, B</a:t>
            </a:r>
            <a:endParaRPr lang="en-US" smtClean="0"/>
          </a:p>
          <a:p>
            <a:pPr lvl="1" eaLnBrk="1" hangingPunct="1"/>
            <a:r>
              <a:rPr lang="en-US" smtClean="0"/>
              <a:t>0 </a:t>
            </a:r>
            <a:r>
              <a:rPr lang="en-US" smtClean="0">
                <a:cs typeface="Arial" charset="0"/>
              </a:rPr>
              <a:t>≤</a:t>
            </a:r>
            <a:r>
              <a:rPr lang="en-US" smtClean="0"/>
              <a:t> P(</a:t>
            </a:r>
            <a:r>
              <a:rPr lang="en-US" i="1" smtClean="0"/>
              <a:t>A</a:t>
            </a:r>
            <a:r>
              <a:rPr lang="en-US" smtClean="0"/>
              <a:t>) </a:t>
            </a:r>
            <a:r>
              <a:rPr lang="en-US" smtClean="0">
                <a:cs typeface="Arial" charset="0"/>
              </a:rPr>
              <a:t>≤</a:t>
            </a:r>
            <a:r>
              <a:rPr lang="en-US" smtClean="0"/>
              <a:t> 1</a:t>
            </a:r>
          </a:p>
          <a:p>
            <a:pPr lvl="1" eaLnBrk="1" hangingPunct="1"/>
            <a:r>
              <a:rPr lang="en-US" smtClean="0"/>
              <a:t>P(</a:t>
            </a:r>
            <a:r>
              <a:rPr lang="en-US" i="1" smtClean="0"/>
              <a:t>true</a:t>
            </a:r>
            <a:r>
              <a:rPr lang="en-US" smtClean="0"/>
              <a:t>) = 1 and P(</a:t>
            </a:r>
            <a:r>
              <a:rPr lang="en-US" i="1" smtClean="0"/>
              <a:t>false</a:t>
            </a:r>
            <a:r>
              <a:rPr lang="en-US" smtClean="0"/>
              <a:t>) = 0</a:t>
            </a:r>
          </a:p>
          <a:p>
            <a:pPr lvl="1" eaLnBrk="1" hangingPunct="1"/>
            <a:r>
              <a:rPr lang="en-US" smtClean="0"/>
              <a:t>P(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 </a:t>
            </a:r>
            <a:r>
              <a:rPr lang="en-US" i="1" smtClean="0"/>
              <a:t>B</a:t>
            </a:r>
            <a:r>
              <a:rPr lang="en-US" smtClean="0"/>
              <a:t>) = P(</a:t>
            </a:r>
            <a:r>
              <a:rPr lang="en-US" i="1" smtClean="0"/>
              <a:t>A</a:t>
            </a:r>
            <a:r>
              <a:rPr lang="en-US" smtClean="0"/>
              <a:t>) + P(</a:t>
            </a:r>
            <a:r>
              <a:rPr lang="en-US" i="1" smtClean="0"/>
              <a:t>B</a:t>
            </a:r>
            <a:r>
              <a:rPr lang="en-US" smtClean="0"/>
              <a:t>) - P(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</a:t>
            </a:r>
            <a:r>
              <a:rPr lang="en-US" i="1" smtClean="0"/>
              <a:t>B</a:t>
            </a:r>
            <a:r>
              <a:rPr lang="en-US" smtClean="0"/>
              <a:t>)</a:t>
            </a:r>
          </a:p>
        </p:txBody>
      </p:sp>
      <p:pic>
        <p:nvPicPr>
          <p:cNvPr id="17412" name="Picture 4" descr="axiom3-ve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810000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Uncertainty</a:t>
            </a:r>
          </a:p>
          <a:p>
            <a:pPr eaLnBrk="1" hangingPunct="1"/>
            <a:r>
              <a:rPr lang="en-US" sz="3200" smtClean="0"/>
              <a:t>Probability</a:t>
            </a:r>
          </a:p>
          <a:p>
            <a:pPr eaLnBrk="1" hangingPunct="1"/>
            <a:r>
              <a:rPr lang="en-US" sz="3200" smtClean="0"/>
              <a:t>Syntax and Semantics</a:t>
            </a:r>
          </a:p>
          <a:p>
            <a:pPr eaLnBrk="1" hangingPunct="1"/>
            <a:r>
              <a:rPr lang="en-US" sz="3200" smtClean="0"/>
              <a:t>Inference</a:t>
            </a:r>
          </a:p>
          <a:p>
            <a:pPr eaLnBrk="1" hangingPunct="1"/>
            <a:r>
              <a:rPr lang="en-US" sz="3200" smtClean="0"/>
              <a:t>Independence and Bayes'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axiom of probability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1"/>
            <a:ext cx="6705600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Prob</a:t>
            </a:r>
            <a:r>
              <a:rPr lang="en-US" dirty="0" smtClean="0"/>
              <a:t> distribution on a single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Probability  distribution on a single variable must sum to 1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590800"/>
            <a:ext cx="43434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Probability of proposition – atomic events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Probability  of a proposition equal to the sum of the probabilities of the atomic events in which it holds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590800"/>
            <a:ext cx="43434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667000"/>
            <a:ext cx="50292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probability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82000" cy="43894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Chain rule</a:t>
            </a:r>
            <a:r>
              <a:rPr lang="en-US" sz="2800" dirty="0" smtClean="0"/>
              <a:t> is derived by successive application of product rule: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400" b="1" dirty="0" smtClean="0"/>
              <a:t>P</a:t>
            </a:r>
            <a:r>
              <a:rPr lang="en-US" sz="2400" dirty="0" smtClean="0"/>
              <a:t>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 	= </a:t>
            </a:r>
            <a:r>
              <a:rPr lang="en-US" sz="2400" b="1" dirty="0" smtClean="0"/>
              <a:t>P</a:t>
            </a:r>
            <a:r>
              <a:rPr lang="en-US" sz="2400" dirty="0" smtClean="0"/>
              <a:t>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,...,X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) </a:t>
            </a:r>
            <a:r>
              <a:rPr lang="en-US" sz="2400" b="1" dirty="0" smtClean="0"/>
              <a:t>P</a:t>
            </a:r>
            <a:r>
              <a:rPr lang="en-US" sz="2400" dirty="0" smtClean="0"/>
              <a:t>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|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,...,X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dirty="0" smtClean="0"/>
              <a:t>                	= </a:t>
            </a:r>
            <a:r>
              <a:rPr lang="en-US" sz="2400" b="1" dirty="0" smtClean="0"/>
              <a:t>P</a:t>
            </a:r>
            <a:r>
              <a:rPr lang="en-US" sz="2400" dirty="0" smtClean="0"/>
              <a:t>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,...,X</a:t>
            </a:r>
            <a:r>
              <a:rPr lang="en-US" sz="2400" baseline="-25000" dirty="0" smtClean="0"/>
              <a:t>n-2</a:t>
            </a:r>
            <a:r>
              <a:rPr lang="en-US" sz="2400" dirty="0" smtClean="0"/>
              <a:t>) </a:t>
            </a:r>
            <a:r>
              <a:rPr lang="en-US" sz="2400" b="1" dirty="0" smtClean="0"/>
              <a:t>P</a:t>
            </a:r>
            <a:r>
              <a:rPr lang="en-US" sz="2400" dirty="0" smtClean="0"/>
              <a:t>(X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 |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,...,X</a:t>
            </a:r>
            <a:r>
              <a:rPr lang="en-US" sz="2400" baseline="-25000" dirty="0" smtClean="0"/>
              <a:t>n-2</a:t>
            </a:r>
            <a:r>
              <a:rPr lang="en-US" sz="2400" dirty="0" smtClean="0"/>
              <a:t>) </a:t>
            </a:r>
            <a:r>
              <a:rPr lang="en-US" sz="2400" b="1" dirty="0" smtClean="0"/>
              <a:t>P</a:t>
            </a:r>
            <a:r>
              <a:rPr lang="en-US" sz="2400" dirty="0" smtClean="0"/>
              <a:t>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|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,...,X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)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dirty="0" smtClean="0"/>
              <a:t>                  	= …</a:t>
            </a: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dirty="0" smtClean="0"/>
              <a:t>                  	= </a:t>
            </a:r>
            <a:r>
              <a:rPr lang="el-GR" dirty="0" smtClean="0">
                <a:cs typeface="Arial" charset="0"/>
              </a:rPr>
              <a:t>π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 1</a:t>
            </a:r>
            <a:r>
              <a:rPr lang="en-US" dirty="0" smtClean="0"/>
              <a:t>^n </a:t>
            </a:r>
            <a:r>
              <a:rPr lang="en-US" b="1" dirty="0" smtClean="0"/>
              <a:t>P</a:t>
            </a:r>
            <a:r>
              <a:rPr lang="en-US" dirty="0" smtClean="0"/>
              <a:t>(X</a:t>
            </a:r>
            <a:r>
              <a:rPr lang="en-US" baseline="-25000" dirty="0" smtClean="0"/>
              <a:t>i</a:t>
            </a:r>
            <a:r>
              <a:rPr lang="en-US" dirty="0" smtClean="0"/>
              <a:t> | X</a:t>
            </a:r>
            <a:r>
              <a:rPr lang="en-US" baseline="-25000" dirty="0" smtClean="0"/>
              <a:t>1</a:t>
            </a:r>
            <a:r>
              <a:rPr lang="en-US" dirty="0" smtClean="0"/>
              <a:t>, … ,X</a:t>
            </a:r>
            <a:r>
              <a:rPr lang="en-US" baseline="-25000" dirty="0" smtClean="0"/>
              <a:t>i-1</a:t>
            </a:r>
            <a:r>
              <a:rPr lang="en-US" dirty="0" smtClean="0"/>
              <a:t>)</a:t>
            </a:r>
            <a:r>
              <a:rPr lang="en-US" sz="1800" dirty="0" smtClean="0"/>
              <a:t>
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Marginalisation</a:t>
            </a:r>
            <a:endParaRPr lang="en-US" dirty="0" smtClean="0"/>
          </a:p>
        </p:txBody>
      </p:sp>
      <p:pic>
        <p:nvPicPr>
          <p:cNvPr id="23556" name="Picture 4" descr="dentist-j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57400"/>
            <a:ext cx="693420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029200"/>
            <a:ext cx="6172200" cy="73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Marginalisation</a:t>
            </a:r>
            <a:r>
              <a:rPr lang="en-US" sz="3600" dirty="0" smtClean="0"/>
              <a:t> – conditional probability</a:t>
            </a:r>
          </a:p>
        </p:txBody>
      </p:sp>
      <p:pic>
        <p:nvPicPr>
          <p:cNvPr id="23556" name="Picture 4" descr="dentist-j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57400"/>
            <a:ext cx="693420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4426" y="5029200"/>
            <a:ext cx="688657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by enumeration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Start with the joint probability distribution: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any proposition </a:t>
            </a:r>
            <a:r>
              <a:rPr lang="el-GR" sz="2800" smtClean="0">
                <a:cs typeface="Arial" charset="0"/>
              </a:rPr>
              <a:t>φ</a:t>
            </a:r>
            <a:r>
              <a:rPr lang="en-US" sz="2800" smtClean="0"/>
              <a:t>, sum the atomic events where it is true: P(</a:t>
            </a:r>
            <a:r>
              <a:rPr lang="el-GR" sz="2800" smtClean="0">
                <a:cs typeface="Arial" charset="0"/>
              </a:rPr>
              <a:t>φ</a:t>
            </a:r>
            <a:r>
              <a:rPr lang="en-US" sz="2800" smtClean="0"/>
              <a:t>) = </a:t>
            </a:r>
            <a:r>
              <a:rPr lang="el-GR" sz="2800" smtClean="0">
                <a:cs typeface="Arial" charset="0"/>
              </a:rPr>
              <a:t>Σ</a:t>
            </a:r>
            <a:r>
              <a:rPr lang="el-GR" sz="2800" baseline="-25000" smtClean="0">
                <a:cs typeface="Arial" charset="0"/>
              </a:rPr>
              <a:t>ω</a:t>
            </a:r>
            <a:r>
              <a:rPr lang="en-US" sz="2800" baseline="-25000" smtClean="0"/>
              <a:t>:</a:t>
            </a:r>
            <a:r>
              <a:rPr lang="el-GR" sz="2800" baseline="-25000" smtClean="0">
                <a:cs typeface="Arial" charset="0"/>
              </a:rPr>
              <a:t>ω╞φ</a:t>
            </a:r>
            <a:r>
              <a:rPr lang="en-US" sz="2800" smtClean="0"/>
              <a:t> P(</a:t>
            </a:r>
            <a:r>
              <a:rPr lang="el-GR" sz="2800" smtClean="0">
                <a:cs typeface="Arial" charset="0"/>
              </a:rPr>
              <a:t>ω</a:t>
            </a:r>
            <a:r>
              <a:rPr lang="en-US" sz="2800" smtClean="0"/>
              <a:t>)</a:t>
            </a:r>
          </a:p>
        </p:txBody>
      </p:sp>
      <p:pic>
        <p:nvPicPr>
          <p:cNvPr id="23556" name="Picture 4" descr="dentist-jo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19400"/>
            <a:ext cx="36576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by enumeration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Start with the joint probability distribution: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
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any proposition </a:t>
            </a:r>
            <a:r>
              <a:rPr lang="el-GR" sz="2800" smtClean="0">
                <a:cs typeface="Arial" charset="0"/>
              </a:rPr>
              <a:t>φ</a:t>
            </a:r>
            <a:r>
              <a:rPr lang="en-US" sz="2800" smtClean="0"/>
              <a:t>, sum the atomic events where it is true: P(</a:t>
            </a:r>
            <a:r>
              <a:rPr lang="el-GR" sz="2800" smtClean="0">
                <a:cs typeface="Arial" charset="0"/>
              </a:rPr>
              <a:t>φ</a:t>
            </a:r>
            <a:r>
              <a:rPr lang="en-US" sz="2800" smtClean="0"/>
              <a:t>) = </a:t>
            </a:r>
            <a:r>
              <a:rPr lang="el-GR" sz="2800" smtClean="0">
                <a:cs typeface="Arial" charset="0"/>
              </a:rPr>
              <a:t>Σ</a:t>
            </a:r>
            <a:r>
              <a:rPr lang="el-GR" sz="2800" baseline="-25000" smtClean="0">
                <a:cs typeface="Arial" charset="0"/>
              </a:rPr>
              <a:t>ω</a:t>
            </a:r>
            <a:r>
              <a:rPr lang="en-US" sz="2800" baseline="-25000" smtClean="0"/>
              <a:t>:</a:t>
            </a:r>
            <a:r>
              <a:rPr lang="el-GR" sz="2800" baseline="-25000" smtClean="0">
                <a:cs typeface="Arial" charset="0"/>
              </a:rPr>
              <a:t>ω╞φ</a:t>
            </a:r>
            <a:r>
              <a:rPr lang="en-US" sz="2800" smtClean="0"/>
              <a:t> P(</a:t>
            </a:r>
            <a:r>
              <a:rPr lang="el-GR" sz="2800" smtClean="0">
                <a:cs typeface="Arial" charset="0"/>
              </a:rPr>
              <a:t>ω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P(</a:t>
            </a:r>
            <a:r>
              <a:rPr lang="en-US" sz="2800" i="1" smtClean="0"/>
              <a:t>toothache</a:t>
            </a:r>
            <a:r>
              <a:rPr lang="en-US" sz="2800" smtClean="0"/>
              <a:t>) = 0.108 + 0.012 + 0.016 + 0.064 = 0.2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pic>
        <p:nvPicPr>
          <p:cNvPr id="24580" name="Picture 9" descr="dentist-join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38400"/>
            <a:ext cx="36576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 descr="dentist-joint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133600"/>
            <a:ext cx="36576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Inference by enumeration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/>
              <a:t>Start with the joint probability distribution: 
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Can also compute conditional probabilities: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P(</a:t>
            </a:r>
            <a:r>
              <a:rPr lang="en-US" sz="2400" dirty="0" smtClean="0">
                <a:sym typeface="Symbol" pitchFamily="18" charset="2"/>
              </a:rPr>
              <a:t></a:t>
            </a:r>
            <a:r>
              <a:rPr lang="en-US" sz="2400" i="1" dirty="0" smtClean="0"/>
              <a:t>cavity</a:t>
            </a:r>
            <a:r>
              <a:rPr lang="en-US" sz="2400" dirty="0" smtClean="0"/>
              <a:t> | </a:t>
            </a:r>
            <a:r>
              <a:rPr lang="en-US" sz="2400" i="1" dirty="0" smtClean="0"/>
              <a:t>toothache</a:t>
            </a:r>
            <a:r>
              <a:rPr lang="en-US" sz="2400" dirty="0" smtClean="0"/>
              <a:t>) 	= P(</a:t>
            </a:r>
            <a:r>
              <a:rPr lang="en-US" sz="2400" dirty="0" smtClean="0">
                <a:sym typeface="Symbol" pitchFamily="18" charset="2"/>
              </a:rPr>
              <a:t></a:t>
            </a:r>
            <a:r>
              <a:rPr lang="en-US" sz="2400" i="1" dirty="0" smtClean="0"/>
              <a:t>cavity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 </a:t>
            </a:r>
            <a:r>
              <a:rPr lang="en-US" sz="2400" i="1" dirty="0" smtClean="0"/>
              <a:t>toothache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				P(</a:t>
            </a:r>
            <a:r>
              <a:rPr lang="en-US" sz="2400" i="1" dirty="0" smtClean="0"/>
              <a:t>toothache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			= (0.016+0.064) (0.108 + 0.012 +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                                              0.016 + 0.064)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			= 0.4
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6" descr="dentist-joint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143000"/>
            <a:ext cx="3810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Normalization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smtClean="0"/>
              <a:t>Denominator can be viewed as a </a:t>
            </a:r>
            <a:r>
              <a:rPr lang="en-US" sz="2400" smtClean="0">
                <a:solidFill>
                  <a:srgbClr val="FF0000"/>
                </a:solidFill>
              </a:rPr>
              <a:t>normalization constant</a:t>
            </a:r>
            <a:r>
              <a:rPr lang="en-US" sz="2400" smtClean="0"/>
              <a:t> α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2400" b="1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P</a:t>
            </a:r>
            <a:r>
              <a:rPr lang="en-US" sz="2400" smtClean="0"/>
              <a:t>(</a:t>
            </a:r>
            <a:r>
              <a:rPr lang="en-US" sz="2400" i="1" smtClean="0"/>
              <a:t>Cavity | toothache</a:t>
            </a:r>
            <a:r>
              <a:rPr lang="en-US" sz="2400" smtClean="0"/>
              <a:t>) = α, </a:t>
            </a:r>
            <a:r>
              <a:rPr lang="en-US" sz="2400" b="1" smtClean="0"/>
              <a:t>P</a:t>
            </a:r>
            <a:r>
              <a:rPr lang="en-US" sz="2400" smtClean="0"/>
              <a:t>(</a:t>
            </a:r>
            <a:r>
              <a:rPr lang="en-US" sz="2400" i="1" smtClean="0"/>
              <a:t>Cavity,toothache</a:t>
            </a:r>
            <a:r>
              <a:rPr lang="en-US" sz="2400" smtClean="0"/>
              <a:t>) 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= α, [</a:t>
            </a:r>
            <a:r>
              <a:rPr lang="en-US" b="1" smtClean="0"/>
              <a:t>P</a:t>
            </a:r>
            <a:r>
              <a:rPr lang="en-US" smtClean="0"/>
              <a:t>(</a:t>
            </a:r>
            <a:r>
              <a:rPr lang="en-US" i="1" smtClean="0"/>
              <a:t>Cavity,toothache,catch</a:t>
            </a:r>
            <a:r>
              <a:rPr lang="en-US" smtClean="0"/>
              <a:t>) + </a:t>
            </a:r>
            <a:r>
              <a:rPr lang="en-US" b="1" smtClean="0"/>
              <a:t>P</a:t>
            </a:r>
            <a:r>
              <a:rPr lang="en-US" smtClean="0"/>
              <a:t>(</a:t>
            </a:r>
            <a:r>
              <a:rPr lang="en-US" i="1" smtClean="0"/>
              <a:t>Cavity,toothache</a:t>
            </a:r>
            <a:r>
              <a:rPr lang="en-US" smtClean="0"/>
              <a:t>,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 </a:t>
            </a:r>
            <a:r>
              <a:rPr lang="en-US" i="1" smtClean="0"/>
              <a:t>catch</a:t>
            </a:r>
            <a:r>
              <a:rPr lang="en-US" smtClean="0"/>
              <a:t>)]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= </a:t>
            </a:r>
            <a:r>
              <a:rPr lang="el-GR" smtClean="0">
                <a:cs typeface="Arial" charset="0"/>
              </a:rPr>
              <a:t>α</a:t>
            </a:r>
            <a:r>
              <a:rPr lang="en-US" smtClean="0"/>
              <a:t>, [&lt;0.108,0.016&gt; + &lt;0.012,0.064&gt;] 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= α, &lt;0.12,0.08&gt; = &lt;0.6,0.4&gt;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General idea: compute distribution on query variable by fixing </a:t>
            </a:r>
            <a:r>
              <a:rPr lang="en-US" sz="2400" smtClean="0">
                <a:solidFill>
                  <a:schemeClr val="accent2"/>
                </a:solidFill>
              </a:rPr>
              <a:t>evidence variables</a:t>
            </a:r>
            <a:r>
              <a:rPr lang="en-US" sz="2400" smtClean="0"/>
              <a:t> and summing over </a:t>
            </a:r>
            <a:r>
              <a:rPr lang="en-US" sz="2400" smtClean="0">
                <a:solidFill>
                  <a:schemeClr val="accent2"/>
                </a:solidFill>
              </a:rPr>
              <a:t>hidden variables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Uncertainty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5257800"/>
          </a:xfrm>
        </p:spPr>
        <p:txBody>
          <a:bodyPr>
            <a:noAutofit/>
          </a:bodyPr>
          <a:lstStyle/>
          <a:p>
            <a:pPr marL="609600" indent="-60960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2800" dirty="0" smtClean="0"/>
          </a:p>
          <a:p>
            <a:pPr marL="609600" indent="-60960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800" dirty="0" smtClean="0"/>
              <a:t>Will </a:t>
            </a:r>
            <a:r>
              <a:rPr lang="en-US" sz="2800" i="1" dirty="0"/>
              <a:t>A</a:t>
            </a:r>
            <a:r>
              <a:rPr lang="en-US" sz="2800" i="1" baseline="-25000" dirty="0"/>
              <a:t>t</a:t>
            </a:r>
            <a:r>
              <a:rPr lang="en-US" sz="2800" dirty="0"/>
              <a:t> get me there on </a:t>
            </a:r>
            <a:r>
              <a:rPr lang="en-US" sz="2800" dirty="0" smtClean="0"/>
              <a:t>time?</a:t>
            </a:r>
          </a:p>
          <a:p>
            <a:pPr marL="609600" indent="-60960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800" dirty="0" smtClean="0">
                <a:solidFill>
                  <a:srgbClr val="00B050"/>
                </a:solidFill>
              </a:rPr>
              <a:t>Problems:</a:t>
            </a:r>
          </a:p>
          <a:p>
            <a:pPr marL="990600" lvl="1" indent="-533400"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partial observability </a:t>
            </a:r>
            <a:r>
              <a:rPr lang="en-US" sz="2800" dirty="0" smtClean="0"/>
              <a:t>(road state, other drivers' plans, etc.)</a:t>
            </a:r>
          </a:p>
          <a:p>
            <a:pPr marL="990600" lvl="1" indent="-533400"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noisy </a:t>
            </a:r>
            <a:r>
              <a:rPr lang="en-US" sz="2800" dirty="0">
                <a:solidFill>
                  <a:srgbClr val="FF0000"/>
                </a:solidFill>
              </a:rPr>
              <a:t>sensors </a:t>
            </a:r>
            <a:r>
              <a:rPr lang="en-US" sz="2800" dirty="0"/>
              <a:t>(traffic reports</a:t>
            </a:r>
            <a:r>
              <a:rPr lang="en-US" sz="2800" dirty="0" smtClean="0"/>
              <a:t>)</a:t>
            </a:r>
            <a:endParaRPr lang="en-US" sz="2800" dirty="0"/>
          </a:p>
          <a:p>
            <a:pPr marL="990600" lvl="1" indent="-533400"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uncertainty in action outcomes </a:t>
            </a:r>
            <a:r>
              <a:rPr lang="en-US" sz="2800" dirty="0"/>
              <a:t>(flat tire, etc</a:t>
            </a:r>
            <a:r>
              <a:rPr lang="en-US" sz="2800" dirty="0" smtClean="0"/>
              <a:t>.)</a:t>
            </a:r>
            <a:endParaRPr lang="en-US" sz="2800" dirty="0"/>
          </a:p>
          <a:p>
            <a:pPr marL="990600" lvl="1" indent="-533400"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immense complexity of modeling </a:t>
            </a:r>
            <a:r>
              <a:rPr lang="en-US" sz="2800" dirty="0"/>
              <a:t>and predicting </a:t>
            </a:r>
            <a:r>
              <a:rPr lang="en-US" sz="2800" dirty="0" smtClean="0"/>
              <a:t>traffic</a:t>
            </a:r>
            <a:endParaRPr lang="en-US" sz="2800" dirty="0"/>
          </a:p>
          <a:p>
            <a:pPr marL="609600" indent="-60960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800" dirty="0" smtClean="0"/>
              <a:t>Hence </a:t>
            </a:r>
            <a:r>
              <a:rPr lang="en-US" sz="2800" dirty="0"/>
              <a:t>a purely logical approach either</a:t>
            </a:r>
          </a:p>
          <a:p>
            <a:pPr marL="990600" lvl="1" indent="-533400"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</a:rPr>
              <a:t>risks falsehood: </a:t>
            </a:r>
            <a:r>
              <a:rPr lang="en-US" sz="2800" dirty="0"/>
              <a:t>“</a:t>
            </a:r>
            <a:r>
              <a:rPr lang="en-US" sz="2800" i="1" dirty="0"/>
              <a:t>A</a:t>
            </a:r>
            <a:r>
              <a:rPr lang="en-US" sz="2800" i="1" baseline="-25000" dirty="0"/>
              <a:t>25</a:t>
            </a:r>
            <a:r>
              <a:rPr lang="en-US" sz="2800" dirty="0"/>
              <a:t> will get me there on time”, </a:t>
            </a:r>
            <a:r>
              <a:rPr lang="en-US" sz="2800" dirty="0" smtClean="0"/>
              <a:t>or leads </a:t>
            </a:r>
            <a:r>
              <a:rPr lang="en-US" sz="2800" dirty="0"/>
              <a:t>to conclusions that are too weak for decision making:</a:t>
            </a:r>
          </a:p>
          <a:p>
            <a:pPr marL="609600" indent="-60960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US" smtClean="0"/>
              <a:t>Inference by enumeration, contd.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Typically, we are interested in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the posterior joint distribution of the </a:t>
            </a:r>
            <a:r>
              <a:rPr lang="en-US" sz="2400" smtClean="0">
                <a:solidFill>
                  <a:schemeClr val="accent2"/>
                </a:solidFill>
              </a:rPr>
              <a:t>query variables</a:t>
            </a:r>
            <a:r>
              <a:rPr lang="en-US" sz="2400" smtClean="0"/>
              <a:t> </a:t>
            </a:r>
            <a:r>
              <a:rPr lang="en-US" sz="2400" b="1" smtClean="0"/>
              <a:t>Y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given specific values </a:t>
            </a:r>
            <a:r>
              <a:rPr lang="en-US" sz="2400" b="1" smtClean="0"/>
              <a:t>e</a:t>
            </a:r>
            <a:r>
              <a:rPr lang="en-US" sz="2400" smtClean="0"/>
              <a:t> for the </a:t>
            </a:r>
            <a:r>
              <a:rPr lang="en-US" sz="2400" smtClean="0">
                <a:solidFill>
                  <a:schemeClr val="accent2"/>
                </a:solidFill>
              </a:rPr>
              <a:t>evidence variables</a:t>
            </a:r>
            <a:r>
              <a:rPr lang="en-US" sz="2400" smtClean="0"/>
              <a:t> </a:t>
            </a:r>
            <a:r>
              <a:rPr lang="en-US" sz="2400" b="1" smtClean="0"/>
              <a:t>E</a:t>
            </a:r>
            <a:r>
              <a:rPr lang="en-US" sz="2400" smtClean="0"/>
              <a:t>
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Let the </a:t>
            </a:r>
            <a:r>
              <a:rPr lang="en-US" sz="2400" smtClean="0">
                <a:solidFill>
                  <a:schemeClr val="accent2"/>
                </a:solidFill>
              </a:rPr>
              <a:t>hidden variables</a:t>
            </a:r>
            <a:r>
              <a:rPr lang="en-US" sz="2400" smtClean="0"/>
              <a:t> be </a:t>
            </a:r>
            <a:r>
              <a:rPr lang="en-US" sz="2400" b="1" smtClean="0"/>
              <a:t>H </a:t>
            </a:r>
            <a:r>
              <a:rPr lang="en-US" sz="2400" smtClean="0"/>
              <a:t>= </a:t>
            </a:r>
            <a:r>
              <a:rPr lang="en-US" sz="2400" b="1" smtClean="0"/>
              <a:t>X </a:t>
            </a:r>
            <a:r>
              <a:rPr lang="en-US" sz="2400" smtClean="0"/>
              <a:t>- </a:t>
            </a:r>
            <a:r>
              <a:rPr lang="en-US" sz="2400" b="1" smtClean="0"/>
              <a:t>Y</a:t>
            </a:r>
            <a:r>
              <a:rPr lang="en-US" sz="2400" smtClean="0"/>
              <a:t> – </a:t>
            </a:r>
            <a:r>
              <a:rPr lang="en-US" sz="2400" b="1" smtClean="0"/>
              <a:t>E</a:t>
            </a:r>
            <a:r>
              <a:rPr lang="en-US" sz="2400" smtClean="0"/>
              <a:t>
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Then the required summation of joint entries is done by summing out the hidden variables:
</a:t>
            </a:r>
          </a:p>
          <a:p>
            <a:pPr marL="762000" lvl="1" indent="-304800" algn="just" eaLnBrk="1" hangingPunct="1">
              <a:lnSpc>
                <a:spcPct val="80000"/>
              </a:lnSpc>
              <a:buFontTx/>
              <a:buNone/>
            </a:pPr>
            <a:r>
              <a:rPr lang="en-US" b="1" smtClean="0"/>
              <a:t>P</a:t>
            </a:r>
            <a:r>
              <a:rPr lang="en-US" smtClean="0"/>
              <a:t>(</a:t>
            </a:r>
            <a:r>
              <a:rPr lang="en-US" b="1" smtClean="0"/>
              <a:t>Y</a:t>
            </a:r>
            <a:r>
              <a:rPr lang="en-US" smtClean="0"/>
              <a:t> | </a:t>
            </a:r>
            <a:r>
              <a:rPr lang="en-US" b="1" smtClean="0"/>
              <a:t>E </a:t>
            </a:r>
            <a:r>
              <a:rPr lang="en-US" smtClean="0"/>
              <a:t>= </a:t>
            </a:r>
            <a:r>
              <a:rPr lang="en-US" b="1" smtClean="0"/>
              <a:t>e</a:t>
            </a:r>
            <a:r>
              <a:rPr lang="en-US" smtClean="0"/>
              <a:t>) = α</a:t>
            </a:r>
            <a:r>
              <a:rPr lang="en-US" b="1" smtClean="0"/>
              <a:t>P</a:t>
            </a:r>
            <a:r>
              <a:rPr lang="en-US" smtClean="0"/>
              <a:t>(</a:t>
            </a:r>
            <a:r>
              <a:rPr lang="en-US" b="1" smtClean="0"/>
              <a:t>Y</a:t>
            </a:r>
            <a:r>
              <a:rPr lang="en-US" smtClean="0"/>
              <a:t>,</a:t>
            </a:r>
            <a:r>
              <a:rPr lang="en-US" b="1" smtClean="0"/>
              <a:t>E</a:t>
            </a:r>
            <a:r>
              <a:rPr lang="en-US" smtClean="0"/>
              <a:t> = </a:t>
            </a:r>
            <a:r>
              <a:rPr lang="en-US" b="1" smtClean="0"/>
              <a:t>e</a:t>
            </a:r>
            <a:r>
              <a:rPr lang="en-US" smtClean="0"/>
              <a:t>) = α</a:t>
            </a:r>
            <a:r>
              <a:rPr lang="el-GR" smtClean="0">
                <a:cs typeface="Arial" charset="0"/>
              </a:rPr>
              <a:t>Σ</a:t>
            </a:r>
            <a:r>
              <a:rPr lang="en-US" baseline="-25000" smtClean="0"/>
              <a:t>h</a:t>
            </a:r>
            <a:r>
              <a:rPr lang="en-US" b="1" smtClean="0"/>
              <a:t>P</a:t>
            </a:r>
            <a:r>
              <a:rPr lang="en-US" smtClean="0"/>
              <a:t>(</a:t>
            </a:r>
            <a:r>
              <a:rPr lang="en-US" b="1" smtClean="0"/>
              <a:t>Y</a:t>
            </a:r>
            <a:r>
              <a:rPr lang="en-US" smtClean="0"/>
              <a:t>,</a:t>
            </a:r>
            <a:r>
              <a:rPr lang="en-US" b="1" smtClean="0"/>
              <a:t>E</a:t>
            </a:r>
            <a:r>
              <a:rPr lang="en-US" smtClean="0"/>
              <a:t>= </a:t>
            </a:r>
            <a:r>
              <a:rPr lang="en-US" b="1" smtClean="0"/>
              <a:t>e</a:t>
            </a:r>
            <a:r>
              <a:rPr lang="en-US" smtClean="0"/>
              <a:t>, </a:t>
            </a:r>
            <a:r>
              <a:rPr lang="en-US" b="1" smtClean="0"/>
              <a:t>H</a:t>
            </a:r>
            <a:r>
              <a:rPr lang="en-US" smtClean="0"/>
              <a:t> = </a:t>
            </a:r>
            <a:r>
              <a:rPr lang="en-US" b="1" smtClean="0"/>
              <a:t>h</a:t>
            </a:r>
            <a:r>
              <a:rPr lang="en-US" smtClean="0"/>
              <a:t>)
</a:t>
            </a:r>
          </a:p>
          <a:p>
            <a:pPr algn="just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400" smtClean="0"/>
              <a:t>The terms in the summation are joint entries because </a:t>
            </a:r>
            <a:r>
              <a:rPr lang="en-US" sz="2400" b="1" smtClean="0"/>
              <a:t>Y</a:t>
            </a:r>
            <a:r>
              <a:rPr lang="en-US" sz="2400" smtClean="0"/>
              <a:t>, </a:t>
            </a:r>
            <a:r>
              <a:rPr lang="en-US" sz="2400" b="1" smtClean="0"/>
              <a:t>E</a:t>
            </a:r>
            <a:r>
              <a:rPr lang="en-US" sz="2400" smtClean="0"/>
              <a:t> and </a:t>
            </a:r>
            <a:r>
              <a:rPr lang="en-US" sz="2400" b="1" smtClean="0"/>
              <a:t>H</a:t>
            </a:r>
            <a:r>
              <a:rPr lang="en-US" sz="2400" smtClean="0"/>
              <a:t> together exhaust the set of random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Inference by enumeration, contd.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/>
              <a:t>Obvious problems:
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smtClean="0"/>
              <a:t>Worst-case </a:t>
            </a:r>
            <a:r>
              <a:rPr lang="en-US" sz="2800" dirty="0" smtClean="0">
                <a:solidFill>
                  <a:srgbClr val="FF0000"/>
                </a:solidFill>
              </a:rPr>
              <a:t>time complexity </a:t>
            </a:r>
            <a:r>
              <a:rPr lang="en-US" sz="2800" i="1" dirty="0" smtClean="0">
                <a:solidFill>
                  <a:srgbClr val="FF0000"/>
                </a:solidFill>
              </a:rPr>
              <a:t>O(</a:t>
            </a:r>
            <a:r>
              <a:rPr lang="en-US" sz="2800" i="1" dirty="0" err="1" smtClean="0">
                <a:solidFill>
                  <a:srgbClr val="FF0000"/>
                </a:solidFill>
              </a:rPr>
              <a:t>d</a:t>
            </a:r>
            <a:r>
              <a:rPr lang="en-US" sz="2800" i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2800" i="1" dirty="0" smtClean="0">
                <a:solidFill>
                  <a:srgbClr val="FF0000"/>
                </a:solidFill>
              </a:rPr>
              <a:t>) </a:t>
            </a:r>
            <a:r>
              <a:rPr lang="en-US" sz="2800" dirty="0" smtClean="0"/>
              <a:t>where </a:t>
            </a:r>
            <a:r>
              <a:rPr lang="en-US" sz="2800" i="1" dirty="0" smtClean="0"/>
              <a:t>d</a:t>
            </a:r>
            <a:r>
              <a:rPr lang="en-US" sz="2800" dirty="0" smtClean="0"/>
              <a:t> is the largest </a:t>
            </a:r>
            <a:r>
              <a:rPr lang="en-US" sz="2800" dirty="0" err="1" smtClean="0"/>
              <a:t>arity</a:t>
            </a:r>
            <a:endParaRPr lang="en-US" sz="2800" dirty="0" smtClean="0"/>
          </a:p>
          <a:p>
            <a:pPr marL="762000" lvl="1" indent="-3048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Space complexity </a:t>
            </a:r>
            <a:r>
              <a:rPr lang="en-US" sz="2800" i="1" dirty="0" smtClean="0">
                <a:solidFill>
                  <a:srgbClr val="FF0000"/>
                </a:solidFill>
              </a:rPr>
              <a:t>O(</a:t>
            </a:r>
            <a:r>
              <a:rPr lang="en-US" sz="2800" i="1" dirty="0" err="1" smtClean="0">
                <a:solidFill>
                  <a:srgbClr val="FF0000"/>
                </a:solidFill>
              </a:rPr>
              <a:t>d</a:t>
            </a:r>
            <a:r>
              <a:rPr lang="en-US" sz="2800" i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2800" i="1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to store the joint distribution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smtClean="0"/>
              <a:t>How to find the numbers for </a:t>
            </a:r>
            <a:r>
              <a:rPr lang="en-US" sz="2800" i="1" dirty="0" smtClean="0"/>
              <a:t>O(</a:t>
            </a:r>
            <a:r>
              <a:rPr lang="en-US" sz="2800" i="1" dirty="0" err="1" smtClean="0"/>
              <a:t>d</a:t>
            </a:r>
            <a:r>
              <a:rPr lang="en-US" sz="2800" i="1" baseline="30000" dirty="0" err="1" smtClean="0"/>
              <a:t>n</a:t>
            </a:r>
            <a:r>
              <a:rPr lang="en-US" sz="2800" i="1" dirty="0" smtClean="0"/>
              <a:t>) </a:t>
            </a:r>
            <a:r>
              <a:rPr lang="en-US" sz="2800" dirty="0" smtClean="0"/>
              <a:t>entries?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Independence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are independent </a:t>
            </a:r>
            <a:r>
              <a:rPr lang="en-US" sz="2400" dirty="0" err="1" smtClean="0"/>
              <a:t>iff</a:t>
            </a:r>
            <a:endParaRPr lang="en-US" sz="24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A|B</a:t>
            </a:r>
            <a:r>
              <a:rPr lang="en-US" sz="2400" dirty="0" smtClean="0">
                <a:solidFill>
                  <a:srgbClr val="FF0000"/>
                </a:solidFill>
              </a:rPr>
              <a:t>) =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)    or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B|A</a:t>
            </a:r>
            <a:r>
              <a:rPr lang="en-US" sz="2400" dirty="0" smtClean="0">
                <a:solidFill>
                  <a:srgbClr val="FF0000"/>
                </a:solidFill>
              </a:rPr>
              <a:t>) =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>
                <a:solidFill>
                  <a:srgbClr val="FF0000"/>
                </a:solidFill>
              </a:rPr>
              <a:t>)     or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(A, B) =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
</a:t>
            </a:r>
          </a:p>
          <a:p>
            <a:pPr algn="just" eaLnBrk="1" hangingPunct="1">
              <a:lnSpc>
                <a:spcPct val="80000"/>
              </a:lnSpc>
            </a:pPr>
            <a:endParaRPr lang="en-US" sz="2400" dirty="0" smtClean="0"/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endParaRPr lang="en-US" b="1" dirty="0" smtClean="0"/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endParaRPr lang="en-US" b="1" dirty="0" smtClean="0"/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B050"/>
                </a:solidFill>
              </a:rPr>
              <a:t>P(</a:t>
            </a:r>
            <a:r>
              <a:rPr lang="en-US" i="1" dirty="0" smtClean="0">
                <a:solidFill>
                  <a:srgbClr val="00B050"/>
                </a:solidFill>
              </a:rPr>
              <a:t>Toothache, Catch, Cavity, Weather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00B050"/>
                </a:solidFill>
              </a:rPr>
              <a:t>	= P(</a:t>
            </a:r>
            <a:r>
              <a:rPr lang="en-US" i="1" dirty="0" smtClean="0">
                <a:solidFill>
                  <a:srgbClr val="00B050"/>
                </a:solidFill>
              </a:rPr>
              <a:t>Toothache, Catch, Cavity</a:t>
            </a:r>
            <a:r>
              <a:rPr lang="en-US" dirty="0" smtClean="0">
                <a:solidFill>
                  <a:srgbClr val="00B050"/>
                </a:solidFill>
              </a:rPr>
              <a:t>) P(</a:t>
            </a:r>
            <a:r>
              <a:rPr lang="en-US" i="1" dirty="0" smtClean="0">
                <a:solidFill>
                  <a:srgbClr val="00B050"/>
                </a:solidFill>
              </a:rPr>
              <a:t>Weather</a:t>
            </a:r>
            <a:r>
              <a:rPr lang="en-US" dirty="0" smtClean="0"/>
              <a:t>)</a:t>
            </a:r>
          </a:p>
          <a:p>
            <a:pPr lvl="4" algn="just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algn="just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32 entries reduced to 12; for </a:t>
            </a:r>
            <a:r>
              <a:rPr lang="en-US" sz="2400" i="1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independent biased coins, </a:t>
            </a:r>
            <a:r>
              <a:rPr lang="en-US" sz="2400" i="1" dirty="0" smtClean="0">
                <a:solidFill>
                  <a:srgbClr val="FF0000"/>
                </a:solidFill>
              </a:rPr>
              <a:t>O(2</a:t>
            </a:r>
            <a:r>
              <a:rPr lang="en-US" sz="2400" i="1" baseline="30000" dirty="0" smtClean="0">
                <a:solidFill>
                  <a:srgbClr val="FF0000"/>
                </a:solidFill>
              </a:rPr>
              <a:t>n</a:t>
            </a:r>
            <a:r>
              <a:rPr lang="en-US" sz="2400" i="1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→</a:t>
            </a:r>
            <a:r>
              <a:rPr lang="en-US" sz="2400" i="1" dirty="0" smtClean="0">
                <a:solidFill>
                  <a:srgbClr val="FF0000"/>
                </a:solidFill>
              </a:rPr>
              <a:t>O(n)</a:t>
            </a:r>
            <a:r>
              <a:rPr lang="en-US" sz="2400" dirty="0" smtClean="0"/>
              <a:t>
Absolute independence powerful but rare
Dentistry is a large field with hundreds of variables, none of which are independent. What to do?</a:t>
            </a:r>
            <a:r>
              <a:rPr lang="en-US" sz="2000" dirty="0" smtClean="0"/>
              <a:t>
</a:t>
            </a:r>
          </a:p>
        </p:txBody>
      </p:sp>
      <p:pic>
        <p:nvPicPr>
          <p:cNvPr id="30724" name="Picture 4" descr="weather-independ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0"/>
            <a:ext cx="4343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Bayes</a:t>
            </a:r>
            <a:r>
              <a:rPr lang="en-US" dirty="0" smtClean="0"/>
              <a:t>' Rule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 smtClean="0"/>
              <a:t>Product rule P(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Symbol" pitchFamily="18" charset="2"/>
              </a:rPr>
              <a:t></a:t>
            </a:r>
            <a:r>
              <a:rPr lang="en-US" sz="2400" dirty="0" err="1" smtClean="0"/>
              <a:t>b</a:t>
            </a:r>
            <a:r>
              <a:rPr lang="en-US" sz="2400" dirty="0" smtClean="0"/>
              <a:t>) = P(a | b) P(b) = P(b | a) P(a)
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	 </a:t>
            </a:r>
            <a:r>
              <a:rPr lang="en-US" sz="2400" dirty="0" err="1" smtClean="0">
                <a:solidFill>
                  <a:schemeClr val="accent2"/>
                </a:solidFill>
              </a:rPr>
              <a:t>Bayes</a:t>
            </a:r>
            <a:r>
              <a:rPr lang="en-US" sz="2400" dirty="0" smtClean="0">
                <a:solidFill>
                  <a:schemeClr val="accent2"/>
                </a:solidFill>
              </a:rPr>
              <a:t>' rule: </a:t>
            </a:r>
            <a:r>
              <a:rPr lang="en-US" sz="2400" dirty="0" smtClean="0">
                <a:solidFill>
                  <a:srgbClr val="FF0000"/>
                </a:solidFill>
              </a:rPr>
              <a:t>P(a | b) = P(b | a) P(a) / P(b)</a:t>
            </a:r>
            <a:r>
              <a:rPr lang="en-US" sz="2400" dirty="0" smtClean="0"/>
              <a:t>
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 smtClean="0"/>
              <a:t>or in distribution form 
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	P</a:t>
            </a:r>
            <a:r>
              <a:rPr lang="en-US" sz="2400" dirty="0" smtClean="0">
                <a:solidFill>
                  <a:srgbClr val="FF0000"/>
                </a:solidFill>
              </a:rPr>
              <a:t>(Y|X) =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(X|Y)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(Y) /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(X) = </a:t>
            </a:r>
            <a:r>
              <a:rPr lang="en-US" sz="2400" dirty="0" err="1" smtClean="0">
                <a:solidFill>
                  <a:srgbClr val="FF0000"/>
                </a:solidFill>
              </a:rPr>
              <a:t>α</a:t>
            </a:r>
            <a:r>
              <a:rPr lang="en-US" sz="2400" b="1" dirty="0" err="1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(X|Y)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(Y)</a:t>
            </a:r>
          </a:p>
          <a:p>
            <a:pPr lvl="4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'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Useful for assessing </a:t>
            </a:r>
            <a:r>
              <a:rPr lang="en-US" sz="2400" dirty="0" smtClean="0">
                <a:solidFill>
                  <a:schemeClr val="accent2"/>
                </a:solidFill>
              </a:rPr>
              <a:t>diagnostic </a:t>
            </a:r>
            <a:r>
              <a:rPr lang="en-US" sz="2400" dirty="0" smtClean="0"/>
              <a:t>probability from </a:t>
            </a:r>
            <a:r>
              <a:rPr lang="en-US" sz="2400" dirty="0" smtClean="0">
                <a:solidFill>
                  <a:schemeClr val="accent2"/>
                </a:solidFill>
              </a:rPr>
              <a:t>causal </a:t>
            </a:r>
            <a:r>
              <a:rPr lang="en-US" sz="2400" dirty="0" smtClean="0"/>
              <a:t>probability: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P(</a:t>
            </a:r>
            <a:r>
              <a:rPr lang="en-US" sz="2400" dirty="0" err="1" smtClean="0">
                <a:solidFill>
                  <a:srgbClr val="FF0000"/>
                </a:solidFill>
              </a:rPr>
              <a:t>Cause|Effect</a:t>
            </a:r>
            <a:r>
              <a:rPr lang="en-US" sz="2400" dirty="0" smtClean="0">
                <a:solidFill>
                  <a:srgbClr val="FF0000"/>
                </a:solidFill>
              </a:rPr>
              <a:t>) = P(</a:t>
            </a:r>
            <a:r>
              <a:rPr lang="en-US" sz="2400" dirty="0" err="1" smtClean="0">
                <a:solidFill>
                  <a:srgbClr val="FF0000"/>
                </a:solidFill>
              </a:rPr>
              <a:t>Effect|Cause</a:t>
            </a:r>
            <a:r>
              <a:rPr lang="en-US" sz="2400" dirty="0" smtClean="0">
                <a:solidFill>
                  <a:srgbClr val="FF0000"/>
                </a:solidFill>
              </a:rPr>
              <a:t>) P(Cause) / P(Effect)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
E.g., let </a:t>
            </a:r>
            <a:r>
              <a:rPr lang="en-US" sz="2000" i="1" dirty="0" smtClean="0"/>
              <a:t>M</a:t>
            </a:r>
            <a:r>
              <a:rPr lang="en-US" sz="2000" dirty="0" smtClean="0"/>
              <a:t> be meningitis, </a:t>
            </a:r>
            <a:r>
              <a:rPr lang="en-US" sz="2000" i="1" dirty="0" smtClean="0"/>
              <a:t>S</a:t>
            </a:r>
            <a:r>
              <a:rPr lang="en-US" sz="2000" dirty="0" smtClean="0"/>
              <a:t> be stiff neck:
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P(</a:t>
            </a:r>
            <a:r>
              <a:rPr lang="en-US" sz="2000" dirty="0" err="1" smtClean="0"/>
              <a:t>m|s</a:t>
            </a:r>
            <a:r>
              <a:rPr lang="en-US" sz="2000" dirty="0" smtClean="0"/>
              <a:t>) = P(</a:t>
            </a:r>
            <a:r>
              <a:rPr lang="en-US" sz="2000" dirty="0" err="1" smtClean="0"/>
              <a:t>s|m</a:t>
            </a:r>
            <a:r>
              <a:rPr lang="en-US" sz="2000" dirty="0" smtClean="0"/>
              <a:t>) P(m) / P(s) = 0.8 </a:t>
            </a:r>
            <a:r>
              <a:rPr lang="en-US" sz="2000" dirty="0" smtClean="0">
                <a:cs typeface="Arial" charset="0"/>
              </a:rPr>
              <a:t>× </a:t>
            </a:r>
            <a:r>
              <a:rPr lang="en-US" sz="2000" dirty="0" smtClean="0"/>
              <a:t>0.0001 / 0.1 = 0.0008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Note: posterior probability of meningitis still very small!
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Bayes' Rule and conditional independence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P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en-US" sz="2400" i="1" dirty="0" smtClean="0">
                <a:solidFill>
                  <a:srgbClr val="00B050"/>
                </a:solidFill>
              </a:rPr>
              <a:t>Cavity | toothache </a:t>
            </a:r>
            <a:r>
              <a:rPr lang="en-US" sz="2400" i="1" dirty="0" smtClean="0">
                <a:solidFill>
                  <a:srgbClr val="00B050"/>
                </a:solidFill>
                <a:sym typeface="Symbol" pitchFamily="18" charset="2"/>
              </a:rPr>
              <a:t> </a:t>
            </a:r>
            <a:r>
              <a:rPr lang="en-US" sz="2400" i="1" dirty="0" smtClean="0">
                <a:solidFill>
                  <a:srgbClr val="00B050"/>
                </a:solidFill>
              </a:rPr>
              <a:t>catch</a:t>
            </a:r>
            <a:r>
              <a:rPr lang="en-US" sz="2400" dirty="0" smtClean="0">
                <a:solidFill>
                  <a:srgbClr val="00B050"/>
                </a:solidFill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B050"/>
                </a:solidFill>
              </a:rPr>
              <a:t>= </a:t>
            </a:r>
            <a:r>
              <a:rPr lang="en-US" dirty="0" err="1" smtClean="0">
                <a:solidFill>
                  <a:srgbClr val="00B050"/>
                </a:solidFill>
              </a:rPr>
              <a:t>α</a:t>
            </a:r>
            <a:r>
              <a:rPr lang="en-US" b="1" dirty="0" err="1" smtClean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i="1" dirty="0" smtClean="0">
                <a:solidFill>
                  <a:srgbClr val="00B050"/>
                </a:solidFill>
              </a:rPr>
              <a:t>toothache </a:t>
            </a:r>
            <a:r>
              <a:rPr lang="en-US" dirty="0" smtClean="0">
                <a:solidFill>
                  <a:srgbClr val="00B050"/>
                </a:solidFill>
                <a:sym typeface="Symbol" pitchFamily="18" charset="2"/>
              </a:rPr>
              <a:t></a:t>
            </a:r>
            <a:r>
              <a:rPr lang="en-US" i="1" dirty="0" smtClean="0">
                <a:solidFill>
                  <a:srgbClr val="00B050"/>
                </a:solidFill>
              </a:rPr>
              <a:t> catch | Cavity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i="1" dirty="0" smtClean="0">
                <a:solidFill>
                  <a:srgbClr val="00B050"/>
                </a:solidFill>
              </a:rPr>
              <a:t>Cavity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B050"/>
                </a:solidFill>
              </a:rPr>
              <a:t>= </a:t>
            </a:r>
            <a:r>
              <a:rPr lang="en-US" dirty="0" err="1" smtClean="0">
                <a:solidFill>
                  <a:srgbClr val="00B050"/>
                </a:solidFill>
              </a:rPr>
              <a:t>α</a:t>
            </a:r>
            <a:r>
              <a:rPr lang="en-US" b="1" dirty="0" err="1" smtClean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i="1" dirty="0" smtClean="0">
                <a:solidFill>
                  <a:srgbClr val="00B050"/>
                </a:solidFill>
              </a:rPr>
              <a:t>toothache | Cavity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i="1" dirty="0" smtClean="0">
                <a:solidFill>
                  <a:srgbClr val="00B050"/>
                </a:solidFill>
              </a:rPr>
              <a:t>catch | Cavity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i="1" dirty="0" smtClean="0">
                <a:solidFill>
                  <a:srgbClr val="00B050"/>
                </a:solidFill>
              </a:rPr>
              <a:t>Cavity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/>
              <a:t>This is an example of a </a:t>
            </a:r>
            <a:r>
              <a:rPr lang="en-US" sz="2400" dirty="0" smtClean="0">
                <a:solidFill>
                  <a:srgbClr val="FF0000"/>
                </a:solidFill>
              </a:rPr>
              <a:t>naïve </a:t>
            </a:r>
            <a:r>
              <a:rPr lang="en-US" sz="2400" dirty="0" err="1" smtClean="0">
                <a:solidFill>
                  <a:srgbClr val="FF0000"/>
                </a:solidFill>
              </a:rPr>
              <a:t>Bayes</a:t>
            </a:r>
            <a:r>
              <a:rPr lang="en-US" sz="2400" dirty="0" smtClean="0"/>
              <a:t> model:
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(Cause,Effect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… ,</a:t>
            </a:r>
            <a:r>
              <a:rPr lang="en-US" dirty="0" err="1" smtClean="0">
                <a:solidFill>
                  <a:srgbClr val="FF0000"/>
                </a:solidFill>
              </a:rPr>
              <a:t>Effect</a:t>
            </a:r>
            <a:r>
              <a:rPr lang="en-US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 =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(Cause) </a:t>
            </a:r>
            <a:r>
              <a:rPr lang="el-GR" dirty="0" smtClean="0">
                <a:solidFill>
                  <a:srgbClr val="FF0000"/>
                </a:solidFill>
                <a:cs typeface="Arial" charset="0"/>
              </a:rPr>
              <a:t>π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b="1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Effect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|Cause</a:t>
            </a:r>
            <a:r>
              <a:rPr lang="en-US" dirty="0" smtClean="0">
                <a:solidFill>
                  <a:srgbClr val="FF0000"/>
                </a:solidFill>
              </a:rPr>
              <a:t>)
</a:t>
            </a:r>
            <a:r>
              <a:rPr lang="en-US" sz="2000" dirty="0" smtClean="0"/>
              <a:t>
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Total number of parameters is </a:t>
            </a:r>
            <a:r>
              <a:rPr lang="en-US" sz="2400" dirty="0" smtClean="0">
                <a:solidFill>
                  <a:srgbClr val="FF0000"/>
                </a:solidFill>
              </a:rPr>
              <a:t>linear</a:t>
            </a:r>
            <a:r>
              <a:rPr lang="en-US" sz="2400" dirty="0" smtClean="0"/>
              <a:t> in </a:t>
            </a:r>
            <a:r>
              <a:rPr lang="en-US" sz="2400" i="1" dirty="0" smtClean="0"/>
              <a:t>n</a:t>
            </a:r>
            <a:r>
              <a:rPr lang="en-US" sz="2400" dirty="0" smtClean="0"/>
              <a:t>
</a:t>
            </a:r>
          </a:p>
        </p:txBody>
      </p:sp>
      <p:pic>
        <p:nvPicPr>
          <p:cNvPr id="34820" name="Picture 4" descr="naive-bay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648200"/>
            <a:ext cx="4848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/>
              <a:t>Probability is a rigorous formalism for uncertain knowledge
</a:t>
            </a:r>
          </a:p>
          <a:p>
            <a:pPr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Joint probability distribution specifies probability of every atomic event</a:t>
            </a:r>
          </a:p>
          <a:p>
            <a:pPr algn="just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2400" dirty="0" smtClean="0"/>
          </a:p>
          <a:p>
            <a:pPr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Queries can be answered by summing over atomic events</a:t>
            </a:r>
            <a:r>
              <a:rPr lang="en-US" sz="2400" dirty="0" smtClean="0"/>
              <a:t>
</a:t>
            </a:r>
          </a:p>
          <a:p>
            <a:pPr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/>
              <a:t>For nontrivial domains, we must find a way to reduce the joint size
</a:t>
            </a:r>
          </a:p>
          <a:p>
            <a:pPr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Independence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2"/>
                </a:solidFill>
              </a:rPr>
              <a:t>conditional independence</a:t>
            </a:r>
            <a:r>
              <a:rPr lang="en-US" sz="2400" dirty="0" smtClean="0"/>
              <a:t> provide the tools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Methods for handling uncertainty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5410200"/>
          </a:xfrm>
        </p:spPr>
        <p:txBody>
          <a:bodyPr>
            <a:noAutofit/>
          </a:bodyPr>
          <a:lstStyle/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800" dirty="0" smtClean="0">
              <a:solidFill>
                <a:schemeClr val="accent2"/>
              </a:solidFill>
            </a:endParaRPr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Default </a:t>
            </a:r>
            <a:r>
              <a:rPr lang="en-US" sz="2800" dirty="0">
                <a:solidFill>
                  <a:srgbClr val="FF0000"/>
                </a:solidFill>
              </a:rPr>
              <a:t>or </a:t>
            </a:r>
            <a:r>
              <a:rPr lang="en-US" sz="2800" dirty="0" err="1" smtClean="0">
                <a:solidFill>
                  <a:srgbClr val="FF0000"/>
                </a:solidFill>
              </a:rPr>
              <a:t>nonmonotonic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logic:</a:t>
            </a:r>
            <a:r>
              <a:rPr lang="en-US" sz="2800" dirty="0"/>
              <a:t>
</a:t>
            </a:r>
            <a:r>
              <a:rPr lang="en-US" sz="2800" dirty="0" smtClean="0"/>
              <a:t>		Assume </a:t>
            </a:r>
            <a:r>
              <a:rPr lang="en-US" sz="2800" dirty="0"/>
              <a:t>my car does not have a flat tire
</a:t>
            </a:r>
            <a:r>
              <a:rPr lang="en-US" sz="2800" dirty="0" smtClean="0"/>
              <a:t>		Assume </a:t>
            </a:r>
            <a:r>
              <a:rPr lang="en-US" sz="2800" i="1" dirty="0"/>
              <a:t>A</a:t>
            </a:r>
            <a:r>
              <a:rPr lang="en-US" sz="2800" i="1" baseline="-25000" dirty="0"/>
              <a:t>25</a:t>
            </a:r>
            <a:r>
              <a:rPr lang="en-US" sz="2800" dirty="0"/>
              <a:t> works unless contradicted by </a:t>
            </a:r>
            <a:r>
              <a:rPr lang="en-US" sz="2800" dirty="0" smtClean="0"/>
              <a:t>evidence</a:t>
            </a:r>
          </a:p>
          <a:p>
            <a:pPr marL="640080" lvl="1" indent="-246888" algn="just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2800" dirty="0"/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Issues:</a:t>
            </a:r>
            <a:r>
              <a:rPr lang="en-US" sz="2800" dirty="0"/>
              <a:t> </a:t>
            </a:r>
            <a:r>
              <a:rPr lang="en-US" sz="2800" dirty="0" smtClean="0"/>
              <a:t>	What </a:t>
            </a:r>
            <a:r>
              <a:rPr lang="en-US" sz="2800" dirty="0"/>
              <a:t>assumptions are reasonable? </a:t>
            </a:r>
            <a:endParaRPr lang="en-US" sz="2800" dirty="0" smtClean="0"/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dirty="0" smtClean="0"/>
              <a:t>            	  How </a:t>
            </a:r>
            <a:r>
              <a:rPr lang="en-US" sz="2800" dirty="0"/>
              <a:t>to </a:t>
            </a:r>
            <a:r>
              <a:rPr lang="en-US" sz="2800" dirty="0" smtClean="0"/>
              <a:t>handle contradiction</a:t>
            </a:r>
            <a:r>
              <a:rPr lang="en-US" sz="2800" dirty="0"/>
              <a:t>?
</a:t>
            </a:r>
            <a:endParaRPr lang="en-US" sz="2800" dirty="0" smtClean="0"/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Rules </a:t>
            </a:r>
            <a:r>
              <a:rPr lang="en-US" sz="2800" dirty="0">
                <a:solidFill>
                  <a:srgbClr val="FF0000"/>
                </a:solidFill>
              </a:rPr>
              <a:t>with fudge factors</a:t>
            </a:r>
            <a:r>
              <a:rPr lang="en-US" sz="2800" dirty="0" smtClean="0"/>
              <a:t>:</a:t>
            </a:r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i="1" dirty="0" smtClean="0"/>
              <a:t>			A</a:t>
            </a:r>
            <a:r>
              <a:rPr lang="en-US" sz="2800" i="1" baseline="-25000" dirty="0" smtClean="0"/>
              <a:t>25</a:t>
            </a:r>
            <a:r>
              <a:rPr lang="en-US" sz="2800" i="1" dirty="0" smtClean="0"/>
              <a:t> </a:t>
            </a:r>
            <a:r>
              <a:rPr lang="en-US" sz="2800" i="1" dirty="0"/>
              <a:t>|</a:t>
            </a:r>
            <a:r>
              <a:rPr lang="en-US" sz="2800" dirty="0">
                <a:cs typeface="Arial" charset="0"/>
              </a:rPr>
              <a:t>→</a:t>
            </a:r>
            <a:r>
              <a:rPr lang="en-US" sz="2800" baseline="-25000" dirty="0"/>
              <a:t>0.3</a:t>
            </a:r>
            <a:r>
              <a:rPr lang="en-US" sz="2800" dirty="0"/>
              <a:t> get there on </a:t>
            </a:r>
            <a:r>
              <a:rPr lang="en-US" sz="2800" dirty="0" smtClean="0"/>
              <a:t>time</a:t>
            </a:r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i="1" dirty="0" smtClean="0"/>
              <a:t>			Sprinkler </a:t>
            </a:r>
            <a:r>
              <a:rPr lang="en-US" sz="2800" i="1" dirty="0"/>
              <a:t>|</a:t>
            </a:r>
            <a:r>
              <a:rPr lang="en-US" sz="2800" dirty="0">
                <a:cs typeface="Arial" charset="0"/>
              </a:rPr>
              <a:t>→</a:t>
            </a:r>
            <a:r>
              <a:rPr lang="en-US" sz="2800" i="1" dirty="0"/>
              <a:t> </a:t>
            </a:r>
            <a:r>
              <a:rPr lang="en-US" sz="2800" baseline="-25000" dirty="0"/>
              <a:t>0.99</a:t>
            </a:r>
            <a:r>
              <a:rPr lang="en-US" sz="2800" dirty="0"/>
              <a:t> </a:t>
            </a:r>
            <a:r>
              <a:rPr lang="en-US" sz="2800" i="1" dirty="0" err="1"/>
              <a:t>WetGrass</a:t>
            </a:r>
            <a:r>
              <a:rPr lang="en-US" sz="2800" dirty="0"/>
              <a:t>
</a:t>
            </a:r>
            <a:r>
              <a:rPr lang="en-US" sz="2800" dirty="0" smtClean="0"/>
              <a:t>			</a:t>
            </a:r>
            <a:r>
              <a:rPr lang="en-US" sz="2800" i="1" dirty="0" err="1" smtClean="0"/>
              <a:t>WetGrass</a:t>
            </a:r>
            <a:r>
              <a:rPr lang="en-US" sz="2800" i="1" dirty="0" smtClean="0"/>
              <a:t> </a:t>
            </a:r>
            <a:r>
              <a:rPr lang="en-US" sz="2800" i="1" dirty="0"/>
              <a:t>|</a:t>
            </a:r>
            <a:r>
              <a:rPr lang="en-US" sz="2800" dirty="0">
                <a:cs typeface="Arial" charset="0"/>
              </a:rPr>
              <a:t>→</a:t>
            </a:r>
            <a:r>
              <a:rPr lang="en-US" sz="2800" i="1" dirty="0"/>
              <a:t> </a:t>
            </a:r>
            <a:r>
              <a:rPr lang="en-US" sz="2800" baseline="-25000" dirty="0"/>
              <a:t>0.7</a:t>
            </a:r>
            <a:r>
              <a:rPr lang="en-US" sz="2800" dirty="0"/>
              <a:t> </a:t>
            </a:r>
            <a:r>
              <a:rPr lang="en-US" sz="2800" i="1" dirty="0" smtClean="0"/>
              <a:t>Rain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000" i="1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>
              <a:solidFill>
                <a:schemeClr val="accent2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Methods for handling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dirty="0" smtClean="0"/>
              <a:t>Issues: Problems with combination, e.g., </a:t>
            </a:r>
            <a:r>
              <a:rPr lang="en-US" sz="2800" i="1" dirty="0" smtClean="0"/>
              <a:t>Sprinkler</a:t>
            </a:r>
            <a:r>
              <a:rPr lang="en-US" sz="2800" dirty="0" smtClean="0"/>
              <a:t> causes </a:t>
            </a:r>
            <a:r>
              <a:rPr lang="en-US" sz="2800" i="1" dirty="0" smtClean="0"/>
              <a:t>Rain</a:t>
            </a:r>
            <a:r>
              <a:rPr lang="en-US" sz="2800" dirty="0" smtClean="0"/>
              <a:t>??
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Probability</a:t>
            </a:r>
            <a:r>
              <a:rPr lang="en-US" sz="2800" dirty="0" smtClean="0"/>
              <a:t>
</a:t>
            </a:r>
          </a:p>
          <a:p>
            <a:pPr marL="640080" lvl="1" indent="-246888" algn="just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Model agent's </a:t>
            </a:r>
            <a:r>
              <a:rPr lang="en-US" dirty="0" smtClean="0">
                <a:solidFill>
                  <a:srgbClr val="00B050"/>
                </a:solidFill>
              </a:rPr>
              <a:t>degree of belief</a:t>
            </a:r>
            <a:r>
              <a:rPr lang="en-US" dirty="0" smtClean="0"/>
              <a:t>
</a:t>
            </a:r>
          </a:p>
          <a:p>
            <a:pPr marL="640080" lvl="1" indent="-246888" algn="just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/>
              <a:t>Given the </a:t>
            </a:r>
            <a:r>
              <a:rPr lang="en-US" dirty="0" smtClean="0">
                <a:solidFill>
                  <a:srgbClr val="00B050"/>
                </a:solidFill>
              </a:rPr>
              <a:t>available evidence</a:t>
            </a:r>
            <a:r>
              <a:rPr lang="en-US" dirty="0" smtClean="0"/>
              <a:t>,
</a:t>
            </a:r>
          </a:p>
          <a:p>
            <a:pPr marL="640080" lvl="1" indent="-246888" algn="just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i="1" dirty="0" smtClean="0"/>
              <a:t>A</a:t>
            </a:r>
            <a:r>
              <a:rPr lang="en-US" i="1" baseline="-25000" dirty="0" smtClean="0"/>
              <a:t>25</a:t>
            </a:r>
            <a:r>
              <a:rPr lang="en-US" dirty="0" smtClean="0"/>
              <a:t> will get me there on time with probability 0.04
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Probability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0292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endParaRPr lang="en-US" sz="2800" dirty="0" smtClean="0"/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800" dirty="0" smtClean="0"/>
              <a:t>Probabilistic </a:t>
            </a:r>
            <a:r>
              <a:rPr lang="en-US" sz="2800" dirty="0"/>
              <a:t>assertions </a:t>
            </a:r>
            <a:r>
              <a:rPr lang="en-US" sz="2800" dirty="0">
                <a:solidFill>
                  <a:srgbClr val="FF0000"/>
                </a:solidFill>
              </a:rPr>
              <a:t>summarize</a:t>
            </a:r>
            <a:r>
              <a:rPr lang="en-US" sz="2800" dirty="0"/>
              <a:t> effects of
</a:t>
            </a:r>
            <a:r>
              <a:rPr lang="en-US" sz="2800" dirty="0" smtClean="0">
                <a:solidFill>
                  <a:srgbClr val="FF0000"/>
                </a:solidFill>
              </a:rPr>
              <a:t>laziness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 failure to enumerate exceptions, qualifications, etc.
</a:t>
            </a:r>
            <a:r>
              <a:rPr lang="en-US" sz="2800" dirty="0" smtClean="0">
                <a:solidFill>
                  <a:srgbClr val="FF0000"/>
                </a:solidFill>
              </a:rPr>
              <a:t>ignorance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 lack of relevant facts, initial conditions, etc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accent2"/>
              </a:solidFill>
            </a:endParaRPr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800" dirty="0" smtClean="0"/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dirty="0" smtClean="0"/>
              <a:t>Probabilities </a:t>
            </a:r>
            <a:r>
              <a:rPr lang="en-US" sz="2800" dirty="0">
                <a:solidFill>
                  <a:srgbClr val="FF0000"/>
                </a:solidFill>
              </a:rPr>
              <a:t>relate propositions to agent's own state of knowledge</a:t>
            </a:r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800" dirty="0"/>
              <a:t>		</a:t>
            </a:r>
            <a:r>
              <a:rPr lang="en-US" sz="2800" dirty="0">
                <a:solidFill>
                  <a:srgbClr val="00B050"/>
                </a:solidFill>
              </a:rPr>
              <a:t>e.g., P(A</a:t>
            </a:r>
            <a:r>
              <a:rPr lang="en-US" sz="2800" baseline="-25000" dirty="0">
                <a:solidFill>
                  <a:srgbClr val="00B050"/>
                </a:solidFill>
              </a:rPr>
              <a:t>25</a:t>
            </a:r>
            <a:r>
              <a:rPr lang="en-US" sz="2800" dirty="0">
                <a:solidFill>
                  <a:srgbClr val="00B050"/>
                </a:solidFill>
              </a:rPr>
              <a:t> | no reported accidents) = 0.06</a:t>
            </a:r>
            <a:r>
              <a:rPr lang="en-US" sz="2800" dirty="0"/>
              <a:t>
</a:t>
            </a:r>
            <a:r>
              <a:rPr lang="en-US" sz="2800" dirty="0" smtClean="0"/>
              <a:t>Probabilities </a:t>
            </a:r>
            <a:r>
              <a:rPr lang="en-US" sz="2800" dirty="0"/>
              <a:t>of </a:t>
            </a:r>
            <a:r>
              <a:rPr lang="en-US" sz="2800" dirty="0">
                <a:solidFill>
                  <a:srgbClr val="FF0000"/>
                </a:solidFill>
              </a:rPr>
              <a:t>propositions change with </a:t>
            </a:r>
            <a:r>
              <a:rPr lang="en-US" sz="2800" dirty="0" smtClean="0">
                <a:solidFill>
                  <a:srgbClr val="FF0000"/>
                </a:solidFill>
              </a:rPr>
              <a:t>new evidence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marL="274320" indent="-274320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800" dirty="0"/>
              <a:t>		</a:t>
            </a:r>
            <a:r>
              <a:rPr lang="en-US" sz="2800" dirty="0">
                <a:solidFill>
                  <a:srgbClr val="00B050"/>
                </a:solidFill>
              </a:rPr>
              <a:t>e.g., P(A</a:t>
            </a:r>
            <a:r>
              <a:rPr lang="en-US" sz="2800" baseline="-25000" dirty="0">
                <a:solidFill>
                  <a:srgbClr val="00B050"/>
                </a:solidFill>
              </a:rPr>
              <a:t>25</a:t>
            </a:r>
            <a:r>
              <a:rPr lang="en-US" sz="2800" dirty="0">
                <a:solidFill>
                  <a:srgbClr val="00B050"/>
                </a:solidFill>
              </a:rPr>
              <a:t> | no reported accidents, 5 a.m.) = 0.15</a:t>
            </a:r>
            <a:r>
              <a:rPr lang="en-US" sz="2800" dirty="0"/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Making decisions under uncertainty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28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800" dirty="0" smtClean="0"/>
              <a:t>Suppose </a:t>
            </a:r>
            <a:r>
              <a:rPr lang="en-US" sz="2800" dirty="0"/>
              <a:t>I believe the following:
</a:t>
            </a:r>
            <a:r>
              <a:rPr lang="en-US" sz="2800" dirty="0" smtClean="0"/>
              <a:t>     </a:t>
            </a:r>
            <a:r>
              <a:rPr lang="en-US" sz="2800" b="1" i="1" dirty="0" smtClean="0">
                <a:solidFill>
                  <a:srgbClr val="00B050"/>
                </a:solidFill>
              </a:rPr>
              <a:t>P(A</a:t>
            </a:r>
            <a:r>
              <a:rPr lang="en-US" sz="2800" b="1" i="1" baseline="-25000" dirty="0" smtClean="0">
                <a:solidFill>
                  <a:srgbClr val="00B050"/>
                </a:solidFill>
              </a:rPr>
              <a:t>25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>
                <a:solidFill>
                  <a:srgbClr val="00B050"/>
                </a:solidFill>
              </a:rPr>
              <a:t>gets me there on time | …) 	= 0.04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b="1" i="1" dirty="0">
                <a:solidFill>
                  <a:srgbClr val="00B050"/>
                </a:solidFill>
              </a:rPr>
              <a:t>P(A</a:t>
            </a:r>
            <a:r>
              <a:rPr lang="en-US" sz="2800" b="1" i="1" baseline="-25000" dirty="0">
                <a:solidFill>
                  <a:srgbClr val="00B050"/>
                </a:solidFill>
              </a:rPr>
              <a:t>90</a:t>
            </a:r>
            <a:r>
              <a:rPr lang="en-US" sz="2800" b="1" i="1" dirty="0">
                <a:solidFill>
                  <a:srgbClr val="00B050"/>
                </a:solidFill>
              </a:rPr>
              <a:t> gets me there on time | …) 	= 0.70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b="1" i="1" dirty="0">
                <a:solidFill>
                  <a:srgbClr val="00B050"/>
                </a:solidFill>
              </a:rPr>
              <a:t>P(A</a:t>
            </a:r>
            <a:r>
              <a:rPr lang="en-US" sz="2800" b="1" i="1" baseline="-25000" dirty="0">
                <a:solidFill>
                  <a:srgbClr val="00B050"/>
                </a:solidFill>
              </a:rPr>
              <a:t>120 </a:t>
            </a:r>
            <a:r>
              <a:rPr lang="en-US" sz="2800" b="1" i="1" dirty="0">
                <a:solidFill>
                  <a:srgbClr val="00B050"/>
                </a:solidFill>
              </a:rPr>
              <a:t>gets me there on time | …) 	= 0.95 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b="1" i="1" dirty="0">
                <a:solidFill>
                  <a:srgbClr val="00B050"/>
                </a:solidFill>
              </a:rPr>
              <a:t>P(A</a:t>
            </a:r>
            <a:r>
              <a:rPr lang="en-US" sz="2800" b="1" i="1" baseline="-25000" dirty="0">
                <a:solidFill>
                  <a:srgbClr val="00B050"/>
                </a:solidFill>
              </a:rPr>
              <a:t>1440</a:t>
            </a:r>
            <a:r>
              <a:rPr lang="en-US" sz="2800" b="1" i="1" dirty="0">
                <a:solidFill>
                  <a:srgbClr val="00B050"/>
                </a:solidFill>
              </a:rPr>
              <a:t> gets me there on time | </a:t>
            </a:r>
            <a:r>
              <a:rPr lang="en-US" sz="2800" b="1" i="1" dirty="0" smtClean="0">
                <a:solidFill>
                  <a:srgbClr val="00B050"/>
                </a:solidFill>
              </a:rPr>
              <a:t>…)= </a:t>
            </a:r>
            <a:r>
              <a:rPr lang="en-US" sz="2800" b="1" i="1" dirty="0">
                <a:solidFill>
                  <a:srgbClr val="00B050"/>
                </a:solidFill>
              </a:rPr>
              <a:t>0.9999 
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Which </a:t>
            </a:r>
            <a:r>
              <a:rPr lang="en-US" sz="2800" dirty="0">
                <a:solidFill>
                  <a:srgbClr val="FF0000"/>
                </a:solidFill>
              </a:rPr>
              <a:t>action to choose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800" dirty="0"/>
              <a:t>	Depends on my </a:t>
            </a:r>
            <a:r>
              <a:rPr lang="en-US" sz="2800" dirty="0">
                <a:solidFill>
                  <a:srgbClr val="FF0000"/>
                </a:solidFill>
              </a:rPr>
              <a:t>preferences </a:t>
            </a:r>
            <a:r>
              <a:rPr lang="en-US" sz="2800" dirty="0"/>
              <a:t>for missing flight vs. time spent waiting, etc.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Making decisions under uncertainty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sz="2800" dirty="0" smtClean="0">
              <a:solidFill>
                <a:schemeClr val="accent2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Utility theory </a:t>
            </a:r>
            <a:r>
              <a:rPr lang="en-US" sz="2800" dirty="0" smtClean="0"/>
              <a:t>is used to represent and infer preferences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Decision theory 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rgbClr val="00B050"/>
                </a:solidFill>
              </a:rPr>
              <a:t>probability theory + utility theory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Basic probabilistic notation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80000"/>
              </a:lnSpc>
            </a:pPr>
            <a:endParaRPr lang="en-US" sz="2800" dirty="0" smtClean="0"/>
          </a:p>
          <a:p>
            <a:pPr algn="just" eaLnBrk="1" hangingPunct="1">
              <a:lnSpc>
                <a:spcPct val="80000"/>
              </a:lnSpc>
            </a:pPr>
            <a:endParaRPr lang="en-US" sz="28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800" dirty="0" smtClean="0"/>
              <a:t>Basic element: </a:t>
            </a:r>
            <a:r>
              <a:rPr lang="en-US" sz="2800" dirty="0" smtClean="0">
                <a:solidFill>
                  <a:srgbClr val="FF0000"/>
                </a:solidFill>
              </a:rPr>
              <a:t>random variable</a:t>
            </a:r>
          </a:p>
          <a:p>
            <a:pPr lvl="4" algn="just" eaLnBrk="1" hangingPunct="1">
              <a:lnSpc>
                <a:spcPct val="80000"/>
              </a:lnSpc>
            </a:pPr>
            <a:endParaRPr lang="en-US" sz="28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800" dirty="0" smtClean="0"/>
              <a:t>Similar to propositional logic: </a:t>
            </a:r>
            <a:r>
              <a:rPr lang="en-US" sz="2800" dirty="0" smtClean="0">
                <a:solidFill>
                  <a:srgbClr val="FF0000"/>
                </a:solidFill>
              </a:rPr>
              <a:t>possible worlds </a:t>
            </a:r>
            <a:r>
              <a:rPr lang="en-US" sz="2800" dirty="0" smtClean="0"/>
              <a:t>defined by </a:t>
            </a:r>
            <a:r>
              <a:rPr lang="en-US" sz="2800" dirty="0" smtClean="0">
                <a:solidFill>
                  <a:srgbClr val="00B050"/>
                </a:solidFill>
              </a:rPr>
              <a:t>assignment of values to random variables.</a:t>
            </a:r>
          </a:p>
          <a:p>
            <a:pPr lvl="4" algn="just"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Boolean</a:t>
            </a:r>
            <a:r>
              <a:rPr lang="en-US" sz="2800" dirty="0" smtClean="0"/>
              <a:t> random variables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e.g., </a:t>
            </a:r>
            <a:r>
              <a:rPr lang="en-US" sz="2800" i="1" dirty="0" smtClean="0"/>
              <a:t>Cavity</a:t>
            </a:r>
            <a:r>
              <a:rPr lang="en-US" sz="2800" dirty="0" smtClean="0"/>
              <a:t> (do I have a cavity?)
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Discrete</a:t>
            </a:r>
            <a:r>
              <a:rPr lang="en-US" sz="2800" dirty="0" smtClean="0"/>
              <a:t> random variables</a:t>
            </a:r>
          </a:p>
          <a:p>
            <a:pPr algn="just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/>
              <a:t>     e.g., </a:t>
            </a:r>
            <a:r>
              <a:rPr lang="en-US" sz="2800" i="1" dirty="0" smtClean="0"/>
              <a:t>Weather</a:t>
            </a:r>
            <a:r>
              <a:rPr lang="en-US" sz="2800" dirty="0" smtClean="0"/>
              <a:t> is one of &lt;</a:t>
            </a:r>
            <a:r>
              <a:rPr lang="en-US" sz="2800" i="1" dirty="0" err="1" smtClean="0"/>
              <a:t>sunny,rainy,cloudy,snow</a:t>
            </a:r>
            <a:r>
              <a:rPr lang="en-US" sz="2800" dirty="0" smtClean="0"/>
              <a:t>&gt;</a:t>
            </a:r>
          </a:p>
          <a:p>
            <a:pPr algn="just">
              <a:lnSpc>
                <a:spcPct val="80000"/>
              </a:lnSpc>
            </a:pPr>
            <a:endParaRPr lang="en-US" sz="2800" dirty="0" smtClean="0"/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Continuous</a:t>
            </a:r>
            <a:r>
              <a:rPr lang="en-US" sz="2800" dirty="0" smtClean="0"/>
              <a:t> random variables</a:t>
            </a:r>
          </a:p>
          <a:p>
            <a:pPr algn="just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e.g</a:t>
            </a:r>
            <a:r>
              <a:rPr lang="en-US" sz="2800" dirty="0" smtClean="0"/>
              <a:t> X&lt;= 4.02</a:t>
            </a:r>
          </a:p>
          <a:p>
            <a:pPr algn="just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800" dirty="0" smtClean="0"/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</TotalTime>
  <Words>824</Words>
  <Application>Microsoft Office PowerPoint</Application>
  <PresentationFormat>On-screen Show (4:3)</PresentationFormat>
  <Paragraphs>229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Median</vt:lpstr>
      <vt:lpstr>Uncertainty</vt:lpstr>
      <vt:lpstr>Outline</vt:lpstr>
      <vt:lpstr>Uncertainty</vt:lpstr>
      <vt:lpstr>Methods for handling uncertainty</vt:lpstr>
      <vt:lpstr>Methods for handling uncertainty</vt:lpstr>
      <vt:lpstr>Probability</vt:lpstr>
      <vt:lpstr>Making decisions under uncertainty</vt:lpstr>
      <vt:lpstr>Making decisions under uncertainty</vt:lpstr>
      <vt:lpstr>Basic probabilistic notation</vt:lpstr>
      <vt:lpstr>Atomic event</vt:lpstr>
      <vt:lpstr>Properties of atomic event</vt:lpstr>
      <vt:lpstr>Prior probability</vt:lpstr>
      <vt:lpstr>Prior probability</vt:lpstr>
      <vt:lpstr>Joint probability distribution</vt:lpstr>
      <vt:lpstr>Full joint distribution</vt:lpstr>
      <vt:lpstr>Conditional probability</vt:lpstr>
      <vt:lpstr>Conditional probability</vt:lpstr>
      <vt:lpstr>Conditional probability distribution</vt:lpstr>
      <vt:lpstr>Axioms of probability – Kolmogorov’s axiom</vt:lpstr>
      <vt:lpstr>Using the axiom of probability</vt:lpstr>
      <vt:lpstr>Prob distribution on a single variable </vt:lpstr>
      <vt:lpstr>Probability of proposition – atomic events</vt:lpstr>
      <vt:lpstr>Conditional probability</vt:lpstr>
      <vt:lpstr>Marginalisation</vt:lpstr>
      <vt:lpstr>Marginalisation – conditional probability</vt:lpstr>
      <vt:lpstr>Inference by enumeration</vt:lpstr>
      <vt:lpstr>Inference by enumeration</vt:lpstr>
      <vt:lpstr>Inference by enumeration</vt:lpstr>
      <vt:lpstr>Normalization</vt:lpstr>
      <vt:lpstr>Inference by enumeration, contd.</vt:lpstr>
      <vt:lpstr>Inference by enumeration, contd.</vt:lpstr>
      <vt:lpstr>Independence</vt:lpstr>
      <vt:lpstr>Bayes' Rule</vt:lpstr>
      <vt:lpstr>Bayes' Rule</vt:lpstr>
      <vt:lpstr>Bayes' Rule and conditional independence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</dc:title>
  <dc:creator>user</dc:creator>
  <cp:lastModifiedBy>user</cp:lastModifiedBy>
  <cp:revision>29</cp:revision>
  <dcterms:created xsi:type="dcterms:W3CDTF">2015-03-03T23:17:47Z</dcterms:created>
  <dcterms:modified xsi:type="dcterms:W3CDTF">2015-03-05T00:46:45Z</dcterms:modified>
</cp:coreProperties>
</file>