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55"/>
  </p:notesMasterIdLst>
  <p:sldIdLst>
    <p:sldId id="340" r:id="rId2"/>
    <p:sldId id="341" r:id="rId3"/>
    <p:sldId id="395" r:id="rId4"/>
    <p:sldId id="342" r:id="rId5"/>
    <p:sldId id="349" r:id="rId6"/>
    <p:sldId id="347" r:id="rId7"/>
    <p:sldId id="348" r:id="rId8"/>
    <p:sldId id="350" r:id="rId9"/>
    <p:sldId id="382" r:id="rId10"/>
    <p:sldId id="351" r:id="rId11"/>
    <p:sldId id="352" r:id="rId12"/>
    <p:sldId id="354" r:id="rId13"/>
    <p:sldId id="355" r:id="rId14"/>
    <p:sldId id="353" r:id="rId15"/>
    <p:sldId id="356" r:id="rId16"/>
    <p:sldId id="372" r:id="rId17"/>
    <p:sldId id="373" r:id="rId18"/>
    <p:sldId id="375" r:id="rId19"/>
    <p:sldId id="376" r:id="rId20"/>
    <p:sldId id="358" r:id="rId21"/>
    <p:sldId id="357" r:id="rId22"/>
    <p:sldId id="359" r:id="rId23"/>
    <p:sldId id="360" r:id="rId24"/>
    <p:sldId id="361" r:id="rId25"/>
    <p:sldId id="377" r:id="rId26"/>
    <p:sldId id="378" r:id="rId27"/>
    <p:sldId id="379" r:id="rId28"/>
    <p:sldId id="380" r:id="rId29"/>
    <p:sldId id="381" r:id="rId30"/>
    <p:sldId id="362" r:id="rId31"/>
    <p:sldId id="363" r:id="rId32"/>
    <p:sldId id="364" r:id="rId33"/>
    <p:sldId id="365" r:id="rId34"/>
    <p:sldId id="366" r:id="rId35"/>
    <p:sldId id="367" r:id="rId36"/>
    <p:sldId id="383" r:id="rId37"/>
    <p:sldId id="384" r:id="rId38"/>
    <p:sldId id="385" r:id="rId39"/>
    <p:sldId id="386" r:id="rId40"/>
    <p:sldId id="387" r:id="rId41"/>
    <p:sldId id="388" r:id="rId42"/>
    <p:sldId id="368" r:id="rId43"/>
    <p:sldId id="369" r:id="rId44"/>
    <p:sldId id="370" r:id="rId45"/>
    <p:sldId id="343" r:id="rId46"/>
    <p:sldId id="371" r:id="rId47"/>
    <p:sldId id="389" r:id="rId48"/>
    <p:sldId id="390" r:id="rId49"/>
    <p:sldId id="391" r:id="rId50"/>
    <p:sldId id="392" r:id="rId51"/>
    <p:sldId id="393" r:id="rId52"/>
    <p:sldId id="394" r:id="rId53"/>
    <p:sldId id="34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16" autoAdjust="0"/>
  </p:normalViewPr>
  <p:slideViewPr>
    <p:cSldViewPr snapToGrid="0">
      <p:cViewPr>
        <p:scale>
          <a:sx n="76" d="100"/>
          <a:sy n="76" d="100"/>
        </p:scale>
        <p:origin x="-1230" y="17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20-03-2020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val="111833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9</a:t>
            </a:fld>
            <a:endParaRPr lang="en-IN"/>
          </a:p>
        </p:txBody>
      </p:sp>
    </p:spTree>
    <p:extLst>
      <p:ext uri="{BB962C8B-B14F-4D97-AF65-F5344CB8AC3E}">
        <p14:creationId xmlns:p14="http://schemas.microsoft.com/office/powerpoint/2010/main" val="65290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13</a:t>
            </a:fld>
            <a:endParaRPr lang="en-IN"/>
          </a:p>
        </p:txBody>
      </p:sp>
    </p:spTree>
    <p:extLst>
      <p:ext uri="{BB962C8B-B14F-4D97-AF65-F5344CB8AC3E}">
        <p14:creationId xmlns:p14="http://schemas.microsoft.com/office/powerpoint/2010/main" val="3085195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48358190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876225"/>
      </p:ext>
    </p:extLst>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308659851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sldNum="0"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8309"/>
            <a:ext cx="8229600" cy="1656783"/>
          </a:xfrm>
        </p:spPr>
        <p:txBody>
          <a:bodyPr/>
          <a:lstStyle/>
          <a:p>
            <a:r>
              <a:rPr lang="en-US" b="1" dirty="0">
                <a:solidFill>
                  <a:srgbClr val="FF0000"/>
                </a:solidFill>
              </a:rPr>
              <a:t>UNIT – II</a:t>
            </a:r>
            <a:br>
              <a:rPr lang="en-US" b="1" dirty="0">
                <a:solidFill>
                  <a:srgbClr val="FF0000"/>
                </a:solidFill>
              </a:rPr>
            </a:br>
            <a:r>
              <a:rPr lang="en-US" b="1" dirty="0">
                <a:solidFill>
                  <a:srgbClr val="FF0000"/>
                </a:solidFill>
              </a:rPr>
              <a:t>Design </a:t>
            </a:r>
            <a:r>
              <a:rPr lang="en-US" b="1" dirty="0" smtClean="0">
                <a:solidFill>
                  <a:srgbClr val="FF0000"/>
                </a:solidFill>
              </a:rPr>
              <a:t>of Experiments </a:t>
            </a:r>
            <a:endParaRPr lang="en-US" b="1" dirty="0">
              <a:solidFill>
                <a:srgbClr val="FF0000"/>
              </a:solidFill>
            </a:endParaRPr>
          </a:p>
        </p:txBody>
      </p:sp>
      <p:sp>
        <p:nvSpPr>
          <p:cNvPr id="3" name="Content Placeholder 2"/>
          <p:cNvSpPr>
            <a:spLocks noGrp="1"/>
          </p:cNvSpPr>
          <p:nvPr>
            <p:ph idx="1"/>
          </p:nvPr>
        </p:nvSpPr>
        <p:spPr>
          <a:xfrm>
            <a:off x="647322" y="2725092"/>
            <a:ext cx="8229600" cy="2960484"/>
          </a:xfrm>
        </p:spPr>
        <p:txBody>
          <a:bodyPr/>
          <a:lstStyle/>
          <a:p>
            <a:pPr marL="0" indent="0">
              <a:buNone/>
            </a:pPr>
            <a:r>
              <a:rPr lang="en-US" dirty="0" smtClean="0">
                <a:solidFill>
                  <a:srgbClr val="FF0000"/>
                </a:solidFill>
              </a:rPr>
              <a:t>Prepared by </a:t>
            </a:r>
          </a:p>
          <a:p>
            <a:r>
              <a:rPr lang="en-US" dirty="0" smtClean="0"/>
              <a:t> </a:t>
            </a:r>
            <a:r>
              <a:rPr lang="en-US" smtClean="0"/>
              <a:t>Dr.S.Vanitha</a:t>
            </a:r>
            <a:endParaRPr lang="en-US" dirty="0" smtClean="0"/>
          </a:p>
          <a:p>
            <a:endParaRPr lang="en-US" dirty="0" smtClean="0"/>
          </a:p>
          <a:p>
            <a:pPr marL="0" indent="0">
              <a:buNone/>
            </a:pPr>
            <a:r>
              <a:rPr lang="en-US" b="1" dirty="0" smtClean="0">
                <a:solidFill>
                  <a:srgbClr val="FF0000"/>
                </a:solidFill>
              </a:rPr>
              <a:t>VERSION 1.0</a:t>
            </a:r>
            <a:endParaRPr lang="en-US" b="1" dirty="0">
              <a:solidFill>
                <a:srgbClr val="FF0000"/>
              </a:solidFill>
            </a:endParaRPr>
          </a:p>
        </p:txBody>
      </p:sp>
      <p:sp useBgFill="1">
        <p:nvSpPr>
          <p:cNvPr id="8" name="Rectangle 7"/>
          <p:cNvSpPr/>
          <p:nvPr/>
        </p:nvSpPr>
        <p:spPr>
          <a:xfrm>
            <a:off x="3784349" y="6274051"/>
            <a:ext cx="434566" cy="23539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5325215"/>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799" y="3100190"/>
            <a:ext cx="8145049" cy="1143000"/>
          </a:xfrm>
        </p:spPr>
        <p:txBody>
          <a:bodyPr/>
          <a:lstStyle/>
          <a:p>
            <a:r>
              <a:rPr lang="en-US" sz="4400" b="1" dirty="0" smtClean="0">
                <a:solidFill>
                  <a:srgbClr val="FF0000"/>
                </a:solidFill>
              </a:rPr>
              <a:t/>
            </a:r>
            <a:br>
              <a:rPr lang="en-US" sz="4400" b="1" dirty="0" smtClean="0">
                <a:solidFill>
                  <a:srgbClr val="FF0000"/>
                </a:solidFill>
              </a:rPr>
            </a:br>
            <a:r>
              <a:rPr lang="en-US" sz="4400" b="1" dirty="0" smtClean="0">
                <a:solidFill>
                  <a:srgbClr val="FF0000"/>
                </a:solidFill>
              </a:rPr>
              <a:t>One-way classification</a:t>
            </a:r>
            <a:br>
              <a:rPr lang="en-US" sz="4400" b="1" dirty="0" smtClean="0">
                <a:solidFill>
                  <a:srgbClr val="FF0000"/>
                </a:solidFill>
              </a:rPr>
            </a:br>
            <a:r>
              <a:rPr lang="en-US" b="1" dirty="0">
                <a:solidFill>
                  <a:srgbClr val="002060"/>
                </a:solidFill>
              </a:rPr>
              <a:t>Completely Randomized Design (CRD</a:t>
            </a:r>
            <a:r>
              <a:rPr lang="en-US" b="1" dirty="0" smtClean="0">
                <a:solidFill>
                  <a:srgbClr val="002060"/>
                </a:solidFill>
              </a:rPr>
              <a:t>)</a:t>
            </a:r>
            <a:r>
              <a:rPr lang="en-US" dirty="0">
                <a:solidFill>
                  <a:srgbClr val="002060"/>
                </a:solidFill>
              </a:rPr>
              <a:t/>
            </a:r>
            <a:br>
              <a:rPr lang="en-US" dirty="0">
                <a:solidFill>
                  <a:srgbClr val="002060"/>
                </a:solidFill>
              </a:rPr>
            </a:br>
            <a:r>
              <a:rPr lang="en-US" dirty="0">
                <a:solidFill>
                  <a:srgbClr val="002060"/>
                </a:solidFill>
              </a:rPr>
              <a:t/>
            </a:r>
            <a:br>
              <a:rPr lang="en-US" dirty="0">
                <a:solidFill>
                  <a:srgbClr val="002060"/>
                </a:solidFill>
              </a:rPr>
            </a:br>
            <a:endParaRPr lang="en-US" dirty="0">
              <a:solidFill>
                <a:srgbClr val="002060"/>
              </a:solidFill>
            </a:endParaRPr>
          </a:p>
        </p:txBody>
      </p:sp>
    </p:spTree>
    <p:extLst>
      <p:ext uri="{BB962C8B-B14F-4D97-AF65-F5344CB8AC3E}">
        <p14:creationId xmlns:p14="http://schemas.microsoft.com/office/powerpoint/2010/main" val="2741740629"/>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buClr>
                <a:srgbClr val="FF0000"/>
              </a:buClr>
              <a:buFont typeface="Wingdings" pitchFamily="2" charset="2"/>
              <a:buChar char="§"/>
            </a:pPr>
            <a:r>
              <a:rPr lang="en-US" dirty="0">
                <a:solidFill>
                  <a:srgbClr val="002060"/>
                </a:solidFill>
              </a:rPr>
              <a:t>In one-way classification, the data is classified according to one factor or criteria</a:t>
            </a:r>
            <a:r>
              <a:rPr lang="en-US" dirty="0" smtClean="0">
                <a:solidFill>
                  <a:srgbClr val="002060"/>
                </a:solidFill>
              </a:rPr>
              <a:t>.</a:t>
            </a:r>
          </a:p>
          <a:p>
            <a:pPr marL="0" indent="0">
              <a:buClr>
                <a:srgbClr val="FF0000"/>
              </a:buClr>
              <a:buNone/>
            </a:pPr>
            <a:endParaRPr lang="en-US" dirty="0">
              <a:solidFill>
                <a:srgbClr val="002060"/>
              </a:solidFill>
            </a:endParaRPr>
          </a:p>
          <a:p>
            <a:pPr marL="0" indent="0">
              <a:buNone/>
            </a:pPr>
            <a:r>
              <a:rPr lang="en-US" sz="2800" b="1" dirty="0">
                <a:solidFill>
                  <a:srgbClr val="FF0000"/>
                </a:solidFill>
              </a:rPr>
              <a:t>Completely Randomized Design (CRD):</a:t>
            </a:r>
            <a:endParaRPr lang="en-US" sz="2800" dirty="0">
              <a:solidFill>
                <a:srgbClr val="FF0000"/>
              </a:solidFill>
            </a:endParaRPr>
          </a:p>
          <a:p>
            <a:pPr algn="just">
              <a:lnSpc>
                <a:spcPct val="150000"/>
              </a:lnSpc>
              <a:buClr>
                <a:srgbClr val="FF0000"/>
              </a:buClr>
              <a:buFont typeface="Wingdings" pitchFamily="2" charset="2"/>
              <a:buChar char="§"/>
            </a:pPr>
            <a:r>
              <a:rPr lang="en-US" dirty="0"/>
              <a:t> </a:t>
            </a:r>
            <a:r>
              <a:rPr lang="en-US" dirty="0" smtClean="0">
                <a:solidFill>
                  <a:srgbClr val="002060"/>
                </a:solidFill>
              </a:rPr>
              <a:t>The </a:t>
            </a:r>
            <a:r>
              <a:rPr lang="en-US" dirty="0">
                <a:solidFill>
                  <a:srgbClr val="002060"/>
                </a:solidFill>
              </a:rPr>
              <a:t>completely randomized design is the simplest of all designs based on the principles of randomization and replication. In this design, treatments are allotted randomly to the entire experimental units with replication.</a:t>
            </a:r>
          </a:p>
          <a:p>
            <a:pPr>
              <a:buClr>
                <a:srgbClr val="FF0000"/>
              </a:buClr>
              <a:buFont typeface="Wingdings" pitchFamily="2" charset="2"/>
              <a:buChar char="§"/>
            </a:pPr>
            <a:endParaRPr lang="en-US" dirty="0">
              <a:solidFill>
                <a:srgbClr val="002060"/>
              </a:solidFill>
            </a:endParaRPr>
          </a:p>
          <a:p>
            <a:endParaRPr lang="en-US" dirty="0"/>
          </a:p>
        </p:txBody>
      </p:sp>
    </p:spTree>
    <p:extLst>
      <p:ext uri="{BB962C8B-B14F-4D97-AF65-F5344CB8AC3E}">
        <p14:creationId xmlns:p14="http://schemas.microsoft.com/office/powerpoint/2010/main" val="248656914"/>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FF0000"/>
                </a:solidFill>
              </a:rPr>
              <a:t>ANOVA Table Calculations</a:t>
            </a:r>
            <a:endParaRPr lang="en-US" sz="28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50000"/>
                  </a:lnSpc>
                  <a:buNone/>
                </a:pPr>
                <a:r>
                  <a:rPr lang="en-US" dirty="0" smtClean="0"/>
                  <a:t>  </a:t>
                </a:r>
                <a:r>
                  <a:rPr lang="en-US" dirty="0" smtClean="0">
                    <a:solidFill>
                      <a:srgbClr val="FF0000"/>
                    </a:solidFill>
                  </a:rPr>
                  <a:t>Procedure:</a:t>
                </a:r>
              </a:p>
              <a:p>
                <a:pPr>
                  <a:buClr>
                    <a:srgbClr val="FF0000"/>
                  </a:buClr>
                  <a:buFont typeface="Wingdings" pitchFamily="2" charset="2"/>
                  <a:buChar char="§"/>
                </a:pPr>
                <a:r>
                  <a:rPr lang="en-US" dirty="0" smtClean="0">
                    <a:solidFill>
                      <a:srgbClr val="002060"/>
                    </a:solidFill>
                  </a:rPr>
                  <a:t>Find  </a:t>
                </a:r>
              </a:p>
              <a:p>
                <a:pPr marL="0" indent="0">
                  <a:buNone/>
                </a:pPr>
                <a:r>
                  <a:rPr lang="en-US" dirty="0">
                    <a:solidFill>
                      <a:srgbClr val="002060"/>
                    </a:solidFill>
                  </a:rPr>
                  <a:t> </a:t>
                </a:r>
                <a:r>
                  <a:rPr lang="en-US" dirty="0" smtClean="0">
                    <a:solidFill>
                      <a:srgbClr val="002060"/>
                    </a:solidFill>
                  </a:rPr>
                  <a:t>             N </a:t>
                </a:r>
                <a:r>
                  <a:rPr lang="en-US" dirty="0">
                    <a:solidFill>
                      <a:srgbClr val="002060"/>
                    </a:solidFill>
                  </a:rPr>
                  <a:t>– number of observations</a:t>
                </a:r>
              </a:p>
              <a:p>
                <a:pPr marL="0" indent="0">
                  <a:buNone/>
                </a:pPr>
                <a:r>
                  <a:rPr lang="en-US" dirty="0" smtClean="0">
                    <a:solidFill>
                      <a:srgbClr val="002060"/>
                    </a:solidFill>
                  </a:rPr>
                  <a:t>            </a:t>
                </a:r>
              </a:p>
              <a:p>
                <a:pPr marL="0" indent="0">
                  <a:buNone/>
                </a:pPr>
                <a:r>
                  <a:rPr lang="en-US" dirty="0">
                    <a:solidFill>
                      <a:srgbClr val="002060"/>
                    </a:solidFill>
                  </a:rPr>
                  <a:t> </a:t>
                </a:r>
                <a:r>
                  <a:rPr lang="en-US" dirty="0" smtClean="0">
                    <a:solidFill>
                      <a:srgbClr val="002060"/>
                    </a:solidFill>
                  </a:rPr>
                  <a:t>             </a:t>
                </a:r>
                <a:r>
                  <a:rPr lang="en-US" dirty="0">
                    <a:solidFill>
                      <a:srgbClr val="002060"/>
                    </a:solidFill>
                  </a:rPr>
                  <a:t>k - Number of samples (treatments)</a:t>
                </a:r>
              </a:p>
              <a:p>
                <a:pPr marL="0" indent="0">
                  <a:buNone/>
                </a:pPr>
                <a:r>
                  <a:rPr lang="en-US" dirty="0" smtClean="0">
                    <a:solidFill>
                      <a:srgbClr val="002060"/>
                    </a:solidFill>
                  </a:rPr>
                  <a:t>            </a:t>
                </a:r>
              </a:p>
              <a:p>
                <a:pPr marL="0" indent="0">
                  <a:buNone/>
                </a:pPr>
                <a:r>
                  <a:rPr lang="en-US" dirty="0">
                    <a:solidFill>
                      <a:srgbClr val="002060"/>
                    </a:solidFill>
                  </a:rPr>
                  <a:t> </a:t>
                </a:r>
                <a:r>
                  <a:rPr lang="en-US" dirty="0" smtClean="0">
                    <a:solidFill>
                      <a:srgbClr val="002060"/>
                    </a:solidFill>
                  </a:rPr>
                  <a:t>             T </a:t>
                </a:r>
                <a:r>
                  <a:rPr lang="en-US" dirty="0">
                    <a:solidFill>
                      <a:srgbClr val="002060"/>
                    </a:solidFill>
                  </a:rPr>
                  <a:t>– Total Value of all </a:t>
                </a:r>
                <a:r>
                  <a:rPr lang="en-US" dirty="0" smtClean="0">
                    <a:solidFill>
                      <a:srgbClr val="002060"/>
                    </a:solidFill>
                  </a:rPr>
                  <a:t>observations, i.e</a:t>
                </a:r>
                <a:r>
                  <a:rPr lang="en-US" dirty="0">
                    <a:solidFill>
                      <a:srgbClr val="002060"/>
                    </a:solidFill>
                  </a:rPr>
                  <a:t>., </a:t>
                </a:r>
                <a14:m>
                  <m:oMath xmlns:m="http://schemas.openxmlformats.org/officeDocument/2006/math">
                    <m:r>
                      <a:rPr lang="en-US" sz="2000" b="0" i="1">
                        <a:solidFill>
                          <a:srgbClr val="002060"/>
                        </a:solidFill>
                        <a:latin typeface="Cambria Math"/>
                      </a:rPr>
                      <m:t>𝑇</m:t>
                    </m:r>
                    <m:r>
                      <a:rPr lang="en-US" sz="2000" b="0" i="1">
                        <a:solidFill>
                          <a:srgbClr val="002060"/>
                        </a:solidFill>
                        <a:latin typeface="Cambria Math"/>
                      </a:rPr>
                      <m:t>= </m:t>
                    </m:r>
                    <m:nary>
                      <m:naryPr>
                        <m:chr m:val="∑"/>
                        <m:limLoc m:val="undOvr"/>
                        <m:ctrlPr>
                          <a:rPr lang="en-US" sz="2000" i="1">
                            <a:solidFill>
                              <a:srgbClr val="002060"/>
                            </a:solidFill>
                            <a:latin typeface="Cambria Math"/>
                          </a:rPr>
                        </m:ctrlPr>
                      </m:naryPr>
                      <m:sub>
                        <m:r>
                          <a:rPr lang="en-US" sz="2000" b="0" i="1">
                            <a:solidFill>
                              <a:srgbClr val="002060"/>
                            </a:solidFill>
                            <a:latin typeface="Cambria Math"/>
                          </a:rPr>
                          <m:t>𝑖</m:t>
                        </m:r>
                        <m:r>
                          <a:rPr lang="en-US" sz="2000" b="0" i="1">
                            <a:solidFill>
                              <a:srgbClr val="002060"/>
                            </a:solidFill>
                            <a:latin typeface="Cambria Math"/>
                          </a:rPr>
                          <m:t>=1</m:t>
                        </m:r>
                      </m:sub>
                      <m:sup>
                        <m:r>
                          <a:rPr lang="en-US" sz="2000" b="0" i="1">
                            <a:solidFill>
                              <a:srgbClr val="002060"/>
                            </a:solidFill>
                            <a:latin typeface="Cambria Math"/>
                          </a:rPr>
                          <m:t>𝑘</m:t>
                        </m:r>
                      </m:sup>
                      <m:e>
                        <m:sSub>
                          <m:sSubPr>
                            <m:ctrlPr>
                              <a:rPr lang="en-US" sz="2000" i="1">
                                <a:solidFill>
                                  <a:srgbClr val="002060"/>
                                </a:solidFill>
                                <a:latin typeface="Cambria Math"/>
                              </a:rPr>
                            </m:ctrlPr>
                          </m:sSubPr>
                          <m:e>
                            <m:r>
                              <a:rPr lang="en-US" sz="2000" b="0" i="1">
                                <a:solidFill>
                                  <a:srgbClr val="002060"/>
                                </a:solidFill>
                                <a:latin typeface="Cambria Math"/>
                              </a:rPr>
                              <m:t>𝑋</m:t>
                            </m:r>
                          </m:e>
                          <m:sub>
                            <m:r>
                              <a:rPr lang="en-US" sz="2000" b="0" i="1">
                                <a:solidFill>
                                  <a:srgbClr val="002060"/>
                                </a:solidFill>
                                <a:latin typeface="Cambria Math"/>
                              </a:rPr>
                              <m:t>𝑘</m:t>
                            </m:r>
                          </m:sub>
                        </m:sSub>
                      </m:e>
                    </m:nary>
                  </m:oMath>
                </a14:m>
                <a:endParaRPr lang="en-US" dirty="0">
                  <a:solidFill>
                    <a:srgbClr val="002060"/>
                  </a:solidFill>
                </a:endParaRPr>
              </a:p>
              <a:p>
                <a:pPr marL="0" indent="0">
                  <a:buNone/>
                </a:pPr>
                <a:r>
                  <a:rPr lang="en-US" dirty="0" smtClean="0">
                    <a:solidFill>
                      <a:srgbClr val="002060"/>
                    </a:solidFill>
                  </a:rPr>
                  <a:t>               Correction </a:t>
                </a:r>
                <a:r>
                  <a:rPr lang="en-US" dirty="0">
                    <a:solidFill>
                      <a:srgbClr val="002060"/>
                    </a:solidFill>
                  </a:rPr>
                  <a:t>Factor, C.F = </a:t>
                </a:r>
                <a14:m>
                  <m:oMath xmlns:m="http://schemas.openxmlformats.org/officeDocument/2006/math">
                    <m:f>
                      <m:fPr>
                        <m:ctrlPr>
                          <a:rPr lang="en-US" i="1">
                            <a:solidFill>
                              <a:srgbClr val="002060"/>
                            </a:solidFill>
                            <a:latin typeface="Cambria Math"/>
                          </a:rPr>
                        </m:ctrlPr>
                      </m:fPr>
                      <m:num>
                        <m:sSup>
                          <m:sSupPr>
                            <m:ctrlPr>
                              <a:rPr lang="en-US" i="1">
                                <a:solidFill>
                                  <a:srgbClr val="002060"/>
                                </a:solidFill>
                                <a:latin typeface="Cambria Math"/>
                              </a:rPr>
                            </m:ctrlPr>
                          </m:sSupPr>
                          <m:e>
                            <m:r>
                              <a:rPr lang="en-US" b="0" i="1">
                                <a:solidFill>
                                  <a:srgbClr val="002060"/>
                                </a:solidFill>
                                <a:latin typeface="Cambria Math"/>
                              </a:rPr>
                              <m:t>𝑇</m:t>
                            </m:r>
                          </m:e>
                          <m:sup>
                            <m:r>
                              <a:rPr lang="en-US" b="0" i="1">
                                <a:solidFill>
                                  <a:srgbClr val="002060"/>
                                </a:solidFill>
                                <a:latin typeface="Cambria Math"/>
                              </a:rPr>
                              <m:t>2</m:t>
                            </m:r>
                          </m:sup>
                        </m:sSup>
                      </m:num>
                      <m:den>
                        <m:r>
                          <a:rPr lang="en-US" b="0" i="1">
                            <a:solidFill>
                              <a:srgbClr val="002060"/>
                            </a:solidFill>
                            <a:latin typeface="Cambria Math"/>
                          </a:rPr>
                          <m:t>𝑁</m:t>
                        </m:r>
                      </m:den>
                    </m:f>
                  </m:oMath>
                </a14:m>
                <a:endParaRPr lang="en-US" dirty="0" smtClean="0">
                  <a:solidFill>
                    <a:srgbClr val="00206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r="-741"/>
                </a:stretch>
              </a:blipFill>
            </p:spPr>
            <p:txBody>
              <a:bodyPr/>
              <a:lstStyle/>
              <a:p>
                <a:r>
                  <a:rPr lang="en-US">
                    <a:noFill/>
                  </a:rPr>
                  <a:t> </a:t>
                </a:r>
              </a:p>
            </p:txBody>
          </p:sp>
        </mc:Fallback>
      </mc:AlternateContent>
    </p:spTree>
    <p:extLst>
      <p:ext uri="{BB962C8B-B14F-4D97-AF65-F5344CB8AC3E}">
        <p14:creationId xmlns:p14="http://schemas.microsoft.com/office/powerpoint/2010/main" val="2316747129"/>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84" y="763152"/>
            <a:ext cx="8229600" cy="792162"/>
          </a:xfrm>
        </p:spPr>
        <p:txBody>
          <a:bodyPr/>
          <a:lstStyle/>
          <a:p>
            <a:pPr marL="457200" indent="-457200" algn="l">
              <a:buClr>
                <a:srgbClr val="FF0000"/>
              </a:buClr>
              <a:buFont typeface="Wingdings" pitchFamily="2" charset="2"/>
              <a:buChar char="§"/>
            </a:pPr>
            <a:r>
              <a:rPr lang="en-US" dirty="0">
                <a:solidFill>
                  <a:srgbClr val="FF0000"/>
                </a:solidFill>
              </a:rPr>
              <a:t>Calculate</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Clr>
                    <a:srgbClr val="FF0000"/>
                  </a:buClr>
                  <a:buFont typeface="Courier New" pitchFamily="49" charset="0"/>
                  <a:buChar char="o"/>
                </a:pPr>
                <a:r>
                  <a:rPr lang="en-US" dirty="0" smtClean="0"/>
                  <a:t> </a:t>
                </a:r>
                <a:r>
                  <a:rPr lang="en-US" dirty="0" smtClean="0">
                    <a:solidFill>
                      <a:srgbClr val="002060"/>
                    </a:solidFill>
                  </a:rPr>
                  <a:t>Total sum of Squares, TSS = </a:t>
                </a:r>
                <a14:m>
                  <m:oMath xmlns:m="http://schemas.openxmlformats.org/officeDocument/2006/math">
                    <m:nary>
                      <m:naryPr>
                        <m:chr m:val="∑"/>
                        <m:limLoc m:val="undOvr"/>
                        <m:ctrlPr>
                          <a:rPr lang="en-US" i="1">
                            <a:solidFill>
                              <a:srgbClr val="002060"/>
                            </a:solidFill>
                            <a:latin typeface="Cambria Math"/>
                          </a:rPr>
                        </m:ctrlPr>
                      </m:naryPr>
                      <m:sub>
                        <m:r>
                          <a:rPr lang="en-US" i="1">
                            <a:solidFill>
                              <a:srgbClr val="002060"/>
                            </a:solidFill>
                            <a:latin typeface="Cambria Math"/>
                          </a:rPr>
                          <m:t>𝑖</m:t>
                        </m:r>
                        <m:r>
                          <a:rPr lang="en-US" i="1">
                            <a:solidFill>
                              <a:srgbClr val="002060"/>
                            </a:solidFill>
                            <a:latin typeface="Cambria Math"/>
                          </a:rPr>
                          <m:t>=1</m:t>
                        </m:r>
                      </m:sub>
                      <m:sup>
                        <m:r>
                          <a:rPr lang="en-US" i="1">
                            <a:solidFill>
                              <a:srgbClr val="002060"/>
                            </a:solidFill>
                            <a:latin typeface="Cambria Math"/>
                          </a:rPr>
                          <m:t>𝑘</m:t>
                        </m:r>
                      </m:sup>
                      <m:e>
                        <m:sSubSup>
                          <m:sSubSupPr>
                            <m:ctrlPr>
                              <a:rPr lang="en-US" i="1">
                                <a:solidFill>
                                  <a:srgbClr val="002060"/>
                                </a:solidFill>
                                <a:latin typeface="Cambria Math"/>
                              </a:rPr>
                            </m:ctrlPr>
                          </m:sSubSupPr>
                          <m:e>
                            <m:r>
                              <a:rPr lang="en-US" i="1">
                                <a:solidFill>
                                  <a:srgbClr val="002060"/>
                                </a:solidFill>
                                <a:latin typeface="Cambria Math"/>
                              </a:rPr>
                              <m:t>𝑋</m:t>
                            </m:r>
                          </m:e>
                          <m:sub>
                            <m:r>
                              <a:rPr lang="en-US" i="1">
                                <a:solidFill>
                                  <a:srgbClr val="002060"/>
                                </a:solidFill>
                                <a:latin typeface="Cambria Math"/>
                              </a:rPr>
                              <m:t>𝑖</m:t>
                            </m:r>
                          </m:sub>
                          <m:sup>
                            <m:r>
                              <a:rPr lang="en-US" i="1">
                                <a:solidFill>
                                  <a:srgbClr val="002060"/>
                                </a:solidFill>
                                <a:latin typeface="Cambria Math"/>
                              </a:rPr>
                              <m:t>2</m:t>
                            </m:r>
                          </m:sup>
                        </m:sSubSup>
                        <m:r>
                          <a:rPr lang="en-US" i="1">
                            <a:solidFill>
                              <a:srgbClr val="002060"/>
                            </a:solidFill>
                            <a:latin typeface="Cambria Math"/>
                          </a:rPr>
                          <m:t>− </m:t>
                        </m:r>
                        <m:f>
                          <m:fPr>
                            <m:ctrlPr>
                              <a:rPr lang="en-US" i="1">
                                <a:solidFill>
                                  <a:srgbClr val="002060"/>
                                </a:solidFill>
                                <a:latin typeface="Cambria Math"/>
                              </a:rPr>
                            </m:ctrlPr>
                          </m:fPr>
                          <m:num>
                            <m:sSup>
                              <m:sSupPr>
                                <m:ctrlPr>
                                  <a:rPr lang="en-US" i="1">
                                    <a:solidFill>
                                      <a:srgbClr val="002060"/>
                                    </a:solidFill>
                                    <a:latin typeface="Cambria Math"/>
                                  </a:rPr>
                                </m:ctrlPr>
                              </m:sSupPr>
                              <m:e>
                                <m:r>
                                  <a:rPr lang="en-US" i="1">
                                    <a:solidFill>
                                      <a:srgbClr val="002060"/>
                                    </a:solidFill>
                                    <a:latin typeface="Cambria Math"/>
                                  </a:rPr>
                                  <m:t>𝑇</m:t>
                                </m:r>
                              </m:e>
                              <m:sup>
                                <m:r>
                                  <a:rPr lang="en-US" i="1">
                                    <a:solidFill>
                                      <a:srgbClr val="002060"/>
                                    </a:solidFill>
                                    <a:latin typeface="Cambria Math"/>
                                  </a:rPr>
                                  <m:t>2</m:t>
                                </m:r>
                              </m:sup>
                            </m:sSup>
                          </m:num>
                          <m:den>
                            <m:r>
                              <a:rPr lang="en-US" i="1">
                                <a:solidFill>
                                  <a:srgbClr val="002060"/>
                                </a:solidFill>
                                <a:latin typeface="Cambria Math"/>
                              </a:rPr>
                              <m:t>𝑁</m:t>
                            </m:r>
                          </m:den>
                        </m:f>
                      </m:e>
                    </m:nary>
                  </m:oMath>
                </a14:m>
                <a:endParaRPr lang="en-US" dirty="0" smtClean="0">
                  <a:solidFill>
                    <a:srgbClr val="002060"/>
                  </a:solidFill>
                </a:endParaRPr>
              </a:p>
              <a:p>
                <a:pPr>
                  <a:buClr>
                    <a:srgbClr val="FF0000"/>
                  </a:buClr>
                  <a:buFont typeface="Courier New" pitchFamily="49" charset="0"/>
                  <a:buChar char="o"/>
                </a:pPr>
                <a:r>
                  <a:rPr lang="en-US" dirty="0" smtClean="0">
                    <a:solidFill>
                      <a:srgbClr val="002060"/>
                    </a:solidFill>
                  </a:rPr>
                  <a:t>Sum </a:t>
                </a:r>
                <a:r>
                  <a:rPr lang="en-US" dirty="0">
                    <a:solidFill>
                      <a:srgbClr val="002060"/>
                    </a:solidFill>
                  </a:rPr>
                  <a:t>of Squares of Columns, SSC = </a:t>
                </a:r>
                <a14:m>
                  <m:oMath xmlns:m="http://schemas.openxmlformats.org/officeDocument/2006/math">
                    <m:nary>
                      <m:naryPr>
                        <m:chr m:val="∑"/>
                        <m:limLoc m:val="undOvr"/>
                        <m:ctrlPr>
                          <a:rPr lang="en-US" i="1">
                            <a:solidFill>
                              <a:srgbClr val="002060"/>
                            </a:solidFill>
                            <a:latin typeface="Cambria Math"/>
                          </a:rPr>
                        </m:ctrlPr>
                      </m:naryPr>
                      <m:sub>
                        <m:r>
                          <a:rPr lang="en-US" i="1">
                            <a:solidFill>
                              <a:srgbClr val="002060"/>
                            </a:solidFill>
                            <a:latin typeface="Cambria Math"/>
                          </a:rPr>
                          <m:t>𝑖</m:t>
                        </m:r>
                        <m:r>
                          <a:rPr lang="en-US" i="1">
                            <a:solidFill>
                              <a:srgbClr val="002060"/>
                            </a:solidFill>
                            <a:latin typeface="Cambria Math"/>
                          </a:rPr>
                          <m:t>=1</m:t>
                        </m:r>
                      </m:sub>
                      <m:sup>
                        <m:r>
                          <a:rPr lang="en-US" i="1">
                            <a:solidFill>
                              <a:srgbClr val="002060"/>
                            </a:solidFill>
                            <a:latin typeface="Cambria Math"/>
                          </a:rPr>
                          <m:t>𝑘</m:t>
                        </m:r>
                      </m:sup>
                      <m:e>
                        <m:f>
                          <m:fPr>
                            <m:ctrlPr>
                              <a:rPr lang="en-US" i="1">
                                <a:solidFill>
                                  <a:srgbClr val="002060"/>
                                </a:solidFill>
                                <a:latin typeface="Cambria Math"/>
                              </a:rPr>
                            </m:ctrlPr>
                          </m:fPr>
                          <m:num>
                            <m:sSubSup>
                              <m:sSubSupPr>
                                <m:ctrlPr>
                                  <a:rPr lang="en-US" i="1">
                                    <a:solidFill>
                                      <a:srgbClr val="002060"/>
                                    </a:solidFill>
                                    <a:latin typeface="Cambria Math"/>
                                  </a:rPr>
                                </m:ctrlPr>
                              </m:sSubSupPr>
                              <m:e>
                                <m:r>
                                  <a:rPr lang="en-US" i="1">
                                    <a:solidFill>
                                      <a:srgbClr val="002060"/>
                                    </a:solidFill>
                                    <a:latin typeface="Cambria Math"/>
                                  </a:rPr>
                                  <m:t>𝑋</m:t>
                                </m:r>
                              </m:e>
                              <m:sub>
                                <m:r>
                                  <a:rPr lang="en-US" i="1">
                                    <a:solidFill>
                                      <a:srgbClr val="002060"/>
                                    </a:solidFill>
                                    <a:latin typeface="Cambria Math"/>
                                  </a:rPr>
                                  <m:t>𝑖</m:t>
                                </m:r>
                              </m:sub>
                              <m:sup>
                                <m:r>
                                  <a:rPr lang="en-US" i="1">
                                    <a:solidFill>
                                      <a:srgbClr val="002060"/>
                                    </a:solidFill>
                                    <a:latin typeface="Cambria Math"/>
                                  </a:rPr>
                                  <m:t>2</m:t>
                                </m:r>
                              </m:sup>
                            </m:sSubSup>
                          </m:num>
                          <m:den>
                            <m:sSub>
                              <m:sSubPr>
                                <m:ctrlPr>
                                  <a:rPr lang="en-US" i="1">
                                    <a:solidFill>
                                      <a:srgbClr val="002060"/>
                                    </a:solidFill>
                                    <a:latin typeface="Cambria Math"/>
                                  </a:rPr>
                                </m:ctrlPr>
                              </m:sSubPr>
                              <m:e>
                                <m:r>
                                  <a:rPr lang="en-US" i="1">
                                    <a:solidFill>
                                      <a:srgbClr val="002060"/>
                                    </a:solidFill>
                                    <a:latin typeface="Cambria Math"/>
                                  </a:rPr>
                                  <m:t>𝑛</m:t>
                                </m:r>
                              </m:e>
                              <m:sub>
                                <m:r>
                                  <a:rPr lang="en-US" i="1">
                                    <a:solidFill>
                                      <a:srgbClr val="002060"/>
                                    </a:solidFill>
                                    <a:latin typeface="Cambria Math"/>
                                  </a:rPr>
                                  <m:t>𝑖</m:t>
                                </m:r>
                              </m:sub>
                            </m:sSub>
                          </m:den>
                        </m:f>
                        <m:r>
                          <a:rPr lang="en-US" i="1">
                            <a:solidFill>
                              <a:srgbClr val="002060"/>
                            </a:solidFill>
                            <a:latin typeface="Cambria Math"/>
                          </a:rPr>
                          <m:t>− </m:t>
                        </m:r>
                        <m:f>
                          <m:fPr>
                            <m:ctrlPr>
                              <a:rPr lang="en-US" i="1">
                                <a:solidFill>
                                  <a:srgbClr val="002060"/>
                                </a:solidFill>
                                <a:latin typeface="Cambria Math"/>
                              </a:rPr>
                            </m:ctrlPr>
                          </m:fPr>
                          <m:num>
                            <m:sSup>
                              <m:sSupPr>
                                <m:ctrlPr>
                                  <a:rPr lang="en-US" i="1">
                                    <a:solidFill>
                                      <a:srgbClr val="002060"/>
                                    </a:solidFill>
                                    <a:latin typeface="Cambria Math"/>
                                  </a:rPr>
                                </m:ctrlPr>
                              </m:sSupPr>
                              <m:e>
                                <m:r>
                                  <a:rPr lang="en-US" i="1">
                                    <a:solidFill>
                                      <a:srgbClr val="002060"/>
                                    </a:solidFill>
                                    <a:latin typeface="Cambria Math"/>
                                  </a:rPr>
                                  <m:t>𝑇</m:t>
                                </m:r>
                              </m:e>
                              <m:sup>
                                <m:r>
                                  <a:rPr lang="en-US" i="1">
                                    <a:solidFill>
                                      <a:srgbClr val="002060"/>
                                    </a:solidFill>
                                    <a:latin typeface="Cambria Math"/>
                                  </a:rPr>
                                  <m:t>2</m:t>
                                </m:r>
                              </m:sup>
                            </m:sSup>
                          </m:num>
                          <m:den>
                            <m:r>
                              <a:rPr lang="en-US" i="1">
                                <a:solidFill>
                                  <a:srgbClr val="002060"/>
                                </a:solidFill>
                                <a:latin typeface="Cambria Math"/>
                              </a:rPr>
                              <m:t>𝑁</m:t>
                            </m:r>
                          </m:den>
                        </m:f>
                      </m:e>
                    </m:nary>
                  </m:oMath>
                </a14:m>
                <a:r>
                  <a:rPr lang="en-US" dirty="0">
                    <a:solidFill>
                      <a:srgbClr val="002060"/>
                    </a:solidFill>
                  </a:rPr>
                  <a:t> </a:t>
                </a:r>
              </a:p>
              <a:p>
                <a:pPr marL="0" indent="0">
                  <a:buNone/>
                </a:pPr>
                <a:r>
                  <a:rPr lang="en-US" dirty="0">
                    <a:solidFill>
                      <a:srgbClr val="002060"/>
                    </a:solidFill>
                  </a:rPr>
                  <a:t>     </a:t>
                </a:r>
                <a:r>
                  <a:rPr lang="en-US" dirty="0" smtClean="0">
                    <a:solidFill>
                      <a:srgbClr val="002060"/>
                    </a:solidFill>
                  </a:rPr>
                  <a:t>where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𝑛</m:t>
                        </m:r>
                      </m:e>
                      <m:sub>
                        <m:r>
                          <a:rPr lang="en-US" i="1">
                            <a:solidFill>
                              <a:srgbClr val="002060"/>
                            </a:solidFill>
                            <a:latin typeface="Cambria Math"/>
                          </a:rPr>
                          <m:t>𝑖</m:t>
                        </m:r>
                      </m:sub>
                    </m:sSub>
                  </m:oMath>
                </a14:m>
                <a:r>
                  <a:rPr lang="en-US" dirty="0">
                    <a:solidFill>
                      <a:srgbClr val="002060"/>
                    </a:solidFill>
                  </a:rPr>
                  <a:t> is the number of elements in each </a:t>
                </a:r>
                <a:r>
                  <a:rPr lang="en-US" dirty="0" smtClean="0">
                    <a:solidFill>
                      <a:srgbClr val="002060"/>
                    </a:solidFill>
                  </a:rPr>
                  <a:t>column</a:t>
                </a:r>
              </a:p>
              <a:p>
                <a:pPr>
                  <a:buClr>
                    <a:srgbClr val="FF0000"/>
                  </a:buClr>
                  <a:buFont typeface="Courier New" pitchFamily="49" charset="0"/>
                  <a:buChar char="o"/>
                </a:pPr>
                <a:r>
                  <a:rPr lang="en-US" dirty="0" smtClean="0">
                    <a:solidFill>
                      <a:srgbClr val="002060"/>
                    </a:solidFill>
                  </a:rPr>
                  <a:t>Sum </a:t>
                </a:r>
                <a:r>
                  <a:rPr lang="en-US" dirty="0">
                    <a:solidFill>
                      <a:srgbClr val="002060"/>
                    </a:solidFill>
                  </a:rPr>
                  <a:t>of squares (of Error / Residual or) between </a:t>
                </a:r>
                <a:r>
                  <a:rPr lang="en-US" dirty="0" smtClean="0">
                    <a:solidFill>
                      <a:srgbClr val="002060"/>
                    </a:solidFill>
                  </a:rPr>
                  <a:t>  </a:t>
                </a:r>
              </a:p>
              <a:p>
                <a:pPr marL="0" indent="0">
                  <a:buClr>
                    <a:srgbClr val="FF0000"/>
                  </a:buClr>
                  <a:buNone/>
                </a:pPr>
                <a:r>
                  <a:rPr lang="en-US" dirty="0">
                    <a:solidFill>
                      <a:srgbClr val="002060"/>
                    </a:solidFill>
                  </a:rPr>
                  <a:t> </a:t>
                </a:r>
                <a:r>
                  <a:rPr lang="en-US" dirty="0" smtClean="0">
                    <a:solidFill>
                      <a:srgbClr val="002060"/>
                    </a:solidFill>
                  </a:rPr>
                  <a:t>    columns</a:t>
                </a:r>
                <a:r>
                  <a:rPr lang="en-US" dirty="0">
                    <a:solidFill>
                      <a:srgbClr val="002060"/>
                    </a:solidFill>
                  </a:rPr>
                  <a:t>, SSE = TSS </a:t>
                </a:r>
                <a14:m>
                  <m:oMath xmlns:m="http://schemas.openxmlformats.org/officeDocument/2006/math">
                    <m:r>
                      <a:rPr lang="en-US" i="1">
                        <a:solidFill>
                          <a:srgbClr val="002060"/>
                        </a:solidFill>
                        <a:latin typeface="Cambria Math"/>
                      </a:rPr>
                      <m:t>–</m:t>
                    </m:r>
                  </m:oMath>
                </a14:m>
                <a:r>
                  <a:rPr lang="en-US" dirty="0">
                    <a:solidFill>
                      <a:srgbClr val="002060"/>
                    </a:solidFill>
                  </a:rPr>
                  <a:t> </a:t>
                </a:r>
                <a:r>
                  <a:rPr lang="en-US" dirty="0" smtClean="0">
                    <a:solidFill>
                      <a:srgbClr val="002060"/>
                    </a:solidFill>
                  </a:rPr>
                  <a:t>SSC</a:t>
                </a:r>
              </a:p>
              <a:p>
                <a:pPr>
                  <a:buClr>
                    <a:srgbClr val="FF0000"/>
                  </a:buClr>
                  <a:buFont typeface="Courier New" pitchFamily="49" charset="0"/>
                  <a:buChar char="o"/>
                </a:pPr>
                <a:r>
                  <a:rPr lang="en-US" dirty="0">
                    <a:solidFill>
                      <a:srgbClr val="002060"/>
                    </a:solidFill>
                  </a:rPr>
                  <a:t>Mean Square between samples, </a:t>
                </a:r>
                <a:r>
                  <a:rPr lang="en-US" dirty="0" smtClean="0">
                    <a:solidFill>
                      <a:srgbClr val="002060"/>
                    </a:solidFill>
                  </a:rPr>
                  <a:t>MSC = </a:t>
                </a:r>
                <a14:m>
                  <m:oMath xmlns:m="http://schemas.openxmlformats.org/officeDocument/2006/math">
                    <m:f>
                      <m:fPr>
                        <m:ctrlPr>
                          <a:rPr lang="en-US" i="1" smtClean="0">
                            <a:solidFill>
                              <a:srgbClr val="002060"/>
                            </a:solidFill>
                            <a:latin typeface="Cambria Math"/>
                          </a:rPr>
                        </m:ctrlPr>
                      </m:fPr>
                      <m:num>
                        <m:r>
                          <a:rPr lang="en-US" b="0" i="1" smtClean="0">
                            <a:solidFill>
                              <a:srgbClr val="002060"/>
                            </a:solidFill>
                            <a:latin typeface="Cambria Math"/>
                          </a:rPr>
                          <m:t>𝑆𝑆𝐶</m:t>
                        </m:r>
                      </m:num>
                      <m:den>
                        <m:r>
                          <a:rPr lang="en-US" b="0" i="1" smtClean="0">
                            <a:solidFill>
                              <a:srgbClr val="002060"/>
                            </a:solidFill>
                            <a:latin typeface="Cambria Math"/>
                          </a:rPr>
                          <m:t>𝑘</m:t>
                        </m:r>
                        <m:r>
                          <a:rPr lang="en-US" b="0" i="1" smtClean="0">
                            <a:solidFill>
                              <a:srgbClr val="002060"/>
                            </a:solidFill>
                            <a:latin typeface="Cambria Math"/>
                          </a:rPr>
                          <m:t>−1</m:t>
                        </m:r>
                      </m:den>
                    </m:f>
                  </m:oMath>
                </a14:m>
                <a:endParaRPr lang="en-US" dirty="0">
                  <a:solidFill>
                    <a:srgbClr val="002060"/>
                  </a:solidFill>
                </a:endParaRPr>
              </a:p>
              <a:p>
                <a:pPr>
                  <a:buClr>
                    <a:srgbClr val="FF0000"/>
                  </a:buClr>
                  <a:buFont typeface="Courier New" pitchFamily="49" charset="0"/>
                  <a:buChar char="o"/>
                </a:pPr>
                <a:r>
                  <a:rPr lang="en-US" dirty="0" smtClean="0">
                    <a:solidFill>
                      <a:srgbClr val="002060"/>
                    </a:solidFill>
                  </a:rPr>
                  <a:t>Mean </a:t>
                </a:r>
                <a:r>
                  <a:rPr lang="en-US" dirty="0">
                    <a:solidFill>
                      <a:srgbClr val="002060"/>
                    </a:solidFill>
                  </a:rPr>
                  <a:t>Square (of Error / Residual) within Samples, </a:t>
                </a:r>
                <a:endParaRPr lang="en-US" dirty="0" smtClean="0">
                  <a:solidFill>
                    <a:srgbClr val="002060"/>
                  </a:solidFill>
                </a:endParaRPr>
              </a:p>
              <a:p>
                <a:pPr marL="0" indent="0">
                  <a:buNone/>
                </a:pPr>
                <a:r>
                  <a:rPr lang="en-US" dirty="0" smtClean="0">
                    <a:solidFill>
                      <a:srgbClr val="002060"/>
                    </a:solidFill>
                  </a:rPr>
                  <a:t>    MSE </a:t>
                </a:r>
                <a:r>
                  <a:rPr lang="en-US" dirty="0">
                    <a:solidFill>
                      <a:srgbClr val="002060"/>
                    </a:solidFill>
                  </a:rPr>
                  <a:t>= </a:t>
                </a:r>
                <a14:m>
                  <m:oMath xmlns:m="http://schemas.openxmlformats.org/officeDocument/2006/math">
                    <m:f>
                      <m:fPr>
                        <m:ctrlPr>
                          <a:rPr lang="en-US" i="1">
                            <a:solidFill>
                              <a:srgbClr val="002060"/>
                            </a:solidFill>
                            <a:latin typeface="Cambria Math"/>
                          </a:rPr>
                        </m:ctrlPr>
                      </m:fPr>
                      <m:num>
                        <m:r>
                          <a:rPr lang="en-US" i="1">
                            <a:solidFill>
                              <a:srgbClr val="002060"/>
                            </a:solidFill>
                            <a:latin typeface="Cambria Math"/>
                          </a:rPr>
                          <m:t>𝑆𝑆</m:t>
                        </m:r>
                        <m:r>
                          <a:rPr lang="en-US" b="0" i="1" smtClean="0">
                            <a:solidFill>
                              <a:srgbClr val="002060"/>
                            </a:solidFill>
                            <a:latin typeface="Cambria Math"/>
                          </a:rPr>
                          <m:t>𝐸</m:t>
                        </m:r>
                      </m:num>
                      <m:den>
                        <m:r>
                          <a:rPr lang="en-US" b="0" i="1" smtClean="0">
                            <a:solidFill>
                              <a:srgbClr val="002060"/>
                            </a:solidFill>
                            <a:latin typeface="Cambria Math"/>
                          </a:rPr>
                          <m:t>𝑁</m:t>
                        </m:r>
                        <m:r>
                          <a:rPr lang="en-US" i="1">
                            <a:solidFill>
                              <a:srgbClr val="002060"/>
                            </a:solidFill>
                            <a:latin typeface="Cambria Math"/>
                          </a:rPr>
                          <m:t>−</m:t>
                        </m:r>
                        <m:r>
                          <a:rPr lang="en-US" b="0" i="1" smtClean="0">
                            <a:solidFill>
                              <a:srgbClr val="002060"/>
                            </a:solidFill>
                            <a:latin typeface="Cambria Math"/>
                          </a:rPr>
                          <m:t>𝐾</m:t>
                        </m:r>
                      </m:den>
                    </m:f>
                    <m:r>
                      <a:rPr lang="en-US" i="1">
                        <a:solidFill>
                          <a:srgbClr val="002060"/>
                        </a:solidFill>
                        <a:latin typeface="Cambria Math"/>
                      </a:rPr>
                      <m:t> </m:t>
                    </m:r>
                  </m:oMath>
                </a14:m>
                <a:r>
                  <a:rPr lang="en-US" dirty="0"/>
                  <a:t> </a:t>
                </a:r>
              </a:p>
              <a:p>
                <a:pPr marL="0" indent="0">
                  <a:lnSpc>
                    <a:spcPct val="150000"/>
                  </a:lnSpc>
                  <a:buClr>
                    <a:srgbClr val="FF0000"/>
                  </a:buClr>
                  <a:buNone/>
                </a:pPr>
                <a:endParaRPr lang="en-US" dirty="0"/>
              </a:p>
              <a:p>
                <a:pPr marL="0" indent="0">
                  <a:buNone/>
                </a:pPr>
                <a:r>
                  <a:rPr lang="en-US" dirty="0"/>
                  <a:t> </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a:stretch>
              </a:blipFill>
            </p:spPr>
            <p:txBody>
              <a:bodyPr/>
              <a:lstStyle/>
              <a:p>
                <a:r>
                  <a:rPr lang="en-US">
                    <a:noFill/>
                  </a:rPr>
                  <a:t> </a:t>
                </a:r>
              </a:p>
            </p:txBody>
          </p:sp>
        </mc:Fallback>
      </mc:AlternateContent>
    </p:spTree>
    <p:extLst>
      <p:ext uri="{BB962C8B-B14F-4D97-AF65-F5344CB8AC3E}">
        <p14:creationId xmlns:p14="http://schemas.microsoft.com/office/powerpoint/2010/main" val="2386371844"/>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7996"/>
            <a:ext cx="8229600" cy="792162"/>
          </a:xfrm>
        </p:spPr>
        <p:txBody>
          <a:bodyPr/>
          <a:lstStyle/>
          <a:p>
            <a:r>
              <a:rPr lang="en-US" sz="2800" b="1" dirty="0">
                <a:solidFill>
                  <a:srgbClr val="FF0000"/>
                </a:solidFill>
              </a:rPr>
              <a:t>ANOVA TABLE FOR CRD</a:t>
            </a:r>
            <a:r>
              <a:rPr lang="en-US" dirty="0"/>
              <a:t/>
            </a:r>
            <a:br>
              <a:rPr lang="en-US" dirty="0"/>
            </a:b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130118035"/>
                  </p:ext>
                </p:extLst>
              </p:nvPr>
            </p:nvGraphicFramePr>
            <p:xfrm>
              <a:off x="576197" y="1528175"/>
              <a:ext cx="8154445" cy="3482236"/>
            </p:xfrm>
            <a:graphic>
              <a:graphicData uri="http://schemas.openxmlformats.org/drawingml/2006/table">
                <a:tbl>
                  <a:tblPr firstRow="1" firstCol="1" bandRow="1">
                    <a:tableStyleId>{21E4AEA4-8DFA-4A89-87EB-49C32662AFE0}</a:tableStyleId>
                  </a:tblPr>
                  <a:tblGrid>
                    <a:gridCol w="1589206"/>
                    <a:gridCol w="1500625"/>
                    <a:gridCol w="1502710"/>
                    <a:gridCol w="2155067"/>
                    <a:gridCol w="1406837"/>
                  </a:tblGrid>
                  <a:tr h="732332">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Source of variation </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Sum </a:t>
                          </a:r>
                          <a:r>
                            <a:rPr lang="en-US" sz="1100" dirty="0">
                              <a:effectLst/>
                            </a:rPr>
                            <a:t>of Squares</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Degree </a:t>
                          </a:r>
                          <a:r>
                            <a:rPr lang="en-US" sz="1100" dirty="0">
                              <a:effectLst/>
                            </a:rPr>
                            <a:t>of freedom</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Mean </a:t>
                          </a:r>
                          <a:r>
                            <a:rPr lang="en-US" sz="1100" dirty="0">
                              <a:effectLst/>
                            </a:rPr>
                            <a:t>Square </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F-ratio</a:t>
                          </a:r>
                          <a:endParaRPr lang="en-US" sz="1100" dirty="0">
                            <a:effectLst/>
                            <a:latin typeface="Calibri"/>
                            <a:ea typeface="Calibri"/>
                            <a:cs typeface="Times New Roman"/>
                          </a:endParaRPr>
                        </a:p>
                      </a:txBody>
                      <a:tcPr marL="68580" marR="68580" marT="0" marB="0"/>
                    </a:tc>
                  </a:tr>
                  <a:tr h="1354284">
                    <a:tc>
                      <a:txBody>
                        <a:bodyPr/>
                        <a:lstStyle/>
                        <a:p>
                          <a:pPr marL="0" marR="0" algn="ctr">
                            <a:lnSpc>
                              <a:spcPts val="1440"/>
                            </a:lnSpc>
                            <a:spcBef>
                              <a:spcPts val="0"/>
                            </a:spcBef>
                            <a:spcAft>
                              <a:spcPts val="0"/>
                            </a:spcAft>
                            <a:tabLst>
                              <a:tab pos="285750" algn="l"/>
                            </a:tabLst>
                          </a:pPr>
                          <a:r>
                            <a:rPr lang="en-US" sz="1200" dirty="0" smtClean="0">
                              <a:effectLst/>
                              <a:latin typeface="Times New Roman" pitchFamily="18" charset="0"/>
                              <a:cs typeface="Times New Roman" pitchFamily="18" charset="0"/>
                            </a:rPr>
                            <a:t>Between  </a:t>
                          </a:r>
                          <a:r>
                            <a:rPr lang="en-US" sz="1200" dirty="0">
                              <a:effectLst/>
                              <a:latin typeface="Times New Roman" pitchFamily="18" charset="0"/>
                              <a:cs typeface="Times New Roman" pitchFamily="18" charset="0"/>
                            </a:rPr>
                            <a:t>Columns</a:t>
                          </a:r>
                        </a:p>
                        <a:p>
                          <a:pPr marL="0" marR="0" algn="ctr">
                            <a:lnSpc>
                              <a:spcPts val="1440"/>
                            </a:lnSpc>
                            <a:spcBef>
                              <a:spcPts val="0"/>
                            </a:spcBef>
                            <a:spcAft>
                              <a:spcPts val="0"/>
                            </a:spcAft>
                            <a:tabLst>
                              <a:tab pos="285750" algn="l"/>
                            </a:tabLst>
                          </a:pPr>
                          <a:r>
                            <a:rPr lang="en-US" sz="1200" dirty="0">
                              <a:effectLst/>
                              <a:latin typeface="Times New Roman" pitchFamily="18" charset="0"/>
                              <a:cs typeface="Times New Roman" pitchFamily="18" charset="0"/>
                            </a:rPr>
                            <a:t>( Treatments)</a:t>
                          </a:r>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440"/>
                            </a:lnSpc>
                            <a:spcBef>
                              <a:spcPts val="0"/>
                            </a:spcBef>
                            <a:spcAft>
                              <a:spcPts val="0"/>
                            </a:spcAft>
                            <a:tabLst>
                              <a:tab pos="285750" algn="l"/>
                            </a:tabLst>
                          </a:pPr>
                          <a:r>
                            <a:rPr lang="en-US" sz="1200" dirty="0" smtClean="0">
                              <a:effectLst/>
                              <a:latin typeface="Times New Roman" pitchFamily="18" charset="0"/>
                              <a:cs typeface="Times New Roman" pitchFamily="18" charset="0"/>
                            </a:rPr>
                            <a:t>SSC</a:t>
                          </a:r>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440"/>
                            </a:lnSpc>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b>
                                  <m:sSubPr>
                                    <m:ctrlPr>
                                      <a:rPr lang="en-US" sz="1200" i="1">
                                        <a:effectLst/>
                                        <a:latin typeface="Cambria Math"/>
                                      </a:rPr>
                                    </m:ctrlPr>
                                  </m:sSubPr>
                                  <m:e>
                                    <m:r>
                                      <a:rPr lang="en-US" sz="1200">
                                        <a:effectLst/>
                                        <a:latin typeface="Cambria Math"/>
                                      </a:rPr>
                                      <m:t>𝜈</m:t>
                                    </m:r>
                                  </m:e>
                                  <m:sub>
                                    <m:r>
                                      <a:rPr lang="en-US" sz="1200">
                                        <a:effectLst/>
                                        <a:latin typeface="Cambria Math"/>
                                      </a:rPr>
                                      <m:t>1</m:t>
                                    </m:r>
                                  </m:sub>
                                </m:sSub>
                                <m:r>
                                  <a:rPr lang="en-US" sz="1200">
                                    <a:effectLst/>
                                    <a:latin typeface="Cambria Math"/>
                                  </a:rPr>
                                  <m:t>=</m:t>
                                </m:r>
                                <m:r>
                                  <a:rPr lang="en-US" sz="1200">
                                    <a:effectLst/>
                                    <a:latin typeface="Cambria Math"/>
                                  </a:rPr>
                                  <m:t>𝑘</m:t>
                                </m:r>
                                <m:r>
                                  <a:rPr lang="en-US" sz="1200">
                                    <a:effectLst/>
                                    <a:latin typeface="Cambria Math"/>
                                  </a:rPr>
                                  <m:t>−1</m:t>
                                </m:r>
                              </m:oMath>
                            </m:oMathPara>
                          </a14:m>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440"/>
                            </a:lnSpc>
                            <a:spcBef>
                              <a:spcPts val="0"/>
                            </a:spcBef>
                            <a:spcAft>
                              <a:spcPts val="0"/>
                            </a:spcAft>
                            <a:tabLst>
                              <a:tab pos="285750" algn="l"/>
                            </a:tabLst>
                          </a:pPr>
                          <a:endParaRPr lang="en-US" sz="1200" dirty="0">
                            <a:effectLst/>
                            <a:latin typeface="Times New Roman" pitchFamily="18" charset="0"/>
                            <a:cs typeface="Times New Roman" pitchFamily="18" charset="0"/>
                          </a:endParaRPr>
                        </a:p>
                        <a:p>
                          <a:pPr marL="0" marR="0" algn="ctr">
                            <a:lnSpc>
                              <a:spcPts val="1440"/>
                            </a:lnSpc>
                            <a:spcBef>
                              <a:spcPts val="0"/>
                            </a:spcBef>
                            <a:spcAft>
                              <a:spcPts val="0"/>
                            </a:spcAft>
                            <a:tabLst>
                              <a:tab pos="285750" algn="l"/>
                            </a:tabLst>
                          </a:pPr>
                          <a:r>
                            <a:rPr lang="en-US" sz="1200" dirty="0" smtClean="0">
                              <a:effectLst/>
                              <a:latin typeface="Times New Roman" pitchFamily="18" charset="0"/>
                              <a:cs typeface="Times New Roman" pitchFamily="18" charset="0"/>
                            </a:rPr>
                            <a:t>MSC </a:t>
                          </a:r>
                          <a:r>
                            <a:rPr lang="en-US" sz="1200" dirty="0">
                              <a:effectLst/>
                              <a:latin typeface="Times New Roman" pitchFamily="18" charset="0"/>
                              <a:cs typeface="Times New Roman" pitchFamily="18" charset="0"/>
                            </a:rPr>
                            <a:t>= </a:t>
                          </a:r>
                          <a14:m>
                            <m:oMath xmlns:m="http://schemas.openxmlformats.org/officeDocument/2006/math">
                              <m:f>
                                <m:fPr>
                                  <m:ctrlPr>
                                    <a:rPr lang="en-US" sz="1200" i="1">
                                      <a:effectLst/>
                                      <a:latin typeface="Cambria Math"/>
                                    </a:rPr>
                                  </m:ctrlPr>
                                </m:fPr>
                                <m:num>
                                  <m:r>
                                    <m:rPr>
                                      <m:sty m:val="p"/>
                                    </m:rPr>
                                    <a:rPr lang="en-US" sz="1200">
                                      <a:effectLst/>
                                      <a:latin typeface="Cambria Math"/>
                                    </a:rPr>
                                    <m:t>SSC</m:t>
                                  </m:r>
                                </m:num>
                                <m:den>
                                  <m:r>
                                    <a:rPr lang="en-US" sz="1200">
                                      <a:effectLst/>
                                      <a:latin typeface="Cambria Math"/>
                                    </a:rPr>
                                    <m:t>𝑘</m:t>
                                  </m:r>
                                  <m:r>
                                    <a:rPr lang="en-US" sz="1200">
                                      <a:effectLst/>
                                      <a:latin typeface="Cambria Math"/>
                                    </a:rPr>
                                    <m:t>−1</m:t>
                                  </m:r>
                                </m:den>
                              </m:f>
                            </m:oMath>
                          </a14:m>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440"/>
                            </a:lnSpc>
                            <a:spcBef>
                              <a:spcPts val="0"/>
                            </a:spcBef>
                            <a:spcAft>
                              <a:spcPts val="0"/>
                            </a:spcAft>
                            <a:tabLst>
                              <a:tab pos="285750" algn="l"/>
                            </a:tabLst>
                          </a:pPr>
                          <a14:m>
                            <m:oMath xmlns:m="http://schemas.openxmlformats.org/officeDocument/2006/math">
                              <m:sSub>
                                <m:sSubPr>
                                  <m:ctrlPr>
                                    <a:rPr lang="en-US" sz="1200" i="1">
                                      <a:effectLst/>
                                      <a:latin typeface="Cambria Math"/>
                                    </a:rPr>
                                  </m:ctrlPr>
                                </m:sSubPr>
                                <m:e>
                                  <m:r>
                                    <a:rPr lang="en-US" sz="1200">
                                      <a:effectLst/>
                                      <a:latin typeface="Cambria Math"/>
                                    </a:rPr>
                                    <m:t>𝐹</m:t>
                                  </m:r>
                                </m:e>
                                <m:sub>
                                  <m:r>
                                    <a:rPr lang="en-US" sz="1200">
                                      <a:effectLst/>
                                      <a:latin typeface="Cambria Math"/>
                                    </a:rPr>
                                    <m:t>𝐶</m:t>
                                  </m:r>
                                </m:sub>
                              </m:sSub>
                            </m:oMath>
                          </a14:m>
                          <a:r>
                            <a:rPr lang="en-US" sz="1200" dirty="0">
                              <a:effectLst/>
                              <a:latin typeface="Times New Roman" pitchFamily="18" charset="0"/>
                              <a:cs typeface="Times New Roman" pitchFamily="18" charset="0"/>
                            </a:rPr>
                            <a:t> = </a:t>
                          </a:r>
                          <a14:m>
                            <m:oMath xmlns:m="http://schemas.openxmlformats.org/officeDocument/2006/math">
                              <m:f>
                                <m:fPr>
                                  <m:ctrlPr>
                                    <a:rPr lang="en-US" sz="1200" i="1">
                                      <a:effectLst/>
                                      <a:latin typeface="Cambria Math"/>
                                    </a:rPr>
                                  </m:ctrlPr>
                                </m:fPr>
                                <m:num>
                                  <m:r>
                                    <m:rPr>
                                      <m:sty m:val="p"/>
                                    </m:rPr>
                                    <a:rPr lang="en-US" sz="1200">
                                      <a:effectLst/>
                                      <a:latin typeface="Cambria Math"/>
                                    </a:rPr>
                                    <m:t>MSC</m:t>
                                  </m:r>
                                </m:num>
                                <m:den>
                                  <m:r>
                                    <m:rPr>
                                      <m:sty m:val="p"/>
                                    </m:rPr>
                                    <a:rPr lang="en-US" sz="1200">
                                      <a:effectLst/>
                                      <a:latin typeface="Cambria Math"/>
                                    </a:rPr>
                                    <m:t>MSE</m:t>
                                  </m:r>
                                </m:den>
                              </m:f>
                            </m:oMath>
                          </a14:m>
                          <a:endParaRPr lang="en-US" sz="1200" dirty="0">
                            <a:effectLst/>
                            <a:latin typeface="Times New Roman" pitchFamily="18" charset="0"/>
                            <a:ea typeface="Calibri"/>
                            <a:cs typeface="Times New Roman" pitchFamily="18" charset="0"/>
                          </a:endParaRPr>
                        </a:p>
                      </a:txBody>
                      <a:tcPr marL="68580" marR="68580" marT="0" marB="0" anchor="ctr"/>
                    </a:tc>
                  </a:tr>
                  <a:tr h="1023193">
                    <a:tc>
                      <a:txBody>
                        <a:bodyPr/>
                        <a:lstStyle/>
                        <a:p>
                          <a:pPr marL="0" marR="0" algn="ctr">
                            <a:spcBef>
                              <a:spcPts val="0"/>
                            </a:spcBef>
                            <a:spcAft>
                              <a:spcPts val="0"/>
                            </a:spcAft>
                            <a:tabLst>
                              <a:tab pos="285750" algn="l"/>
                            </a:tabLst>
                          </a:pPr>
                          <a:endParaRPr lang="en-US" sz="1200" dirty="0" smtClean="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200" dirty="0" smtClean="0">
                              <a:effectLst/>
                              <a:latin typeface="Times New Roman" pitchFamily="18" charset="0"/>
                              <a:cs typeface="Times New Roman" pitchFamily="18" charset="0"/>
                            </a:rPr>
                            <a:t>Within </a:t>
                          </a:r>
                          <a:r>
                            <a:rPr lang="en-US" sz="1200" dirty="0">
                              <a:effectLst/>
                              <a:latin typeface="Times New Roman" pitchFamily="18" charset="0"/>
                              <a:cs typeface="Times New Roman" pitchFamily="18" charset="0"/>
                            </a:rPr>
                            <a:t>Samples</a:t>
                          </a:r>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200" dirty="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200" dirty="0" smtClean="0">
                              <a:effectLst/>
                              <a:latin typeface="Times New Roman" pitchFamily="18" charset="0"/>
                              <a:cs typeface="Times New Roman" pitchFamily="18" charset="0"/>
                            </a:rPr>
                            <a:t>SSE</a:t>
                          </a:r>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200" dirty="0">
                              <a:effectLst/>
                              <a:latin typeface="Times New Roman" pitchFamily="18" charset="0"/>
                              <a:cs typeface="Times New Roman" pitchFamily="18" charset="0"/>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b>
                                  <m:sSubPr>
                                    <m:ctrlPr>
                                      <a:rPr lang="en-US" sz="1200" i="1">
                                        <a:effectLst/>
                                        <a:latin typeface="Cambria Math"/>
                                      </a:rPr>
                                    </m:ctrlPr>
                                  </m:sSubPr>
                                  <m:e>
                                    <m:r>
                                      <a:rPr lang="en-US" sz="1200">
                                        <a:effectLst/>
                                        <a:latin typeface="Cambria Math"/>
                                      </a:rPr>
                                      <m:t>𝜈</m:t>
                                    </m:r>
                                  </m:e>
                                  <m:sub>
                                    <m:r>
                                      <a:rPr lang="en-US" sz="1200">
                                        <a:effectLst/>
                                        <a:latin typeface="Cambria Math"/>
                                      </a:rPr>
                                      <m:t>2</m:t>
                                    </m:r>
                                  </m:sub>
                                </m:sSub>
                                <m:r>
                                  <a:rPr lang="en-US" sz="1200">
                                    <a:effectLst/>
                                    <a:latin typeface="Cambria Math"/>
                                  </a:rPr>
                                  <m:t>=</m:t>
                                </m:r>
                                <m:r>
                                  <a:rPr lang="en-US" sz="1200">
                                    <a:effectLst/>
                                    <a:latin typeface="Cambria Math"/>
                                  </a:rPr>
                                  <m:t>𝑁</m:t>
                                </m:r>
                                <m:r>
                                  <a:rPr lang="en-US" sz="1200">
                                    <a:effectLst/>
                                    <a:latin typeface="Cambria Math"/>
                                  </a:rPr>
                                  <m:t>−</m:t>
                                </m:r>
                                <m:r>
                                  <a:rPr lang="en-US" sz="1200">
                                    <a:effectLst/>
                                    <a:latin typeface="Cambria Math"/>
                                  </a:rPr>
                                  <m:t>𝑘</m:t>
                                </m:r>
                              </m:oMath>
                            </m:oMathPara>
                          </a14:m>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200" dirty="0">
                              <a:effectLst/>
                              <a:latin typeface="Times New Roman" pitchFamily="18" charset="0"/>
                              <a:cs typeface="Times New Roman" pitchFamily="18" charset="0"/>
                            </a:rPr>
                            <a:t> </a:t>
                          </a:r>
                        </a:p>
                        <a:p>
                          <a:pPr marL="0" marR="0" algn="ctr">
                            <a:spcBef>
                              <a:spcPts val="0"/>
                            </a:spcBef>
                            <a:spcAft>
                              <a:spcPts val="0"/>
                            </a:spcAft>
                            <a:tabLst>
                              <a:tab pos="285750" algn="l"/>
                            </a:tabLst>
                          </a:pPr>
                          <a:endParaRPr lang="en-US" sz="1200" dirty="0" smtClean="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200" dirty="0" smtClean="0">
                              <a:effectLst/>
                              <a:latin typeface="Times New Roman" pitchFamily="18" charset="0"/>
                              <a:cs typeface="Times New Roman" pitchFamily="18" charset="0"/>
                            </a:rPr>
                            <a:t>MSE </a:t>
                          </a:r>
                          <a:r>
                            <a:rPr lang="en-US" sz="1200" dirty="0">
                              <a:effectLst/>
                              <a:latin typeface="Times New Roman" pitchFamily="18" charset="0"/>
                              <a:cs typeface="Times New Roman" pitchFamily="18" charset="0"/>
                            </a:rPr>
                            <a:t>= </a:t>
                          </a:r>
                          <a14:m>
                            <m:oMath xmlns:m="http://schemas.openxmlformats.org/officeDocument/2006/math">
                              <m:f>
                                <m:fPr>
                                  <m:ctrlPr>
                                    <a:rPr lang="en-US" sz="1200" i="1">
                                      <a:effectLst/>
                                      <a:latin typeface="Cambria Math"/>
                                    </a:rPr>
                                  </m:ctrlPr>
                                </m:fPr>
                                <m:num>
                                  <m:r>
                                    <m:rPr>
                                      <m:sty m:val="p"/>
                                    </m:rPr>
                                    <a:rPr lang="en-US" sz="1200">
                                      <a:effectLst/>
                                      <a:latin typeface="Cambria Math"/>
                                    </a:rPr>
                                    <m:t>SSE</m:t>
                                  </m:r>
                                </m:num>
                                <m:den>
                                  <m:r>
                                    <a:rPr lang="en-US" sz="1200">
                                      <a:effectLst/>
                                      <a:latin typeface="Cambria Math"/>
                                    </a:rPr>
                                    <m:t>𝑁</m:t>
                                  </m:r>
                                  <m:r>
                                    <a:rPr lang="en-US" sz="1200">
                                      <a:effectLst/>
                                      <a:latin typeface="Cambria Math"/>
                                    </a:rPr>
                                    <m:t>−</m:t>
                                  </m:r>
                                  <m:r>
                                    <a:rPr lang="en-US" sz="1200">
                                      <a:effectLst/>
                                      <a:latin typeface="Cambria Math"/>
                                    </a:rPr>
                                    <m:t>𝑘</m:t>
                                  </m:r>
                                </m:den>
                              </m:f>
                            </m:oMath>
                          </a14:m>
                          <a:endParaRPr lang="en-US" sz="12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8580" marT="0" marB="0" anchor="ctr"/>
                    </a:tc>
                  </a:tr>
                  <a:tr h="372427">
                    <a:tc>
                      <a:txBody>
                        <a:bodyPr/>
                        <a:lstStyle/>
                        <a:p>
                          <a:pPr marL="0" marR="0" algn="just">
                            <a:spcBef>
                              <a:spcPts val="0"/>
                            </a:spcBef>
                            <a:spcAft>
                              <a:spcPts val="0"/>
                            </a:spcAft>
                            <a:tabLst>
                              <a:tab pos="285750" algn="l"/>
                            </a:tabLst>
                          </a:pPr>
                          <a:r>
                            <a:rPr lang="en-US" sz="1200" dirty="0">
                              <a:effectLst/>
                              <a:latin typeface="Times New Roman" pitchFamily="18" charset="0"/>
                              <a:cs typeface="Times New Roman" pitchFamily="18" charset="0"/>
                            </a:rPr>
                            <a:t>   </a:t>
                          </a:r>
                          <a:endParaRPr lang="en-US" sz="1200" dirty="0" smtClean="0">
                            <a:effectLst/>
                            <a:latin typeface="Times New Roman" pitchFamily="18" charset="0"/>
                            <a:cs typeface="Times New Roman" pitchFamily="18" charset="0"/>
                          </a:endParaRPr>
                        </a:p>
                        <a:p>
                          <a:pPr marL="0" marR="0" algn="just">
                            <a:spcBef>
                              <a:spcPts val="0"/>
                            </a:spcBef>
                            <a:spcAft>
                              <a:spcPts val="0"/>
                            </a:spcAft>
                            <a:tabLst>
                              <a:tab pos="285750" algn="l"/>
                            </a:tabLst>
                          </a:pPr>
                          <a:r>
                            <a:rPr lang="en-US" sz="1200" dirty="0" smtClean="0">
                              <a:effectLst/>
                              <a:latin typeface="Times New Roman" pitchFamily="18" charset="0"/>
                              <a:cs typeface="Times New Roman" pitchFamily="18" charset="0"/>
                            </a:rPr>
                            <a:t>         Total </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tabLst>
                              <a:tab pos="285750" algn="l"/>
                            </a:tabLst>
                          </a:pPr>
                          <a:r>
                            <a:rPr lang="en-US" sz="1200" dirty="0">
                              <a:effectLst/>
                              <a:latin typeface="Times New Roman" pitchFamily="18" charset="0"/>
                              <a:cs typeface="Times New Roman" pitchFamily="18" charset="0"/>
                            </a:rPr>
                            <a:t>      </a:t>
                          </a:r>
                          <a:endParaRPr lang="en-US" sz="1200" dirty="0" smtClean="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200" dirty="0" smtClean="0">
                              <a:effectLst/>
                              <a:latin typeface="Times New Roman" pitchFamily="18" charset="0"/>
                              <a:cs typeface="Times New Roman" pitchFamily="18" charset="0"/>
                            </a:rPr>
                            <a:t>TSS</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tabLst>
                              <a:tab pos="285750" algn="l"/>
                            </a:tabLst>
                          </a:pPr>
                          <a:endParaRPr lang="en-US" sz="1200" dirty="0" smtClean="0">
                            <a:effectLst/>
                            <a:latin typeface="Times New Roman" pitchFamily="18" charset="0"/>
                            <a:cs typeface="Times New Roman" pitchFamily="18" charset="0"/>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200">
                                    <a:effectLst/>
                                    <a:latin typeface="Cambria Math"/>
                                  </a:rPr>
                                  <m:t>𝑁</m:t>
                                </m:r>
                                <m:r>
                                  <a:rPr lang="en-US" sz="1200">
                                    <a:effectLst/>
                                    <a:latin typeface="Cambria Math"/>
                                  </a:rPr>
                                  <m:t>−1</m:t>
                                </m:r>
                              </m:oMath>
                            </m:oMathPara>
                          </a14:m>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130118035"/>
                  </p:ext>
                </p:extLst>
              </p:nvPr>
            </p:nvGraphicFramePr>
            <p:xfrm>
              <a:off x="576197" y="1528175"/>
              <a:ext cx="8154445" cy="3482236"/>
            </p:xfrm>
            <a:graphic>
              <a:graphicData uri="http://schemas.openxmlformats.org/drawingml/2006/table">
                <a:tbl>
                  <a:tblPr firstRow="1" firstCol="1" bandRow="1">
                    <a:tableStyleId>{21E4AEA4-8DFA-4A89-87EB-49C32662AFE0}</a:tableStyleId>
                  </a:tblPr>
                  <a:tblGrid>
                    <a:gridCol w="1589206"/>
                    <a:gridCol w="1500625"/>
                    <a:gridCol w="1502710"/>
                    <a:gridCol w="2155067"/>
                    <a:gridCol w="1406837"/>
                  </a:tblGrid>
                  <a:tr h="732332">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Source of variation </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Sum </a:t>
                          </a:r>
                          <a:r>
                            <a:rPr lang="en-US" sz="1100" dirty="0">
                              <a:effectLst/>
                            </a:rPr>
                            <a:t>of Squares</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Degree </a:t>
                          </a:r>
                          <a:r>
                            <a:rPr lang="en-US" sz="1100" dirty="0">
                              <a:effectLst/>
                            </a:rPr>
                            <a:t>of freedom</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Mean </a:t>
                          </a:r>
                          <a:r>
                            <a:rPr lang="en-US" sz="1100" dirty="0">
                              <a:effectLst/>
                            </a:rPr>
                            <a:t>Square </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endParaRPr lang="en-US" sz="1100" dirty="0" smtClean="0">
                            <a:effectLst/>
                          </a:endParaRPr>
                        </a:p>
                        <a:p>
                          <a:pPr marL="0" marR="0" algn="ctr">
                            <a:spcBef>
                              <a:spcPts val="0"/>
                            </a:spcBef>
                            <a:spcAft>
                              <a:spcPts val="0"/>
                            </a:spcAft>
                            <a:tabLst>
                              <a:tab pos="285750" algn="l"/>
                            </a:tabLst>
                          </a:pPr>
                          <a:r>
                            <a:rPr lang="en-US" sz="1100" dirty="0" smtClean="0">
                              <a:effectLst/>
                            </a:rPr>
                            <a:t>F-ratio</a:t>
                          </a:r>
                          <a:endParaRPr lang="en-US" sz="1100" dirty="0">
                            <a:effectLst/>
                            <a:latin typeface="Calibri"/>
                            <a:ea typeface="Calibri"/>
                            <a:cs typeface="Times New Roman"/>
                          </a:endParaRPr>
                        </a:p>
                      </a:txBody>
                      <a:tcPr marL="68580" marR="68580" marT="0" marB="0"/>
                    </a:tc>
                  </a:tr>
                  <a:tr h="1354284">
                    <a:tc>
                      <a:txBody>
                        <a:bodyPr/>
                        <a:lstStyle/>
                        <a:p>
                          <a:pPr marL="0" marR="0" algn="ctr">
                            <a:lnSpc>
                              <a:spcPts val="1440"/>
                            </a:lnSpc>
                            <a:spcBef>
                              <a:spcPts val="0"/>
                            </a:spcBef>
                            <a:spcAft>
                              <a:spcPts val="0"/>
                            </a:spcAft>
                            <a:tabLst>
                              <a:tab pos="285750" algn="l"/>
                            </a:tabLst>
                          </a:pPr>
                          <a:r>
                            <a:rPr lang="en-US" sz="1200" dirty="0" smtClean="0">
                              <a:effectLst/>
                              <a:latin typeface="Times New Roman" pitchFamily="18" charset="0"/>
                              <a:cs typeface="Times New Roman" pitchFamily="18" charset="0"/>
                            </a:rPr>
                            <a:t>Between  </a:t>
                          </a:r>
                          <a:r>
                            <a:rPr lang="en-US" sz="1200" dirty="0">
                              <a:effectLst/>
                              <a:latin typeface="Times New Roman" pitchFamily="18" charset="0"/>
                              <a:cs typeface="Times New Roman" pitchFamily="18" charset="0"/>
                            </a:rPr>
                            <a:t>Columns</a:t>
                          </a:r>
                        </a:p>
                        <a:p>
                          <a:pPr marL="0" marR="0" algn="ctr">
                            <a:lnSpc>
                              <a:spcPts val="1440"/>
                            </a:lnSpc>
                            <a:spcBef>
                              <a:spcPts val="0"/>
                            </a:spcBef>
                            <a:spcAft>
                              <a:spcPts val="0"/>
                            </a:spcAft>
                            <a:tabLst>
                              <a:tab pos="285750" algn="l"/>
                            </a:tabLst>
                          </a:pPr>
                          <a:r>
                            <a:rPr lang="en-US" sz="1200" dirty="0">
                              <a:effectLst/>
                              <a:latin typeface="Times New Roman" pitchFamily="18" charset="0"/>
                              <a:cs typeface="Times New Roman" pitchFamily="18" charset="0"/>
                            </a:rPr>
                            <a:t>( Treatments)</a:t>
                          </a:r>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440"/>
                            </a:lnSpc>
                            <a:spcBef>
                              <a:spcPts val="0"/>
                            </a:spcBef>
                            <a:spcAft>
                              <a:spcPts val="0"/>
                            </a:spcAft>
                            <a:tabLst>
                              <a:tab pos="285750" algn="l"/>
                            </a:tabLst>
                          </a:pPr>
                          <a:r>
                            <a:rPr lang="en-US" sz="1200" dirty="0" smtClean="0">
                              <a:effectLst/>
                              <a:latin typeface="Times New Roman" pitchFamily="18" charset="0"/>
                              <a:cs typeface="Times New Roman" pitchFamily="18" charset="0"/>
                            </a:rPr>
                            <a:t>SSC</a:t>
                          </a:r>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3"/>
                          <a:stretch>
                            <a:fillRect l="-206504" t="-54505" r="-237805" b="-109459"/>
                          </a:stretch>
                        </a:blipFill>
                      </a:tcPr>
                    </a:tc>
                    <a:tc>
                      <a:txBody>
                        <a:bodyPr/>
                        <a:lstStyle/>
                        <a:p>
                          <a:endParaRPr lang="en-US"/>
                        </a:p>
                      </a:txBody>
                      <a:tcPr marL="68580" marR="68580" marT="0" marB="0" anchor="ctr">
                        <a:blipFill rotWithShape="1">
                          <a:blip r:embed="rId3"/>
                          <a:stretch>
                            <a:fillRect l="-213598" t="-54505" r="-65722" b="-109459"/>
                          </a:stretch>
                        </a:blipFill>
                      </a:tcPr>
                    </a:tc>
                    <a:tc>
                      <a:txBody>
                        <a:bodyPr/>
                        <a:lstStyle/>
                        <a:p>
                          <a:endParaRPr lang="en-US"/>
                        </a:p>
                      </a:txBody>
                      <a:tcPr marL="68580" marR="68580" marT="0" marB="0" anchor="ctr">
                        <a:blipFill rotWithShape="1">
                          <a:blip r:embed="rId3"/>
                          <a:stretch>
                            <a:fillRect l="-479221" t="-54505" r="-433" b="-109459"/>
                          </a:stretch>
                        </a:blipFill>
                      </a:tcPr>
                    </a:tc>
                  </a:tr>
                  <a:tr h="1023193">
                    <a:tc>
                      <a:txBody>
                        <a:bodyPr/>
                        <a:lstStyle/>
                        <a:p>
                          <a:pPr marL="0" marR="0" algn="ctr">
                            <a:spcBef>
                              <a:spcPts val="0"/>
                            </a:spcBef>
                            <a:spcAft>
                              <a:spcPts val="0"/>
                            </a:spcAft>
                            <a:tabLst>
                              <a:tab pos="285750" algn="l"/>
                            </a:tabLst>
                          </a:pPr>
                          <a:endParaRPr lang="en-US" sz="1200" dirty="0" smtClean="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200" dirty="0" smtClean="0">
                              <a:effectLst/>
                              <a:latin typeface="Times New Roman" pitchFamily="18" charset="0"/>
                              <a:cs typeface="Times New Roman" pitchFamily="18" charset="0"/>
                            </a:rPr>
                            <a:t>Within </a:t>
                          </a:r>
                          <a:r>
                            <a:rPr lang="en-US" sz="1200" dirty="0">
                              <a:effectLst/>
                              <a:latin typeface="Times New Roman" pitchFamily="18" charset="0"/>
                              <a:cs typeface="Times New Roman" pitchFamily="18" charset="0"/>
                            </a:rPr>
                            <a:t>Samples</a:t>
                          </a:r>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200" dirty="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200" dirty="0" smtClean="0">
                              <a:effectLst/>
                              <a:latin typeface="Times New Roman" pitchFamily="18" charset="0"/>
                              <a:cs typeface="Times New Roman" pitchFamily="18" charset="0"/>
                            </a:rPr>
                            <a:t>SSE</a:t>
                          </a:r>
                          <a:endParaRPr lang="en-US" sz="12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3"/>
                          <a:stretch>
                            <a:fillRect l="-206504" t="-204167" r="-237805" b="-44643"/>
                          </a:stretch>
                        </a:blipFill>
                      </a:tcPr>
                    </a:tc>
                    <a:tc>
                      <a:txBody>
                        <a:bodyPr/>
                        <a:lstStyle/>
                        <a:p>
                          <a:endParaRPr lang="en-US"/>
                        </a:p>
                      </a:txBody>
                      <a:tcPr marL="68580" marR="68580" marT="0" marB="0" anchor="ctr">
                        <a:blipFill rotWithShape="1">
                          <a:blip r:embed="rId3"/>
                          <a:stretch>
                            <a:fillRect l="-213598" t="-204167" r="-65722" b="-44643"/>
                          </a:stretch>
                        </a:blipFill>
                      </a:tcPr>
                    </a:tc>
                    <a:tc>
                      <a:txBody>
                        <a:bodyPr/>
                        <a:lstStyle/>
                        <a:p>
                          <a:pPr marL="0" marR="0" algn="ctr">
                            <a:spcBef>
                              <a:spcPts val="0"/>
                            </a:spcBef>
                            <a:spcAft>
                              <a:spcPts val="0"/>
                            </a:spcAft>
                            <a:tabLst>
                              <a:tab pos="285750" algn="l"/>
                            </a:tabLs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8580" marT="0" marB="0" anchor="ctr"/>
                    </a:tc>
                  </a:tr>
                  <a:tr h="372427">
                    <a:tc>
                      <a:txBody>
                        <a:bodyPr/>
                        <a:lstStyle/>
                        <a:p>
                          <a:pPr marL="0" marR="0" algn="just">
                            <a:spcBef>
                              <a:spcPts val="0"/>
                            </a:spcBef>
                            <a:spcAft>
                              <a:spcPts val="0"/>
                            </a:spcAft>
                            <a:tabLst>
                              <a:tab pos="285750" algn="l"/>
                            </a:tabLst>
                          </a:pPr>
                          <a:r>
                            <a:rPr lang="en-US" sz="1200" dirty="0">
                              <a:effectLst/>
                              <a:latin typeface="Times New Roman" pitchFamily="18" charset="0"/>
                              <a:cs typeface="Times New Roman" pitchFamily="18" charset="0"/>
                            </a:rPr>
                            <a:t>   </a:t>
                          </a:r>
                          <a:endParaRPr lang="en-US" sz="1200" dirty="0" smtClean="0">
                            <a:effectLst/>
                            <a:latin typeface="Times New Roman" pitchFamily="18" charset="0"/>
                            <a:cs typeface="Times New Roman" pitchFamily="18" charset="0"/>
                          </a:endParaRPr>
                        </a:p>
                        <a:p>
                          <a:pPr marL="0" marR="0" algn="just">
                            <a:spcBef>
                              <a:spcPts val="0"/>
                            </a:spcBef>
                            <a:spcAft>
                              <a:spcPts val="0"/>
                            </a:spcAft>
                            <a:tabLst>
                              <a:tab pos="285750" algn="l"/>
                            </a:tabLst>
                          </a:pPr>
                          <a:r>
                            <a:rPr lang="en-US" sz="1200" dirty="0" smtClean="0">
                              <a:effectLst/>
                              <a:latin typeface="Times New Roman" pitchFamily="18" charset="0"/>
                              <a:cs typeface="Times New Roman" pitchFamily="18" charset="0"/>
                            </a:rPr>
                            <a:t>         Total </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tabLst>
                              <a:tab pos="285750" algn="l"/>
                            </a:tabLst>
                          </a:pPr>
                          <a:r>
                            <a:rPr lang="en-US" sz="1200" dirty="0">
                              <a:effectLst/>
                              <a:latin typeface="Times New Roman" pitchFamily="18" charset="0"/>
                              <a:cs typeface="Times New Roman" pitchFamily="18" charset="0"/>
                            </a:rPr>
                            <a:t>      </a:t>
                          </a:r>
                          <a:endParaRPr lang="en-US" sz="1200" dirty="0" smtClean="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200" dirty="0" smtClean="0">
                              <a:effectLst/>
                              <a:latin typeface="Times New Roman" pitchFamily="18" charset="0"/>
                              <a:cs typeface="Times New Roman" pitchFamily="18" charset="0"/>
                            </a:rPr>
                            <a:t>TSS</a:t>
                          </a:r>
                          <a:endParaRPr lang="en-US" sz="1200" dirty="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3"/>
                          <a:stretch>
                            <a:fillRect l="-206504" t="-837705" r="-237805" b="-22951"/>
                          </a:stretch>
                        </a:blipFill>
                      </a:tcPr>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mc:Fallback>
      </mc:AlternateContent>
    </p:spTree>
    <p:extLst>
      <p:ext uri="{BB962C8B-B14F-4D97-AF65-F5344CB8AC3E}">
        <p14:creationId xmlns:p14="http://schemas.microsoft.com/office/powerpoint/2010/main" val="2003217478"/>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Clr>
                    <a:srgbClr val="FF0000"/>
                  </a:buClr>
                  <a:buFont typeface="Wingdings" pitchFamily="2" charset="2"/>
                  <a:buChar char="v"/>
                </a:pPr>
                <a:r>
                  <a:rPr lang="en-US" dirty="0" smtClean="0">
                    <a:solidFill>
                      <a:srgbClr val="FF0000"/>
                    </a:solidFill>
                  </a:rPr>
                  <a:t>NOTE: </a:t>
                </a:r>
              </a:p>
              <a:p>
                <a:pPr marL="0" indent="0">
                  <a:buNone/>
                </a:pPr>
                <a:r>
                  <a:rPr lang="en-US" dirty="0">
                    <a:solidFill>
                      <a:srgbClr val="002060"/>
                    </a:solidFill>
                  </a:rPr>
                  <a:t> </a:t>
                </a:r>
              </a:p>
              <a:p>
                <a:pPr marL="0" indent="0" algn="just">
                  <a:lnSpc>
                    <a:spcPct val="200000"/>
                  </a:lnSpc>
                  <a:buNone/>
                </a:pPr>
                <a:r>
                  <a:rPr lang="en-US" dirty="0">
                    <a:solidFill>
                      <a:srgbClr val="002060"/>
                    </a:solidFill>
                  </a:rPr>
                  <a:t>If MSC &gt; MSE, then MSC is in numerator and MSE is in denominator and If MSC &lt; MSE, then MSE is in numerator and MSC is in denominator. For finding table value of F,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𝜈</m:t>
                        </m:r>
                      </m:e>
                      <m:sub>
                        <m:r>
                          <a:rPr lang="en-US" i="1">
                            <a:solidFill>
                              <a:srgbClr val="002060"/>
                            </a:solidFill>
                            <a:latin typeface="Cambria Math"/>
                          </a:rPr>
                          <m:t>1</m:t>
                        </m:r>
                      </m:sub>
                    </m:sSub>
                  </m:oMath>
                </a14:m>
                <a:r>
                  <a:rPr lang="en-US" dirty="0">
                    <a:solidFill>
                      <a:srgbClr val="002060"/>
                    </a:solidFill>
                  </a:rPr>
                  <a:t> and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𝜈</m:t>
                        </m:r>
                      </m:e>
                      <m:sub>
                        <m:r>
                          <a:rPr lang="en-US" i="1">
                            <a:solidFill>
                              <a:srgbClr val="002060"/>
                            </a:solidFill>
                            <a:latin typeface="Cambria Math"/>
                          </a:rPr>
                          <m:t>2</m:t>
                        </m:r>
                      </m:sub>
                    </m:sSub>
                  </m:oMath>
                </a14:m>
                <a:r>
                  <a:rPr lang="en-US" dirty="0">
                    <a:solidFill>
                      <a:srgbClr val="002060"/>
                    </a:solidFill>
                  </a:rPr>
                  <a:t> should be adjusted accordingly.</a:t>
                </a:r>
              </a:p>
              <a:p>
                <a:pPr algn="just">
                  <a:lnSpc>
                    <a:spcPct val="200000"/>
                  </a:lnSpc>
                </a:pPr>
                <a:endParaRPr lang="en-US"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870" r="-1111"/>
                </a:stretch>
              </a:blipFill>
            </p:spPr>
            <p:txBody>
              <a:bodyPr/>
              <a:lstStyle/>
              <a:p>
                <a:r>
                  <a:rPr lang="en-US">
                    <a:noFill/>
                  </a:rPr>
                  <a:t> </a:t>
                </a:r>
              </a:p>
            </p:txBody>
          </p:sp>
        </mc:Fallback>
      </mc:AlternateContent>
    </p:spTree>
    <p:extLst>
      <p:ext uri="{BB962C8B-B14F-4D97-AF65-F5344CB8AC3E}">
        <p14:creationId xmlns:p14="http://schemas.microsoft.com/office/powerpoint/2010/main" val="3317254431"/>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158"/>
            <a:ext cx="8229600" cy="792162"/>
          </a:xfrm>
        </p:spPr>
        <p:txBody>
          <a:bodyPr/>
          <a:lstStyle/>
          <a:p>
            <a:pPr algn="l"/>
            <a:r>
              <a:rPr lang="en-US" sz="2400" b="1" dirty="0" smtClean="0">
                <a:solidFill>
                  <a:srgbClr val="FF0000"/>
                </a:solidFill>
              </a:rPr>
              <a:t>Problem</a:t>
            </a:r>
            <a:endParaRPr lang="en-US" sz="2400" b="1" dirty="0">
              <a:solidFill>
                <a:srgbClr val="FF0000"/>
              </a:solidFill>
            </a:endParaRPr>
          </a:p>
        </p:txBody>
      </p:sp>
      <p:sp>
        <p:nvSpPr>
          <p:cNvPr id="3" name="Content Placeholder 2"/>
          <p:cNvSpPr>
            <a:spLocks noGrp="1"/>
          </p:cNvSpPr>
          <p:nvPr>
            <p:ph idx="1"/>
          </p:nvPr>
        </p:nvSpPr>
        <p:spPr>
          <a:xfrm>
            <a:off x="494778" y="1219202"/>
            <a:ext cx="8229600" cy="4906963"/>
          </a:xfrm>
        </p:spPr>
        <p:txBody>
          <a:bodyPr/>
          <a:lstStyle/>
          <a:p>
            <a:pPr marL="0" indent="0">
              <a:buNone/>
            </a:pPr>
            <a:r>
              <a:rPr lang="en-US" dirty="0" smtClean="0">
                <a:solidFill>
                  <a:srgbClr val="002060"/>
                </a:solidFill>
                <a:latin typeface="Times New Roman" pitchFamily="18" charset="0"/>
                <a:cs typeface="Times New Roman" pitchFamily="18" charset="0"/>
              </a:rPr>
              <a:t>The following table shows the lives in hours of four brands of electric lamps.</a:t>
            </a:r>
          </a:p>
          <a:p>
            <a:endParaRPr lang="en-US" dirty="0">
              <a:solidFill>
                <a:srgbClr val="002060"/>
              </a:solidFill>
              <a:latin typeface="Times New Roman" pitchFamily="18" charset="0"/>
              <a:cs typeface="Times New Roman" pitchFamily="18" charset="0"/>
            </a:endParaRPr>
          </a:p>
          <a:p>
            <a:endParaRPr lang="en-US" dirty="0" smtClean="0">
              <a:solidFill>
                <a:srgbClr val="002060"/>
              </a:solidFill>
              <a:latin typeface="Times New Roman" pitchFamily="18" charset="0"/>
              <a:cs typeface="Times New Roman" pitchFamily="18" charset="0"/>
            </a:endParaRPr>
          </a:p>
          <a:p>
            <a:endParaRPr lang="en-US" dirty="0">
              <a:solidFill>
                <a:srgbClr val="002060"/>
              </a:solidFill>
              <a:latin typeface="Times New Roman" pitchFamily="18" charset="0"/>
              <a:cs typeface="Times New Roman" pitchFamily="18" charset="0"/>
            </a:endParaRPr>
          </a:p>
          <a:p>
            <a:endParaRPr lang="en-US" dirty="0" smtClean="0">
              <a:solidFill>
                <a:srgbClr val="002060"/>
              </a:solidFill>
              <a:latin typeface="Times New Roman" pitchFamily="18" charset="0"/>
              <a:cs typeface="Times New Roman" pitchFamily="18" charset="0"/>
            </a:endParaRPr>
          </a:p>
          <a:p>
            <a:pPr marL="0" indent="0">
              <a:buNone/>
            </a:pPr>
            <a:r>
              <a:rPr lang="en-US" dirty="0" smtClean="0">
                <a:solidFill>
                  <a:srgbClr val="002060"/>
                </a:solidFill>
                <a:latin typeface="Times New Roman" pitchFamily="18" charset="0"/>
                <a:cs typeface="Times New Roman" pitchFamily="18" charset="0"/>
              </a:rPr>
              <a:t>Perform an analysis of variance, test the homogeneity of the mean lives of the four brands of lamps.</a:t>
            </a:r>
          </a:p>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3267511"/>
              </p:ext>
            </p:extLst>
          </p:nvPr>
        </p:nvGraphicFramePr>
        <p:xfrm>
          <a:off x="1402919" y="2161088"/>
          <a:ext cx="6286369" cy="1483360"/>
        </p:xfrm>
        <a:graphic>
          <a:graphicData uri="http://schemas.openxmlformats.org/drawingml/2006/table">
            <a:tbl>
              <a:tblPr firstRow="1" bandRow="1">
                <a:tableStyleId>{616DA210-FB5B-4158-B5E0-FEB733F419BA}</a:tableStyleId>
              </a:tblPr>
              <a:tblGrid>
                <a:gridCol w="1139864"/>
                <a:gridCol w="613776"/>
                <a:gridCol w="651353"/>
                <a:gridCol w="597539"/>
                <a:gridCol w="630012"/>
                <a:gridCol w="663879"/>
                <a:gridCol w="683067"/>
                <a:gridCol w="688931"/>
                <a:gridCol w="617948"/>
              </a:tblGrid>
              <a:tr h="370840">
                <a:tc>
                  <a:txBody>
                    <a:bodyPr/>
                    <a:lstStyle/>
                    <a:p>
                      <a:pPr algn="ctr"/>
                      <a:r>
                        <a:rPr lang="en-US" sz="1200" dirty="0" smtClean="0"/>
                        <a:t>Brand A</a:t>
                      </a:r>
                      <a:endParaRPr lang="en-US" sz="1200" dirty="0"/>
                    </a:p>
                  </a:txBody>
                  <a:tcPr anchor="ctr" anchorCtr="1"/>
                </a:tc>
                <a:tc>
                  <a:txBody>
                    <a:bodyPr/>
                    <a:lstStyle/>
                    <a:p>
                      <a:pPr algn="ctr"/>
                      <a:r>
                        <a:rPr lang="en-US" sz="1200" dirty="0" smtClean="0"/>
                        <a:t>1610</a:t>
                      </a:r>
                      <a:endParaRPr lang="en-US" sz="1200" dirty="0"/>
                    </a:p>
                  </a:txBody>
                  <a:tcPr anchor="ctr" anchorCtr="1"/>
                </a:tc>
                <a:tc>
                  <a:txBody>
                    <a:bodyPr/>
                    <a:lstStyle/>
                    <a:p>
                      <a:pPr algn="ctr"/>
                      <a:r>
                        <a:rPr lang="en-US" sz="1200" dirty="0" smtClean="0"/>
                        <a:t>1610</a:t>
                      </a:r>
                      <a:endParaRPr lang="en-US" sz="1200" dirty="0"/>
                    </a:p>
                  </a:txBody>
                  <a:tcPr anchor="ctr" anchorCtr="1"/>
                </a:tc>
                <a:tc>
                  <a:txBody>
                    <a:bodyPr/>
                    <a:lstStyle/>
                    <a:p>
                      <a:pPr algn="ctr"/>
                      <a:r>
                        <a:rPr lang="en-US" sz="1200" dirty="0" smtClean="0"/>
                        <a:t>1650</a:t>
                      </a:r>
                      <a:endParaRPr lang="en-US" sz="1200" dirty="0"/>
                    </a:p>
                  </a:txBody>
                  <a:tcPr anchor="ctr" anchorCtr="1"/>
                </a:tc>
                <a:tc>
                  <a:txBody>
                    <a:bodyPr/>
                    <a:lstStyle/>
                    <a:p>
                      <a:pPr algn="ctr"/>
                      <a:r>
                        <a:rPr lang="en-US" sz="1200" dirty="0" smtClean="0"/>
                        <a:t>1680</a:t>
                      </a:r>
                      <a:endParaRPr lang="en-US" sz="1200" dirty="0"/>
                    </a:p>
                  </a:txBody>
                  <a:tcPr anchor="ctr" anchorCtr="1"/>
                </a:tc>
                <a:tc>
                  <a:txBody>
                    <a:bodyPr/>
                    <a:lstStyle/>
                    <a:p>
                      <a:pPr algn="ctr"/>
                      <a:r>
                        <a:rPr lang="en-US" sz="1200" dirty="0" smtClean="0"/>
                        <a:t>1700</a:t>
                      </a:r>
                      <a:endParaRPr lang="en-US" sz="1200" dirty="0"/>
                    </a:p>
                  </a:txBody>
                  <a:tcPr anchor="ctr" anchorCtr="1"/>
                </a:tc>
                <a:tc>
                  <a:txBody>
                    <a:bodyPr/>
                    <a:lstStyle/>
                    <a:p>
                      <a:pPr algn="ctr"/>
                      <a:r>
                        <a:rPr lang="en-US" sz="1200" dirty="0" smtClean="0"/>
                        <a:t>1720</a:t>
                      </a:r>
                      <a:endParaRPr lang="en-US" sz="1200" dirty="0"/>
                    </a:p>
                  </a:txBody>
                  <a:tcPr anchor="ctr" anchorCtr="1"/>
                </a:tc>
                <a:tc>
                  <a:txBody>
                    <a:bodyPr/>
                    <a:lstStyle/>
                    <a:p>
                      <a:pPr algn="ctr"/>
                      <a:r>
                        <a:rPr lang="en-US" sz="1200" dirty="0" smtClean="0"/>
                        <a:t>1800</a:t>
                      </a:r>
                      <a:endParaRPr lang="en-US" sz="1200" dirty="0"/>
                    </a:p>
                  </a:txBody>
                  <a:tcPr anchor="ctr" anchorCtr="1"/>
                </a:tc>
                <a:tc>
                  <a:txBody>
                    <a:bodyPr/>
                    <a:lstStyle/>
                    <a:p>
                      <a:pPr algn="ctr"/>
                      <a:endParaRPr lang="en-US" sz="1200" dirty="0"/>
                    </a:p>
                  </a:txBody>
                  <a:tcPr anchor="ctr" anchorCtr="1"/>
                </a:tc>
              </a:tr>
              <a:tr h="370840">
                <a:tc>
                  <a:txBody>
                    <a:bodyPr/>
                    <a:lstStyle/>
                    <a:p>
                      <a:r>
                        <a:rPr lang="en-US" sz="1200" dirty="0" smtClean="0"/>
                        <a:t>Brand B</a:t>
                      </a:r>
                      <a:endParaRPr lang="en-US" sz="1200" dirty="0"/>
                    </a:p>
                  </a:txBody>
                  <a:tcPr anchor="ctr" anchorCtr="1"/>
                </a:tc>
                <a:tc>
                  <a:txBody>
                    <a:bodyPr/>
                    <a:lstStyle/>
                    <a:p>
                      <a:r>
                        <a:rPr lang="en-US" sz="1200" dirty="0" smtClean="0"/>
                        <a:t>1580</a:t>
                      </a:r>
                      <a:endParaRPr lang="en-US" sz="1200" dirty="0"/>
                    </a:p>
                  </a:txBody>
                  <a:tcPr anchor="ctr" anchorCtr="1"/>
                </a:tc>
                <a:tc>
                  <a:txBody>
                    <a:bodyPr/>
                    <a:lstStyle/>
                    <a:p>
                      <a:r>
                        <a:rPr lang="en-US" sz="1200" dirty="0" smtClean="0"/>
                        <a:t>1640</a:t>
                      </a:r>
                      <a:endParaRPr lang="en-US" sz="1200" dirty="0"/>
                    </a:p>
                  </a:txBody>
                  <a:tcPr anchor="ctr" anchorCtr="1"/>
                </a:tc>
                <a:tc>
                  <a:txBody>
                    <a:bodyPr/>
                    <a:lstStyle/>
                    <a:p>
                      <a:r>
                        <a:rPr lang="en-US" sz="1200" dirty="0" smtClean="0"/>
                        <a:t>1640</a:t>
                      </a:r>
                      <a:endParaRPr lang="en-US" sz="1200" dirty="0"/>
                    </a:p>
                  </a:txBody>
                  <a:tcPr anchor="ctr" anchorCtr="1"/>
                </a:tc>
                <a:tc>
                  <a:txBody>
                    <a:bodyPr/>
                    <a:lstStyle/>
                    <a:p>
                      <a:r>
                        <a:rPr lang="en-US" sz="1200" dirty="0" smtClean="0"/>
                        <a:t>1700</a:t>
                      </a:r>
                      <a:endParaRPr lang="en-US" sz="1200" dirty="0"/>
                    </a:p>
                  </a:txBody>
                  <a:tcPr anchor="ctr" anchorCtr="1"/>
                </a:tc>
                <a:tc>
                  <a:txBody>
                    <a:bodyPr/>
                    <a:lstStyle/>
                    <a:p>
                      <a:r>
                        <a:rPr lang="en-US" sz="1200" dirty="0" smtClean="0"/>
                        <a:t>1750</a:t>
                      </a:r>
                      <a:endParaRPr lang="en-US" sz="1200" dirty="0"/>
                    </a:p>
                  </a:txBody>
                  <a:tcPr anchor="ctr" anchorCtr="1"/>
                </a:tc>
                <a:tc>
                  <a:txBody>
                    <a:bodyPr/>
                    <a:lstStyle/>
                    <a:p>
                      <a:endParaRPr lang="en-US" sz="1200" dirty="0"/>
                    </a:p>
                  </a:txBody>
                  <a:tcPr anchor="ctr" anchorCtr="1"/>
                </a:tc>
                <a:tc>
                  <a:txBody>
                    <a:bodyPr/>
                    <a:lstStyle/>
                    <a:p>
                      <a:endParaRPr lang="en-US" sz="1200"/>
                    </a:p>
                  </a:txBody>
                  <a:tcPr anchor="ctr" anchorCtr="1"/>
                </a:tc>
                <a:tc>
                  <a:txBody>
                    <a:bodyPr/>
                    <a:lstStyle/>
                    <a:p>
                      <a:endParaRPr lang="en-US" sz="1200"/>
                    </a:p>
                  </a:txBody>
                  <a:tcPr anchor="ctr" anchorCtr="1"/>
                </a:tc>
              </a:tr>
              <a:tr h="370840">
                <a:tc>
                  <a:txBody>
                    <a:bodyPr/>
                    <a:lstStyle/>
                    <a:p>
                      <a:r>
                        <a:rPr lang="en-US" sz="1200" dirty="0" smtClean="0"/>
                        <a:t>Brand C</a:t>
                      </a:r>
                      <a:endParaRPr lang="en-US" sz="1200" dirty="0"/>
                    </a:p>
                  </a:txBody>
                  <a:tcPr anchor="ctr" anchorCtr="1"/>
                </a:tc>
                <a:tc>
                  <a:txBody>
                    <a:bodyPr/>
                    <a:lstStyle/>
                    <a:p>
                      <a:r>
                        <a:rPr lang="en-US" sz="1200" dirty="0" smtClean="0"/>
                        <a:t>1460</a:t>
                      </a:r>
                      <a:endParaRPr lang="en-US" sz="1200" dirty="0"/>
                    </a:p>
                  </a:txBody>
                  <a:tcPr anchor="ctr" anchorCtr="1"/>
                </a:tc>
                <a:tc>
                  <a:txBody>
                    <a:bodyPr/>
                    <a:lstStyle/>
                    <a:p>
                      <a:r>
                        <a:rPr lang="en-US" sz="1200" dirty="0" smtClean="0"/>
                        <a:t>1550</a:t>
                      </a:r>
                      <a:endParaRPr lang="en-US" sz="1200" dirty="0"/>
                    </a:p>
                  </a:txBody>
                  <a:tcPr anchor="ctr" anchorCtr="1"/>
                </a:tc>
                <a:tc>
                  <a:txBody>
                    <a:bodyPr/>
                    <a:lstStyle/>
                    <a:p>
                      <a:r>
                        <a:rPr lang="en-US" sz="1200" dirty="0" smtClean="0"/>
                        <a:t>1600</a:t>
                      </a:r>
                      <a:endParaRPr lang="en-US" sz="1200" dirty="0"/>
                    </a:p>
                  </a:txBody>
                  <a:tcPr anchor="ctr" anchorCtr="1"/>
                </a:tc>
                <a:tc>
                  <a:txBody>
                    <a:bodyPr/>
                    <a:lstStyle/>
                    <a:p>
                      <a:r>
                        <a:rPr lang="en-US" sz="1200" dirty="0" smtClean="0"/>
                        <a:t>1620</a:t>
                      </a:r>
                      <a:endParaRPr lang="en-US" sz="1200" dirty="0"/>
                    </a:p>
                  </a:txBody>
                  <a:tcPr anchor="ctr" anchorCtr="1"/>
                </a:tc>
                <a:tc>
                  <a:txBody>
                    <a:bodyPr/>
                    <a:lstStyle/>
                    <a:p>
                      <a:r>
                        <a:rPr lang="en-US" sz="1200" dirty="0" smtClean="0"/>
                        <a:t>1640</a:t>
                      </a:r>
                      <a:endParaRPr lang="en-US" sz="1200" dirty="0"/>
                    </a:p>
                  </a:txBody>
                  <a:tcPr anchor="ctr" anchorCtr="1"/>
                </a:tc>
                <a:tc>
                  <a:txBody>
                    <a:bodyPr/>
                    <a:lstStyle/>
                    <a:p>
                      <a:r>
                        <a:rPr lang="en-US" sz="1200" dirty="0" smtClean="0"/>
                        <a:t>1660</a:t>
                      </a:r>
                      <a:endParaRPr lang="en-US" sz="1200" dirty="0"/>
                    </a:p>
                  </a:txBody>
                  <a:tcPr anchor="ctr" anchorCtr="1"/>
                </a:tc>
                <a:tc>
                  <a:txBody>
                    <a:bodyPr/>
                    <a:lstStyle/>
                    <a:p>
                      <a:r>
                        <a:rPr lang="en-US" sz="1200" dirty="0" smtClean="0"/>
                        <a:t>1740</a:t>
                      </a:r>
                      <a:endParaRPr lang="en-US" sz="1200" dirty="0"/>
                    </a:p>
                  </a:txBody>
                  <a:tcPr anchor="ctr" anchorCtr="1"/>
                </a:tc>
                <a:tc>
                  <a:txBody>
                    <a:bodyPr/>
                    <a:lstStyle/>
                    <a:p>
                      <a:r>
                        <a:rPr lang="en-US" sz="1200" dirty="0" smtClean="0"/>
                        <a:t>1820</a:t>
                      </a:r>
                      <a:endParaRPr lang="en-US" sz="1200" dirty="0"/>
                    </a:p>
                  </a:txBody>
                  <a:tcPr anchor="ctr" anchorCtr="1"/>
                </a:tc>
              </a:tr>
              <a:tr h="370840">
                <a:tc>
                  <a:txBody>
                    <a:bodyPr/>
                    <a:lstStyle/>
                    <a:p>
                      <a:r>
                        <a:rPr lang="en-US" sz="1200" dirty="0" smtClean="0"/>
                        <a:t>Brand D</a:t>
                      </a:r>
                      <a:endParaRPr lang="en-US" sz="1200" dirty="0"/>
                    </a:p>
                  </a:txBody>
                  <a:tcPr anchor="ctr" anchorCtr="1"/>
                </a:tc>
                <a:tc>
                  <a:txBody>
                    <a:bodyPr/>
                    <a:lstStyle/>
                    <a:p>
                      <a:r>
                        <a:rPr lang="en-US" sz="1200" dirty="0" smtClean="0"/>
                        <a:t>1510</a:t>
                      </a:r>
                      <a:endParaRPr lang="en-US" sz="1200" dirty="0"/>
                    </a:p>
                  </a:txBody>
                  <a:tcPr anchor="ctr" anchorCtr="1"/>
                </a:tc>
                <a:tc>
                  <a:txBody>
                    <a:bodyPr/>
                    <a:lstStyle/>
                    <a:p>
                      <a:r>
                        <a:rPr lang="en-US" sz="1200" dirty="0" smtClean="0"/>
                        <a:t>1520</a:t>
                      </a:r>
                      <a:endParaRPr lang="en-US" sz="1200" dirty="0"/>
                    </a:p>
                  </a:txBody>
                  <a:tcPr anchor="ctr" anchorCtr="1"/>
                </a:tc>
                <a:tc>
                  <a:txBody>
                    <a:bodyPr/>
                    <a:lstStyle/>
                    <a:p>
                      <a:r>
                        <a:rPr lang="en-US" sz="1200" dirty="0" smtClean="0"/>
                        <a:t>1530</a:t>
                      </a:r>
                      <a:endParaRPr lang="en-US" sz="1200" dirty="0"/>
                    </a:p>
                  </a:txBody>
                  <a:tcPr anchor="ctr" anchorCtr="1"/>
                </a:tc>
                <a:tc>
                  <a:txBody>
                    <a:bodyPr/>
                    <a:lstStyle/>
                    <a:p>
                      <a:r>
                        <a:rPr lang="en-US" sz="1200" dirty="0" smtClean="0"/>
                        <a:t>1570</a:t>
                      </a:r>
                      <a:endParaRPr lang="en-US" sz="1200" dirty="0"/>
                    </a:p>
                  </a:txBody>
                  <a:tcPr anchor="ctr" anchorCtr="1"/>
                </a:tc>
                <a:tc>
                  <a:txBody>
                    <a:bodyPr/>
                    <a:lstStyle/>
                    <a:p>
                      <a:r>
                        <a:rPr lang="en-US" sz="1200" dirty="0" smtClean="0"/>
                        <a:t>1600</a:t>
                      </a:r>
                      <a:endParaRPr lang="en-US" sz="1200" dirty="0"/>
                    </a:p>
                  </a:txBody>
                  <a:tcPr anchor="ctr" anchorCtr="1"/>
                </a:tc>
                <a:tc>
                  <a:txBody>
                    <a:bodyPr/>
                    <a:lstStyle/>
                    <a:p>
                      <a:r>
                        <a:rPr lang="en-US" sz="1200" dirty="0" smtClean="0"/>
                        <a:t>1680</a:t>
                      </a:r>
                      <a:endParaRPr lang="en-US" sz="1200" dirty="0"/>
                    </a:p>
                  </a:txBody>
                  <a:tcPr anchor="ctr" anchorCtr="1"/>
                </a:tc>
                <a:tc>
                  <a:txBody>
                    <a:bodyPr/>
                    <a:lstStyle/>
                    <a:p>
                      <a:endParaRPr lang="en-US" sz="1200" dirty="0"/>
                    </a:p>
                  </a:txBody>
                  <a:tcPr anchor="ctr" anchorCtr="1"/>
                </a:tc>
                <a:tc>
                  <a:txBody>
                    <a:bodyPr/>
                    <a:lstStyle/>
                    <a:p>
                      <a:endParaRPr lang="en-US" sz="1200" dirty="0"/>
                    </a:p>
                  </a:txBody>
                  <a:tcPr anchor="ctr" anchorCtr="1"/>
                </a:tc>
              </a:tr>
            </a:tbl>
          </a:graphicData>
        </a:graphic>
      </p:graphicFrame>
    </p:spTree>
    <p:extLst>
      <p:ext uri="{BB962C8B-B14F-4D97-AF65-F5344CB8AC3E}">
        <p14:creationId xmlns:p14="http://schemas.microsoft.com/office/powerpoint/2010/main" val="1095028464"/>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106"/>
            <a:ext cx="8229600" cy="792162"/>
          </a:xfrm>
        </p:spPr>
        <p:txBody>
          <a:bodyPr/>
          <a:lstStyle/>
          <a:p>
            <a:pPr algn="l"/>
            <a:r>
              <a:rPr lang="en-US" sz="2400" b="1" dirty="0" smtClean="0">
                <a:solidFill>
                  <a:srgbClr val="FF0000"/>
                </a:solidFill>
              </a:rPr>
              <a:t>Solution</a:t>
            </a:r>
            <a:endParaRPr lang="en-US" sz="2400"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r>
                  <a:rPr lang="en-US" u="sng" dirty="0" smtClean="0">
                    <a:solidFill>
                      <a:srgbClr val="002060"/>
                    </a:solidFill>
                    <a:latin typeface="Times New Roman" pitchFamily="18" charset="0"/>
                    <a:cs typeface="Times New Roman" pitchFamily="18" charset="0"/>
                  </a:rPr>
                  <a:t>Null Hypothesis </a:t>
                </a:r>
                <a14:m>
                  <m:oMath xmlns:m="http://schemas.openxmlformats.org/officeDocument/2006/math">
                    <m:sSub>
                      <m:sSubPr>
                        <m:ctrlPr>
                          <a:rPr lang="en-US" i="1" u="sng" smtClean="0">
                            <a:solidFill>
                              <a:srgbClr val="002060"/>
                            </a:solidFill>
                            <a:latin typeface="Cambria Math"/>
                          </a:rPr>
                        </m:ctrlPr>
                      </m:sSubPr>
                      <m:e>
                        <m:r>
                          <a:rPr lang="en-US" b="0" i="1" u="sng" smtClean="0">
                            <a:solidFill>
                              <a:srgbClr val="002060"/>
                            </a:solidFill>
                            <a:latin typeface="Cambria Math"/>
                          </a:rPr>
                          <m:t>𝐻</m:t>
                        </m:r>
                      </m:e>
                      <m:sub>
                        <m:r>
                          <a:rPr lang="en-US" b="0" i="1" u="sng" smtClean="0">
                            <a:solidFill>
                              <a:srgbClr val="002060"/>
                            </a:solidFill>
                            <a:latin typeface="Cambria Math"/>
                          </a:rPr>
                          <m:t>0</m:t>
                        </m:r>
                      </m:sub>
                    </m:sSub>
                  </m:oMath>
                </a14:m>
                <a:r>
                  <a:rPr lang="en-US" u="sng" dirty="0" smtClean="0">
                    <a:solidFill>
                      <a:srgbClr val="002060"/>
                    </a:solidFill>
                    <a:latin typeface="Times New Roman" pitchFamily="18" charset="0"/>
                    <a:cs typeface="Times New Roman" pitchFamily="18" charset="0"/>
                  </a:rPr>
                  <a:t>:</a:t>
                </a:r>
              </a:p>
              <a:p>
                <a:pPr marL="0" indent="0" algn="just">
                  <a:buNone/>
                </a:pPr>
                <a:r>
                  <a:rPr lang="en-US" dirty="0" smtClean="0">
                    <a:solidFill>
                      <a:srgbClr val="002060"/>
                    </a:solidFill>
                    <a:latin typeface="Times New Roman" pitchFamily="18" charset="0"/>
                    <a:cs typeface="Times New Roman" pitchFamily="18" charset="0"/>
                  </a:rPr>
                  <a:t>There is no significant difference between the four brands.</a:t>
                </a:r>
              </a:p>
              <a:p>
                <a:pPr marL="0" indent="0" algn="just">
                  <a:buNone/>
                </a:pPr>
                <a:r>
                  <a:rPr lang="en-US" u="sng" dirty="0" smtClean="0">
                    <a:solidFill>
                      <a:srgbClr val="002060"/>
                    </a:solidFill>
                    <a:latin typeface="Times New Roman" pitchFamily="18" charset="0"/>
                    <a:cs typeface="Times New Roman" pitchFamily="18" charset="0"/>
                  </a:rPr>
                  <a:t>Alternative Hypothesis </a:t>
                </a:r>
                <a14:m>
                  <m:oMath xmlns:m="http://schemas.openxmlformats.org/officeDocument/2006/math">
                    <m:sSub>
                      <m:sSubPr>
                        <m:ctrlPr>
                          <a:rPr lang="en-US" i="1" u="sng">
                            <a:solidFill>
                              <a:srgbClr val="002060"/>
                            </a:solidFill>
                            <a:latin typeface="Cambria Math"/>
                          </a:rPr>
                        </m:ctrlPr>
                      </m:sSubPr>
                      <m:e>
                        <m:r>
                          <a:rPr lang="en-US" i="1" u="sng">
                            <a:solidFill>
                              <a:srgbClr val="002060"/>
                            </a:solidFill>
                            <a:latin typeface="Cambria Math"/>
                          </a:rPr>
                          <m:t>𝐻</m:t>
                        </m:r>
                      </m:e>
                      <m:sub>
                        <m:r>
                          <a:rPr lang="en-US" b="0" i="1" u="sng" smtClean="0">
                            <a:solidFill>
                              <a:srgbClr val="002060"/>
                            </a:solidFill>
                            <a:latin typeface="Cambria Math"/>
                          </a:rPr>
                          <m:t>1</m:t>
                        </m:r>
                      </m:sub>
                    </m:sSub>
                  </m:oMath>
                </a14:m>
                <a:r>
                  <a:rPr lang="en-US" dirty="0">
                    <a:solidFill>
                      <a:srgbClr val="002060"/>
                    </a:solidFill>
                    <a:latin typeface="Times New Roman" pitchFamily="18" charset="0"/>
                    <a:cs typeface="Times New Roman" pitchFamily="18" charset="0"/>
                  </a:rPr>
                  <a:t>:</a:t>
                </a:r>
              </a:p>
              <a:p>
                <a:pPr marL="0" indent="0" algn="just">
                  <a:buNone/>
                </a:pPr>
                <a:r>
                  <a:rPr lang="en-US" dirty="0">
                    <a:solidFill>
                      <a:srgbClr val="002060"/>
                    </a:solidFill>
                    <a:latin typeface="Times New Roman" pitchFamily="18" charset="0"/>
                    <a:cs typeface="Times New Roman" pitchFamily="18" charset="0"/>
                  </a:rPr>
                  <a:t>There is </a:t>
                </a:r>
                <a:r>
                  <a:rPr lang="en-US" dirty="0" smtClean="0">
                    <a:solidFill>
                      <a:srgbClr val="002060"/>
                    </a:solidFill>
                    <a:latin typeface="Times New Roman" pitchFamily="18" charset="0"/>
                    <a:cs typeface="Times New Roman" pitchFamily="18" charset="0"/>
                  </a:rPr>
                  <a:t>a </a:t>
                </a:r>
                <a:r>
                  <a:rPr lang="en-US" dirty="0">
                    <a:solidFill>
                      <a:srgbClr val="002060"/>
                    </a:solidFill>
                    <a:latin typeface="Times New Roman" pitchFamily="18" charset="0"/>
                    <a:cs typeface="Times New Roman" pitchFamily="18" charset="0"/>
                  </a:rPr>
                  <a:t>significant </a:t>
                </a:r>
                <a:r>
                  <a:rPr lang="en-US" dirty="0" smtClean="0">
                    <a:solidFill>
                      <a:srgbClr val="002060"/>
                    </a:solidFill>
                    <a:latin typeface="Times New Roman" pitchFamily="18" charset="0"/>
                    <a:cs typeface="Times New Roman" pitchFamily="18" charset="0"/>
                  </a:rPr>
                  <a:t>difference </a:t>
                </a:r>
                <a:r>
                  <a:rPr lang="en-US" dirty="0">
                    <a:solidFill>
                      <a:srgbClr val="002060"/>
                    </a:solidFill>
                    <a:latin typeface="Times New Roman" pitchFamily="18" charset="0"/>
                    <a:cs typeface="Times New Roman" pitchFamily="18" charset="0"/>
                  </a:rPr>
                  <a:t>between the four </a:t>
                </a:r>
                <a:r>
                  <a:rPr lang="en-US" dirty="0" smtClean="0">
                    <a:solidFill>
                      <a:srgbClr val="002060"/>
                    </a:solidFill>
                    <a:latin typeface="Times New Roman" pitchFamily="18" charset="0"/>
                    <a:cs typeface="Times New Roman" pitchFamily="18" charset="0"/>
                  </a:rPr>
                  <a:t>brands.</a:t>
                </a:r>
              </a:p>
              <a:p>
                <a:pPr marL="0" indent="0" algn="just">
                  <a:buNone/>
                </a:pPr>
                <a:endParaRPr lang="en-US" dirty="0" smtClean="0">
                  <a:solidFill>
                    <a:srgbClr val="002060"/>
                  </a:solidFill>
                  <a:latin typeface="Times New Roman" pitchFamily="18" charset="0"/>
                  <a:cs typeface="Times New Roman" pitchFamily="18" charset="0"/>
                </a:endParaRPr>
              </a:p>
              <a:p>
                <a:pPr algn="just">
                  <a:buClr>
                    <a:srgbClr val="FF0000"/>
                  </a:buClr>
                  <a:buFont typeface="Wingdings" pitchFamily="2" charset="2"/>
                  <a:buChar char="Ø"/>
                </a:pPr>
                <a:r>
                  <a:rPr lang="en-US" dirty="0" smtClean="0">
                    <a:solidFill>
                      <a:srgbClr val="002060"/>
                    </a:solidFill>
                    <a:latin typeface="Times New Roman" pitchFamily="18" charset="0"/>
                    <a:cs typeface="Times New Roman" pitchFamily="18" charset="0"/>
                  </a:rPr>
                  <a:t>Code the data by subtracting 1600 and then divide by 10</a:t>
                </a:r>
              </a:p>
              <a:p>
                <a:pPr algn="just">
                  <a:buClr>
                    <a:srgbClr val="FF0000"/>
                  </a:buClr>
                  <a:buFont typeface="Wingdings" pitchFamily="2" charset="2"/>
                  <a:buChar char="Ø"/>
                </a:pPr>
                <a:endParaRPr lang="en-US" dirty="0" smtClean="0">
                  <a:solidFill>
                    <a:srgbClr val="002060"/>
                  </a:solidFill>
                  <a:latin typeface="Times New Roman" pitchFamily="18" charset="0"/>
                  <a:cs typeface="Times New Roman" pitchFamily="18" charset="0"/>
                </a:endParaRPr>
              </a:p>
              <a:p>
                <a:pPr marL="0" indent="0" algn="just">
                  <a:buNone/>
                </a:pPr>
                <a:endParaRPr lang="en-US"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6"/>
                <a:stretch>
                  <a:fillRect l="-1111" t="-9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769015035"/>
                  </p:ext>
                </p:extLst>
              </p:nvPr>
            </p:nvGraphicFramePr>
            <p:xfrm>
              <a:off x="901874" y="3864627"/>
              <a:ext cx="6116874" cy="1483360"/>
            </p:xfrm>
            <a:graphic>
              <a:graphicData uri="http://schemas.openxmlformats.org/drawingml/2006/table">
                <a:tbl>
                  <a:tblPr firstRow="1" bandRow="1">
                    <a:tableStyleId>{ED083AE6-46FA-4A59-8FB0-9F97EB10719F}</a:tableStyleId>
                  </a:tblPr>
                  <a:tblGrid>
                    <a:gridCol w="1252603"/>
                    <a:gridCol w="563671"/>
                    <a:gridCol w="588723"/>
                    <a:gridCol w="588724"/>
                    <a:gridCol w="613775"/>
                    <a:gridCol w="638827"/>
                    <a:gridCol w="663880"/>
                    <a:gridCol w="588723"/>
                    <a:gridCol w="617948"/>
                  </a:tblGrid>
                  <a:tr h="370840">
                    <a:tc>
                      <a:txBody>
                        <a:bodyPr/>
                        <a:lstStyle/>
                        <a:p>
                          <a:pPr algn="ctr"/>
                          <a:r>
                            <a:rPr lang="en-US" sz="1400" dirty="0" smtClean="0">
                              <a:latin typeface="Times New Roman" pitchFamily="18" charset="0"/>
                              <a:cs typeface="Times New Roman" pitchFamily="18" charset="0"/>
                            </a:rPr>
                            <a:t>Brand A</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8</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12</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20</a:t>
                          </a:r>
                          <a:endParaRPr lang="en-US" sz="1400" dirty="0">
                            <a:latin typeface="Times New Roman" pitchFamily="18" charset="0"/>
                            <a:cs typeface="Times New Roman" pitchFamily="18" charset="0"/>
                          </a:endParaRPr>
                        </a:p>
                      </a:txBody>
                      <a:tcPr/>
                    </a:tc>
                    <a:tc>
                      <a:txBody>
                        <a:bodyPr/>
                        <a:lstStyle/>
                        <a:p>
                          <a:pPr algn="ctr"/>
                          <a:endParaRPr lang="en-US" sz="140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Brand</a:t>
                          </a:r>
                          <a:r>
                            <a:rPr lang="en-US" sz="1400" baseline="0" dirty="0" smtClean="0">
                              <a:latin typeface="Times New Roman" pitchFamily="18" charset="0"/>
                              <a:cs typeface="Times New Roman" pitchFamily="18" charset="0"/>
                            </a:rPr>
                            <a:t> B</a:t>
                          </a:r>
                          <a:endParaRPr lang="en-US" sz="1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−2</m:t>
                                </m:r>
                              </m:oMath>
                            </m:oMathPara>
                          </a14:m>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15</a:t>
                          </a:r>
                          <a:endParaRPr lang="en-US" sz="1400" dirty="0">
                            <a:latin typeface="Times New Roman" pitchFamily="18" charset="0"/>
                            <a:cs typeface="Times New Roman" pitchFamily="18" charset="0"/>
                          </a:endParaRPr>
                        </a:p>
                      </a:txBody>
                      <a:tcPr/>
                    </a:tc>
                    <a:tc>
                      <a:txBody>
                        <a:bodyPr/>
                        <a:lstStyle/>
                        <a:p>
                          <a:pPr algn="ctr"/>
                          <a:endParaRPr lang="en-US" sz="1400">
                            <a:latin typeface="Times New Roman" pitchFamily="18" charset="0"/>
                            <a:cs typeface="Times New Roman" pitchFamily="18" charset="0"/>
                          </a:endParaRPr>
                        </a:p>
                      </a:txBody>
                      <a:tcPr/>
                    </a:tc>
                    <a:tc>
                      <a:txBody>
                        <a:bodyPr/>
                        <a:lstStyle/>
                        <a:p>
                          <a:pPr algn="ctr"/>
                          <a:endParaRPr lang="en-US" sz="1400">
                            <a:latin typeface="Times New Roman" pitchFamily="18" charset="0"/>
                            <a:cs typeface="Times New Roman" pitchFamily="18" charset="0"/>
                          </a:endParaRPr>
                        </a:p>
                      </a:txBody>
                      <a:tcPr/>
                    </a:tc>
                    <a:tc>
                      <a:txBody>
                        <a:bodyPr/>
                        <a:lstStyle/>
                        <a:p>
                          <a:pPr algn="ctr"/>
                          <a:endParaRPr lang="en-US" sz="140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Brand C</a:t>
                          </a:r>
                          <a:endParaRPr lang="en-US" sz="1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−14</m:t>
                                </m:r>
                              </m:oMath>
                            </m:oMathPara>
                          </a14:m>
                          <a:endParaRPr lang="en-US" sz="1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−5</m:t>
                                </m:r>
                              </m:oMath>
                            </m:oMathPara>
                          </a14:m>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6</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14</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22</a:t>
                          </a: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Brand D</a:t>
                          </a:r>
                          <a:endParaRPr lang="en-US" sz="1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−9</m:t>
                                </m:r>
                              </m:oMath>
                            </m:oMathPara>
                          </a14:m>
                          <a:endParaRPr lang="en-US" sz="1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−8</m:t>
                                </m:r>
                              </m:oMath>
                            </m:oMathPara>
                          </a14:m>
                          <a:endParaRPr lang="en-US" sz="1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−7</m:t>
                                </m:r>
                              </m:oMath>
                            </m:oMathPara>
                          </a14:m>
                          <a:endParaRPr lang="en-US" sz="1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−3</m:t>
                                </m:r>
                              </m:oMath>
                            </m:oMathPara>
                          </a14:m>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8</a:t>
                          </a:r>
                          <a:endParaRPr lang="en-US" sz="1400" dirty="0">
                            <a:latin typeface="Times New Roman" pitchFamily="18" charset="0"/>
                            <a:cs typeface="Times New Roman" pitchFamily="18" charset="0"/>
                          </a:endParaRPr>
                        </a:p>
                      </a:txBody>
                      <a:tcPr/>
                    </a:tc>
                    <a:tc>
                      <a:txBody>
                        <a:bodyPr/>
                        <a:lstStyle/>
                        <a:p>
                          <a:pPr algn="ctr"/>
                          <a:endParaRPr lang="en-US" dirty="0"/>
                        </a:p>
                      </a:txBody>
                      <a:tcPr/>
                    </a:tc>
                    <a:tc>
                      <a:txBody>
                        <a:bodyPr/>
                        <a:lstStyle/>
                        <a:p>
                          <a:pPr algn="ctr"/>
                          <a:endParaRPr lang="en-US"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769015035"/>
                  </p:ext>
                </p:extLst>
              </p:nvPr>
            </p:nvGraphicFramePr>
            <p:xfrm>
              <a:off x="901874" y="3864627"/>
              <a:ext cx="6116874" cy="1483360"/>
            </p:xfrm>
            <a:graphic>
              <a:graphicData uri="http://schemas.openxmlformats.org/drawingml/2006/table">
                <a:tbl>
                  <a:tblPr firstRow="1" bandRow="1">
                    <a:tableStyleId>{ED083AE6-46FA-4A59-8FB0-9F97EB10719F}</a:tableStyleId>
                  </a:tblPr>
                  <a:tblGrid>
                    <a:gridCol w="1252603"/>
                    <a:gridCol w="563671"/>
                    <a:gridCol w="588723"/>
                    <a:gridCol w="588724"/>
                    <a:gridCol w="613775"/>
                    <a:gridCol w="638827"/>
                    <a:gridCol w="663880"/>
                    <a:gridCol w="588723"/>
                    <a:gridCol w="617948"/>
                  </a:tblGrid>
                  <a:tr h="370840">
                    <a:tc>
                      <a:txBody>
                        <a:bodyPr/>
                        <a:lstStyle/>
                        <a:p>
                          <a:pPr algn="ctr"/>
                          <a:r>
                            <a:rPr lang="en-US" sz="1400" dirty="0" smtClean="0">
                              <a:latin typeface="Times New Roman" pitchFamily="18" charset="0"/>
                              <a:cs typeface="Times New Roman" pitchFamily="18" charset="0"/>
                            </a:rPr>
                            <a:t>Brand A</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8</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12</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20</a:t>
                          </a:r>
                          <a:endParaRPr lang="en-US" sz="1400" dirty="0">
                            <a:latin typeface="Times New Roman" pitchFamily="18" charset="0"/>
                            <a:cs typeface="Times New Roman" pitchFamily="18" charset="0"/>
                          </a:endParaRPr>
                        </a:p>
                      </a:txBody>
                      <a:tcPr/>
                    </a:tc>
                    <a:tc>
                      <a:txBody>
                        <a:bodyPr/>
                        <a:lstStyle/>
                        <a:p>
                          <a:pPr algn="ctr"/>
                          <a:endParaRPr lang="en-US" sz="140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Brand</a:t>
                          </a:r>
                          <a:r>
                            <a:rPr lang="en-US" sz="1400" baseline="0" dirty="0" smtClean="0">
                              <a:latin typeface="Times New Roman" pitchFamily="18" charset="0"/>
                              <a:cs typeface="Times New Roman" pitchFamily="18" charset="0"/>
                            </a:rPr>
                            <a:t> B</a:t>
                          </a:r>
                          <a:endParaRPr lang="en-US" sz="1400" dirty="0">
                            <a:latin typeface="Times New Roman" pitchFamily="18" charset="0"/>
                            <a:cs typeface="Times New Roman" pitchFamily="18" charset="0"/>
                          </a:endParaRPr>
                        </a:p>
                      </a:txBody>
                      <a:tcPr/>
                    </a:tc>
                    <a:tc>
                      <a:txBody>
                        <a:bodyPr/>
                        <a:lstStyle/>
                        <a:p>
                          <a:endParaRPr lang="en-US"/>
                        </a:p>
                      </a:txBody>
                      <a:tcPr>
                        <a:blipFill rotWithShape="1">
                          <a:blip r:embed="rId7"/>
                          <a:stretch>
                            <a:fillRect l="-221505" t="-101639" r="-759140" b="-200000"/>
                          </a:stretch>
                        </a:blipFill>
                      </a:tcPr>
                    </a:tc>
                    <a:tc>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15</a:t>
                          </a:r>
                          <a:endParaRPr lang="en-US" sz="1400" dirty="0">
                            <a:latin typeface="Times New Roman" pitchFamily="18" charset="0"/>
                            <a:cs typeface="Times New Roman" pitchFamily="18" charset="0"/>
                          </a:endParaRPr>
                        </a:p>
                      </a:txBody>
                      <a:tcPr/>
                    </a:tc>
                    <a:tc>
                      <a:txBody>
                        <a:bodyPr/>
                        <a:lstStyle/>
                        <a:p>
                          <a:pPr algn="ctr"/>
                          <a:endParaRPr lang="en-US" sz="1400">
                            <a:latin typeface="Times New Roman" pitchFamily="18" charset="0"/>
                            <a:cs typeface="Times New Roman" pitchFamily="18" charset="0"/>
                          </a:endParaRPr>
                        </a:p>
                      </a:txBody>
                      <a:tcPr/>
                    </a:tc>
                    <a:tc>
                      <a:txBody>
                        <a:bodyPr/>
                        <a:lstStyle/>
                        <a:p>
                          <a:pPr algn="ctr"/>
                          <a:endParaRPr lang="en-US" sz="1400">
                            <a:latin typeface="Times New Roman" pitchFamily="18" charset="0"/>
                            <a:cs typeface="Times New Roman" pitchFamily="18" charset="0"/>
                          </a:endParaRPr>
                        </a:p>
                      </a:txBody>
                      <a:tcPr/>
                    </a:tc>
                    <a:tc>
                      <a:txBody>
                        <a:bodyPr/>
                        <a:lstStyle/>
                        <a:p>
                          <a:pPr algn="ctr"/>
                          <a:endParaRPr lang="en-US" sz="140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Brand C</a:t>
                          </a:r>
                          <a:endParaRPr lang="en-US" sz="1400" dirty="0">
                            <a:latin typeface="Times New Roman" pitchFamily="18" charset="0"/>
                            <a:cs typeface="Times New Roman" pitchFamily="18" charset="0"/>
                          </a:endParaRPr>
                        </a:p>
                      </a:txBody>
                      <a:tcPr/>
                    </a:tc>
                    <a:tc>
                      <a:txBody>
                        <a:bodyPr/>
                        <a:lstStyle/>
                        <a:p>
                          <a:endParaRPr lang="en-US"/>
                        </a:p>
                      </a:txBody>
                      <a:tcPr>
                        <a:blipFill rotWithShape="1">
                          <a:blip r:embed="rId7"/>
                          <a:stretch>
                            <a:fillRect l="-221505" t="-205000" r="-759140" b="-103333"/>
                          </a:stretch>
                        </a:blipFill>
                      </a:tcPr>
                    </a:tc>
                    <a:tc>
                      <a:txBody>
                        <a:bodyPr/>
                        <a:lstStyle/>
                        <a:p>
                          <a:endParaRPr lang="en-US"/>
                        </a:p>
                      </a:txBody>
                      <a:tcPr>
                        <a:blipFill rotWithShape="1">
                          <a:blip r:embed="rId7"/>
                          <a:stretch>
                            <a:fillRect l="-311458" t="-205000" r="-635417" b="-103333"/>
                          </a:stretch>
                        </a:blipFill>
                      </a:tcPr>
                    </a:tc>
                    <a:tc>
                      <a:txBody>
                        <a:bodyPr/>
                        <a:lstStyle/>
                        <a:p>
                          <a:pPr algn="ctr"/>
                          <a:r>
                            <a:rPr lang="en-US" sz="1400" dirty="0" smtClean="0">
                              <a:latin typeface="Times New Roman" pitchFamily="18" charset="0"/>
                              <a:cs typeface="Times New Roman" pitchFamily="18" charset="0"/>
                            </a:rPr>
                            <a:t>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6</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14</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22</a:t>
                          </a: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Brand D</a:t>
                          </a:r>
                          <a:endParaRPr lang="en-US" sz="1400" dirty="0">
                            <a:latin typeface="Times New Roman" pitchFamily="18" charset="0"/>
                            <a:cs typeface="Times New Roman" pitchFamily="18" charset="0"/>
                          </a:endParaRPr>
                        </a:p>
                      </a:txBody>
                      <a:tcPr/>
                    </a:tc>
                    <a:tc>
                      <a:txBody>
                        <a:bodyPr/>
                        <a:lstStyle/>
                        <a:p>
                          <a:endParaRPr lang="en-US"/>
                        </a:p>
                      </a:txBody>
                      <a:tcPr>
                        <a:blipFill rotWithShape="1">
                          <a:blip r:embed="rId7"/>
                          <a:stretch>
                            <a:fillRect l="-221505" t="-300000" r="-759140" b="-1639"/>
                          </a:stretch>
                        </a:blipFill>
                      </a:tcPr>
                    </a:tc>
                    <a:tc>
                      <a:txBody>
                        <a:bodyPr/>
                        <a:lstStyle/>
                        <a:p>
                          <a:endParaRPr lang="en-US"/>
                        </a:p>
                      </a:txBody>
                      <a:tcPr>
                        <a:blipFill rotWithShape="1">
                          <a:blip r:embed="rId7"/>
                          <a:stretch>
                            <a:fillRect l="-311458" t="-300000" r="-635417" b="-1639"/>
                          </a:stretch>
                        </a:blipFill>
                      </a:tcPr>
                    </a:tc>
                    <a:tc>
                      <a:txBody>
                        <a:bodyPr/>
                        <a:lstStyle/>
                        <a:p>
                          <a:endParaRPr lang="en-US"/>
                        </a:p>
                      </a:txBody>
                      <a:tcPr>
                        <a:blipFill rotWithShape="1">
                          <a:blip r:embed="rId7"/>
                          <a:stretch>
                            <a:fillRect l="-407216" t="-300000" r="-528866" b="-1639"/>
                          </a:stretch>
                        </a:blipFill>
                      </a:tcPr>
                    </a:tc>
                    <a:tc>
                      <a:txBody>
                        <a:bodyPr/>
                        <a:lstStyle/>
                        <a:p>
                          <a:endParaRPr lang="en-US"/>
                        </a:p>
                      </a:txBody>
                      <a:tcPr>
                        <a:blipFill rotWithShape="1">
                          <a:blip r:embed="rId7"/>
                          <a:stretch>
                            <a:fillRect l="-487129" t="-300000" r="-407921" b="-1639"/>
                          </a:stretch>
                        </a:blipFill>
                      </a:tcPr>
                    </a:tc>
                    <a:tc>
                      <a:txBody>
                        <a:bodyPr/>
                        <a:lstStyle/>
                        <a:p>
                          <a:pPr algn="ctr"/>
                          <a:r>
                            <a:rPr lang="en-US" sz="1400" dirty="0" smtClean="0">
                              <a:latin typeface="Times New Roman" pitchFamily="18" charset="0"/>
                              <a:cs typeface="Times New Roman" pitchFamily="18" charset="0"/>
                            </a:rPr>
                            <a:t>0</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8</a:t>
                          </a:r>
                          <a:endParaRPr lang="en-US" sz="1400" dirty="0">
                            <a:latin typeface="Times New Roman" pitchFamily="18" charset="0"/>
                            <a:cs typeface="Times New Roman" pitchFamily="18" charset="0"/>
                          </a:endParaRPr>
                        </a:p>
                      </a:txBody>
                      <a:tcPr/>
                    </a:tc>
                    <a:tc>
                      <a:txBody>
                        <a:bodyPr/>
                        <a:lstStyle/>
                        <a:p>
                          <a:pPr algn="ctr"/>
                          <a:endParaRPr lang="en-US" dirty="0"/>
                        </a:p>
                      </a:txBody>
                      <a:tcPr/>
                    </a:tc>
                    <a:tc>
                      <a:txBody>
                        <a:bodyPr/>
                        <a:lstStyle/>
                        <a:p>
                          <a:pPr algn="ctr"/>
                          <a:endParaRPr lang="en-US" dirty="0"/>
                        </a:p>
                      </a:txBody>
                      <a:tcPr/>
                    </a:tc>
                  </a:tr>
                </a:tbl>
              </a:graphicData>
            </a:graphic>
          </p:graphicFrame>
        </mc:Fallback>
      </mc:AlternateContent>
    </p:spTree>
    <p:extLst>
      <p:ext uri="{BB962C8B-B14F-4D97-AF65-F5344CB8AC3E}">
        <p14:creationId xmlns:p14="http://schemas.microsoft.com/office/powerpoint/2010/main" val="1671984198"/>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itchFamily="18" charset="0"/>
                <a:cs typeface="Times New Roman" pitchFamily="18" charset="0"/>
              </a:rPr>
              <a:t>ANOVA TABLE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solidFill>
                    <a:srgbClr val="002060"/>
                  </a:solidFill>
                </a:endParaRPr>
              </a:p>
              <a:p>
                <a:pPr marL="0" indent="0">
                  <a:buNone/>
                </a:pPr>
                <a:r>
                  <a:rPr lang="en-US" dirty="0" smtClean="0">
                    <a:solidFill>
                      <a:srgbClr val="002060"/>
                    </a:solidFill>
                  </a:rPr>
                  <a:t>Level of significance = 5%</a:t>
                </a:r>
              </a:p>
              <a:p>
                <a:pPr marL="0" indent="0">
                  <a:buNone/>
                </a:pPr>
                <a:r>
                  <a:rPr lang="en-US" dirty="0" smtClean="0">
                    <a:solidFill>
                      <a:srgbClr val="002060"/>
                    </a:solidFill>
                  </a:rPr>
                  <a:t>Degrees of freedom = (3, 22)</a:t>
                </a:r>
              </a:p>
              <a:p>
                <a:pPr marL="0" indent="0">
                  <a:buNone/>
                </a:pPr>
                <a:r>
                  <a:rPr lang="en-US" dirty="0" smtClean="0">
                    <a:solidFill>
                      <a:srgbClr val="002060"/>
                    </a:solidFill>
                  </a:rPr>
                  <a:t>Table value of </a:t>
                </a:r>
                <a14:m>
                  <m:oMath xmlns:m="http://schemas.openxmlformats.org/officeDocument/2006/math">
                    <m:r>
                      <a:rPr lang="en-US" b="0" i="1" smtClean="0">
                        <a:solidFill>
                          <a:srgbClr val="002060"/>
                        </a:solidFill>
                        <a:latin typeface="Cambria Math"/>
                      </a:rPr>
                      <m:t>𝐹</m:t>
                    </m:r>
                    <m:r>
                      <a:rPr lang="en-US" b="0" i="1" smtClean="0">
                        <a:solidFill>
                          <a:srgbClr val="002060"/>
                        </a:solidFill>
                        <a:latin typeface="Cambria Math"/>
                      </a:rPr>
                      <m:t>=3.05</m:t>
                    </m:r>
                  </m:oMath>
                </a14:m>
                <a:endParaRPr lang="en-US" dirty="0" smtClean="0">
                  <a:solidFill>
                    <a:srgbClr val="002060"/>
                  </a:solidFill>
                </a:endParaRPr>
              </a:p>
              <a:p>
                <a:pPr marL="0" indent="0">
                  <a:buNone/>
                </a:pPr>
                <a:r>
                  <a:rPr lang="en-US" b="1" u="sng" dirty="0" smtClean="0">
                    <a:solidFill>
                      <a:srgbClr val="002060"/>
                    </a:solidFill>
                  </a:rPr>
                  <a:t>Conclusion:</a:t>
                </a:r>
              </a:p>
              <a:p>
                <a:pPr marL="0" indent="0">
                  <a:buNone/>
                </a:pPr>
                <a:r>
                  <a:rPr lang="en-US" dirty="0" smtClean="0">
                    <a:solidFill>
                      <a:srgbClr val="002060"/>
                    </a:solidFill>
                  </a:rPr>
                  <a:t>Calculated F &lt; Tabulated F</a:t>
                </a:r>
              </a:p>
              <a:p>
                <a:pPr marL="0" indent="0">
                  <a:buNone/>
                </a:pPr>
                <a:r>
                  <a:rPr lang="en-US" dirty="0" smtClean="0">
                    <a:solidFill>
                      <a:srgbClr val="002060"/>
                    </a:solidFill>
                  </a:rPr>
                  <a:t>Accept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𝐻</m:t>
                        </m:r>
                      </m:e>
                      <m:sub>
                        <m:r>
                          <a:rPr lang="en-US" i="1">
                            <a:solidFill>
                              <a:srgbClr val="002060"/>
                            </a:solidFill>
                            <a:latin typeface="Cambria Math"/>
                          </a:rPr>
                          <m:t>0</m:t>
                        </m:r>
                      </m:sub>
                    </m:sSub>
                  </m:oMath>
                </a14:m>
                <a:endParaRPr lang="en-US"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l="-1111" b="-10683"/>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025" y="863364"/>
            <a:ext cx="82359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0618784"/>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solidFill>
                  <a:srgbClr val="FF0000"/>
                </a:solidFill>
              </a:rPr>
              <a:t>Problem</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gn="just">
                  <a:buNone/>
                </a:pPr>
                <a:r>
                  <a:rPr lang="en-US" dirty="0" smtClean="0">
                    <a:solidFill>
                      <a:srgbClr val="002060"/>
                    </a:solidFill>
                  </a:rPr>
                  <a:t>The four samples below have been obtained from normal population with equal variances. Test the hypothesis at 1% level that the population means are equal using </a:t>
                </a:r>
                <a:r>
                  <a:rPr lang="en-US" u="sng" dirty="0">
                    <a:solidFill>
                      <a:srgbClr val="002060"/>
                    </a:solidFill>
                  </a:rPr>
                  <a:t>one-way</a:t>
                </a:r>
                <a:r>
                  <a:rPr lang="en-US" dirty="0">
                    <a:solidFill>
                      <a:srgbClr val="002060"/>
                    </a:solidFill>
                  </a:rPr>
                  <a:t> analysis of variance.</a:t>
                </a:r>
              </a:p>
              <a:p>
                <a:pPr marL="0" indent="0" algn="just">
                  <a:buNone/>
                </a:pPr>
                <a:r>
                  <a:rPr lang="en-US" dirty="0">
                    <a:solidFill>
                      <a:srgbClr val="002060"/>
                    </a:solidFill>
                  </a:rPr>
                  <a:t>Sample I   :	 15	17	14	11</a:t>
                </a:r>
              </a:p>
              <a:p>
                <a:pPr marL="0" indent="0" algn="just">
                  <a:buNone/>
                </a:pPr>
                <a:r>
                  <a:rPr lang="en-US" dirty="0">
                    <a:solidFill>
                      <a:srgbClr val="002060"/>
                    </a:solidFill>
                  </a:rPr>
                  <a:t>Sample II :      12	10	13	17	14</a:t>
                </a:r>
              </a:p>
              <a:p>
                <a:pPr marL="0" indent="0" algn="just">
                  <a:buNone/>
                </a:pPr>
                <a:r>
                  <a:rPr lang="en-US" dirty="0">
                    <a:solidFill>
                      <a:srgbClr val="002060"/>
                    </a:solidFill>
                  </a:rPr>
                  <a:t>Sample III:	</a:t>
                </a:r>
                <a:r>
                  <a:rPr lang="en-US" dirty="0" smtClean="0">
                    <a:solidFill>
                      <a:srgbClr val="002060"/>
                    </a:solidFill>
                  </a:rPr>
                  <a:t>  14</a:t>
                </a:r>
                <a:r>
                  <a:rPr lang="en-US" dirty="0">
                    <a:solidFill>
                      <a:srgbClr val="002060"/>
                    </a:solidFill>
                  </a:rPr>
                  <a:t>	09	07	10	08	07</a:t>
                </a:r>
              </a:p>
              <a:p>
                <a:pPr marL="0" indent="0" algn="just">
                  <a:buNone/>
                </a:pPr>
                <a:r>
                  <a:rPr lang="en-US" dirty="0">
                    <a:solidFill>
                      <a:srgbClr val="002060"/>
                    </a:solidFill>
                  </a:rPr>
                  <a:t>Sample IV: 	</a:t>
                </a:r>
                <a:r>
                  <a:rPr lang="en-US" dirty="0" smtClean="0">
                    <a:solidFill>
                      <a:srgbClr val="002060"/>
                    </a:solidFill>
                  </a:rPr>
                  <a:t>  10</a:t>
                </a:r>
                <a:r>
                  <a:rPr lang="en-US" dirty="0">
                    <a:solidFill>
                      <a:srgbClr val="002060"/>
                    </a:solidFill>
                  </a:rPr>
                  <a:t>	14	13	15	12</a:t>
                </a:r>
              </a:p>
              <a:p>
                <a:pPr marL="0" indent="0" algn="just">
                  <a:buNone/>
                </a:pPr>
                <a:endParaRPr lang="en-US" dirty="0" smtClean="0">
                  <a:solidFill>
                    <a:srgbClr val="002060"/>
                  </a:solidFill>
                </a:endParaRPr>
              </a:p>
              <a:p>
                <a:pPr marL="0" indent="0" algn="just">
                  <a:buNone/>
                </a:pPr>
                <a:r>
                  <a:rPr lang="en-US" b="1" dirty="0" smtClean="0">
                    <a:solidFill>
                      <a:srgbClr val="FF0000"/>
                    </a:solidFill>
                  </a:rPr>
                  <a:t>Answer</a:t>
                </a:r>
              </a:p>
              <a:p>
                <a:pPr marL="0" indent="0" algn="just">
                  <a:buNone/>
                </a:pPr>
                <a14:m>
                  <m:oMathPara xmlns:m="http://schemas.openxmlformats.org/officeDocument/2006/math">
                    <m:oMathParaPr>
                      <m:jc m:val="left"/>
                    </m:oMathParaPr>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i="1">
                              <a:solidFill>
                                <a:srgbClr val="002060"/>
                              </a:solidFill>
                              <a:latin typeface="Cambria Math"/>
                            </a:rPr>
                            <m:t>𝑐</m:t>
                          </m:r>
                        </m:sub>
                      </m:sSub>
                      <m:r>
                        <a:rPr lang="en-US" i="1">
                          <a:solidFill>
                            <a:srgbClr val="002060"/>
                          </a:solidFill>
                          <a:latin typeface="Cambria Math"/>
                        </a:rPr>
                        <m:t>=4.41</m:t>
                      </m:r>
                    </m:oMath>
                  </m:oMathPara>
                </a14:m>
                <a:endParaRPr lang="en-US" dirty="0">
                  <a:solidFill>
                    <a:srgbClr val="00206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870" r="-1111"/>
                </a:stretch>
              </a:blipFill>
            </p:spPr>
            <p:txBody>
              <a:bodyPr/>
              <a:lstStyle/>
              <a:p>
                <a:r>
                  <a:rPr lang="en-US">
                    <a:noFill/>
                  </a:rPr>
                  <a:t> </a:t>
                </a:r>
              </a:p>
            </p:txBody>
          </p:sp>
        </mc:Fallback>
      </mc:AlternateContent>
    </p:spTree>
    <p:extLst>
      <p:ext uri="{BB962C8B-B14F-4D97-AF65-F5344CB8AC3E}">
        <p14:creationId xmlns:p14="http://schemas.microsoft.com/office/powerpoint/2010/main" val="3907251482"/>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OBJECTIVE</a:t>
            </a:r>
            <a:endParaRPr lang="en-US" b="1" dirty="0">
              <a:solidFill>
                <a:srgbClr val="FF0000"/>
              </a:solidFill>
            </a:endParaRPr>
          </a:p>
        </p:txBody>
      </p:sp>
      <p:sp>
        <p:nvSpPr>
          <p:cNvPr id="3" name="Content Placeholder 2"/>
          <p:cNvSpPr>
            <a:spLocks noGrp="1"/>
          </p:cNvSpPr>
          <p:nvPr>
            <p:ph idx="1"/>
          </p:nvPr>
        </p:nvSpPr>
        <p:spPr>
          <a:xfrm>
            <a:off x="457200" y="1946495"/>
            <a:ext cx="8229600" cy="1711105"/>
          </a:xfrm>
        </p:spPr>
        <p:txBody>
          <a:bodyPr/>
          <a:lstStyle/>
          <a:p>
            <a:pPr marL="0" indent="0" algn="just">
              <a:lnSpc>
                <a:spcPct val="200000"/>
              </a:lnSpc>
              <a:buNone/>
            </a:pPr>
            <a:r>
              <a:rPr lang="en-US" sz="2800" dirty="0" smtClean="0">
                <a:solidFill>
                  <a:srgbClr val="002060"/>
                </a:solidFill>
              </a:rPr>
              <a:t>To provide some basic concepts in experimental designs and its applications </a:t>
            </a:r>
            <a:r>
              <a:rPr lang="en-US" sz="2800" dirty="0">
                <a:solidFill>
                  <a:srgbClr val="002060"/>
                </a:solidFill>
              </a:rPr>
              <a:t>to industry, management and other engineering </a:t>
            </a:r>
            <a:r>
              <a:rPr lang="en-US" sz="2800" dirty="0" smtClean="0">
                <a:solidFill>
                  <a:srgbClr val="002060"/>
                </a:solidFill>
              </a:rPr>
              <a:t>fields.</a:t>
            </a:r>
            <a:endParaRPr lang="en-US" sz="2800" dirty="0">
              <a:solidFill>
                <a:srgbClr val="002060"/>
              </a:solidFill>
            </a:endParaRPr>
          </a:p>
        </p:txBody>
      </p:sp>
    </p:spTree>
    <p:extLst>
      <p:ext uri="{BB962C8B-B14F-4D97-AF65-F5344CB8AC3E}">
        <p14:creationId xmlns:p14="http://schemas.microsoft.com/office/powerpoint/2010/main" val="2355480209"/>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799" y="3100190"/>
            <a:ext cx="8145049" cy="1143000"/>
          </a:xfrm>
        </p:spPr>
        <p:txBody>
          <a:bodyPr/>
          <a:lstStyle/>
          <a:p>
            <a:r>
              <a:rPr lang="en-US" sz="4400" b="1" dirty="0" smtClean="0">
                <a:solidFill>
                  <a:srgbClr val="FF0000"/>
                </a:solidFill>
              </a:rPr>
              <a:t/>
            </a:r>
            <a:br>
              <a:rPr lang="en-US" sz="4400" b="1" dirty="0" smtClean="0">
                <a:solidFill>
                  <a:srgbClr val="FF0000"/>
                </a:solidFill>
              </a:rPr>
            </a:br>
            <a:r>
              <a:rPr lang="en-US" sz="4400" b="1" dirty="0" smtClean="0">
                <a:solidFill>
                  <a:srgbClr val="FF0000"/>
                </a:solidFill>
              </a:rPr>
              <a:t>Two-way classification</a:t>
            </a:r>
            <a:br>
              <a:rPr lang="en-US" sz="4400" b="1" dirty="0" smtClean="0">
                <a:solidFill>
                  <a:srgbClr val="FF0000"/>
                </a:solidFill>
              </a:rPr>
            </a:br>
            <a:r>
              <a:rPr lang="en-US" b="1" dirty="0" smtClean="0">
                <a:solidFill>
                  <a:srgbClr val="002060"/>
                </a:solidFill>
              </a:rPr>
              <a:t>Randomized </a:t>
            </a:r>
            <a:r>
              <a:rPr lang="en-US" b="1" dirty="0">
                <a:solidFill>
                  <a:srgbClr val="002060"/>
                </a:solidFill>
              </a:rPr>
              <a:t>Block Design (</a:t>
            </a:r>
            <a:r>
              <a:rPr lang="en-US" b="1" dirty="0" smtClean="0">
                <a:solidFill>
                  <a:srgbClr val="002060"/>
                </a:solidFill>
              </a:rPr>
              <a:t>RBD)</a:t>
            </a:r>
            <a:r>
              <a:rPr lang="en-US" dirty="0">
                <a:solidFill>
                  <a:srgbClr val="002060"/>
                </a:solidFill>
              </a:rPr>
              <a:t/>
            </a:r>
            <a:br>
              <a:rPr lang="en-US" dirty="0">
                <a:solidFill>
                  <a:srgbClr val="002060"/>
                </a:solidFill>
              </a:rPr>
            </a:br>
            <a:r>
              <a:rPr lang="en-US" dirty="0">
                <a:solidFill>
                  <a:srgbClr val="002060"/>
                </a:solidFill>
              </a:rPr>
              <a:t/>
            </a:r>
            <a:br>
              <a:rPr lang="en-US" dirty="0">
                <a:solidFill>
                  <a:srgbClr val="002060"/>
                </a:solidFill>
              </a:rPr>
            </a:br>
            <a:endParaRPr lang="en-US" dirty="0">
              <a:solidFill>
                <a:srgbClr val="002060"/>
              </a:solidFill>
            </a:endParaRPr>
          </a:p>
        </p:txBody>
      </p:sp>
    </p:spTree>
    <p:extLst>
      <p:ext uri="{BB962C8B-B14F-4D97-AF65-F5344CB8AC3E}">
        <p14:creationId xmlns:p14="http://schemas.microsoft.com/office/powerpoint/2010/main" val="1662693856"/>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buClr>
                <a:srgbClr val="FF0000"/>
              </a:buClr>
              <a:buFont typeface="Wingdings" pitchFamily="2" charset="2"/>
              <a:buChar char="§"/>
            </a:pPr>
            <a:r>
              <a:rPr lang="en-US" dirty="0" smtClean="0">
                <a:solidFill>
                  <a:srgbClr val="002060"/>
                </a:solidFill>
              </a:rPr>
              <a:t>In two-way </a:t>
            </a:r>
            <a:r>
              <a:rPr lang="en-US" dirty="0">
                <a:solidFill>
                  <a:srgbClr val="002060"/>
                </a:solidFill>
              </a:rPr>
              <a:t>classification, the data is classified according to two factor or criteria</a:t>
            </a:r>
            <a:r>
              <a:rPr lang="en-US" dirty="0" smtClean="0">
                <a:solidFill>
                  <a:srgbClr val="002060"/>
                </a:solidFill>
              </a:rPr>
              <a:t>.</a:t>
            </a:r>
          </a:p>
          <a:p>
            <a:pPr marL="0" indent="0" algn="just">
              <a:lnSpc>
                <a:spcPct val="150000"/>
              </a:lnSpc>
              <a:buClr>
                <a:srgbClr val="FF0000"/>
              </a:buClr>
              <a:buNone/>
            </a:pPr>
            <a:endParaRPr lang="en-US" dirty="0" smtClean="0">
              <a:solidFill>
                <a:srgbClr val="002060"/>
              </a:solidFill>
            </a:endParaRPr>
          </a:p>
          <a:p>
            <a:pPr marL="0" indent="0">
              <a:buNone/>
            </a:pPr>
            <a:r>
              <a:rPr lang="en-US" b="1" dirty="0">
                <a:solidFill>
                  <a:srgbClr val="FF0000"/>
                </a:solidFill>
              </a:rPr>
              <a:t>Randomized Block Design (RBD):</a:t>
            </a:r>
            <a:endParaRPr lang="en-US" dirty="0">
              <a:solidFill>
                <a:srgbClr val="FF0000"/>
              </a:solidFill>
            </a:endParaRPr>
          </a:p>
          <a:p>
            <a:pPr algn="just">
              <a:lnSpc>
                <a:spcPct val="150000"/>
              </a:lnSpc>
              <a:buClr>
                <a:srgbClr val="FF0000"/>
              </a:buClr>
              <a:buFont typeface="Wingdings" pitchFamily="2" charset="2"/>
              <a:buChar char="§"/>
            </a:pPr>
            <a:r>
              <a:rPr lang="en-US" dirty="0">
                <a:solidFill>
                  <a:srgbClr val="002060"/>
                </a:solidFill>
              </a:rPr>
              <a:t>In RBD, entire experimental unit, which is heterogeneous is divided into homogeneous units known as blocks. In each block, treatments are distributed randomly and this is repeated for all blocks.</a:t>
            </a:r>
          </a:p>
          <a:p>
            <a:pPr algn="just"/>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553678635"/>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90" y="826716"/>
            <a:ext cx="8229600" cy="513567"/>
          </a:xfrm>
        </p:spPr>
        <p:txBody>
          <a:bodyPr/>
          <a:lstStyle/>
          <a:p>
            <a:pPr algn="l"/>
            <a:r>
              <a:rPr lang="en-US" sz="2800" b="1" dirty="0">
                <a:solidFill>
                  <a:srgbClr val="FF0000"/>
                </a:solidFill>
              </a:rPr>
              <a:t>ANOVA TABLE FOR RBD</a:t>
            </a:r>
            <a:r>
              <a:rPr lang="en-US" sz="2800" dirty="0"/>
              <a:t/>
            </a:r>
            <a:br>
              <a:rPr lang="en-US" sz="2800" dirty="0"/>
            </a:br>
            <a:endParaRPr lang="en-US" sz="28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80942477"/>
                  </p:ext>
                </p:extLst>
              </p:nvPr>
            </p:nvGraphicFramePr>
            <p:xfrm>
              <a:off x="839246" y="1528175"/>
              <a:ext cx="7703505" cy="3557391"/>
            </p:xfrm>
            <a:graphic>
              <a:graphicData uri="http://schemas.openxmlformats.org/drawingml/2006/table">
                <a:tbl>
                  <a:tblPr firstRow="1" firstCol="1" bandRow="1">
                    <a:tableStyleId>{21E4AEA4-8DFA-4A89-87EB-49C32662AFE0}</a:tableStyleId>
                  </a:tblPr>
                  <a:tblGrid>
                    <a:gridCol w="1501322"/>
                    <a:gridCol w="1240437"/>
                    <a:gridCol w="1596816"/>
                    <a:gridCol w="2147137"/>
                    <a:gridCol w="1217793"/>
                  </a:tblGrid>
                  <a:tr h="570618">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Source </a:t>
                          </a:r>
                          <a:r>
                            <a:rPr lang="en-US" sz="1200" dirty="0">
                              <a:effectLst/>
                            </a:rPr>
                            <a:t>of variation </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Sum </a:t>
                          </a:r>
                          <a:r>
                            <a:rPr lang="en-US" sz="1200" dirty="0">
                              <a:effectLst/>
                            </a:rPr>
                            <a:t>of Squares</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Degree </a:t>
                          </a:r>
                          <a:r>
                            <a:rPr lang="en-US" sz="1200" dirty="0">
                              <a:effectLst/>
                            </a:rPr>
                            <a:t>of freedom</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Mean </a:t>
                          </a:r>
                          <a:r>
                            <a:rPr lang="en-US" sz="1200" dirty="0">
                              <a:effectLst/>
                            </a:rPr>
                            <a:t>Square </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F-ratio</a:t>
                          </a:r>
                          <a:endParaRPr lang="en-US" sz="1200" dirty="0">
                            <a:effectLst/>
                            <a:latin typeface="Calibri"/>
                            <a:ea typeface="Calibri"/>
                            <a:cs typeface="Times New Roman"/>
                          </a:endParaRPr>
                        </a:p>
                      </a:txBody>
                      <a:tcPr marL="68580" marR="68580" marT="0" marB="0" anchor="ctr"/>
                    </a:tc>
                  </a:tr>
                  <a:tr h="1037487">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Between  </a:t>
                          </a:r>
                          <a:r>
                            <a:rPr lang="en-US" sz="1200" dirty="0">
                              <a:effectLst/>
                            </a:rPr>
                            <a:t>Columns</a:t>
                          </a:r>
                        </a:p>
                        <a:p>
                          <a:pPr marL="0" marR="0" algn="ctr">
                            <a:spcBef>
                              <a:spcPts val="0"/>
                            </a:spcBef>
                            <a:spcAft>
                              <a:spcPts val="0"/>
                            </a:spcAft>
                            <a:tabLst>
                              <a:tab pos="285750" algn="l"/>
                            </a:tabLst>
                          </a:pPr>
                          <a:r>
                            <a:rPr lang="en-US" sz="1200" dirty="0">
                              <a:effectLst/>
                            </a:rPr>
                            <a:t>( Treatments)</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a:effectLst/>
                            </a:rPr>
                            <a:t> </a:t>
                          </a:r>
                        </a:p>
                        <a:p>
                          <a:pPr marL="0" marR="0" algn="ctr">
                            <a:spcBef>
                              <a:spcPts val="0"/>
                            </a:spcBef>
                            <a:spcAft>
                              <a:spcPts val="0"/>
                            </a:spcAft>
                            <a:tabLst>
                              <a:tab pos="285750" algn="l"/>
                            </a:tabLst>
                          </a:pPr>
                          <a:r>
                            <a:rPr lang="en-US" sz="1200">
                              <a:effectLst/>
                            </a:rPr>
                            <a:t>SSC</a:t>
                          </a:r>
                          <a:endParaRPr lang="en-US" sz="12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200">
                                    <a:effectLst/>
                                    <a:latin typeface="Cambria Math"/>
                                  </a:rPr>
                                  <m:t>𝑐</m:t>
                                </m:r>
                                <m:r>
                                  <a:rPr lang="en-US" sz="1200">
                                    <a:effectLst/>
                                    <a:latin typeface="Cambria Math"/>
                                  </a:rPr>
                                  <m:t>−1</m:t>
                                </m:r>
                              </m:oMath>
                            </m:oMathPara>
                          </a14:m>
                          <a:endParaRPr lang="en-US" sz="12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dirty="0">
                              <a:effectLst/>
                            </a:rPr>
                            <a:t> </a:t>
                          </a:r>
                        </a:p>
                        <a:p>
                          <a:pPr marL="0" marR="0" algn="ctr">
                            <a:spcBef>
                              <a:spcPts val="0"/>
                            </a:spcBef>
                            <a:spcAft>
                              <a:spcPts val="0"/>
                            </a:spcAft>
                            <a:tabLst>
                              <a:tab pos="285750" algn="l"/>
                            </a:tabLst>
                          </a:pPr>
                          <a:r>
                            <a:rPr lang="en-US" sz="1200" dirty="0">
                              <a:effectLst/>
                            </a:rPr>
                            <a:t>MSC = </a:t>
                          </a:r>
                          <a14:m>
                            <m:oMath xmlns:m="http://schemas.openxmlformats.org/officeDocument/2006/math">
                              <m:f>
                                <m:fPr>
                                  <m:ctrlPr>
                                    <a:rPr lang="en-US" sz="1200" i="1">
                                      <a:effectLst/>
                                      <a:latin typeface="Cambria Math"/>
                                    </a:rPr>
                                  </m:ctrlPr>
                                </m:fPr>
                                <m:num>
                                  <m:r>
                                    <m:rPr>
                                      <m:sty m:val="p"/>
                                    </m:rPr>
                                    <a:rPr lang="en-US" sz="1200">
                                      <a:effectLst/>
                                      <a:latin typeface="Cambria Math"/>
                                    </a:rPr>
                                    <m:t>SSC</m:t>
                                  </m:r>
                                </m:num>
                                <m:den>
                                  <m:r>
                                    <a:rPr lang="en-US" sz="1200">
                                      <a:effectLst/>
                                      <a:latin typeface="Cambria Math"/>
                                    </a:rPr>
                                    <m:t>𝑐</m:t>
                                  </m:r>
                                  <m:r>
                                    <a:rPr lang="en-US" sz="1200">
                                      <a:effectLst/>
                                      <a:latin typeface="Cambria Math"/>
                                    </a:rPr>
                                    <m:t>−1</m:t>
                                  </m:r>
                                </m:den>
                              </m:f>
                            </m:oMath>
                          </a14:m>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dirty="0">
                              <a:effectLst/>
                            </a:rPr>
                            <a:t> </a:t>
                          </a:r>
                        </a:p>
                        <a:p>
                          <a:pPr marL="0" marR="0" algn="ctr">
                            <a:spcBef>
                              <a:spcPts val="0"/>
                            </a:spcBef>
                            <a:spcAft>
                              <a:spcPts val="0"/>
                            </a:spcAft>
                            <a:tabLst>
                              <a:tab pos="285750" algn="l"/>
                            </a:tabLst>
                          </a:pPr>
                          <a14:m>
                            <m:oMath xmlns:m="http://schemas.openxmlformats.org/officeDocument/2006/math">
                              <m:sSub>
                                <m:sSubPr>
                                  <m:ctrlPr>
                                    <a:rPr lang="en-US" sz="1200" i="1">
                                      <a:effectLst/>
                                      <a:latin typeface="Cambria Math"/>
                                    </a:rPr>
                                  </m:ctrlPr>
                                </m:sSubPr>
                                <m:e>
                                  <m:r>
                                    <a:rPr lang="en-US" sz="1200">
                                      <a:effectLst/>
                                      <a:latin typeface="Cambria Math"/>
                                    </a:rPr>
                                    <m:t>𝐹</m:t>
                                  </m:r>
                                </m:e>
                                <m:sub>
                                  <m:r>
                                    <a:rPr lang="en-US" sz="1200">
                                      <a:effectLst/>
                                      <a:latin typeface="Cambria Math"/>
                                    </a:rPr>
                                    <m:t>𝐶</m:t>
                                  </m:r>
                                </m:sub>
                              </m:sSub>
                            </m:oMath>
                          </a14:m>
                          <a:r>
                            <a:rPr lang="en-US" sz="1200" dirty="0">
                              <a:effectLst/>
                            </a:rPr>
                            <a:t> = </a:t>
                          </a:r>
                          <a14:m>
                            <m:oMath xmlns:m="http://schemas.openxmlformats.org/officeDocument/2006/math">
                              <m:f>
                                <m:fPr>
                                  <m:ctrlPr>
                                    <a:rPr lang="en-US" sz="1200" i="1">
                                      <a:effectLst/>
                                      <a:latin typeface="Cambria Math"/>
                                    </a:rPr>
                                  </m:ctrlPr>
                                </m:fPr>
                                <m:num>
                                  <m:r>
                                    <m:rPr>
                                      <m:sty m:val="p"/>
                                    </m:rPr>
                                    <a:rPr lang="en-US" sz="1200">
                                      <a:effectLst/>
                                      <a:latin typeface="Cambria Math"/>
                                    </a:rPr>
                                    <m:t>MSC</m:t>
                                  </m:r>
                                </m:num>
                                <m:den>
                                  <m:r>
                                    <m:rPr>
                                      <m:sty m:val="p"/>
                                    </m:rPr>
                                    <a:rPr lang="en-US" sz="1200">
                                      <a:effectLst/>
                                      <a:latin typeface="Cambria Math"/>
                                    </a:rPr>
                                    <m:t>MSE</m:t>
                                  </m:r>
                                </m:den>
                              </m:f>
                            </m:oMath>
                          </a14:m>
                          <a:endParaRPr lang="en-US" sz="1200" dirty="0">
                            <a:effectLst/>
                            <a:latin typeface="Calibri"/>
                            <a:ea typeface="Calibri"/>
                            <a:cs typeface="Times New Roman"/>
                          </a:endParaRPr>
                        </a:p>
                      </a:txBody>
                      <a:tcPr marL="68580" marR="68580" marT="0" marB="0" anchor="ctr"/>
                    </a:tc>
                  </a:tr>
                  <a:tr h="730239">
                    <a:tc>
                      <a:txBody>
                        <a:bodyPr/>
                        <a:lstStyle/>
                        <a:p>
                          <a:pPr marL="0" marR="0" algn="ctr">
                            <a:spcBef>
                              <a:spcPts val="0"/>
                            </a:spcBef>
                            <a:spcAft>
                              <a:spcPts val="0"/>
                            </a:spcAft>
                            <a:tabLst>
                              <a:tab pos="285750" algn="l"/>
                            </a:tabLst>
                          </a:pPr>
                          <a:r>
                            <a:rPr lang="en-US" sz="1200" dirty="0" smtClean="0">
                              <a:effectLst/>
                            </a:rPr>
                            <a:t>Between </a:t>
                          </a:r>
                          <a:r>
                            <a:rPr lang="en-US" sz="1200" dirty="0">
                              <a:effectLst/>
                            </a:rPr>
                            <a:t>Rows (Blocks)</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dirty="0">
                              <a:effectLst/>
                            </a:rPr>
                            <a:t> </a:t>
                          </a:r>
                        </a:p>
                        <a:p>
                          <a:pPr marL="0" marR="0" algn="ctr">
                            <a:spcBef>
                              <a:spcPts val="0"/>
                            </a:spcBef>
                            <a:spcAft>
                              <a:spcPts val="0"/>
                            </a:spcAft>
                            <a:tabLst>
                              <a:tab pos="285750" algn="l"/>
                            </a:tabLst>
                          </a:pPr>
                          <a:r>
                            <a:rPr lang="en-US" sz="1200" dirty="0">
                              <a:effectLst/>
                            </a:rPr>
                            <a:t>SSR</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200">
                                    <a:effectLst/>
                                    <a:latin typeface="Cambria Math"/>
                                  </a:rPr>
                                  <m:t>𝑟</m:t>
                                </m:r>
                                <m:r>
                                  <a:rPr lang="en-US" sz="1200">
                                    <a:effectLst/>
                                    <a:latin typeface="Cambria Math"/>
                                  </a:rPr>
                                  <m:t>−1</m:t>
                                </m:r>
                              </m:oMath>
                            </m:oMathPara>
                          </a14:m>
                          <a:endParaRPr lang="en-US" sz="12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dirty="0">
                              <a:effectLst/>
                            </a:rPr>
                            <a:t> </a:t>
                          </a:r>
                        </a:p>
                        <a:p>
                          <a:pPr marL="285750" marR="0" algn="ctr">
                            <a:spcBef>
                              <a:spcPts val="0"/>
                            </a:spcBef>
                            <a:spcAft>
                              <a:spcPts val="0"/>
                            </a:spcAft>
                            <a:tabLst>
                              <a:tab pos="285750" algn="l"/>
                            </a:tabLst>
                          </a:pPr>
                          <a:r>
                            <a:rPr lang="en-US" sz="1200" dirty="0">
                              <a:effectLst/>
                            </a:rPr>
                            <a:t>MSR = </a:t>
                          </a:r>
                          <a14:m>
                            <m:oMath xmlns:m="http://schemas.openxmlformats.org/officeDocument/2006/math">
                              <m:f>
                                <m:fPr>
                                  <m:ctrlPr>
                                    <a:rPr lang="en-US" sz="1200" i="1">
                                      <a:effectLst/>
                                      <a:latin typeface="Cambria Math"/>
                                    </a:rPr>
                                  </m:ctrlPr>
                                </m:fPr>
                                <m:num>
                                  <m:r>
                                    <m:rPr>
                                      <m:sty m:val="p"/>
                                    </m:rPr>
                                    <a:rPr lang="en-US" sz="1200">
                                      <a:effectLst/>
                                      <a:latin typeface="Cambria Math"/>
                                    </a:rPr>
                                    <m:t>SSR</m:t>
                                  </m:r>
                                </m:num>
                                <m:den>
                                  <m:r>
                                    <a:rPr lang="en-US" sz="1200">
                                      <a:effectLst/>
                                      <a:latin typeface="Cambria Math"/>
                                    </a:rPr>
                                    <m:t>𝑟</m:t>
                                  </m:r>
                                  <m:r>
                                    <a:rPr lang="en-US" sz="1200">
                                      <a:effectLst/>
                                      <a:latin typeface="Cambria Math"/>
                                    </a:rPr>
                                    <m:t>−1</m:t>
                                  </m:r>
                                </m:den>
                              </m:f>
                            </m:oMath>
                          </a14:m>
                          <a:endParaRPr lang="en-US" sz="1200" dirty="0">
                            <a:effectLst/>
                          </a:endParaRPr>
                        </a:p>
                        <a:p>
                          <a:pPr marL="0" marR="0" algn="ctr">
                            <a:spcBef>
                              <a:spcPts val="0"/>
                            </a:spcBef>
                            <a:spcAft>
                              <a:spcPts val="0"/>
                            </a:spcAft>
                            <a:tabLst>
                              <a:tab pos="285750" algn="l"/>
                            </a:tabLst>
                          </a:pPr>
                          <a:r>
                            <a:rPr lang="en-US" sz="1200" dirty="0">
                              <a:effectLst/>
                            </a:rPr>
                            <a:t> </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dirty="0">
                              <a:effectLst/>
                            </a:rPr>
                            <a:t> </a:t>
                          </a:r>
                        </a:p>
                        <a:p>
                          <a:pPr marL="0" marR="0" algn="ctr">
                            <a:spcBef>
                              <a:spcPts val="0"/>
                            </a:spcBef>
                            <a:spcAft>
                              <a:spcPts val="0"/>
                            </a:spcAft>
                            <a:tabLst>
                              <a:tab pos="285750" algn="l"/>
                            </a:tabLst>
                          </a:pPr>
                          <a14:m>
                            <m:oMath xmlns:m="http://schemas.openxmlformats.org/officeDocument/2006/math">
                              <m:sSub>
                                <m:sSubPr>
                                  <m:ctrlPr>
                                    <a:rPr lang="en-US" sz="1200" i="1">
                                      <a:effectLst/>
                                      <a:latin typeface="Cambria Math"/>
                                    </a:rPr>
                                  </m:ctrlPr>
                                </m:sSubPr>
                                <m:e>
                                  <m:r>
                                    <a:rPr lang="en-US" sz="1200">
                                      <a:effectLst/>
                                      <a:latin typeface="Cambria Math"/>
                                    </a:rPr>
                                    <m:t>𝐹</m:t>
                                  </m:r>
                                </m:e>
                                <m:sub>
                                  <m:r>
                                    <a:rPr lang="en-US" sz="1200">
                                      <a:effectLst/>
                                      <a:latin typeface="Cambria Math"/>
                                    </a:rPr>
                                    <m:t>𝑅</m:t>
                                  </m:r>
                                </m:sub>
                              </m:sSub>
                            </m:oMath>
                          </a14:m>
                          <a:r>
                            <a:rPr lang="en-US" sz="1200" dirty="0">
                              <a:effectLst/>
                            </a:rPr>
                            <a:t> = </a:t>
                          </a:r>
                          <a14:m>
                            <m:oMath xmlns:m="http://schemas.openxmlformats.org/officeDocument/2006/math">
                              <m:f>
                                <m:fPr>
                                  <m:ctrlPr>
                                    <a:rPr lang="en-US" sz="1200" i="1">
                                      <a:effectLst/>
                                      <a:latin typeface="Cambria Math"/>
                                    </a:rPr>
                                  </m:ctrlPr>
                                </m:fPr>
                                <m:num>
                                  <m:r>
                                    <m:rPr>
                                      <m:sty m:val="p"/>
                                    </m:rPr>
                                    <a:rPr lang="en-US" sz="1200">
                                      <a:effectLst/>
                                      <a:latin typeface="Cambria Math"/>
                                    </a:rPr>
                                    <m:t>MSR</m:t>
                                  </m:r>
                                </m:num>
                                <m:den>
                                  <m:r>
                                    <m:rPr>
                                      <m:sty m:val="p"/>
                                    </m:rPr>
                                    <a:rPr lang="en-US" sz="1200">
                                      <a:effectLst/>
                                      <a:latin typeface="Cambria Math"/>
                                    </a:rPr>
                                    <m:t>MSE</m:t>
                                  </m:r>
                                </m:den>
                              </m:f>
                            </m:oMath>
                          </a14:m>
                          <a:endParaRPr lang="en-US" sz="1200" dirty="0">
                            <a:effectLst/>
                            <a:latin typeface="Calibri"/>
                            <a:ea typeface="Calibri"/>
                            <a:cs typeface="Times New Roman"/>
                          </a:endParaRPr>
                        </a:p>
                      </a:txBody>
                      <a:tcPr marL="68580" marR="68580" marT="0" marB="0" anchor="ctr"/>
                    </a:tc>
                  </a:tr>
                  <a:tr h="933738">
                    <a:tc>
                      <a:txBody>
                        <a:bodyPr/>
                        <a:lstStyle/>
                        <a:p>
                          <a:pPr marL="0" marR="0" algn="ctr">
                            <a:spcBef>
                              <a:spcPts val="1200"/>
                            </a:spcBef>
                            <a:spcAft>
                              <a:spcPts val="1200"/>
                            </a:spcAft>
                            <a:tabLst>
                              <a:tab pos="285750" algn="l"/>
                            </a:tabLst>
                          </a:pPr>
                          <a:r>
                            <a:rPr lang="en-US" sz="1200" b="0" dirty="0" smtClean="0">
                              <a:effectLst/>
                            </a:rPr>
                            <a:t>Error </a:t>
                          </a:r>
                          <a:r>
                            <a:rPr lang="en-US" sz="1200" b="0" dirty="0">
                              <a:effectLst/>
                            </a:rPr>
                            <a:t>/ Residual</a:t>
                          </a:r>
                          <a:endParaRPr lang="en-US" sz="1200" b="0" dirty="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1200" dirty="0">
                              <a:effectLst/>
                            </a:rPr>
                            <a:t> </a:t>
                          </a:r>
                          <a:r>
                            <a:rPr lang="en-US" sz="1200" dirty="0" smtClean="0">
                              <a:effectLst/>
                            </a:rPr>
                            <a:t>SSE</a:t>
                          </a:r>
                          <a:endParaRPr lang="en-US" sz="1200" dirty="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1200" dirty="0">
                              <a:effectLst/>
                            </a:rPr>
                            <a:t> </a:t>
                          </a:r>
                        </a:p>
                        <a:p>
                          <a:pPr marL="0" marR="0" algn="ctr">
                            <a:spcBef>
                              <a:spcPts val="1200"/>
                            </a:spcBef>
                            <a:spcAft>
                              <a:spcPts val="1200"/>
                            </a:spcAft>
                            <a:tabLst>
                              <a:tab pos="285750" algn="l"/>
                            </a:tabLst>
                          </a:pPr>
                          <a14:m>
                            <m:oMathPara xmlns:m="http://schemas.openxmlformats.org/officeDocument/2006/math">
                              <m:oMathParaPr>
                                <m:jc m:val="centerGroup"/>
                              </m:oMathParaPr>
                              <m:oMath xmlns:m="http://schemas.openxmlformats.org/officeDocument/2006/math">
                                <m:r>
                                  <a:rPr lang="en-US" sz="1200">
                                    <a:effectLst/>
                                    <a:latin typeface="Cambria Math"/>
                                  </a:rPr>
                                  <m:t>(</m:t>
                                </m:r>
                                <m:r>
                                  <a:rPr lang="en-US" sz="1200">
                                    <a:effectLst/>
                                    <a:latin typeface="Cambria Math"/>
                                  </a:rPr>
                                  <m:t>𝑐</m:t>
                                </m:r>
                                <m:r>
                                  <a:rPr lang="en-US" sz="1200">
                                    <a:effectLst/>
                                    <a:latin typeface="Cambria Math"/>
                                  </a:rPr>
                                  <m:t>−1)(</m:t>
                                </m:r>
                                <m:r>
                                  <a:rPr lang="en-US" sz="1200">
                                    <a:effectLst/>
                                    <a:latin typeface="Cambria Math"/>
                                  </a:rPr>
                                  <m:t>𝑟</m:t>
                                </m:r>
                                <m:r>
                                  <a:rPr lang="en-US" sz="1200">
                                    <a:effectLst/>
                                    <a:latin typeface="Cambria Math"/>
                                  </a:rPr>
                                  <m:t>−1)</m:t>
                                </m:r>
                              </m:oMath>
                            </m:oMathPara>
                          </a14:m>
                          <a:endParaRPr lang="en-US" sz="1200" dirty="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1200" dirty="0" smtClean="0">
                              <a:effectLst/>
                            </a:rPr>
                            <a:t>MSE </a:t>
                          </a:r>
                          <a:r>
                            <a:rPr lang="en-US" sz="1200" dirty="0">
                              <a:effectLst/>
                            </a:rPr>
                            <a:t>= </a:t>
                          </a:r>
                          <a14:m>
                            <m:oMath xmlns:m="http://schemas.openxmlformats.org/officeDocument/2006/math">
                              <m:f>
                                <m:fPr>
                                  <m:ctrlPr>
                                    <a:rPr lang="en-US" sz="1200" i="1">
                                      <a:effectLst/>
                                      <a:latin typeface="Cambria Math"/>
                                    </a:rPr>
                                  </m:ctrlPr>
                                </m:fPr>
                                <m:num>
                                  <m:r>
                                    <m:rPr>
                                      <m:sty m:val="p"/>
                                    </m:rPr>
                                    <a:rPr lang="en-US" sz="1200">
                                      <a:effectLst/>
                                      <a:latin typeface="Cambria Math"/>
                                    </a:rPr>
                                    <m:t>SSE</m:t>
                                  </m:r>
                                </m:num>
                                <m:den>
                                  <m:r>
                                    <a:rPr lang="en-US" sz="1200">
                                      <a:effectLst/>
                                      <a:latin typeface="Cambria Math"/>
                                    </a:rPr>
                                    <m:t>(</m:t>
                                  </m:r>
                                  <m:r>
                                    <a:rPr lang="en-US" sz="1200">
                                      <a:effectLst/>
                                      <a:latin typeface="Cambria Math"/>
                                    </a:rPr>
                                    <m:t>𝑐</m:t>
                                  </m:r>
                                  <m:r>
                                    <a:rPr lang="en-US" sz="1200">
                                      <a:effectLst/>
                                      <a:latin typeface="Cambria Math"/>
                                    </a:rPr>
                                    <m:t>−1)(</m:t>
                                  </m:r>
                                  <m:r>
                                    <a:rPr lang="en-US" sz="1200">
                                      <a:effectLst/>
                                      <a:latin typeface="Cambria Math"/>
                                    </a:rPr>
                                    <m:t>𝑟</m:t>
                                  </m:r>
                                  <m:r>
                                    <a:rPr lang="en-US" sz="1200">
                                      <a:effectLst/>
                                      <a:latin typeface="Cambria Math"/>
                                    </a:rPr>
                                    <m:t>−1</m:t>
                                  </m:r>
                                </m:den>
                              </m:f>
                            </m:oMath>
                          </a14:m>
                          <a:endParaRPr lang="en-US" sz="1200" dirty="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1200" dirty="0">
                              <a:effectLst/>
                            </a:rPr>
                            <a:t> </a:t>
                          </a:r>
                          <a:endParaRPr lang="en-US" sz="1200" dirty="0">
                            <a:effectLst/>
                            <a:latin typeface="Calibri"/>
                            <a:ea typeface="Calibri"/>
                            <a:cs typeface="Times New Roman"/>
                          </a:endParaRPr>
                        </a:p>
                      </a:txBody>
                      <a:tcPr marL="68580" marR="68580" marT="0" marB="0" anchor="ctr"/>
                    </a:tc>
                  </a:tr>
                  <a:tr h="285309">
                    <a:tc>
                      <a:txBody>
                        <a:bodyPr/>
                        <a:lstStyle/>
                        <a:p>
                          <a:pPr marL="0" marR="0" algn="ctr">
                            <a:spcBef>
                              <a:spcPts val="0"/>
                            </a:spcBef>
                            <a:spcAft>
                              <a:spcPts val="0"/>
                            </a:spcAft>
                            <a:tabLst>
                              <a:tab pos="285750" algn="l"/>
                            </a:tabLst>
                          </a:pPr>
                          <a:r>
                            <a:rPr lang="en-US" sz="1100" dirty="0">
                              <a:effectLst/>
                            </a:rPr>
                            <a:t>   Total </a:t>
                          </a:r>
                          <a:endParaRPr lang="en-US" sz="1100" dirty="0">
                            <a:effectLst/>
                            <a:latin typeface="Calibri"/>
                            <a:ea typeface="Calibri"/>
                            <a:cs typeface="Times New Roman"/>
                          </a:endParaRPr>
                        </a:p>
                      </a:txBody>
                      <a:tcPr marL="68580" marR="68580" marT="0" marB="0"/>
                    </a:tc>
                    <a:tc>
                      <a:txBody>
                        <a:bodyPr/>
                        <a:lstStyle/>
                        <a:p>
                          <a:pPr marL="0" marR="0" algn="just">
                            <a:spcBef>
                              <a:spcPts val="0"/>
                            </a:spcBef>
                            <a:spcAft>
                              <a:spcPts val="0"/>
                            </a:spcAft>
                            <a:tabLst>
                              <a:tab pos="285750" algn="l"/>
                            </a:tabLst>
                          </a:pPr>
                          <a:r>
                            <a:rPr lang="en-US" sz="1100" dirty="0">
                              <a:effectLst/>
                            </a:rPr>
                            <a:t>     </a:t>
                          </a:r>
                          <a:r>
                            <a:rPr lang="en-US" sz="1100" dirty="0" smtClean="0">
                              <a:effectLst/>
                            </a:rPr>
                            <a:t>    </a:t>
                          </a:r>
                          <a:r>
                            <a:rPr lang="en-US" sz="1100" dirty="0">
                              <a:effectLst/>
                            </a:rPr>
                            <a:t>TSS</a:t>
                          </a:r>
                          <a:endParaRPr lang="en-US" sz="1100" dirty="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a:effectLst/>
                                    <a:latin typeface="Cambria Math"/>
                                  </a:rPr>
                                  <m:t>𝑟𝑐</m:t>
                                </m:r>
                                <m:r>
                                  <a:rPr lang="en-US" sz="1400">
                                    <a:effectLst/>
                                    <a:latin typeface="Cambria Math"/>
                                  </a:rPr>
                                  <m:t>−1</m:t>
                                </m:r>
                              </m:oMath>
                            </m:oMathPara>
                          </a14:m>
                          <a:endParaRPr lang="en-US" sz="1400" dirty="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80942477"/>
                  </p:ext>
                </p:extLst>
              </p:nvPr>
            </p:nvGraphicFramePr>
            <p:xfrm>
              <a:off x="839246" y="1528175"/>
              <a:ext cx="7703505" cy="3557391"/>
            </p:xfrm>
            <a:graphic>
              <a:graphicData uri="http://schemas.openxmlformats.org/drawingml/2006/table">
                <a:tbl>
                  <a:tblPr firstRow="1" firstCol="1" bandRow="1">
                    <a:tableStyleId>{21E4AEA4-8DFA-4A89-87EB-49C32662AFE0}</a:tableStyleId>
                  </a:tblPr>
                  <a:tblGrid>
                    <a:gridCol w="1501322"/>
                    <a:gridCol w="1240437"/>
                    <a:gridCol w="1596816"/>
                    <a:gridCol w="2147137"/>
                    <a:gridCol w="1217793"/>
                  </a:tblGrid>
                  <a:tr h="570618">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Source </a:t>
                          </a:r>
                          <a:r>
                            <a:rPr lang="en-US" sz="1200" dirty="0">
                              <a:effectLst/>
                            </a:rPr>
                            <a:t>of variation </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Sum </a:t>
                          </a:r>
                          <a:r>
                            <a:rPr lang="en-US" sz="1200" dirty="0">
                              <a:effectLst/>
                            </a:rPr>
                            <a:t>of Squares</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Degree </a:t>
                          </a:r>
                          <a:r>
                            <a:rPr lang="en-US" sz="1200" dirty="0">
                              <a:effectLst/>
                            </a:rPr>
                            <a:t>of freedom</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Mean </a:t>
                          </a:r>
                          <a:r>
                            <a:rPr lang="en-US" sz="1200" dirty="0">
                              <a:effectLst/>
                            </a:rPr>
                            <a:t>Square </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F-ratio</a:t>
                          </a:r>
                          <a:endParaRPr lang="en-US" sz="1200" dirty="0">
                            <a:effectLst/>
                            <a:latin typeface="Calibri"/>
                            <a:ea typeface="Calibri"/>
                            <a:cs typeface="Times New Roman"/>
                          </a:endParaRPr>
                        </a:p>
                      </a:txBody>
                      <a:tcPr marL="68580" marR="68580" marT="0" marB="0" anchor="ctr"/>
                    </a:tc>
                  </a:tr>
                  <a:tr h="1037487">
                    <a:tc>
                      <a:txBody>
                        <a:bodyPr/>
                        <a:lstStyle/>
                        <a:p>
                          <a:pPr marL="0" marR="0" algn="ctr">
                            <a:spcBef>
                              <a:spcPts val="0"/>
                            </a:spcBef>
                            <a:spcAft>
                              <a:spcPts val="0"/>
                            </a:spcAft>
                            <a:tabLst>
                              <a:tab pos="285750" algn="l"/>
                            </a:tabLst>
                          </a:pPr>
                          <a:endParaRPr lang="en-US" sz="1200" dirty="0" smtClean="0">
                            <a:effectLst/>
                          </a:endParaRPr>
                        </a:p>
                        <a:p>
                          <a:pPr marL="0" marR="0" algn="ctr">
                            <a:spcBef>
                              <a:spcPts val="0"/>
                            </a:spcBef>
                            <a:spcAft>
                              <a:spcPts val="0"/>
                            </a:spcAft>
                            <a:tabLst>
                              <a:tab pos="285750" algn="l"/>
                            </a:tabLst>
                          </a:pPr>
                          <a:r>
                            <a:rPr lang="en-US" sz="1200" dirty="0" smtClean="0">
                              <a:effectLst/>
                            </a:rPr>
                            <a:t>Between  </a:t>
                          </a:r>
                          <a:r>
                            <a:rPr lang="en-US" sz="1200" dirty="0">
                              <a:effectLst/>
                            </a:rPr>
                            <a:t>Columns</a:t>
                          </a:r>
                        </a:p>
                        <a:p>
                          <a:pPr marL="0" marR="0" algn="ctr">
                            <a:spcBef>
                              <a:spcPts val="0"/>
                            </a:spcBef>
                            <a:spcAft>
                              <a:spcPts val="0"/>
                            </a:spcAft>
                            <a:tabLst>
                              <a:tab pos="285750" algn="l"/>
                            </a:tabLst>
                          </a:pPr>
                          <a:r>
                            <a:rPr lang="en-US" sz="1200" dirty="0">
                              <a:effectLst/>
                            </a:rPr>
                            <a:t>( Treatments)</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a:effectLst/>
                            </a:rPr>
                            <a:t> </a:t>
                          </a:r>
                        </a:p>
                        <a:p>
                          <a:pPr marL="0" marR="0" algn="ctr">
                            <a:spcBef>
                              <a:spcPts val="0"/>
                            </a:spcBef>
                            <a:spcAft>
                              <a:spcPts val="0"/>
                            </a:spcAft>
                            <a:tabLst>
                              <a:tab pos="285750" algn="l"/>
                            </a:tabLst>
                          </a:pPr>
                          <a:r>
                            <a:rPr lang="en-US" sz="1200">
                              <a:effectLst/>
                            </a:rPr>
                            <a:t>SSC</a:t>
                          </a:r>
                          <a:endParaRPr lang="en-US" sz="120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2"/>
                          <a:stretch>
                            <a:fillRect l="-172797" t="-55882" r="-211877" b="-191176"/>
                          </a:stretch>
                        </a:blipFill>
                      </a:tcPr>
                    </a:tc>
                    <a:tc>
                      <a:txBody>
                        <a:bodyPr/>
                        <a:lstStyle/>
                        <a:p>
                          <a:endParaRPr lang="en-US"/>
                        </a:p>
                      </a:txBody>
                      <a:tcPr marL="68580" marR="68580" marT="0" marB="0" anchor="ctr">
                        <a:blipFill rotWithShape="1">
                          <a:blip r:embed="rId2"/>
                          <a:stretch>
                            <a:fillRect l="-202273" t="-55882" r="-57102" b="-191176"/>
                          </a:stretch>
                        </a:blipFill>
                      </a:tcPr>
                    </a:tc>
                    <a:tc>
                      <a:txBody>
                        <a:bodyPr/>
                        <a:lstStyle/>
                        <a:p>
                          <a:endParaRPr lang="en-US"/>
                        </a:p>
                      </a:txBody>
                      <a:tcPr marL="68580" marR="68580" marT="0" marB="0" anchor="ctr">
                        <a:blipFill rotWithShape="1">
                          <a:blip r:embed="rId2"/>
                          <a:stretch>
                            <a:fillRect l="-532000" t="-55882" r="-500" b="-191176"/>
                          </a:stretch>
                        </a:blipFill>
                      </a:tcPr>
                    </a:tc>
                  </a:tr>
                  <a:tr h="730239">
                    <a:tc>
                      <a:txBody>
                        <a:bodyPr/>
                        <a:lstStyle/>
                        <a:p>
                          <a:pPr marL="0" marR="0" algn="ctr">
                            <a:spcBef>
                              <a:spcPts val="0"/>
                            </a:spcBef>
                            <a:spcAft>
                              <a:spcPts val="0"/>
                            </a:spcAft>
                            <a:tabLst>
                              <a:tab pos="285750" algn="l"/>
                            </a:tabLst>
                          </a:pPr>
                          <a:r>
                            <a:rPr lang="en-US" sz="1200" dirty="0" smtClean="0">
                              <a:effectLst/>
                            </a:rPr>
                            <a:t>Between </a:t>
                          </a:r>
                          <a:r>
                            <a:rPr lang="en-US" sz="1200" dirty="0">
                              <a:effectLst/>
                            </a:rPr>
                            <a:t>Rows (Blocks)</a:t>
                          </a:r>
                          <a:endParaRPr lang="en-US" sz="12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200" dirty="0">
                              <a:effectLst/>
                            </a:rPr>
                            <a:t> </a:t>
                          </a:r>
                        </a:p>
                        <a:p>
                          <a:pPr marL="0" marR="0" algn="ctr">
                            <a:spcBef>
                              <a:spcPts val="0"/>
                            </a:spcBef>
                            <a:spcAft>
                              <a:spcPts val="0"/>
                            </a:spcAft>
                            <a:tabLst>
                              <a:tab pos="285750" algn="l"/>
                            </a:tabLst>
                          </a:pPr>
                          <a:r>
                            <a:rPr lang="en-US" sz="1200" dirty="0">
                              <a:effectLst/>
                            </a:rPr>
                            <a:t>SSR</a:t>
                          </a:r>
                          <a:endParaRPr lang="en-US" sz="1200" dirty="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2"/>
                          <a:stretch>
                            <a:fillRect l="-172797" t="-222689" r="-211877" b="-173109"/>
                          </a:stretch>
                        </a:blipFill>
                      </a:tcPr>
                    </a:tc>
                    <a:tc>
                      <a:txBody>
                        <a:bodyPr/>
                        <a:lstStyle/>
                        <a:p>
                          <a:endParaRPr lang="en-US"/>
                        </a:p>
                      </a:txBody>
                      <a:tcPr marL="68580" marR="68580" marT="0" marB="0" anchor="ctr">
                        <a:blipFill rotWithShape="1">
                          <a:blip r:embed="rId2"/>
                          <a:stretch>
                            <a:fillRect l="-202273" t="-222689" r="-57102" b="-173109"/>
                          </a:stretch>
                        </a:blipFill>
                      </a:tcPr>
                    </a:tc>
                    <a:tc>
                      <a:txBody>
                        <a:bodyPr/>
                        <a:lstStyle/>
                        <a:p>
                          <a:endParaRPr lang="en-US"/>
                        </a:p>
                      </a:txBody>
                      <a:tcPr marL="68580" marR="68580" marT="0" marB="0" anchor="ctr">
                        <a:blipFill rotWithShape="1">
                          <a:blip r:embed="rId2"/>
                          <a:stretch>
                            <a:fillRect l="-532000" t="-222689" r="-500" b="-173109"/>
                          </a:stretch>
                        </a:blipFill>
                      </a:tcPr>
                    </a:tc>
                  </a:tr>
                  <a:tr h="933738">
                    <a:tc>
                      <a:txBody>
                        <a:bodyPr/>
                        <a:lstStyle/>
                        <a:p>
                          <a:pPr marL="0" marR="0" algn="ctr">
                            <a:spcBef>
                              <a:spcPts val="1200"/>
                            </a:spcBef>
                            <a:spcAft>
                              <a:spcPts val="1200"/>
                            </a:spcAft>
                            <a:tabLst>
                              <a:tab pos="285750" algn="l"/>
                            </a:tabLst>
                          </a:pPr>
                          <a:r>
                            <a:rPr lang="en-US" sz="1200" b="0" dirty="0" smtClean="0">
                              <a:effectLst/>
                            </a:rPr>
                            <a:t>Error </a:t>
                          </a:r>
                          <a:r>
                            <a:rPr lang="en-US" sz="1200" b="0" dirty="0">
                              <a:effectLst/>
                            </a:rPr>
                            <a:t>/ Residual</a:t>
                          </a:r>
                          <a:endParaRPr lang="en-US" sz="1200" b="0" dirty="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1200" dirty="0">
                              <a:effectLst/>
                            </a:rPr>
                            <a:t> </a:t>
                          </a:r>
                          <a:r>
                            <a:rPr lang="en-US" sz="1200" dirty="0" smtClean="0">
                              <a:effectLst/>
                            </a:rPr>
                            <a:t>SSE</a:t>
                          </a:r>
                          <a:endParaRPr lang="en-US" sz="1200" dirty="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2"/>
                          <a:stretch>
                            <a:fillRect l="-172797" t="-250980" r="-211877" b="-34641"/>
                          </a:stretch>
                        </a:blipFill>
                      </a:tcPr>
                    </a:tc>
                    <a:tc>
                      <a:txBody>
                        <a:bodyPr/>
                        <a:lstStyle/>
                        <a:p>
                          <a:endParaRPr lang="en-US"/>
                        </a:p>
                      </a:txBody>
                      <a:tcPr marL="68580" marR="68580" marT="0" marB="0" anchor="ctr">
                        <a:blipFill rotWithShape="1">
                          <a:blip r:embed="rId2"/>
                          <a:stretch>
                            <a:fillRect l="-202273" t="-250980" r="-57102" b="-34641"/>
                          </a:stretch>
                        </a:blipFill>
                      </a:tcPr>
                    </a:tc>
                    <a:tc>
                      <a:txBody>
                        <a:bodyPr/>
                        <a:lstStyle/>
                        <a:p>
                          <a:pPr marL="0" marR="0" algn="ctr">
                            <a:spcBef>
                              <a:spcPts val="1200"/>
                            </a:spcBef>
                            <a:spcAft>
                              <a:spcPts val="1200"/>
                            </a:spcAft>
                            <a:tabLst>
                              <a:tab pos="285750" algn="l"/>
                            </a:tabLst>
                          </a:pPr>
                          <a:r>
                            <a:rPr lang="en-US" sz="1200" dirty="0">
                              <a:effectLst/>
                            </a:rPr>
                            <a:t> </a:t>
                          </a:r>
                          <a:endParaRPr lang="en-US" sz="1200" dirty="0">
                            <a:effectLst/>
                            <a:latin typeface="Calibri"/>
                            <a:ea typeface="Calibri"/>
                            <a:cs typeface="Times New Roman"/>
                          </a:endParaRPr>
                        </a:p>
                      </a:txBody>
                      <a:tcPr marL="68580" marR="68580" marT="0" marB="0" anchor="ctr"/>
                    </a:tc>
                  </a:tr>
                  <a:tr h="285309">
                    <a:tc>
                      <a:txBody>
                        <a:bodyPr/>
                        <a:lstStyle/>
                        <a:p>
                          <a:pPr marL="0" marR="0" algn="ctr">
                            <a:spcBef>
                              <a:spcPts val="0"/>
                            </a:spcBef>
                            <a:spcAft>
                              <a:spcPts val="0"/>
                            </a:spcAft>
                            <a:tabLst>
                              <a:tab pos="285750" algn="l"/>
                            </a:tabLst>
                          </a:pPr>
                          <a:r>
                            <a:rPr lang="en-US" sz="1100" dirty="0">
                              <a:effectLst/>
                            </a:rPr>
                            <a:t>   Total </a:t>
                          </a:r>
                          <a:endParaRPr lang="en-US" sz="1100" dirty="0">
                            <a:effectLst/>
                            <a:latin typeface="Calibri"/>
                            <a:ea typeface="Calibri"/>
                            <a:cs typeface="Times New Roman"/>
                          </a:endParaRPr>
                        </a:p>
                      </a:txBody>
                      <a:tcPr marL="68580" marR="68580" marT="0" marB="0"/>
                    </a:tc>
                    <a:tc>
                      <a:txBody>
                        <a:bodyPr/>
                        <a:lstStyle/>
                        <a:p>
                          <a:pPr marL="0" marR="0" algn="just">
                            <a:spcBef>
                              <a:spcPts val="0"/>
                            </a:spcBef>
                            <a:spcAft>
                              <a:spcPts val="0"/>
                            </a:spcAft>
                            <a:tabLst>
                              <a:tab pos="285750" algn="l"/>
                            </a:tabLst>
                          </a:pPr>
                          <a:r>
                            <a:rPr lang="en-US" sz="1100" dirty="0">
                              <a:effectLst/>
                            </a:rPr>
                            <a:t>     </a:t>
                          </a:r>
                          <a:r>
                            <a:rPr lang="en-US" sz="1100" dirty="0" smtClean="0">
                              <a:effectLst/>
                            </a:rPr>
                            <a:t>    </a:t>
                          </a:r>
                          <a:r>
                            <a:rPr lang="en-US" sz="1100" dirty="0">
                              <a:effectLst/>
                            </a:rPr>
                            <a:t>TSS</a:t>
                          </a:r>
                          <a:endParaRPr lang="en-US" sz="1100" dirty="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2"/>
                          <a:stretch>
                            <a:fillRect l="-172797" t="-1142553" r="-211877" b="-12766"/>
                          </a:stretch>
                        </a:blipFill>
                      </a:tcPr>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mc:Fallback>
      </mc:AlternateContent>
    </p:spTree>
    <p:extLst>
      <p:ext uri="{BB962C8B-B14F-4D97-AF65-F5344CB8AC3E}">
        <p14:creationId xmlns:p14="http://schemas.microsoft.com/office/powerpoint/2010/main" val="618429350"/>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Clr>
                    <a:srgbClr val="FF0000"/>
                  </a:buClr>
                  <a:buNone/>
                </a:pPr>
                <a:endParaRPr lang="en-US" dirty="0" smtClean="0">
                  <a:solidFill>
                    <a:srgbClr val="002060"/>
                  </a:solidFill>
                </a:endParaRPr>
              </a:p>
              <a:p>
                <a:pPr>
                  <a:buClr>
                    <a:srgbClr val="FF0000"/>
                  </a:buClr>
                  <a:buFont typeface="Courier New" pitchFamily="49" charset="0"/>
                  <a:buChar char="o"/>
                </a:pPr>
                <a:r>
                  <a:rPr lang="en-US" dirty="0" smtClean="0">
                    <a:solidFill>
                      <a:srgbClr val="002060"/>
                    </a:solidFill>
                  </a:rPr>
                  <a:t>SSR = Sum of Squares of Rows</a:t>
                </a:r>
              </a:p>
              <a:p>
                <a:pPr marL="0" indent="0">
                  <a:buNone/>
                </a:pPr>
                <a:r>
                  <a:rPr lang="en-US" dirty="0">
                    <a:solidFill>
                      <a:srgbClr val="002060"/>
                    </a:solidFill>
                  </a:rPr>
                  <a:t>             </a:t>
                </a:r>
                <a:r>
                  <a:rPr lang="en-US" dirty="0" smtClean="0">
                    <a:solidFill>
                      <a:srgbClr val="002060"/>
                    </a:solidFill>
                  </a:rPr>
                  <a:t>= </a:t>
                </a:r>
                <a14:m>
                  <m:oMath xmlns:m="http://schemas.openxmlformats.org/officeDocument/2006/math">
                    <m:nary>
                      <m:naryPr>
                        <m:chr m:val="∑"/>
                        <m:limLoc m:val="undOvr"/>
                        <m:ctrlPr>
                          <a:rPr lang="en-US" i="1">
                            <a:solidFill>
                              <a:srgbClr val="002060"/>
                            </a:solidFill>
                            <a:latin typeface="Cambria Math"/>
                          </a:rPr>
                        </m:ctrlPr>
                      </m:naryPr>
                      <m:sub>
                        <m:r>
                          <a:rPr lang="en-US" i="1">
                            <a:solidFill>
                              <a:srgbClr val="002060"/>
                            </a:solidFill>
                            <a:latin typeface="Cambria Math"/>
                          </a:rPr>
                          <m:t>𝑗</m:t>
                        </m:r>
                        <m:r>
                          <a:rPr lang="en-US" i="1">
                            <a:solidFill>
                              <a:srgbClr val="002060"/>
                            </a:solidFill>
                            <a:latin typeface="Cambria Math"/>
                          </a:rPr>
                          <m:t>=1</m:t>
                        </m:r>
                      </m:sub>
                      <m:sup>
                        <m:r>
                          <a:rPr lang="en-US" i="1">
                            <a:solidFill>
                              <a:srgbClr val="002060"/>
                            </a:solidFill>
                            <a:latin typeface="Cambria Math"/>
                          </a:rPr>
                          <m:t>𝑚</m:t>
                        </m:r>
                      </m:sup>
                      <m:e>
                        <m:f>
                          <m:fPr>
                            <m:ctrlPr>
                              <a:rPr lang="en-US" i="1">
                                <a:solidFill>
                                  <a:srgbClr val="002060"/>
                                </a:solidFill>
                                <a:latin typeface="Cambria Math"/>
                              </a:rPr>
                            </m:ctrlPr>
                          </m:fPr>
                          <m:num>
                            <m:sSubSup>
                              <m:sSubSupPr>
                                <m:ctrlPr>
                                  <a:rPr lang="en-US" i="1">
                                    <a:solidFill>
                                      <a:srgbClr val="002060"/>
                                    </a:solidFill>
                                    <a:latin typeface="Cambria Math"/>
                                  </a:rPr>
                                </m:ctrlPr>
                              </m:sSubSupPr>
                              <m:e>
                                <m:r>
                                  <a:rPr lang="en-US" i="1">
                                    <a:solidFill>
                                      <a:srgbClr val="002060"/>
                                    </a:solidFill>
                                    <a:latin typeface="Cambria Math"/>
                                  </a:rPr>
                                  <m:t>𝑌</m:t>
                                </m:r>
                              </m:e>
                              <m:sub>
                                <m:r>
                                  <a:rPr lang="en-US" i="1">
                                    <a:solidFill>
                                      <a:srgbClr val="002060"/>
                                    </a:solidFill>
                                    <a:latin typeface="Cambria Math"/>
                                  </a:rPr>
                                  <m:t>𝑗</m:t>
                                </m:r>
                              </m:sub>
                              <m:sup>
                                <m:r>
                                  <a:rPr lang="en-US" i="1">
                                    <a:solidFill>
                                      <a:srgbClr val="002060"/>
                                    </a:solidFill>
                                    <a:latin typeface="Cambria Math"/>
                                  </a:rPr>
                                  <m:t>2</m:t>
                                </m:r>
                              </m:sup>
                            </m:sSubSup>
                          </m:num>
                          <m:den>
                            <m:sSub>
                              <m:sSubPr>
                                <m:ctrlPr>
                                  <a:rPr lang="en-US" i="1">
                                    <a:solidFill>
                                      <a:srgbClr val="002060"/>
                                    </a:solidFill>
                                    <a:latin typeface="Cambria Math"/>
                                  </a:rPr>
                                </m:ctrlPr>
                              </m:sSubPr>
                              <m:e>
                                <m:r>
                                  <a:rPr lang="en-US" i="1">
                                    <a:solidFill>
                                      <a:srgbClr val="002060"/>
                                    </a:solidFill>
                                    <a:latin typeface="Cambria Math"/>
                                  </a:rPr>
                                  <m:t>𝑛</m:t>
                                </m:r>
                              </m:e>
                              <m:sub>
                                <m:r>
                                  <a:rPr lang="en-US" i="1">
                                    <a:solidFill>
                                      <a:srgbClr val="002060"/>
                                    </a:solidFill>
                                    <a:latin typeface="Cambria Math"/>
                                  </a:rPr>
                                  <m:t>𝑗</m:t>
                                </m:r>
                              </m:sub>
                            </m:sSub>
                          </m:den>
                        </m:f>
                        <m:r>
                          <a:rPr lang="en-US" i="1">
                            <a:solidFill>
                              <a:srgbClr val="002060"/>
                            </a:solidFill>
                            <a:latin typeface="Cambria Math"/>
                          </a:rPr>
                          <m:t>− </m:t>
                        </m:r>
                        <m:f>
                          <m:fPr>
                            <m:ctrlPr>
                              <a:rPr lang="en-US" i="1">
                                <a:solidFill>
                                  <a:srgbClr val="002060"/>
                                </a:solidFill>
                                <a:latin typeface="Cambria Math"/>
                              </a:rPr>
                            </m:ctrlPr>
                          </m:fPr>
                          <m:num>
                            <m:sSup>
                              <m:sSupPr>
                                <m:ctrlPr>
                                  <a:rPr lang="en-US" i="1">
                                    <a:solidFill>
                                      <a:srgbClr val="002060"/>
                                    </a:solidFill>
                                    <a:latin typeface="Cambria Math"/>
                                  </a:rPr>
                                </m:ctrlPr>
                              </m:sSupPr>
                              <m:e>
                                <m:r>
                                  <a:rPr lang="en-US" i="1">
                                    <a:solidFill>
                                      <a:srgbClr val="002060"/>
                                    </a:solidFill>
                                    <a:latin typeface="Cambria Math"/>
                                  </a:rPr>
                                  <m:t>𝑇</m:t>
                                </m:r>
                              </m:e>
                              <m:sup>
                                <m:r>
                                  <a:rPr lang="en-US" i="1">
                                    <a:solidFill>
                                      <a:srgbClr val="002060"/>
                                    </a:solidFill>
                                    <a:latin typeface="Cambria Math"/>
                                  </a:rPr>
                                  <m:t>2</m:t>
                                </m:r>
                              </m:sup>
                            </m:sSup>
                          </m:num>
                          <m:den>
                            <m:r>
                              <a:rPr lang="en-US" i="1">
                                <a:solidFill>
                                  <a:srgbClr val="002060"/>
                                </a:solidFill>
                                <a:latin typeface="Cambria Math"/>
                              </a:rPr>
                              <m:t>𝑁</m:t>
                            </m:r>
                          </m:den>
                        </m:f>
                      </m:e>
                    </m:nary>
                  </m:oMath>
                </a14:m>
                <a:r>
                  <a:rPr lang="en-US" dirty="0">
                    <a:solidFill>
                      <a:srgbClr val="002060"/>
                    </a:solidFill>
                  </a:rPr>
                  <a:t> </a:t>
                </a:r>
                <a:endParaRPr lang="en-US" dirty="0" smtClean="0">
                  <a:solidFill>
                    <a:srgbClr val="002060"/>
                  </a:solidFill>
                </a:endParaRPr>
              </a:p>
              <a:p>
                <a:pPr marL="0" indent="0">
                  <a:buNone/>
                </a:pPr>
                <a:r>
                  <a:rPr lang="en-US" dirty="0">
                    <a:solidFill>
                      <a:srgbClr val="002060"/>
                    </a:solidFill>
                  </a:rPr>
                  <a:t> </a:t>
                </a:r>
                <a:r>
                  <a:rPr lang="en-US" dirty="0" smtClean="0">
                    <a:solidFill>
                      <a:srgbClr val="002060"/>
                    </a:solidFill>
                  </a:rPr>
                  <a:t>                        where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𝑛</m:t>
                        </m:r>
                      </m:e>
                      <m:sub>
                        <m:r>
                          <a:rPr lang="en-US" i="1">
                            <a:solidFill>
                              <a:srgbClr val="002060"/>
                            </a:solidFill>
                            <a:latin typeface="Cambria Math"/>
                          </a:rPr>
                          <m:t>𝑗</m:t>
                        </m:r>
                      </m:sub>
                    </m:sSub>
                  </m:oMath>
                </a14:m>
                <a:r>
                  <a:rPr lang="en-US" dirty="0">
                    <a:solidFill>
                      <a:srgbClr val="002060"/>
                    </a:solidFill>
                  </a:rPr>
                  <a:t> is the number of </a:t>
                </a:r>
                <a:r>
                  <a:rPr lang="en-US" dirty="0" smtClean="0">
                    <a:solidFill>
                      <a:srgbClr val="002060"/>
                    </a:solidFill>
                  </a:rPr>
                  <a:t> elements </a:t>
                </a:r>
                <a:r>
                  <a:rPr lang="en-US" dirty="0">
                    <a:solidFill>
                      <a:srgbClr val="002060"/>
                    </a:solidFill>
                  </a:rPr>
                  <a:t>in each </a:t>
                </a:r>
                <a:endParaRPr lang="en-US" dirty="0" smtClean="0">
                  <a:solidFill>
                    <a:srgbClr val="002060"/>
                  </a:solidFill>
                </a:endParaRPr>
              </a:p>
              <a:p>
                <a:pPr marL="0" indent="0">
                  <a:buNone/>
                </a:pPr>
                <a:r>
                  <a:rPr lang="en-US" dirty="0">
                    <a:solidFill>
                      <a:srgbClr val="002060"/>
                    </a:solidFill>
                  </a:rPr>
                  <a:t> </a:t>
                </a:r>
                <a:r>
                  <a:rPr lang="en-US" dirty="0" smtClean="0">
                    <a:solidFill>
                      <a:srgbClr val="002060"/>
                    </a:solidFill>
                  </a:rPr>
                  <a:t>                         row and m is the number of blocks.</a:t>
                </a:r>
              </a:p>
              <a:p>
                <a:pPr>
                  <a:buClr>
                    <a:srgbClr val="FF0000"/>
                  </a:buClr>
                  <a:buFont typeface="Courier New" pitchFamily="49" charset="0"/>
                  <a:buChar char="o"/>
                </a:pPr>
                <a:r>
                  <a:rPr lang="en-US" dirty="0" smtClean="0">
                    <a:solidFill>
                      <a:srgbClr val="002060"/>
                    </a:solidFill>
                  </a:rPr>
                  <a:t>SSE </a:t>
                </a:r>
                <a:r>
                  <a:rPr lang="en-US" dirty="0">
                    <a:solidFill>
                      <a:srgbClr val="002060"/>
                    </a:solidFill>
                  </a:rPr>
                  <a:t>= TSS </a:t>
                </a:r>
                <a14:m>
                  <m:oMath xmlns:m="http://schemas.openxmlformats.org/officeDocument/2006/math">
                    <m:r>
                      <a:rPr lang="en-US" i="1">
                        <a:solidFill>
                          <a:srgbClr val="002060"/>
                        </a:solidFill>
                        <a:latin typeface="Cambria Math"/>
                      </a:rPr>
                      <m:t>−</m:t>
                    </m:r>
                  </m:oMath>
                </a14:m>
                <a:r>
                  <a:rPr lang="en-US" dirty="0">
                    <a:solidFill>
                      <a:srgbClr val="002060"/>
                    </a:solidFill>
                  </a:rPr>
                  <a:t> SSC </a:t>
                </a:r>
                <a14:m>
                  <m:oMath xmlns:m="http://schemas.openxmlformats.org/officeDocument/2006/math">
                    <m:r>
                      <a:rPr lang="en-US" i="1">
                        <a:solidFill>
                          <a:srgbClr val="002060"/>
                        </a:solidFill>
                        <a:latin typeface="Cambria Math"/>
                      </a:rPr>
                      <m:t>–</m:t>
                    </m:r>
                  </m:oMath>
                </a14:m>
                <a:r>
                  <a:rPr lang="en-US" dirty="0">
                    <a:solidFill>
                      <a:srgbClr val="002060"/>
                    </a:solidFill>
                  </a:rPr>
                  <a:t> </a:t>
                </a:r>
                <a:r>
                  <a:rPr lang="en-US" dirty="0" smtClean="0">
                    <a:solidFill>
                      <a:srgbClr val="002060"/>
                    </a:solidFill>
                  </a:rPr>
                  <a:t>SSR</a:t>
                </a:r>
              </a:p>
              <a:p>
                <a:pPr>
                  <a:buClr>
                    <a:srgbClr val="FF0000"/>
                  </a:buClr>
                  <a:buFont typeface="Courier New" pitchFamily="49" charset="0"/>
                  <a:buChar char="o"/>
                </a:pPr>
                <a:endParaRPr lang="en-US" dirty="0" smtClean="0">
                  <a:solidFill>
                    <a:srgbClr val="002060"/>
                  </a:solidFill>
                </a:endParaRPr>
              </a:p>
              <a:p>
                <a:pPr>
                  <a:buClr>
                    <a:srgbClr val="FF0000"/>
                  </a:buClr>
                  <a:buFont typeface="Courier New" pitchFamily="49" charset="0"/>
                  <a:buChar char="o"/>
                </a:pPr>
                <a:r>
                  <a:rPr lang="en-US" dirty="0" smtClean="0">
                    <a:solidFill>
                      <a:srgbClr val="002060"/>
                    </a:solidFill>
                  </a:rPr>
                  <a:t>MSR = </a:t>
                </a:r>
                <a:r>
                  <a:rPr lang="en-US" dirty="0">
                    <a:solidFill>
                      <a:srgbClr val="002060"/>
                    </a:solidFill>
                  </a:rPr>
                  <a:t>Mean Sum of Rows</a:t>
                </a:r>
              </a:p>
              <a:p>
                <a:pPr marL="0" indent="0">
                  <a:buNone/>
                </a:pPr>
                <a:r>
                  <a:rPr lang="en-US" dirty="0" smtClean="0"/>
                  <a:t>             </a:t>
                </a:r>
                <a:r>
                  <a:rPr lang="en-US" dirty="0" smtClean="0">
                    <a:solidFill>
                      <a:srgbClr val="002060"/>
                    </a:solidFill>
                  </a:rPr>
                  <a:t>= </a:t>
                </a:r>
                <a14:m>
                  <m:oMath xmlns:m="http://schemas.openxmlformats.org/officeDocument/2006/math">
                    <m:f>
                      <m:fPr>
                        <m:ctrlPr>
                          <a:rPr lang="en-US" i="1">
                            <a:solidFill>
                              <a:srgbClr val="002060"/>
                            </a:solidFill>
                            <a:latin typeface="Cambria Math"/>
                          </a:rPr>
                        </m:ctrlPr>
                      </m:fPr>
                      <m:num>
                        <m:r>
                          <m:rPr>
                            <m:sty m:val="p"/>
                          </m:rPr>
                          <a:rPr lang="en-US">
                            <a:solidFill>
                              <a:srgbClr val="002060"/>
                            </a:solidFill>
                            <a:latin typeface="Cambria Math"/>
                          </a:rPr>
                          <m:t>SSR</m:t>
                        </m:r>
                      </m:num>
                      <m:den>
                        <m:r>
                          <a:rPr lang="en-US">
                            <a:solidFill>
                              <a:srgbClr val="002060"/>
                            </a:solidFill>
                            <a:latin typeface="Cambria Math"/>
                          </a:rPr>
                          <m:t>𝑟</m:t>
                        </m:r>
                        <m:r>
                          <a:rPr lang="en-US">
                            <a:solidFill>
                              <a:srgbClr val="002060"/>
                            </a:solidFill>
                            <a:latin typeface="Cambria Math"/>
                          </a:rPr>
                          <m:t>−1</m:t>
                        </m:r>
                      </m:den>
                    </m:f>
                  </m:oMath>
                </a14:m>
                <a:r>
                  <a:rPr lang="en-US" dirty="0" smtClean="0"/>
                  <a:t> </a:t>
                </a:r>
                <a:r>
                  <a:rPr lang="en-US" sz="2300" dirty="0" smtClean="0">
                    <a:solidFill>
                      <a:srgbClr val="002060"/>
                    </a:solidFill>
                  </a:rPr>
                  <a:t>where r is the number of rows</a:t>
                </a:r>
                <a:endParaRPr lang="en-US" sz="2300"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r="-2074"/>
                </a:stretch>
              </a:blipFill>
            </p:spPr>
            <p:txBody>
              <a:bodyPr/>
              <a:lstStyle/>
              <a:p>
                <a:r>
                  <a:rPr lang="en-US">
                    <a:noFill/>
                  </a:rPr>
                  <a:t> </a:t>
                </a:r>
              </a:p>
            </p:txBody>
          </p:sp>
        </mc:Fallback>
      </mc:AlternateContent>
    </p:spTree>
    <p:extLst>
      <p:ext uri="{BB962C8B-B14F-4D97-AF65-F5344CB8AC3E}">
        <p14:creationId xmlns:p14="http://schemas.microsoft.com/office/powerpoint/2010/main" val="1342204981"/>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651041546"/>
              </p:ext>
            </p:extLst>
          </p:nvPr>
        </p:nvGraphicFramePr>
        <p:xfrm>
          <a:off x="1072770" y="1565754"/>
          <a:ext cx="6943888" cy="1590804"/>
        </p:xfrm>
        <a:graphic>
          <a:graphicData uri="http://schemas.openxmlformats.org/drawingml/2006/table">
            <a:tbl>
              <a:tblPr firstRow="1" firstCol="1" bandRow="1">
                <a:tableStyleId>{21E4AEA4-8DFA-4A89-87EB-49C32662AFE0}</a:tableStyleId>
              </a:tblPr>
              <a:tblGrid>
                <a:gridCol w="643296"/>
                <a:gridCol w="3169085"/>
                <a:gridCol w="3131507"/>
              </a:tblGrid>
              <a:tr h="627752">
                <a:tc>
                  <a:txBody>
                    <a:bodyPr/>
                    <a:lstStyle/>
                    <a:p>
                      <a:pPr marL="457200" marR="0" algn="ctr">
                        <a:spcBef>
                          <a:spcPts val="0"/>
                        </a:spcBef>
                        <a:spcAft>
                          <a:spcPts val="0"/>
                        </a:spcAft>
                        <a:tabLst>
                          <a:tab pos="285750" algn="l"/>
                        </a:tabLs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One way classification</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Two way classification</a:t>
                      </a:r>
                      <a:endParaRPr lang="en-US" sz="1400" dirty="0">
                        <a:effectLst/>
                        <a:latin typeface="Times New Roman" pitchFamily="18" charset="0"/>
                        <a:ea typeface="Calibri"/>
                        <a:cs typeface="Times New Roman" pitchFamily="18" charset="0"/>
                      </a:endParaRPr>
                    </a:p>
                  </a:txBody>
                  <a:tcPr marL="68580" marR="68580" marT="0" marB="0" anchor="ctr"/>
                </a:tc>
              </a:tr>
              <a:tr h="385221">
                <a:tc>
                  <a:txBody>
                    <a:bodyPr/>
                    <a:lstStyle/>
                    <a:p>
                      <a:pPr marL="0" marR="0" algn="ctr">
                        <a:spcBef>
                          <a:spcPts val="0"/>
                        </a:spcBef>
                        <a:spcAft>
                          <a:spcPts val="0"/>
                        </a:spcAft>
                        <a:tabLst>
                          <a:tab pos="285750" algn="l"/>
                        </a:tabLst>
                      </a:pPr>
                      <a:r>
                        <a:rPr lang="en-US" sz="1400" b="0" dirty="0">
                          <a:effectLst/>
                          <a:latin typeface="Times New Roman" pitchFamily="18" charset="0"/>
                          <a:cs typeface="Times New Roman" pitchFamily="18" charset="0"/>
                        </a:rPr>
                        <a:t>1</a:t>
                      </a:r>
                      <a:endParaRPr lang="en-US" sz="1400" b="0" dirty="0">
                        <a:effectLst/>
                        <a:latin typeface="Times New Roman" pitchFamily="18" charset="0"/>
                        <a:ea typeface="Calibri"/>
                        <a:cs typeface="Times New Roman" pitchFamily="18" charset="0"/>
                      </a:endParaRPr>
                    </a:p>
                  </a:txBody>
                  <a:tcPr marL="68580" marR="68580" marT="0" marB="0" anchor="ctr"/>
                </a:tc>
                <a:tc>
                  <a:txBody>
                    <a:bodyPr/>
                    <a:lstStyle/>
                    <a:p>
                      <a:pPr marL="0" marR="0" algn="l">
                        <a:spcBef>
                          <a:spcPts val="0"/>
                        </a:spcBef>
                        <a:spcAft>
                          <a:spcPts val="0"/>
                        </a:spcAft>
                        <a:tabLst>
                          <a:tab pos="285750" algn="l"/>
                        </a:tabLst>
                      </a:pPr>
                      <a:r>
                        <a:rPr lang="en-US" sz="2000" dirty="0">
                          <a:solidFill>
                            <a:srgbClr val="002060"/>
                          </a:solidFill>
                          <a:effectLst/>
                          <a:latin typeface="Times New Roman" pitchFamily="18" charset="0"/>
                          <a:cs typeface="Times New Roman" pitchFamily="18" charset="0"/>
                        </a:rPr>
                        <a:t>One factor is involved</a:t>
                      </a:r>
                      <a:endParaRPr lang="en-US" sz="2000" dirty="0">
                        <a:solidFill>
                          <a:srgbClr val="002060"/>
                        </a:solidFill>
                        <a:effectLst/>
                        <a:latin typeface="Times New Roman" pitchFamily="18" charset="0"/>
                        <a:ea typeface="Calibri"/>
                        <a:cs typeface="Times New Roman" pitchFamily="18" charset="0"/>
                      </a:endParaRPr>
                    </a:p>
                  </a:txBody>
                  <a:tcPr marL="68580" marR="68580" marT="0" marB="0" anchor="ctr"/>
                </a:tc>
                <a:tc>
                  <a:txBody>
                    <a:bodyPr/>
                    <a:lstStyle/>
                    <a:p>
                      <a:pPr marL="0" marR="0" algn="l">
                        <a:spcBef>
                          <a:spcPts val="0"/>
                        </a:spcBef>
                        <a:spcAft>
                          <a:spcPts val="0"/>
                        </a:spcAft>
                        <a:tabLst>
                          <a:tab pos="285750" algn="l"/>
                        </a:tabLst>
                      </a:pPr>
                      <a:r>
                        <a:rPr lang="en-US" sz="2000" dirty="0">
                          <a:solidFill>
                            <a:srgbClr val="002060"/>
                          </a:solidFill>
                          <a:effectLst/>
                          <a:latin typeface="Times New Roman" pitchFamily="18" charset="0"/>
                          <a:cs typeface="Times New Roman" pitchFamily="18" charset="0"/>
                        </a:rPr>
                        <a:t>Two factors are involved</a:t>
                      </a:r>
                      <a:endParaRPr lang="en-US" sz="2000" dirty="0">
                        <a:solidFill>
                          <a:srgbClr val="002060"/>
                        </a:solidFill>
                        <a:effectLst/>
                        <a:latin typeface="Times New Roman" pitchFamily="18" charset="0"/>
                        <a:ea typeface="Calibri"/>
                        <a:cs typeface="Times New Roman" pitchFamily="18" charset="0"/>
                      </a:endParaRPr>
                    </a:p>
                  </a:txBody>
                  <a:tcPr marL="68580" marR="68580" marT="0" marB="0" anchor="ctr"/>
                </a:tc>
              </a:tr>
              <a:tr h="577831">
                <a:tc>
                  <a:txBody>
                    <a:bodyPr/>
                    <a:lstStyle/>
                    <a:p>
                      <a:pPr marL="0" marR="0" algn="ctr">
                        <a:spcBef>
                          <a:spcPts val="0"/>
                        </a:spcBef>
                        <a:spcAft>
                          <a:spcPts val="0"/>
                        </a:spcAft>
                        <a:tabLst>
                          <a:tab pos="285750" algn="l"/>
                        </a:tabLst>
                      </a:pPr>
                      <a:r>
                        <a:rPr lang="en-US" sz="1400" b="0" u="none" dirty="0">
                          <a:effectLst/>
                          <a:latin typeface="Times New Roman" pitchFamily="18" charset="0"/>
                          <a:cs typeface="Times New Roman" pitchFamily="18" charset="0"/>
                        </a:rPr>
                        <a:t>2</a:t>
                      </a:r>
                      <a:endParaRPr lang="en-US" sz="1400" b="0" u="none" dirty="0">
                        <a:effectLst/>
                        <a:latin typeface="Times New Roman" pitchFamily="18" charset="0"/>
                        <a:ea typeface="Calibri"/>
                        <a:cs typeface="Times New Roman" pitchFamily="18" charset="0"/>
                      </a:endParaRPr>
                    </a:p>
                  </a:txBody>
                  <a:tcPr marL="68580" marR="68580" marT="0" marB="0" anchor="ctr"/>
                </a:tc>
                <a:tc>
                  <a:txBody>
                    <a:bodyPr/>
                    <a:lstStyle/>
                    <a:p>
                      <a:pPr marL="0" marR="0" algn="l">
                        <a:spcBef>
                          <a:spcPts val="0"/>
                        </a:spcBef>
                        <a:spcAft>
                          <a:spcPts val="0"/>
                        </a:spcAft>
                        <a:tabLst>
                          <a:tab pos="285750" algn="l"/>
                        </a:tabLst>
                      </a:pPr>
                      <a:r>
                        <a:rPr lang="en-US" sz="2000" u="none" dirty="0">
                          <a:solidFill>
                            <a:srgbClr val="002060"/>
                          </a:solidFill>
                          <a:effectLst/>
                          <a:latin typeface="Times New Roman" pitchFamily="18" charset="0"/>
                          <a:cs typeface="Times New Roman" pitchFamily="18" charset="0"/>
                        </a:rPr>
                        <a:t>Only one hypothesis is tested</a:t>
                      </a:r>
                      <a:endParaRPr lang="en-US" sz="2000" u="none" dirty="0">
                        <a:solidFill>
                          <a:srgbClr val="002060"/>
                        </a:solidFill>
                        <a:effectLst/>
                        <a:latin typeface="Times New Roman" pitchFamily="18" charset="0"/>
                        <a:ea typeface="Calibri"/>
                        <a:cs typeface="Times New Roman" pitchFamily="18" charset="0"/>
                      </a:endParaRPr>
                    </a:p>
                  </a:txBody>
                  <a:tcPr marL="68580" marR="68580" marT="0" marB="0" anchor="ctr"/>
                </a:tc>
                <a:tc>
                  <a:txBody>
                    <a:bodyPr/>
                    <a:lstStyle/>
                    <a:p>
                      <a:pPr marL="0" marR="0" algn="l">
                        <a:spcBef>
                          <a:spcPts val="0"/>
                        </a:spcBef>
                        <a:spcAft>
                          <a:spcPts val="0"/>
                        </a:spcAft>
                        <a:tabLst>
                          <a:tab pos="285750" algn="l"/>
                        </a:tabLst>
                      </a:pPr>
                      <a:r>
                        <a:rPr lang="en-US" sz="2000" u="none" dirty="0">
                          <a:solidFill>
                            <a:srgbClr val="002060"/>
                          </a:solidFill>
                          <a:effectLst/>
                          <a:latin typeface="Times New Roman" pitchFamily="18" charset="0"/>
                          <a:cs typeface="Times New Roman" pitchFamily="18" charset="0"/>
                        </a:rPr>
                        <a:t>Two hypothesis are tested</a:t>
                      </a:r>
                      <a:endParaRPr lang="en-US" sz="2000" u="none" dirty="0">
                        <a:solidFill>
                          <a:srgbClr val="002060"/>
                        </a:solidFill>
                        <a:effectLst/>
                        <a:latin typeface="Times New Roman" pitchFamily="18" charset="0"/>
                        <a:ea typeface="Calibri"/>
                        <a:cs typeface="Times New Roman" pitchFamily="18" charset="0"/>
                      </a:endParaRPr>
                    </a:p>
                  </a:txBody>
                  <a:tcPr marL="68580" marR="68580" marT="0" marB="0" anchor="ctr"/>
                </a:tc>
              </a:tr>
            </a:tbl>
          </a:graphicData>
        </a:graphic>
      </p:graphicFrame>
      <p:sp>
        <p:nvSpPr>
          <p:cNvPr id="7" name="Rectangle 6"/>
          <p:cNvSpPr/>
          <p:nvPr/>
        </p:nvSpPr>
        <p:spPr>
          <a:xfrm>
            <a:off x="751563" y="2946961"/>
            <a:ext cx="7878870" cy="3354765"/>
          </a:xfrm>
          <a:prstGeom prst="rect">
            <a:avLst/>
          </a:prstGeom>
        </p:spPr>
        <p:txBody>
          <a:bodyPr wrap="square">
            <a:spAutoFit/>
          </a:bodyPr>
          <a:lstStyle/>
          <a:p>
            <a:endParaRPr lang="en-US" sz="2800" b="1" u="sng" dirty="0" smtClean="0">
              <a:solidFill>
                <a:srgbClr val="FF0000"/>
              </a:solidFill>
              <a:latin typeface="Arial" pitchFamily="34" charset="0"/>
              <a:cs typeface="Arial" pitchFamily="34" charset="0"/>
            </a:endParaRPr>
          </a:p>
          <a:p>
            <a:r>
              <a:rPr lang="en-US" sz="2400" u="sng" dirty="0" smtClean="0">
                <a:solidFill>
                  <a:srgbClr val="FF0000"/>
                </a:solidFill>
                <a:latin typeface="Arial" pitchFamily="34" charset="0"/>
                <a:cs typeface="Arial" pitchFamily="34" charset="0"/>
              </a:rPr>
              <a:t>Comparison </a:t>
            </a:r>
            <a:r>
              <a:rPr lang="en-US" sz="2400" u="sng" dirty="0">
                <a:solidFill>
                  <a:srgbClr val="FF0000"/>
                </a:solidFill>
                <a:latin typeface="Arial" pitchFamily="34" charset="0"/>
                <a:cs typeface="Arial" pitchFamily="34" charset="0"/>
              </a:rPr>
              <a:t>of CRD and RBD:</a:t>
            </a:r>
            <a:endParaRPr lang="en-US" sz="2400" dirty="0">
              <a:solidFill>
                <a:srgbClr val="FF0000"/>
              </a:solidFill>
              <a:latin typeface="Arial" pitchFamily="34" charset="0"/>
              <a:cs typeface="Arial" pitchFamily="34" charset="0"/>
            </a:endParaRPr>
          </a:p>
          <a:p>
            <a:pPr marL="342900" indent="-342900">
              <a:buClr>
                <a:srgbClr val="FF0000"/>
              </a:buClr>
              <a:buFont typeface="Wingdings" pitchFamily="2" charset="2"/>
              <a:buChar char="§"/>
            </a:pPr>
            <a:r>
              <a:rPr lang="en-US" sz="2000" dirty="0" smtClean="0">
                <a:solidFill>
                  <a:srgbClr val="002060"/>
                </a:solidFill>
              </a:rPr>
              <a:t>Both </a:t>
            </a:r>
            <a:r>
              <a:rPr lang="en-US" sz="2000" dirty="0">
                <a:solidFill>
                  <a:srgbClr val="002060"/>
                </a:solidFill>
              </a:rPr>
              <a:t>CRD and RBD are used to eliminate the influence of only one extraneous variable; however the ANOVA technique employed in CRD and RBD are one way classification and two way classification respectively.</a:t>
            </a:r>
          </a:p>
          <a:p>
            <a:pPr marL="285750" lvl="0" indent="-285750" algn="just">
              <a:buClr>
                <a:srgbClr val="FF0000"/>
              </a:buClr>
              <a:buFont typeface="Wingdings" pitchFamily="2" charset="2"/>
              <a:buChar char="§"/>
            </a:pPr>
            <a:r>
              <a:rPr lang="en-US" sz="2000" dirty="0">
                <a:solidFill>
                  <a:srgbClr val="002060"/>
                </a:solidFill>
              </a:rPr>
              <a:t>In CRD, there are k independent groups of samples and in each group, there are m replications. In RBD, there are k treatments and m blocks, so that each treatment occurs only once in each block.</a:t>
            </a:r>
          </a:p>
        </p:txBody>
      </p:sp>
      <p:sp>
        <p:nvSpPr>
          <p:cNvPr id="9" name="Rectangle 8"/>
          <p:cNvSpPr/>
          <p:nvPr/>
        </p:nvSpPr>
        <p:spPr>
          <a:xfrm>
            <a:off x="350729" y="525479"/>
            <a:ext cx="8555276" cy="830997"/>
          </a:xfrm>
          <a:prstGeom prst="rect">
            <a:avLst/>
          </a:prstGeom>
        </p:spPr>
        <p:txBody>
          <a:bodyPr wrap="square">
            <a:spAutoFit/>
          </a:bodyPr>
          <a:lstStyle/>
          <a:p>
            <a:r>
              <a:rPr lang="en-US" sz="2400" u="sng" dirty="0">
                <a:solidFill>
                  <a:srgbClr val="FF0000"/>
                </a:solidFill>
                <a:latin typeface="Arial" pitchFamily="34" charset="0"/>
                <a:cs typeface="Arial" pitchFamily="34" charset="0"/>
              </a:rPr>
              <a:t>Comparison of One-way classification and Two-way classification:</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031158961"/>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solidFill>
                  <a:srgbClr val="FF0000"/>
                </a:solidFill>
              </a:rPr>
              <a:t>Problem</a:t>
            </a:r>
            <a:endParaRPr lang="en-US" sz="2400" dirty="0"/>
          </a:p>
        </p:txBody>
      </p:sp>
      <p:sp>
        <p:nvSpPr>
          <p:cNvPr id="3" name="Content Placeholder 2"/>
          <p:cNvSpPr>
            <a:spLocks noGrp="1"/>
          </p:cNvSpPr>
          <p:nvPr>
            <p:ph idx="1"/>
          </p:nvPr>
        </p:nvSpPr>
        <p:spPr/>
        <p:txBody>
          <a:bodyPr/>
          <a:lstStyle/>
          <a:p>
            <a:pPr marL="0" indent="0" algn="just">
              <a:buNone/>
            </a:pPr>
            <a:r>
              <a:rPr lang="en-US" sz="2000" dirty="0" smtClean="0">
                <a:solidFill>
                  <a:srgbClr val="002060"/>
                </a:solidFill>
              </a:rPr>
              <a:t>An experiment was designed to study the performance of 4 different detergents for cleaning fuel injectors. The following cleanliness readings were obtained with specifically designed equipment for 12 tanks of gas distributed over 3 different models of engines:</a:t>
            </a:r>
          </a:p>
          <a:p>
            <a:pPr algn="just"/>
            <a:endParaRPr lang="en-US" sz="2000" dirty="0">
              <a:solidFill>
                <a:srgbClr val="002060"/>
              </a:solidFill>
            </a:endParaRPr>
          </a:p>
          <a:p>
            <a:pPr algn="just"/>
            <a:endParaRPr lang="en-US" sz="2000" dirty="0" smtClean="0">
              <a:solidFill>
                <a:srgbClr val="002060"/>
              </a:solidFill>
            </a:endParaRPr>
          </a:p>
          <a:p>
            <a:pPr algn="just"/>
            <a:endParaRPr lang="en-US" sz="2000" dirty="0">
              <a:solidFill>
                <a:srgbClr val="002060"/>
              </a:solidFill>
            </a:endParaRPr>
          </a:p>
          <a:p>
            <a:pPr algn="just"/>
            <a:endParaRPr lang="en-US" sz="2000" dirty="0" smtClean="0">
              <a:solidFill>
                <a:srgbClr val="002060"/>
              </a:solidFill>
            </a:endParaRPr>
          </a:p>
          <a:p>
            <a:pPr algn="just"/>
            <a:endParaRPr lang="en-US" sz="2000" dirty="0" smtClean="0">
              <a:solidFill>
                <a:srgbClr val="002060"/>
              </a:solidFill>
            </a:endParaRPr>
          </a:p>
          <a:p>
            <a:pPr marL="0" indent="0" algn="just">
              <a:buNone/>
            </a:pPr>
            <a:endParaRPr lang="en-US" sz="2000" dirty="0" smtClean="0">
              <a:solidFill>
                <a:srgbClr val="002060"/>
              </a:solidFill>
            </a:endParaRPr>
          </a:p>
          <a:p>
            <a:pPr marL="0" indent="0" algn="just">
              <a:buNone/>
            </a:pPr>
            <a:endParaRPr lang="en-US" sz="2000" dirty="0">
              <a:solidFill>
                <a:srgbClr val="002060"/>
              </a:solidFill>
            </a:endParaRPr>
          </a:p>
          <a:p>
            <a:pPr marL="0" indent="0" algn="just">
              <a:buNone/>
            </a:pPr>
            <a:r>
              <a:rPr lang="en-US" sz="2000" dirty="0" smtClean="0">
                <a:solidFill>
                  <a:srgbClr val="002060"/>
                </a:solidFill>
              </a:rPr>
              <a:t>Perform the ANOVA and test at 0.01 level of significance, whether there are differences in the detergents or in the engines. </a:t>
            </a:r>
            <a:endParaRPr lang="en-US" sz="2000"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46975806"/>
              </p:ext>
            </p:extLst>
          </p:nvPr>
        </p:nvGraphicFramePr>
        <p:xfrm>
          <a:off x="1599156" y="2887597"/>
          <a:ext cx="6096000" cy="1981200"/>
        </p:xfrm>
        <a:graphic>
          <a:graphicData uri="http://schemas.openxmlformats.org/drawingml/2006/table">
            <a:tbl>
              <a:tblPr firstRow="1" bandRow="1">
                <a:tableStyleId>{616DA210-FB5B-4158-B5E0-FEB733F419BA}</a:tableStyleId>
              </a:tblPr>
              <a:tblGrid>
                <a:gridCol w="1524000"/>
                <a:gridCol w="1524000"/>
                <a:gridCol w="1524000"/>
                <a:gridCol w="1524000"/>
              </a:tblGrid>
              <a:tr h="370840">
                <a:tc>
                  <a:txBody>
                    <a:bodyPr/>
                    <a:lstStyle/>
                    <a:p>
                      <a:pPr algn="l"/>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Engine 1</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Engine 2</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Engine 3</a:t>
                      </a:r>
                      <a:endParaRPr lang="en-US" sz="2000" dirty="0">
                        <a:latin typeface="Times New Roman" pitchFamily="18" charset="0"/>
                        <a:cs typeface="Times New Roman" pitchFamily="18" charset="0"/>
                      </a:endParaRPr>
                    </a:p>
                  </a:txBody>
                  <a:tcPr anchor="ctr"/>
                </a:tc>
              </a:tr>
              <a:tr h="370840">
                <a:tc>
                  <a:txBody>
                    <a:bodyPr/>
                    <a:lstStyle/>
                    <a:p>
                      <a:pPr algn="ctr"/>
                      <a:r>
                        <a:rPr lang="en-US" sz="2000" dirty="0" smtClean="0">
                          <a:latin typeface="Times New Roman" pitchFamily="18" charset="0"/>
                          <a:cs typeface="Times New Roman" pitchFamily="18" charset="0"/>
                        </a:rPr>
                        <a:t>Detergent A</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45</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43</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51</a:t>
                      </a:r>
                      <a:endParaRPr lang="en-US" sz="2000" dirty="0">
                        <a:latin typeface="Times New Roman" pitchFamily="18" charset="0"/>
                        <a:cs typeface="Times New Roman" pitchFamily="18" charset="0"/>
                      </a:endParaRPr>
                    </a:p>
                  </a:txBody>
                  <a:tcPr anchor="ctr"/>
                </a:tc>
              </a:tr>
              <a:tr h="370840">
                <a:tc>
                  <a:txBody>
                    <a:bodyPr/>
                    <a:lstStyle/>
                    <a:p>
                      <a:pPr algn="ctr"/>
                      <a:r>
                        <a:rPr lang="en-US" sz="2000" dirty="0" smtClean="0">
                          <a:latin typeface="Times New Roman" pitchFamily="18" charset="0"/>
                          <a:cs typeface="Times New Roman" pitchFamily="18" charset="0"/>
                        </a:rPr>
                        <a:t>Detergent B</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47</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46</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52</a:t>
                      </a:r>
                      <a:endParaRPr lang="en-US" sz="2000" dirty="0">
                        <a:latin typeface="Times New Roman" pitchFamily="18" charset="0"/>
                        <a:cs typeface="Times New Roman" pitchFamily="18" charset="0"/>
                      </a:endParaRPr>
                    </a:p>
                  </a:txBody>
                  <a:tcPr anchor="ctr"/>
                </a:tc>
              </a:tr>
              <a:tr h="370840">
                <a:tc>
                  <a:txBody>
                    <a:bodyPr/>
                    <a:lstStyle/>
                    <a:p>
                      <a:pPr algn="ctr"/>
                      <a:r>
                        <a:rPr lang="en-US" sz="2000" dirty="0" smtClean="0">
                          <a:latin typeface="Times New Roman" pitchFamily="18" charset="0"/>
                          <a:cs typeface="Times New Roman" pitchFamily="18" charset="0"/>
                        </a:rPr>
                        <a:t>Detergent 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48</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50</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55</a:t>
                      </a:r>
                      <a:endParaRPr lang="en-US" sz="2000" dirty="0">
                        <a:latin typeface="Times New Roman" pitchFamily="18" charset="0"/>
                        <a:cs typeface="Times New Roman" pitchFamily="18" charset="0"/>
                      </a:endParaRPr>
                    </a:p>
                  </a:txBody>
                  <a:tcPr anchor="ctr"/>
                </a:tc>
              </a:tr>
              <a:tr h="370840">
                <a:tc>
                  <a:txBody>
                    <a:bodyPr/>
                    <a:lstStyle/>
                    <a:p>
                      <a:pPr algn="ctr"/>
                      <a:r>
                        <a:rPr lang="en-US" sz="2000" dirty="0" smtClean="0">
                          <a:latin typeface="Times New Roman" pitchFamily="18" charset="0"/>
                          <a:cs typeface="Times New Roman" pitchFamily="18" charset="0"/>
                        </a:rPr>
                        <a:t>Detergent D</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42</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37</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49</a:t>
                      </a:r>
                      <a:endParaRPr lang="en-US" sz="200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536414012"/>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27" y="224534"/>
            <a:ext cx="8229600" cy="792162"/>
          </a:xfrm>
        </p:spPr>
        <p:txBody>
          <a:bodyPr/>
          <a:lstStyle/>
          <a:p>
            <a:pPr algn="l"/>
            <a:r>
              <a:rPr lang="en-US" sz="2400" b="1" dirty="0" smtClean="0">
                <a:solidFill>
                  <a:srgbClr val="FF0000"/>
                </a:solidFill>
              </a:rPr>
              <a:t>Solution</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r>
                  <a:rPr lang="en-US" u="sng" dirty="0">
                    <a:solidFill>
                      <a:srgbClr val="002060"/>
                    </a:solidFill>
                    <a:latin typeface="Times New Roman" pitchFamily="18" charset="0"/>
                    <a:cs typeface="Times New Roman" pitchFamily="18" charset="0"/>
                  </a:rPr>
                  <a:t>Null Hypothesis </a:t>
                </a:r>
                <a14:m>
                  <m:oMath xmlns:m="http://schemas.openxmlformats.org/officeDocument/2006/math">
                    <m:sSub>
                      <m:sSubPr>
                        <m:ctrlPr>
                          <a:rPr lang="en-US" i="1" u="sng">
                            <a:solidFill>
                              <a:srgbClr val="002060"/>
                            </a:solidFill>
                            <a:latin typeface="Cambria Math"/>
                          </a:rPr>
                        </m:ctrlPr>
                      </m:sSubPr>
                      <m:e>
                        <m:r>
                          <a:rPr lang="en-US" i="1" u="sng">
                            <a:solidFill>
                              <a:srgbClr val="002060"/>
                            </a:solidFill>
                            <a:latin typeface="Cambria Math"/>
                          </a:rPr>
                          <m:t>𝐻</m:t>
                        </m:r>
                      </m:e>
                      <m:sub>
                        <m:r>
                          <a:rPr lang="en-US" i="1" u="sng">
                            <a:solidFill>
                              <a:srgbClr val="002060"/>
                            </a:solidFill>
                            <a:latin typeface="Cambria Math"/>
                          </a:rPr>
                          <m:t>0</m:t>
                        </m:r>
                      </m:sub>
                    </m:sSub>
                  </m:oMath>
                </a14:m>
                <a:r>
                  <a:rPr lang="en-US" u="sng" dirty="0">
                    <a:solidFill>
                      <a:srgbClr val="002060"/>
                    </a:solidFill>
                    <a:latin typeface="Times New Roman" pitchFamily="18" charset="0"/>
                    <a:cs typeface="Times New Roman" pitchFamily="18" charset="0"/>
                  </a:rPr>
                  <a:t>:</a:t>
                </a:r>
              </a:p>
              <a:p>
                <a:pPr marL="0" indent="0" algn="just">
                  <a:buNone/>
                </a:pPr>
                <a:r>
                  <a:rPr lang="en-US" dirty="0">
                    <a:solidFill>
                      <a:srgbClr val="002060"/>
                    </a:solidFill>
                    <a:latin typeface="Times New Roman" pitchFamily="18" charset="0"/>
                    <a:cs typeface="Times New Roman" pitchFamily="18" charset="0"/>
                  </a:rPr>
                  <a:t>There is no significant difference between </a:t>
                </a:r>
                <a:endParaRPr lang="en-US" dirty="0" smtClean="0">
                  <a:solidFill>
                    <a:srgbClr val="002060"/>
                  </a:solidFill>
                  <a:latin typeface="Times New Roman" pitchFamily="18" charset="0"/>
                  <a:cs typeface="Times New Roman" pitchFamily="18" charset="0"/>
                </a:endParaRPr>
              </a:p>
              <a:p>
                <a:pPr marL="514350" indent="-514350" algn="just">
                  <a:buAutoNum type="romanLcParenBoth"/>
                </a:pPr>
                <a:r>
                  <a:rPr lang="en-US" dirty="0" smtClean="0">
                    <a:solidFill>
                      <a:srgbClr val="002060"/>
                    </a:solidFill>
                    <a:latin typeface="Times New Roman" pitchFamily="18" charset="0"/>
                    <a:cs typeface="Times New Roman" pitchFamily="18" charset="0"/>
                  </a:rPr>
                  <a:t>detergents and </a:t>
                </a:r>
              </a:p>
              <a:p>
                <a:pPr marL="514350" indent="-514350" algn="just">
                  <a:buAutoNum type="romanLcParenBoth"/>
                </a:pPr>
                <a:r>
                  <a:rPr lang="en-US" dirty="0" smtClean="0">
                    <a:solidFill>
                      <a:srgbClr val="002060"/>
                    </a:solidFill>
                    <a:latin typeface="Times New Roman" pitchFamily="18" charset="0"/>
                    <a:cs typeface="Times New Roman" pitchFamily="18" charset="0"/>
                  </a:rPr>
                  <a:t>engines.</a:t>
                </a:r>
                <a:endParaRPr lang="en-US" dirty="0">
                  <a:solidFill>
                    <a:srgbClr val="002060"/>
                  </a:solidFill>
                  <a:latin typeface="Times New Roman" pitchFamily="18" charset="0"/>
                  <a:cs typeface="Times New Roman" pitchFamily="18" charset="0"/>
                </a:endParaRPr>
              </a:p>
              <a:p>
                <a:pPr marL="0" indent="0" algn="just">
                  <a:buNone/>
                </a:pPr>
                <a:r>
                  <a:rPr lang="en-US" u="sng" dirty="0">
                    <a:solidFill>
                      <a:srgbClr val="002060"/>
                    </a:solidFill>
                    <a:latin typeface="Times New Roman" pitchFamily="18" charset="0"/>
                    <a:cs typeface="Times New Roman" pitchFamily="18" charset="0"/>
                  </a:rPr>
                  <a:t>Alternative Hypothesis </a:t>
                </a:r>
                <a14:m>
                  <m:oMath xmlns:m="http://schemas.openxmlformats.org/officeDocument/2006/math">
                    <m:sSub>
                      <m:sSubPr>
                        <m:ctrlPr>
                          <a:rPr lang="en-US" i="1" u="sng">
                            <a:solidFill>
                              <a:srgbClr val="002060"/>
                            </a:solidFill>
                            <a:latin typeface="Cambria Math"/>
                          </a:rPr>
                        </m:ctrlPr>
                      </m:sSubPr>
                      <m:e>
                        <m:r>
                          <a:rPr lang="en-US" i="1" u="sng">
                            <a:solidFill>
                              <a:srgbClr val="002060"/>
                            </a:solidFill>
                            <a:latin typeface="Cambria Math"/>
                          </a:rPr>
                          <m:t>𝐻</m:t>
                        </m:r>
                      </m:e>
                      <m:sub>
                        <m:r>
                          <a:rPr lang="en-US" i="1" u="sng">
                            <a:solidFill>
                              <a:srgbClr val="002060"/>
                            </a:solidFill>
                            <a:latin typeface="Cambria Math"/>
                          </a:rPr>
                          <m:t>1</m:t>
                        </m:r>
                      </m:sub>
                    </m:sSub>
                  </m:oMath>
                </a14:m>
                <a:r>
                  <a:rPr lang="en-US" dirty="0">
                    <a:solidFill>
                      <a:srgbClr val="002060"/>
                    </a:solidFill>
                    <a:latin typeface="Times New Roman" pitchFamily="18" charset="0"/>
                    <a:cs typeface="Times New Roman" pitchFamily="18" charset="0"/>
                  </a:rPr>
                  <a:t>:</a:t>
                </a:r>
              </a:p>
              <a:p>
                <a:pPr marL="0" indent="0" algn="just">
                  <a:buNone/>
                </a:pPr>
                <a:r>
                  <a:rPr lang="en-US" dirty="0">
                    <a:solidFill>
                      <a:srgbClr val="002060"/>
                    </a:solidFill>
                    <a:latin typeface="Times New Roman" pitchFamily="18" charset="0"/>
                    <a:cs typeface="Times New Roman" pitchFamily="18" charset="0"/>
                  </a:rPr>
                  <a:t>There is </a:t>
                </a:r>
                <a:r>
                  <a:rPr lang="en-US" dirty="0" smtClean="0">
                    <a:solidFill>
                      <a:srgbClr val="002060"/>
                    </a:solidFill>
                    <a:latin typeface="Times New Roman" pitchFamily="18" charset="0"/>
                    <a:cs typeface="Times New Roman" pitchFamily="18" charset="0"/>
                  </a:rPr>
                  <a:t>a </a:t>
                </a:r>
                <a:r>
                  <a:rPr lang="en-US" dirty="0">
                    <a:solidFill>
                      <a:srgbClr val="002060"/>
                    </a:solidFill>
                    <a:latin typeface="Times New Roman" pitchFamily="18" charset="0"/>
                    <a:cs typeface="Times New Roman" pitchFamily="18" charset="0"/>
                  </a:rPr>
                  <a:t>significant difference </a:t>
                </a:r>
                <a:r>
                  <a:rPr lang="en-US" dirty="0" smtClean="0">
                    <a:solidFill>
                      <a:srgbClr val="002060"/>
                    </a:solidFill>
                    <a:latin typeface="Times New Roman" pitchFamily="18" charset="0"/>
                    <a:cs typeface="Times New Roman" pitchFamily="18" charset="0"/>
                  </a:rPr>
                  <a:t>between</a:t>
                </a:r>
              </a:p>
              <a:p>
                <a:pPr marL="514350" indent="-514350" algn="just">
                  <a:buAutoNum type="romanLcParenBoth"/>
                </a:pPr>
                <a:r>
                  <a:rPr lang="en-US" dirty="0" smtClean="0">
                    <a:solidFill>
                      <a:srgbClr val="002060"/>
                    </a:solidFill>
                    <a:latin typeface="Times New Roman" pitchFamily="18" charset="0"/>
                    <a:cs typeface="Times New Roman" pitchFamily="18" charset="0"/>
                  </a:rPr>
                  <a:t>detergents </a:t>
                </a:r>
                <a:r>
                  <a:rPr lang="en-US" dirty="0">
                    <a:solidFill>
                      <a:srgbClr val="002060"/>
                    </a:solidFill>
                    <a:latin typeface="Times New Roman" pitchFamily="18" charset="0"/>
                    <a:cs typeface="Times New Roman" pitchFamily="18" charset="0"/>
                  </a:rPr>
                  <a:t>and </a:t>
                </a:r>
                <a:endParaRPr lang="en-US" dirty="0" smtClean="0">
                  <a:solidFill>
                    <a:srgbClr val="002060"/>
                  </a:solidFill>
                  <a:latin typeface="Times New Roman" pitchFamily="18" charset="0"/>
                  <a:cs typeface="Times New Roman" pitchFamily="18" charset="0"/>
                </a:endParaRPr>
              </a:p>
              <a:p>
                <a:pPr marL="514350" indent="-514350" algn="just">
                  <a:buAutoNum type="romanLcParenBoth"/>
                </a:pPr>
                <a:r>
                  <a:rPr lang="en-US" dirty="0" smtClean="0">
                    <a:solidFill>
                      <a:srgbClr val="002060"/>
                    </a:solidFill>
                    <a:latin typeface="Times New Roman" pitchFamily="18" charset="0"/>
                    <a:cs typeface="Times New Roman" pitchFamily="18" charset="0"/>
                  </a:rPr>
                  <a:t>engines</a:t>
                </a:r>
                <a:r>
                  <a:rPr lang="en-US" dirty="0">
                    <a:solidFill>
                      <a:srgbClr val="002060"/>
                    </a:solidFill>
                    <a:latin typeface="Times New Roman" pitchFamily="18" charset="0"/>
                    <a:cs typeface="Times New Roman" pitchFamily="18" charset="0"/>
                  </a:rPr>
                  <a:t>.</a:t>
                </a:r>
              </a:p>
              <a:p>
                <a:pPr algn="just">
                  <a:buClr>
                    <a:srgbClr val="FF0000"/>
                  </a:buClr>
                  <a:buFont typeface="Wingdings" pitchFamily="2" charset="2"/>
                  <a:buChar char="Ø"/>
                </a:pPr>
                <a:r>
                  <a:rPr lang="en-US" dirty="0" smtClean="0">
                    <a:solidFill>
                      <a:srgbClr val="002060"/>
                    </a:solidFill>
                    <a:latin typeface="Times New Roman" pitchFamily="18" charset="0"/>
                    <a:cs typeface="Times New Roman" pitchFamily="18" charset="0"/>
                  </a:rPr>
                  <a:t>Code </a:t>
                </a:r>
                <a:r>
                  <a:rPr lang="en-US" dirty="0">
                    <a:solidFill>
                      <a:srgbClr val="002060"/>
                    </a:solidFill>
                    <a:latin typeface="Times New Roman" pitchFamily="18" charset="0"/>
                    <a:cs typeface="Times New Roman" pitchFamily="18" charset="0"/>
                  </a:rPr>
                  <a:t>the data by subtracting </a:t>
                </a:r>
                <a:r>
                  <a:rPr lang="en-US" dirty="0" smtClean="0">
                    <a:solidFill>
                      <a:srgbClr val="002060"/>
                    </a:solidFill>
                    <a:latin typeface="Times New Roman" pitchFamily="18" charset="0"/>
                    <a:cs typeface="Times New Roman" pitchFamily="18" charset="0"/>
                  </a:rPr>
                  <a:t>50</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994"/>
                </a:stretch>
              </a:blipFill>
            </p:spPr>
            <p:txBody>
              <a:bodyPr/>
              <a:lstStyle/>
              <a:p>
                <a:r>
                  <a:rPr lang="en-US">
                    <a:noFill/>
                  </a:rPr>
                  <a:t> </a:t>
                </a:r>
              </a:p>
            </p:txBody>
          </p:sp>
        </mc:Fallback>
      </mc:AlternateContent>
    </p:spTree>
    <p:extLst>
      <p:ext uri="{BB962C8B-B14F-4D97-AF65-F5344CB8AC3E}">
        <p14:creationId xmlns:p14="http://schemas.microsoft.com/office/powerpoint/2010/main" val="2493331962"/>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ANOVA TABLE</a:t>
            </a:r>
            <a:endParaRPr lang="en-US" sz="24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846999238"/>
                  </p:ext>
                </p:extLst>
              </p:nvPr>
            </p:nvGraphicFramePr>
            <p:xfrm>
              <a:off x="1415441" y="939451"/>
              <a:ext cx="6450904" cy="3706420"/>
            </p:xfrm>
            <a:graphic>
              <a:graphicData uri="http://schemas.openxmlformats.org/drawingml/2006/table">
                <a:tbl>
                  <a:tblPr firstRow="1" firstCol="1" bandRow="1">
                    <a:tableStyleId>{21E4AEA4-8DFA-4A89-87EB-49C32662AFE0}</a:tableStyleId>
                  </a:tblPr>
                  <a:tblGrid>
                    <a:gridCol w="1257205"/>
                    <a:gridCol w="1010006"/>
                    <a:gridCol w="1365905"/>
                    <a:gridCol w="1798009"/>
                    <a:gridCol w="1019779"/>
                  </a:tblGrid>
                  <a:tr h="562581">
                    <a:tc>
                      <a:txBody>
                        <a:bodyPr/>
                        <a:lstStyle/>
                        <a:p>
                          <a:pPr marL="0" marR="0">
                            <a:spcBef>
                              <a:spcPts val="0"/>
                            </a:spcBef>
                            <a:spcAft>
                              <a:spcPts val="0"/>
                            </a:spcAft>
                            <a:tabLst>
                              <a:tab pos="285750" algn="l"/>
                            </a:tabLst>
                          </a:pPr>
                          <a:r>
                            <a:rPr lang="en-US" sz="1100" dirty="0">
                              <a:effectLst/>
                            </a:rPr>
                            <a:t>Source of variation </a:t>
                          </a:r>
                          <a:endParaRPr lang="en-US" sz="1100" dirty="0">
                            <a:effectLst/>
                            <a:latin typeface="Calibri"/>
                            <a:ea typeface="Calibri"/>
                            <a:cs typeface="Times New Roman"/>
                          </a:endParaRPr>
                        </a:p>
                      </a:txBody>
                      <a:tcPr marL="68580" marR="68580" marT="0" marB="0" anchor="ctr"/>
                    </a:tc>
                    <a:tc>
                      <a:txBody>
                        <a:bodyPr/>
                        <a:lstStyle/>
                        <a:p>
                          <a:pPr marL="0" marR="0">
                            <a:spcBef>
                              <a:spcPts val="0"/>
                            </a:spcBef>
                            <a:spcAft>
                              <a:spcPts val="0"/>
                            </a:spcAft>
                            <a:tabLst>
                              <a:tab pos="285750" algn="l"/>
                            </a:tabLst>
                          </a:pPr>
                          <a:r>
                            <a:rPr lang="en-US" sz="1100" dirty="0">
                              <a:effectLst/>
                            </a:rPr>
                            <a:t>Sum of Squares</a:t>
                          </a:r>
                          <a:endParaRPr lang="en-US" sz="1100" dirty="0">
                            <a:effectLst/>
                            <a:latin typeface="Calibri"/>
                            <a:ea typeface="Calibri"/>
                            <a:cs typeface="Times New Roman"/>
                          </a:endParaRPr>
                        </a:p>
                      </a:txBody>
                      <a:tcPr marL="68580" marR="68580" marT="0" marB="0" anchor="ctr"/>
                    </a:tc>
                    <a:tc>
                      <a:txBody>
                        <a:bodyPr/>
                        <a:lstStyle/>
                        <a:p>
                          <a:pPr marL="0" marR="0">
                            <a:spcBef>
                              <a:spcPts val="0"/>
                            </a:spcBef>
                            <a:spcAft>
                              <a:spcPts val="0"/>
                            </a:spcAft>
                            <a:tabLst>
                              <a:tab pos="285750" algn="l"/>
                            </a:tabLst>
                          </a:pPr>
                          <a:r>
                            <a:rPr lang="en-US" sz="1100" dirty="0">
                              <a:effectLst/>
                            </a:rPr>
                            <a:t>Degree of freedom</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dirty="0">
                              <a:effectLst/>
                            </a:rPr>
                            <a:t>Mean Square </a:t>
                          </a:r>
                          <a:endParaRPr lang="en-US" sz="1100" dirty="0">
                            <a:effectLst/>
                            <a:latin typeface="Calibri"/>
                            <a:ea typeface="Calibri"/>
                            <a:cs typeface="Times New Roman"/>
                          </a:endParaRPr>
                        </a:p>
                      </a:txBody>
                      <a:tcPr marL="68580" marR="68580" marT="0" marB="0" anchor="ctr"/>
                    </a:tc>
                    <a:tc>
                      <a:txBody>
                        <a:bodyPr/>
                        <a:lstStyle/>
                        <a:p>
                          <a:pPr marL="0" marR="0">
                            <a:spcBef>
                              <a:spcPts val="0"/>
                            </a:spcBef>
                            <a:spcAft>
                              <a:spcPts val="0"/>
                            </a:spcAft>
                            <a:tabLst>
                              <a:tab pos="285750" algn="l"/>
                            </a:tabLst>
                          </a:pPr>
                          <a:r>
                            <a:rPr lang="en-US" sz="1100">
                              <a:effectLst/>
                            </a:rPr>
                            <a:t>F-ratio</a:t>
                          </a:r>
                          <a:endParaRPr lang="en-US" sz="1100">
                            <a:effectLst/>
                            <a:latin typeface="Calibri"/>
                            <a:ea typeface="Calibri"/>
                            <a:cs typeface="Times New Roman"/>
                          </a:endParaRPr>
                        </a:p>
                      </a:txBody>
                      <a:tcPr marL="68580" marR="68580" marT="0" marB="0" anchor="ctr"/>
                    </a:tc>
                  </a:tr>
                  <a:tr h="1022875">
                    <a:tc>
                      <a:txBody>
                        <a:bodyPr/>
                        <a:lstStyle/>
                        <a:p>
                          <a:pPr marL="0" marR="0" algn="ctr">
                            <a:spcBef>
                              <a:spcPts val="0"/>
                            </a:spcBef>
                            <a:spcAft>
                              <a:spcPts val="0"/>
                            </a:spcAft>
                            <a:tabLst>
                              <a:tab pos="285750" algn="l"/>
                            </a:tabLst>
                          </a:pPr>
                          <a:r>
                            <a:rPr lang="en-US" sz="1000">
                              <a:effectLst/>
                            </a:rPr>
                            <a:t>Between  Columns</a:t>
                          </a:r>
                          <a:endParaRPr lang="en-US" sz="1100">
                            <a:effectLst/>
                          </a:endParaRPr>
                        </a:p>
                        <a:p>
                          <a:pPr marL="0" marR="0" algn="ctr">
                            <a:spcBef>
                              <a:spcPts val="0"/>
                            </a:spcBef>
                            <a:spcAft>
                              <a:spcPts val="0"/>
                            </a:spcAft>
                            <a:tabLst>
                              <a:tab pos="285750" algn="l"/>
                            </a:tabLst>
                          </a:pPr>
                          <a:r>
                            <a:rPr lang="en-US" sz="1000">
                              <a:effectLst/>
                            </a:rPr>
                            <a:t>( Treatments)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dirty="0">
                              <a:effectLst/>
                            </a:rPr>
                            <a:t> </a:t>
                          </a:r>
                        </a:p>
                        <a:p>
                          <a:pPr marL="0" marR="0" algn="ctr">
                            <a:spcBef>
                              <a:spcPts val="0"/>
                            </a:spcBef>
                            <a:spcAft>
                              <a:spcPts val="0"/>
                            </a:spcAft>
                            <a:tabLst>
                              <a:tab pos="285750" algn="l"/>
                            </a:tabLst>
                          </a:pPr>
                          <a:r>
                            <a:rPr lang="en-US" sz="1100" dirty="0" smtClean="0">
                              <a:effectLst/>
                            </a:rPr>
                            <a:t>SSC </a:t>
                          </a:r>
                        </a:p>
                        <a:p>
                          <a:pPr marL="0" marR="0" algn="ctr">
                            <a:spcBef>
                              <a:spcPts val="0"/>
                            </a:spcBef>
                            <a:spcAft>
                              <a:spcPts val="0"/>
                            </a:spcAft>
                            <a:tabLst>
                              <a:tab pos="285750" algn="l"/>
                            </a:tabLst>
                          </a:pPr>
                          <a:r>
                            <a:rPr lang="en-US" sz="1100" dirty="0" smtClean="0">
                              <a:effectLst/>
                              <a:latin typeface="Calibri"/>
                              <a:ea typeface="Calibri"/>
                              <a:cs typeface="Times New Roman"/>
                            </a:rPr>
                            <a:t>= 135.17</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dirty="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100">
                                    <a:effectLst/>
                                    <a:latin typeface="Cambria Math"/>
                                  </a:rPr>
                                  <m:t>𝑐</m:t>
                                </m:r>
                                <m:r>
                                  <a:rPr lang="en-US" sz="1100">
                                    <a:effectLst/>
                                    <a:latin typeface="Cambria Math"/>
                                  </a:rPr>
                                  <m:t>−1</m:t>
                                </m:r>
                              </m:oMath>
                            </m:oMathPara>
                          </a14:m>
                          <a:endParaRPr lang="en-US" sz="1100" dirty="0" smtClean="0">
                            <a:effectLst/>
                            <a:latin typeface="Calibri"/>
                            <a:ea typeface="Calibri"/>
                            <a:cs typeface="Times New Roman"/>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100" i="1" dirty="0" smtClean="0">
                                    <a:effectLst/>
                                    <a:latin typeface="Cambria Math"/>
                                    <a:ea typeface="Calibri"/>
                                    <a:cs typeface="Times New Roman"/>
                                  </a:rPr>
                                  <m:t>= 3−1 = 2</m:t>
                                </m:r>
                              </m:oMath>
                            </m:oMathPara>
                          </a14:m>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500" dirty="0">
                              <a:effectLst/>
                            </a:rPr>
                            <a:t> </a:t>
                          </a:r>
                          <a:endParaRPr lang="en-US" sz="1100" dirty="0">
                            <a:effectLst/>
                          </a:endParaRPr>
                        </a:p>
                        <a:p>
                          <a:pPr marL="0" marR="0" algn="ctr">
                            <a:spcBef>
                              <a:spcPts val="0"/>
                            </a:spcBef>
                            <a:spcAft>
                              <a:spcPts val="0"/>
                            </a:spcAft>
                            <a:tabLst>
                              <a:tab pos="285750" algn="l"/>
                            </a:tabLst>
                          </a:pPr>
                          <a:r>
                            <a:rPr lang="en-US" sz="1100" dirty="0">
                              <a:effectLst/>
                            </a:rPr>
                            <a:t>MSC </a:t>
                          </a:r>
                          <a:r>
                            <a:rPr lang="en-US" sz="1400" dirty="0">
                              <a:effectLst/>
                            </a:rPr>
                            <a:t>= </a:t>
                          </a:r>
                          <a14:m>
                            <m:oMath xmlns:m="http://schemas.openxmlformats.org/officeDocument/2006/math">
                              <m:f>
                                <m:fPr>
                                  <m:ctrlPr>
                                    <a:rPr lang="en-US" sz="1400" i="1">
                                      <a:effectLst/>
                                      <a:latin typeface="Cambria Math"/>
                                    </a:rPr>
                                  </m:ctrlPr>
                                </m:fPr>
                                <m:num>
                                  <m:r>
                                    <m:rPr>
                                      <m:sty m:val="p"/>
                                    </m:rPr>
                                    <a:rPr lang="en-US" sz="1400">
                                      <a:effectLst/>
                                      <a:latin typeface="Cambria Math"/>
                                    </a:rPr>
                                    <m:t>SSC</m:t>
                                  </m:r>
                                </m:num>
                                <m:den>
                                  <m:r>
                                    <a:rPr lang="en-US" sz="1400">
                                      <a:effectLst/>
                                      <a:latin typeface="Cambria Math"/>
                                    </a:rPr>
                                    <m:t>𝑐</m:t>
                                  </m:r>
                                  <m:r>
                                    <a:rPr lang="en-US" sz="1400">
                                      <a:effectLst/>
                                      <a:latin typeface="Cambria Math"/>
                                    </a:rPr>
                                    <m:t>−1</m:t>
                                  </m:r>
                                </m:den>
                              </m:f>
                            </m:oMath>
                          </a14:m>
                          <a:endParaRPr lang="en-US" sz="1100" dirty="0" smtClean="0">
                            <a:effectLst/>
                            <a:latin typeface="Calibri"/>
                            <a:ea typeface="Calibri"/>
                            <a:cs typeface="Times New Roman"/>
                          </a:endParaRPr>
                        </a:p>
                        <a:p>
                          <a:pPr marL="0" marR="0" algn="ctr">
                            <a:spcBef>
                              <a:spcPts val="0"/>
                            </a:spcBef>
                            <a:spcAft>
                              <a:spcPts val="0"/>
                            </a:spcAft>
                            <a:tabLst>
                              <a:tab pos="285750" algn="l"/>
                            </a:tabLst>
                          </a:pPr>
                          <a:endParaRPr lang="en-US" sz="1100" dirty="0" smtClean="0">
                            <a:effectLst/>
                            <a:latin typeface="Calibri"/>
                            <a:ea typeface="Calibri"/>
                            <a:cs typeface="Times New Roman"/>
                          </a:endParaRPr>
                        </a:p>
                        <a:p>
                          <a:pPr marL="0" marR="0" algn="ctr">
                            <a:spcBef>
                              <a:spcPts val="0"/>
                            </a:spcBef>
                            <a:spcAft>
                              <a:spcPts val="0"/>
                            </a:spcAft>
                            <a:tabLst>
                              <a:tab pos="285750" algn="l"/>
                            </a:tabLst>
                          </a:pPr>
                          <a:r>
                            <a:rPr lang="en-US" sz="1100" dirty="0" smtClean="0">
                              <a:effectLst/>
                              <a:ea typeface="Calibri"/>
                              <a:cs typeface="Times New Roman"/>
                            </a:rPr>
                            <a:t>            </a:t>
                          </a:r>
                          <a14:m>
                            <m:oMath xmlns:m="http://schemas.openxmlformats.org/officeDocument/2006/math">
                              <m:r>
                                <a:rPr lang="en-US" sz="1100" i="1" dirty="0" smtClean="0">
                                  <a:effectLst/>
                                  <a:latin typeface="Cambria Math"/>
                                  <a:ea typeface="Calibri"/>
                                  <a:cs typeface="Times New Roman"/>
                                </a:rPr>
                                <m:t>=67.585</m:t>
                              </m:r>
                            </m:oMath>
                          </a14:m>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800" dirty="0">
                              <a:effectLst/>
                            </a:rPr>
                            <a:t> </a:t>
                          </a:r>
                          <a:endParaRPr lang="en-US" sz="1100" dirty="0">
                            <a:effectLst/>
                          </a:endParaRPr>
                        </a:p>
                        <a:p>
                          <a:pPr marL="0" marR="0" algn="ctr">
                            <a:spcBef>
                              <a:spcPts val="0"/>
                            </a:spcBef>
                            <a:spcAft>
                              <a:spcPts val="0"/>
                            </a:spcAft>
                            <a:tabLst>
                              <a:tab pos="285750" algn="l"/>
                            </a:tabLst>
                          </a:pPr>
                          <a14:m>
                            <m:oMath xmlns:m="http://schemas.openxmlformats.org/officeDocument/2006/math">
                              <m:sSub>
                                <m:sSubPr>
                                  <m:ctrlPr>
                                    <a:rPr lang="en-US" sz="1100" i="1">
                                      <a:effectLst/>
                                      <a:latin typeface="Cambria Math"/>
                                    </a:rPr>
                                  </m:ctrlPr>
                                </m:sSubPr>
                                <m:e>
                                  <m:r>
                                    <a:rPr lang="en-US" sz="1100">
                                      <a:effectLst/>
                                      <a:latin typeface="Cambria Math"/>
                                    </a:rPr>
                                    <m:t>𝐹</m:t>
                                  </m:r>
                                </m:e>
                                <m:sub>
                                  <m:r>
                                    <a:rPr lang="en-US" sz="1100">
                                      <a:effectLst/>
                                      <a:latin typeface="Cambria Math"/>
                                    </a:rPr>
                                    <m:t>𝐶</m:t>
                                  </m:r>
                                </m:sub>
                              </m:sSub>
                            </m:oMath>
                          </a14:m>
                          <a:r>
                            <a:rPr lang="en-US" sz="1100" dirty="0">
                              <a:effectLst/>
                            </a:rPr>
                            <a:t> = </a:t>
                          </a:r>
                          <a14:m>
                            <m:oMath xmlns:m="http://schemas.openxmlformats.org/officeDocument/2006/math">
                              <m:f>
                                <m:fPr>
                                  <m:ctrlPr>
                                    <a:rPr lang="en-US" sz="1100" i="1">
                                      <a:effectLst/>
                                      <a:latin typeface="Cambria Math"/>
                                    </a:rPr>
                                  </m:ctrlPr>
                                </m:fPr>
                                <m:num>
                                  <m:r>
                                    <m:rPr>
                                      <m:sty m:val="p"/>
                                    </m:rPr>
                                    <a:rPr lang="en-US" sz="1100">
                                      <a:effectLst/>
                                      <a:latin typeface="Cambria Math"/>
                                    </a:rPr>
                                    <m:t>MSC</m:t>
                                  </m:r>
                                </m:num>
                                <m:den>
                                  <m:r>
                                    <m:rPr>
                                      <m:sty m:val="p"/>
                                    </m:rPr>
                                    <a:rPr lang="en-US" sz="1100">
                                      <a:effectLst/>
                                      <a:latin typeface="Cambria Math"/>
                                    </a:rPr>
                                    <m:t>MSE</m:t>
                                  </m:r>
                                </m:den>
                              </m:f>
                            </m:oMath>
                          </a14:m>
                          <a:endParaRPr lang="en-US" sz="1100" dirty="0" smtClean="0">
                            <a:effectLst/>
                            <a:latin typeface="Calibri"/>
                            <a:ea typeface="Calibri"/>
                            <a:cs typeface="Times New Roman"/>
                          </a:endParaRPr>
                        </a:p>
                        <a:p>
                          <a:pPr marL="0" marR="0" algn="ctr">
                            <a:spcBef>
                              <a:spcPts val="0"/>
                            </a:spcBef>
                            <a:spcAft>
                              <a:spcPts val="0"/>
                            </a:spcAft>
                            <a:tabLst>
                              <a:tab pos="285750" algn="l"/>
                            </a:tabLst>
                          </a:pPr>
                          <a:endParaRPr lang="en-US" sz="1100" dirty="0" smtClean="0">
                            <a:effectLst/>
                            <a:latin typeface="Calibri"/>
                            <a:ea typeface="Calibri"/>
                            <a:cs typeface="Times New Roman"/>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100" i="1" dirty="0" smtClean="0">
                                    <a:effectLst/>
                                    <a:latin typeface="Cambria Math"/>
                                    <a:ea typeface="Calibri"/>
                                    <a:cs typeface="Times New Roman"/>
                                  </a:rPr>
                                  <m:t>=21.52</m:t>
                                </m:r>
                              </m:oMath>
                            </m:oMathPara>
                          </a14:m>
                          <a:endParaRPr lang="en-US" sz="1100" dirty="0">
                            <a:effectLst/>
                            <a:latin typeface="Calibri"/>
                            <a:ea typeface="Calibri"/>
                            <a:cs typeface="Times New Roman"/>
                          </a:endParaRPr>
                        </a:p>
                      </a:txBody>
                      <a:tcPr marL="68580" marR="68580" marT="0" marB="0" anchor="ctr"/>
                    </a:tc>
                  </a:tr>
                  <a:tr h="719955">
                    <a:tc>
                      <a:txBody>
                        <a:bodyPr/>
                        <a:lstStyle/>
                        <a:p>
                          <a:pPr marL="0" marR="0" algn="ctr">
                            <a:spcBef>
                              <a:spcPts val="0"/>
                            </a:spcBef>
                            <a:spcAft>
                              <a:spcPts val="0"/>
                            </a:spcAft>
                            <a:tabLst>
                              <a:tab pos="285750" algn="l"/>
                            </a:tabLst>
                          </a:pPr>
                          <a:r>
                            <a:rPr lang="en-US" sz="1000">
                              <a:effectLst/>
                            </a:rPr>
                            <a:t>Between Rows (Blocks)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600" dirty="0">
                              <a:effectLst/>
                            </a:rPr>
                            <a:t> </a:t>
                          </a:r>
                          <a:endParaRPr lang="en-US" sz="1100" dirty="0">
                            <a:effectLst/>
                          </a:endParaRPr>
                        </a:p>
                        <a:p>
                          <a:pPr marL="0" marR="0" algn="ctr">
                            <a:spcBef>
                              <a:spcPts val="0"/>
                            </a:spcBef>
                            <a:spcAft>
                              <a:spcPts val="0"/>
                            </a:spcAft>
                            <a:tabLst>
                              <a:tab pos="285750" algn="l"/>
                            </a:tabLst>
                          </a:pPr>
                          <a:r>
                            <a:rPr lang="en-US" sz="1100" dirty="0" smtClean="0">
                              <a:effectLst/>
                            </a:rPr>
                            <a:t>SSR</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100" i="1" dirty="0" smtClean="0">
                                    <a:effectLst/>
                                    <a:latin typeface="Cambria Math"/>
                                    <a:ea typeface="Calibri"/>
                                    <a:cs typeface="Times New Roman"/>
                                  </a:rPr>
                                  <m:t>=110.91</m:t>
                                </m:r>
                              </m:oMath>
                            </m:oMathPara>
                          </a14:m>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500" dirty="0">
                              <a:effectLst/>
                            </a:rPr>
                            <a:t> </a:t>
                          </a:r>
                          <a:endParaRPr lang="en-US" sz="1100" dirty="0">
                            <a:effectLst/>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100">
                                    <a:effectLst/>
                                    <a:latin typeface="Cambria Math"/>
                                  </a:rPr>
                                  <m:t>𝑟</m:t>
                                </m:r>
                                <m:r>
                                  <a:rPr lang="en-US" sz="1100">
                                    <a:effectLst/>
                                    <a:latin typeface="Cambria Math"/>
                                  </a:rPr>
                                  <m:t>−1</m:t>
                                </m:r>
                              </m:oMath>
                            </m:oMathPara>
                          </a14:m>
                          <a:endParaRPr lang="en-US" sz="1100" dirty="0" smtClean="0">
                            <a:effectLst/>
                            <a:latin typeface="Calibri"/>
                            <a:ea typeface="Calibri"/>
                            <a:cs typeface="Times New Roman"/>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100" i="1" dirty="0" smtClean="0">
                                    <a:effectLst/>
                                    <a:latin typeface="Cambria Math"/>
                                    <a:ea typeface="Calibri"/>
                                    <a:cs typeface="Times New Roman"/>
                                  </a:rPr>
                                  <m:t>= 4−1 =3</m:t>
                                </m:r>
                              </m:oMath>
                            </m:oMathPara>
                          </a14:m>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300" dirty="0">
                              <a:effectLst/>
                            </a:rPr>
                            <a:t> </a:t>
                          </a:r>
                          <a:endParaRPr lang="en-US" sz="1100" dirty="0">
                            <a:effectLst/>
                          </a:endParaRPr>
                        </a:p>
                        <a:p>
                          <a:pPr marL="285750" marR="0" algn="ctr">
                            <a:spcBef>
                              <a:spcPts val="0"/>
                            </a:spcBef>
                            <a:spcAft>
                              <a:spcPts val="0"/>
                            </a:spcAft>
                            <a:tabLst>
                              <a:tab pos="285750" algn="l"/>
                            </a:tabLst>
                          </a:pPr>
                          <a:r>
                            <a:rPr lang="en-US" sz="1100" dirty="0">
                              <a:effectLst/>
                            </a:rPr>
                            <a:t>MSR </a:t>
                          </a:r>
                          <a:r>
                            <a:rPr lang="en-US" sz="1400" dirty="0">
                              <a:effectLst/>
                            </a:rPr>
                            <a:t>= </a:t>
                          </a:r>
                          <a14:m>
                            <m:oMath xmlns:m="http://schemas.openxmlformats.org/officeDocument/2006/math">
                              <m:f>
                                <m:fPr>
                                  <m:ctrlPr>
                                    <a:rPr lang="en-US" sz="1400" i="1">
                                      <a:effectLst/>
                                      <a:latin typeface="Cambria Math"/>
                                    </a:rPr>
                                  </m:ctrlPr>
                                </m:fPr>
                                <m:num>
                                  <m:r>
                                    <m:rPr>
                                      <m:sty m:val="p"/>
                                    </m:rPr>
                                    <a:rPr lang="en-US" sz="1400">
                                      <a:effectLst/>
                                      <a:latin typeface="Cambria Math"/>
                                    </a:rPr>
                                    <m:t>SSR</m:t>
                                  </m:r>
                                </m:num>
                                <m:den>
                                  <m:r>
                                    <a:rPr lang="en-US" sz="1400">
                                      <a:effectLst/>
                                      <a:latin typeface="Cambria Math"/>
                                    </a:rPr>
                                    <m:t>𝑟</m:t>
                                  </m:r>
                                  <m:r>
                                    <a:rPr lang="en-US" sz="1400">
                                      <a:effectLst/>
                                      <a:latin typeface="Cambria Math"/>
                                    </a:rPr>
                                    <m:t>−1</m:t>
                                  </m:r>
                                </m:den>
                              </m:f>
                            </m:oMath>
                          </a14:m>
                          <a:endParaRPr lang="en-US" sz="1100" dirty="0" smtClean="0">
                            <a:effectLst/>
                          </a:endParaRPr>
                        </a:p>
                        <a:p>
                          <a:pPr marL="285750" marR="0" algn="ctr">
                            <a:spcBef>
                              <a:spcPts val="0"/>
                            </a:spcBef>
                            <a:spcAft>
                              <a:spcPts val="0"/>
                            </a:spcAft>
                            <a:tabLst>
                              <a:tab pos="285750" algn="l"/>
                            </a:tabLst>
                          </a:pPr>
                          <a:endParaRPr lang="en-US" sz="1100" dirty="0" smtClean="0">
                            <a:effectLst/>
                          </a:endParaRPr>
                        </a:p>
                        <a:p>
                          <a:pPr marL="285750" marR="0" algn="ctr">
                            <a:spcBef>
                              <a:spcPts val="0"/>
                            </a:spcBef>
                            <a:spcAft>
                              <a:spcPts val="0"/>
                            </a:spcAft>
                            <a:tabLst>
                              <a:tab pos="285750" algn="l"/>
                            </a:tabLst>
                          </a:pPr>
                          <a:r>
                            <a:rPr lang="en-US" sz="1100" dirty="0" smtClean="0">
                              <a:effectLst/>
                            </a:rPr>
                            <a:t>           </a:t>
                          </a:r>
                          <a14:m>
                            <m:oMath xmlns:m="http://schemas.openxmlformats.org/officeDocument/2006/math">
                              <m:r>
                                <a:rPr lang="en-US" sz="1100" i="1" dirty="0" smtClean="0">
                                  <a:effectLst/>
                                  <a:latin typeface="Cambria Math"/>
                                </a:rPr>
                                <m:t>= 36.97</m:t>
                              </m:r>
                            </m:oMath>
                          </a14:m>
                          <a:endParaRPr lang="en-US" sz="1100" dirty="0">
                            <a:effectLst/>
                          </a:endParaRPr>
                        </a:p>
                        <a:p>
                          <a:pPr marL="0" marR="0" algn="ctr">
                            <a:spcBef>
                              <a:spcPts val="0"/>
                            </a:spcBef>
                            <a:spcAft>
                              <a:spcPts val="0"/>
                            </a:spcAft>
                            <a:tabLst>
                              <a:tab pos="285750" algn="l"/>
                            </a:tabLst>
                          </a:pPr>
                          <a:r>
                            <a:rPr lang="en-US" sz="500" dirty="0">
                              <a:effectLst/>
                            </a:rPr>
                            <a:t> </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400" dirty="0">
                              <a:effectLst/>
                            </a:rPr>
                            <a:t> </a:t>
                          </a:r>
                          <a:endParaRPr lang="en-US" sz="1100" dirty="0">
                            <a:effectLst/>
                          </a:endParaRPr>
                        </a:p>
                        <a:p>
                          <a:pPr marL="0" marR="0" algn="ctr">
                            <a:spcBef>
                              <a:spcPts val="0"/>
                            </a:spcBef>
                            <a:spcAft>
                              <a:spcPts val="0"/>
                            </a:spcAft>
                            <a:tabLst>
                              <a:tab pos="285750" algn="l"/>
                            </a:tabLst>
                          </a:pPr>
                          <a14:m>
                            <m:oMath xmlns:m="http://schemas.openxmlformats.org/officeDocument/2006/math">
                              <m:sSub>
                                <m:sSubPr>
                                  <m:ctrlPr>
                                    <a:rPr lang="en-US" sz="1100" i="1">
                                      <a:effectLst/>
                                      <a:latin typeface="Cambria Math"/>
                                    </a:rPr>
                                  </m:ctrlPr>
                                </m:sSubPr>
                                <m:e>
                                  <m:r>
                                    <a:rPr lang="en-US" sz="1100">
                                      <a:effectLst/>
                                      <a:latin typeface="Cambria Math"/>
                                    </a:rPr>
                                    <m:t>𝐹</m:t>
                                  </m:r>
                                </m:e>
                                <m:sub>
                                  <m:r>
                                    <a:rPr lang="en-US" sz="1100">
                                      <a:effectLst/>
                                      <a:latin typeface="Cambria Math"/>
                                    </a:rPr>
                                    <m:t>𝑅</m:t>
                                  </m:r>
                                </m:sub>
                              </m:sSub>
                            </m:oMath>
                          </a14:m>
                          <a:r>
                            <a:rPr lang="en-US" sz="1100" dirty="0">
                              <a:effectLst/>
                            </a:rPr>
                            <a:t> = </a:t>
                          </a:r>
                          <a14:m>
                            <m:oMath xmlns:m="http://schemas.openxmlformats.org/officeDocument/2006/math">
                              <m:f>
                                <m:fPr>
                                  <m:ctrlPr>
                                    <a:rPr lang="en-US" sz="1100" i="1">
                                      <a:effectLst/>
                                      <a:latin typeface="Cambria Math"/>
                                    </a:rPr>
                                  </m:ctrlPr>
                                </m:fPr>
                                <m:num>
                                  <m:r>
                                    <m:rPr>
                                      <m:sty m:val="p"/>
                                    </m:rPr>
                                    <a:rPr lang="en-US" sz="1100">
                                      <a:effectLst/>
                                      <a:latin typeface="Cambria Math"/>
                                    </a:rPr>
                                    <m:t>MSR</m:t>
                                  </m:r>
                                </m:num>
                                <m:den>
                                  <m:r>
                                    <m:rPr>
                                      <m:sty m:val="p"/>
                                    </m:rPr>
                                    <a:rPr lang="en-US" sz="1100">
                                      <a:effectLst/>
                                      <a:latin typeface="Cambria Math"/>
                                    </a:rPr>
                                    <m:t>MSE</m:t>
                                  </m:r>
                                </m:den>
                              </m:f>
                            </m:oMath>
                          </a14:m>
                          <a:endParaRPr lang="en-US" sz="1100" dirty="0" smtClean="0">
                            <a:effectLst/>
                            <a:latin typeface="Calibri"/>
                            <a:ea typeface="Calibri"/>
                            <a:cs typeface="Times New Roman"/>
                          </a:endParaRPr>
                        </a:p>
                        <a:p>
                          <a:pPr marL="0" marR="0" algn="ctr">
                            <a:spcBef>
                              <a:spcPts val="0"/>
                            </a:spcBef>
                            <a:spcAft>
                              <a:spcPts val="0"/>
                            </a:spcAft>
                            <a:tabLst>
                              <a:tab pos="285750" algn="l"/>
                            </a:tabLst>
                          </a:pPr>
                          <a:endParaRPr lang="en-US" sz="1100" dirty="0" smtClean="0">
                            <a:effectLst/>
                            <a:latin typeface="Calibri"/>
                            <a:ea typeface="Calibri"/>
                            <a:cs typeface="Times New Roman"/>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100" i="1" dirty="0" smtClean="0">
                                    <a:effectLst/>
                                    <a:latin typeface="Cambria Math"/>
                                    <a:ea typeface="Calibri"/>
                                    <a:cs typeface="Times New Roman"/>
                                  </a:rPr>
                                  <m:t>= 11.77</m:t>
                                </m:r>
                              </m:oMath>
                            </m:oMathPara>
                          </a14:m>
                          <a:endParaRPr lang="en-US" sz="1100" dirty="0">
                            <a:effectLst/>
                            <a:latin typeface="Calibri"/>
                            <a:ea typeface="Calibri"/>
                            <a:cs typeface="Times New Roman"/>
                          </a:endParaRPr>
                        </a:p>
                      </a:txBody>
                      <a:tcPr marL="68580" marR="68580" marT="0" marB="0" anchor="ctr"/>
                    </a:tc>
                  </a:tr>
                  <a:tr h="920587">
                    <a:tc>
                      <a:txBody>
                        <a:bodyPr/>
                        <a:lstStyle/>
                        <a:p>
                          <a:pPr marL="0" marR="0" algn="ctr">
                            <a:spcBef>
                              <a:spcPts val="1200"/>
                            </a:spcBef>
                            <a:spcAft>
                              <a:spcPts val="1200"/>
                            </a:spcAft>
                            <a:tabLst>
                              <a:tab pos="285750" algn="l"/>
                            </a:tabLst>
                          </a:pPr>
                          <a:r>
                            <a:rPr lang="en-US" sz="1100">
                              <a:effectLst/>
                            </a:rPr>
                            <a:t>Error / Residual</a:t>
                          </a:r>
                          <a:endParaRPr lang="en-US" sz="110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500" dirty="0">
                              <a:effectLst/>
                            </a:rPr>
                            <a:t> </a:t>
                          </a:r>
                          <a:endParaRPr lang="en-US" sz="1100" dirty="0">
                            <a:effectLst/>
                          </a:endParaRPr>
                        </a:p>
                        <a:p>
                          <a:pPr marL="0" marR="0" algn="ctr">
                            <a:spcBef>
                              <a:spcPts val="1200"/>
                            </a:spcBef>
                            <a:spcAft>
                              <a:spcPts val="1200"/>
                            </a:spcAft>
                            <a:tabLst>
                              <a:tab pos="285750" algn="l"/>
                            </a:tabLst>
                          </a:pPr>
                          <a:r>
                            <a:rPr lang="en-US" sz="1100" dirty="0" smtClean="0">
                              <a:effectLst/>
                            </a:rPr>
                            <a:t>SSE =18.84</a:t>
                          </a:r>
                        </a:p>
                        <a:p>
                          <a:pPr marL="0" marR="0" algn="ctr">
                            <a:spcBef>
                              <a:spcPts val="1200"/>
                            </a:spcBef>
                            <a:spcAft>
                              <a:spcPts val="1200"/>
                            </a:spcAft>
                            <a:tabLst>
                              <a:tab pos="285750" algn="l"/>
                            </a:tabLst>
                          </a:pPr>
                          <a:endParaRPr lang="en-US" sz="1100" dirty="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500" dirty="0">
                              <a:effectLst/>
                            </a:rPr>
                            <a:t> </a:t>
                          </a:r>
                          <a:endParaRPr lang="en-US" sz="1100" dirty="0">
                            <a:effectLst/>
                          </a:endParaRPr>
                        </a:p>
                        <a:p>
                          <a:pPr marL="0" marR="0" algn="ctr">
                            <a:spcBef>
                              <a:spcPts val="1200"/>
                            </a:spcBef>
                            <a:spcAft>
                              <a:spcPts val="1200"/>
                            </a:spcAft>
                            <a:tabLst>
                              <a:tab pos="285750" algn="l"/>
                            </a:tabLst>
                          </a:pPr>
                          <a14:m>
                            <m:oMathPara xmlns:m="http://schemas.openxmlformats.org/officeDocument/2006/math">
                              <m:oMathParaPr>
                                <m:jc m:val="centerGroup"/>
                              </m:oMathParaPr>
                              <m:oMath xmlns:m="http://schemas.openxmlformats.org/officeDocument/2006/math">
                                <m:r>
                                  <a:rPr lang="en-US" sz="1100" i="1" dirty="0" smtClean="0">
                                    <a:effectLst/>
                                    <a:latin typeface="Cambria Math"/>
                                  </a:rPr>
                                  <m:t>(</m:t>
                                </m:r>
                                <m:r>
                                  <a:rPr lang="en-US" sz="1100" i="1" dirty="0" smtClean="0">
                                    <a:effectLst/>
                                    <a:latin typeface="Cambria Math"/>
                                  </a:rPr>
                                  <m:t>𝑐</m:t>
                                </m:r>
                                <m:r>
                                  <a:rPr lang="en-US" sz="1100" i="1" dirty="0" smtClean="0">
                                    <a:effectLst/>
                                    <a:latin typeface="Cambria Math"/>
                                  </a:rPr>
                                  <m:t>−1)(</m:t>
                                </m:r>
                                <m:r>
                                  <a:rPr lang="en-US" sz="1100" i="1" dirty="0" smtClean="0">
                                    <a:effectLst/>
                                    <a:latin typeface="Cambria Math"/>
                                  </a:rPr>
                                  <m:t>𝑟</m:t>
                                </m:r>
                                <m:r>
                                  <a:rPr lang="en-US" sz="1100" i="1" dirty="0" smtClean="0">
                                    <a:effectLst/>
                                    <a:latin typeface="Cambria Math"/>
                                  </a:rPr>
                                  <m:t>−1)=6</m:t>
                                </m:r>
                              </m:oMath>
                            </m:oMathPara>
                          </a14:m>
                          <a:endParaRPr lang="en-US" sz="1100" dirty="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1100" dirty="0">
                              <a:effectLst/>
                            </a:rPr>
                            <a:t>MSE </a:t>
                          </a:r>
                          <a:r>
                            <a:rPr lang="en-US" sz="1400" dirty="0">
                              <a:effectLst/>
                            </a:rPr>
                            <a:t>= </a:t>
                          </a:r>
                          <a14:m>
                            <m:oMath xmlns:m="http://schemas.openxmlformats.org/officeDocument/2006/math">
                              <m:f>
                                <m:fPr>
                                  <m:ctrlPr>
                                    <a:rPr lang="en-US" sz="1400" i="1">
                                      <a:effectLst/>
                                      <a:latin typeface="Cambria Math"/>
                                    </a:rPr>
                                  </m:ctrlPr>
                                </m:fPr>
                                <m:num>
                                  <m:r>
                                    <m:rPr>
                                      <m:sty m:val="p"/>
                                    </m:rPr>
                                    <a:rPr lang="en-US" sz="1400">
                                      <a:effectLst/>
                                      <a:latin typeface="Cambria Math"/>
                                    </a:rPr>
                                    <m:t>SSE</m:t>
                                  </m:r>
                                </m:num>
                                <m:den>
                                  <m:r>
                                    <a:rPr lang="en-US" sz="1100">
                                      <a:effectLst/>
                                      <a:latin typeface="Cambria Math"/>
                                    </a:rPr>
                                    <m:t>(</m:t>
                                  </m:r>
                                  <m:r>
                                    <a:rPr lang="en-US" sz="1100">
                                      <a:effectLst/>
                                      <a:latin typeface="Cambria Math"/>
                                    </a:rPr>
                                    <m:t>𝑐</m:t>
                                  </m:r>
                                  <m:r>
                                    <a:rPr lang="en-US" sz="1100">
                                      <a:effectLst/>
                                      <a:latin typeface="Cambria Math"/>
                                    </a:rPr>
                                    <m:t>−1)(</m:t>
                                  </m:r>
                                  <m:r>
                                    <a:rPr lang="en-US" sz="1100">
                                      <a:effectLst/>
                                      <a:latin typeface="Cambria Math"/>
                                    </a:rPr>
                                    <m:t>𝑟</m:t>
                                  </m:r>
                                  <m:r>
                                    <a:rPr lang="en-US" sz="1100">
                                      <a:effectLst/>
                                      <a:latin typeface="Cambria Math"/>
                                    </a:rPr>
                                    <m:t>−1</m:t>
                                  </m:r>
                                </m:den>
                              </m:f>
                            </m:oMath>
                          </a14:m>
                          <a:endParaRPr lang="en-US" sz="1100" dirty="0" smtClean="0">
                            <a:effectLst/>
                            <a:latin typeface="Calibri"/>
                            <a:ea typeface="Calibri"/>
                            <a:cs typeface="Times New Roman"/>
                          </a:endParaRPr>
                        </a:p>
                        <a:p>
                          <a:pPr marL="0" marR="0" algn="ctr">
                            <a:spcBef>
                              <a:spcPts val="1200"/>
                            </a:spcBef>
                            <a:spcAft>
                              <a:spcPts val="1200"/>
                            </a:spcAft>
                            <a:tabLst>
                              <a:tab pos="285750" algn="l"/>
                            </a:tabLst>
                          </a:pPr>
                          <a:r>
                            <a:rPr lang="en-US" sz="1100" dirty="0" smtClean="0">
                              <a:effectLst/>
                              <a:ea typeface="Calibri"/>
                              <a:cs typeface="Times New Roman"/>
                            </a:rPr>
                            <a:t> </a:t>
                          </a:r>
                          <a14:m>
                            <m:oMath xmlns:m="http://schemas.openxmlformats.org/officeDocument/2006/math">
                              <m:r>
                                <a:rPr lang="en-US" sz="1100" i="1" dirty="0" smtClean="0">
                                  <a:effectLst/>
                                  <a:latin typeface="Cambria Math"/>
                                  <a:ea typeface="Calibri"/>
                                  <a:cs typeface="Times New Roman"/>
                                </a:rPr>
                                <m:t>= 3.14</m:t>
                              </m:r>
                            </m:oMath>
                          </a14:m>
                          <a:endParaRPr lang="en-US" sz="1100" dirty="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1100">
                              <a:effectLst/>
                            </a:rPr>
                            <a:t> </a:t>
                          </a:r>
                          <a:endParaRPr lang="en-US" sz="1100">
                            <a:effectLst/>
                            <a:latin typeface="Calibri"/>
                            <a:ea typeface="Calibri"/>
                            <a:cs typeface="Times New Roman"/>
                          </a:endParaRPr>
                        </a:p>
                      </a:txBody>
                      <a:tcPr marL="68580" marR="68580" marT="0" marB="0" anchor="ctr"/>
                    </a:tc>
                  </a:tr>
                  <a:tr h="281290">
                    <a:tc>
                      <a:txBody>
                        <a:bodyPr/>
                        <a:lstStyle/>
                        <a:p>
                          <a:pPr marL="0" marR="0" algn="just">
                            <a:spcBef>
                              <a:spcPts val="0"/>
                            </a:spcBef>
                            <a:spcAft>
                              <a:spcPts val="0"/>
                            </a:spcAft>
                            <a:tabLst>
                              <a:tab pos="285750" algn="l"/>
                            </a:tabLst>
                          </a:pPr>
                          <a:r>
                            <a:rPr lang="en-US" sz="1100" dirty="0">
                              <a:effectLst/>
                            </a:rPr>
                            <a:t>   Total </a:t>
                          </a:r>
                          <a:endParaRPr lang="en-US" sz="1100" dirty="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r>
                            <a:rPr lang="en-US" sz="1100" dirty="0">
                              <a:effectLst/>
                            </a:rPr>
                            <a:t>      </a:t>
                          </a:r>
                          <a:r>
                            <a:rPr lang="en-US" sz="1100" dirty="0" smtClean="0">
                              <a:effectLst/>
                            </a:rPr>
                            <a:t>TSS</a:t>
                          </a:r>
                        </a:p>
                        <a:p>
                          <a:pPr marL="0" marR="0" algn="just">
                            <a:spcBef>
                              <a:spcPts val="0"/>
                            </a:spcBef>
                            <a:spcAft>
                              <a:spcPts val="0"/>
                            </a:spcAft>
                            <a:tabLst>
                              <a:tab pos="285750" algn="l"/>
                            </a:tabLst>
                          </a:pPr>
                          <a:r>
                            <a:rPr lang="en-US" sz="1100" dirty="0" smtClean="0">
                              <a:effectLst/>
                            </a:rPr>
                            <a:t> </a:t>
                          </a:r>
                          <a14:m>
                            <m:oMath xmlns:m="http://schemas.openxmlformats.org/officeDocument/2006/math">
                              <m:r>
                                <a:rPr lang="en-US" sz="1100" i="1" dirty="0" smtClean="0">
                                  <a:effectLst/>
                                  <a:latin typeface="Cambria Math"/>
                                </a:rPr>
                                <m:t>= 264.92</m:t>
                              </m:r>
                            </m:oMath>
                          </a14:m>
                          <a:endParaRPr lang="en-US" sz="1100" dirty="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14:m>
                            <m:oMath xmlns:m="http://schemas.openxmlformats.org/officeDocument/2006/math">
                              <m:r>
                                <a:rPr lang="en-US" sz="1100">
                                  <a:effectLst/>
                                  <a:latin typeface="Cambria Math"/>
                                </a:rPr>
                                <m:t>𝑟𝑐</m:t>
                              </m:r>
                              <m:r>
                                <a:rPr lang="en-US" sz="1100">
                                  <a:effectLst/>
                                  <a:latin typeface="Cambria Math"/>
                                </a:rPr>
                                <m:t>−1</m:t>
                              </m:r>
                            </m:oMath>
                          </a14:m>
                          <a:r>
                            <a:rPr lang="en-US" sz="1100" dirty="0" smtClean="0">
                              <a:effectLst/>
                              <a:latin typeface="Calibri"/>
                              <a:ea typeface="Calibri"/>
                              <a:cs typeface="Times New Roman"/>
                            </a:rPr>
                            <a:t> = 11</a:t>
                          </a:r>
                          <a:endParaRPr lang="en-US" sz="1100" dirty="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r>
                            <a:rPr lang="en-US" sz="1100">
                              <a:effectLst/>
                            </a:rPr>
                            <a:t> </a:t>
                          </a:r>
                          <a:endParaRPr lang="en-US" sz="110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846999238"/>
                  </p:ext>
                </p:extLst>
              </p:nvPr>
            </p:nvGraphicFramePr>
            <p:xfrm>
              <a:off x="1415441" y="939451"/>
              <a:ext cx="6450904" cy="3706166"/>
            </p:xfrm>
            <a:graphic>
              <a:graphicData uri="http://schemas.openxmlformats.org/drawingml/2006/table">
                <a:tbl>
                  <a:tblPr firstRow="1" firstCol="1" bandRow="1">
                    <a:tableStyleId>{21E4AEA4-8DFA-4A89-87EB-49C32662AFE0}</a:tableStyleId>
                  </a:tblPr>
                  <a:tblGrid>
                    <a:gridCol w="1257205"/>
                    <a:gridCol w="1010006"/>
                    <a:gridCol w="1365905"/>
                    <a:gridCol w="1798009"/>
                    <a:gridCol w="1019779"/>
                  </a:tblGrid>
                  <a:tr h="562581">
                    <a:tc>
                      <a:txBody>
                        <a:bodyPr/>
                        <a:lstStyle/>
                        <a:p>
                          <a:pPr marL="0" marR="0">
                            <a:spcBef>
                              <a:spcPts val="0"/>
                            </a:spcBef>
                            <a:spcAft>
                              <a:spcPts val="0"/>
                            </a:spcAft>
                            <a:tabLst>
                              <a:tab pos="285750" algn="l"/>
                            </a:tabLst>
                          </a:pPr>
                          <a:r>
                            <a:rPr lang="en-US" sz="1100" dirty="0">
                              <a:effectLst/>
                            </a:rPr>
                            <a:t>Source of variation </a:t>
                          </a:r>
                          <a:endParaRPr lang="en-US" sz="1100" dirty="0">
                            <a:effectLst/>
                            <a:latin typeface="Calibri"/>
                            <a:ea typeface="Calibri"/>
                            <a:cs typeface="Times New Roman"/>
                          </a:endParaRPr>
                        </a:p>
                      </a:txBody>
                      <a:tcPr marL="68580" marR="68580" marT="0" marB="0" anchor="ctr"/>
                    </a:tc>
                    <a:tc>
                      <a:txBody>
                        <a:bodyPr/>
                        <a:lstStyle/>
                        <a:p>
                          <a:pPr marL="0" marR="0">
                            <a:spcBef>
                              <a:spcPts val="0"/>
                            </a:spcBef>
                            <a:spcAft>
                              <a:spcPts val="0"/>
                            </a:spcAft>
                            <a:tabLst>
                              <a:tab pos="285750" algn="l"/>
                            </a:tabLst>
                          </a:pPr>
                          <a:r>
                            <a:rPr lang="en-US" sz="1100" dirty="0">
                              <a:effectLst/>
                            </a:rPr>
                            <a:t>Sum of Squares</a:t>
                          </a:r>
                          <a:endParaRPr lang="en-US" sz="1100" dirty="0">
                            <a:effectLst/>
                            <a:latin typeface="Calibri"/>
                            <a:ea typeface="Calibri"/>
                            <a:cs typeface="Times New Roman"/>
                          </a:endParaRPr>
                        </a:p>
                      </a:txBody>
                      <a:tcPr marL="68580" marR="68580" marT="0" marB="0" anchor="ctr"/>
                    </a:tc>
                    <a:tc>
                      <a:txBody>
                        <a:bodyPr/>
                        <a:lstStyle/>
                        <a:p>
                          <a:pPr marL="0" marR="0">
                            <a:spcBef>
                              <a:spcPts val="0"/>
                            </a:spcBef>
                            <a:spcAft>
                              <a:spcPts val="0"/>
                            </a:spcAft>
                            <a:tabLst>
                              <a:tab pos="285750" algn="l"/>
                            </a:tabLst>
                          </a:pPr>
                          <a:r>
                            <a:rPr lang="en-US" sz="1100" dirty="0">
                              <a:effectLst/>
                            </a:rPr>
                            <a:t>Degree of freedom</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dirty="0">
                              <a:effectLst/>
                            </a:rPr>
                            <a:t>Mean Square </a:t>
                          </a:r>
                          <a:endParaRPr lang="en-US" sz="1100" dirty="0">
                            <a:effectLst/>
                            <a:latin typeface="Calibri"/>
                            <a:ea typeface="Calibri"/>
                            <a:cs typeface="Times New Roman"/>
                          </a:endParaRPr>
                        </a:p>
                      </a:txBody>
                      <a:tcPr marL="68580" marR="68580" marT="0" marB="0" anchor="ctr"/>
                    </a:tc>
                    <a:tc>
                      <a:txBody>
                        <a:bodyPr/>
                        <a:lstStyle/>
                        <a:p>
                          <a:pPr marL="0" marR="0">
                            <a:spcBef>
                              <a:spcPts val="0"/>
                            </a:spcBef>
                            <a:spcAft>
                              <a:spcPts val="0"/>
                            </a:spcAft>
                            <a:tabLst>
                              <a:tab pos="285750" algn="l"/>
                            </a:tabLst>
                          </a:pPr>
                          <a:r>
                            <a:rPr lang="en-US" sz="1100">
                              <a:effectLst/>
                            </a:rPr>
                            <a:t>F-ratio</a:t>
                          </a:r>
                          <a:endParaRPr lang="en-US" sz="1100">
                            <a:effectLst/>
                            <a:latin typeface="Calibri"/>
                            <a:ea typeface="Calibri"/>
                            <a:cs typeface="Times New Roman"/>
                          </a:endParaRPr>
                        </a:p>
                      </a:txBody>
                      <a:tcPr marL="68580" marR="68580" marT="0" marB="0" anchor="ctr"/>
                    </a:tc>
                  </a:tr>
                  <a:tr h="1022875">
                    <a:tc>
                      <a:txBody>
                        <a:bodyPr/>
                        <a:lstStyle/>
                        <a:p>
                          <a:pPr marL="0" marR="0" algn="ctr">
                            <a:spcBef>
                              <a:spcPts val="0"/>
                            </a:spcBef>
                            <a:spcAft>
                              <a:spcPts val="0"/>
                            </a:spcAft>
                            <a:tabLst>
                              <a:tab pos="285750" algn="l"/>
                            </a:tabLst>
                          </a:pPr>
                          <a:r>
                            <a:rPr lang="en-US" sz="1000">
                              <a:effectLst/>
                            </a:rPr>
                            <a:t>Between  Columns</a:t>
                          </a:r>
                          <a:endParaRPr lang="en-US" sz="1100">
                            <a:effectLst/>
                          </a:endParaRPr>
                        </a:p>
                        <a:p>
                          <a:pPr marL="0" marR="0" algn="ctr">
                            <a:spcBef>
                              <a:spcPts val="0"/>
                            </a:spcBef>
                            <a:spcAft>
                              <a:spcPts val="0"/>
                            </a:spcAft>
                            <a:tabLst>
                              <a:tab pos="285750" algn="l"/>
                            </a:tabLst>
                          </a:pPr>
                          <a:r>
                            <a:rPr lang="en-US" sz="1000">
                              <a:effectLst/>
                            </a:rPr>
                            <a:t>( Treatments)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dirty="0">
                              <a:effectLst/>
                            </a:rPr>
                            <a:t> </a:t>
                          </a:r>
                        </a:p>
                        <a:p>
                          <a:pPr marL="0" marR="0" algn="ctr">
                            <a:spcBef>
                              <a:spcPts val="0"/>
                            </a:spcBef>
                            <a:spcAft>
                              <a:spcPts val="0"/>
                            </a:spcAft>
                            <a:tabLst>
                              <a:tab pos="285750" algn="l"/>
                            </a:tabLst>
                          </a:pPr>
                          <a:r>
                            <a:rPr lang="en-US" sz="1100" dirty="0" smtClean="0">
                              <a:effectLst/>
                            </a:rPr>
                            <a:t>SSC </a:t>
                          </a:r>
                        </a:p>
                        <a:p>
                          <a:pPr marL="0" marR="0" algn="ctr">
                            <a:spcBef>
                              <a:spcPts val="0"/>
                            </a:spcBef>
                            <a:spcAft>
                              <a:spcPts val="0"/>
                            </a:spcAft>
                            <a:tabLst>
                              <a:tab pos="285750" algn="l"/>
                            </a:tabLst>
                          </a:pPr>
                          <a:r>
                            <a:rPr lang="en-US" sz="1100" dirty="0" smtClean="0">
                              <a:effectLst/>
                              <a:latin typeface="Calibri"/>
                              <a:ea typeface="Calibri"/>
                              <a:cs typeface="Times New Roman"/>
                            </a:rPr>
                            <a:t>= 135.17</a:t>
                          </a:r>
                          <a:endParaRPr lang="en-US" sz="1100" dirty="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3"/>
                          <a:stretch>
                            <a:fillRect l="-166071" t="-54762" r="-206696" b="-208333"/>
                          </a:stretch>
                        </a:blipFill>
                      </a:tcPr>
                    </a:tc>
                    <a:tc>
                      <a:txBody>
                        <a:bodyPr/>
                        <a:lstStyle/>
                        <a:p>
                          <a:endParaRPr lang="en-US"/>
                        </a:p>
                      </a:txBody>
                      <a:tcPr marL="68580" marR="68580" marT="0" marB="0" anchor="ctr">
                        <a:blipFill rotWithShape="1">
                          <a:blip r:embed="rId3"/>
                          <a:stretch>
                            <a:fillRect l="-202034" t="-54762" r="-56949" b="-208333"/>
                          </a:stretch>
                        </a:blipFill>
                      </a:tcPr>
                    </a:tc>
                    <a:tc>
                      <a:txBody>
                        <a:bodyPr/>
                        <a:lstStyle/>
                        <a:p>
                          <a:endParaRPr lang="en-US"/>
                        </a:p>
                      </a:txBody>
                      <a:tcPr marL="68580" marR="68580" marT="0" marB="0" anchor="ctr">
                        <a:blipFill rotWithShape="1">
                          <a:blip r:embed="rId3"/>
                          <a:stretch>
                            <a:fillRect l="-533533" t="-54762" r="-599" b="-208333"/>
                          </a:stretch>
                        </a:blipFill>
                      </a:tcPr>
                    </a:tc>
                  </a:tr>
                  <a:tr h="764350">
                    <a:tc>
                      <a:txBody>
                        <a:bodyPr/>
                        <a:lstStyle/>
                        <a:p>
                          <a:pPr marL="0" marR="0" algn="ctr">
                            <a:spcBef>
                              <a:spcPts val="0"/>
                            </a:spcBef>
                            <a:spcAft>
                              <a:spcPts val="0"/>
                            </a:spcAft>
                            <a:tabLst>
                              <a:tab pos="285750" algn="l"/>
                            </a:tabLst>
                          </a:pPr>
                          <a:r>
                            <a:rPr lang="en-US" sz="1000">
                              <a:effectLst/>
                            </a:rPr>
                            <a:t>Between Rows (Blocks)</a:t>
                          </a:r>
                          <a:endParaRPr lang="en-US" sz="110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3"/>
                          <a:stretch>
                            <a:fillRect l="-124096" t="-208000" r="-413855" b="-180000"/>
                          </a:stretch>
                        </a:blipFill>
                      </a:tcPr>
                    </a:tc>
                    <a:tc>
                      <a:txBody>
                        <a:bodyPr/>
                        <a:lstStyle/>
                        <a:p>
                          <a:endParaRPr lang="en-US"/>
                        </a:p>
                      </a:txBody>
                      <a:tcPr marL="68580" marR="68580" marT="0" marB="0" anchor="ctr">
                        <a:blipFill rotWithShape="1">
                          <a:blip r:embed="rId3"/>
                          <a:stretch>
                            <a:fillRect l="-166071" t="-208000" r="-206696" b="-180000"/>
                          </a:stretch>
                        </a:blipFill>
                      </a:tcPr>
                    </a:tc>
                    <a:tc>
                      <a:txBody>
                        <a:bodyPr/>
                        <a:lstStyle/>
                        <a:p>
                          <a:endParaRPr lang="en-US"/>
                        </a:p>
                      </a:txBody>
                      <a:tcPr marL="68580" marR="68580" marT="0" marB="0" anchor="ctr">
                        <a:blipFill rotWithShape="1">
                          <a:blip r:embed="rId3"/>
                          <a:stretch>
                            <a:fillRect l="-202034" t="-208000" r="-56949" b="-180000"/>
                          </a:stretch>
                        </a:blipFill>
                      </a:tcPr>
                    </a:tc>
                    <a:tc>
                      <a:txBody>
                        <a:bodyPr/>
                        <a:lstStyle/>
                        <a:p>
                          <a:endParaRPr lang="en-US"/>
                        </a:p>
                      </a:txBody>
                      <a:tcPr marL="68580" marR="68580" marT="0" marB="0" anchor="ctr">
                        <a:blipFill rotWithShape="1">
                          <a:blip r:embed="rId3"/>
                          <a:stretch>
                            <a:fillRect l="-533533" t="-208000" r="-599" b="-180000"/>
                          </a:stretch>
                        </a:blipFill>
                      </a:tcPr>
                    </a:tc>
                  </a:tr>
                  <a:tr h="1021080">
                    <a:tc>
                      <a:txBody>
                        <a:bodyPr/>
                        <a:lstStyle/>
                        <a:p>
                          <a:pPr marL="0" marR="0" algn="ctr">
                            <a:spcBef>
                              <a:spcPts val="1200"/>
                            </a:spcBef>
                            <a:spcAft>
                              <a:spcPts val="1200"/>
                            </a:spcAft>
                            <a:tabLst>
                              <a:tab pos="285750" algn="l"/>
                            </a:tabLst>
                          </a:pPr>
                          <a:r>
                            <a:rPr lang="en-US" sz="1100">
                              <a:effectLst/>
                            </a:rPr>
                            <a:t>Error / Residual</a:t>
                          </a:r>
                          <a:endParaRPr lang="en-US" sz="1100">
                            <a:effectLst/>
                            <a:latin typeface="Calibri"/>
                            <a:ea typeface="Calibri"/>
                            <a:cs typeface="Times New Roman"/>
                          </a:endParaRPr>
                        </a:p>
                      </a:txBody>
                      <a:tcPr marL="68580" marR="68580" marT="0" marB="0" anchor="ctr"/>
                    </a:tc>
                    <a:tc>
                      <a:txBody>
                        <a:bodyPr/>
                        <a:lstStyle/>
                        <a:p>
                          <a:pPr marL="0" marR="0" algn="ctr">
                            <a:spcBef>
                              <a:spcPts val="1200"/>
                            </a:spcBef>
                            <a:spcAft>
                              <a:spcPts val="1200"/>
                            </a:spcAft>
                            <a:tabLst>
                              <a:tab pos="285750" algn="l"/>
                            </a:tabLst>
                          </a:pPr>
                          <a:r>
                            <a:rPr lang="en-US" sz="500" dirty="0">
                              <a:effectLst/>
                            </a:rPr>
                            <a:t> </a:t>
                          </a:r>
                          <a:endParaRPr lang="en-US" sz="1100" dirty="0">
                            <a:effectLst/>
                          </a:endParaRPr>
                        </a:p>
                        <a:p>
                          <a:pPr marL="0" marR="0" algn="ctr">
                            <a:spcBef>
                              <a:spcPts val="1200"/>
                            </a:spcBef>
                            <a:spcAft>
                              <a:spcPts val="1200"/>
                            </a:spcAft>
                            <a:tabLst>
                              <a:tab pos="285750" algn="l"/>
                            </a:tabLst>
                          </a:pPr>
                          <a:r>
                            <a:rPr lang="en-US" sz="1100" dirty="0" smtClean="0">
                              <a:effectLst/>
                            </a:rPr>
                            <a:t>SSE =18.84</a:t>
                          </a:r>
                        </a:p>
                        <a:p>
                          <a:pPr marL="0" marR="0" algn="ctr">
                            <a:spcBef>
                              <a:spcPts val="1200"/>
                            </a:spcBef>
                            <a:spcAft>
                              <a:spcPts val="1200"/>
                            </a:spcAft>
                            <a:tabLst>
                              <a:tab pos="285750" algn="l"/>
                            </a:tabLst>
                          </a:pPr>
                          <a:endParaRPr lang="en-US" sz="1100" dirty="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3"/>
                          <a:stretch>
                            <a:fillRect l="-166071" t="-229167" r="-206696" b="-33929"/>
                          </a:stretch>
                        </a:blipFill>
                      </a:tcPr>
                    </a:tc>
                    <a:tc>
                      <a:txBody>
                        <a:bodyPr/>
                        <a:lstStyle/>
                        <a:p>
                          <a:endParaRPr lang="en-US"/>
                        </a:p>
                      </a:txBody>
                      <a:tcPr marL="68580" marR="68580" marT="0" marB="0" anchor="ctr">
                        <a:blipFill rotWithShape="1">
                          <a:blip r:embed="rId3"/>
                          <a:stretch>
                            <a:fillRect l="-202034" t="-229167" r="-56949" b="-33929"/>
                          </a:stretch>
                        </a:blipFill>
                      </a:tcPr>
                    </a:tc>
                    <a:tc>
                      <a:txBody>
                        <a:bodyPr/>
                        <a:lstStyle/>
                        <a:p>
                          <a:pPr marL="0" marR="0" algn="ctr">
                            <a:spcBef>
                              <a:spcPts val="1200"/>
                            </a:spcBef>
                            <a:spcAft>
                              <a:spcPts val="1200"/>
                            </a:spcAft>
                            <a:tabLst>
                              <a:tab pos="285750" algn="l"/>
                            </a:tabLst>
                          </a:pPr>
                          <a:r>
                            <a:rPr lang="en-US" sz="1100">
                              <a:effectLst/>
                            </a:rPr>
                            <a:t> </a:t>
                          </a:r>
                          <a:endParaRPr lang="en-US" sz="1100">
                            <a:effectLst/>
                            <a:latin typeface="Calibri"/>
                            <a:ea typeface="Calibri"/>
                            <a:cs typeface="Times New Roman"/>
                          </a:endParaRPr>
                        </a:p>
                      </a:txBody>
                      <a:tcPr marL="68580" marR="68580" marT="0" marB="0" anchor="ctr"/>
                    </a:tc>
                  </a:tr>
                  <a:tr h="335280">
                    <a:tc>
                      <a:txBody>
                        <a:bodyPr/>
                        <a:lstStyle/>
                        <a:p>
                          <a:pPr marL="0" marR="0" algn="just">
                            <a:spcBef>
                              <a:spcPts val="0"/>
                            </a:spcBef>
                            <a:spcAft>
                              <a:spcPts val="0"/>
                            </a:spcAft>
                            <a:tabLst>
                              <a:tab pos="285750" algn="l"/>
                            </a:tabLst>
                          </a:pPr>
                          <a:r>
                            <a:rPr lang="en-US" sz="1100" dirty="0">
                              <a:effectLst/>
                            </a:rPr>
                            <a:t>   Total </a:t>
                          </a:r>
                          <a:endParaRPr lang="en-US" sz="1100" dirty="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3"/>
                          <a:stretch>
                            <a:fillRect l="-124096" t="-1005455" r="-413855" b="-3636"/>
                          </a:stretch>
                        </a:blipFill>
                      </a:tcPr>
                    </a:tc>
                    <a:tc>
                      <a:txBody>
                        <a:bodyPr/>
                        <a:lstStyle/>
                        <a:p>
                          <a:endParaRPr lang="en-US"/>
                        </a:p>
                      </a:txBody>
                      <a:tcPr marL="68580" marR="68580" marT="0" marB="0" anchor="ctr">
                        <a:blipFill rotWithShape="1">
                          <a:blip r:embed="rId3"/>
                          <a:stretch>
                            <a:fillRect l="-166071" t="-1005455" r="-206696" b="-3636"/>
                          </a:stretch>
                        </a:blipFill>
                      </a:tcPr>
                    </a:tc>
                    <a:tc>
                      <a:txBody>
                        <a:bodyPr/>
                        <a:lstStyle/>
                        <a:p>
                          <a:pPr marL="0" marR="0" algn="just">
                            <a:spcBef>
                              <a:spcPts val="0"/>
                            </a:spcBef>
                            <a:spcAft>
                              <a:spcPts val="0"/>
                            </a:spcAft>
                            <a:tabLst>
                              <a:tab pos="285750" algn="l"/>
                            </a:tabLst>
                          </a:pPr>
                          <a:r>
                            <a:rPr lang="en-US" sz="1100">
                              <a:effectLst/>
                            </a:rPr>
                            <a:t> </a:t>
                          </a:r>
                          <a:endParaRPr lang="en-US" sz="110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r>
                            <a:rPr lang="en-US" sz="1100" dirty="0">
                              <a:effectLst/>
                            </a:rPr>
                            <a:t> </a:t>
                          </a:r>
                          <a:endParaRPr lang="en-US" sz="1100" dirty="0">
                            <a:effectLst/>
                            <a:latin typeface="Calibri"/>
                            <a:ea typeface="Calibri"/>
                            <a:cs typeface="Times New Roman"/>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1956641217"/>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18162"/>
                <a:ext cx="8229600" cy="4906963"/>
              </a:xfrm>
            </p:spPr>
            <p:txBody>
              <a:bodyPr/>
              <a:lstStyle/>
              <a:p>
                <a:pPr marL="0" indent="0">
                  <a:buNone/>
                </a:pPr>
                <a:r>
                  <a:rPr lang="en-US" dirty="0" smtClean="0">
                    <a:solidFill>
                      <a:srgbClr val="002060"/>
                    </a:solidFill>
                  </a:rPr>
                  <a:t>Level of significance = 1 %</a:t>
                </a:r>
              </a:p>
              <a:p>
                <a:pPr marL="0" indent="0">
                  <a:buNone/>
                </a:pPr>
                <a:r>
                  <a:rPr lang="en-US" dirty="0" smtClean="0">
                    <a:solidFill>
                      <a:srgbClr val="002060"/>
                    </a:solidFill>
                  </a:rPr>
                  <a:t>For columns</a:t>
                </a:r>
              </a:p>
              <a:p>
                <a:pPr marL="0" indent="0">
                  <a:buNone/>
                </a:pPr>
                <a:r>
                  <a:rPr lang="en-US" dirty="0">
                    <a:solidFill>
                      <a:srgbClr val="002060"/>
                    </a:solidFill>
                  </a:rPr>
                  <a:t> </a:t>
                </a:r>
                <a:r>
                  <a:rPr lang="en-US" dirty="0" smtClean="0">
                    <a:solidFill>
                      <a:srgbClr val="002060"/>
                    </a:solidFill>
                  </a:rPr>
                  <a:t>                        Degrees of freedom = (2, 6)  </a:t>
                </a:r>
              </a:p>
              <a:p>
                <a:pPr marL="0" indent="0">
                  <a:buNone/>
                </a:pPr>
                <a:r>
                  <a:rPr lang="en-US" dirty="0">
                    <a:solidFill>
                      <a:srgbClr val="002060"/>
                    </a:solidFill>
                  </a:rPr>
                  <a:t> </a:t>
                </a:r>
                <a:r>
                  <a:rPr lang="en-US" dirty="0" smtClean="0">
                    <a:solidFill>
                      <a:srgbClr val="002060"/>
                    </a:solidFill>
                  </a:rPr>
                  <a:t>                        Table F = 10.92</a:t>
                </a:r>
              </a:p>
              <a:p>
                <a:pPr marL="0" indent="0">
                  <a:buNone/>
                </a:pPr>
                <a:r>
                  <a:rPr lang="en-US" dirty="0">
                    <a:solidFill>
                      <a:srgbClr val="002060"/>
                    </a:solidFill>
                  </a:rPr>
                  <a:t>For </a:t>
                </a:r>
                <a:r>
                  <a:rPr lang="en-US" dirty="0" smtClean="0">
                    <a:solidFill>
                      <a:srgbClr val="002060"/>
                    </a:solidFill>
                  </a:rPr>
                  <a:t>rows</a:t>
                </a:r>
                <a:endParaRPr lang="en-US" dirty="0">
                  <a:solidFill>
                    <a:srgbClr val="002060"/>
                  </a:solidFill>
                </a:endParaRPr>
              </a:p>
              <a:p>
                <a:pPr marL="0" indent="0">
                  <a:buNone/>
                </a:pPr>
                <a:r>
                  <a:rPr lang="en-US" dirty="0">
                    <a:solidFill>
                      <a:srgbClr val="002060"/>
                    </a:solidFill>
                  </a:rPr>
                  <a:t>                         Degrees of freedom = </a:t>
                </a:r>
                <a:r>
                  <a:rPr lang="en-US" dirty="0" smtClean="0">
                    <a:solidFill>
                      <a:srgbClr val="002060"/>
                    </a:solidFill>
                  </a:rPr>
                  <a:t>(3, </a:t>
                </a:r>
                <a:r>
                  <a:rPr lang="en-US" dirty="0">
                    <a:solidFill>
                      <a:srgbClr val="002060"/>
                    </a:solidFill>
                  </a:rPr>
                  <a:t>6)  </a:t>
                </a:r>
              </a:p>
              <a:p>
                <a:pPr marL="0" indent="0">
                  <a:buNone/>
                </a:pPr>
                <a:r>
                  <a:rPr lang="en-US" dirty="0">
                    <a:solidFill>
                      <a:srgbClr val="002060"/>
                    </a:solidFill>
                  </a:rPr>
                  <a:t>                         Table F = </a:t>
                </a:r>
                <a:r>
                  <a:rPr lang="en-US" dirty="0" smtClean="0">
                    <a:solidFill>
                      <a:srgbClr val="002060"/>
                    </a:solidFill>
                  </a:rPr>
                  <a:t>9.7</a:t>
                </a:r>
              </a:p>
              <a:p>
                <a:pPr marL="0" indent="0">
                  <a:buNone/>
                </a:pPr>
                <a:r>
                  <a:rPr lang="en-US" b="1" u="sng" dirty="0" smtClean="0">
                    <a:solidFill>
                      <a:srgbClr val="002060"/>
                    </a:solidFill>
                  </a:rPr>
                  <a:t>Conclusion:</a:t>
                </a:r>
              </a:p>
              <a:p>
                <a:pPr marL="0" indent="0">
                  <a:buNone/>
                </a:pPr>
                <a:r>
                  <a:rPr lang="en-US" dirty="0" smtClean="0">
                    <a:solidFill>
                      <a:srgbClr val="002060"/>
                    </a:solidFill>
                  </a:rPr>
                  <a:t>		Cal </a:t>
                </a:r>
                <a14:m>
                  <m:oMath xmlns:m="http://schemas.openxmlformats.org/officeDocument/2006/math">
                    <m:sSub>
                      <m:sSubPr>
                        <m:ctrlPr>
                          <a:rPr lang="en-US" i="1" smtClean="0">
                            <a:solidFill>
                              <a:srgbClr val="002060"/>
                            </a:solidFill>
                            <a:latin typeface="Cambria Math"/>
                          </a:rPr>
                        </m:ctrlPr>
                      </m:sSubPr>
                      <m:e>
                        <m:r>
                          <a:rPr lang="en-US" b="0" i="1" smtClean="0">
                            <a:solidFill>
                              <a:srgbClr val="002060"/>
                            </a:solidFill>
                            <a:latin typeface="Cambria Math"/>
                          </a:rPr>
                          <m:t>𝐹</m:t>
                        </m:r>
                      </m:e>
                      <m:sub>
                        <m:r>
                          <a:rPr lang="en-US" b="0" i="1" smtClean="0">
                            <a:solidFill>
                              <a:srgbClr val="002060"/>
                            </a:solidFill>
                            <a:latin typeface="Cambria Math"/>
                          </a:rPr>
                          <m:t>𝐶</m:t>
                        </m:r>
                      </m:sub>
                    </m:sSub>
                  </m:oMath>
                </a14:m>
                <a:r>
                  <a:rPr lang="en-US" dirty="0" smtClean="0">
                    <a:solidFill>
                      <a:srgbClr val="002060"/>
                    </a:solidFill>
                  </a:rPr>
                  <a:t> &gt; Table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i="1">
                            <a:solidFill>
                              <a:srgbClr val="002060"/>
                            </a:solidFill>
                            <a:latin typeface="Cambria Math"/>
                          </a:rPr>
                          <m:t>𝐶</m:t>
                        </m:r>
                      </m:sub>
                    </m:sSub>
                  </m:oMath>
                </a14:m>
                <a:r>
                  <a:rPr lang="en-US" dirty="0">
                    <a:solidFill>
                      <a:srgbClr val="002060"/>
                    </a:solidFill>
                  </a:rPr>
                  <a:t> </a:t>
                </a:r>
                <a:r>
                  <a:rPr lang="en-US" dirty="0" smtClean="0">
                    <a:solidFill>
                      <a:srgbClr val="002060"/>
                    </a:solidFill>
                  </a:rPr>
                  <a:t>. So reject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𝐻</m:t>
                        </m:r>
                      </m:e>
                      <m:sub>
                        <m:r>
                          <a:rPr lang="en-US" i="1">
                            <a:solidFill>
                              <a:srgbClr val="002060"/>
                            </a:solidFill>
                            <a:latin typeface="Cambria Math"/>
                          </a:rPr>
                          <m:t>0</m:t>
                        </m:r>
                      </m:sub>
                    </m:sSub>
                  </m:oMath>
                </a14:m>
                <a:r>
                  <a:rPr lang="en-US" dirty="0" smtClean="0">
                    <a:solidFill>
                      <a:srgbClr val="002060"/>
                    </a:solidFill>
                  </a:rPr>
                  <a:t>.</a:t>
                </a:r>
              </a:p>
              <a:p>
                <a:pPr marL="0" indent="0">
                  <a:buNone/>
                </a:pPr>
                <a:r>
                  <a:rPr lang="en-US" dirty="0" smtClean="0">
                    <a:solidFill>
                      <a:srgbClr val="002060"/>
                    </a:solidFill>
                  </a:rPr>
                  <a:t>		Cal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b="0" i="1" smtClean="0">
                            <a:solidFill>
                              <a:srgbClr val="002060"/>
                            </a:solidFill>
                            <a:latin typeface="Cambria Math"/>
                          </a:rPr>
                          <m:t>𝑅</m:t>
                        </m:r>
                      </m:sub>
                    </m:sSub>
                  </m:oMath>
                </a14:m>
                <a:r>
                  <a:rPr lang="en-US" dirty="0">
                    <a:solidFill>
                      <a:srgbClr val="002060"/>
                    </a:solidFill>
                  </a:rPr>
                  <a:t> &gt; Table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b="0" i="1" smtClean="0">
                            <a:solidFill>
                              <a:srgbClr val="002060"/>
                            </a:solidFill>
                            <a:latin typeface="Cambria Math"/>
                          </a:rPr>
                          <m:t>𝑅</m:t>
                        </m:r>
                      </m:sub>
                    </m:sSub>
                  </m:oMath>
                </a14:m>
                <a:r>
                  <a:rPr lang="en-US" dirty="0">
                    <a:solidFill>
                      <a:srgbClr val="002060"/>
                    </a:solidFill>
                  </a:rPr>
                  <a:t> . So reject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𝐻</m:t>
                        </m:r>
                      </m:e>
                      <m:sub>
                        <m:r>
                          <a:rPr lang="en-US" i="1">
                            <a:solidFill>
                              <a:srgbClr val="002060"/>
                            </a:solidFill>
                            <a:latin typeface="Cambria Math"/>
                          </a:rPr>
                          <m:t>0</m:t>
                        </m:r>
                      </m:sub>
                    </m:sSub>
                  </m:oMath>
                </a14:m>
                <a:r>
                  <a:rPr lang="en-US" dirty="0">
                    <a:solidFill>
                      <a:srgbClr val="002060"/>
                    </a:solidFill>
                  </a:rPr>
                  <a:t>.</a:t>
                </a:r>
              </a:p>
              <a:p>
                <a:pPr marL="0" indent="0">
                  <a:buNone/>
                </a:pPr>
                <a:r>
                  <a:rPr lang="en-US" dirty="0" smtClean="0">
                    <a:solidFill>
                      <a:srgbClr val="002060"/>
                    </a:solidFill>
                  </a:rPr>
                  <a:t>There is no significant difference between detergents and between engines.</a:t>
                </a:r>
              </a:p>
              <a:p>
                <a:pPr marL="0" indent="0">
                  <a:buNone/>
                </a:pPr>
                <a:endParaRPr lang="en-US" dirty="0">
                  <a:solidFill>
                    <a:srgbClr val="00206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18162"/>
                <a:ext cx="8229600" cy="4906963"/>
              </a:xfrm>
              <a:blipFill rotWithShape="1">
                <a:blip r:embed="rId2"/>
                <a:stretch>
                  <a:fillRect l="-1111" t="-870" b="-9193"/>
                </a:stretch>
              </a:blipFill>
            </p:spPr>
            <p:txBody>
              <a:bodyPr/>
              <a:lstStyle/>
              <a:p>
                <a:r>
                  <a:rPr lang="en-US">
                    <a:noFill/>
                  </a:rPr>
                  <a:t> </a:t>
                </a:r>
              </a:p>
            </p:txBody>
          </p:sp>
        </mc:Fallback>
      </mc:AlternateContent>
    </p:spTree>
    <p:extLst>
      <p:ext uri="{BB962C8B-B14F-4D97-AF65-F5344CB8AC3E}">
        <p14:creationId xmlns:p14="http://schemas.microsoft.com/office/powerpoint/2010/main" val="3570218337"/>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solidFill>
                  <a:srgbClr val="FF0000"/>
                </a:solidFill>
              </a:rPr>
              <a:t>Problem</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56156"/>
                <a:ext cx="8229600" cy="4906963"/>
              </a:xfrm>
            </p:spPr>
            <p:txBody>
              <a:bodyPr/>
              <a:lstStyle/>
              <a:p>
                <a:pPr marL="0" indent="0" algn="just">
                  <a:buNone/>
                </a:pPr>
                <a:r>
                  <a:rPr lang="en-US" dirty="0">
                    <a:solidFill>
                      <a:srgbClr val="002060"/>
                    </a:solidFill>
                  </a:rPr>
                  <a:t>Four doctors, each test four treatments for a certain disease and observe the number of days each patient takes to receive. The results are as follows (recovery time in days</a:t>
                </a:r>
                <a:r>
                  <a:rPr lang="en-US" dirty="0" smtClean="0">
                    <a:solidFill>
                      <a:srgbClr val="002060"/>
                    </a:solidFill>
                  </a:rPr>
                  <a:t>).</a:t>
                </a:r>
                <a:r>
                  <a:rPr lang="en-US" dirty="0"/>
                  <a:t> </a:t>
                </a: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solidFill>
                    <a:srgbClr val="002060"/>
                  </a:solidFill>
                </a:endParaRPr>
              </a:p>
              <a:p>
                <a:pPr marL="0" indent="0" algn="just">
                  <a:buNone/>
                </a:pPr>
                <a:r>
                  <a:rPr lang="en-US" dirty="0" smtClean="0">
                    <a:solidFill>
                      <a:srgbClr val="002060"/>
                    </a:solidFill>
                  </a:rPr>
                  <a:t>Discuss </a:t>
                </a:r>
                <a:r>
                  <a:rPr lang="en-US" dirty="0">
                    <a:solidFill>
                      <a:srgbClr val="002060"/>
                    </a:solidFill>
                  </a:rPr>
                  <a:t>the difference between (a) doctors and (b) treatments.</a:t>
                </a:r>
              </a:p>
              <a:p>
                <a:pPr marL="0" indent="0" algn="just">
                  <a:buNone/>
                </a:pPr>
                <a:r>
                  <a:rPr lang="en-US" b="1" dirty="0" smtClean="0">
                    <a:solidFill>
                      <a:srgbClr val="FF0000"/>
                    </a:solidFill>
                  </a:rPr>
                  <a:t>Answer</a:t>
                </a:r>
              </a:p>
              <a:p>
                <a:pPr marL="0" indent="0" algn="just">
                  <a:buNone/>
                </a:pPr>
                <a14:m>
                  <m:oMathPara xmlns:m="http://schemas.openxmlformats.org/officeDocument/2006/math">
                    <m:oMathParaPr>
                      <m:jc m:val="left"/>
                    </m:oMathParaPr>
                    <m:oMath xmlns:m="http://schemas.openxmlformats.org/officeDocument/2006/math">
                      <m:sSub>
                        <m:sSubPr>
                          <m:ctrlPr>
                            <a:rPr lang="en-US" i="1" smtClean="0">
                              <a:solidFill>
                                <a:srgbClr val="002060"/>
                              </a:solidFill>
                              <a:latin typeface="Cambria Math"/>
                            </a:rPr>
                          </m:ctrlPr>
                        </m:sSubPr>
                        <m:e>
                          <m:r>
                            <a:rPr lang="en-US" i="1">
                              <a:solidFill>
                                <a:srgbClr val="002060"/>
                              </a:solidFill>
                              <a:latin typeface="Cambria Math"/>
                            </a:rPr>
                            <m:t>𝐹</m:t>
                          </m:r>
                        </m:e>
                        <m:sub>
                          <m:r>
                            <a:rPr lang="en-US" i="1">
                              <a:solidFill>
                                <a:srgbClr val="002060"/>
                              </a:solidFill>
                              <a:latin typeface="Cambria Math"/>
                            </a:rPr>
                            <m:t>𝑐</m:t>
                          </m:r>
                        </m:sub>
                      </m:sSub>
                      <m:r>
                        <a:rPr lang="en-US" i="1">
                          <a:solidFill>
                            <a:srgbClr val="002060"/>
                          </a:solidFill>
                          <a:latin typeface="Cambria Math"/>
                        </a:rPr>
                        <m:t>=134.52 </m:t>
                      </m:r>
                      <m:d>
                        <m:dPr>
                          <m:ctrlPr>
                            <a:rPr lang="en-US" i="1">
                              <a:solidFill>
                                <a:srgbClr val="002060"/>
                              </a:solidFill>
                              <a:latin typeface="Cambria Math"/>
                            </a:rPr>
                          </m:ctrlPr>
                        </m:dPr>
                        <m:e>
                          <m:r>
                            <m:rPr>
                              <m:sty m:val="p"/>
                            </m:rPr>
                            <a:rPr lang="en-US">
                              <a:solidFill>
                                <a:srgbClr val="002060"/>
                              </a:solidFill>
                              <a:latin typeface="Cambria Math"/>
                            </a:rPr>
                            <m:t>Treatments</m:t>
                          </m:r>
                        </m:e>
                      </m:d>
                      <m:r>
                        <a:rPr lang="en-US">
                          <a:solidFill>
                            <a:srgbClr val="002060"/>
                          </a:solidFill>
                          <a:latin typeface="Cambria Math"/>
                        </a:rPr>
                        <m:t>;</m:t>
                      </m:r>
                      <m:sSub>
                        <m:sSubPr>
                          <m:ctrlPr>
                            <a:rPr lang="en-US" i="1">
                              <a:solidFill>
                                <a:srgbClr val="002060"/>
                              </a:solidFill>
                              <a:latin typeface="Cambria Math"/>
                            </a:rPr>
                          </m:ctrlPr>
                        </m:sSubPr>
                        <m:e>
                          <m:r>
                            <a:rPr lang="en-US" i="1">
                              <a:solidFill>
                                <a:srgbClr val="002060"/>
                              </a:solidFill>
                              <a:latin typeface="Cambria Math"/>
                            </a:rPr>
                            <m:t>𝐹</m:t>
                          </m:r>
                        </m:e>
                        <m:sub>
                          <m:r>
                            <a:rPr lang="en-US" i="1">
                              <a:solidFill>
                                <a:srgbClr val="002060"/>
                              </a:solidFill>
                              <a:latin typeface="Cambria Math"/>
                            </a:rPr>
                            <m:t>𝑅</m:t>
                          </m:r>
                        </m:sub>
                      </m:sSub>
                      <m:r>
                        <a:rPr lang="en-US" i="1">
                          <a:solidFill>
                            <a:srgbClr val="002060"/>
                          </a:solidFill>
                          <a:latin typeface="Cambria Math"/>
                        </a:rPr>
                        <m:t>=6.02 </m:t>
                      </m:r>
                      <m:r>
                        <a:rPr lang="en-US">
                          <a:solidFill>
                            <a:srgbClr val="002060"/>
                          </a:solidFill>
                          <a:latin typeface="Cambria Math"/>
                        </a:rPr>
                        <m:t>(</m:t>
                      </m:r>
                      <m:r>
                        <m:rPr>
                          <m:sty m:val="p"/>
                        </m:rPr>
                        <a:rPr lang="en-US">
                          <a:solidFill>
                            <a:srgbClr val="002060"/>
                          </a:solidFill>
                          <a:latin typeface="Cambria Math"/>
                        </a:rPr>
                        <m:t>Treatments</m:t>
                      </m:r>
                      <m:r>
                        <a:rPr lang="en-US">
                          <a:solidFill>
                            <a:srgbClr val="002060"/>
                          </a:solidFill>
                          <a:latin typeface="Cambria Math"/>
                        </a:rPr>
                        <m:t>)</m:t>
                      </m:r>
                    </m:oMath>
                  </m:oMathPara>
                </a14:m>
                <a:endParaRPr lang="en-US" b="1" dirty="0">
                  <a:solidFill>
                    <a:srgbClr val="002060"/>
                  </a:solidFill>
                </a:endParaRPr>
              </a:p>
              <a:p>
                <a:pPr marL="0" lvl="0" indent="0" algn="just">
                  <a:buNone/>
                </a:pPr>
                <a:endParaRPr lang="en-US" dirty="0" smtClean="0">
                  <a:solidFill>
                    <a:srgbClr val="002060"/>
                  </a:solidFill>
                </a:endParaRPr>
              </a:p>
              <a:p>
                <a:pPr marL="0" lvl="0" indent="0" algn="just">
                  <a:buNone/>
                </a:pPr>
                <a:endParaRPr lang="en-US" dirty="0">
                  <a:solidFill>
                    <a:srgbClr val="00206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56156"/>
                <a:ext cx="8229600" cy="4906963"/>
              </a:xfrm>
              <a:blipFill rotWithShape="1">
                <a:blip r:embed="rId2"/>
                <a:stretch>
                  <a:fillRect l="-1111" t="-870" r="-1111" b="-2236"/>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84906682"/>
              </p:ext>
            </p:extLst>
          </p:nvPr>
        </p:nvGraphicFramePr>
        <p:xfrm>
          <a:off x="2567836" y="2394427"/>
          <a:ext cx="3507285" cy="1613901"/>
        </p:xfrm>
        <a:graphic>
          <a:graphicData uri="http://schemas.openxmlformats.org/drawingml/2006/table">
            <a:tbl>
              <a:tblPr firstRow="1" firstCol="1" bandRow="1">
                <a:tableStyleId>{21E4AEA4-8DFA-4A89-87EB-49C32662AFE0}</a:tableStyleId>
              </a:tblPr>
              <a:tblGrid>
                <a:gridCol w="751562"/>
                <a:gridCol w="651352"/>
                <a:gridCol w="701457"/>
                <a:gridCol w="701457"/>
                <a:gridCol w="701457"/>
              </a:tblGrid>
              <a:tr h="266122">
                <a:tc rowSpan="2">
                  <a:txBody>
                    <a:bodyPr/>
                    <a:lstStyle/>
                    <a:p>
                      <a:pPr marL="0" marR="0" algn="ctr">
                        <a:lnSpc>
                          <a:spcPct val="115000"/>
                        </a:lnSpc>
                        <a:spcBef>
                          <a:spcPts val="0"/>
                        </a:spcBef>
                        <a:spcAft>
                          <a:spcPts val="0"/>
                        </a:spcAft>
                        <a:tabLst>
                          <a:tab pos="171450" algn="l"/>
                        </a:tabLst>
                      </a:pPr>
                      <a:r>
                        <a:rPr lang="en-US" sz="1400" dirty="0">
                          <a:effectLst/>
                        </a:rPr>
                        <a:t> </a:t>
                      </a:r>
                    </a:p>
                    <a:p>
                      <a:pPr marL="0" marR="0" algn="ctr">
                        <a:lnSpc>
                          <a:spcPct val="115000"/>
                        </a:lnSpc>
                        <a:spcBef>
                          <a:spcPts val="0"/>
                        </a:spcBef>
                        <a:spcAft>
                          <a:spcPts val="0"/>
                        </a:spcAft>
                        <a:tabLst>
                          <a:tab pos="171450" algn="l"/>
                        </a:tabLst>
                      </a:pPr>
                      <a:r>
                        <a:rPr lang="en-US" sz="1400" dirty="0">
                          <a:effectLst/>
                        </a:rPr>
                        <a:t>Doctor</a:t>
                      </a:r>
                      <a:endParaRPr lang="en-US" sz="1400" dirty="0">
                        <a:effectLst/>
                        <a:latin typeface="Times New Roman" pitchFamily="18" charset="0"/>
                        <a:ea typeface="Calibri"/>
                        <a:cs typeface="Times New Roman" pitchFamily="18" charset="0"/>
                      </a:endParaRPr>
                    </a:p>
                  </a:txBody>
                  <a:tcPr marL="68580" marR="68580" marT="0" marB="0"/>
                </a:tc>
                <a:tc gridSpan="4">
                  <a:txBody>
                    <a:bodyPr/>
                    <a:lstStyle/>
                    <a:p>
                      <a:pPr marL="0" marR="0" algn="ctr">
                        <a:lnSpc>
                          <a:spcPct val="115000"/>
                        </a:lnSpc>
                        <a:spcBef>
                          <a:spcPts val="0"/>
                        </a:spcBef>
                        <a:spcAft>
                          <a:spcPts val="0"/>
                        </a:spcAft>
                        <a:tabLst>
                          <a:tab pos="171450" algn="l"/>
                        </a:tabLst>
                      </a:pPr>
                      <a:r>
                        <a:rPr lang="en-US" sz="1400">
                          <a:effectLst/>
                        </a:rPr>
                        <a:t>Treatment</a:t>
                      </a:r>
                      <a:endParaRPr lang="en-US" sz="14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283291">
                <a:tc vMerge="1">
                  <a:txBody>
                    <a:bodyPr/>
                    <a:lstStyle/>
                    <a:p>
                      <a:endParaRPr lang="en-US"/>
                    </a:p>
                  </a:txBody>
                  <a:tcPr/>
                </a:tc>
                <a:tc>
                  <a:txBody>
                    <a:bodyPr/>
                    <a:lstStyle/>
                    <a:p>
                      <a:pPr marL="0" marR="0" algn="ctr">
                        <a:lnSpc>
                          <a:spcPct val="115000"/>
                        </a:lnSpc>
                        <a:spcBef>
                          <a:spcPts val="0"/>
                        </a:spcBef>
                        <a:spcAft>
                          <a:spcPts val="0"/>
                        </a:spcAft>
                        <a:tabLst>
                          <a:tab pos="171450" algn="l"/>
                        </a:tabLst>
                      </a:pPr>
                      <a:r>
                        <a:rPr lang="en-US" sz="1400" dirty="0">
                          <a:effectLst/>
                        </a:rPr>
                        <a:t>1</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2</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3</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4</a:t>
                      </a:r>
                      <a:endParaRPr lang="en-US" sz="1400">
                        <a:effectLst/>
                        <a:latin typeface="Times New Roman" pitchFamily="18" charset="0"/>
                        <a:ea typeface="Calibri"/>
                        <a:cs typeface="Times New Roman" pitchFamily="18" charset="0"/>
                      </a:endParaRPr>
                    </a:p>
                  </a:txBody>
                  <a:tcPr marL="68580" marR="68580" marT="0" marB="0"/>
                </a:tc>
              </a:tr>
              <a:tr h="266122">
                <a:tc>
                  <a:txBody>
                    <a:bodyPr/>
                    <a:lstStyle/>
                    <a:p>
                      <a:pPr marL="0" marR="0" algn="ctr">
                        <a:lnSpc>
                          <a:spcPct val="115000"/>
                        </a:lnSpc>
                        <a:spcBef>
                          <a:spcPts val="0"/>
                        </a:spcBef>
                        <a:spcAft>
                          <a:spcPts val="0"/>
                        </a:spcAft>
                        <a:tabLst>
                          <a:tab pos="171450" algn="l"/>
                        </a:tabLst>
                      </a:pPr>
                      <a:r>
                        <a:rPr lang="en-US" sz="1400">
                          <a:effectLst/>
                        </a:rPr>
                        <a:t>A</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10</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14</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19</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20</a:t>
                      </a:r>
                      <a:endParaRPr lang="en-US" sz="1400">
                        <a:effectLst/>
                        <a:latin typeface="Times New Roman" pitchFamily="18" charset="0"/>
                        <a:ea typeface="Calibri"/>
                        <a:cs typeface="Times New Roman" pitchFamily="18" charset="0"/>
                      </a:endParaRPr>
                    </a:p>
                  </a:txBody>
                  <a:tcPr marL="68580" marR="68580" marT="0" marB="0"/>
                </a:tc>
              </a:tr>
              <a:tr h="266122">
                <a:tc>
                  <a:txBody>
                    <a:bodyPr/>
                    <a:lstStyle/>
                    <a:p>
                      <a:pPr marL="0" marR="0" algn="ctr">
                        <a:lnSpc>
                          <a:spcPct val="115000"/>
                        </a:lnSpc>
                        <a:spcBef>
                          <a:spcPts val="0"/>
                        </a:spcBef>
                        <a:spcAft>
                          <a:spcPts val="0"/>
                        </a:spcAft>
                        <a:tabLst>
                          <a:tab pos="171450" algn="l"/>
                        </a:tabLst>
                      </a:pPr>
                      <a:r>
                        <a:rPr lang="en-US" sz="1400">
                          <a:effectLst/>
                        </a:rPr>
                        <a:t>B</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11</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15</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17</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21</a:t>
                      </a:r>
                      <a:endParaRPr lang="en-US" sz="1400">
                        <a:effectLst/>
                        <a:latin typeface="Times New Roman" pitchFamily="18" charset="0"/>
                        <a:ea typeface="Calibri"/>
                        <a:cs typeface="Times New Roman" pitchFamily="18" charset="0"/>
                      </a:endParaRPr>
                    </a:p>
                  </a:txBody>
                  <a:tcPr marL="68580" marR="68580" marT="0" marB="0"/>
                </a:tc>
              </a:tr>
              <a:tr h="266122">
                <a:tc>
                  <a:txBody>
                    <a:bodyPr/>
                    <a:lstStyle/>
                    <a:p>
                      <a:pPr marL="0" marR="0" algn="ctr">
                        <a:lnSpc>
                          <a:spcPct val="115000"/>
                        </a:lnSpc>
                        <a:spcBef>
                          <a:spcPts val="0"/>
                        </a:spcBef>
                        <a:spcAft>
                          <a:spcPts val="0"/>
                        </a:spcAft>
                        <a:tabLst>
                          <a:tab pos="171450" algn="l"/>
                        </a:tabLst>
                      </a:pPr>
                      <a:r>
                        <a:rPr lang="en-US" sz="1400">
                          <a:effectLst/>
                        </a:rPr>
                        <a:t>C</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9</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12</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16</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19</a:t>
                      </a:r>
                      <a:endParaRPr lang="en-US" sz="1400">
                        <a:effectLst/>
                        <a:latin typeface="Times New Roman" pitchFamily="18" charset="0"/>
                        <a:ea typeface="Calibri"/>
                        <a:cs typeface="Times New Roman" pitchFamily="18" charset="0"/>
                      </a:endParaRPr>
                    </a:p>
                  </a:txBody>
                  <a:tcPr marL="68580" marR="68580" marT="0" marB="0"/>
                </a:tc>
              </a:tr>
              <a:tr h="266122">
                <a:tc>
                  <a:txBody>
                    <a:bodyPr/>
                    <a:lstStyle/>
                    <a:p>
                      <a:pPr marL="0" marR="0" algn="ctr">
                        <a:lnSpc>
                          <a:spcPct val="115000"/>
                        </a:lnSpc>
                        <a:spcBef>
                          <a:spcPts val="0"/>
                        </a:spcBef>
                        <a:spcAft>
                          <a:spcPts val="0"/>
                        </a:spcAft>
                        <a:tabLst>
                          <a:tab pos="171450" algn="l"/>
                        </a:tabLst>
                      </a:pPr>
                      <a:r>
                        <a:rPr lang="en-US" sz="1400">
                          <a:effectLst/>
                        </a:rPr>
                        <a:t>D</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8</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13</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tabLst>
                          <a:tab pos="171450" algn="l"/>
                        </a:tabLst>
                      </a:pPr>
                      <a:r>
                        <a:rPr lang="en-US" sz="1400">
                          <a:effectLst/>
                        </a:rPr>
                        <a:t>17</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tabLst>
                          <a:tab pos="171450" algn="l"/>
                        </a:tabLst>
                      </a:pPr>
                      <a:r>
                        <a:rPr lang="en-US" sz="1400" dirty="0" smtClean="0">
                          <a:effectLst/>
                        </a:rPr>
                        <a:t>   20</a:t>
                      </a:r>
                      <a:endParaRPr lang="en-US" sz="14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286062381"/>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6094"/>
            <a:ext cx="8229600" cy="792162"/>
          </a:xfrm>
        </p:spPr>
        <p:txBody>
          <a:bodyPr/>
          <a:lstStyle/>
          <a:p>
            <a:r>
              <a:rPr lang="en-US" b="1" dirty="0" smtClean="0">
                <a:solidFill>
                  <a:srgbClr val="FF0000"/>
                </a:solidFill>
              </a:rPr>
              <a:t>OUTCOME</a:t>
            </a:r>
            <a:endParaRPr lang="en-US" b="1" dirty="0">
              <a:solidFill>
                <a:srgbClr val="FF0000"/>
              </a:solidFill>
            </a:endParaRPr>
          </a:p>
        </p:txBody>
      </p:sp>
      <p:sp>
        <p:nvSpPr>
          <p:cNvPr id="3" name="Content Placeholder 2"/>
          <p:cNvSpPr>
            <a:spLocks noGrp="1"/>
          </p:cNvSpPr>
          <p:nvPr>
            <p:ph idx="1"/>
          </p:nvPr>
        </p:nvSpPr>
        <p:spPr>
          <a:xfrm>
            <a:off x="457200" y="2208757"/>
            <a:ext cx="8229600" cy="1999989"/>
          </a:xfrm>
        </p:spPr>
        <p:txBody>
          <a:bodyPr/>
          <a:lstStyle/>
          <a:p>
            <a:pPr algn="just">
              <a:lnSpc>
                <a:spcPct val="200000"/>
              </a:lnSpc>
            </a:pPr>
            <a:r>
              <a:rPr lang="en-US" dirty="0" smtClean="0">
                <a:solidFill>
                  <a:srgbClr val="002060"/>
                </a:solidFill>
              </a:rPr>
              <a:t>Able to design experimental designs and use of these concepts for industry, management and other engineering fields.</a:t>
            </a:r>
            <a:endParaRPr lang="en-US" dirty="0">
              <a:solidFill>
                <a:srgbClr val="002060"/>
              </a:solidFill>
            </a:endParaRPr>
          </a:p>
        </p:txBody>
      </p:sp>
    </p:spTree>
    <p:extLst>
      <p:ext uri="{BB962C8B-B14F-4D97-AF65-F5344CB8AC3E}">
        <p14:creationId xmlns:p14="http://schemas.microsoft.com/office/powerpoint/2010/main" val="547175960"/>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48638" y="3250502"/>
            <a:ext cx="7772400" cy="1143000"/>
          </a:xfrm>
        </p:spPr>
        <p:txBody>
          <a:bodyPr/>
          <a:lstStyle/>
          <a:p>
            <a:r>
              <a:rPr lang="en-US" sz="4400" b="1" dirty="0">
                <a:solidFill>
                  <a:srgbClr val="FF0000"/>
                </a:solidFill>
              </a:rPr>
              <a:t>LATIN SQUARE </a:t>
            </a:r>
            <a:r>
              <a:rPr lang="en-US" sz="4400" b="1" dirty="0" smtClean="0">
                <a:solidFill>
                  <a:srgbClr val="FF0000"/>
                </a:solidFill>
              </a:rPr>
              <a:t>DESIGN</a:t>
            </a:r>
            <a:r>
              <a:rPr lang="en-US" sz="4400" b="1" dirty="0">
                <a:solidFill>
                  <a:srgbClr val="FF0000"/>
                </a:solidFill>
              </a:rPr>
              <a:t/>
            </a:r>
            <a:br>
              <a:rPr lang="en-US" sz="4400" b="1" dirty="0">
                <a:solidFill>
                  <a:srgbClr val="FF0000"/>
                </a:solidFill>
              </a:rPr>
            </a:br>
            <a:endParaRPr lang="en-US" sz="4400" b="1" dirty="0">
              <a:solidFill>
                <a:srgbClr val="FF0000"/>
              </a:solidFill>
            </a:endParaRPr>
          </a:p>
        </p:txBody>
      </p:sp>
    </p:spTree>
    <p:extLst>
      <p:ext uri="{BB962C8B-B14F-4D97-AF65-F5344CB8AC3E}">
        <p14:creationId xmlns:p14="http://schemas.microsoft.com/office/powerpoint/2010/main" val="2944258729"/>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56156"/>
                <a:ext cx="8229600" cy="4906963"/>
              </a:xfrm>
            </p:spPr>
            <p:txBody>
              <a:bodyPr/>
              <a:lstStyle/>
              <a:p>
                <a:pPr algn="just">
                  <a:buClr>
                    <a:srgbClr val="FF0000"/>
                  </a:buClr>
                  <a:buFont typeface="Wingdings" pitchFamily="2" charset="2"/>
                  <a:buChar char="§"/>
                </a:pPr>
                <a:r>
                  <a:rPr lang="en-US" sz="2000" dirty="0" smtClean="0">
                    <a:solidFill>
                      <a:srgbClr val="002060"/>
                    </a:solidFill>
                    <a:latin typeface="Times New Roman" pitchFamily="18" charset="0"/>
                    <a:cs typeface="Times New Roman" pitchFamily="18" charset="0"/>
                  </a:rPr>
                  <a:t>A design in which each treatment appears once and only once in each row and column is called </a:t>
                </a:r>
                <a:r>
                  <a:rPr lang="en-US" sz="2000" i="1" dirty="0" smtClean="0">
                    <a:solidFill>
                      <a:srgbClr val="FF0000"/>
                    </a:solidFill>
                    <a:latin typeface="Times New Roman" pitchFamily="18" charset="0"/>
                    <a:cs typeface="Times New Roman" pitchFamily="18" charset="0"/>
                  </a:rPr>
                  <a:t>Latin Square Design</a:t>
                </a:r>
                <a:r>
                  <a:rPr lang="en-US" sz="2000" dirty="0" smtClean="0">
                    <a:solidFill>
                      <a:srgbClr val="002060"/>
                    </a:solidFill>
                    <a:latin typeface="Times New Roman" pitchFamily="18" charset="0"/>
                    <a:cs typeface="Times New Roman" pitchFamily="18" charset="0"/>
                  </a:rPr>
                  <a:t> (LSD).</a:t>
                </a:r>
              </a:p>
              <a:p>
                <a:pPr marL="0" indent="0" algn="just">
                  <a:buClr>
                    <a:srgbClr val="FF0000"/>
                  </a:buClr>
                  <a:buNone/>
                </a:pPr>
                <a:r>
                  <a:rPr lang="en-US" sz="2000" dirty="0" smtClean="0">
                    <a:solidFill>
                      <a:srgbClr val="002060"/>
                    </a:solidFill>
                    <a:latin typeface="Times New Roman" pitchFamily="18" charset="0"/>
                    <a:cs typeface="Times New Roman" pitchFamily="18" charset="0"/>
                  </a:rPr>
                  <a:t> </a:t>
                </a:r>
              </a:p>
              <a:p>
                <a:pPr algn="just">
                  <a:buClr>
                    <a:srgbClr val="FF0000"/>
                  </a:buClr>
                  <a:buFont typeface="Wingdings" pitchFamily="2" charset="2"/>
                  <a:buChar char="§"/>
                </a:pPr>
                <a:r>
                  <a:rPr lang="en-US" sz="2000" dirty="0" smtClean="0">
                    <a:solidFill>
                      <a:srgbClr val="002060"/>
                    </a:solidFill>
                    <a:latin typeface="Times New Roman" pitchFamily="18" charset="0"/>
                    <a:cs typeface="Times New Roman" pitchFamily="18" charset="0"/>
                  </a:rPr>
                  <a:t>In this design, there have to be as many replications as there are treatments, that is, if there are </a:t>
                </a:r>
                <a:r>
                  <a:rPr lang="en-US" sz="2000" i="1" dirty="0">
                    <a:solidFill>
                      <a:srgbClr val="002060"/>
                    </a:solidFill>
                    <a:latin typeface="Times New Roman" pitchFamily="18" charset="0"/>
                    <a:cs typeface="Times New Roman" pitchFamily="18" charset="0"/>
                  </a:rPr>
                  <a:t>n</a:t>
                </a:r>
                <a:r>
                  <a:rPr lang="en-US" sz="2000" dirty="0">
                    <a:solidFill>
                      <a:srgbClr val="002060"/>
                    </a:solidFill>
                    <a:latin typeface="Times New Roman" pitchFamily="18" charset="0"/>
                    <a:cs typeface="Times New Roman" pitchFamily="18" charset="0"/>
                  </a:rPr>
                  <a:t> treatments, then there will be </a:t>
                </a:r>
                <a:r>
                  <a:rPr lang="en-US" sz="2000" i="1" dirty="0">
                    <a:solidFill>
                      <a:srgbClr val="002060"/>
                    </a:solidFill>
                    <a:latin typeface="Times New Roman" pitchFamily="18" charset="0"/>
                    <a:cs typeface="Times New Roman" pitchFamily="18" charset="0"/>
                  </a:rPr>
                  <a:t>n</a:t>
                </a:r>
                <a:r>
                  <a:rPr lang="en-US" sz="2000" dirty="0">
                    <a:solidFill>
                      <a:srgbClr val="002060"/>
                    </a:solidFill>
                    <a:latin typeface="Times New Roman" pitchFamily="18" charset="0"/>
                    <a:cs typeface="Times New Roman" pitchFamily="18" charset="0"/>
                  </a:rPr>
                  <a:t> repetitions. Hence the given experimental unit is divided into </a:t>
                </a:r>
                <a14:m>
                  <m:oMath xmlns:m="http://schemas.openxmlformats.org/officeDocument/2006/math">
                    <m:sSup>
                      <m:sSupPr>
                        <m:ctrlPr>
                          <a:rPr lang="en-US" sz="2000" i="1">
                            <a:solidFill>
                              <a:srgbClr val="002060"/>
                            </a:solidFill>
                            <a:latin typeface="Cambria Math"/>
                          </a:rPr>
                        </m:ctrlPr>
                      </m:sSupPr>
                      <m:e>
                        <m:r>
                          <a:rPr lang="en-US" sz="2000" i="1">
                            <a:solidFill>
                              <a:srgbClr val="002060"/>
                            </a:solidFill>
                            <a:latin typeface="Cambria Math"/>
                          </a:rPr>
                          <m:t>𝑛</m:t>
                        </m:r>
                      </m:e>
                      <m:sup>
                        <m:r>
                          <a:rPr lang="en-US" sz="2000" i="1">
                            <a:solidFill>
                              <a:srgbClr val="002060"/>
                            </a:solidFill>
                            <a:latin typeface="Cambria Math"/>
                          </a:rPr>
                          <m:t>2</m:t>
                        </m:r>
                      </m:sup>
                    </m:sSup>
                  </m:oMath>
                </a14:m>
                <a:r>
                  <a:rPr lang="en-US" sz="2000" dirty="0">
                    <a:solidFill>
                      <a:srgbClr val="002060"/>
                    </a:solidFill>
                    <a:latin typeface="Times New Roman" pitchFamily="18" charset="0"/>
                    <a:cs typeface="Times New Roman" pitchFamily="18" charset="0"/>
                  </a:rPr>
                  <a:t> units, with </a:t>
                </a:r>
                <a:r>
                  <a:rPr lang="en-US" sz="2000" i="1" dirty="0">
                    <a:solidFill>
                      <a:srgbClr val="002060"/>
                    </a:solidFill>
                    <a:latin typeface="Times New Roman" pitchFamily="18" charset="0"/>
                    <a:cs typeface="Times New Roman" pitchFamily="18" charset="0"/>
                  </a:rPr>
                  <a:t>n</a:t>
                </a:r>
                <a:r>
                  <a:rPr lang="en-US" sz="2000" dirty="0">
                    <a:solidFill>
                      <a:srgbClr val="002060"/>
                    </a:solidFill>
                    <a:latin typeface="Times New Roman" pitchFamily="18" charset="0"/>
                    <a:cs typeface="Times New Roman" pitchFamily="18" charset="0"/>
                  </a:rPr>
                  <a:t> rows and </a:t>
                </a:r>
                <a:r>
                  <a:rPr lang="en-US" sz="2000" i="1" dirty="0">
                    <a:solidFill>
                      <a:srgbClr val="002060"/>
                    </a:solidFill>
                    <a:latin typeface="Times New Roman" pitchFamily="18" charset="0"/>
                    <a:cs typeface="Times New Roman" pitchFamily="18" charset="0"/>
                  </a:rPr>
                  <a:t>n</a:t>
                </a:r>
                <a:r>
                  <a:rPr lang="en-US" sz="2000" dirty="0">
                    <a:solidFill>
                      <a:srgbClr val="002060"/>
                    </a:solidFill>
                    <a:latin typeface="Times New Roman" pitchFamily="18" charset="0"/>
                    <a:cs typeface="Times New Roman" pitchFamily="18" charset="0"/>
                  </a:rPr>
                  <a:t> columns. </a:t>
                </a:r>
                <a:endParaRPr lang="en-US" sz="2000" dirty="0" smtClean="0">
                  <a:solidFill>
                    <a:srgbClr val="002060"/>
                  </a:solidFill>
                  <a:latin typeface="Times New Roman" pitchFamily="18" charset="0"/>
                  <a:cs typeface="Times New Roman" pitchFamily="18" charset="0"/>
                </a:endParaRPr>
              </a:p>
              <a:p>
                <a:pPr algn="just">
                  <a:buClr>
                    <a:srgbClr val="FF0000"/>
                  </a:buClr>
                  <a:buFont typeface="Wingdings" pitchFamily="2" charset="2"/>
                  <a:buChar char="§"/>
                </a:pPr>
                <a:endParaRPr lang="en-US" sz="2000" dirty="0" smtClean="0">
                  <a:solidFill>
                    <a:srgbClr val="002060"/>
                  </a:solidFill>
                  <a:latin typeface="Times New Roman" pitchFamily="18" charset="0"/>
                  <a:cs typeface="Times New Roman" pitchFamily="18" charset="0"/>
                </a:endParaRPr>
              </a:p>
              <a:p>
                <a:pPr algn="just">
                  <a:buClr>
                    <a:srgbClr val="FF0000"/>
                  </a:buClr>
                  <a:buFont typeface="Wingdings" pitchFamily="2" charset="2"/>
                  <a:buChar char="§"/>
                </a:pPr>
                <a:r>
                  <a:rPr lang="en-US" sz="2000" dirty="0" smtClean="0">
                    <a:solidFill>
                      <a:srgbClr val="002060"/>
                    </a:solidFill>
                    <a:latin typeface="Times New Roman" pitchFamily="18" charset="0"/>
                    <a:cs typeface="Times New Roman" pitchFamily="18" charset="0"/>
                  </a:rPr>
                  <a:t>The </a:t>
                </a:r>
                <a:r>
                  <a:rPr lang="en-US" sz="2000" dirty="0">
                    <a:solidFill>
                      <a:srgbClr val="002060"/>
                    </a:solidFill>
                    <a:latin typeface="Times New Roman" pitchFamily="18" charset="0"/>
                    <a:cs typeface="Times New Roman" pitchFamily="18" charset="0"/>
                  </a:rPr>
                  <a:t>data is classified according to different criteria that is according to columns, rows and varieties and arranged in a square known as </a:t>
                </a:r>
                <a:r>
                  <a:rPr lang="en-US" sz="2000" i="1" dirty="0">
                    <a:solidFill>
                      <a:srgbClr val="FF0000"/>
                    </a:solidFill>
                    <a:latin typeface="Times New Roman" pitchFamily="18" charset="0"/>
                    <a:cs typeface="Times New Roman" pitchFamily="18" charset="0"/>
                  </a:rPr>
                  <a:t>Latin Square</a:t>
                </a:r>
                <a:r>
                  <a:rPr lang="en-US" sz="2000" dirty="0" smtClean="0">
                    <a:solidFill>
                      <a:srgbClr val="FF0000"/>
                    </a:solidFill>
                    <a:latin typeface="Times New Roman" pitchFamily="18" charset="0"/>
                    <a:cs typeface="Times New Roman" pitchFamily="18" charset="0"/>
                  </a:rPr>
                  <a:t>.</a:t>
                </a:r>
              </a:p>
              <a:p>
                <a:pPr algn="just">
                  <a:buClr>
                    <a:srgbClr val="FF0000"/>
                  </a:buClr>
                  <a:buFont typeface="Wingdings" pitchFamily="2" charset="2"/>
                  <a:buChar char="§"/>
                </a:pPr>
                <a:endParaRPr lang="en-US" sz="2000" dirty="0" smtClean="0">
                  <a:solidFill>
                    <a:srgbClr val="002060"/>
                  </a:solidFill>
                </a:endParaRPr>
              </a:p>
              <a:p>
                <a:pPr algn="just">
                  <a:buClr>
                    <a:srgbClr val="FF0000"/>
                  </a:buClr>
                  <a:buFont typeface="Wingdings" pitchFamily="2" charset="2"/>
                  <a:buChar char="§"/>
                </a:pPr>
                <a:endParaRPr lang="en-US" sz="2000" dirty="0">
                  <a:solidFill>
                    <a:srgbClr val="002060"/>
                  </a:solidFill>
                </a:endParaRPr>
              </a:p>
              <a:p>
                <a:pPr algn="just">
                  <a:buClr>
                    <a:srgbClr val="FF0000"/>
                  </a:buClr>
                  <a:buFont typeface="Wingdings" pitchFamily="2" charset="2"/>
                  <a:buChar char="§"/>
                </a:pPr>
                <a:endParaRPr lang="en-US" sz="2000" dirty="0" smtClean="0">
                  <a:solidFill>
                    <a:srgbClr val="002060"/>
                  </a:solidFill>
                </a:endParaRPr>
              </a:p>
              <a:p>
                <a:pPr algn="just">
                  <a:buClr>
                    <a:srgbClr val="FF0000"/>
                  </a:buClr>
                  <a:buFont typeface="Wingdings" pitchFamily="2" charset="2"/>
                  <a:buChar char="§"/>
                </a:pPr>
                <a:endParaRPr lang="en-US" sz="2000" dirty="0">
                  <a:solidFill>
                    <a:srgbClr val="00206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56156"/>
                <a:ext cx="8229600" cy="4906963"/>
              </a:xfrm>
              <a:blipFill rotWithShape="1">
                <a:blip r:embed="rId2"/>
                <a:stretch>
                  <a:fillRect l="-593" t="-621" r="-74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138777149"/>
              </p:ext>
            </p:extLst>
          </p:nvPr>
        </p:nvGraphicFramePr>
        <p:xfrm>
          <a:off x="3645073" y="4697259"/>
          <a:ext cx="1515652" cy="1453020"/>
        </p:xfrm>
        <a:graphic>
          <a:graphicData uri="http://schemas.openxmlformats.org/drawingml/2006/table">
            <a:tbl>
              <a:tblPr firstRow="1" firstCol="1" bandRow="1">
                <a:tableStyleId>{21E4AEA4-8DFA-4A89-87EB-49C32662AFE0}</a:tableStyleId>
              </a:tblPr>
              <a:tblGrid>
                <a:gridCol w="378913"/>
                <a:gridCol w="378913"/>
                <a:gridCol w="378913"/>
                <a:gridCol w="378913"/>
              </a:tblGrid>
              <a:tr h="363255">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X</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Y</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Z</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W</a:t>
                      </a:r>
                      <a:endParaRPr lang="en-US" sz="1100" dirty="0">
                        <a:effectLst/>
                        <a:latin typeface="Times New Roman" pitchFamily="18" charset="0"/>
                        <a:ea typeface="Calibri"/>
                        <a:cs typeface="Times New Roman" pitchFamily="18" charset="0"/>
                      </a:endParaRPr>
                    </a:p>
                  </a:txBody>
                  <a:tcPr marL="68580" marR="68580" marT="0" marB="0" anchor="ctr"/>
                </a:tc>
              </a:tr>
              <a:tr h="363255">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Y</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smtClean="0">
                          <a:effectLst/>
                          <a:latin typeface="Times New Roman" pitchFamily="18" charset="0"/>
                          <a:cs typeface="Times New Roman" pitchFamily="18" charset="0"/>
                        </a:rPr>
                        <a:t>Z</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W</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X</a:t>
                      </a:r>
                      <a:endParaRPr lang="en-US" sz="1100" dirty="0">
                        <a:effectLst/>
                        <a:latin typeface="Times New Roman" pitchFamily="18" charset="0"/>
                        <a:ea typeface="Calibri"/>
                        <a:cs typeface="Times New Roman" pitchFamily="18" charset="0"/>
                      </a:endParaRPr>
                    </a:p>
                  </a:txBody>
                  <a:tcPr marL="68580" marR="68580" marT="0" marB="0" anchor="ctr"/>
                </a:tc>
              </a:tr>
              <a:tr h="363255">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Z</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W</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X</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Y</a:t>
                      </a:r>
                      <a:endParaRPr lang="en-US" sz="1100" dirty="0">
                        <a:effectLst/>
                        <a:latin typeface="Times New Roman" pitchFamily="18" charset="0"/>
                        <a:ea typeface="Calibri"/>
                        <a:cs typeface="Times New Roman" pitchFamily="18" charset="0"/>
                      </a:endParaRPr>
                    </a:p>
                  </a:txBody>
                  <a:tcPr marL="68580" marR="68580" marT="0" marB="0" anchor="ctr"/>
                </a:tc>
              </a:tr>
              <a:tr h="363255">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W</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X</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Y</a:t>
                      </a:r>
                      <a:endParaRPr lang="en-US" sz="11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100" dirty="0">
                          <a:effectLst/>
                          <a:latin typeface="Times New Roman" pitchFamily="18" charset="0"/>
                          <a:cs typeface="Times New Roman" pitchFamily="18" charset="0"/>
                        </a:rPr>
                        <a:t>Z</a:t>
                      </a:r>
                      <a:endParaRPr lang="en-US" sz="1100" dirty="0">
                        <a:effectLst/>
                        <a:latin typeface="Times New Roman" pitchFamily="18" charset="0"/>
                        <a:ea typeface="Calibri"/>
                        <a:cs typeface="Times New Roman" pitchFamily="18" charset="0"/>
                      </a:endParaRPr>
                    </a:p>
                  </a:txBody>
                  <a:tcPr marL="68580" marR="68580" marT="0" marB="0" anchor="ctr"/>
                </a:tc>
              </a:tr>
            </a:tbl>
          </a:graphicData>
        </a:graphic>
      </p:graphicFrame>
    </p:spTree>
    <p:extLst>
      <p:ext uri="{BB962C8B-B14F-4D97-AF65-F5344CB8AC3E}">
        <p14:creationId xmlns:p14="http://schemas.microsoft.com/office/powerpoint/2010/main" val="1026300362"/>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3110"/>
            <a:ext cx="8229600" cy="4906963"/>
          </a:xfrm>
        </p:spPr>
        <p:txBody>
          <a:bodyPr/>
          <a:lstStyle/>
          <a:p>
            <a:pPr marL="0" indent="0">
              <a:buNone/>
            </a:pPr>
            <a:r>
              <a:rPr lang="en-US" u="sng" dirty="0">
                <a:solidFill>
                  <a:srgbClr val="FF0000"/>
                </a:solidFill>
              </a:rPr>
              <a:t>Assumption for LSD:</a:t>
            </a:r>
            <a:r>
              <a:rPr lang="en-US" u="sng" dirty="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algn="just">
              <a:buClr>
                <a:srgbClr val="FF0000"/>
              </a:buClr>
              <a:buFont typeface="Wingdings" pitchFamily="2" charset="2"/>
              <a:buChar char="§"/>
            </a:pPr>
            <a:r>
              <a:rPr lang="en-US" dirty="0" smtClean="0">
                <a:solidFill>
                  <a:srgbClr val="002060"/>
                </a:solidFill>
              </a:rPr>
              <a:t>The </a:t>
            </a:r>
            <a:r>
              <a:rPr lang="en-US" dirty="0">
                <a:solidFill>
                  <a:srgbClr val="002060"/>
                </a:solidFill>
              </a:rPr>
              <a:t>factors are independent that is there is no interaction between different factors.</a:t>
            </a:r>
          </a:p>
          <a:p>
            <a:pPr marL="0" indent="0">
              <a:buNone/>
            </a:pPr>
            <a:r>
              <a:rPr lang="en-US" u="sng" dirty="0" smtClean="0">
                <a:solidFill>
                  <a:srgbClr val="FF0000"/>
                </a:solidFill>
              </a:rPr>
              <a:t>Advantages </a:t>
            </a:r>
            <a:r>
              <a:rPr lang="en-US" u="sng" dirty="0">
                <a:solidFill>
                  <a:srgbClr val="FF0000"/>
                </a:solidFill>
              </a:rPr>
              <a:t>of Latin Square Design:</a:t>
            </a:r>
            <a:endParaRPr lang="en-US" dirty="0">
              <a:solidFill>
                <a:srgbClr val="FF0000"/>
              </a:solidFill>
            </a:endParaRPr>
          </a:p>
          <a:p>
            <a:pPr lvl="0" algn="just">
              <a:buClr>
                <a:srgbClr val="FF0000"/>
              </a:buClr>
              <a:buFont typeface="Wingdings" pitchFamily="2" charset="2"/>
              <a:buChar char="§"/>
            </a:pPr>
            <a:r>
              <a:rPr lang="en-US" dirty="0" smtClean="0">
                <a:solidFill>
                  <a:srgbClr val="002060"/>
                </a:solidFill>
                <a:latin typeface="Times New Roman" pitchFamily="18" charset="0"/>
                <a:cs typeface="Times New Roman" pitchFamily="18" charset="0"/>
              </a:rPr>
              <a:t>The </a:t>
            </a:r>
            <a:r>
              <a:rPr lang="en-US" dirty="0">
                <a:solidFill>
                  <a:srgbClr val="002060"/>
                </a:solidFill>
                <a:latin typeface="Times New Roman" pitchFamily="18" charset="0"/>
                <a:cs typeface="Times New Roman" pitchFamily="18" charset="0"/>
              </a:rPr>
              <a:t>fundamental assumption that the factors are independent that is there is no interaction between different factors may not be true in general.</a:t>
            </a:r>
          </a:p>
          <a:p>
            <a:pPr lvl="0" algn="just">
              <a:buClr>
                <a:srgbClr val="FF0000"/>
              </a:buClr>
              <a:buFont typeface="Wingdings" pitchFamily="2" charset="2"/>
              <a:buChar char="§"/>
            </a:pPr>
            <a:r>
              <a:rPr lang="en-US" dirty="0">
                <a:solidFill>
                  <a:srgbClr val="002060"/>
                </a:solidFill>
                <a:latin typeface="Times New Roman" pitchFamily="18" charset="0"/>
                <a:cs typeface="Times New Roman" pitchFamily="18" charset="0"/>
              </a:rPr>
              <a:t>Unlike RBD, the number of treatments is restricted to the number of repetitions. So LSD is suitable for the number of treatments between 5 and 10.</a:t>
            </a:r>
          </a:p>
          <a:p>
            <a:pPr lvl="0" algn="just">
              <a:buClr>
                <a:srgbClr val="FF0000"/>
              </a:buClr>
              <a:buFont typeface="Wingdings" pitchFamily="2" charset="2"/>
              <a:buChar char="§"/>
            </a:pPr>
            <a:r>
              <a:rPr lang="en-US" dirty="0">
                <a:solidFill>
                  <a:srgbClr val="002060"/>
                </a:solidFill>
                <a:latin typeface="Times New Roman" pitchFamily="18" charset="0"/>
                <a:cs typeface="Times New Roman" pitchFamily="18" charset="0"/>
              </a:rPr>
              <a:t>The process of randomization is not as simple as in RBD.</a:t>
            </a:r>
          </a:p>
          <a:p>
            <a:pPr lvl="0" algn="just">
              <a:buClr>
                <a:srgbClr val="FF0000"/>
              </a:buClr>
              <a:buFont typeface="Wingdings" pitchFamily="2" charset="2"/>
              <a:buChar char="§"/>
            </a:pPr>
            <a:r>
              <a:rPr lang="en-US" dirty="0">
                <a:solidFill>
                  <a:srgbClr val="002060"/>
                </a:solidFill>
                <a:latin typeface="Times New Roman" pitchFamily="18" charset="0"/>
                <a:cs typeface="Times New Roman" pitchFamily="18" charset="0"/>
              </a:rPr>
              <a:t>The experimental area should be in the form of a square.</a:t>
            </a:r>
          </a:p>
          <a:p>
            <a:endParaRPr lang="en-US" dirty="0"/>
          </a:p>
        </p:txBody>
      </p:sp>
    </p:spTree>
    <p:extLst>
      <p:ext uri="{BB962C8B-B14F-4D97-AF65-F5344CB8AC3E}">
        <p14:creationId xmlns:p14="http://schemas.microsoft.com/office/powerpoint/2010/main" val="3941563460"/>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solidFill>
                  <a:srgbClr val="FF0000"/>
                </a:solidFill>
              </a:rPr>
              <a:t>ANOVA TABLE FOR LSD</a:t>
            </a:r>
            <a:endParaRPr lang="en-US" sz="2800" dirty="0">
              <a:solidFill>
                <a:srgbClr val="FF0000"/>
              </a:solidFill>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171456482"/>
                  </p:ext>
                </p:extLst>
              </p:nvPr>
            </p:nvGraphicFramePr>
            <p:xfrm>
              <a:off x="526093" y="1064711"/>
              <a:ext cx="7490563" cy="4581475"/>
            </p:xfrm>
            <a:graphic>
              <a:graphicData uri="http://schemas.openxmlformats.org/drawingml/2006/table">
                <a:tbl>
                  <a:tblPr firstRow="1" firstCol="1" bandRow="1">
                    <a:tableStyleId>{21E4AEA4-8DFA-4A89-87EB-49C32662AFE0}</a:tableStyleId>
                  </a:tblPr>
                  <a:tblGrid>
                    <a:gridCol w="1459822"/>
                    <a:gridCol w="1206149"/>
                    <a:gridCol w="1552676"/>
                    <a:gridCol w="2151921"/>
                    <a:gridCol w="1119995"/>
                  </a:tblGrid>
                  <a:tr h="613484">
                    <a:tc>
                      <a:txBody>
                        <a:bodyPr/>
                        <a:lstStyle/>
                        <a:p>
                          <a:pPr marL="0" marR="0" algn="ctr">
                            <a:spcBef>
                              <a:spcPts val="0"/>
                            </a:spcBef>
                            <a:spcAft>
                              <a:spcPts val="0"/>
                            </a:spcAft>
                            <a:tabLst>
                              <a:tab pos="285750" algn="l"/>
                            </a:tabLst>
                          </a:pPr>
                          <a:r>
                            <a:rPr lang="en-US" sz="1100" dirty="0">
                              <a:effectLst/>
                            </a:rPr>
                            <a:t>Source of variation </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a:effectLst/>
                            </a:rPr>
                            <a:t>Sum of Squares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a:effectLst/>
                            </a:rPr>
                            <a:t>Degree of freedom</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a:effectLst/>
                            </a:rPr>
                            <a:t>Mean Square </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dirty="0">
                              <a:effectLst/>
                            </a:rPr>
                            <a:t>F-ratio</a:t>
                          </a:r>
                          <a:endParaRPr lang="en-US" sz="1100" dirty="0">
                            <a:effectLst/>
                            <a:latin typeface="Calibri"/>
                            <a:ea typeface="Calibri"/>
                            <a:cs typeface="Times New Roman"/>
                          </a:endParaRPr>
                        </a:p>
                      </a:txBody>
                      <a:tcPr marL="68580" marR="68580" marT="0" marB="0" anchor="ctr"/>
                    </a:tc>
                  </a:tr>
                  <a:tr h="1115429">
                    <a:tc>
                      <a:txBody>
                        <a:bodyPr/>
                        <a:lstStyle/>
                        <a:p>
                          <a:pPr marL="0" marR="0" algn="ctr">
                            <a:spcBef>
                              <a:spcPts val="0"/>
                            </a:spcBef>
                            <a:spcAft>
                              <a:spcPts val="0"/>
                            </a:spcAft>
                            <a:tabLst>
                              <a:tab pos="285750" algn="l"/>
                            </a:tabLst>
                          </a:pPr>
                          <a:r>
                            <a:rPr lang="en-US" sz="1000">
                              <a:effectLst/>
                            </a:rPr>
                            <a:t>Between  Columns</a:t>
                          </a:r>
                          <a:endParaRPr lang="en-US" sz="1100">
                            <a:effectLst/>
                          </a:endParaRPr>
                        </a:p>
                        <a:p>
                          <a:pPr marL="0" marR="0" algn="ctr">
                            <a:spcBef>
                              <a:spcPts val="0"/>
                            </a:spcBef>
                            <a:spcAft>
                              <a:spcPts val="0"/>
                            </a:spcAft>
                            <a:tabLst>
                              <a:tab pos="285750" algn="l"/>
                            </a:tabLst>
                          </a:pPr>
                          <a:r>
                            <a:rPr lang="en-US" sz="1000">
                              <a:effectLst/>
                            </a:rPr>
                            <a:t>( Treatments)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SSC</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600">
                                    <a:effectLst/>
                                    <a:latin typeface="Cambria Math"/>
                                  </a:rPr>
                                  <m:t>𝑛</m:t>
                                </m:r>
                                <m:r>
                                  <a:rPr lang="en-US" sz="1600">
                                    <a:effectLst/>
                                    <a:latin typeface="Cambria Math"/>
                                  </a:rPr>
                                  <m:t>−1</m:t>
                                </m:r>
                              </m:oMath>
                            </m:oMathPara>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a:effectLst/>
                              <a:latin typeface="Times New Roman" pitchFamily="18" charset="0"/>
                              <a:cs typeface="Times New Roman" pitchFamily="18" charset="0"/>
                            </a:rPr>
                            <a:t>MSC = </a:t>
                          </a:r>
                          <a14:m>
                            <m:oMath xmlns:m="http://schemas.openxmlformats.org/officeDocument/2006/math">
                              <m:f>
                                <m:fPr>
                                  <m:ctrlPr>
                                    <a:rPr lang="en-US" sz="1600" i="1">
                                      <a:effectLst/>
                                      <a:latin typeface="Cambria Math"/>
                                    </a:rPr>
                                  </m:ctrlPr>
                                </m:fPr>
                                <m:num>
                                  <m:r>
                                    <m:rPr>
                                      <m:sty m:val="p"/>
                                    </m:rPr>
                                    <a:rPr lang="en-US" sz="1600">
                                      <a:effectLst/>
                                      <a:latin typeface="Cambria Math"/>
                                    </a:rPr>
                                    <m:t>SSC</m:t>
                                  </m:r>
                                </m:num>
                                <m:den>
                                  <m:r>
                                    <a:rPr lang="en-US" sz="1600">
                                      <a:effectLst/>
                                      <a:latin typeface="Cambria Math"/>
                                    </a:rPr>
                                    <m:t>𝑛</m:t>
                                  </m:r>
                                  <m:r>
                                    <a:rPr lang="en-US" sz="1600">
                                      <a:effectLst/>
                                      <a:latin typeface="Cambria Math"/>
                                    </a:rPr>
                                    <m:t>−1</m:t>
                                  </m:r>
                                </m:den>
                              </m:f>
                            </m:oMath>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14:m>
                            <m:oMath xmlns:m="http://schemas.openxmlformats.org/officeDocument/2006/math">
                              <m:sSub>
                                <m:sSubPr>
                                  <m:ctrlPr>
                                    <a:rPr lang="en-US" sz="1600" i="1">
                                      <a:effectLst/>
                                      <a:latin typeface="Cambria Math"/>
                                    </a:rPr>
                                  </m:ctrlPr>
                                </m:sSubPr>
                                <m:e>
                                  <m:r>
                                    <a:rPr lang="en-US" sz="1600">
                                      <a:effectLst/>
                                      <a:latin typeface="Cambria Math"/>
                                    </a:rPr>
                                    <m:t>𝐹</m:t>
                                  </m:r>
                                </m:e>
                                <m:sub>
                                  <m:r>
                                    <a:rPr lang="en-US" sz="1600">
                                      <a:effectLst/>
                                      <a:latin typeface="Cambria Math"/>
                                    </a:rPr>
                                    <m:t>𝐶</m:t>
                                  </m:r>
                                </m:sub>
                              </m:sSub>
                            </m:oMath>
                          </a14:m>
                          <a:r>
                            <a:rPr lang="en-US" sz="1600">
                              <a:effectLst/>
                              <a:latin typeface="Times New Roman" pitchFamily="18" charset="0"/>
                              <a:cs typeface="Times New Roman" pitchFamily="18" charset="0"/>
                            </a:rPr>
                            <a:t> = </a:t>
                          </a:r>
                          <a14:m>
                            <m:oMath xmlns:m="http://schemas.openxmlformats.org/officeDocument/2006/math">
                              <m:f>
                                <m:fPr>
                                  <m:ctrlPr>
                                    <a:rPr lang="en-US" sz="1600" i="1">
                                      <a:effectLst/>
                                      <a:latin typeface="Cambria Math"/>
                                    </a:rPr>
                                  </m:ctrlPr>
                                </m:fPr>
                                <m:num>
                                  <m:r>
                                    <m:rPr>
                                      <m:sty m:val="p"/>
                                    </m:rPr>
                                    <a:rPr lang="en-US" sz="1600">
                                      <a:effectLst/>
                                      <a:latin typeface="Cambria Math"/>
                                    </a:rPr>
                                    <m:t>MSC</m:t>
                                  </m:r>
                                </m:num>
                                <m:den>
                                  <m:r>
                                    <m:rPr>
                                      <m:sty m:val="p"/>
                                    </m:rPr>
                                    <a:rPr lang="en-US" sz="1600">
                                      <a:effectLst/>
                                      <a:latin typeface="Cambria Math"/>
                                    </a:rPr>
                                    <m:t>MSE</m:t>
                                  </m:r>
                                </m:den>
                              </m:f>
                            </m:oMath>
                          </a14:m>
                          <a:endParaRPr lang="en-US" sz="1600">
                            <a:effectLst/>
                            <a:latin typeface="Times New Roman" pitchFamily="18" charset="0"/>
                            <a:ea typeface="Calibri"/>
                            <a:cs typeface="Times New Roman" pitchFamily="18" charset="0"/>
                          </a:endParaRPr>
                        </a:p>
                      </a:txBody>
                      <a:tcPr marL="68580" marR="68580" marT="0" marB="0" anchor="ctr"/>
                    </a:tc>
                  </a:tr>
                  <a:tr h="786961">
                    <a:tc>
                      <a:txBody>
                        <a:bodyPr/>
                        <a:lstStyle/>
                        <a:p>
                          <a:pPr marL="0" marR="0" algn="ctr">
                            <a:spcBef>
                              <a:spcPts val="0"/>
                            </a:spcBef>
                            <a:spcAft>
                              <a:spcPts val="0"/>
                            </a:spcAft>
                            <a:tabLst>
                              <a:tab pos="285750" algn="l"/>
                            </a:tabLst>
                          </a:pPr>
                          <a:r>
                            <a:rPr lang="en-US" sz="1000">
                              <a:effectLst/>
                            </a:rPr>
                            <a:t>Between Rows (Blocks)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SSR</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600">
                                    <a:effectLst/>
                                    <a:latin typeface="Cambria Math"/>
                                  </a:rPr>
                                  <m:t>𝑛</m:t>
                                </m:r>
                                <m:r>
                                  <a:rPr lang="en-US" sz="1600">
                                    <a:effectLst/>
                                    <a:latin typeface="Cambria Math"/>
                                  </a:rPr>
                                  <m:t>−1</m:t>
                                </m:r>
                              </m:oMath>
                            </m:oMathPara>
                          </a14:m>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a:effectLst/>
                              <a:latin typeface="Times New Roman" pitchFamily="18" charset="0"/>
                              <a:cs typeface="Times New Roman" pitchFamily="18" charset="0"/>
                            </a:rPr>
                            <a:t>MSR = </a:t>
                          </a:r>
                          <a14:m>
                            <m:oMath xmlns:m="http://schemas.openxmlformats.org/officeDocument/2006/math">
                              <m:f>
                                <m:fPr>
                                  <m:ctrlPr>
                                    <a:rPr lang="en-US" sz="1600" i="1">
                                      <a:effectLst/>
                                      <a:latin typeface="Cambria Math"/>
                                    </a:rPr>
                                  </m:ctrlPr>
                                </m:fPr>
                                <m:num>
                                  <m:r>
                                    <m:rPr>
                                      <m:sty m:val="p"/>
                                    </m:rPr>
                                    <a:rPr lang="en-US" sz="1600">
                                      <a:effectLst/>
                                      <a:latin typeface="Cambria Math"/>
                                    </a:rPr>
                                    <m:t>SSR</m:t>
                                  </m:r>
                                </m:num>
                                <m:den>
                                  <m:r>
                                    <a:rPr lang="en-US" sz="1600">
                                      <a:effectLst/>
                                      <a:latin typeface="Cambria Math"/>
                                    </a:rPr>
                                    <m:t>𝑛</m:t>
                                  </m:r>
                                  <m:r>
                                    <a:rPr lang="en-US" sz="1600">
                                      <a:effectLst/>
                                      <a:latin typeface="Cambria Math"/>
                                    </a:rPr>
                                    <m:t>−1</m:t>
                                  </m:r>
                                </m:den>
                              </m:f>
                            </m:oMath>
                          </a14:m>
                          <a:endParaRPr lang="en-US" sz="160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14:m>
                            <m:oMath xmlns:m="http://schemas.openxmlformats.org/officeDocument/2006/math">
                              <m:sSub>
                                <m:sSubPr>
                                  <m:ctrlPr>
                                    <a:rPr lang="en-US" sz="1600" i="1">
                                      <a:effectLst/>
                                      <a:latin typeface="Cambria Math"/>
                                    </a:rPr>
                                  </m:ctrlPr>
                                </m:sSubPr>
                                <m:e>
                                  <m:r>
                                    <a:rPr lang="en-US" sz="1600">
                                      <a:effectLst/>
                                      <a:latin typeface="Cambria Math"/>
                                    </a:rPr>
                                    <m:t>𝐹</m:t>
                                  </m:r>
                                </m:e>
                                <m:sub>
                                  <m:r>
                                    <a:rPr lang="en-US" sz="1600">
                                      <a:effectLst/>
                                      <a:latin typeface="Cambria Math"/>
                                    </a:rPr>
                                    <m:t>𝑅</m:t>
                                  </m:r>
                                </m:sub>
                              </m:sSub>
                            </m:oMath>
                          </a14:m>
                          <a:r>
                            <a:rPr lang="en-US" sz="1600">
                              <a:effectLst/>
                              <a:latin typeface="Times New Roman" pitchFamily="18" charset="0"/>
                              <a:cs typeface="Times New Roman" pitchFamily="18" charset="0"/>
                            </a:rPr>
                            <a:t> = </a:t>
                          </a:r>
                          <a14:m>
                            <m:oMath xmlns:m="http://schemas.openxmlformats.org/officeDocument/2006/math">
                              <m:f>
                                <m:fPr>
                                  <m:ctrlPr>
                                    <a:rPr lang="en-US" sz="1600" i="1">
                                      <a:effectLst/>
                                      <a:latin typeface="Cambria Math"/>
                                    </a:rPr>
                                  </m:ctrlPr>
                                </m:fPr>
                                <m:num>
                                  <m:r>
                                    <m:rPr>
                                      <m:sty m:val="p"/>
                                    </m:rPr>
                                    <a:rPr lang="en-US" sz="1600">
                                      <a:effectLst/>
                                      <a:latin typeface="Cambria Math"/>
                                    </a:rPr>
                                    <m:t>MSR</m:t>
                                  </m:r>
                                </m:num>
                                <m:den>
                                  <m:r>
                                    <m:rPr>
                                      <m:sty m:val="p"/>
                                    </m:rPr>
                                    <a:rPr lang="en-US" sz="1600">
                                      <a:effectLst/>
                                      <a:latin typeface="Cambria Math"/>
                                    </a:rPr>
                                    <m:t>MSE</m:t>
                                  </m:r>
                                </m:den>
                              </m:f>
                            </m:oMath>
                          </a14:m>
                          <a:endParaRPr lang="en-US" sz="1600">
                            <a:effectLst/>
                            <a:latin typeface="Times New Roman" pitchFamily="18" charset="0"/>
                            <a:ea typeface="Calibri"/>
                            <a:cs typeface="Times New Roman" pitchFamily="18" charset="0"/>
                          </a:endParaRPr>
                        </a:p>
                      </a:txBody>
                      <a:tcPr marL="68580" marR="68580" marT="0" marB="0" anchor="ctr"/>
                    </a:tc>
                  </a:tr>
                  <a:tr h="814845">
                    <a:tc>
                      <a:txBody>
                        <a:bodyPr/>
                        <a:lstStyle/>
                        <a:p>
                          <a:pPr marL="0" marR="0" algn="ctr">
                            <a:spcBef>
                              <a:spcPts val="0"/>
                            </a:spcBef>
                            <a:spcAft>
                              <a:spcPts val="0"/>
                            </a:spcAft>
                            <a:tabLst>
                              <a:tab pos="285750" algn="l"/>
                            </a:tabLst>
                          </a:pPr>
                          <a:r>
                            <a:rPr lang="en-US" sz="1000">
                              <a:effectLst/>
                            </a:rPr>
                            <a:t>Between Treatments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a:effectLst/>
                              <a:latin typeface="Times New Roman" pitchFamily="18" charset="0"/>
                              <a:cs typeface="Times New Roman" pitchFamily="18" charset="0"/>
                            </a:rPr>
                            <a:t>SST</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600">
                                    <a:effectLst/>
                                    <a:latin typeface="Cambria Math"/>
                                  </a:rPr>
                                  <m:t>𝑛</m:t>
                                </m:r>
                                <m:r>
                                  <a:rPr lang="en-US" sz="1600">
                                    <a:effectLst/>
                                    <a:latin typeface="Cambria Math"/>
                                  </a:rPr>
                                  <m:t>−1</m:t>
                                </m:r>
                              </m:oMath>
                            </m:oMathPara>
                          </a14:m>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MST = </a:t>
                          </a:r>
                          <a14:m>
                            <m:oMath xmlns:m="http://schemas.openxmlformats.org/officeDocument/2006/math">
                              <m:f>
                                <m:fPr>
                                  <m:ctrlPr>
                                    <a:rPr lang="en-US" sz="1600" i="1">
                                      <a:effectLst/>
                                      <a:latin typeface="Cambria Math"/>
                                    </a:rPr>
                                  </m:ctrlPr>
                                </m:fPr>
                                <m:num>
                                  <m:r>
                                    <m:rPr>
                                      <m:sty m:val="p"/>
                                    </m:rPr>
                                    <a:rPr lang="en-US" sz="1600">
                                      <a:effectLst/>
                                      <a:latin typeface="Cambria Math"/>
                                    </a:rPr>
                                    <m:t>SST</m:t>
                                  </m:r>
                                </m:num>
                                <m:den>
                                  <m:r>
                                    <a:rPr lang="en-US" sz="1600">
                                      <a:effectLst/>
                                      <a:latin typeface="Cambria Math"/>
                                    </a:rPr>
                                    <m:t>𝑛</m:t>
                                  </m:r>
                                  <m:r>
                                    <a:rPr lang="en-US" sz="1600">
                                      <a:effectLst/>
                                      <a:latin typeface="Cambria Math"/>
                                    </a:rPr>
                                    <m:t>−1</m:t>
                                  </m:r>
                                </m:den>
                              </m:f>
                            </m:oMath>
                          </a14:m>
                          <a:endParaRPr lang="en-US" sz="16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14:m>
                            <m:oMath xmlns:m="http://schemas.openxmlformats.org/officeDocument/2006/math">
                              <m:sSub>
                                <m:sSubPr>
                                  <m:ctrlPr>
                                    <a:rPr lang="en-US" sz="1600" i="1">
                                      <a:effectLst/>
                                      <a:latin typeface="Cambria Math"/>
                                    </a:rPr>
                                  </m:ctrlPr>
                                </m:sSubPr>
                                <m:e>
                                  <m:r>
                                    <a:rPr lang="en-US" sz="1600">
                                      <a:effectLst/>
                                      <a:latin typeface="Cambria Math"/>
                                    </a:rPr>
                                    <m:t>𝐹</m:t>
                                  </m:r>
                                </m:e>
                                <m:sub>
                                  <m:r>
                                    <a:rPr lang="en-US" sz="1600">
                                      <a:effectLst/>
                                      <a:latin typeface="Cambria Math"/>
                                    </a:rPr>
                                    <m:t>𝑇</m:t>
                                  </m:r>
                                </m:sub>
                              </m:sSub>
                            </m:oMath>
                          </a14:m>
                          <a:r>
                            <a:rPr lang="en-US" sz="1600">
                              <a:effectLst/>
                              <a:latin typeface="Times New Roman" pitchFamily="18" charset="0"/>
                              <a:cs typeface="Times New Roman" pitchFamily="18" charset="0"/>
                            </a:rPr>
                            <a:t> = </a:t>
                          </a:r>
                          <a14:m>
                            <m:oMath xmlns:m="http://schemas.openxmlformats.org/officeDocument/2006/math">
                              <m:f>
                                <m:fPr>
                                  <m:ctrlPr>
                                    <a:rPr lang="en-US" sz="1600" i="1">
                                      <a:effectLst/>
                                      <a:latin typeface="Cambria Math"/>
                                    </a:rPr>
                                  </m:ctrlPr>
                                </m:fPr>
                                <m:num>
                                  <m:r>
                                    <m:rPr>
                                      <m:sty m:val="p"/>
                                    </m:rPr>
                                    <a:rPr lang="en-US" sz="1600">
                                      <a:effectLst/>
                                      <a:latin typeface="Cambria Math"/>
                                    </a:rPr>
                                    <m:t>MST</m:t>
                                  </m:r>
                                </m:num>
                                <m:den>
                                  <m:r>
                                    <m:rPr>
                                      <m:sty m:val="p"/>
                                    </m:rPr>
                                    <a:rPr lang="en-US" sz="1600">
                                      <a:effectLst/>
                                      <a:latin typeface="Cambria Math"/>
                                    </a:rPr>
                                    <m:t>MSE</m:t>
                                  </m:r>
                                </m:den>
                              </m:f>
                            </m:oMath>
                          </a14:m>
                          <a:endParaRPr lang="en-US" sz="1600">
                            <a:effectLst/>
                            <a:latin typeface="Times New Roman" pitchFamily="18" charset="0"/>
                            <a:ea typeface="Calibri"/>
                            <a:cs typeface="Times New Roman" pitchFamily="18" charset="0"/>
                          </a:endParaRPr>
                        </a:p>
                      </a:txBody>
                      <a:tcPr marL="68580" marR="68580" marT="0" marB="0" anchor="ctr"/>
                    </a:tc>
                  </a:tr>
                  <a:tr h="614416">
                    <a:tc>
                      <a:txBody>
                        <a:bodyPr/>
                        <a:lstStyle/>
                        <a:p>
                          <a:pPr marL="0" marR="0" algn="ctr">
                            <a:spcBef>
                              <a:spcPts val="0"/>
                            </a:spcBef>
                            <a:spcAft>
                              <a:spcPts val="0"/>
                            </a:spcAft>
                            <a:tabLst>
                              <a:tab pos="285750" algn="l"/>
                            </a:tabLst>
                          </a:pPr>
                          <a:r>
                            <a:rPr lang="en-US" sz="1100">
                              <a:effectLst/>
                            </a:rPr>
                            <a:t>Error / Residual</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a:effectLst/>
                              <a:latin typeface="Times New Roman" pitchFamily="18" charset="0"/>
                              <a:cs typeface="Times New Roman" pitchFamily="18" charset="0"/>
                            </a:rPr>
                            <a:t>SSE</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600">
                                    <a:effectLst/>
                                    <a:latin typeface="Cambria Math"/>
                                  </a:rPr>
                                  <m:t>(</m:t>
                                </m:r>
                                <m:r>
                                  <a:rPr lang="en-US" sz="1600">
                                    <a:effectLst/>
                                    <a:latin typeface="Cambria Math"/>
                                  </a:rPr>
                                  <m:t>𝑛</m:t>
                                </m:r>
                                <m:r>
                                  <a:rPr lang="en-US" sz="1600">
                                    <a:effectLst/>
                                    <a:latin typeface="Cambria Math"/>
                                  </a:rPr>
                                  <m:t>−1)(</m:t>
                                </m:r>
                                <m:r>
                                  <a:rPr lang="en-US" sz="1600">
                                    <a:effectLst/>
                                    <a:latin typeface="Cambria Math"/>
                                  </a:rPr>
                                  <m:t>𝑛</m:t>
                                </m:r>
                                <m:r>
                                  <a:rPr lang="en-US" sz="1600">
                                    <a:effectLst/>
                                    <a:latin typeface="Cambria Math"/>
                                  </a:rPr>
                                  <m:t>−2)</m:t>
                                </m:r>
                              </m:oMath>
                            </m:oMathPara>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MSE = </a:t>
                          </a:r>
                          <a14:m>
                            <m:oMath xmlns:m="http://schemas.openxmlformats.org/officeDocument/2006/math">
                              <m:f>
                                <m:fPr>
                                  <m:ctrlPr>
                                    <a:rPr lang="en-US" sz="1600" i="1">
                                      <a:effectLst/>
                                      <a:latin typeface="Cambria Math"/>
                                    </a:rPr>
                                  </m:ctrlPr>
                                </m:fPr>
                                <m:num>
                                  <m:r>
                                    <m:rPr>
                                      <m:sty m:val="p"/>
                                    </m:rPr>
                                    <a:rPr lang="en-US" sz="1600">
                                      <a:effectLst/>
                                      <a:latin typeface="Cambria Math"/>
                                    </a:rPr>
                                    <m:t>SSE</m:t>
                                  </m:r>
                                </m:num>
                                <m:den>
                                  <m:r>
                                    <a:rPr lang="en-US" sz="1600">
                                      <a:effectLst/>
                                      <a:latin typeface="Cambria Math"/>
                                    </a:rPr>
                                    <m:t>(</m:t>
                                  </m:r>
                                  <m:r>
                                    <a:rPr lang="en-US" sz="1600">
                                      <a:effectLst/>
                                      <a:latin typeface="Cambria Math"/>
                                    </a:rPr>
                                    <m:t>𝑛</m:t>
                                  </m:r>
                                  <m:r>
                                    <a:rPr lang="en-US" sz="1600">
                                      <a:effectLst/>
                                      <a:latin typeface="Cambria Math"/>
                                    </a:rPr>
                                    <m:t>−1)(</m:t>
                                  </m:r>
                                  <m:r>
                                    <a:rPr lang="en-US" sz="1600">
                                      <a:effectLst/>
                                      <a:latin typeface="Cambria Math"/>
                                    </a:rPr>
                                    <m:t>𝑛</m:t>
                                  </m:r>
                                  <m:r>
                                    <a:rPr lang="en-US" sz="1600">
                                      <a:effectLst/>
                                      <a:latin typeface="Cambria Math"/>
                                    </a:rPr>
                                    <m:t>−2)</m:t>
                                  </m:r>
                                </m:den>
                              </m:f>
                            </m:oMath>
                          </a14:m>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r>
                  <a:tr h="313714">
                    <a:tc>
                      <a:txBody>
                        <a:bodyPr/>
                        <a:lstStyle/>
                        <a:p>
                          <a:pPr marL="0" marR="0" algn="ctr">
                            <a:spcBef>
                              <a:spcPts val="0"/>
                            </a:spcBef>
                            <a:spcAft>
                              <a:spcPts val="0"/>
                            </a:spcAft>
                            <a:tabLst>
                              <a:tab pos="285750" algn="l"/>
                            </a:tabLst>
                          </a:pPr>
                          <a:r>
                            <a:rPr lang="en-US" sz="1100">
                              <a:effectLst/>
                            </a:rPr>
                            <a:t>   Total </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TSS</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p>
                                  <m:sSupPr>
                                    <m:ctrlPr>
                                      <a:rPr lang="en-US" sz="1600" i="1">
                                        <a:effectLst/>
                                        <a:latin typeface="Cambria Math"/>
                                      </a:rPr>
                                    </m:ctrlPr>
                                  </m:sSupPr>
                                  <m:e>
                                    <m:r>
                                      <a:rPr lang="en-US" sz="1600">
                                        <a:effectLst/>
                                        <a:latin typeface="Cambria Math"/>
                                      </a:rPr>
                                      <m:t>𝑛</m:t>
                                    </m:r>
                                  </m:e>
                                  <m:sup>
                                    <m:r>
                                      <a:rPr lang="en-US" sz="1600">
                                        <a:effectLst/>
                                        <a:latin typeface="Cambria Math"/>
                                      </a:rPr>
                                      <m:t>2</m:t>
                                    </m:r>
                                  </m:sup>
                                </m:sSup>
                                <m:r>
                                  <a:rPr lang="en-US" sz="1600">
                                    <a:effectLst/>
                                    <a:latin typeface="Cambria Math"/>
                                  </a:rPr>
                                  <m:t>−1</m:t>
                                </m:r>
                              </m:oMath>
                            </m:oMathPara>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171456482"/>
                  </p:ext>
                </p:extLst>
              </p:nvPr>
            </p:nvGraphicFramePr>
            <p:xfrm>
              <a:off x="526093" y="1064711"/>
              <a:ext cx="7490563" cy="4580585"/>
            </p:xfrm>
            <a:graphic>
              <a:graphicData uri="http://schemas.openxmlformats.org/drawingml/2006/table">
                <a:tbl>
                  <a:tblPr firstRow="1" firstCol="1" bandRow="1">
                    <a:tableStyleId>{21E4AEA4-8DFA-4A89-87EB-49C32662AFE0}</a:tableStyleId>
                  </a:tblPr>
                  <a:tblGrid>
                    <a:gridCol w="1459822"/>
                    <a:gridCol w="1206149"/>
                    <a:gridCol w="1552676"/>
                    <a:gridCol w="2151921"/>
                    <a:gridCol w="1119995"/>
                  </a:tblGrid>
                  <a:tr h="613484">
                    <a:tc>
                      <a:txBody>
                        <a:bodyPr/>
                        <a:lstStyle/>
                        <a:p>
                          <a:pPr marL="0" marR="0" algn="ctr">
                            <a:spcBef>
                              <a:spcPts val="0"/>
                            </a:spcBef>
                            <a:spcAft>
                              <a:spcPts val="0"/>
                            </a:spcAft>
                            <a:tabLst>
                              <a:tab pos="285750" algn="l"/>
                            </a:tabLst>
                          </a:pPr>
                          <a:r>
                            <a:rPr lang="en-US" sz="1100" dirty="0">
                              <a:effectLst/>
                            </a:rPr>
                            <a:t>Source of variation </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a:effectLst/>
                            </a:rPr>
                            <a:t>Sum of Squares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a:effectLst/>
                            </a:rPr>
                            <a:t>Degree of freedom</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a:effectLst/>
                            </a:rPr>
                            <a:t>Mean Square </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100">
                              <a:effectLst/>
                            </a:rPr>
                            <a:t>F-ratio</a:t>
                          </a:r>
                          <a:endParaRPr lang="en-US" sz="1100">
                            <a:effectLst/>
                            <a:latin typeface="Calibri"/>
                            <a:ea typeface="Calibri"/>
                            <a:cs typeface="Times New Roman"/>
                          </a:endParaRPr>
                        </a:p>
                      </a:txBody>
                      <a:tcPr marL="68580" marR="68580" marT="0" marB="0" anchor="ctr"/>
                    </a:tc>
                  </a:tr>
                  <a:tr h="1115429">
                    <a:tc>
                      <a:txBody>
                        <a:bodyPr/>
                        <a:lstStyle/>
                        <a:p>
                          <a:pPr marL="0" marR="0" algn="ctr">
                            <a:spcBef>
                              <a:spcPts val="0"/>
                            </a:spcBef>
                            <a:spcAft>
                              <a:spcPts val="0"/>
                            </a:spcAft>
                            <a:tabLst>
                              <a:tab pos="285750" algn="l"/>
                            </a:tabLst>
                          </a:pPr>
                          <a:r>
                            <a:rPr lang="en-US" sz="1000">
                              <a:effectLst/>
                            </a:rPr>
                            <a:t>Between  Columns</a:t>
                          </a:r>
                          <a:endParaRPr lang="en-US" sz="1100">
                            <a:effectLst/>
                          </a:endParaRPr>
                        </a:p>
                        <a:p>
                          <a:pPr marL="0" marR="0" algn="ctr">
                            <a:spcBef>
                              <a:spcPts val="0"/>
                            </a:spcBef>
                            <a:spcAft>
                              <a:spcPts val="0"/>
                            </a:spcAft>
                            <a:tabLst>
                              <a:tab pos="285750" algn="l"/>
                            </a:tabLst>
                          </a:pPr>
                          <a:r>
                            <a:rPr lang="en-US" sz="1000">
                              <a:effectLst/>
                            </a:rPr>
                            <a:t>( Treatments)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SSC</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71373" t="-56044" r="-210980" b="-265385"/>
                          </a:stretch>
                        </a:blipFill>
                      </a:tcPr>
                    </a:tc>
                    <a:tc>
                      <a:txBody>
                        <a:bodyPr/>
                        <a:lstStyle/>
                        <a:p>
                          <a:endParaRPr lang="en-US"/>
                        </a:p>
                      </a:txBody>
                      <a:tcPr marL="68580" marR="68580" marT="0" marB="0" anchor="ctr">
                        <a:blipFill rotWithShape="1">
                          <a:blip r:embed="rId2"/>
                          <a:stretch>
                            <a:fillRect l="-196034" t="-56044" r="-52408" b="-265385"/>
                          </a:stretch>
                        </a:blipFill>
                      </a:tcPr>
                    </a:tc>
                    <a:tc>
                      <a:txBody>
                        <a:bodyPr/>
                        <a:lstStyle/>
                        <a:p>
                          <a:endParaRPr lang="en-US"/>
                        </a:p>
                      </a:txBody>
                      <a:tcPr marL="68580" marR="68580" marT="0" marB="0" anchor="ctr">
                        <a:blipFill rotWithShape="1">
                          <a:blip r:embed="rId2"/>
                          <a:stretch>
                            <a:fillRect l="-567935" t="-56044" r="-543" b="-265385"/>
                          </a:stretch>
                        </a:blipFill>
                      </a:tcPr>
                    </a:tc>
                  </a:tr>
                  <a:tr h="839851">
                    <a:tc>
                      <a:txBody>
                        <a:bodyPr/>
                        <a:lstStyle/>
                        <a:p>
                          <a:pPr marL="0" marR="0" algn="ctr">
                            <a:spcBef>
                              <a:spcPts val="0"/>
                            </a:spcBef>
                            <a:spcAft>
                              <a:spcPts val="0"/>
                            </a:spcAft>
                            <a:tabLst>
                              <a:tab pos="285750" algn="l"/>
                            </a:tabLst>
                          </a:pPr>
                          <a:r>
                            <a:rPr lang="en-US" sz="1000">
                              <a:effectLst/>
                            </a:rPr>
                            <a:t>Between Rows (Blocks)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SSR</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71373" t="-205797" r="-210980" b="-250000"/>
                          </a:stretch>
                        </a:blipFill>
                      </a:tcPr>
                    </a:tc>
                    <a:tc>
                      <a:txBody>
                        <a:bodyPr/>
                        <a:lstStyle/>
                        <a:p>
                          <a:endParaRPr lang="en-US"/>
                        </a:p>
                      </a:txBody>
                      <a:tcPr marL="68580" marR="68580" marT="0" marB="0" anchor="ctr">
                        <a:blipFill rotWithShape="1">
                          <a:blip r:embed="rId2"/>
                          <a:stretch>
                            <a:fillRect l="-196034" t="-205797" r="-52408" b="-250000"/>
                          </a:stretch>
                        </a:blipFill>
                      </a:tcPr>
                    </a:tc>
                    <a:tc>
                      <a:txBody>
                        <a:bodyPr/>
                        <a:lstStyle/>
                        <a:p>
                          <a:endParaRPr lang="en-US"/>
                        </a:p>
                      </a:txBody>
                      <a:tcPr marL="68580" marR="68580" marT="0" marB="0" anchor="ctr">
                        <a:blipFill rotWithShape="1">
                          <a:blip r:embed="rId2"/>
                          <a:stretch>
                            <a:fillRect l="-567935" t="-205797" r="-543" b="-250000"/>
                          </a:stretch>
                        </a:blipFill>
                      </a:tcPr>
                    </a:tc>
                  </a:tr>
                  <a:tr h="1083691">
                    <a:tc>
                      <a:txBody>
                        <a:bodyPr/>
                        <a:lstStyle/>
                        <a:p>
                          <a:pPr marL="0" marR="0" algn="ctr">
                            <a:spcBef>
                              <a:spcPts val="0"/>
                            </a:spcBef>
                            <a:spcAft>
                              <a:spcPts val="0"/>
                            </a:spcAft>
                            <a:tabLst>
                              <a:tab pos="285750" algn="l"/>
                            </a:tabLst>
                          </a:pPr>
                          <a:r>
                            <a:rPr lang="en-US" sz="1000">
                              <a:effectLst/>
                            </a:rPr>
                            <a:t>Between Treatments</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a:effectLst/>
                              <a:latin typeface="Times New Roman" pitchFamily="18" charset="0"/>
                              <a:cs typeface="Times New Roman" pitchFamily="18" charset="0"/>
                            </a:rPr>
                            <a:t>SST</a:t>
                          </a:r>
                          <a:endParaRPr lang="en-US" sz="160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71373" t="-237079" r="-210980" b="-93820"/>
                          </a:stretch>
                        </a:blipFill>
                      </a:tcPr>
                    </a:tc>
                    <a:tc>
                      <a:txBody>
                        <a:bodyPr/>
                        <a:lstStyle/>
                        <a:p>
                          <a:endParaRPr lang="en-US"/>
                        </a:p>
                      </a:txBody>
                      <a:tcPr marL="68580" marR="68580" marT="0" marB="0" anchor="ctr">
                        <a:blipFill rotWithShape="1">
                          <a:blip r:embed="rId2"/>
                          <a:stretch>
                            <a:fillRect l="-196034" t="-237079" r="-52408" b="-93820"/>
                          </a:stretch>
                        </a:blipFill>
                      </a:tcPr>
                    </a:tc>
                    <a:tc>
                      <a:txBody>
                        <a:bodyPr/>
                        <a:lstStyle/>
                        <a:p>
                          <a:endParaRPr lang="en-US"/>
                        </a:p>
                      </a:txBody>
                      <a:tcPr marL="68580" marR="68580" marT="0" marB="0" anchor="ctr">
                        <a:blipFill rotWithShape="1">
                          <a:blip r:embed="rId2"/>
                          <a:stretch>
                            <a:fillRect l="-567935" t="-237079" r="-543" b="-93820"/>
                          </a:stretch>
                        </a:blipFill>
                      </a:tcPr>
                    </a:tc>
                  </a:tr>
                  <a:tr h="614416">
                    <a:tc>
                      <a:txBody>
                        <a:bodyPr/>
                        <a:lstStyle/>
                        <a:p>
                          <a:pPr marL="0" marR="0" algn="ctr">
                            <a:spcBef>
                              <a:spcPts val="0"/>
                            </a:spcBef>
                            <a:spcAft>
                              <a:spcPts val="0"/>
                            </a:spcAft>
                            <a:tabLst>
                              <a:tab pos="285750" algn="l"/>
                            </a:tabLst>
                          </a:pPr>
                          <a:r>
                            <a:rPr lang="en-US" sz="1100">
                              <a:effectLst/>
                            </a:rPr>
                            <a:t>Error / Residual</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600">
                              <a:effectLst/>
                              <a:latin typeface="Times New Roman" pitchFamily="18" charset="0"/>
                              <a:cs typeface="Times New Roman" pitchFamily="18" charset="0"/>
                            </a:rPr>
                            <a:t>SSE</a:t>
                          </a:r>
                          <a:endParaRPr lang="en-US" sz="160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71373" t="-594059" r="-210980" b="-65347"/>
                          </a:stretch>
                        </a:blipFill>
                      </a:tcPr>
                    </a:tc>
                    <a:tc>
                      <a:txBody>
                        <a:bodyPr/>
                        <a:lstStyle/>
                        <a:p>
                          <a:endParaRPr lang="en-US"/>
                        </a:p>
                      </a:txBody>
                      <a:tcPr marL="68580" marR="68580" marT="0" marB="0" anchor="ctr">
                        <a:blipFill rotWithShape="1">
                          <a:blip r:embed="rId2"/>
                          <a:stretch>
                            <a:fillRect l="-196034" t="-594059" r="-52408" b="-65347"/>
                          </a:stretch>
                        </a:blipFill>
                      </a:tcP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r>
                  <a:tr h="313714">
                    <a:tc>
                      <a:txBody>
                        <a:bodyPr/>
                        <a:lstStyle/>
                        <a:p>
                          <a:pPr marL="0" marR="0" algn="ctr">
                            <a:spcBef>
                              <a:spcPts val="0"/>
                            </a:spcBef>
                            <a:spcAft>
                              <a:spcPts val="0"/>
                            </a:spcAft>
                            <a:tabLst>
                              <a:tab pos="285750" algn="l"/>
                            </a:tabLst>
                          </a:pPr>
                          <a:r>
                            <a:rPr lang="en-US" sz="1100">
                              <a:effectLst/>
                            </a:rPr>
                            <a:t>   Total </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TSS</a:t>
                          </a:r>
                          <a:endParaRPr lang="en-US" sz="160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71373" t="-1374510" r="-210980" b="-29412"/>
                          </a:stretch>
                        </a:blipFill>
                      </a:tcPr>
                    </a:tc>
                    <a:tc>
                      <a:txBody>
                        <a:bodyPr/>
                        <a:lstStyle/>
                        <a:p>
                          <a:pPr marL="0" marR="0" algn="ctr">
                            <a:spcBef>
                              <a:spcPts val="0"/>
                            </a:spcBef>
                            <a:spcAft>
                              <a:spcPts val="0"/>
                            </a:spcAft>
                            <a:tabLst>
                              <a:tab pos="285750" algn="l"/>
                            </a:tabLst>
                          </a:pPr>
                          <a:r>
                            <a:rPr lang="en-US" sz="1600">
                              <a:effectLst/>
                              <a:latin typeface="Times New Roman" pitchFamily="18" charset="0"/>
                              <a:cs typeface="Times New Roman" pitchFamily="18" charset="0"/>
                            </a:rPr>
                            <a:t> </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3795261711"/>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Clr>
                    <a:srgbClr val="FF0000"/>
                  </a:buClr>
                  <a:buFont typeface="Courier New" pitchFamily="49" charset="0"/>
                  <a:buChar char="o"/>
                </a:pPr>
                <a:r>
                  <a:rPr lang="en-US" dirty="0" smtClean="0">
                    <a:solidFill>
                      <a:srgbClr val="002060"/>
                    </a:solidFill>
                  </a:rPr>
                  <a:t>   SST </a:t>
                </a:r>
                <a:r>
                  <a:rPr lang="en-US" dirty="0">
                    <a:solidFill>
                      <a:srgbClr val="002060"/>
                    </a:solidFill>
                  </a:rPr>
                  <a:t>= Sum of Square of Treatments</a:t>
                </a:r>
              </a:p>
              <a:p>
                <a:pPr marL="0" indent="0">
                  <a:buNone/>
                </a:pPr>
                <a:r>
                  <a:rPr lang="en-US" dirty="0" smtClean="0">
                    <a:solidFill>
                      <a:srgbClr val="002060"/>
                    </a:solidFill>
                  </a:rPr>
                  <a:t>               = </a:t>
                </a:r>
                <a14:m>
                  <m:oMath xmlns:m="http://schemas.openxmlformats.org/officeDocument/2006/math">
                    <m:nary>
                      <m:naryPr>
                        <m:chr m:val="∑"/>
                        <m:limLoc m:val="undOvr"/>
                        <m:ctrlPr>
                          <a:rPr lang="en-US" i="1">
                            <a:solidFill>
                              <a:srgbClr val="002060"/>
                            </a:solidFill>
                            <a:latin typeface="Cambria Math"/>
                          </a:rPr>
                        </m:ctrlPr>
                      </m:naryPr>
                      <m:sub>
                        <m:r>
                          <a:rPr lang="en-US" i="1">
                            <a:solidFill>
                              <a:srgbClr val="002060"/>
                            </a:solidFill>
                            <a:latin typeface="Cambria Math"/>
                          </a:rPr>
                          <m:t>𝑖</m:t>
                        </m:r>
                        <m:r>
                          <a:rPr lang="en-US" i="1">
                            <a:solidFill>
                              <a:srgbClr val="002060"/>
                            </a:solidFill>
                            <a:latin typeface="Cambria Math"/>
                          </a:rPr>
                          <m:t>=1</m:t>
                        </m:r>
                      </m:sub>
                      <m:sup>
                        <m:r>
                          <a:rPr lang="en-US" i="1">
                            <a:solidFill>
                              <a:srgbClr val="002060"/>
                            </a:solidFill>
                            <a:latin typeface="Cambria Math"/>
                          </a:rPr>
                          <m:t>𝑛</m:t>
                        </m:r>
                      </m:sup>
                      <m:e>
                        <m:f>
                          <m:fPr>
                            <m:ctrlPr>
                              <a:rPr lang="en-US" i="1">
                                <a:solidFill>
                                  <a:srgbClr val="002060"/>
                                </a:solidFill>
                                <a:latin typeface="Cambria Math"/>
                              </a:rPr>
                            </m:ctrlPr>
                          </m:fPr>
                          <m:num>
                            <m:sSubSup>
                              <m:sSubSupPr>
                                <m:ctrlPr>
                                  <a:rPr lang="en-US" i="1">
                                    <a:solidFill>
                                      <a:srgbClr val="002060"/>
                                    </a:solidFill>
                                    <a:latin typeface="Cambria Math"/>
                                  </a:rPr>
                                </m:ctrlPr>
                              </m:sSubSupPr>
                              <m:e>
                                <m:r>
                                  <a:rPr lang="en-US" i="1">
                                    <a:solidFill>
                                      <a:srgbClr val="002060"/>
                                    </a:solidFill>
                                    <a:latin typeface="Cambria Math"/>
                                  </a:rPr>
                                  <m:t>𝑇</m:t>
                                </m:r>
                              </m:e>
                              <m:sub>
                                <m:r>
                                  <a:rPr lang="en-US" i="1">
                                    <a:solidFill>
                                      <a:srgbClr val="002060"/>
                                    </a:solidFill>
                                    <a:latin typeface="Cambria Math"/>
                                  </a:rPr>
                                  <m:t>𝑖</m:t>
                                </m:r>
                              </m:sub>
                              <m:sup>
                                <m:r>
                                  <a:rPr lang="en-US" i="1">
                                    <a:solidFill>
                                      <a:srgbClr val="002060"/>
                                    </a:solidFill>
                                    <a:latin typeface="Cambria Math"/>
                                  </a:rPr>
                                  <m:t>2</m:t>
                                </m:r>
                              </m:sup>
                            </m:sSubSup>
                          </m:num>
                          <m:den>
                            <m:sSub>
                              <m:sSubPr>
                                <m:ctrlPr>
                                  <a:rPr lang="en-US" i="1">
                                    <a:solidFill>
                                      <a:srgbClr val="002060"/>
                                    </a:solidFill>
                                    <a:latin typeface="Cambria Math"/>
                                  </a:rPr>
                                </m:ctrlPr>
                              </m:sSubPr>
                              <m:e>
                                <m:r>
                                  <a:rPr lang="en-US" i="1">
                                    <a:solidFill>
                                      <a:srgbClr val="002060"/>
                                    </a:solidFill>
                                    <a:latin typeface="Cambria Math"/>
                                  </a:rPr>
                                  <m:t>𝑛</m:t>
                                </m:r>
                              </m:e>
                              <m:sub>
                                <m:r>
                                  <a:rPr lang="en-US" i="1">
                                    <a:solidFill>
                                      <a:srgbClr val="002060"/>
                                    </a:solidFill>
                                    <a:latin typeface="Cambria Math"/>
                                  </a:rPr>
                                  <m:t>𝑖</m:t>
                                </m:r>
                              </m:sub>
                            </m:sSub>
                          </m:den>
                        </m:f>
                        <m:r>
                          <a:rPr lang="en-US" i="1">
                            <a:solidFill>
                              <a:srgbClr val="002060"/>
                            </a:solidFill>
                            <a:latin typeface="Cambria Math"/>
                          </a:rPr>
                          <m:t>− </m:t>
                        </m:r>
                        <m:f>
                          <m:fPr>
                            <m:ctrlPr>
                              <a:rPr lang="en-US" i="1">
                                <a:solidFill>
                                  <a:srgbClr val="002060"/>
                                </a:solidFill>
                                <a:latin typeface="Cambria Math"/>
                              </a:rPr>
                            </m:ctrlPr>
                          </m:fPr>
                          <m:num>
                            <m:sSup>
                              <m:sSupPr>
                                <m:ctrlPr>
                                  <a:rPr lang="en-US" i="1">
                                    <a:solidFill>
                                      <a:srgbClr val="002060"/>
                                    </a:solidFill>
                                    <a:latin typeface="Cambria Math"/>
                                  </a:rPr>
                                </m:ctrlPr>
                              </m:sSupPr>
                              <m:e>
                                <m:r>
                                  <a:rPr lang="en-US" i="1">
                                    <a:solidFill>
                                      <a:srgbClr val="002060"/>
                                    </a:solidFill>
                                    <a:latin typeface="Cambria Math"/>
                                  </a:rPr>
                                  <m:t>𝑇</m:t>
                                </m:r>
                              </m:e>
                              <m:sup>
                                <m:r>
                                  <a:rPr lang="en-US" i="1">
                                    <a:solidFill>
                                      <a:srgbClr val="002060"/>
                                    </a:solidFill>
                                    <a:latin typeface="Cambria Math"/>
                                  </a:rPr>
                                  <m:t>2</m:t>
                                </m:r>
                              </m:sup>
                            </m:sSup>
                          </m:num>
                          <m:den>
                            <m:r>
                              <a:rPr lang="en-US" i="1">
                                <a:solidFill>
                                  <a:srgbClr val="002060"/>
                                </a:solidFill>
                                <a:latin typeface="Cambria Math"/>
                              </a:rPr>
                              <m:t>𝑁</m:t>
                            </m:r>
                          </m:den>
                        </m:f>
                      </m:e>
                    </m:nary>
                  </m:oMath>
                </a14:m>
                <a:r>
                  <a:rPr lang="en-US" dirty="0">
                    <a:solidFill>
                      <a:srgbClr val="002060"/>
                    </a:solidFill>
                  </a:rPr>
                  <a:t> </a:t>
                </a:r>
                <a:endParaRPr lang="en-US" dirty="0" smtClean="0">
                  <a:solidFill>
                    <a:srgbClr val="002060"/>
                  </a:solidFill>
                </a:endParaRPr>
              </a:p>
              <a:p>
                <a:pPr marL="0" indent="0">
                  <a:buNone/>
                </a:pPr>
                <a:r>
                  <a:rPr lang="en-US" dirty="0">
                    <a:solidFill>
                      <a:srgbClr val="002060"/>
                    </a:solidFill>
                  </a:rPr>
                  <a:t> </a:t>
                </a:r>
                <a:r>
                  <a:rPr lang="en-US" dirty="0" smtClean="0">
                    <a:solidFill>
                      <a:srgbClr val="002060"/>
                    </a:solidFill>
                  </a:rPr>
                  <a:t>      </a:t>
                </a:r>
                <a:r>
                  <a:rPr lang="en-US" sz="2300" dirty="0" smtClean="0">
                    <a:solidFill>
                      <a:srgbClr val="002060"/>
                    </a:solidFill>
                  </a:rPr>
                  <a:t>where </a:t>
                </a:r>
                <a14:m>
                  <m:oMath xmlns:m="http://schemas.openxmlformats.org/officeDocument/2006/math">
                    <m:sSub>
                      <m:sSubPr>
                        <m:ctrlPr>
                          <a:rPr lang="en-US" sz="2300" i="1">
                            <a:solidFill>
                              <a:srgbClr val="002060"/>
                            </a:solidFill>
                            <a:latin typeface="Cambria Math"/>
                          </a:rPr>
                        </m:ctrlPr>
                      </m:sSubPr>
                      <m:e>
                        <m:r>
                          <a:rPr lang="en-US" sz="2300" i="1">
                            <a:solidFill>
                              <a:srgbClr val="002060"/>
                            </a:solidFill>
                            <a:latin typeface="Cambria Math"/>
                          </a:rPr>
                          <m:t>𝑛</m:t>
                        </m:r>
                      </m:e>
                      <m:sub>
                        <m:r>
                          <a:rPr lang="en-US" sz="2300" i="1">
                            <a:solidFill>
                              <a:srgbClr val="002060"/>
                            </a:solidFill>
                            <a:latin typeface="Cambria Math"/>
                          </a:rPr>
                          <m:t>𝑖</m:t>
                        </m:r>
                      </m:sub>
                    </m:sSub>
                  </m:oMath>
                </a14:m>
                <a:r>
                  <a:rPr lang="en-US" sz="2300" dirty="0">
                    <a:solidFill>
                      <a:srgbClr val="002060"/>
                    </a:solidFill>
                  </a:rPr>
                  <a:t> is the number of elements in each </a:t>
                </a:r>
                <a:r>
                  <a:rPr lang="en-US" sz="2300" dirty="0" smtClean="0">
                    <a:solidFill>
                      <a:srgbClr val="002060"/>
                    </a:solidFill>
                  </a:rPr>
                  <a:t>Treatments.</a:t>
                </a:r>
              </a:p>
              <a:p>
                <a:pPr marL="0" indent="0">
                  <a:buNone/>
                </a:pPr>
                <a:endParaRPr lang="en-US" sz="2000" dirty="0">
                  <a:solidFill>
                    <a:srgbClr val="002060"/>
                  </a:solidFill>
                </a:endParaRPr>
              </a:p>
              <a:p>
                <a:pPr>
                  <a:buClr>
                    <a:srgbClr val="FF0000"/>
                  </a:buClr>
                  <a:buFont typeface="Courier New" pitchFamily="49" charset="0"/>
                  <a:buChar char="o"/>
                </a:pPr>
                <a:r>
                  <a:rPr lang="en-US" dirty="0" smtClean="0">
                    <a:solidFill>
                      <a:srgbClr val="002060"/>
                    </a:solidFill>
                  </a:rPr>
                  <a:t>   </a:t>
                </a:r>
                <a:r>
                  <a:rPr lang="en-US" dirty="0">
                    <a:solidFill>
                      <a:srgbClr val="002060"/>
                    </a:solidFill>
                  </a:rPr>
                  <a:t>SSE = TSS </a:t>
                </a:r>
                <a14:m>
                  <m:oMath xmlns:m="http://schemas.openxmlformats.org/officeDocument/2006/math">
                    <m:r>
                      <a:rPr lang="en-US" i="1">
                        <a:solidFill>
                          <a:srgbClr val="002060"/>
                        </a:solidFill>
                        <a:latin typeface="Cambria Math"/>
                      </a:rPr>
                      <m:t>−</m:t>
                    </m:r>
                  </m:oMath>
                </a14:m>
                <a:r>
                  <a:rPr lang="en-US" dirty="0">
                    <a:solidFill>
                      <a:srgbClr val="002060"/>
                    </a:solidFill>
                  </a:rPr>
                  <a:t> SSC </a:t>
                </a:r>
                <a14:m>
                  <m:oMath xmlns:m="http://schemas.openxmlformats.org/officeDocument/2006/math">
                    <m:r>
                      <a:rPr lang="en-US" i="1">
                        <a:solidFill>
                          <a:srgbClr val="002060"/>
                        </a:solidFill>
                        <a:latin typeface="Cambria Math"/>
                      </a:rPr>
                      <m:t>–</m:t>
                    </m:r>
                  </m:oMath>
                </a14:m>
                <a:r>
                  <a:rPr lang="en-US" dirty="0">
                    <a:solidFill>
                      <a:srgbClr val="002060"/>
                    </a:solidFill>
                  </a:rPr>
                  <a:t> SSR</a:t>
                </a:r>
                <a14:m>
                  <m:oMath xmlns:m="http://schemas.openxmlformats.org/officeDocument/2006/math">
                    <m:r>
                      <a:rPr lang="en-US" i="1">
                        <a:solidFill>
                          <a:srgbClr val="002060"/>
                        </a:solidFill>
                        <a:latin typeface="Cambria Math"/>
                      </a:rPr>
                      <m:t>–</m:t>
                    </m:r>
                  </m:oMath>
                </a14:m>
                <a:r>
                  <a:rPr lang="en-US" dirty="0">
                    <a:solidFill>
                      <a:srgbClr val="002060"/>
                    </a:solidFill>
                  </a:rPr>
                  <a:t> SST </a:t>
                </a:r>
                <a:endParaRPr lang="en-US" dirty="0" smtClean="0">
                  <a:solidFill>
                    <a:srgbClr val="002060"/>
                  </a:solidFill>
                </a:endParaRPr>
              </a:p>
              <a:p>
                <a:pPr marL="0" indent="0">
                  <a:buNone/>
                </a:pPr>
                <a:endParaRPr lang="en-US" dirty="0">
                  <a:solidFill>
                    <a:srgbClr val="002060"/>
                  </a:solidFill>
                </a:endParaRPr>
              </a:p>
              <a:p>
                <a:pPr>
                  <a:buClr>
                    <a:srgbClr val="FF0000"/>
                  </a:buClr>
                  <a:buFont typeface="Courier New" pitchFamily="49" charset="0"/>
                  <a:buChar char="o"/>
                </a:pPr>
                <a:r>
                  <a:rPr lang="en-US" dirty="0" smtClean="0">
                    <a:solidFill>
                      <a:srgbClr val="002060"/>
                    </a:solidFill>
                  </a:rPr>
                  <a:t>   MST =  </a:t>
                </a:r>
                <a:r>
                  <a:rPr lang="en-US" dirty="0">
                    <a:solidFill>
                      <a:srgbClr val="002060"/>
                    </a:solidFill>
                  </a:rPr>
                  <a:t>Mean Sum of Treatments.</a:t>
                </a:r>
              </a:p>
              <a:p>
                <a:pPr marL="0" indent="0">
                  <a:buNone/>
                </a:pPr>
                <a:r>
                  <a:rPr lang="en-US" dirty="0" smtClean="0">
                    <a:solidFill>
                      <a:srgbClr val="002060"/>
                    </a:solidFill>
                  </a:rPr>
                  <a:t>                = </a:t>
                </a:r>
                <a14:m>
                  <m:oMath xmlns:m="http://schemas.openxmlformats.org/officeDocument/2006/math">
                    <m:f>
                      <m:fPr>
                        <m:ctrlPr>
                          <a:rPr lang="en-US" i="1">
                            <a:solidFill>
                              <a:srgbClr val="002060"/>
                            </a:solidFill>
                            <a:latin typeface="Cambria Math"/>
                          </a:rPr>
                        </m:ctrlPr>
                      </m:fPr>
                      <m:num>
                        <m:r>
                          <m:rPr>
                            <m:sty m:val="p"/>
                          </m:rPr>
                          <a:rPr lang="en-US">
                            <a:solidFill>
                              <a:srgbClr val="002060"/>
                            </a:solidFill>
                            <a:latin typeface="Cambria Math"/>
                          </a:rPr>
                          <m:t>SST</m:t>
                        </m:r>
                      </m:num>
                      <m:den>
                        <m:r>
                          <a:rPr lang="en-US" i="1">
                            <a:solidFill>
                              <a:srgbClr val="002060"/>
                            </a:solidFill>
                            <a:latin typeface="Cambria Math"/>
                          </a:rPr>
                          <m:t>𝑛</m:t>
                        </m:r>
                        <m:r>
                          <a:rPr lang="en-US" i="1">
                            <a:solidFill>
                              <a:srgbClr val="002060"/>
                            </a:solidFill>
                            <a:latin typeface="Cambria Math"/>
                          </a:rPr>
                          <m:t>−1</m:t>
                        </m:r>
                      </m:den>
                    </m:f>
                  </m:oMath>
                </a14:m>
                <a:endParaRPr lang="en-US" dirty="0">
                  <a:solidFill>
                    <a:srgbClr val="00206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870"/>
                </a:stretch>
              </a:blipFill>
            </p:spPr>
            <p:txBody>
              <a:bodyPr/>
              <a:lstStyle/>
              <a:p>
                <a:r>
                  <a:rPr lang="en-US">
                    <a:noFill/>
                  </a:rPr>
                  <a:t> </a:t>
                </a:r>
              </a:p>
            </p:txBody>
          </p:sp>
        </mc:Fallback>
      </mc:AlternateContent>
    </p:spTree>
    <p:extLst>
      <p:ext uri="{BB962C8B-B14F-4D97-AF65-F5344CB8AC3E}">
        <p14:creationId xmlns:p14="http://schemas.microsoft.com/office/powerpoint/2010/main" val="1935169776"/>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Clr>
                    <a:srgbClr val="FF0000"/>
                  </a:buClr>
                  <a:buFont typeface="Wingdings" pitchFamily="2" charset="2"/>
                  <a:buChar char="v"/>
                </a:pPr>
                <a:r>
                  <a:rPr lang="en-US" u="sng" dirty="0" smtClean="0">
                    <a:solidFill>
                      <a:srgbClr val="FF0000"/>
                    </a:solidFill>
                  </a:rPr>
                  <a:t>NOTE</a:t>
                </a:r>
                <a:r>
                  <a:rPr lang="en-US" dirty="0">
                    <a:solidFill>
                      <a:srgbClr val="FF0000"/>
                    </a:solidFill>
                  </a:rPr>
                  <a:t>: </a:t>
                </a:r>
              </a:p>
              <a:p>
                <a:pPr marL="0" indent="0" algn="just">
                  <a:lnSpc>
                    <a:spcPct val="200000"/>
                  </a:lnSpc>
                  <a:buNone/>
                </a:pPr>
                <a:r>
                  <a:rPr lang="en-US" dirty="0" smtClean="0">
                    <a:solidFill>
                      <a:srgbClr val="002060"/>
                    </a:solidFill>
                    <a:latin typeface="Times New Roman" pitchFamily="18" charset="0"/>
                    <a:cs typeface="Times New Roman" pitchFamily="18" charset="0"/>
                  </a:rPr>
                  <a:t>In </a:t>
                </a:r>
                <a:r>
                  <a:rPr lang="en-US" dirty="0">
                    <a:solidFill>
                      <a:srgbClr val="002060"/>
                    </a:solidFill>
                    <a:latin typeface="Times New Roman" pitchFamily="18" charset="0"/>
                    <a:cs typeface="Times New Roman" pitchFamily="18" charset="0"/>
                  </a:rPr>
                  <a:t>Latin Square, the formula for degrees of freedom for residual is</a:t>
                </a:r>
                <a14:m>
                  <m:oMath xmlns:m="http://schemas.openxmlformats.org/officeDocument/2006/math">
                    <m:r>
                      <a:rPr lang="en-US" i="1">
                        <a:solidFill>
                          <a:srgbClr val="002060"/>
                        </a:solidFill>
                        <a:latin typeface="Cambria Math"/>
                      </a:rPr>
                      <m:t>(</m:t>
                    </m:r>
                    <m:r>
                      <a:rPr lang="en-US" i="1">
                        <a:solidFill>
                          <a:srgbClr val="002060"/>
                        </a:solidFill>
                        <a:latin typeface="Cambria Math"/>
                      </a:rPr>
                      <m:t>𝑛</m:t>
                    </m:r>
                    <m:r>
                      <a:rPr lang="en-US" i="1">
                        <a:solidFill>
                          <a:srgbClr val="002060"/>
                        </a:solidFill>
                        <a:latin typeface="Cambria Math"/>
                      </a:rPr>
                      <m:t>−1)(</m:t>
                    </m:r>
                    <m:r>
                      <a:rPr lang="en-US" i="1">
                        <a:solidFill>
                          <a:srgbClr val="002060"/>
                        </a:solidFill>
                        <a:latin typeface="Cambria Math"/>
                      </a:rPr>
                      <m:t>𝑛</m:t>
                    </m:r>
                    <m:r>
                      <a:rPr lang="en-US" i="1">
                        <a:solidFill>
                          <a:srgbClr val="002060"/>
                        </a:solidFill>
                        <a:latin typeface="Cambria Math"/>
                      </a:rPr>
                      <m:t>−2)</m:t>
                    </m:r>
                  </m:oMath>
                </a14:m>
                <a:r>
                  <a:rPr lang="en-US" dirty="0">
                    <a:solidFill>
                      <a:srgbClr val="002060"/>
                    </a:solidFill>
                    <a:latin typeface="Times New Roman" pitchFamily="18" charset="0"/>
                    <a:cs typeface="Times New Roman" pitchFamily="18" charset="0"/>
                  </a:rPr>
                  <a:t>. So when we put</a:t>
                </a:r>
                <a14:m>
                  <m:oMath xmlns:m="http://schemas.openxmlformats.org/officeDocument/2006/math">
                    <m:r>
                      <a:rPr lang="en-US" i="1">
                        <a:solidFill>
                          <a:srgbClr val="002060"/>
                        </a:solidFill>
                        <a:latin typeface="Cambria Math"/>
                      </a:rPr>
                      <m:t> </m:t>
                    </m:r>
                    <m:r>
                      <a:rPr lang="en-US" i="1">
                        <a:solidFill>
                          <a:srgbClr val="002060"/>
                        </a:solidFill>
                        <a:latin typeface="Cambria Math"/>
                      </a:rPr>
                      <m:t>𝑛</m:t>
                    </m:r>
                    <m:r>
                      <a:rPr lang="en-US" i="1">
                        <a:solidFill>
                          <a:srgbClr val="002060"/>
                        </a:solidFill>
                        <a:latin typeface="Cambria Math"/>
                      </a:rPr>
                      <m:t>=2</m:t>
                    </m:r>
                  </m:oMath>
                </a14:m>
                <a:r>
                  <a:rPr lang="en-US" dirty="0">
                    <a:solidFill>
                      <a:srgbClr val="002060"/>
                    </a:solidFill>
                    <a:latin typeface="Times New Roman" pitchFamily="18" charset="0"/>
                    <a:cs typeface="Times New Roman" pitchFamily="18" charset="0"/>
                  </a:rPr>
                  <a:t>, degrees of freedom becomes zero, which makes MSE value to infinity. </a:t>
                </a:r>
                <a:endParaRPr lang="en-US" dirty="0" smtClean="0">
                  <a:solidFill>
                    <a:srgbClr val="002060"/>
                  </a:solidFill>
                  <a:latin typeface="Times New Roman" pitchFamily="18" charset="0"/>
                  <a:cs typeface="Times New Roman" pitchFamily="18" charset="0"/>
                </a:endParaRPr>
              </a:p>
              <a:p>
                <a:pPr marL="0" indent="0" algn="just">
                  <a:lnSpc>
                    <a:spcPct val="200000"/>
                  </a:lnSpc>
                  <a:buNone/>
                </a:pPr>
                <a:r>
                  <a:rPr lang="en-US" dirty="0" smtClean="0">
                    <a:solidFill>
                      <a:srgbClr val="002060"/>
                    </a:solidFill>
                    <a:latin typeface="Times New Roman" pitchFamily="18" charset="0"/>
                    <a:cs typeface="Times New Roman" pitchFamily="18" charset="0"/>
                  </a:rPr>
                  <a:t>Hence </a:t>
                </a:r>
                <a14:m>
                  <m:oMath xmlns:m="http://schemas.openxmlformats.org/officeDocument/2006/math">
                    <m:r>
                      <a:rPr lang="en-US" i="1">
                        <a:solidFill>
                          <a:srgbClr val="002060"/>
                        </a:solidFill>
                        <a:latin typeface="Cambria Math"/>
                      </a:rPr>
                      <m:t>2×2</m:t>
                    </m:r>
                  </m:oMath>
                </a14:m>
                <a:r>
                  <a:rPr lang="en-US" dirty="0">
                    <a:solidFill>
                      <a:srgbClr val="002060"/>
                    </a:solidFill>
                    <a:latin typeface="Times New Roman" pitchFamily="18" charset="0"/>
                    <a:cs typeface="Times New Roman" pitchFamily="18" charset="0"/>
                  </a:rPr>
                  <a:t> Latin square is not possible.</a:t>
                </a:r>
              </a:p>
              <a:p>
                <a:pPr algn="just">
                  <a:lnSpc>
                    <a:spcPct val="20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11" t="-870" r="-1111"/>
                </a:stretch>
              </a:blipFill>
            </p:spPr>
            <p:txBody>
              <a:bodyPr/>
              <a:lstStyle/>
              <a:p>
                <a:r>
                  <a:rPr lang="en-US">
                    <a:noFill/>
                  </a:rPr>
                  <a:t> </a:t>
                </a:r>
              </a:p>
            </p:txBody>
          </p:sp>
        </mc:Fallback>
      </mc:AlternateContent>
    </p:spTree>
    <p:extLst>
      <p:ext uri="{BB962C8B-B14F-4D97-AF65-F5344CB8AC3E}">
        <p14:creationId xmlns:p14="http://schemas.microsoft.com/office/powerpoint/2010/main" val="2042914825"/>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smtClean="0">
                <a:solidFill>
                  <a:srgbClr val="FF0000"/>
                </a:solidFill>
              </a:rPr>
              <a:t>Problem</a:t>
            </a:r>
            <a:endParaRPr lang="en-US" sz="2400"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89764"/>
                <a:ext cx="8229600" cy="5036401"/>
              </a:xfrm>
            </p:spPr>
            <p:txBody>
              <a:bodyPr/>
              <a:lstStyle/>
              <a:p>
                <a:pPr marL="0" indent="0" algn="just">
                  <a:buNone/>
                </a:pPr>
                <a:r>
                  <a:rPr lang="en-US" sz="2000" dirty="0" smtClean="0">
                    <a:solidFill>
                      <a:srgbClr val="002060"/>
                    </a:solidFill>
                  </a:rPr>
                  <a:t>A farmer wishes to test the effects of four different fertilizers A,B,C, D on the yield of wheat. In order to eliminate sources of error due to variability in soil fertility, he uses the fertilizers, in a Latin square arrangement as indicated in the following table, where the numbers indicate yields in bushels per unity area.</a:t>
                </a:r>
              </a:p>
              <a:p>
                <a:pPr marL="0" indent="0" algn="just">
                  <a:buNone/>
                </a:pPr>
                <a:endParaRPr lang="en-US" sz="2000" dirty="0">
                  <a:solidFill>
                    <a:srgbClr val="002060"/>
                  </a:solidFill>
                </a:endParaRPr>
              </a:p>
              <a:p>
                <a:pPr marL="0" indent="0" algn="just">
                  <a:buNone/>
                </a:pPr>
                <a:endParaRPr lang="en-US" sz="2000" dirty="0" smtClean="0">
                  <a:solidFill>
                    <a:srgbClr val="002060"/>
                  </a:solidFill>
                </a:endParaRPr>
              </a:p>
              <a:p>
                <a:pPr marL="0" indent="0" algn="just">
                  <a:buNone/>
                </a:pPr>
                <a:endParaRPr lang="en-US" sz="2000" dirty="0">
                  <a:solidFill>
                    <a:srgbClr val="002060"/>
                  </a:solidFill>
                </a:endParaRPr>
              </a:p>
              <a:p>
                <a:pPr marL="0" indent="0" algn="just">
                  <a:buNone/>
                </a:pPr>
                <a:endParaRPr lang="en-US" sz="2000" dirty="0" smtClean="0">
                  <a:solidFill>
                    <a:srgbClr val="002060"/>
                  </a:solidFill>
                </a:endParaRPr>
              </a:p>
              <a:p>
                <a:pPr marL="0" indent="0" algn="just">
                  <a:buNone/>
                </a:pPr>
                <a:endParaRPr lang="en-US" sz="2000" dirty="0">
                  <a:solidFill>
                    <a:srgbClr val="002060"/>
                  </a:solidFill>
                </a:endParaRPr>
              </a:p>
              <a:p>
                <a:pPr marL="0" indent="0" algn="just">
                  <a:buNone/>
                </a:pPr>
                <a:endParaRPr lang="en-US" sz="2000" dirty="0" smtClean="0">
                  <a:solidFill>
                    <a:srgbClr val="002060"/>
                  </a:solidFill>
                </a:endParaRPr>
              </a:p>
              <a:p>
                <a:pPr marL="0" indent="0" algn="just">
                  <a:buNone/>
                </a:pPr>
                <a:r>
                  <a:rPr lang="en-US" sz="2000" dirty="0" smtClean="0">
                    <a:solidFill>
                      <a:srgbClr val="002060"/>
                    </a:solidFill>
                  </a:rPr>
                  <a:t>Perform an analysis of variance to determine, if there is a significant difference between the fertilizers at </a:t>
                </a:r>
                <a14:m>
                  <m:oMath xmlns:m="http://schemas.openxmlformats.org/officeDocument/2006/math">
                    <m:r>
                      <a:rPr lang="en-US" sz="2000" i="1" smtClean="0">
                        <a:solidFill>
                          <a:srgbClr val="002060"/>
                        </a:solidFill>
                        <a:latin typeface="Cambria Math"/>
                        <a:ea typeface="Cambria Math"/>
                      </a:rPr>
                      <m:t>∝</m:t>
                    </m:r>
                    <m:r>
                      <a:rPr lang="en-US" sz="2000" b="0" i="1" smtClean="0">
                        <a:solidFill>
                          <a:srgbClr val="002060"/>
                        </a:solidFill>
                        <a:latin typeface="Cambria Math"/>
                        <a:ea typeface="Cambria Math"/>
                      </a:rPr>
                      <m:t>=0.05</m:t>
                    </m:r>
                  </m:oMath>
                </a14:m>
                <a:r>
                  <a:rPr lang="en-US" sz="2000" dirty="0" smtClean="0">
                    <a:solidFill>
                      <a:srgbClr val="002060"/>
                    </a:solidFill>
                  </a:rPr>
                  <a:t> level of significance. </a:t>
                </a:r>
                <a:endParaRPr lang="en-US" sz="2000"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89764"/>
                <a:ext cx="8229600" cy="5036401"/>
              </a:xfrm>
              <a:blipFill rotWithShape="1">
                <a:blip r:embed="rId3"/>
                <a:stretch>
                  <a:fillRect l="-741" t="-484" r="-74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251840693"/>
              </p:ext>
            </p:extLst>
          </p:nvPr>
        </p:nvGraphicFramePr>
        <p:xfrm>
          <a:off x="3281819" y="2799914"/>
          <a:ext cx="3519816" cy="2010080"/>
        </p:xfrm>
        <a:graphic>
          <a:graphicData uri="http://schemas.openxmlformats.org/drawingml/2006/table">
            <a:tbl>
              <a:tblPr firstRow="1" bandRow="1">
                <a:tableStyleId>{616DA210-FB5B-4158-B5E0-FEB733F419BA}</a:tableStyleId>
              </a:tblPr>
              <a:tblGrid>
                <a:gridCol w="879954"/>
                <a:gridCol w="879954"/>
                <a:gridCol w="879954"/>
                <a:gridCol w="879954"/>
              </a:tblGrid>
              <a:tr h="502520">
                <a:tc>
                  <a:txBody>
                    <a:bodyPr/>
                    <a:lstStyle/>
                    <a:p>
                      <a:pPr algn="ctr"/>
                      <a:r>
                        <a:rPr lang="en-US" sz="1600" b="0" dirty="0" smtClean="0">
                          <a:latin typeface="Times New Roman" pitchFamily="18" charset="0"/>
                          <a:cs typeface="Times New Roman" pitchFamily="18" charset="0"/>
                        </a:rPr>
                        <a:t>A  18</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C  21</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D  25</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B  11</a:t>
                      </a:r>
                      <a:endParaRPr lang="en-US" sz="1600" b="0" dirty="0">
                        <a:latin typeface="Times New Roman" pitchFamily="18" charset="0"/>
                        <a:cs typeface="Times New Roman" pitchFamily="18" charset="0"/>
                      </a:endParaRPr>
                    </a:p>
                  </a:txBody>
                  <a:tcPr anchor="ctr"/>
                </a:tc>
              </a:tr>
              <a:tr h="502520">
                <a:tc>
                  <a:txBody>
                    <a:bodyPr/>
                    <a:lstStyle/>
                    <a:p>
                      <a:pPr algn="ctr"/>
                      <a:r>
                        <a:rPr lang="en-US" sz="1600" b="0" dirty="0" smtClean="0">
                          <a:latin typeface="Times New Roman" pitchFamily="18" charset="0"/>
                          <a:cs typeface="Times New Roman" pitchFamily="18" charset="0"/>
                        </a:rPr>
                        <a:t>D    22</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B      12  </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A   15</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C   19</a:t>
                      </a:r>
                      <a:endParaRPr lang="en-US" sz="1600" b="0" dirty="0">
                        <a:latin typeface="Times New Roman" pitchFamily="18" charset="0"/>
                        <a:cs typeface="Times New Roman" pitchFamily="18" charset="0"/>
                      </a:endParaRPr>
                    </a:p>
                  </a:txBody>
                  <a:tcPr anchor="ctr"/>
                </a:tc>
              </a:tr>
              <a:tr h="502520">
                <a:tc>
                  <a:txBody>
                    <a:bodyPr/>
                    <a:lstStyle/>
                    <a:p>
                      <a:pPr algn="ctr"/>
                      <a:r>
                        <a:rPr lang="en-US" sz="1600" b="0" dirty="0" smtClean="0">
                          <a:latin typeface="Times New Roman" pitchFamily="18" charset="0"/>
                          <a:cs typeface="Times New Roman" pitchFamily="18" charset="0"/>
                        </a:rPr>
                        <a:t>B   15</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A   20</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C  23</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D  24</a:t>
                      </a:r>
                      <a:endParaRPr lang="en-US" sz="1600" b="0" dirty="0">
                        <a:latin typeface="Times New Roman" pitchFamily="18" charset="0"/>
                        <a:cs typeface="Times New Roman" pitchFamily="18" charset="0"/>
                      </a:endParaRPr>
                    </a:p>
                  </a:txBody>
                  <a:tcPr anchor="ctr"/>
                </a:tc>
              </a:tr>
              <a:tr h="502520">
                <a:tc>
                  <a:txBody>
                    <a:bodyPr/>
                    <a:lstStyle/>
                    <a:p>
                      <a:pPr algn="ctr"/>
                      <a:r>
                        <a:rPr lang="en-US" sz="1600" b="0" dirty="0" smtClean="0">
                          <a:latin typeface="Times New Roman" pitchFamily="18" charset="0"/>
                          <a:cs typeface="Times New Roman" pitchFamily="18" charset="0"/>
                        </a:rPr>
                        <a:t>C  22</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D   21</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B   10</a:t>
                      </a:r>
                      <a:endParaRPr lang="en-US" sz="1600" b="0" dirty="0">
                        <a:latin typeface="Times New Roman" pitchFamily="18" charset="0"/>
                        <a:cs typeface="Times New Roman" pitchFamily="18" charset="0"/>
                      </a:endParaRPr>
                    </a:p>
                  </a:txBody>
                  <a:tcPr anchor="ctr"/>
                </a:tc>
                <a:tc>
                  <a:txBody>
                    <a:bodyPr/>
                    <a:lstStyle/>
                    <a:p>
                      <a:pPr algn="ctr"/>
                      <a:r>
                        <a:rPr lang="en-US" sz="1600" b="0" dirty="0" smtClean="0">
                          <a:latin typeface="Times New Roman" pitchFamily="18" charset="0"/>
                          <a:cs typeface="Times New Roman" pitchFamily="18" charset="0"/>
                        </a:rPr>
                        <a:t>A    17</a:t>
                      </a:r>
                      <a:endParaRPr lang="en-US" sz="1600" b="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4236159873"/>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smtClean="0">
                <a:solidFill>
                  <a:srgbClr val="FF0000"/>
                </a:solidFill>
              </a:rPr>
              <a:t>Solution</a:t>
            </a:r>
            <a:endParaRPr lang="en-US" sz="2400"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r>
                  <a:rPr lang="en-US" u="sng" dirty="0" smtClean="0">
                    <a:solidFill>
                      <a:srgbClr val="002060"/>
                    </a:solidFill>
                  </a:rPr>
                  <a:t>Null hypothesis </a:t>
                </a:r>
                <a14:m>
                  <m:oMath xmlns:m="http://schemas.openxmlformats.org/officeDocument/2006/math">
                    <m:sSub>
                      <m:sSubPr>
                        <m:ctrlPr>
                          <a:rPr lang="en-US" i="1" u="sng" smtClean="0">
                            <a:solidFill>
                              <a:srgbClr val="002060"/>
                            </a:solidFill>
                            <a:latin typeface="Cambria Math"/>
                          </a:rPr>
                        </m:ctrlPr>
                      </m:sSubPr>
                      <m:e>
                        <m:r>
                          <a:rPr lang="en-US" b="0" i="1" u="sng" smtClean="0">
                            <a:solidFill>
                              <a:srgbClr val="002060"/>
                            </a:solidFill>
                            <a:latin typeface="Cambria Math"/>
                          </a:rPr>
                          <m:t>𝐻</m:t>
                        </m:r>
                      </m:e>
                      <m:sub>
                        <m:r>
                          <a:rPr lang="en-US" b="0" i="1" u="sng" smtClean="0">
                            <a:solidFill>
                              <a:srgbClr val="002060"/>
                            </a:solidFill>
                            <a:latin typeface="Cambria Math"/>
                          </a:rPr>
                          <m:t>0</m:t>
                        </m:r>
                      </m:sub>
                    </m:sSub>
                    <m:r>
                      <a:rPr lang="en-US" b="0" i="1" u="sng" smtClean="0">
                        <a:solidFill>
                          <a:srgbClr val="002060"/>
                        </a:solidFill>
                        <a:latin typeface="Cambria Math"/>
                      </a:rPr>
                      <m:t>:</m:t>
                    </m:r>
                  </m:oMath>
                </a14:m>
                <a:r>
                  <a:rPr lang="en-US" u="sng" dirty="0" smtClean="0">
                    <a:solidFill>
                      <a:srgbClr val="002060"/>
                    </a:solidFill>
                  </a:rPr>
                  <a:t> </a:t>
                </a:r>
                <a:r>
                  <a:rPr lang="en-US" dirty="0" smtClean="0">
                    <a:solidFill>
                      <a:srgbClr val="002060"/>
                    </a:solidFill>
                  </a:rPr>
                  <a:t>There is no significant difference between rows, columns and treatments.</a:t>
                </a:r>
              </a:p>
              <a:p>
                <a:pPr marL="0" indent="0" algn="just">
                  <a:buNone/>
                </a:pPr>
                <a:r>
                  <a:rPr lang="en-US" u="sng" dirty="0" smtClean="0">
                    <a:solidFill>
                      <a:srgbClr val="002060"/>
                    </a:solidFill>
                  </a:rPr>
                  <a:t>Alternative </a:t>
                </a:r>
                <a:r>
                  <a:rPr lang="en-US" u="sng" dirty="0">
                    <a:solidFill>
                      <a:srgbClr val="002060"/>
                    </a:solidFill>
                  </a:rPr>
                  <a:t>hypothesis </a:t>
                </a:r>
                <a14:m>
                  <m:oMath xmlns:m="http://schemas.openxmlformats.org/officeDocument/2006/math">
                    <m:sSub>
                      <m:sSubPr>
                        <m:ctrlPr>
                          <a:rPr lang="en-US" i="1" u="sng">
                            <a:solidFill>
                              <a:srgbClr val="002060"/>
                            </a:solidFill>
                            <a:latin typeface="Cambria Math"/>
                          </a:rPr>
                        </m:ctrlPr>
                      </m:sSubPr>
                      <m:e>
                        <m:r>
                          <a:rPr lang="en-US" i="1" u="sng">
                            <a:solidFill>
                              <a:srgbClr val="002060"/>
                            </a:solidFill>
                            <a:latin typeface="Cambria Math"/>
                          </a:rPr>
                          <m:t>𝐻</m:t>
                        </m:r>
                      </m:e>
                      <m:sub>
                        <m:r>
                          <a:rPr lang="en-US" b="0" i="1" u="sng" smtClean="0">
                            <a:solidFill>
                              <a:srgbClr val="002060"/>
                            </a:solidFill>
                            <a:latin typeface="Cambria Math"/>
                          </a:rPr>
                          <m:t>1</m:t>
                        </m:r>
                      </m:sub>
                    </m:sSub>
                    <m:r>
                      <a:rPr lang="en-US" i="1" u="sng">
                        <a:solidFill>
                          <a:srgbClr val="002060"/>
                        </a:solidFill>
                        <a:latin typeface="Cambria Math"/>
                      </a:rPr>
                      <m:t>:</m:t>
                    </m:r>
                  </m:oMath>
                </a14:m>
                <a:r>
                  <a:rPr lang="en-US" u="sng" dirty="0">
                    <a:solidFill>
                      <a:srgbClr val="002060"/>
                    </a:solidFill>
                  </a:rPr>
                  <a:t> </a:t>
                </a:r>
                <a:r>
                  <a:rPr lang="en-US" dirty="0">
                    <a:solidFill>
                      <a:srgbClr val="002060"/>
                    </a:solidFill>
                  </a:rPr>
                  <a:t>There is </a:t>
                </a:r>
                <a:r>
                  <a:rPr lang="en-US" dirty="0" smtClean="0">
                    <a:solidFill>
                      <a:srgbClr val="002060"/>
                    </a:solidFill>
                  </a:rPr>
                  <a:t>a </a:t>
                </a:r>
                <a:r>
                  <a:rPr lang="en-US" dirty="0">
                    <a:solidFill>
                      <a:srgbClr val="002060"/>
                    </a:solidFill>
                  </a:rPr>
                  <a:t>significant difference between rows, columns and </a:t>
                </a:r>
                <a:r>
                  <a:rPr lang="en-US" dirty="0" smtClean="0">
                    <a:solidFill>
                      <a:srgbClr val="002060"/>
                    </a:solidFill>
                  </a:rPr>
                  <a:t>treatments.</a:t>
                </a:r>
              </a:p>
              <a:p>
                <a:pPr marL="0" indent="0" algn="just">
                  <a:buNone/>
                </a:pPr>
                <a:r>
                  <a:rPr lang="en-US" dirty="0" smtClean="0">
                    <a:solidFill>
                      <a:srgbClr val="002060"/>
                    </a:solidFill>
                  </a:rPr>
                  <a:t>Code the data by subtracting 20 from all the values</a:t>
                </a:r>
                <a:endParaRPr lang="en-US"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11" t="-870" r="-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791425948"/>
                  </p:ext>
                </p:extLst>
              </p:nvPr>
            </p:nvGraphicFramePr>
            <p:xfrm>
              <a:off x="1586630" y="3576529"/>
              <a:ext cx="6096000" cy="148336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r>
                            <a:rPr lang="en-US" dirty="0" smtClean="0"/>
                            <a:t>A         </a:t>
                          </a:r>
                          <a14:m>
                            <m:oMath xmlns:m="http://schemas.openxmlformats.org/officeDocument/2006/math">
                              <m:r>
                                <a:rPr lang="en-US" b="0" i="1" smtClean="0">
                                  <a:latin typeface="Cambria Math"/>
                                </a:rPr>
                                <m:t>−2</m:t>
                              </m:r>
                            </m:oMath>
                          </a14:m>
                          <a:endParaRPr lang="en-US" dirty="0"/>
                        </a:p>
                      </a:txBody>
                      <a:tcPr/>
                    </a:tc>
                    <a:tc>
                      <a:txBody>
                        <a:bodyPr/>
                        <a:lstStyle/>
                        <a:p>
                          <a:r>
                            <a:rPr lang="en-US" dirty="0" smtClean="0"/>
                            <a:t>C        </a:t>
                          </a:r>
                          <a:r>
                            <a:rPr lang="en-US" baseline="0" dirty="0" smtClean="0"/>
                            <a:t> 1</a:t>
                          </a:r>
                          <a:endParaRPr lang="en-US" dirty="0"/>
                        </a:p>
                      </a:txBody>
                      <a:tcPr/>
                    </a:tc>
                    <a:tc>
                      <a:txBody>
                        <a:bodyPr/>
                        <a:lstStyle/>
                        <a:p>
                          <a:r>
                            <a:rPr lang="en-US" dirty="0" smtClean="0"/>
                            <a:t>D        5 </a:t>
                          </a:r>
                          <a:endParaRPr lang="en-US" dirty="0"/>
                        </a:p>
                      </a:txBody>
                      <a:tcPr/>
                    </a:tc>
                    <a:tc>
                      <a:txBody>
                        <a:bodyPr/>
                        <a:lstStyle/>
                        <a:p>
                          <a:r>
                            <a:rPr lang="en-US" dirty="0" smtClean="0"/>
                            <a:t>B</a:t>
                          </a:r>
                          <a14:m>
                            <m:oMath xmlns:m="http://schemas.openxmlformats.org/officeDocument/2006/math">
                              <m:r>
                                <a:rPr lang="en-US" b="0" i="0" smtClean="0">
                                  <a:latin typeface="Cambria Math"/>
                                </a:rPr>
                                <m:t>         </m:t>
                              </m:r>
                              <m:r>
                                <a:rPr lang="en-US" b="0" i="1" smtClean="0">
                                  <a:latin typeface="Cambria Math"/>
                                </a:rPr>
                                <m:t>−9</m:t>
                              </m:r>
                            </m:oMath>
                          </a14:m>
                          <a:endParaRPr lang="en-US" dirty="0"/>
                        </a:p>
                      </a:txBody>
                      <a:tcPr/>
                    </a:tc>
                  </a:tr>
                  <a:tr h="370840">
                    <a:tc>
                      <a:txBody>
                        <a:bodyPr/>
                        <a:lstStyle/>
                        <a:p>
                          <a:r>
                            <a:rPr lang="en-US" dirty="0" smtClean="0"/>
                            <a:t>D           3</a:t>
                          </a:r>
                          <a:endParaRPr lang="en-US" dirty="0"/>
                        </a:p>
                      </a:txBody>
                      <a:tcPr/>
                    </a:tc>
                    <a:tc>
                      <a:txBody>
                        <a:bodyPr/>
                        <a:lstStyle/>
                        <a:p>
                          <a:r>
                            <a:rPr lang="en-US" dirty="0" smtClean="0"/>
                            <a:t>B      </a:t>
                          </a:r>
                          <a14:m>
                            <m:oMath xmlns:m="http://schemas.openxmlformats.org/officeDocument/2006/math">
                              <m:r>
                                <a:rPr lang="en-US" b="0" i="0" smtClean="0">
                                  <a:latin typeface="Cambria Math"/>
                                </a:rPr>
                                <m:t>−</m:t>
                              </m:r>
                              <m:r>
                                <a:rPr lang="en-US" b="0" i="1" smtClean="0">
                                  <a:latin typeface="Cambria Math"/>
                                </a:rPr>
                                <m:t>8</m:t>
                              </m:r>
                            </m:oMath>
                          </a14:m>
                          <a:endParaRPr lang="en-US" dirty="0"/>
                        </a:p>
                      </a:txBody>
                      <a:tcPr/>
                    </a:tc>
                    <a:tc>
                      <a:txBody>
                        <a:bodyPr/>
                        <a:lstStyle/>
                        <a:p>
                          <a:r>
                            <a:rPr lang="en-US" dirty="0" smtClean="0"/>
                            <a:t>A</a:t>
                          </a:r>
                          <a14:m>
                            <m:oMath xmlns:m="http://schemas.openxmlformats.org/officeDocument/2006/math">
                              <m:r>
                                <a:rPr lang="en-US" b="0" i="0" smtClean="0">
                                  <a:latin typeface="Cambria Math"/>
                                </a:rPr>
                                <m:t>        </m:t>
                              </m:r>
                              <m:r>
                                <a:rPr lang="en-US" b="0" i="1" smtClean="0">
                                  <a:latin typeface="Cambria Math"/>
                                </a:rPr>
                                <m:t>−5</m:t>
                              </m:r>
                            </m:oMath>
                          </a14:m>
                          <a:endParaRPr lang="en-US" dirty="0"/>
                        </a:p>
                      </a:txBody>
                      <a:tcPr/>
                    </a:tc>
                    <a:tc>
                      <a:txBody>
                        <a:bodyPr/>
                        <a:lstStyle/>
                        <a:p>
                          <a:r>
                            <a:rPr lang="en-US" dirty="0" smtClean="0"/>
                            <a:t>C       </a:t>
                          </a:r>
                          <a14:m>
                            <m:oMath xmlns:m="http://schemas.openxmlformats.org/officeDocument/2006/math">
                              <m:r>
                                <a:rPr lang="en-US" b="0" i="1" smtClean="0">
                                  <a:latin typeface="Cambria Math"/>
                                </a:rPr>
                                <m:t>−1</m:t>
                              </m:r>
                            </m:oMath>
                          </a14:m>
                          <a:endParaRPr lang="en-US" dirty="0"/>
                        </a:p>
                      </a:txBody>
                      <a:tcPr/>
                    </a:tc>
                  </a:tr>
                  <a:tr h="370840">
                    <a:tc>
                      <a:txBody>
                        <a:bodyPr/>
                        <a:lstStyle/>
                        <a:p>
                          <a:r>
                            <a:rPr lang="en-US" dirty="0" smtClean="0"/>
                            <a:t>B</a:t>
                          </a:r>
                          <a14:m>
                            <m:oMath xmlns:m="http://schemas.openxmlformats.org/officeDocument/2006/math">
                              <m:r>
                                <a:rPr lang="en-US" b="0" i="0" smtClean="0">
                                  <a:latin typeface="Cambria Math"/>
                                </a:rPr>
                                <m:t>            </m:t>
                              </m:r>
                              <m:r>
                                <a:rPr lang="en-US" b="0" i="1" smtClean="0">
                                  <a:latin typeface="Cambria Math"/>
                                </a:rPr>
                                <m:t>−5</m:t>
                              </m:r>
                            </m:oMath>
                          </a14:m>
                          <a:endParaRPr lang="en-US" dirty="0"/>
                        </a:p>
                      </a:txBody>
                      <a:tcPr/>
                    </a:tc>
                    <a:tc>
                      <a:txBody>
                        <a:bodyPr/>
                        <a:lstStyle/>
                        <a:p>
                          <a:r>
                            <a:rPr lang="en-US" dirty="0" smtClean="0"/>
                            <a:t>A        0</a:t>
                          </a:r>
                          <a:endParaRPr lang="en-US" dirty="0"/>
                        </a:p>
                      </a:txBody>
                      <a:tcPr/>
                    </a:tc>
                    <a:tc>
                      <a:txBody>
                        <a:bodyPr/>
                        <a:lstStyle/>
                        <a:p>
                          <a:r>
                            <a:rPr lang="en-US" dirty="0" smtClean="0"/>
                            <a:t>C        3</a:t>
                          </a:r>
                          <a:endParaRPr lang="en-US" dirty="0"/>
                        </a:p>
                      </a:txBody>
                      <a:tcPr/>
                    </a:tc>
                    <a:tc>
                      <a:txBody>
                        <a:bodyPr/>
                        <a:lstStyle/>
                        <a:p>
                          <a:r>
                            <a:rPr lang="en-US" dirty="0" smtClean="0"/>
                            <a:t>D        4</a:t>
                          </a:r>
                          <a:endParaRPr lang="en-US" dirty="0"/>
                        </a:p>
                      </a:txBody>
                      <a:tcPr/>
                    </a:tc>
                  </a:tr>
                  <a:tr h="370840">
                    <a:tc>
                      <a:txBody>
                        <a:bodyPr/>
                        <a:lstStyle/>
                        <a:p>
                          <a:r>
                            <a:rPr lang="en-US" dirty="0" smtClean="0"/>
                            <a:t>C           2</a:t>
                          </a:r>
                          <a:endParaRPr lang="en-US" dirty="0"/>
                        </a:p>
                      </a:txBody>
                      <a:tcPr/>
                    </a:tc>
                    <a:tc>
                      <a:txBody>
                        <a:bodyPr/>
                        <a:lstStyle/>
                        <a:p>
                          <a:r>
                            <a:rPr lang="en-US" dirty="0" smtClean="0"/>
                            <a:t>D        1</a:t>
                          </a:r>
                          <a:endParaRPr lang="en-US" dirty="0"/>
                        </a:p>
                      </a:txBody>
                      <a:tcPr/>
                    </a:tc>
                    <a:tc>
                      <a:txBody>
                        <a:bodyPr/>
                        <a:lstStyle/>
                        <a:p>
                          <a:r>
                            <a:rPr lang="en-US" dirty="0" smtClean="0"/>
                            <a:t>B      </a:t>
                          </a:r>
                          <a14:m>
                            <m:oMath xmlns:m="http://schemas.openxmlformats.org/officeDocument/2006/math">
                              <m:r>
                                <a:rPr lang="en-US" b="0" i="1" smtClean="0">
                                  <a:latin typeface="Cambria Math"/>
                                </a:rPr>
                                <m:t>−10</m:t>
                              </m:r>
                            </m:oMath>
                          </a14:m>
                          <a:endParaRPr lang="en-US" dirty="0"/>
                        </a:p>
                      </a:txBody>
                      <a:tcPr/>
                    </a:tc>
                    <a:tc>
                      <a:txBody>
                        <a:bodyPr/>
                        <a:lstStyle/>
                        <a:p>
                          <a:r>
                            <a:rPr lang="en-US" dirty="0" smtClean="0"/>
                            <a:t>A      </a:t>
                          </a:r>
                          <a14:m>
                            <m:oMath xmlns:m="http://schemas.openxmlformats.org/officeDocument/2006/math">
                              <m:r>
                                <a:rPr lang="en-US" b="0" i="1" smtClean="0">
                                  <a:latin typeface="Cambria Math"/>
                                </a:rPr>
                                <m:t>−3</m:t>
                              </m:r>
                            </m:oMath>
                          </a14:m>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791425948"/>
                  </p:ext>
                </p:extLst>
              </p:nvPr>
            </p:nvGraphicFramePr>
            <p:xfrm>
              <a:off x="1586630" y="3576529"/>
              <a:ext cx="6096000" cy="148336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endParaRPr lang="en-US"/>
                        </a:p>
                      </a:txBody>
                      <a:tcPr>
                        <a:blipFill rotWithShape="1">
                          <a:blip r:embed="rId4"/>
                          <a:stretch>
                            <a:fillRect t="-6557" r="-300400" b="-324590"/>
                          </a:stretch>
                        </a:blipFill>
                      </a:tcPr>
                    </a:tc>
                    <a:tc>
                      <a:txBody>
                        <a:bodyPr/>
                        <a:lstStyle/>
                        <a:p>
                          <a:r>
                            <a:rPr lang="en-US" dirty="0" smtClean="0"/>
                            <a:t>C        </a:t>
                          </a:r>
                          <a:r>
                            <a:rPr lang="en-US" baseline="0" dirty="0" smtClean="0"/>
                            <a:t> 1</a:t>
                          </a:r>
                          <a:endParaRPr lang="en-US" dirty="0"/>
                        </a:p>
                      </a:txBody>
                      <a:tcPr/>
                    </a:tc>
                    <a:tc>
                      <a:txBody>
                        <a:bodyPr/>
                        <a:lstStyle/>
                        <a:p>
                          <a:r>
                            <a:rPr lang="en-US" dirty="0" smtClean="0"/>
                            <a:t>D        5 </a:t>
                          </a:r>
                          <a:endParaRPr lang="en-US" dirty="0"/>
                        </a:p>
                      </a:txBody>
                      <a:tcPr/>
                    </a:tc>
                    <a:tc>
                      <a:txBody>
                        <a:bodyPr/>
                        <a:lstStyle/>
                        <a:p>
                          <a:endParaRPr lang="en-US"/>
                        </a:p>
                      </a:txBody>
                      <a:tcPr>
                        <a:blipFill rotWithShape="1">
                          <a:blip r:embed="rId4"/>
                          <a:stretch>
                            <a:fillRect l="-300000" t="-6557" r="-400" b="-324590"/>
                          </a:stretch>
                        </a:blipFill>
                      </a:tcPr>
                    </a:tc>
                  </a:tr>
                  <a:tr h="370840">
                    <a:tc>
                      <a:txBody>
                        <a:bodyPr/>
                        <a:lstStyle/>
                        <a:p>
                          <a:r>
                            <a:rPr lang="en-US" dirty="0" smtClean="0"/>
                            <a:t>D           3</a:t>
                          </a:r>
                          <a:endParaRPr lang="en-US" dirty="0"/>
                        </a:p>
                      </a:txBody>
                      <a:tcPr/>
                    </a:tc>
                    <a:tc>
                      <a:txBody>
                        <a:bodyPr/>
                        <a:lstStyle/>
                        <a:p>
                          <a:endParaRPr lang="en-US"/>
                        </a:p>
                      </a:txBody>
                      <a:tcPr>
                        <a:blipFill rotWithShape="1">
                          <a:blip r:embed="rId4"/>
                          <a:stretch>
                            <a:fillRect l="-100000" t="-106557" r="-200400" b="-224590"/>
                          </a:stretch>
                        </a:blipFill>
                      </a:tcPr>
                    </a:tc>
                    <a:tc>
                      <a:txBody>
                        <a:bodyPr/>
                        <a:lstStyle/>
                        <a:p>
                          <a:endParaRPr lang="en-US"/>
                        </a:p>
                      </a:txBody>
                      <a:tcPr>
                        <a:blipFill rotWithShape="1">
                          <a:blip r:embed="rId4"/>
                          <a:stretch>
                            <a:fillRect l="-200000" t="-106557" r="-100400" b="-224590"/>
                          </a:stretch>
                        </a:blipFill>
                      </a:tcPr>
                    </a:tc>
                    <a:tc>
                      <a:txBody>
                        <a:bodyPr/>
                        <a:lstStyle/>
                        <a:p>
                          <a:endParaRPr lang="en-US"/>
                        </a:p>
                      </a:txBody>
                      <a:tcPr>
                        <a:blipFill rotWithShape="1">
                          <a:blip r:embed="rId4"/>
                          <a:stretch>
                            <a:fillRect l="-300000" t="-106557" r="-400" b="-224590"/>
                          </a:stretch>
                        </a:blipFill>
                      </a:tcPr>
                    </a:tc>
                  </a:tr>
                  <a:tr h="370840">
                    <a:tc>
                      <a:txBody>
                        <a:bodyPr/>
                        <a:lstStyle/>
                        <a:p>
                          <a:endParaRPr lang="en-US"/>
                        </a:p>
                      </a:txBody>
                      <a:tcPr>
                        <a:blipFill rotWithShape="1">
                          <a:blip r:embed="rId4"/>
                          <a:stretch>
                            <a:fillRect t="-210000" r="-300400" b="-128333"/>
                          </a:stretch>
                        </a:blipFill>
                      </a:tcPr>
                    </a:tc>
                    <a:tc>
                      <a:txBody>
                        <a:bodyPr/>
                        <a:lstStyle/>
                        <a:p>
                          <a:r>
                            <a:rPr lang="en-US" dirty="0" smtClean="0"/>
                            <a:t>A        0</a:t>
                          </a:r>
                          <a:endParaRPr lang="en-US" dirty="0"/>
                        </a:p>
                      </a:txBody>
                      <a:tcPr/>
                    </a:tc>
                    <a:tc>
                      <a:txBody>
                        <a:bodyPr/>
                        <a:lstStyle/>
                        <a:p>
                          <a:r>
                            <a:rPr lang="en-US" dirty="0" smtClean="0"/>
                            <a:t>C        3</a:t>
                          </a:r>
                          <a:endParaRPr lang="en-US" dirty="0"/>
                        </a:p>
                      </a:txBody>
                      <a:tcPr/>
                    </a:tc>
                    <a:tc>
                      <a:txBody>
                        <a:bodyPr/>
                        <a:lstStyle/>
                        <a:p>
                          <a:r>
                            <a:rPr lang="en-US" dirty="0" smtClean="0"/>
                            <a:t>D        4</a:t>
                          </a:r>
                          <a:endParaRPr lang="en-US" dirty="0"/>
                        </a:p>
                      </a:txBody>
                      <a:tcPr/>
                    </a:tc>
                  </a:tr>
                  <a:tr h="370840">
                    <a:tc>
                      <a:txBody>
                        <a:bodyPr/>
                        <a:lstStyle/>
                        <a:p>
                          <a:r>
                            <a:rPr lang="en-US" dirty="0" smtClean="0"/>
                            <a:t>C           2</a:t>
                          </a:r>
                          <a:endParaRPr lang="en-US" dirty="0"/>
                        </a:p>
                      </a:txBody>
                      <a:tcPr/>
                    </a:tc>
                    <a:tc>
                      <a:txBody>
                        <a:bodyPr/>
                        <a:lstStyle/>
                        <a:p>
                          <a:r>
                            <a:rPr lang="en-US" dirty="0" smtClean="0"/>
                            <a:t>D        1</a:t>
                          </a:r>
                          <a:endParaRPr lang="en-US" dirty="0"/>
                        </a:p>
                      </a:txBody>
                      <a:tcPr/>
                    </a:tc>
                    <a:tc>
                      <a:txBody>
                        <a:bodyPr/>
                        <a:lstStyle/>
                        <a:p>
                          <a:endParaRPr lang="en-US"/>
                        </a:p>
                      </a:txBody>
                      <a:tcPr>
                        <a:blipFill rotWithShape="1">
                          <a:blip r:embed="rId4"/>
                          <a:stretch>
                            <a:fillRect l="-200000" t="-304918" r="-100400" b="-26230"/>
                          </a:stretch>
                        </a:blipFill>
                      </a:tcPr>
                    </a:tc>
                    <a:tc>
                      <a:txBody>
                        <a:bodyPr/>
                        <a:lstStyle/>
                        <a:p>
                          <a:endParaRPr lang="en-US"/>
                        </a:p>
                      </a:txBody>
                      <a:tcPr>
                        <a:blipFill rotWithShape="1">
                          <a:blip r:embed="rId4"/>
                          <a:stretch>
                            <a:fillRect l="-300000" t="-304918" r="-400" b="-26230"/>
                          </a:stretch>
                        </a:blipFill>
                      </a:tcPr>
                    </a:tc>
                  </a:tr>
                </a:tbl>
              </a:graphicData>
            </a:graphic>
          </p:graphicFrame>
        </mc:Fallback>
      </mc:AlternateContent>
    </p:spTree>
    <p:extLst>
      <p:ext uri="{BB962C8B-B14F-4D97-AF65-F5344CB8AC3E}">
        <p14:creationId xmlns:p14="http://schemas.microsoft.com/office/powerpoint/2010/main" val="746475167"/>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smtClean="0"/>
              <a:t>ANOVA TABLE</a:t>
            </a:r>
            <a:endParaRPr lang="en-US" sz="24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016744835"/>
                  </p:ext>
                </p:extLst>
              </p:nvPr>
            </p:nvGraphicFramePr>
            <p:xfrm>
              <a:off x="513568" y="1189973"/>
              <a:ext cx="7690979" cy="4496746"/>
            </p:xfrm>
            <a:graphic>
              <a:graphicData uri="http://schemas.openxmlformats.org/drawingml/2006/table">
                <a:tbl>
                  <a:tblPr firstRow="1" firstCol="1" bandRow="1">
                    <a:tableStyleId>{21E4AEA4-8DFA-4A89-87EB-49C32662AFE0}</a:tableStyleId>
                  </a:tblPr>
                  <a:tblGrid>
                    <a:gridCol w="1498881"/>
                    <a:gridCol w="1238419"/>
                    <a:gridCol w="1594220"/>
                    <a:gridCol w="2209498"/>
                    <a:gridCol w="1149961"/>
                  </a:tblGrid>
                  <a:tr h="611681">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Source of variation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Sum of Squares</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Degree of freedom</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Mean Square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F-ratio</a:t>
                          </a:r>
                          <a:endParaRPr lang="en-US" sz="1400" dirty="0">
                            <a:effectLst/>
                            <a:latin typeface="Times New Roman" pitchFamily="18" charset="0"/>
                            <a:ea typeface="Calibri"/>
                            <a:cs typeface="Times New Roman" pitchFamily="18" charset="0"/>
                          </a:endParaRPr>
                        </a:p>
                      </a:txBody>
                      <a:tcPr marL="68580" marR="68580" marT="0" marB="0" anchor="ctr"/>
                    </a:tc>
                  </a:tr>
                  <a:tr h="1112148">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Between  Columns</a:t>
                          </a:r>
                        </a:p>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Treatments)</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SSC</a:t>
                          </a:r>
                          <a14:m>
                            <m:oMath xmlns:m="http://schemas.openxmlformats.org/officeDocument/2006/math">
                              <m:r>
                                <a:rPr lang="en-US" sz="1400" b="0" i="1" smtClean="0">
                                  <a:effectLst/>
                                  <a:latin typeface="Cambria Math"/>
                                </a:rPr>
                                <m:t>=4.69</m:t>
                              </m:r>
                            </m:oMath>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a:effectLst/>
                                    <a:latin typeface="Cambria Math"/>
                                  </a:rPr>
                                  <m:t>𝑛</m:t>
                                </m:r>
                                <m:r>
                                  <a:rPr lang="en-US" sz="1400">
                                    <a:effectLst/>
                                    <a:latin typeface="Cambria Math"/>
                                  </a:rPr>
                                  <m:t>−1=3</m:t>
                                </m:r>
                              </m:oMath>
                            </m:oMathPara>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MSC = </a:t>
                          </a:r>
                          <a14:m>
                            <m:oMath xmlns:m="http://schemas.openxmlformats.org/officeDocument/2006/math">
                              <m:f>
                                <m:fPr>
                                  <m:ctrlPr>
                                    <a:rPr lang="en-US" sz="1400" i="1">
                                      <a:effectLst/>
                                      <a:latin typeface="Cambria Math"/>
                                    </a:rPr>
                                  </m:ctrlPr>
                                </m:fPr>
                                <m:num>
                                  <m:r>
                                    <m:rPr>
                                      <m:sty m:val="p"/>
                                    </m:rPr>
                                    <a:rPr lang="en-US" sz="1400">
                                      <a:effectLst/>
                                      <a:latin typeface="Cambria Math"/>
                                    </a:rPr>
                                    <m:t>SSC</m:t>
                                  </m:r>
                                </m:num>
                                <m:den>
                                  <m:r>
                                    <a:rPr lang="en-US" sz="1400">
                                      <a:effectLst/>
                                      <a:latin typeface="Cambria Math"/>
                                    </a:rPr>
                                    <m:t>𝑛</m:t>
                                  </m:r>
                                  <m:r>
                                    <a:rPr lang="en-US" sz="1400">
                                      <a:effectLst/>
                                      <a:latin typeface="Cambria Math"/>
                                    </a:rPr>
                                    <m:t>−1</m:t>
                                  </m:r>
                                </m:den>
                              </m:f>
                              <m:r>
                                <a:rPr lang="en-US" sz="1400" b="0" i="1" smtClean="0">
                                  <a:effectLst/>
                                  <a:latin typeface="Cambria Math"/>
                                </a:rPr>
                                <m:t>=1.56</m:t>
                              </m:r>
                            </m:oMath>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14:m>
                            <m:oMath xmlns:m="http://schemas.openxmlformats.org/officeDocument/2006/math">
                              <m:sSub>
                                <m:sSubPr>
                                  <m:ctrlPr>
                                    <a:rPr lang="en-US" sz="1400" i="1">
                                      <a:effectLst/>
                                      <a:latin typeface="Cambria Math"/>
                                    </a:rPr>
                                  </m:ctrlPr>
                                </m:sSubPr>
                                <m:e>
                                  <m:r>
                                    <a:rPr lang="en-US" sz="1400">
                                      <a:effectLst/>
                                      <a:latin typeface="Cambria Math"/>
                                    </a:rPr>
                                    <m:t>𝐹</m:t>
                                  </m:r>
                                </m:e>
                                <m:sub>
                                  <m:r>
                                    <a:rPr lang="en-US" sz="1400">
                                      <a:effectLst/>
                                      <a:latin typeface="Cambria Math"/>
                                    </a:rPr>
                                    <m:t>𝐶</m:t>
                                  </m:r>
                                </m:sub>
                              </m:sSub>
                            </m:oMath>
                          </a14:m>
                          <a:r>
                            <a:rPr lang="en-US" sz="1400" dirty="0">
                              <a:effectLst/>
                              <a:latin typeface="Times New Roman" pitchFamily="18" charset="0"/>
                              <a:cs typeface="Times New Roman" pitchFamily="18" charset="0"/>
                            </a:rPr>
                            <a:t> = </a:t>
                          </a:r>
                          <a14:m>
                            <m:oMath xmlns:m="http://schemas.openxmlformats.org/officeDocument/2006/math">
                              <m:f>
                                <m:fPr>
                                  <m:ctrlPr>
                                    <a:rPr lang="en-US" sz="1400" i="1">
                                      <a:effectLst/>
                                      <a:latin typeface="Cambria Math"/>
                                    </a:rPr>
                                  </m:ctrlPr>
                                </m:fPr>
                                <m:num>
                                  <m:r>
                                    <m:rPr>
                                      <m:sty m:val="p"/>
                                    </m:rPr>
                                    <a:rPr lang="en-US" sz="1400">
                                      <a:effectLst/>
                                      <a:latin typeface="Cambria Math"/>
                                    </a:rPr>
                                    <m:t>MSC</m:t>
                                  </m:r>
                                </m:num>
                                <m:den>
                                  <m:r>
                                    <m:rPr>
                                      <m:sty m:val="p"/>
                                    </m:rPr>
                                    <a:rPr lang="en-US" sz="1400">
                                      <a:effectLst/>
                                      <a:latin typeface="Cambria Math"/>
                                    </a:rPr>
                                    <m:t>MSE</m:t>
                                  </m:r>
                                </m:den>
                              </m:f>
                            </m:oMath>
                          </a14:m>
                          <a:endParaRPr lang="en-US" sz="1400" i="1" dirty="0" smtClean="0">
                            <a:effectLst/>
                            <a:latin typeface="Cambria Math"/>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b="0" i="1" smtClean="0">
                                    <a:effectLst/>
                                    <a:latin typeface="Cambria Math"/>
                                  </a:rPr>
                                  <m:t>=1.26</m:t>
                                </m:r>
                              </m:oMath>
                            </m:oMathPara>
                          </a14:m>
                          <a:endParaRPr lang="en-US" sz="1400" dirty="0">
                            <a:effectLst/>
                            <a:latin typeface="Times New Roman" pitchFamily="18" charset="0"/>
                            <a:ea typeface="Calibri"/>
                            <a:cs typeface="Times New Roman" pitchFamily="18" charset="0"/>
                          </a:endParaRPr>
                        </a:p>
                      </a:txBody>
                      <a:tcPr marL="68580" marR="68580" marT="0" marB="0" anchor="ctr"/>
                    </a:tc>
                  </a:tr>
                  <a:tr h="784645">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Between Rows (Blocks)</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SSR</a:t>
                          </a:r>
                          <a14:m>
                            <m:oMath xmlns:m="http://schemas.openxmlformats.org/officeDocument/2006/math">
                              <m:r>
                                <a:rPr lang="en-US" sz="1400" b="0" i="1" smtClean="0">
                                  <a:effectLst/>
                                  <a:latin typeface="Cambria Math"/>
                                </a:rPr>
                                <m:t>=29.19</m:t>
                              </m:r>
                            </m:oMath>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smtClean="0">
                                    <a:effectLst/>
                                    <a:latin typeface="Cambria Math"/>
                                  </a:rPr>
                                  <m:t>𝑛</m:t>
                                </m:r>
                                <m:r>
                                  <a:rPr lang="en-US" sz="1400" smtClean="0">
                                    <a:effectLst/>
                                    <a:latin typeface="Cambria Math"/>
                                  </a:rPr>
                                  <m:t>−1=3</m:t>
                                </m:r>
                              </m:oMath>
                            </m:oMathPara>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MSR = </a:t>
                          </a:r>
                          <a14:m>
                            <m:oMath xmlns:m="http://schemas.openxmlformats.org/officeDocument/2006/math">
                              <m:f>
                                <m:fPr>
                                  <m:ctrlPr>
                                    <a:rPr lang="en-US" sz="1400" i="1">
                                      <a:effectLst/>
                                      <a:latin typeface="Cambria Math"/>
                                    </a:rPr>
                                  </m:ctrlPr>
                                </m:fPr>
                                <m:num>
                                  <m:r>
                                    <m:rPr>
                                      <m:sty m:val="p"/>
                                    </m:rPr>
                                    <a:rPr lang="en-US" sz="1400">
                                      <a:effectLst/>
                                      <a:latin typeface="Cambria Math"/>
                                    </a:rPr>
                                    <m:t>SSR</m:t>
                                  </m:r>
                                </m:num>
                                <m:den>
                                  <m:r>
                                    <a:rPr lang="en-US" sz="1400">
                                      <a:effectLst/>
                                      <a:latin typeface="Cambria Math"/>
                                    </a:rPr>
                                    <m:t>𝑛</m:t>
                                  </m:r>
                                  <m:r>
                                    <a:rPr lang="en-US" sz="1400">
                                      <a:effectLst/>
                                      <a:latin typeface="Cambria Math"/>
                                    </a:rPr>
                                    <m:t>−1</m:t>
                                  </m:r>
                                </m:den>
                              </m:f>
                              <m:r>
                                <a:rPr lang="en-US" sz="1400" b="0" i="1" smtClean="0">
                                  <a:effectLst/>
                                  <a:latin typeface="Cambria Math"/>
                                </a:rPr>
                                <m:t>=9.73</m:t>
                              </m:r>
                            </m:oMath>
                          </a14:m>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14:m>
                            <m:oMath xmlns:m="http://schemas.openxmlformats.org/officeDocument/2006/math">
                              <m:sSub>
                                <m:sSubPr>
                                  <m:ctrlPr>
                                    <a:rPr lang="en-US" sz="1400" i="1">
                                      <a:effectLst/>
                                      <a:latin typeface="Cambria Math"/>
                                    </a:rPr>
                                  </m:ctrlPr>
                                </m:sSubPr>
                                <m:e>
                                  <m:r>
                                    <a:rPr lang="en-US" sz="1400">
                                      <a:effectLst/>
                                      <a:latin typeface="Cambria Math"/>
                                    </a:rPr>
                                    <m:t>𝐹</m:t>
                                  </m:r>
                                </m:e>
                                <m:sub>
                                  <m:r>
                                    <a:rPr lang="en-US" sz="1400">
                                      <a:effectLst/>
                                      <a:latin typeface="Cambria Math"/>
                                    </a:rPr>
                                    <m:t>𝑅</m:t>
                                  </m:r>
                                </m:sub>
                              </m:sSub>
                            </m:oMath>
                          </a14:m>
                          <a:r>
                            <a:rPr lang="en-US" sz="1400" dirty="0">
                              <a:effectLst/>
                              <a:latin typeface="Times New Roman" pitchFamily="18" charset="0"/>
                              <a:cs typeface="Times New Roman" pitchFamily="18" charset="0"/>
                            </a:rPr>
                            <a:t> = </a:t>
                          </a:r>
                          <a14:m>
                            <m:oMath xmlns:m="http://schemas.openxmlformats.org/officeDocument/2006/math">
                              <m:f>
                                <m:fPr>
                                  <m:ctrlPr>
                                    <a:rPr lang="en-US" sz="1400" i="1">
                                      <a:effectLst/>
                                      <a:latin typeface="Cambria Math"/>
                                    </a:rPr>
                                  </m:ctrlPr>
                                </m:fPr>
                                <m:num>
                                  <m:r>
                                    <m:rPr>
                                      <m:sty m:val="p"/>
                                    </m:rPr>
                                    <a:rPr lang="en-US" sz="1400">
                                      <a:effectLst/>
                                      <a:latin typeface="Cambria Math"/>
                                    </a:rPr>
                                    <m:t>MSR</m:t>
                                  </m:r>
                                </m:num>
                                <m:den>
                                  <m:r>
                                    <m:rPr>
                                      <m:sty m:val="p"/>
                                    </m:rPr>
                                    <a:rPr lang="en-US" sz="1400">
                                      <a:effectLst/>
                                      <a:latin typeface="Cambria Math"/>
                                    </a:rPr>
                                    <m:t>MSE</m:t>
                                  </m:r>
                                </m:den>
                              </m:f>
                            </m:oMath>
                          </a14:m>
                          <a:endParaRPr lang="en-US" sz="1400" i="1" dirty="0" smtClean="0">
                            <a:effectLst/>
                            <a:latin typeface="Cambria Math"/>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b="0" i="1" smtClean="0">
                                    <a:effectLst/>
                                    <a:latin typeface="Cambria Math"/>
                                  </a:rPr>
                                  <m:t>=4.91</m:t>
                                </m:r>
                              </m:oMath>
                            </m:oMathPara>
                          </a14:m>
                          <a:endParaRPr lang="en-US" sz="1400" dirty="0">
                            <a:effectLst/>
                            <a:latin typeface="Times New Roman" pitchFamily="18" charset="0"/>
                            <a:ea typeface="Calibri"/>
                            <a:cs typeface="Times New Roman" pitchFamily="18" charset="0"/>
                          </a:endParaRPr>
                        </a:p>
                      </a:txBody>
                      <a:tcPr marL="68580" marR="68580" marT="0" marB="0" anchor="ctr"/>
                    </a:tc>
                  </a:tr>
                  <a:tr h="812449">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Between Treatments</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SST</a:t>
                          </a:r>
                          <a14:m>
                            <m:oMath xmlns:m="http://schemas.openxmlformats.org/officeDocument/2006/math">
                              <m:r>
                                <a:rPr lang="en-US" sz="1400" b="0" i="1" smtClean="0">
                                  <a:effectLst/>
                                  <a:latin typeface="Cambria Math"/>
                                </a:rPr>
                                <m:t>=284.19</m:t>
                              </m:r>
                            </m:oMath>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smtClean="0">
                                    <a:effectLst/>
                                    <a:latin typeface="Cambria Math"/>
                                  </a:rPr>
                                  <m:t>𝑛</m:t>
                                </m:r>
                                <m:r>
                                  <a:rPr lang="en-US" sz="1400" smtClean="0">
                                    <a:effectLst/>
                                    <a:latin typeface="Cambria Math"/>
                                  </a:rPr>
                                  <m:t>−1=3</m:t>
                                </m:r>
                              </m:oMath>
                            </m:oMathPara>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MST = </a:t>
                          </a:r>
                          <a14:m>
                            <m:oMath xmlns:m="http://schemas.openxmlformats.org/officeDocument/2006/math">
                              <m:f>
                                <m:fPr>
                                  <m:ctrlPr>
                                    <a:rPr lang="en-US" sz="1400" i="1">
                                      <a:effectLst/>
                                      <a:latin typeface="Cambria Math"/>
                                    </a:rPr>
                                  </m:ctrlPr>
                                </m:fPr>
                                <m:num>
                                  <m:r>
                                    <m:rPr>
                                      <m:sty m:val="p"/>
                                    </m:rPr>
                                    <a:rPr lang="en-US" sz="1400">
                                      <a:effectLst/>
                                      <a:latin typeface="Cambria Math"/>
                                    </a:rPr>
                                    <m:t>SST</m:t>
                                  </m:r>
                                </m:num>
                                <m:den>
                                  <m:r>
                                    <a:rPr lang="en-US" sz="1400">
                                      <a:effectLst/>
                                      <a:latin typeface="Cambria Math"/>
                                    </a:rPr>
                                    <m:t>𝑛</m:t>
                                  </m:r>
                                  <m:r>
                                    <a:rPr lang="en-US" sz="1400">
                                      <a:effectLst/>
                                      <a:latin typeface="Cambria Math"/>
                                    </a:rPr>
                                    <m:t>−1</m:t>
                                  </m:r>
                                </m:den>
                              </m:f>
                              <m:r>
                                <a:rPr lang="en-US" sz="1400" b="0" i="1" smtClean="0">
                                  <a:effectLst/>
                                  <a:latin typeface="Cambria Math"/>
                                </a:rPr>
                                <m:t>=94.73</m:t>
                              </m:r>
                            </m:oMath>
                          </a14:m>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endParaRPr lang="en-US" sz="1400" dirty="0">
                            <a:effectLst/>
                            <a:latin typeface="Times New Roman" pitchFamily="18" charset="0"/>
                            <a:cs typeface="Times New Roman" pitchFamily="18" charset="0"/>
                          </a:endParaRPr>
                        </a:p>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a:t>
                          </a:r>
                        </a:p>
                        <a:p>
                          <a:pPr marL="0" marR="0" algn="ctr">
                            <a:spcBef>
                              <a:spcPts val="0"/>
                            </a:spcBef>
                            <a:spcAft>
                              <a:spcPts val="0"/>
                            </a:spcAft>
                            <a:tabLst>
                              <a:tab pos="285750" algn="l"/>
                            </a:tabLst>
                          </a:pPr>
                          <a14:m>
                            <m:oMath xmlns:m="http://schemas.openxmlformats.org/officeDocument/2006/math">
                              <m:sSub>
                                <m:sSubPr>
                                  <m:ctrlPr>
                                    <a:rPr lang="en-US" sz="1400" i="1">
                                      <a:effectLst/>
                                      <a:latin typeface="Cambria Math"/>
                                    </a:rPr>
                                  </m:ctrlPr>
                                </m:sSubPr>
                                <m:e>
                                  <m:r>
                                    <a:rPr lang="en-US" sz="1400">
                                      <a:effectLst/>
                                      <a:latin typeface="Cambria Math"/>
                                    </a:rPr>
                                    <m:t>𝐹</m:t>
                                  </m:r>
                                </m:e>
                                <m:sub>
                                  <m:r>
                                    <a:rPr lang="en-US" sz="1400">
                                      <a:effectLst/>
                                      <a:latin typeface="Cambria Math"/>
                                    </a:rPr>
                                    <m:t>𝑇</m:t>
                                  </m:r>
                                </m:sub>
                              </m:sSub>
                            </m:oMath>
                          </a14:m>
                          <a:r>
                            <a:rPr lang="en-US" sz="1400" dirty="0">
                              <a:effectLst/>
                              <a:latin typeface="Times New Roman" pitchFamily="18" charset="0"/>
                              <a:cs typeface="Times New Roman" pitchFamily="18" charset="0"/>
                            </a:rPr>
                            <a:t> = </a:t>
                          </a:r>
                          <a14:m>
                            <m:oMath xmlns:m="http://schemas.openxmlformats.org/officeDocument/2006/math">
                              <m:f>
                                <m:fPr>
                                  <m:ctrlPr>
                                    <a:rPr lang="en-US" sz="1400" i="1">
                                      <a:effectLst/>
                                      <a:latin typeface="Cambria Math"/>
                                    </a:rPr>
                                  </m:ctrlPr>
                                </m:fPr>
                                <m:num>
                                  <m:r>
                                    <m:rPr>
                                      <m:sty m:val="p"/>
                                    </m:rPr>
                                    <a:rPr lang="en-US" sz="1400">
                                      <a:effectLst/>
                                      <a:latin typeface="Cambria Math"/>
                                    </a:rPr>
                                    <m:t>MST</m:t>
                                  </m:r>
                                </m:num>
                                <m:den>
                                  <m:r>
                                    <m:rPr>
                                      <m:sty m:val="p"/>
                                    </m:rPr>
                                    <a:rPr lang="en-US" sz="1400">
                                      <a:effectLst/>
                                      <a:latin typeface="Cambria Math"/>
                                    </a:rPr>
                                    <m:t>MSE</m:t>
                                  </m:r>
                                </m:den>
                              </m:f>
                            </m:oMath>
                          </a14:m>
                          <a:endParaRPr lang="en-US" sz="1400" i="1" dirty="0" smtClean="0">
                            <a:effectLst/>
                            <a:latin typeface="Cambria Math"/>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b="0" i="1" smtClean="0">
                                    <a:effectLst/>
                                    <a:latin typeface="Cambria Math"/>
                                  </a:rPr>
                                  <m:t>=47.8</m:t>
                                </m:r>
                              </m:oMath>
                            </m:oMathPara>
                          </a14:m>
                          <a:endParaRPr lang="en-US" sz="1400" dirty="0">
                            <a:effectLst/>
                            <a:latin typeface="Times New Roman" pitchFamily="18" charset="0"/>
                            <a:ea typeface="Calibri"/>
                            <a:cs typeface="Times New Roman" pitchFamily="18" charset="0"/>
                          </a:endParaRPr>
                        </a:p>
                      </a:txBody>
                      <a:tcPr marL="68580" marR="68580" marT="0" marB="0" anchor="ctr"/>
                    </a:tc>
                  </a:tr>
                  <a:tr h="612608">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Error / Residual</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 </a:t>
                          </a:r>
                        </a:p>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SSE</a:t>
                          </a:r>
                          <a14:m>
                            <m:oMath xmlns:m="http://schemas.openxmlformats.org/officeDocument/2006/math">
                              <m:r>
                                <a:rPr lang="en-US" sz="1400" b="0" i="1" smtClean="0">
                                  <a:effectLst/>
                                  <a:latin typeface="Cambria Math"/>
                                  <a:cs typeface="Times New Roman" pitchFamily="18" charset="0"/>
                                </a:rPr>
                                <m:t>=11.87</m:t>
                              </m:r>
                            </m:oMath>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a:effectLst/>
                                    <a:latin typeface="Cambria Math"/>
                                  </a:rPr>
                                  <m:t>(</m:t>
                                </m:r>
                                <m:r>
                                  <a:rPr lang="en-US" sz="1400">
                                    <a:effectLst/>
                                    <a:latin typeface="Cambria Math"/>
                                  </a:rPr>
                                  <m:t>𝑛</m:t>
                                </m:r>
                                <m:r>
                                  <a:rPr lang="en-US" sz="1400">
                                    <a:effectLst/>
                                    <a:latin typeface="Cambria Math"/>
                                  </a:rPr>
                                  <m:t>−1)(</m:t>
                                </m:r>
                                <m:r>
                                  <a:rPr lang="en-US" sz="1400">
                                    <a:effectLst/>
                                    <a:latin typeface="Cambria Math"/>
                                  </a:rPr>
                                  <m:t>𝑛</m:t>
                                </m:r>
                                <m:r>
                                  <a:rPr lang="en-US" sz="1400">
                                    <a:effectLst/>
                                    <a:latin typeface="Cambria Math"/>
                                  </a:rPr>
                                  <m:t>−2)</m:t>
                                </m:r>
                                <m:r>
                                  <a:rPr lang="en-US" sz="1400" i="1" dirty="0" smtClean="0">
                                    <a:effectLst/>
                                    <a:latin typeface="Cambria Math"/>
                                    <a:ea typeface="Calibri"/>
                                    <a:cs typeface="Times New Roman"/>
                                  </a:rPr>
                                  <m:t>=6</m:t>
                                </m:r>
                              </m:oMath>
                            </m:oMathPara>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latin typeface="Times New Roman" pitchFamily="18" charset="0"/>
                              <a:cs typeface="Times New Roman" pitchFamily="18" charset="0"/>
                            </a:rPr>
                            <a:t>MSE </a:t>
                          </a:r>
                          <a:r>
                            <a:rPr lang="en-US" sz="1400" dirty="0">
                              <a:effectLst/>
                              <a:latin typeface="Times New Roman" pitchFamily="18" charset="0"/>
                              <a:cs typeface="Times New Roman" pitchFamily="18" charset="0"/>
                            </a:rPr>
                            <a:t>= </a:t>
                          </a:r>
                          <a14:m>
                            <m:oMath xmlns:m="http://schemas.openxmlformats.org/officeDocument/2006/math">
                              <m:f>
                                <m:fPr>
                                  <m:ctrlPr>
                                    <a:rPr lang="en-US" sz="1400" i="1">
                                      <a:effectLst/>
                                      <a:latin typeface="Cambria Math"/>
                                    </a:rPr>
                                  </m:ctrlPr>
                                </m:fPr>
                                <m:num>
                                  <m:r>
                                    <m:rPr>
                                      <m:sty m:val="p"/>
                                    </m:rPr>
                                    <a:rPr lang="en-US" sz="1400">
                                      <a:effectLst/>
                                      <a:latin typeface="Cambria Math"/>
                                    </a:rPr>
                                    <m:t>SSE</m:t>
                                  </m:r>
                                </m:num>
                                <m:den>
                                  <m:r>
                                    <a:rPr lang="en-US" sz="1400">
                                      <a:effectLst/>
                                      <a:latin typeface="Cambria Math"/>
                                    </a:rPr>
                                    <m:t>(</m:t>
                                  </m:r>
                                  <m:r>
                                    <a:rPr lang="en-US" sz="1400">
                                      <a:effectLst/>
                                      <a:latin typeface="Cambria Math"/>
                                    </a:rPr>
                                    <m:t>𝑛</m:t>
                                  </m:r>
                                  <m:r>
                                    <a:rPr lang="en-US" sz="1400">
                                      <a:effectLst/>
                                      <a:latin typeface="Cambria Math"/>
                                    </a:rPr>
                                    <m:t>−1)(</m:t>
                                  </m:r>
                                  <m:r>
                                    <a:rPr lang="en-US" sz="1400">
                                      <a:effectLst/>
                                      <a:latin typeface="Cambria Math"/>
                                    </a:rPr>
                                    <m:t>𝑛</m:t>
                                  </m:r>
                                  <m:r>
                                    <a:rPr lang="en-US" sz="1400">
                                      <a:effectLst/>
                                      <a:latin typeface="Cambria Math"/>
                                    </a:rPr>
                                    <m:t>−2)</m:t>
                                  </m:r>
                                </m:den>
                              </m:f>
                              <m:r>
                                <a:rPr lang="en-US" sz="1400" b="0" i="1" smtClean="0">
                                  <a:effectLst/>
                                  <a:latin typeface="Cambria Math"/>
                                </a:rPr>
                                <m:t>=1.98</m:t>
                              </m:r>
                            </m:oMath>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r>
                  <a:tr h="312791">
                    <a:tc>
                      <a:txBody>
                        <a:bodyPr/>
                        <a:lstStyle/>
                        <a:p>
                          <a:pPr marL="0" marR="0" algn="just">
                            <a:spcBef>
                              <a:spcPts val="0"/>
                            </a:spcBef>
                            <a:spcAft>
                              <a:spcPts val="0"/>
                            </a:spcAft>
                            <a:tabLst>
                              <a:tab pos="285750" algn="l"/>
                            </a:tabLst>
                          </a:pPr>
                          <a:r>
                            <a:rPr lang="en-US" sz="1400" dirty="0">
                              <a:effectLst/>
                              <a:latin typeface="Times New Roman" pitchFamily="18" charset="0"/>
                              <a:cs typeface="Times New Roman" pitchFamily="18" charset="0"/>
                            </a:rPr>
                            <a:t>   Total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just">
                            <a:spcBef>
                              <a:spcPts val="0"/>
                            </a:spcBef>
                            <a:spcAft>
                              <a:spcPts val="0"/>
                            </a:spcAft>
                            <a:tabLst>
                              <a:tab pos="285750" algn="l"/>
                            </a:tabLst>
                          </a:pPr>
                          <a:r>
                            <a:rPr lang="en-US" sz="1400" dirty="0" smtClean="0">
                              <a:effectLst/>
                              <a:latin typeface="Times New Roman" pitchFamily="18" charset="0"/>
                              <a:cs typeface="Times New Roman" pitchFamily="18" charset="0"/>
                            </a:rPr>
                            <a:t>      TSS</a:t>
                          </a:r>
                        </a:p>
                        <a:p>
                          <a:pPr marL="0" marR="0" algn="just">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b="0" i="1" smtClean="0">
                                    <a:effectLst/>
                                    <a:latin typeface="Cambria Math"/>
                                    <a:cs typeface="Times New Roman" pitchFamily="18" charset="0"/>
                                  </a:rPr>
                                  <m:t>=329.94</m:t>
                                </m:r>
                              </m:oMath>
                            </m:oMathPara>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just">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p>
                                  <m:sSupPr>
                                    <m:ctrlPr>
                                      <a:rPr lang="en-US" sz="1400" i="1" smtClean="0">
                                        <a:effectLst/>
                                        <a:latin typeface="Cambria Math"/>
                                      </a:rPr>
                                    </m:ctrlPr>
                                  </m:sSupPr>
                                  <m:e>
                                    <m:r>
                                      <a:rPr lang="en-US" sz="1400">
                                        <a:effectLst/>
                                        <a:latin typeface="Cambria Math"/>
                                      </a:rPr>
                                      <m:t>𝑛</m:t>
                                    </m:r>
                                  </m:e>
                                  <m:sup>
                                    <m:r>
                                      <a:rPr lang="en-US" sz="1400">
                                        <a:effectLst/>
                                        <a:latin typeface="Cambria Math"/>
                                      </a:rPr>
                                      <m:t>2</m:t>
                                    </m:r>
                                  </m:sup>
                                </m:sSup>
                                <m:r>
                                  <a:rPr lang="en-US" sz="1400">
                                    <a:effectLst/>
                                    <a:latin typeface="Cambria Math"/>
                                  </a:rPr>
                                  <m:t>−1</m:t>
                                </m:r>
                                <m:r>
                                  <a:rPr lang="en-US" sz="1400" b="0" i="0" smtClean="0">
                                    <a:effectLst/>
                                    <a:latin typeface="Cambria Math"/>
                                  </a:rPr>
                                  <m:t>=15</m:t>
                                </m:r>
                              </m:oMath>
                            </m:oMathPara>
                          </a14:m>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just">
                            <a:spcBef>
                              <a:spcPts val="0"/>
                            </a:spcBef>
                            <a:spcAft>
                              <a:spcPts val="0"/>
                            </a:spcAft>
                            <a:tabLst>
                              <a:tab pos="285750" algn="l"/>
                            </a:tabLs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just">
                            <a:spcBef>
                              <a:spcPts val="0"/>
                            </a:spcBef>
                            <a:spcAft>
                              <a:spcPts val="0"/>
                            </a:spcAft>
                            <a:tabLst>
                              <a:tab pos="285750" algn="l"/>
                            </a:tabLs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4016744835"/>
                  </p:ext>
                </p:extLst>
              </p:nvPr>
            </p:nvGraphicFramePr>
            <p:xfrm>
              <a:off x="513568" y="1189973"/>
              <a:ext cx="7690979" cy="4496746"/>
            </p:xfrm>
            <a:graphic>
              <a:graphicData uri="http://schemas.openxmlformats.org/drawingml/2006/table">
                <a:tbl>
                  <a:tblPr firstRow="1" firstCol="1" bandRow="1">
                    <a:tableStyleId>{21E4AEA4-8DFA-4A89-87EB-49C32662AFE0}</a:tableStyleId>
                  </a:tblPr>
                  <a:tblGrid>
                    <a:gridCol w="1498881"/>
                    <a:gridCol w="1238419"/>
                    <a:gridCol w="1594220"/>
                    <a:gridCol w="2209498"/>
                    <a:gridCol w="1149961"/>
                  </a:tblGrid>
                  <a:tr h="611681">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Source of variation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Sum of Squares</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Degree of freedom</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Mean Square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F-ratio</a:t>
                          </a:r>
                          <a:endParaRPr lang="en-US" sz="1400" dirty="0">
                            <a:effectLst/>
                            <a:latin typeface="Times New Roman" pitchFamily="18" charset="0"/>
                            <a:ea typeface="Calibri"/>
                            <a:cs typeface="Times New Roman" pitchFamily="18" charset="0"/>
                          </a:endParaRPr>
                        </a:p>
                      </a:txBody>
                      <a:tcPr marL="68580" marR="68580" marT="0" marB="0" anchor="ctr"/>
                    </a:tc>
                  </a:tr>
                  <a:tr h="1112148">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Between  Columns</a:t>
                          </a:r>
                        </a:p>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Treatments)</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21182" t="-54645" r="-400493" b="-249727"/>
                          </a:stretch>
                        </a:blipFill>
                      </a:tcPr>
                    </a:tc>
                    <a:tc>
                      <a:txBody>
                        <a:bodyPr/>
                        <a:lstStyle/>
                        <a:p>
                          <a:endParaRPr lang="en-US"/>
                        </a:p>
                      </a:txBody>
                      <a:tcPr marL="68580" marR="68580" marT="0" marB="0" anchor="ctr">
                        <a:blipFill rotWithShape="1">
                          <a:blip r:embed="rId2"/>
                          <a:stretch>
                            <a:fillRect l="-171374" t="-54645" r="-210305" b="-249727"/>
                          </a:stretch>
                        </a:blipFill>
                      </a:tcPr>
                    </a:tc>
                    <a:tc>
                      <a:txBody>
                        <a:bodyPr/>
                        <a:lstStyle/>
                        <a:p>
                          <a:endParaRPr lang="en-US"/>
                        </a:p>
                      </a:txBody>
                      <a:tcPr marL="68580" marR="68580" marT="0" marB="0" anchor="ctr">
                        <a:blipFill rotWithShape="1">
                          <a:blip r:embed="rId2"/>
                          <a:stretch>
                            <a:fillRect l="-196409" t="-54645" r="-52210" b="-249727"/>
                          </a:stretch>
                        </a:blipFill>
                      </a:tcPr>
                    </a:tc>
                    <a:tc>
                      <a:txBody>
                        <a:bodyPr/>
                        <a:lstStyle/>
                        <a:p>
                          <a:endParaRPr lang="en-US"/>
                        </a:p>
                      </a:txBody>
                      <a:tcPr marL="68580" marR="68580" marT="0" marB="0" anchor="ctr">
                        <a:blipFill rotWithShape="1">
                          <a:blip r:embed="rId2"/>
                          <a:stretch>
                            <a:fillRect l="-567725" t="-54645" b="-249727"/>
                          </a:stretch>
                        </a:blipFill>
                      </a:tcPr>
                    </a:tc>
                  </a:tr>
                  <a:tr h="784645">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Between Rows (Blocks)</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21182" t="-219380" r="-400493" b="-254264"/>
                          </a:stretch>
                        </a:blipFill>
                      </a:tcPr>
                    </a:tc>
                    <a:tc>
                      <a:txBody>
                        <a:bodyPr/>
                        <a:lstStyle/>
                        <a:p>
                          <a:endParaRPr lang="en-US"/>
                        </a:p>
                      </a:txBody>
                      <a:tcPr marL="68580" marR="68580" marT="0" marB="0" anchor="ctr">
                        <a:blipFill rotWithShape="1">
                          <a:blip r:embed="rId2"/>
                          <a:stretch>
                            <a:fillRect l="-171374" t="-219380" r="-210305" b="-254264"/>
                          </a:stretch>
                        </a:blipFill>
                      </a:tcPr>
                    </a:tc>
                    <a:tc>
                      <a:txBody>
                        <a:bodyPr/>
                        <a:lstStyle/>
                        <a:p>
                          <a:endParaRPr lang="en-US"/>
                        </a:p>
                      </a:txBody>
                      <a:tcPr marL="68580" marR="68580" marT="0" marB="0" anchor="ctr">
                        <a:blipFill rotWithShape="1">
                          <a:blip r:embed="rId2"/>
                          <a:stretch>
                            <a:fillRect l="-196409" t="-219380" r="-52210" b="-254264"/>
                          </a:stretch>
                        </a:blipFill>
                      </a:tcPr>
                    </a:tc>
                    <a:tc>
                      <a:txBody>
                        <a:bodyPr/>
                        <a:lstStyle/>
                        <a:p>
                          <a:endParaRPr lang="en-US"/>
                        </a:p>
                      </a:txBody>
                      <a:tcPr marL="68580" marR="68580" marT="0" marB="0" anchor="ctr">
                        <a:blipFill rotWithShape="1">
                          <a:blip r:embed="rId2"/>
                          <a:stretch>
                            <a:fillRect l="-567725" t="-219380" b="-254264"/>
                          </a:stretch>
                        </a:blipFill>
                      </a:tcPr>
                    </a:tc>
                  </a:tr>
                  <a:tr h="948944">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Between Treatments</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21182" t="-265806" r="-400493" b="-111613"/>
                          </a:stretch>
                        </a:blipFill>
                      </a:tcPr>
                    </a:tc>
                    <a:tc>
                      <a:txBody>
                        <a:bodyPr/>
                        <a:lstStyle/>
                        <a:p>
                          <a:endParaRPr lang="en-US"/>
                        </a:p>
                      </a:txBody>
                      <a:tcPr marL="68580" marR="68580" marT="0" marB="0" anchor="ctr">
                        <a:blipFill rotWithShape="1">
                          <a:blip r:embed="rId2"/>
                          <a:stretch>
                            <a:fillRect l="-171374" t="-265806" r="-210305" b="-111613"/>
                          </a:stretch>
                        </a:blipFill>
                      </a:tcPr>
                    </a:tc>
                    <a:tc>
                      <a:txBody>
                        <a:bodyPr/>
                        <a:lstStyle/>
                        <a:p>
                          <a:endParaRPr lang="en-US"/>
                        </a:p>
                      </a:txBody>
                      <a:tcPr marL="68580" marR="68580" marT="0" marB="0" anchor="ctr">
                        <a:blipFill rotWithShape="1">
                          <a:blip r:embed="rId2"/>
                          <a:stretch>
                            <a:fillRect l="-196409" t="-265806" r="-52210" b="-111613"/>
                          </a:stretch>
                        </a:blipFill>
                      </a:tcPr>
                    </a:tc>
                    <a:tc>
                      <a:txBody>
                        <a:bodyPr/>
                        <a:lstStyle/>
                        <a:p>
                          <a:endParaRPr lang="en-US"/>
                        </a:p>
                      </a:txBody>
                      <a:tcPr marL="68580" marR="68580" marT="0" marB="0" anchor="ctr">
                        <a:blipFill rotWithShape="1">
                          <a:blip r:embed="rId2"/>
                          <a:stretch>
                            <a:fillRect l="-567725" t="-265806" b="-111613"/>
                          </a:stretch>
                        </a:blipFill>
                      </a:tcPr>
                    </a:tc>
                  </a:tr>
                  <a:tr h="612608">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Error / Residual</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21182" t="-561386" r="-400493" b="-71287"/>
                          </a:stretch>
                        </a:blipFill>
                      </a:tcPr>
                    </a:tc>
                    <a:tc>
                      <a:txBody>
                        <a:bodyPr/>
                        <a:lstStyle/>
                        <a:p>
                          <a:endParaRPr lang="en-US"/>
                        </a:p>
                      </a:txBody>
                      <a:tcPr marL="68580" marR="68580" marT="0" marB="0" anchor="ctr">
                        <a:blipFill rotWithShape="1">
                          <a:blip r:embed="rId2"/>
                          <a:stretch>
                            <a:fillRect l="-171374" t="-561386" r="-210305" b="-71287"/>
                          </a:stretch>
                        </a:blipFill>
                      </a:tcPr>
                    </a:tc>
                    <a:tc>
                      <a:txBody>
                        <a:bodyPr/>
                        <a:lstStyle/>
                        <a:p>
                          <a:endParaRPr lang="en-US"/>
                        </a:p>
                      </a:txBody>
                      <a:tcPr marL="68580" marR="68580" marT="0" marB="0" anchor="ctr">
                        <a:blipFill rotWithShape="1">
                          <a:blip r:embed="rId2"/>
                          <a:stretch>
                            <a:fillRect l="-196409" t="-561386" r="-52210" b="-71287"/>
                          </a:stretch>
                        </a:blipFill>
                      </a:tcP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r>
                  <a:tr h="426720">
                    <a:tc>
                      <a:txBody>
                        <a:bodyPr/>
                        <a:lstStyle/>
                        <a:p>
                          <a:pPr marL="0" marR="0" algn="just">
                            <a:spcBef>
                              <a:spcPts val="0"/>
                            </a:spcBef>
                            <a:spcAft>
                              <a:spcPts val="0"/>
                            </a:spcAft>
                            <a:tabLst>
                              <a:tab pos="285750" algn="l"/>
                            </a:tabLst>
                          </a:pPr>
                          <a:r>
                            <a:rPr lang="en-US" sz="1400" dirty="0">
                              <a:effectLst/>
                              <a:latin typeface="Times New Roman" pitchFamily="18" charset="0"/>
                              <a:cs typeface="Times New Roman" pitchFamily="18" charset="0"/>
                            </a:rPr>
                            <a:t>   Total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2"/>
                          <a:stretch>
                            <a:fillRect l="-121182" t="-954286" r="-400493" b="-2857"/>
                          </a:stretch>
                        </a:blipFill>
                      </a:tcPr>
                    </a:tc>
                    <a:tc>
                      <a:txBody>
                        <a:bodyPr/>
                        <a:lstStyle/>
                        <a:p>
                          <a:endParaRPr lang="en-US"/>
                        </a:p>
                      </a:txBody>
                      <a:tcPr marL="68580" marR="68580" marT="0" marB="0" anchor="ctr">
                        <a:blipFill rotWithShape="1">
                          <a:blip r:embed="rId2"/>
                          <a:stretch>
                            <a:fillRect l="-171374" t="-954286" r="-210305" b="-2857"/>
                          </a:stretch>
                        </a:blipFill>
                      </a:tcPr>
                    </a:tc>
                    <a:tc>
                      <a:txBody>
                        <a:bodyPr/>
                        <a:lstStyle/>
                        <a:p>
                          <a:pPr marL="0" marR="0" algn="just">
                            <a:spcBef>
                              <a:spcPts val="0"/>
                            </a:spcBef>
                            <a:spcAft>
                              <a:spcPts val="0"/>
                            </a:spcAft>
                            <a:tabLst>
                              <a:tab pos="285750" algn="l"/>
                            </a:tabLs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just">
                            <a:spcBef>
                              <a:spcPts val="0"/>
                            </a:spcBef>
                            <a:spcAft>
                              <a:spcPts val="0"/>
                            </a:spcAft>
                            <a:tabLst>
                              <a:tab pos="285750" algn="l"/>
                            </a:tabLs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2293602741"/>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4712"/>
            <a:ext cx="8229600" cy="5061454"/>
          </a:xfrm>
        </p:spPr>
        <p:txBody>
          <a:bodyPr/>
          <a:lstStyle/>
          <a:p>
            <a:pPr marL="0" indent="0">
              <a:buNone/>
            </a:pPr>
            <a:r>
              <a:rPr lang="en-US" dirty="0" smtClean="0">
                <a:solidFill>
                  <a:srgbClr val="002060"/>
                </a:solidFill>
              </a:rPr>
              <a:t>Level of significance = 5%</a:t>
            </a:r>
          </a:p>
          <a:p>
            <a:pPr marL="0" indent="0">
              <a:buNone/>
            </a:pPr>
            <a:endParaRPr lang="en-US" dirty="0" smtClean="0">
              <a:solidFill>
                <a:srgbClr val="002060"/>
              </a:solidFill>
            </a:endParaRPr>
          </a:p>
          <a:p>
            <a:pPr marL="0" indent="0">
              <a:buNone/>
            </a:pPr>
            <a:r>
              <a:rPr lang="en-US" dirty="0">
                <a:solidFill>
                  <a:srgbClr val="002060"/>
                </a:solidFill>
              </a:rPr>
              <a:t>For </a:t>
            </a:r>
            <a:r>
              <a:rPr lang="en-US" dirty="0" smtClean="0">
                <a:solidFill>
                  <a:srgbClr val="002060"/>
                </a:solidFill>
              </a:rPr>
              <a:t>Columns</a:t>
            </a:r>
            <a:endParaRPr lang="en-US" dirty="0">
              <a:solidFill>
                <a:srgbClr val="002060"/>
              </a:solidFill>
            </a:endParaRPr>
          </a:p>
          <a:p>
            <a:pPr marL="0" indent="0">
              <a:buNone/>
            </a:pPr>
            <a:r>
              <a:rPr lang="en-US" dirty="0">
                <a:solidFill>
                  <a:srgbClr val="002060"/>
                </a:solidFill>
              </a:rPr>
              <a:t>                         Degrees of freedom = </a:t>
            </a:r>
            <a:r>
              <a:rPr lang="en-US" dirty="0" smtClean="0">
                <a:solidFill>
                  <a:srgbClr val="002060"/>
                </a:solidFill>
              </a:rPr>
              <a:t>(6, 3)  </a:t>
            </a:r>
            <a:endParaRPr lang="en-US" dirty="0">
              <a:solidFill>
                <a:srgbClr val="002060"/>
              </a:solidFill>
            </a:endParaRPr>
          </a:p>
          <a:p>
            <a:pPr marL="0" indent="0">
              <a:buNone/>
            </a:pPr>
            <a:r>
              <a:rPr lang="en-US" dirty="0">
                <a:solidFill>
                  <a:srgbClr val="002060"/>
                </a:solidFill>
              </a:rPr>
              <a:t>                         Table F = </a:t>
            </a:r>
            <a:r>
              <a:rPr lang="en-US" dirty="0" smtClean="0">
                <a:solidFill>
                  <a:srgbClr val="002060"/>
                </a:solidFill>
              </a:rPr>
              <a:t>8.94</a:t>
            </a:r>
            <a:endParaRPr lang="en-US" dirty="0">
              <a:solidFill>
                <a:srgbClr val="002060"/>
              </a:solidFill>
            </a:endParaRPr>
          </a:p>
          <a:p>
            <a:pPr marL="0" indent="0">
              <a:buNone/>
            </a:pPr>
            <a:r>
              <a:rPr lang="en-US" dirty="0">
                <a:solidFill>
                  <a:srgbClr val="002060"/>
                </a:solidFill>
              </a:rPr>
              <a:t>For </a:t>
            </a:r>
            <a:r>
              <a:rPr lang="en-US" dirty="0" smtClean="0">
                <a:solidFill>
                  <a:srgbClr val="002060"/>
                </a:solidFill>
              </a:rPr>
              <a:t>Rows</a:t>
            </a:r>
            <a:endParaRPr lang="en-US" dirty="0">
              <a:solidFill>
                <a:srgbClr val="002060"/>
              </a:solidFill>
            </a:endParaRPr>
          </a:p>
          <a:p>
            <a:pPr marL="0" indent="0">
              <a:buNone/>
            </a:pPr>
            <a:r>
              <a:rPr lang="en-US" dirty="0">
                <a:solidFill>
                  <a:srgbClr val="002060"/>
                </a:solidFill>
              </a:rPr>
              <a:t>                         Degrees of freedom = (3, 6)  </a:t>
            </a:r>
          </a:p>
          <a:p>
            <a:pPr marL="0" indent="0">
              <a:buNone/>
            </a:pPr>
            <a:r>
              <a:rPr lang="en-US" dirty="0">
                <a:solidFill>
                  <a:srgbClr val="002060"/>
                </a:solidFill>
              </a:rPr>
              <a:t>                         Table F = </a:t>
            </a:r>
            <a:r>
              <a:rPr lang="en-US" dirty="0" smtClean="0">
                <a:solidFill>
                  <a:srgbClr val="002060"/>
                </a:solidFill>
              </a:rPr>
              <a:t>4.76</a:t>
            </a:r>
          </a:p>
          <a:p>
            <a:pPr marL="0" indent="0">
              <a:buNone/>
            </a:pPr>
            <a:r>
              <a:rPr lang="en-US" dirty="0">
                <a:solidFill>
                  <a:srgbClr val="002060"/>
                </a:solidFill>
              </a:rPr>
              <a:t>For </a:t>
            </a:r>
            <a:r>
              <a:rPr lang="en-US" dirty="0" smtClean="0">
                <a:solidFill>
                  <a:srgbClr val="002060"/>
                </a:solidFill>
              </a:rPr>
              <a:t>Treatments</a:t>
            </a:r>
            <a:endParaRPr lang="en-US" dirty="0">
              <a:solidFill>
                <a:srgbClr val="002060"/>
              </a:solidFill>
            </a:endParaRPr>
          </a:p>
          <a:p>
            <a:pPr marL="0" indent="0">
              <a:buNone/>
            </a:pPr>
            <a:r>
              <a:rPr lang="en-US" dirty="0">
                <a:solidFill>
                  <a:srgbClr val="002060"/>
                </a:solidFill>
              </a:rPr>
              <a:t>                         Degrees of freedom = (3, 6)  </a:t>
            </a:r>
          </a:p>
          <a:p>
            <a:pPr marL="0" indent="0">
              <a:buNone/>
            </a:pPr>
            <a:r>
              <a:rPr lang="en-US" dirty="0">
                <a:solidFill>
                  <a:srgbClr val="002060"/>
                </a:solidFill>
              </a:rPr>
              <a:t>                         Table F = </a:t>
            </a:r>
            <a:r>
              <a:rPr lang="en-US" dirty="0" smtClean="0">
                <a:solidFill>
                  <a:srgbClr val="002060"/>
                </a:solidFill>
              </a:rPr>
              <a:t>4.76</a:t>
            </a:r>
            <a:endParaRPr lang="en-US" dirty="0">
              <a:solidFill>
                <a:srgbClr val="002060"/>
              </a:solidFill>
            </a:endParaRPr>
          </a:p>
        </p:txBody>
      </p:sp>
    </p:spTree>
    <p:extLst>
      <p:ext uri="{BB962C8B-B14F-4D97-AF65-F5344CB8AC3E}">
        <p14:creationId xmlns:p14="http://schemas.microsoft.com/office/powerpoint/2010/main" val="446555678"/>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CONTENTS</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4940" y="1419619"/>
                <a:ext cx="6726476" cy="2576185"/>
              </a:xfrm>
            </p:spPr>
            <p:txBody>
              <a:bodyPr/>
              <a:lstStyle/>
              <a:p>
                <a:pPr>
                  <a:lnSpc>
                    <a:spcPct val="150000"/>
                  </a:lnSpc>
                  <a:buClr>
                    <a:srgbClr val="FF0000"/>
                  </a:buClr>
                  <a:buFont typeface="Wingdings" pitchFamily="2" charset="2"/>
                  <a:buChar char="v"/>
                </a:pPr>
                <a:r>
                  <a:rPr lang="en-US" dirty="0" smtClean="0"/>
                  <a:t>  </a:t>
                </a:r>
                <a:r>
                  <a:rPr lang="en-US" dirty="0" smtClean="0">
                    <a:solidFill>
                      <a:srgbClr val="002060"/>
                    </a:solidFill>
                  </a:rPr>
                  <a:t>Introduction to basic concepts</a:t>
                </a:r>
              </a:p>
              <a:p>
                <a:pPr>
                  <a:lnSpc>
                    <a:spcPct val="150000"/>
                  </a:lnSpc>
                  <a:buClr>
                    <a:srgbClr val="FF0000"/>
                  </a:buClr>
                  <a:buFont typeface="Wingdings" pitchFamily="2" charset="2"/>
                  <a:buChar char="v"/>
                </a:pPr>
                <a:r>
                  <a:rPr lang="en-US" dirty="0">
                    <a:solidFill>
                      <a:srgbClr val="002060"/>
                    </a:solidFill>
                  </a:rPr>
                  <a:t> </a:t>
                </a:r>
                <a:r>
                  <a:rPr lang="en-US" dirty="0" smtClean="0">
                    <a:solidFill>
                      <a:srgbClr val="002060"/>
                    </a:solidFill>
                  </a:rPr>
                  <a:t> One way classification</a:t>
                </a:r>
              </a:p>
              <a:p>
                <a:pPr marL="0" indent="0">
                  <a:lnSpc>
                    <a:spcPct val="150000"/>
                  </a:lnSpc>
                  <a:buClr>
                    <a:srgbClr val="FF0000"/>
                  </a:buClr>
                  <a:buNone/>
                </a:pPr>
                <a:r>
                  <a:rPr lang="en-US" dirty="0">
                    <a:solidFill>
                      <a:srgbClr val="002060"/>
                    </a:solidFill>
                  </a:rPr>
                  <a:t> </a:t>
                </a:r>
                <a:r>
                  <a:rPr lang="en-US" dirty="0" smtClean="0">
                    <a:solidFill>
                      <a:srgbClr val="002060"/>
                    </a:solidFill>
                  </a:rPr>
                  <a:t>                          </a:t>
                </a:r>
                <a:r>
                  <a:rPr lang="en-US" dirty="0" smtClean="0">
                    <a:solidFill>
                      <a:srgbClr val="7030A0"/>
                    </a:solidFill>
                  </a:rPr>
                  <a:t>Completely </a:t>
                </a:r>
                <a:r>
                  <a:rPr lang="en-US" dirty="0">
                    <a:solidFill>
                      <a:srgbClr val="7030A0"/>
                    </a:solidFill>
                  </a:rPr>
                  <a:t>randomized design</a:t>
                </a:r>
                <a:endParaRPr lang="en-US" dirty="0" smtClean="0">
                  <a:solidFill>
                    <a:srgbClr val="7030A0"/>
                  </a:solidFill>
                </a:endParaRPr>
              </a:p>
              <a:p>
                <a:pPr>
                  <a:lnSpc>
                    <a:spcPct val="150000"/>
                  </a:lnSpc>
                  <a:buClr>
                    <a:srgbClr val="FF0000"/>
                  </a:buClr>
                  <a:buFont typeface="Wingdings" pitchFamily="2" charset="2"/>
                  <a:buChar char="v"/>
                </a:pPr>
                <a:r>
                  <a:rPr lang="en-US" dirty="0" smtClean="0">
                    <a:solidFill>
                      <a:srgbClr val="002060"/>
                    </a:solidFill>
                  </a:rPr>
                  <a:t>  Two way classification</a:t>
                </a:r>
              </a:p>
              <a:p>
                <a:pPr marL="0" indent="0">
                  <a:lnSpc>
                    <a:spcPct val="150000"/>
                  </a:lnSpc>
                  <a:buClr>
                    <a:srgbClr val="FF0000"/>
                  </a:buClr>
                  <a:buNone/>
                </a:pPr>
                <a:r>
                  <a:rPr lang="en-US" dirty="0" smtClean="0">
                    <a:solidFill>
                      <a:srgbClr val="002060"/>
                    </a:solidFill>
                  </a:rPr>
                  <a:t>                           </a:t>
                </a:r>
                <a:r>
                  <a:rPr lang="en-US" dirty="0" smtClean="0">
                    <a:solidFill>
                      <a:srgbClr val="7030A0"/>
                    </a:solidFill>
                  </a:rPr>
                  <a:t>Randomized </a:t>
                </a:r>
                <a:r>
                  <a:rPr lang="en-US" dirty="0">
                    <a:solidFill>
                      <a:srgbClr val="7030A0"/>
                    </a:solidFill>
                  </a:rPr>
                  <a:t>block design</a:t>
                </a:r>
              </a:p>
              <a:p>
                <a:pPr>
                  <a:lnSpc>
                    <a:spcPct val="150000"/>
                  </a:lnSpc>
                  <a:buClr>
                    <a:srgbClr val="FF0000"/>
                  </a:buClr>
                  <a:buFont typeface="Wingdings" pitchFamily="2" charset="2"/>
                  <a:buChar char="v"/>
                </a:pPr>
                <a:r>
                  <a:rPr lang="en-US" dirty="0">
                    <a:solidFill>
                      <a:srgbClr val="002060"/>
                    </a:solidFill>
                  </a:rPr>
                  <a:t>Latin square </a:t>
                </a:r>
                <a:r>
                  <a:rPr lang="en-US" dirty="0" smtClean="0">
                    <a:solidFill>
                      <a:srgbClr val="002060"/>
                    </a:solidFill>
                  </a:rPr>
                  <a:t>design</a:t>
                </a:r>
              </a:p>
              <a:p>
                <a:pPr>
                  <a:lnSpc>
                    <a:spcPct val="150000"/>
                  </a:lnSpc>
                  <a:buClr>
                    <a:srgbClr val="FF0000"/>
                  </a:buClr>
                  <a:buFont typeface="Wingdings" pitchFamily="2" charset="2"/>
                  <a:buChar char="v"/>
                </a:pPr>
                <a14:m>
                  <m:oMath xmlns:m="http://schemas.openxmlformats.org/officeDocument/2006/math">
                    <m:sSup>
                      <m:sSupPr>
                        <m:ctrlPr>
                          <a:rPr lang="en-US" i="1" dirty="0">
                            <a:solidFill>
                              <a:srgbClr val="002060"/>
                            </a:solidFill>
                            <a:latin typeface="Cambria Math"/>
                          </a:rPr>
                        </m:ctrlPr>
                      </m:sSupPr>
                      <m:e>
                        <m:r>
                          <a:rPr lang="en-US" i="1" dirty="0">
                            <a:solidFill>
                              <a:srgbClr val="002060"/>
                            </a:solidFill>
                            <a:latin typeface="Cambria Math"/>
                          </a:rPr>
                          <m:t>2</m:t>
                        </m:r>
                      </m:e>
                      <m:sup>
                        <m:r>
                          <a:rPr lang="en-US" i="1" dirty="0">
                            <a:solidFill>
                              <a:srgbClr val="002060"/>
                            </a:solidFill>
                            <a:latin typeface="Cambria Math"/>
                          </a:rPr>
                          <m:t>2</m:t>
                        </m:r>
                      </m:sup>
                    </m:sSup>
                    <m:r>
                      <a:rPr lang="en-US" i="1" dirty="0">
                        <a:solidFill>
                          <a:srgbClr val="002060"/>
                        </a:solidFill>
                        <a:latin typeface="Cambria Math"/>
                      </a:rPr>
                      <m:t> </m:t>
                    </m:r>
                    <m:r>
                      <m:rPr>
                        <m:sty m:val="p"/>
                      </m:rPr>
                      <a:rPr lang="en-US" dirty="0">
                        <a:solidFill>
                          <a:srgbClr val="002060"/>
                        </a:solidFill>
                        <a:latin typeface="Cambria Math"/>
                      </a:rPr>
                      <m:t>factorial</m:t>
                    </m:r>
                    <m:r>
                      <a:rPr lang="en-US" dirty="0">
                        <a:solidFill>
                          <a:srgbClr val="002060"/>
                        </a:solidFill>
                        <a:latin typeface="Cambria Math"/>
                      </a:rPr>
                      <m:t> </m:t>
                    </m:r>
                    <m:r>
                      <m:rPr>
                        <m:sty m:val="p"/>
                      </m:rPr>
                      <a:rPr lang="en-US" dirty="0">
                        <a:solidFill>
                          <a:srgbClr val="002060"/>
                        </a:solidFill>
                        <a:latin typeface="Cambria Math"/>
                      </a:rPr>
                      <m:t>design</m:t>
                    </m:r>
                  </m:oMath>
                </a14:m>
                <a:endParaRPr lang="en-US" dirty="0" smtClean="0">
                  <a:solidFill>
                    <a:srgbClr val="002060"/>
                  </a:solidFill>
                </a:endParaRPr>
              </a:p>
              <a:p>
                <a:pPr>
                  <a:buClr>
                    <a:srgbClr val="FF0000"/>
                  </a:buClr>
                  <a:buFont typeface="Wingdings" pitchFamily="2" charset="2"/>
                  <a:buChar char="v"/>
                </a:pPr>
                <a:endParaRPr lang="en-US" dirty="0" smtClean="0">
                  <a:solidFill>
                    <a:srgbClr val="002060"/>
                  </a:solidFill>
                </a:endParaRPr>
              </a:p>
              <a:p>
                <a:pPr marL="0" indent="0">
                  <a:buClr>
                    <a:srgbClr val="FF0000"/>
                  </a:buClr>
                  <a:buNone/>
                </a:pPr>
                <a:r>
                  <a:rPr lang="en-US" dirty="0" smtClean="0">
                    <a:solidFill>
                      <a:srgbClr val="7030A0"/>
                    </a:solidFill>
                  </a:rPr>
                  <a:t>                         </a:t>
                </a: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4940" y="1419619"/>
                <a:ext cx="6726476" cy="2576185"/>
              </a:xfrm>
              <a:blipFill rotWithShape="1">
                <a:blip r:embed="rId2"/>
                <a:stretch>
                  <a:fillRect l="-1269" r="-272" b="-72275"/>
                </a:stretch>
              </a:blipFill>
            </p:spPr>
            <p:txBody>
              <a:bodyPr/>
              <a:lstStyle/>
              <a:p>
                <a:r>
                  <a:rPr lang="en-US">
                    <a:noFill/>
                  </a:rPr>
                  <a:t> </a:t>
                </a:r>
              </a:p>
            </p:txBody>
          </p:sp>
        </mc:Fallback>
      </mc:AlternateContent>
    </p:spTree>
    <p:extLst>
      <p:ext uri="{BB962C8B-B14F-4D97-AF65-F5344CB8AC3E}">
        <p14:creationId xmlns:p14="http://schemas.microsoft.com/office/powerpoint/2010/main" val="2567431073"/>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u="sng" dirty="0" smtClean="0">
                    <a:solidFill>
                      <a:srgbClr val="002060"/>
                    </a:solidFill>
                  </a:rPr>
                  <a:t>Conclusion</a:t>
                </a:r>
                <a:r>
                  <a:rPr lang="en-US" b="1" u="sng" dirty="0">
                    <a:solidFill>
                      <a:srgbClr val="002060"/>
                    </a:solidFill>
                  </a:rPr>
                  <a:t>:</a:t>
                </a:r>
              </a:p>
              <a:p>
                <a:pPr marL="0" indent="0">
                  <a:lnSpc>
                    <a:spcPct val="150000"/>
                  </a:lnSpc>
                  <a:buNone/>
                </a:pPr>
                <a:r>
                  <a:rPr lang="en-US" dirty="0">
                    <a:solidFill>
                      <a:srgbClr val="002060"/>
                    </a:solidFill>
                  </a:rPr>
                  <a:t>		Cal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i="1">
                            <a:solidFill>
                              <a:srgbClr val="002060"/>
                            </a:solidFill>
                            <a:latin typeface="Cambria Math"/>
                          </a:rPr>
                          <m:t>𝐶</m:t>
                        </m:r>
                      </m:sub>
                    </m:sSub>
                  </m:oMath>
                </a14:m>
                <a:r>
                  <a:rPr lang="en-US" dirty="0">
                    <a:solidFill>
                      <a:srgbClr val="002060"/>
                    </a:solidFill>
                  </a:rPr>
                  <a:t> </a:t>
                </a:r>
                <a:r>
                  <a:rPr lang="en-US" dirty="0" smtClean="0">
                    <a:solidFill>
                      <a:srgbClr val="002060"/>
                    </a:solidFill>
                  </a:rPr>
                  <a:t>&lt; </a:t>
                </a:r>
                <a:r>
                  <a:rPr lang="en-US" dirty="0">
                    <a:solidFill>
                      <a:srgbClr val="002060"/>
                    </a:solidFill>
                  </a:rPr>
                  <a:t>Table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i="1">
                            <a:solidFill>
                              <a:srgbClr val="002060"/>
                            </a:solidFill>
                            <a:latin typeface="Cambria Math"/>
                          </a:rPr>
                          <m:t>𝐶</m:t>
                        </m:r>
                      </m:sub>
                    </m:sSub>
                  </m:oMath>
                </a14:m>
                <a:r>
                  <a:rPr lang="en-US" dirty="0">
                    <a:solidFill>
                      <a:srgbClr val="002060"/>
                    </a:solidFill>
                  </a:rPr>
                  <a:t> . So </a:t>
                </a:r>
                <a:r>
                  <a:rPr lang="en-US" dirty="0" smtClean="0">
                    <a:solidFill>
                      <a:srgbClr val="002060"/>
                    </a:solidFill>
                  </a:rPr>
                  <a:t>accept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𝐻</m:t>
                        </m:r>
                      </m:e>
                      <m:sub>
                        <m:r>
                          <a:rPr lang="en-US" i="1">
                            <a:solidFill>
                              <a:srgbClr val="002060"/>
                            </a:solidFill>
                            <a:latin typeface="Cambria Math"/>
                          </a:rPr>
                          <m:t>0</m:t>
                        </m:r>
                      </m:sub>
                    </m:sSub>
                  </m:oMath>
                </a14:m>
                <a:r>
                  <a:rPr lang="en-US" dirty="0">
                    <a:solidFill>
                      <a:srgbClr val="002060"/>
                    </a:solidFill>
                  </a:rPr>
                  <a:t>.</a:t>
                </a:r>
              </a:p>
              <a:p>
                <a:pPr marL="0" indent="0">
                  <a:lnSpc>
                    <a:spcPct val="150000"/>
                  </a:lnSpc>
                  <a:buNone/>
                </a:pPr>
                <a:r>
                  <a:rPr lang="en-US" dirty="0">
                    <a:solidFill>
                      <a:srgbClr val="002060"/>
                    </a:solidFill>
                  </a:rPr>
                  <a:t>		Cal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i="1">
                            <a:solidFill>
                              <a:srgbClr val="002060"/>
                            </a:solidFill>
                            <a:latin typeface="Cambria Math"/>
                          </a:rPr>
                          <m:t>𝑅</m:t>
                        </m:r>
                      </m:sub>
                    </m:sSub>
                  </m:oMath>
                </a14:m>
                <a:r>
                  <a:rPr lang="en-US" dirty="0">
                    <a:solidFill>
                      <a:srgbClr val="002060"/>
                    </a:solidFill>
                  </a:rPr>
                  <a:t> &gt; Table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i="1">
                            <a:solidFill>
                              <a:srgbClr val="002060"/>
                            </a:solidFill>
                            <a:latin typeface="Cambria Math"/>
                          </a:rPr>
                          <m:t>𝑅</m:t>
                        </m:r>
                      </m:sub>
                    </m:sSub>
                  </m:oMath>
                </a14:m>
                <a:r>
                  <a:rPr lang="en-US" dirty="0">
                    <a:solidFill>
                      <a:srgbClr val="002060"/>
                    </a:solidFill>
                  </a:rPr>
                  <a:t> . So reject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𝐻</m:t>
                        </m:r>
                      </m:e>
                      <m:sub>
                        <m:r>
                          <a:rPr lang="en-US" i="1">
                            <a:solidFill>
                              <a:srgbClr val="002060"/>
                            </a:solidFill>
                            <a:latin typeface="Cambria Math"/>
                          </a:rPr>
                          <m:t>0</m:t>
                        </m:r>
                      </m:sub>
                    </m:sSub>
                  </m:oMath>
                </a14:m>
                <a:r>
                  <a:rPr lang="en-US" dirty="0">
                    <a:solidFill>
                      <a:srgbClr val="002060"/>
                    </a:solidFill>
                  </a:rPr>
                  <a:t>.</a:t>
                </a:r>
              </a:p>
              <a:p>
                <a:pPr marL="0" indent="0">
                  <a:lnSpc>
                    <a:spcPct val="150000"/>
                  </a:lnSpc>
                  <a:buNone/>
                </a:pPr>
                <a:r>
                  <a:rPr lang="en-US" dirty="0" smtClean="0">
                    <a:solidFill>
                      <a:srgbClr val="002060"/>
                    </a:solidFill>
                  </a:rPr>
                  <a:t>                      Cal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b="0" i="1" smtClean="0">
                            <a:solidFill>
                              <a:srgbClr val="002060"/>
                            </a:solidFill>
                            <a:latin typeface="Cambria Math"/>
                          </a:rPr>
                          <m:t>𝑇</m:t>
                        </m:r>
                      </m:sub>
                    </m:sSub>
                  </m:oMath>
                </a14:m>
                <a:r>
                  <a:rPr lang="en-US" dirty="0">
                    <a:solidFill>
                      <a:srgbClr val="002060"/>
                    </a:solidFill>
                  </a:rPr>
                  <a:t> &gt; Table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𝐹</m:t>
                        </m:r>
                      </m:e>
                      <m:sub>
                        <m:r>
                          <a:rPr lang="en-US" b="0" i="1" smtClean="0">
                            <a:solidFill>
                              <a:srgbClr val="002060"/>
                            </a:solidFill>
                            <a:latin typeface="Cambria Math"/>
                          </a:rPr>
                          <m:t>𝑇</m:t>
                        </m:r>
                      </m:sub>
                    </m:sSub>
                  </m:oMath>
                </a14:m>
                <a:r>
                  <a:rPr lang="en-US" dirty="0">
                    <a:solidFill>
                      <a:srgbClr val="002060"/>
                    </a:solidFill>
                  </a:rPr>
                  <a:t> . So reject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𝐻</m:t>
                        </m:r>
                      </m:e>
                      <m:sub>
                        <m:r>
                          <a:rPr lang="en-US" i="1">
                            <a:solidFill>
                              <a:srgbClr val="002060"/>
                            </a:solidFill>
                            <a:latin typeface="Cambria Math"/>
                          </a:rPr>
                          <m:t>0</m:t>
                        </m:r>
                      </m:sub>
                    </m:sSub>
                  </m:oMath>
                </a14:m>
                <a:r>
                  <a:rPr lang="en-US" dirty="0">
                    <a:solidFill>
                      <a:srgbClr val="002060"/>
                    </a:solidFill>
                  </a:rPr>
                  <a:t>.</a:t>
                </a:r>
                <a:endParaRPr lang="en-US" dirty="0" smtClean="0">
                  <a:solidFill>
                    <a:srgbClr val="002060"/>
                  </a:solidFill>
                </a:endParaRPr>
              </a:p>
              <a:p>
                <a:pPr marL="0" indent="0" algn="just">
                  <a:lnSpc>
                    <a:spcPct val="150000"/>
                  </a:lnSpc>
                  <a:buNone/>
                </a:pPr>
                <a14:m>
                  <m:oMath xmlns:m="http://schemas.openxmlformats.org/officeDocument/2006/math">
                    <m:r>
                      <a:rPr lang="en-US" i="1" smtClean="0">
                        <a:solidFill>
                          <a:srgbClr val="002060"/>
                        </a:solidFill>
                        <a:latin typeface="Cambria Math"/>
                        <a:ea typeface="Cambria Math"/>
                      </a:rPr>
                      <m:t>∴</m:t>
                    </m:r>
                  </m:oMath>
                </a14:m>
                <a:r>
                  <a:rPr lang="en-US" dirty="0" smtClean="0">
                    <a:solidFill>
                      <a:srgbClr val="002060"/>
                    </a:solidFill>
                  </a:rPr>
                  <a:t> There is no significant difference between columns. But there is a significant difference between rows and treatments.</a:t>
                </a:r>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870" r="-1111"/>
                </a:stretch>
              </a:blipFill>
            </p:spPr>
            <p:txBody>
              <a:bodyPr/>
              <a:lstStyle/>
              <a:p>
                <a:r>
                  <a:rPr lang="en-US">
                    <a:noFill/>
                  </a:rPr>
                  <a:t> </a:t>
                </a:r>
              </a:p>
            </p:txBody>
          </p:sp>
        </mc:Fallback>
      </mc:AlternateContent>
    </p:spTree>
    <p:extLst>
      <p:ext uri="{BB962C8B-B14F-4D97-AF65-F5344CB8AC3E}">
        <p14:creationId xmlns:p14="http://schemas.microsoft.com/office/powerpoint/2010/main" val="2139821616"/>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smtClean="0">
                <a:solidFill>
                  <a:srgbClr val="FF0000"/>
                </a:solidFill>
              </a:rPr>
              <a:t>Problem</a:t>
            </a:r>
            <a:endParaRPr lang="en-US" sz="28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gn="just">
                  <a:buNone/>
                </a:pPr>
                <a:r>
                  <a:rPr lang="en-US" sz="2000" dirty="0" smtClean="0">
                    <a:solidFill>
                      <a:srgbClr val="002060"/>
                    </a:solidFill>
                  </a:rPr>
                  <a:t>The following data resulted from an experiment to compare 3 burners</a:t>
                </a:r>
                <a14:m>
                  <m:oMath xmlns:m="http://schemas.openxmlformats.org/officeDocument/2006/math">
                    <m:sSub>
                      <m:sSubPr>
                        <m:ctrlPr>
                          <a:rPr lang="en-US" sz="2000" i="1">
                            <a:solidFill>
                              <a:srgbClr val="002060"/>
                            </a:solidFill>
                            <a:latin typeface="Cambria Math"/>
                          </a:rPr>
                        </m:ctrlPr>
                      </m:sSubPr>
                      <m:e>
                        <m:r>
                          <a:rPr lang="en-US" sz="2000" i="1">
                            <a:solidFill>
                              <a:srgbClr val="002060"/>
                            </a:solidFill>
                            <a:latin typeface="Cambria Math"/>
                          </a:rPr>
                          <m:t> </m:t>
                        </m:r>
                        <m:r>
                          <a:rPr lang="en-US" sz="2000" i="1">
                            <a:solidFill>
                              <a:srgbClr val="002060"/>
                            </a:solidFill>
                            <a:latin typeface="Cambria Math"/>
                          </a:rPr>
                          <m:t>𝐵</m:t>
                        </m:r>
                      </m:e>
                      <m:sub>
                        <m:r>
                          <a:rPr lang="en-US" sz="2000" i="1">
                            <a:solidFill>
                              <a:srgbClr val="002060"/>
                            </a:solidFill>
                            <a:latin typeface="Cambria Math"/>
                          </a:rPr>
                          <m:t>1</m:t>
                        </m:r>
                      </m:sub>
                    </m:sSub>
                  </m:oMath>
                </a14:m>
                <a:r>
                  <a:rPr lang="en-US" sz="2000" dirty="0">
                    <a:solidFill>
                      <a:srgbClr val="002060"/>
                    </a:solidFill>
                  </a:rPr>
                  <a:t>, </a:t>
                </a:r>
                <a14:m>
                  <m:oMath xmlns:m="http://schemas.openxmlformats.org/officeDocument/2006/math">
                    <m:sSub>
                      <m:sSubPr>
                        <m:ctrlPr>
                          <a:rPr lang="en-US" sz="2000" i="1">
                            <a:solidFill>
                              <a:srgbClr val="002060"/>
                            </a:solidFill>
                            <a:latin typeface="Cambria Math"/>
                          </a:rPr>
                        </m:ctrlPr>
                      </m:sSubPr>
                      <m:e>
                        <m:r>
                          <a:rPr lang="en-US" sz="2000" i="1">
                            <a:solidFill>
                              <a:srgbClr val="002060"/>
                            </a:solidFill>
                            <a:latin typeface="Cambria Math"/>
                          </a:rPr>
                          <m:t>𝐵</m:t>
                        </m:r>
                      </m:e>
                      <m:sub>
                        <m:r>
                          <a:rPr lang="en-US" sz="2000" i="1">
                            <a:solidFill>
                              <a:srgbClr val="002060"/>
                            </a:solidFill>
                            <a:latin typeface="Cambria Math"/>
                          </a:rPr>
                          <m:t>2</m:t>
                        </m:r>
                      </m:sub>
                    </m:sSub>
                  </m:oMath>
                </a14:m>
                <a:r>
                  <a:rPr lang="en-US" sz="2000" dirty="0">
                    <a:solidFill>
                      <a:srgbClr val="002060"/>
                    </a:solidFill>
                  </a:rPr>
                  <a:t> and</a:t>
                </a:r>
                <a14:m>
                  <m:oMath xmlns:m="http://schemas.openxmlformats.org/officeDocument/2006/math">
                    <m:r>
                      <a:rPr lang="en-US" sz="2000" i="1">
                        <a:solidFill>
                          <a:srgbClr val="002060"/>
                        </a:solidFill>
                        <a:latin typeface="Cambria Math"/>
                      </a:rPr>
                      <m:t> </m:t>
                    </m:r>
                    <m:sSub>
                      <m:sSubPr>
                        <m:ctrlPr>
                          <a:rPr lang="en-US" sz="2000" i="1">
                            <a:solidFill>
                              <a:srgbClr val="002060"/>
                            </a:solidFill>
                            <a:latin typeface="Cambria Math"/>
                          </a:rPr>
                        </m:ctrlPr>
                      </m:sSubPr>
                      <m:e>
                        <m:r>
                          <a:rPr lang="en-US" sz="2000" i="1">
                            <a:solidFill>
                              <a:srgbClr val="002060"/>
                            </a:solidFill>
                            <a:latin typeface="Cambria Math"/>
                          </a:rPr>
                          <m:t>𝐵</m:t>
                        </m:r>
                      </m:e>
                      <m:sub>
                        <m:r>
                          <a:rPr lang="en-US" sz="2000" i="1">
                            <a:solidFill>
                              <a:srgbClr val="002060"/>
                            </a:solidFill>
                            <a:latin typeface="Cambria Math"/>
                          </a:rPr>
                          <m:t>3</m:t>
                        </m:r>
                      </m:sub>
                    </m:sSub>
                  </m:oMath>
                </a14:m>
                <a:r>
                  <a:rPr lang="en-US" sz="2000" dirty="0">
                    <a:solidFill>
                      <a:srgbClr val="002060"/>
                    </a:solidFill>
                  </a:rPr>
                  <a:t>.</a:t>
                </a:r>
                <a:r>
                  <a:rPr lang="en-US" sz="2000" dirty="0" smtClean="0">
                    <a:solidFill>
                      <a:srgbClr val="002060"/>
                    </a:solidFill>
                  </a:rPr>
                  <a:t> A </a:t>
                </a:r>
                <a:r>
                  <a:rPr lang="en-US" sz="2000" dirty="0">
                    <a:solidFill>
                      <a:srgbClr val="002060"/>
                    </a:solidFill>
                  </a:rPr>
                  <a:t>Latin square design was used as the tests were made on 3 engines and were spread over 3 days</a:t>
                </a:r>
                <a:r>
                  <a:rPr lang="en-US" sz="2000" dirty="0" smtClean="0">
                    <a:solidFill>
                      <a:srgbClr val="002060"/>
                    </a:solidFill>
                  </a:rPr>
                  <a:t>.</a:t>
                </a:r>
              </a:p>
              <a:p>
                <a:endParaRPr lang="en-US" dirty="0" smtClean="0"/>
              </a:p>
              <a:p>
                <a:endParaRPr lang="en-US" dirty="0"/>
              </a:p>
              <a:p>
                <a:endParaRPr lang="en-US" dirty="0" smtClean="0"/>
              </a:p>
              <a:p>
                <a:endParaRPr lang="en-US" dirty="0"/>
              </a:p>
              <a:p>
                <a:endParaRPr lang="en-US" dirty="0" smtClean="0"/>
              </a:p>
              <a:p>
                <a:pPr marL="0" indent="0">
                  <a:buNone/>
                </a:pPr>
                <a:r>
                  <a:rPr lang="en-US" sz="2000" dirty="0" smtClean="0">
                    <a:solidFill>
                      <a:srgbClr val="002060"/>
                    </a:solidFill>
                  </a:rPr>
                  <a:t>Test </a:t>
                </a:r>
                <a:r>
                  <a:rPr lang="en-US" sz="2000" dirty="0">
                    <a:solidFill>
                      <a:srgbClr val="002060"/>
                    </a:solidFill>
                  </a:rPr>
                  <a:t>the hypothesis that there is no difference between the burners</a:t>
                </a:r>
                <a:r>
                  <a:rPr lang="en-US" sz="2000" dirty="0" smtClean="0">
                    <a:solidFill>
                      <a:srgbClr val="002060"/>
                    </a:solidFill>
                  </a:rPr>
                  <a:t>.</a:t>
                </a:r>
              </a:p>
              <a:p>
                <a:pPr marL="0" indent="0">
                  <a:buNone/>
                </a:pPr>
                <a:r>
                  <a:rPr lang="en-US" sz="2000" b="1" dirty="0" smtClean="0">
                    <a:solidFill>
                      <a:srgbClr val="FF0000"/>
                    </a:solidFill>
                  </a:rPr>
                  <a:t>Answer:</a:t>
                </a:r>
                <a:r>
                  <a:rPr lang="en-US" b="1" dirty="0" smtClean="0">
                    <a:solidFill>
                      <a:srgbClr val="FF0000"/>
                    </a:solidFill>
                  </a:rPr>
                  <a:t> </a:t>
                </a:r>
              </a:p>
              <a:p>
                <a:pPr marL="0" indent="0">
                  <a:buNone/>
                </a:pPr>
                <a:r>
                  <a:rPr lang="en-US" dirty="0" smtClean="0"/>
                  <a:t> </a:t>
                </a:r>
                <a:r>
                  <a:rPr lang="en-US" sz="2000" dirty="0">
                    <a:solidFill>
                      <a:srgbClr val="002060"/>
                    </a:solidFill>
                  </a:rPr>
                  <a:t>𝐹𝑅=22.51 (days), 𝐹𝐶=1.01 (engines), 𝐹𝑇=19.93 (Burners)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497" r="-7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53900327"/>
                  </p:ext>
                </p:extLst>
              </p:nvPr>
            </p:nvGraphicFramePr>
            <p:xfrm>
              <a:off x="2173266" y="2265067"/>
              <a:ext cx="4077224" cy="2031360"/>
            </p:xfrm>
            <a:graphic>
              <a:graphicData uri="http://schemas.openxmlformats.org/drawingml/2006/table">
                <a:tbl>
                  <a:tblPr firstRow="1" firstCol="1" bandRow="1">
                    <a:tableStyleId>{21E4AEA4-8DFA-4A89-87EB-49C32662AFE0}</a:tableStyleId>
                  </a:tblPr>
                  <a:tblGrid>
                    <a:gridCol w="1019306"/>
                    <a:gridCol w="1019306"/>
                    <a:gridCol w="1019306"/>
                    <a:gridCol w="1019306"/>
                  </a:tblGrid>
                  <a:tr h="507840">
                    <a:tc>
                      <a:txBody>
                        <a:bodyPr/>
                        <a:lstStyle/>
                        <a:p>
                          <a:pPr marL="0" marR="0" algn="just">
                            <a:lnSpc>
                              <a:spcPct val="115000"/>
                            </a:lnSpc>
                            <a:spcBef>
                              <a:spcPts val="0"/>
                            </a:spcBef>
                            <a:spcAft>
                              <a:spcPts val="0"/>
                            </a:spcAft>
                            <a:tabLst>
                              <a:tab pos="171450" algn="l"/>
                            </a:tabLs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just">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Engine 1</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just">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Engine 2 </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just">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Engine 3</a:t>
                          </a:r>
                          <a:endParaRPr lang="en-US" sz="1600">
                            <a:effectLst/>
                            <a:latin typeface="Times New Roman" pitchFamily="18" charset="0"/>
                            <a:ea typeface="Calibri"/>
                            <a:cs typeface="Times New Roman" pitchFamily="18" charset="0"/>
                          </a:endParaRPr>
                        </a:p>
                      </a:txBody>
                      <a:tcPr marL="68580" marR="68580" marT="0" marB="0" anchor="ctr"/>
                    </a:tc>
                  </a:tr>
                  <a:tr h="507840">
                    <a:tc>
                      <a:txBody>
                        <a:bodyPr/>
                        <a:lstStyle/>
                        <a:p>
                          <a:pPr marL="0" marR="0" algn="ctr">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Day 1</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tabLst>
                              <a:tab pos="171450" algn="l"/>
                            </a:tabLst>
                          </a:pPr>
                          <a14:m>
                            <m:oMathPara xmlns:m="http://schemas.openxmlformats.org/officeDocument/2006/math">
                              <m:oMathParaPr>
                                <m:jc m:val="centerGroup"/>
                              </m:oMathParaPr>
                              <m:oMath xmlns:m="http://schemas.openxmlformats.org/officeDocument/2006/math">
                                <m:sSub>
                                  <m:sSubPr>
                                    <m:ctrlPr>
                                      <a:rPr lang="en-US" sz="1600" i="1">
                                        <a:effectLst/>
                                        <a:latin typeface="Cambria Math"/>
                                      </a:rPr>
                                    </m:ctrlPr>
                                  </m:sSubPr>
                                  <m:e>
                                    <m:r>
                                      <a:rPr lang="en-US" sz="1600">
                                        <a:effectLst/>
                                        <a:latin typeface="Cambria Math"/>
                                      </a:rPr>
                                      <m:t>𝐵</m:t>
                                    </m:r>
                                  </m:e>
                                  <m:sub>
                                    <m:r>
                                      <a:rPr lang="en-US" sz="1600">
                                        <a:effectLst/>
                                        <a:latin typeface="Cambria Math"/>
                                      </a:rPr>
                                      <m:t>1</m:t>
                                    </m:r>
                                  </m:sub>
                                </m:sSub>
                                <m:r>
                                  <a:rPr lang="en-US" sz="1600">
                                    <a:effectLst/>
                                    <a:latin typeface="Cambria Math"/>
                                  </a:rPr>
                                  <m:t>(16)</m:t>
                                </m:r>
                              </m:oMath>
                            </m:oMathPara>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tabLst>
                              <a:tab pos="171450" algn="l"/>
                            </a:tabLst>
                          </a:pPr>
                          <a14:m>
                            <m:oMathPara xmlns:m="http://schemas.openxmlformats.org/officeDocument/2006/math">
                              <m:oMathParaPr>
                                <m:jc m:val="centerGroup"/>
                              </m:oMathParaPr>
                              <m:oMath xmlns:m="http://schemas.openxmlformats.org/officeDocument/2006/math">
                                <m:sSub>
                                  <m:sSubPr>
                                    <m:ctrlPr>
                                      <a:rPr lang="en-US" sz="1600" i="1">
                                        <a:effectLst/>
                                        <a:latin typeface="Cambria Math"/>
                                      </a:rPr>
                                    </m:ctrlPr>
                                  </m:sSubPr>
                                  <m:e>
                                    <m:r>
                                      <a:rPr lang="en-US" sz="1600">
                                        <a:effectLst/>
                                        <a:latin typeface="Cambria Math"/>
                                      </a:rPr>
                                      <m:t>𝐵</m:t>
                                    </m:r>
                                  </m:e>
                                  <m:sub>
                                    <m:r>
                                      <a:rPr lang="en-US" sz="1600">
                                        <a:effectLst/>
                                        <a:latin typeface="Cambria Math"/>
                                      </a:rPr>
                                      <m:t>2</m:t>
                                    </m:r>
                                  </m:sub>
                                </m:sSub>
                                <m:r>
                                  <a:rPr lang="en-US" sz="1600">
                                    <a:effectLst/>
                                    <a:latin typeface="Cambria Math"/>
                                  </a:rPr>
                                  <m:t>(17)</m:t>
                                </m:r>
                              </m:oMath>
                            </m:oMathPara>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tabLst>
                              <a:tab pos="171450" algn="l"/>
                            </a:tabLst>
                          </a:pPr>
                          <a14:m>
                            <m:oMathPara xmlns:m="http://schemas.openxmlformats.org/officeDocument/2006/math">
                              <m:oMathParaPr>
                                <m:jc m:val="centerGroup"/>
                              </m:oMathParaPr>
                              <m:oMath xmlns:m="http://schemas.openxmlformats.org/officeDocument/2006/math">
                                <m:sSub>
                                  <m:sSubPr>
                                    <m:ctrlPr>
                                      <a:rPr lang="en-US" sz="1600" i="1">
                                        <a:effectLst/>
                                        <a:latin typeface="Cambria Math"/>
                                      </a:rPr>
                                    </m:ctrlPr>
                                  </m:sSubPr>
                                  <m:e>
                                    <m:r>
                                      <a:rPr lang="en-US" sz="1600">
                                        <a:effectLst/>
                                        <a:latin typeface="Cambria Math"/>
                                      </a:rPr>
                                      <m:t>𝐵</m:t>
                                    </m:r>
                                  </m:e>
                                  <m:sub>
                                    <m:r>
                                      <a:rPr lang="en-US" sz="1600">
                                        <a:effectLst/>
                                        <a:latin typeface="Cambria Math"/>
                                      </a:rPr>
                                      <m:t>3</m:t>
                                    </m:r>
                                  </m:sub>
                                </m:sSub>
                                <m:r>
                                  <a:rPr lang="en-US" sz="1600">
                                    <a:effectLst/>
                                    <a:latin typeface="Cambria Math"/>
                                  </a:rPr>
                                  <m:t>(20)</m:t>
                                </m:r>
                              </m:oMath>
                            </m:oMathPara>
                          </a14:m>
                          <a:endParaRPr lang="en-US" sz="1600">
                            <a:effectLst/>
                            <a:latin typeface="Times New Roman" pitchFamily="18" charset="0"/>
                            <a:ea typeface="Calibri"/>
                            <a:cs typeface="Times New Roman" pitchFamily="18" charset="0"/>
                          </a:endParaRPr>
                        </a:p>
                      </a:txBody>
                      <a:tcPr marL="68580" marR="68580" marT="0" marB="0" anchor="ctr"/>
                    </a:tc>
                  </a:tr>
                  <a:tr h="507840">
                    <a:tc>
                      <a:txBody>
                        <a:bodyPr/>
                        <a:lstStyle/>
                        <a:p>
                          <a:pPr marL="0" marR="0" algn="ctr">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Day 2</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tabLst>
                              <a:tab pos="171450" algn="l"/>
                            </a:tabLst>
                          </a:pPr>
                          <a14:m>
                            <m:oMathPara xmlns:m="http://schemas.openxmlformats.org/officeDocument/2006/math">
                              <m:oMathParaPr>
                                <m:jc m:val="centerGroup"/>
                              </m:oMathParaPr>
                              <m:oMath xmlns:m="http://schemas.openxmlformats.org/officeDocument/2006/math">
                                <m:sSub>
                                  <m:sSubPr>
                                    <m:ctrlPr>
                                      <a:rPr lang="en-US" sz="1600" i="1">
                                        <a:effectLst/>
                                        <a:latin typeface="Cambria Math"/>
                                      </a:rPr>
                                    </m:ctrlPr>
                                  </m:sSubPr>
                                  <m:e>
                                    <m:r>
                                      <a:rPr lang="en-US" sz="1600">
                                        <a:effectLst/>
                                        <a:latin typeface="Cambria Math"/>
                                      </a:rPr>
                                      <m:t>𝐵</m:t>
                                    </m:r>
                                  </m:e>
                                  <m:sub>
                                    <m:r>
                                      <a:rPr lang="en-US" sz="1600">
                                        <a:effectLst/>
                                        <a:latin typeface="Cambria Math"/>
                                      </a:rPr>
                                      <m:t>2</m:t>
                                    </m:r>
                                  </m:sub>
                                </m:sSub>
                                <m:r>
                                  <a:rPr lang="en-US" sz="1600">
                                    <a:effectLst/>
                                    <a:latin typeface="Cambria Math"/>
                                  </a:rPr>
                                  <m:t>(16)</m:t>
                                </m:r>
                              </m:oMath>
                            </m:oMathPara>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tabLst>
                              <a:tab pos="171450" algn="l"/>
                            </a:tabLst>
                          </a:pPr>
                          <a14:m>
                            <m:oMathPara xmlns:m="http://schemas.openxmlformats.org/officeDocument/2006/math">
                              <m:oMathParaPr>
                                <m:jc m:val="centerGroup"/>
                              </m:oMathParaPr>
                              <m:oMath xmlns:m="http://schemas.openxmlformats.org/officeDocument/2006/math">
                                <m:sSub>
                                  <m:sSubPr>
                                    <m:ctrlPr>
                                      <a:rPr lang="en-US" sz="1600" i="1">
                                        <a:effectLst/>
                                        <a:latin typeface="Cambria Math"/>
                                      </a:rPr>
                                    </m:ctrlPr>
                                  </m:sSubPr>
                                  <m:e>
                                    <m:r>
                                      <a:rPr lang="en-US" sz="1600">
                                        <a:effectLst/>
                                        <a:latin typeface="Cambria Math"/>
                                      </a:rPr>
                                      <m:t>𝐵</m:t>
                                    </m:r>
                                  </m:e>
                                  <m:sub>
                                    <m:r>
                                      <a:rPr lang="en-US" sz="1600">
                                        <a:effectLst/>
                                        <a:latin typeface="Cambria Math"/>
                                      </a:rPr>
                                      <m:t>3</m:t>
                                    </m:r>
                                  </m:sub>
                                </m:sSub>
                                <m:r>
                                  <a:rPr lang="en-US" sz="1600">
                                    <a:effectLst/>
                                    <a:latin typeface="Cambria Math"/>
                                  </a:rPr>
                                  <m:t>(21)</m:t>
                                </m:r>
                              </m:oMath>
                            </m:oMathPara>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tabLst>
                              <a:tab pos="171450" algn="l"/>
                            </a:tabLst>
                          </a:pPr>
                          <a14:m>
                            <m:oMathPara xmlns:m="http://schemas.openxmlformats.org/officeDocument/2006/math">
                              <m:oMathParaPr>
                                <m:jc m:val="centerGroup"/>
                              </m:oMathParaPr>
                              <m:oMath xmlns:m="http://schemas.openxmlformats.org/officeDocument/2006/math">
                                <m:sSub>
                                  <m:sSubPr>
                                    <m:ctrlPr>
                                      <a:rPr lang="en-US" sz="1600" i="1">
                                        <a:effectLst/>
                                        <a:latin typeface="Cambria Math"/>
                                      </a:rPr>
                                    </m:ctrlPr>
                                  </m:sSubPr>
                                  <m:e>
                                    <m:r>
                                      <a:rPr lang="en-US" sz="1600">
                                        <a:effectLst/>
                                        <a:latin typeface="Cambria Math"/>
                                      </a:rPr>
                                      <m:t>𝐵</m:t>
                                    </m:r>
                                  </m:e>
                                  <m:sub>
                                    <m:r>
                                      <a:rPr lang="en-US" sz="1600">
                                        <a:effectLst/>
                                        <a:latin typeface="Cambria Math"/>
                                      </a:rPr>
                                      <m:t>1</m:t>
                                    </m:r>
                                  </m:sub>
                                </m:sSub>
                                <m:r>
                                  <a:rPr lang="en-US" sz="1600">
                                    <a:effectLst/>
                                    <a:latin typeface="Cambria Math"/>
                                  </a:rPr>
                                  <m:t>(15)</m:t>
                                </m:r>
                              </m:oMath>
                            </m:oMathPara>
                          </a14:m>
                          <a:endParaRPr lang="en-US" sz="1600">
                            <a:effectLst/>
                            <a:latin typeface="Times New Roman" pitchFamily="18" charset="0"/>
                            <a:ea typeface="Calibri"/>
                            <a:cs typeface="Times New Roman" pitchFamily="18" charset="0"/>
                          </a:endParaRPr>
                        </a:p>
                      </a:txBody>
                      <a:tcPr marL="68580" marR="68580" marT="0" marB="0" anchor="ctr"/>
                    </a:tc>
                  </a:tr>
                  <a:tr h="507840">
                    <a:tc>
                      <a:txBody>
                        <a:bodyPr/>
                        <a:lstStyle/>
                        <a:p>
                          <a:pPr marL="0" marR="0" algn="ctr">
                            <a:lnSpc>
                              <a:spcPct val="115000"/>
                            </a:lnSpc>
                            <a:spcBef>
                              <a:spcPts val="0"/>
                            </a:spcBef>
                            <a:spcAft>
                              <a:spcPts val="0"/>
                            </a:spcAft>
                            <a:tabLst>
                              <a:tab pos="171450" algn="l"/>
                            </a:tabLst>
                          </a:pPr>
                          <a:r>
                            <a:rPr lang="en-US" sz="1600" dirty="0">
                              <a:effectLst/>
                              <a:latin typeface="Times New Roman" pitchFamily="18" charset="0"/>
                              <a:cs typeface="Times New Roman" pitchFamily="18" charset="0"/>
                            </a:rPr>
                            <a:t>Day 3</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tabLst>
                              <a:tab pos="171450" algn="l"/>
                            </a:tabLst>
                          </a:pPr>
                          <a14:m>
                            <m:oMathPara xmlns:m="http://schemas.openxmlformats.org/officeDocument/2006/math">
                              <m:oMathParaPr>
                                <m:jc m:val="centerGroup"/>
                              </m:oMathParaPr>
                              <m:oMath xmlns:m="http://schemas.openxmlformats.org/officeDocument/2006/math">
                                <m:sSub>
                                  <m:sSubPr>
                                    <m:ctrlPr>
                                      <a:rPr lang="en-US" sz="1600" i="1">
                                        <a:effectLst/>
                                        <a:latin typeface="Cambria Math"/>
                                      </a:rPr>
                                    </m:ctrlPr>
                                  </m:sSubPr>
                                  <m:e>
                                    <m:r>
                                      <a:rPr lang="en-US" sz="1600">
                                        <a:effectLst/>
                                        <a:latin typeface="Cambria Math"/>
                                      </a:rPr>
                                      <m:t>𝐵</m:t>
                                    </m:r>
                                  </m:e>
                                  <m:sub>
                                    <m:r>
                                      <a:rPr lang="en-US" sz="1600">
                                        <a:effectLst/>
                                        <a:latin typeface="Cambria Math"/>
                                      </a:rPr>
                                      <m:t>3</m:t>
                                    </m:r>
                                  </m:sub>
                                </m:sSub>
                                <m:r>
                                  <a:rPr lang="en-US" sz="1600">
                                    <a:effectLst/>
                                    <a:latin typeface="Cambria Math"/>
                                  </a:rPr>
                                  <m:t>(15)</m:t>
                                </m:r>
                              </m:oMath>
                            </m:oMathPara>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tabLst>
                              <a:tab pos="171450" algn="l"/>
                            </a:tabLst>
                          </a:pPr>
                          <a14:m>
                            <m:oMathPara xmlns:m="http://schemas.openxmlformats.org/officeDocument/2006/math">
                              <m:oMathParaPr>
                                <m:jc m:val="centerGroup"/>
                              </m:oMathParaPr>
                              <m:oMath xmlns:m="http://schemas.openxmlformats.org/officeDocument/2006/math">
                                <m:sSub>
                                  <m:sSubPr>
                                    <m:ctrlPr>
                                      <a:rPr lang="en-US" sz="1600" i="1">
                                        <a:effectLst/>
                                        <a:latin typeface="Cambria Math"/>
                                      </a:rPr>
                                    </m:ctrlPr>
                                  </m:sSubPr>
                                  <m:e>
                                    <m:r>
                                      <a:rPr lang="en-US" sz="1600">
                                        <a:effectLst/>
                                        <a:latin typeface="Cambria Math"/>
                                      </a:rPr>
                                      <m:t>𝐵</m:t>
                                    </m:r>
                                  </m:e>
                                  <m:sub>
                                    <m:r>
                                      <a:rPr lang="en-US" sz="1600">
                                        <a:effectLst/>
                                        <a:latin typeface="Cambria Math"/>
                                      </a:rPr>
                                      <m:t>1</m:t>
                                    </m:r>
                                  </m:sub>
                                </m:sSub>
                                <m:r>
                                  <a:rPr lang="en-US" sz="1600">
                                    <a:effectLst/>
                                    <a:latin typeface="Cambria Math"/>
                                  </a:rPr>
                                  <m:t>(12)</m:t>
                                </m:r>
                              </m:oMath>
                            </m:oMathPara>
                          </a14:m>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tabLst>
                              <a:tab pos="171450" algn="l"/>
                            </a:tabLst>
                          </a:pPr>
                          <a14:m>
                            <m:oMathPara xmlns:m="http://schemas.openxmlformats.org/officeDocument/2006/math">
                              <m:oMathParaPr>
                                <m:jc m:val="centerGroup"/>
                              </m:oMathParaPr>
                              <m:oMath xmlns:m="http://schemas.openxmlformats.org/officeDocument/2006/math">
                                <m:sSub>
                                  <m:sSubPr>
                                    <m:ctrlPr>
                                      <a:rPr lang="en-US" sz="1600" i="1">
                                        <a:effectLst/>
                                        <a:latin typeface="Cambria Math"/>
                                      </a:rPr>
                                    </m:ctrlPr>
                                  </m:sSubPr>
                                  <m:e>
                                    <m:r>
                                      <a:rPr lang="en-US" sz="1600">
                                        <a:effectLst/>
                                        <a:latin typeface="Cambria Math"/>
                                      </a:rPr>
                                      <m:t>𝐵</m:t>
                                    </m:r>
                                  </m:e>
                                  <m:sub>
                                    <m:r>
                                      <a:rPr lang="en-US" sz="1600">
                                        <a:effectLst/>
                                        <a:latin typeface="Cambria Math"/>
                                      </a:rPr>
                                      <m:t>2</m:t>
                                    </m:r>
                                  </m:sub>
                                </m:sSub>
                                <m:r>
                                  <a:rPr lang="en-US" sz="1600">
                                    <a:effectLst/>
                                    <a:latin typeface="Cambria Math"/>
                                  </a:rPr>
                                  <m:t>(13)</m:t>
                                </m:r>
                              </m:oMath>
                            </m:oMathPara>
                          </a14:m>
                          <a:endParaRPr lang="en-US" sz="1600" dirty="0">
                            <a:effectLst/>
                            <a:latin typeface="Times New Roman" pitchFamily="18" charset="0"/>
                            <a:ea typeface="Calibri"/>
                            <a:cs typeface="Times New Roman" pitchFamily="18" charset="0"/>
                          </a:endParaRPr>
                        </a:p>
                      </a:txBody>
                      <a:tcPr marL="68580" marR="68580" marT="0" marB="0" anchor="ct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53900327"/>
                  </p:ext>
                </p:extLst>
              </p:nvPr>
            </p:nvGraphicFramePr>
            <p:xfrm>
              <a:off x="2173266" y="2265067"/>
              <a:ext cx="4077224" cy="2031360"/>
            </p:xfrm>
            <a:graphic>
              <a:graphicData uri="http://schemas.openxmlformats.org/drawingml/2006/table">
                <a:tbl>
                  <a:tblPr firstRow="1" firstCol="1" bandRow="1">
                    <a:tableStyleId>{21E4AEA4-8DFA-4A89-87EB-49C32662AFE0}</a:tableStyleId>
                  </a:tblPr>
                  <a:tblGrid>
                    <a:gridCol w="1019306"/>
                    <a:gridCol w="1019306"/>
                    <a:gridCol w="1019306"/>
                    <a:gridCol w="1019306"/>
                  </a:tblGrid>
                  <a:tr h="507840">
                    <a:tc>
                      <a:txBody>
                        <a:bodyPr/>
                        <a:lstStyle/>
                        <a:p>
                          <a:pPr marL="0" marR="0" algn="just">
                            <a:lnSpc>
                              <a:spcPct val="115000"/>
                            </a:lnSpc>
                            <a:spcBef>
                              <a:spcPts val="0"/>
                            </a:spcBef>
                            <a:spcAft>
                              <a:spcPts val="0"/>
                            </a:spcAft>
                            <a:tabLst>
                              <a:tab pos="171450" algn="l"/>
                            </a:tabLs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just">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Engine 1</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just">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Engine 2 </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just">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Engine 3</a:t>
                          </a:r>
                          <a:endParaRPr lang="en-US" sz="1600">
                            <a:effectLst/>
                            <a:latin typeface="Times New Roman" pitchFamily="18" charset="0"/>
                            <a:ea typeface="Calibri"/>
                            <a:cs typeface="Times New Roman" pitchFamily="18" charset="0"/>
                          </a:endParaRPr>
                        </a:p>
                      </a:txBody>
                      <a:tcPr marL="68580" marR="68580" marT="0" marB="0" anchor="ctr"/>
                    </a:tc>
                  </a:tr>
                  <a:tr h="507840">
                    <a:tc>
                      <a:txBody>
                        <a:bodyPr/>
                        <a:lstStyle/>
                        <a:p>
                          <a:pPr marL="0" marR="0" algn="ctr">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Day 1</a:t>
                          </a:r>
                          <a:endParaRPr lang="en-US" sz="160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3"/>
                          <a:stretch>
                            <a:fillRect l="-100599" t="-100000" r="-200599" b="-197619"/>
                          </a:stretch>
                        </a:blipFill>
                      </a:tcPr>
                    </a:tc>
                    <a:tc>
                      <a:txBody>
                        <a:bodyPr/>
                        <a:lstStyle/>
                        <a:p>
                          <a:endParaRPr lang="en-US"/>
                        </a:p>
                      </a:txBody>
                      <a:tcPr marL="68580" marR="68580" marT="0" marB="0" anchor="ctr">
                        <a:blipFill rotWithShape="1">
                          <a:blip r:embed="rId3"/>
                          <a:stretch>
                            <a:fillRect l="-200599" t="-100000" r="-100599" b="-197619"/>
                          </a:stretch>
                        </a:blipFill>
                      </a:tcPr>
                    </a:tc>
                    <a:tc>
                      <a:txBody>
                        <a:bodyPr/>
                        <a:lstStyle/>
                        <a:p>
                          <a:endParaRPr lang="en-US"/>
                        </a:p>
                      </a:txBody>
                      <a:tcPr marL="68580" marR="68580" marT="0" marB="0" anchor="ctr">
                        <a:blipFill rotWithShape="1">
                          <a:blip r:embed="rId3"/>
                          <a:stretch>
                            <a:fillRect l="-300599" t="-100000" r="-599" b="-197619"/>
                          </a:stretch>
                        </a:blipFill>
                      </a:tcPr>
                    </a:tc>
                  </a:tr>
                  <a:tr h="507840">
                    <a:tc>
                      <a:txBody>
                        <a:bodyPr/>
                        <a:lstStyle/>
                        <a:p>
                          <a:pPr marL="0" marR="0" algn="ctr">
                            <a:lnSpc>
                              <a:spcPct val="115000"/>
                            </a:lnSpc>
                            <a:spcBef>
                              <a:spcPts val="0"/>
                            </a:spcBef>
                            <a:spcAft>
                              <a:spcPts val="0"/>
                            </a:spcAft>
                            <a:tabLst>
                              <a:tab pos="171450" algn="l"/>
                            </a:tabLst>
                          </a:pPr>
                          <a:r>
                            <a:rPr lang="en-US" sz="1600">
                              <a:effectLst/>
                              <a:latin typeface="Times New Roman" pitchFamily="18" charset="0"/>
                              <a:cs typeface="Times New Roman" pitchFamily="18" charset="0"/>
                            </a:rPr>
                            <a:t>Day 2</a:t>
                          </a:r>
                          <a:endParaRPr lang="en-US" sz="160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3"/>
                          <a:stretch>
                            <a:fillRect l="-100599" t="-202410" r="-200599" b="-100000"/>
                          </a:stretch>
                        </a:blipFill>
                      </a:tcPr>
                    </a:tc>
                    <a:tc>
                      <a:txBody>
                        <a:bodyPr/>
                        <a:lstStyle/>
                        <a:p>
                          <a:endParaRPr lang="en-US"/>
                        </a:p>
                      </a:txBody>
                      <a:tcPr marL="68580" marR="68580" marT="0" marB="0" anchor="ctr">
                        <a:blipFill rotWithShape="1">
                          <a:blip r:embed="rId3"/>
                          <a:stretch>
                            <a:fillRect l="-200599" t="-202410" r="-100599" b="-100000"/>
                          </a:stretch>
                        </a:blipFill>
                      </a:tcPr>
                    </a:tc>
                    <a:tc>
                      <a:txBody>
                        <a:bodyPr/>
                        <a:lstStyle/>
                        <a:p>
                          <a:endParaRPr lang="en-US"/>
                        </a:p>
                      </a:txBody>
                      <a:tcPr marL="68580" marR="68580" marT="0" marB="0" anchor="ctr">
                        <a:blipFill rotWithShape="1">
                          <a:blip r:embed="rId3"/>
                          <a:stretch>
                            <a:fillRect l="-300599" t="-202410" r="-599" b="-100000"/>
                          </a:stretch>
                        </a:blipFill>
                      </a:tcPr>
                    </a:tc>
                  </a:tr>
                  <a:tr h="507840">
                    <a:tc>
                      <a:txBody>
                        <a:bodyPr/>
                        <a:lstStyle/>
                        <a:p>
                          <a:pPr marL="0" marR="0" algn="ctr">
                            <a:lnSpc>
                              <a:spcPct val="115000"/>
                            </a:lnSpc>
                            <a:spcBef>
                              <a:spcPts val="0"/>
                            </a:spcBef>
                            <a:spcAft>
                              <a:spcPts val="0"/>
                            </a:spcAft>
                            <a:tabLst>
                              <a:tab pos="171450" algn="l"/>
                            </a:tabLst>
                          </a:pPr>
                          <a:r>
                            <a:rPr lang="en-US" sz="1600" dirty="0">
                              <a:effectLst/>
                              <a:latin typeface="Times New Roman" pitchFamily="18" charset="0"/>
                              <a:cs typeface="Times New Roman" pitchFamily="18" charset="0"/>
                            </a:rPr>
                            <a:t>Day 3</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endParaRPr lang="en-US"/>
                        </a:p>
                      </a:txBody>
                      <a:tcPr marL="68580" marR="68580" marT="0" marB="0" anchor="ctr">
                        <a:blipFill rotWithShape="1">
                          <a:blip r:embed="rId3"/>
                          <a:stretch>
                            <a:fillRect l="-100599" t="-302410" r="-200599"/>
                          </a:stretch>
                        </a:blipFill>
                      </a:tcPr>
                    </a:tc>
                    <a:tc>
                      <a:txBody>
                        <a:bodyPr/>
                        <a:lstStyle/>
                        <a:p>
                          <a:endParaRPr lang="en-US"/>
                        </a:p>
                      </a:txBody>
                      <a:tcPr marL="68580" marR="68580" marT="0" marB="0" anchor="ctr">
                        <a:blipFill rotWithShape="1">
                          <a:blip r:embed="rId3"/>
                          <a:stretch>
                            <a:fillRect l="-200599" t="-302410" r="-100599"/>
                          </a:stretch>
                        </a:blipFill>
                      </a:tcPr>
                    </a:tc>
                    <a:tc>
                      <a:txBody>
                        <a:bodyPr/>
                        <a:lstStyle/>
                        <a:p>
                          <a:endParaRPr lang="en-US"/>
                        </a:p>
                      </a:txBody>
                      <a:tcPr marL="68580" marR="68580" marT="0" marB="0" anchor="ctr">
                        <a:blipFill rotWithShape="1">
                          <a:blip r:embed="rId3"/>
                          <a:stretch>
                            <a:fillRect l="-300599" t="-302410" r="-599"/>
                          </a:stretch>
                        </a:blipFill>
                      </a:tcPr>
                    </a:tc>
                  </a:tr>
                </a:tbl>
              </a:graphicData>
            </a:graphic>
          </p:graphicFrame>
        </mc:Fallback>
      </mc:AlternateContent>
    </p:spTree>
    <p:extLst>
      <p:ext uri="{BB962C8B-B14F-4D97-AF65-F5344CB8AC3E}">
        <p14:creationId xmlns:p14="http://schemas.microsoft.com/office/powerpoint/2010/main" val="2400453460"/>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75138"/>
            <a:ext cx="7772400" cy="1143000"/>
          </a:xfrm>
        </p:spPr>
        <p:txBody>
          <a:bodyPr/>
          <a:lstStyle/>
          <a:p>
            <a:r>
              <a:rPr lang="en-US" sz="4400" b="1" dirty="0">
                <a:solidFill>
                  <a:srgbClr val="FF0000"/>
                </a:solidFill>
              </a:rPr>
              <a:t>2</a:t>
            </a:r>
            <a:r>
              <a:rPr lang="en-US" sz="4400" b="1" baseline="30000" dirty="0">
                <a:solidFill>
                  <a:srgbClr val="FF0000"/>
                </a:solidFill>
              </a:rPr>
              <a:t> 2</a:t>
            </a:r>
            <a:r>
              <a:rPr lang="en-US" sz="4400" b="1" dirty="0">
                <a:solidFill>
                  <a:srgbClr val="FF0000"/>
                </a:solidFill>
              </a:rPr>
              <a:t> Factorial </a:t>
            </a:r>
            <a:r>
              <a:rPr lang="en-US" sz="4400" b="1" dirty="0" smtClean="0">
                <a:solidFill>
                  <a:srgbClr val="FF0000"/>
                </a:solidFill>
              </a:rPr>
              <a:t>Design</a:t>
            </a:r>
            <a:endParaRPr lang="en-US" sz="4400" dirty="0">
              <a:solidFill>
                <a:srgbClr val="FF0000"/>
              </a:solidFill>
            </a:endParaRPr>
          </a:p>
        </p:txBody>
      </p:sp>
    </p:spTree>
    <p:extLst>
      <p:ext uri="{BB962C8B-B14F-4D97-AF65-F5344CB8AC3E}">
        <p14:creationId xmlns:p14="http://schemas.microsoft.com/office/powerpoint/2010/main" val="755198455"/>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666"/>
            <a:ext cx="8229600" cy="1240076"/>
          </a:xfrm>
        </p:spPr>
        <p:txBody>
          <a:bodyPr/>
          <a:lstStyle/>
          <a:p>
            <a:pPr marL="342900" indent="-342900" algn="just">
              <a:buClr>
                <a:srgbClr val="FF0000"/>
              </a:buClr>
              <a:buFont typeface="Wingdings" pitchFamily="2" charset="2"/>
              <a:buChar char="§"/>
            </a:pPr>
            <a:r>
              <a:rPr lang="en-US" sz="2400" dirty="0">
                <a:latin typeface="Times New Roman" pitchFamily="18" charset="0"/>
                <a:cs typeface="Times New Roman" pitchFamily="18" charset="0"/>
              </a:rPr>
              <a:t>The aim in the factorial experiment is to carry out separate tests for the main effects </a:t>
            </a:r>
            <a:r>
              <a:rPr lang="en-US" sz="2400" i="1" dirty="0">
                <a:latin typeface="Times New Roman" pitchFamily="18" charset="0"/>
                <a:cs typeface="Times New Roman" pitchFamily="18" charset="0"/>
              </a:rPr>
              <a:t>K</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P</a:t>
            </a:r>
            <a:r>
              <a:rPr lang="en-US" sz="2400" dirty="0">
                <a:latin typeface="Times New Roman" pitchFamily="18" charset="0"/>
                <a:cs typeface="Times New Roman" pitchFamily="18" charset="0"/>
              </a:rPr>
              <a:t> and its combination </a:t>
            </a:r>
            <a:r>
              <a:rPr lang="en-US" sz="2400" i="1" dirty="0">
                <a:latin typeface="Times New Roman" pitchFamily="18" charset="0"/>
                <a:cs typeface="Times New Roman" pitchFamily="18" charset="0"/>
              </a:rPr>
              <a:t>KP</a:t>
            </a:r>
            <a:r>
              <a:rPr lang="en-US" sz="2400" dirty="0">
                <a:latin typeface="Times New Roman" pitchFamily="18" charset="0"/>
                <a:cs typeface="Times New Roman" pitchFamily="18" charset="0"/>
              </a:rPr>
              <a:t>, splitting the sum of squares with 3 degrees of freedom</a:t>
            </a:r>
            <a:r>
              <a:rPr lang="en-US" dirty="0"/>
              <a:t>.</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066795"/>
                <a:ext cx="8229600" cy="4059370"/>
              </a:xfrm>
            </p:spPr>
            <p:txBody>
              <a:bodyPr/>
              <a:lstStyle/>
              <a:p>
                <a:pPr algn="just">
                  <a:buClr>
                    <a:srgbClr val="FF0000"/>
                  </a:buClr>
                  <a:buFont typeface="Wingdings" pitchFamily="2" charset="2"/>
                  <a:buChar char="§"/>
                </a:pPr>
                <a:r>
                  <a:rPr lang="en-US" dirty="0" smtClean="0">
                    <a:solidFill>
                      <a:srgbClr val="002060"/>
                    </a:solidFill>
                    <a:latin typeface="Times New Roman" pitchFamily="18" charset="0"/>
                    <a:cs typeface="Times New Roman" pitchFamily="18" charset="0"/>
                  </a:rPr>
                  <a:t>A factor is a kind of treatment. Each factor will have 2 or more levels. </a:t>
                </a:r>
              </a:p>
              <a:p>
                <a:pPr marL="0" indent="0" algn="just">
                  <a:buNone/>
                </a:pPr>
                <a:r>
                  <a:rPr lang="en-US" dirty="0" smtClean="0">
                    <a:solidFill>
                      <a:srgbClr val="00206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Example:</a:t>
                </a:r>
              </a:p>
              <a:p>
                <a:pPr marL="0" indent="0" algn="just">
                  <a:buNone/>
                </a:pPr>
                <a:r>
                  <a:rPr lang="en-US" dirty="0" smtClean="0">
                    <a:solidFill>
                      <a:srgbClr val="002060"/>
                    </a:solidFill>
                    <a:latin typeface="Times New Roman" pitchFamily="18" charset="0"/>
                    <a:cs typeface="Times New Roman" pitchFamily="18" charset="0"/>
                  </a:rPr>
                  <a:t>	 I.Q of students might be a factor with 3 levels – </a:t>
                </a:r>
              </a:p>
              <a:p>
                <a:pPr marL="0" indent="0" algn="just">
                  <a:buNone/>
                </a:pPr>
                <a:r>
                  <a:rPr lang="en-US" dirty="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            below average, average and above average. </a:t>
                </a:r>
              </a:p>
              <a:p>
                <a:pPr marL="0" indent="0" algn="just">
                  <a:buNone/>
                </a:pPr>
                <a:endParaRPr lang="en-US" dirty="0" smtClean="0">
                  <a:solidFill>
                    <a:srgbClr val="002060"/>
                  </a:solidFill>
                  <a:latin typeface="Times New Roman" pitchFamily="18" charset="0"/>
                  <a:cs typeface="Times New Roman" pitchFamily="18" charset="0"/>
                </a:endParaRPr>
              </a:p>
              <a:p>
                <a:pPr algn="just">
                  <a:buClr>
                    <a:srgbClr val="FF0000"/>
                  </a:buClr>
                  <a:buFont typeface="Wingdings" pitchFamily="2" charset="2"/>
                  <a:buChar char="§"/>
                </a:pPr>
                <a:r>
                  <a:rPr lang="en-US" dirty="0" smtClean="0">
                    <a:solidFill>
                      <a:srgbClr val="002060"/>
                    </a:solidFill>
                    <a:latin typeface="Times New Roman" pitchFamily="18" charset="0"/>
                    <a:cs typeface="Times New Roman" pitchFamily="18" charset="0"/>
                  </a:rPr>
                  <a:t>A factorial design is one involving two or more factors in a single experiment. In the 2</a:t>
                </a:r>
                <a:r>
                  <a:rPr lang="en-US" baseline="30000" dirty="0">
                    <a:solidFill>
                      <a:srgbClr val="002060"/>
                    </a:solidFill>
                    <a:latin typeface="Times New Roman" pitchFamily="18" charset="0"/>
                    <a:cs typeface="Times New Roman" pitchFamily="18" charset="0"/>
                  </a:rPr>
                  <a:t>2</a:t>
                </a:r>
                <a:r>
                  <a:rPr lang="en-US" dirty="0">
                    <a:solidFill>
                      <a:srgbClr val="002060"/>
                    </a:solidFill>
                    <a:latin typeface="Times New Roman" pitchFamily="18" charset="0"/>
                    <a:cs typeface="Times New Roman" pitchFamily="18" charset="0"/>
                  </a:rPr>
                  <a:t> factorial design, the factorial experiment contains 2 levels </a:t>
                </a:r>
                <a14:m>
                  <m:oMath xmlns:m="http://schemas.openxmlformats.org/officeDocument/2006/math">
                    <m:d>
                      <m:dPr>
                        <m:ctrlPr>
                          <a:rPr lang="en-US" i="1">
                            <a:solidFill>
                              <a:srgbClr val="002060"/>
                            </a:solidFill>
                            <a:latin typeface="Cambria Math"/>
                          </a:rPr>
                        </m:ctrlPr>
                      </m:dPr>
                      <m:e>
                        <m:r>
                          <a:rPr lang="en-US" i="1">
                            <a:solidFill>
                              <a:srgbClr val="002060"/>
                            </a:solidFill>
                            <a:latin typeface="Cambria Math"/>
                          </a:rPr>
                          <m:t>0,1</m:t>
                        </m:r>
                      </m:e>
                    </m:d>
                  </m:oMath>
                </a14:m>
                <a:r>
                  <a:rPr lang="en-US" dirty="0">
                    <a:solidFill>
                      <a:srgbClr val="002060"/>
                    </a:solidFill>
                    <a:latin typeface="Times New Roman" pitchFamily="18" charset="0"/>
                    <a:cs typeface="Times New Roman" pitchFamily="18" charset="0"/>
                  </a:rPr>
                  <a:t>  say for each of the 2 factors.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066795"/>
                <a:ext cx="8229600" cy="4059370"/>
              </a:xfrm>
              <a:blipFill rotWithShape="1">
                <a:blip r:embed="rId3"/>
                <a:stretch>
                  <a:fillRect l="-963" t="-1201" r="-1111" b="-4805"/>
                </a:stretch>
              </a:blipFill>
            </p:spPr>
            <p:txBody>
              <a:bodyPr/>
              <a:lstStyle/>
              <a:p>
                <a:r>
                  <a:rPr lang="en-US">
                    <a:noFill/>
                  </a:rPr>
                  <a:t> </a:t>
                </a:r>
              </a:p>
            </p:txBody>
          </p:sp>
        </mc:Fallback>
      </mc:AlternateContent>
    </p:spTree>
    <p:extLst>
      <p:ext uri="{BB962C8B-B14F-4D97-AF65-F5344CB8AC3E}">
        <p14:creationId xmlns:p14="http://schemas.microsoft.com/office/powerpoint/2010/main" val="1075398832"/>
      </p:ext>
    </p:extLst>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Clr>
                <a:srgbClr val="FF0000"/>
              </a:buClr>
              <a:buFont typeface="Wingdings" pitchFamily="2" charset="2"/>
              <a:buChar char="§"/>
            </a:pPr>
            <a:r>
              <a:rPr lang="en-US" dirty="0">
                <a:solidFill>
                  <a:srgbClr val="002060"/>
                </a:solidFill>
              </a:rPr>
              <a:t>In the 2</a:t>
            </a:r>
            <a:r>
              <a:rPr lang="en-US" baseline="30000" dirty="0">
                <a:solidFill>
                  <a:srgbClr val="002060"/>
                </a:solidFill>
              </a:rPr>
              <a:t>2</a:t>
            </a:r>
            <a:r>
              <a:rPr lang="en-US" dirty="0">
                <a:solidFill>
                  <a:srgbClr val="002060"/>
                </a:solidFill>
              </a:rPr>
              <a:t> factorial design, we consider two factors K and P. Let k and p denote one of the 2 levels of each of the corresponding factor and this will be called second level. If both factors are absent, then we consider it as level one. </a:t>
            </a:r>
            <a:endParaRPr lang="en-US" dirty="0" smtClean="0">
              <a:solidFill>
                <a:srgbClr val="002060"/>
              </a:solidFill>
            </a:endParaRPr>
          </a:p>
          <a:p>
            <a:pPr>
              <a:buClr>
                <a:srgbClr val="FF0000"/>
              </a:buClr>
              <a:buFont typeface="Wingdings" pitchFamily="2" charset="2"/>
              <a:buChar char="§"/>
            </a:pPr>
            <a:r>
              <a:rPr lang="en-US" dirty="0" smtClean="0">
                <a:solidFill>
                  <a:srgbClr val="002060"/>
                </a:solidFill>
              </a:rPr>
              <a:t>The </a:t>
            </a:r>
            <a:r>
              <a:rPr lang="en-US" dirty="0">
                <a:solidFill>
                  <a:srgbClr val="002060"/>
                </a:solidFill>
              </a:rPr>
              <a:t>4 treatment combinations can be enumerated in the following table</a:t>
            </a:r>
            <a:r>
              <a:rPr lang="en-US" dirty="0" smtClean="0">
                <a:solidFill>
                  <a:srgbClr val="002060"/>
                </a:solidFill>
              </a:rPr>
              <a:t>:</a:t>
            </a:r>
          </a:p>
          <a:p>
            <a:pPr>
              <a:buClr>
                <a:srgbClr val="FF0000"/>
              </a:buClr>
              <a:buFont typeface="Wingdings" pitchFamily="2" charset="2"/>
              <a:buChar char="§"/>
            </a:pPr>
            <a:endParaRPr lang="en-US" dirty="0">
              <a:solidFill>
                <a:srgbClr val="002060"/>
              </a:solidFill>
            </a:endParaRPr>
          </a:p>
          <a:p>
            <a:pPr marL="0" indent="0">
              <a:buNone/>
            </a:pP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35402993"/>
                  </p:ext>
                </p:extLst>
              </p:nvPr>
            </p:nvGraphicFramePr>
            <p:xfrm>
              <a:off x="2379945" y="4044287"/>
              <a:ext cx="4321480" cy="2055888"/>
            </p:xfrm>
            <a:graphic>
              <a:graphicData uri="http://schemas.openxmlformats.org/drawingml/2006/table">
                <a:tbl>
                  <a:tblPr firstRow="1" firstCol="1" bandRow="1">
                    <a:tableStyleId>{21E4AEA4-8DFA-4A89-87EB-49C32662AFE0}</a:tableStyleId>
                  </a:tblPr>
                  <a:tblGrid>
                    <a:gridCol w="1227551"/>
                    <a:gridCol w="3093929"/>
                  </a:tblGrid>
                  <a:tr h="228432">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Notation</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Description</a:t>
                          </a:r>
                          <a:endParaRPr lang="en-US" sz="1400" dirty="0">
                            <a:effectLst/>
                            <a:latin typeface="Times New Roman" pitchFamily="18" charset="0"/>
                            <a:ea typeface="Calibri"/>
                            <a:cs typeface="Times New Roman" pitchFamily="18" charset="0"/>
                          </a:endParaRPr>
                        </a:p>
                      </a:txBody>
                      <a:tcPr marL="68580" marR="68580" marT="0" marB="0" anchor="ctr"/>
                    </a:tc>
                  </a:tr>
                  <a:tr h="456864">
                    <a:tc>
                      <a:txBody>
                        <a:bodyPr/>
                        <a:lstStyle/>
                        <a:p>
                          <a:pPr marL="0" marR="0" algn="ctr">
                            <a:spcBef>
                              <a:spcPts val="0"/>
                            </a:spcBef>
                            <a:spcAft>
                              <a:spcPts val="0"/>
                            </a:spcAft>
                            <a:tabLst>
                              <a:tab pos="285750" algn="l"/>
                            </a:tabLst>
                          </a:pPr>
                          <a14:m>
                            <m:oMath xmlns:m="http://schemas.openxmlformats.org/officeDocument/2006/math">
                              <m:sSub>
                                <m:sSubPr>
                                  <m:ctrlPr>
                                    <a:rPr lang="en-US" sz="1400" i="1">
                                      <a:effectLst/>
                                      <a:latin typeface="Cambria Math"/>
                                    </a:rPr>
                                  </m:ctrlPr>
                                </m:sSubPr>
                                <m:e>
                                  <m:r>
                                    <a:rPr lang="en-US" sz="1400">
                                      <a:effectLst/>
                                      <a:latin typeface="Cambria Math"/>
                                    </a:rPr>
                                    <m:t>𝑘</m:t>
                                  </m:r>
                                </m:e>
                                <m:sub>
                                  <m:r>
                                    <a:rPr lang="en-US" sz="1400">
                                      <a:effectLst/>
                                      <a:latin typeface="Cambria Math"/>
                                    </a:rPr>
                                    <m:t>0</m:t>
                                  </m:r>
                                </m:sub>
                              </m:sSub>
                              <m:sSub>
                                <m:sSubPr>
                                  <m:ctrlPr>
                                    <a:rPr lang="en-US" sz="1400" i="1">
                                      <a:effectLst/>
                                      <a:latin typeface="Cambria Math"/>
                                    </a:rPr>
                                  </m:ctrlPr>
                                </m:sSubPr>
                                <m:e>
                                  <m:r>
                                    <a:rPr lang="en-US" sz="1400">
                                      <a:effectLst/>
                                      <a:latin typeface="Cambria Math"/>
                                    </a:rPr>
                                    <m:t>𝑝</m:t>
                                  </m:r>
                                </m:e>
                                <m:sub>
                                  <m:r>
                                    <a:rPr lang="en-US" sz="1400">
                                      <a:effectLst/>
                                      <a:latin typeface="Cambria Math"/>
                                    </a:rPr>
                                    <m:t>𝑜</m:t>
                                  </m:r>
                                </m:sub>
                              </m:sSub>
                            </m:oMath>
                          </a14:m>
                          <a:r>
                            <a:rPr lang="en-US" sz="1400" dirty="0">
                              <a:effectLst/>
                              <a:latin typeface="Times New Roman" pitchFamily="18" charset="0"/>
                              <a:cs typeface="Times New Roman" pitchFamily="18" charset="0"/>
                            </a:rPr>
                            <a:t> or (1)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l">
                            <a:spcBef>
                              <a:spcPts val="0"/>
                            </a:spcBef>
                            <a:spcAft>
                              <a:spcPts val="0"/>
                            </a:spcAft>
                            <a:tabLst>
                              <a:tab pos="285750" algn="l"/>
                            </a:tabLst>
                          </a:pPr>
                          <a:r>
                            <a:rPr lang="en-US" sz="1400" dirty="0">
                              <a:effectLst/>
                              <a:latin typeface="Times New Roman" pitchFamily="18" charset="0"/>
                              <a:cs typeface="Times New Roman" pitchFamily="18" charset="0"/>
                            </a:rPr>
                            <a:t>Factors K and P, both at first level</a:t>
                          </a:r>
                          <a:endParaRPr lang="en-US" sz="1400" dirty="0">
                            <a:effectLst/>
                            <a:latin typeface="Times New Roman" pitchFamily="18" charset="0"/>
                            <a:ea typeface="Calibri"/>
                            <a:cs typeface="Times New Roman" pitchFamily="18" charset="0"/>
                          </a:endParaRPr>
                        </a:p>
                      </a:txBody>
                      <a:tcPr marL="68580" marR="68580" marT="0" marB="0" anchor="ctr"/>
                    </a:tc>
                  </a:tr>
                  <a:tr h="456864">
                    <a:tc>
                      <a:txBody>
                        <a:bodyPr/>
                        <a:lstStyle/>
                        <a:p>
                          <a:pPr marL="0" marR="0" algn="ctr">
                            <a:spcBef>
                              <a:spcPts val="0"/>
                            </a:spcBef>
                            <a:spcAft>
                              <a:spcPts val="0"/>
                            </a:spcAft>
                            <a:tabLst>
                              <a:tab pos="285750" algn="l"/>
                            </a:tabLst>
                          </a:pPr>
                          <a14:m>
                            <m:oMath xmlns:m="http://schemas.openxmlformats.org/officeDocument/2006/math">
                              <m:sSub>
                                <m:sSubPr>
                                  <m:ctrlPr>
                                    <a:rPr lang="en-US" sz="1400" i="1">
                                      <a:effectLst/>
                                      <a:latin typeface="Cambria Math"/>
                                    </a:rPr>
                                  </m:ctrlPr>
                                </m:sSubPr>
                                <m:e>
                                  <m:r>
                                    <a:rPr lang="en-US" sz="1400">
                                      <a:effectLst/>
                                      <a:latin typeface="Cambria Math"/>
                                    </a:rPr>
                                    <m:t>𝑘</m:t>
                                  </m:r>
                                </m:e>
                                <m:sub>
                                  <m:r>
                                    <a:rPr lang="en-US" sz="1400">
                                      <a:effectLst/>
                                      <a:latin typeface="Cambria Math"/>
                                    </a:rPr>
                                    <m:t>1</m:t>
                                  </m:r>
                                </m:sub>
                              </m:sSub>
                              <m:sSub>
                                <m:sSubPr>
                                  <m:ctrlPr>
                                    <a:rPr lang="en-US" sz="1400" i="1">
                                      <a:effectLst/>
                                      <a:latin typeface="Cambria Math"/>
                                    </a:rPr>
                                  </m:ctrlPr>
                                </m:sSubPr>
                                <m:e>
                                  <m:r>
                                    <a:rPr lang="en-US" sz="1400">
                                      <a:effectLst/>
                                      <a:latin typeface="Cambria Math"/>
                                    </a:rPr>
                                    <m:t>𝑝</m:t>
                                  </m:r>
                                </m:e>
                                <m:sub>
                                  <m:r>
                                    <a:rPr lang="en-US" sz="1400">
                                      <a:effectLst/>
                                      <a:latin typeface="Cambria Math"/>
                                    </a:rPr>
                                    <m:t>𝑜</m:t>
                                  </m:r>
                                </m:sub>
                              </m:sSub>
                            </m:oMath>
                          </a14:m>
                          <a:r>
                            <a:rPr lang="en-US" sz="1400" dirty="0">
                              <a:effectLst/>
                              <a:latin typeface="Times New Roman" pitchFamily="18" charset="0"/>
                              <a:cs typeface="Times New Roman" pitchFamily="18" charset="0"/>
                            </a:rPr>
                            <a:t> or k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l">
                            <a:spcBef>
                              <a:spcPts val="0"/>
                            </a:spcBef>
                            <a:spcAft>
                              <a:spcPts val="0"/>
                            </a:spcAft>
                            <a:tabLst>
                              <a:tab pos="285750" algn="l"/>
                            </a:tabLst>
                          </a:pPr>
                          <a:r>
                            <a:rPr lang="en-US" sz="1400" dirty="0">
                              <a:effectLst/>
                              <a:latin typeface="Times New Roman" pitchFamily="18" charset="0"/>
                              <a:cs typeface="Times New Roman" pitchFamily="18" charset="0"/>
                            </a:rPr>
                            <a:t>Factor K  at second level and P at first level</a:t>
                          </a:r>
                          <a:endParaRPr lang="en-US" sz="1400" dirty="0">
                            <a:effectLst/>
                            <a:latin typeface="Times New Roman" pitchFamily="18" charset="0"/>
                            <a:ea typeface="Calibri"/>
                            <a:cs typeface="Times New Roman" pitchFamily="18" charset="0"/>
                          </a:endParaRPr>
                        </a:p>
                      </a:txBody>
                      <a:tcPr marL="68580" marR="68580" marT="0" marB="0" anchor="ctr"/>
                    </a:tc>
                  </a:tr>
                  <a:tr h="456864">
                    <a:tc>
                      <a:txBody>
                        <a:bodyPr/>
                        <a:lstStyle/>
                        <a:p>
                          <a:pPr marL="0" marR="0" algn="ctr">
                            <a:spcBef>
                              <a:spcPts val="0"/>
                            </a:spcBef>
                            <a:spcAft>
                              <a:spcPts val="0"/>
                            </a:spcAft>
                            <a:tabLst>
                              <a:tab pos="285750" algn="l"/>
                            </a:tabLst>
                          </a:pPr>
                          <a14:m>
                            <m:oMath xmlns:m="http://schemas.openxmlformats.org/officeDocument/2006/math">
                              <m:sSub>
                                <m:sSubPr>
                                  <m:ctrlPr>
                                    <a:rPr lang="en-US" sz="1400" i="1">
                                      <a:effectLst/>
                                      <a:latin typeface="Cambria Math"/>
                                    </a:rPr>
                                  </m:ctrlPr>
                                </m:sSubPr>
                                <m:e>
                                  <m:r>
                                    <a:rPr lang="en-US" sz="1400">
                                      <a:effectLst/>
                                      <a:latin typeface="Cambria Math"/>
                                    </a:rPr>
                                    <m:t>𝑘</m:t>
                                  </m:r>
                                </m:e>
                                <m:sub>
                                  <m:r>
                                    <a:rPr lang="en-US" sz="1400">
                                      <a:effectLst/>
                                      <a:latin typeface="Cambria Math"/>
                                    </a:rPr>
                                    <m:t>0</m:t>
                                  </m:r>
                                </m:sub>
                              </m:sSub>
                              <m:sSub>
                                <m:sSubPr>
                                  <m:ctrlPr>
                                    <a:rPr lang="en-US" sz="1400" i="1">
                                      <a:effectLst/>
                                      <a:latin typeface="Cambria Math"/>
                                    </a:rPr>
                                  </m:ctrlPr>
                                </m:sSubPr>
                                <m:e>
                                  <m:r>
                                    <a:rPr lang="en-US" sz="1400">
                                      <a:effectLst/>
                                      <a:latin typeface="Cambria Math"/>
                                    </a:rPr>
                                    <m:t>𝑝</m:t>
                                  </m:r>
                                </m:e>
                                <m:sub>
                                  <m:r>
                                    <a:rPr lang="en-US" sz="1400">
                                      <a:effectLst/>
                                      <a:latin typeface="Cambria Math"/>
                                    </a:rPr>
                                    <m:t>1</m:t>
                                  </m:r>
                                </m:sub>
                              </m:sSub>
                            </m:oMath>
                          </a14:m>
                          <a:r>
                            <a:rPr lang="en-US" sz="1400" dirty="0">
                              <a:effectLst/>
                              <a:latin typeface="Times New Roman" pitchFamily="18" charset="0"/>
                              <a:cs typeface="Times New Roman" pitchFamily="18" charset="0"/>
                            </a:rPr>
                            <a:t> or p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l">
                            <a:spcBef>
                              <a:spcPts val="0"/>
                            </a:spcBef>
                            <a:spcAft>
                              <a:spcPts val="0"/>
                            </a:spcAft>
                            <a:tabLst>
                              <a:tab pos="285750" algn="l"/>
                            </a:tabLst>
                          </a:pPr>
                          <a:r>
                            <a:rPr lang="en-US" sz="1400" dirty="0">
                              <a:effectLst/>
                              <a:latin typeface="Times New Roman" pitchFamily="18" charset="0"/>
                              <a:cs typeface="Times New Roman" pitchFamily="18" charset="0"/>
                            </a:rPr>
                            <a:t>Factor K at first level and P at second level</a:t>
                          </a:r>
                          <a:endParaRPr lang="en-US" sz="1400" dirty="0">
                            <a:effectLst/>
                            <a:latin typeface="Times New Roman" pitchFamily="18" charset="0"/>
                            <a:ea typeface="Calibri"/>
                            <a:cs typeface="Times New Roman" pitchFamily="18" charset="0"/>
                          </a:endParaRPr>
                        </a:p>
                      </a:txBody>
                      <a:tcPr marL="68580" marR="68580" marT="0" marB="0" anchor="ctr"/>
                    </a:tc>
                  </a:tr>
                  <a:tr h="456864">
                    <a:tc>
                      <a:txBody>
                        <a:bodyPr/>
                        <a:lstStyle/>
                        <a:p>
                          <a:pPr marL="0" marR="0" algn="ctr">
                            <a:spcBef>
                              <a:spcPts val="0"/>
                            </a:spcBef>
                            <a:spcAft>
                              <a:spcPts val="0"/>
                            </a:spcAft>
                            <a:tabLst>
                              <a:tab pos="285750" algn="l"/>
                            </a:tabLst>
                          </a:pPr>
                          <a14:m>
                            <m:oMath xmlns:m="http://schemas.openxmlformats.org/officeDocument/2006/math">
                              <m:sSub>
                                <m:sSubPr>
                                  <m:ctrlPr>
                                    <a:rPr lang="en-US" sz="1400" i="1">
                                      <a:effectLst/>
                                      <a:latin typeface="Cambria Math"/>
                                    </a:rPr>
                                  </m:ctrlPr>
                                </m:sSubPr>
                                <m:e>
                                  <m:r>
                                    <a:rPr lang="en-US" sz="1400">
                                      <a:effectLst/>
                                      <a:latin typeface="Cambria Math"/>
                                    </a:rPr>
                                    <m:t>𝑘</m:t>
                                  </m:r>
                                </m:e>
                                <m:sub>
                                  <m:r>
                                    <a:rPr lang="en-US" sz="1400">
                                      <a:effectLst/>
                                      <a:latin typeface="Cambria Math"/>
                                    </a:rPr>
                                    <m:t>0</m:t>
                                  </m:r>
                                </m:sub>
                              </m:sSub>
                              <m:sSub>
                                <m:sSubPr>
                                  <m:ctrlPr>
                                    <a:rPr lang="en-US" sz="1400" i="1">
                                      <a:effectLst/>
                                      <a:latin typeface="Cambria Math"/>
                                    </a:rPr>
                                  </m:ctrlPr>
                                </m:sSubPr>
                                <m:e>
                                  <m:r>
                                    <a:rPr lang="en-US" sz="1400">
                                      <a:effectLst/>
                                      <a:latin typeface="Cambria Math"/>
                                    </a:rPr>
                                    <m:t>𝑝</m:t>
                                  </m:r>
                                </m:e>
                                <m:sub>
                                  <m:r>
                                    <a:rPr lang="en-US" sz="1400">
                                      <a:effectLst/>
                                      <a:latin typeface="Cambria Math"/>
                                    </a:rPr>
                                    <m:t>𝑜</m:t>
                                  </m:r>
                                </m:sub>
                              </m:sSub>
                            </m:oMath>
                          </a14:m>
                          <a:r>
                            <a:rPr lang="en-US" sz="1400" dirty="0">
                              <a:effectLst/>
                              <a:latin typeface="Times New Roman" pitchFamily="18" charset="0"/>
                              <a:cs typeface="Times New Roman" pitchFamily="18" charset="0"/>
                            </a:rPr>
                            <a:t> or </a:t>
                          </a:r>
                          <a:r>
                            <a:rPr lang="en-US" sz="1400" i="1" dirty="0" smtClean="0">
                              <a:effectLst/>
                              <a:latin typeface="Times New Roman" pitchFamily="18" charset="0"/>
                              <a:cs typeface="Times New Roman" pitchFamily="18" charset="0"/>
                            </a:rPr>
                            <a:t>k p</a:t>
                          </a:r>
                          <a:r>
                            <a:rPr lang="en-US" sz="1400" dirty="0" smtClean="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l">
                            <a:spcBef>
                              <a:spcPts val="0"/>
                            </a:spcBef>
                            <a:spcAft>
                              <a:spcPts val="0"/>
                            </a:spcAft>
                            <a:tabLst>
                              <a:tab pos="285750" algn="l"/>
                            </a:tabLst>
                          </a:pPr>
                          <a:r>
                            <a:rPr lang="en-US" sz="1400" dirty="0">
                              <a:effectLst/>
                              <a:latin typeface="Times New Roman" pitchFamily="18" charset="0"/>
                              <a:cs typeface="Times New Roman" pitchFamily="18" charset="0"/>
                            </a:rPr>
                            <a:t>Factors K and P, both at second level</a:t>
                          </a:r>
                          <a:endParaRPr lang="en-US" sz="1400" dirty="0">
                            <a:effectLst/>
                            <a:latin typeface="Times New Roman" pitchFamily="18" charset="0"/>
                            <a:ea typeface="Calibri"/>
                            <a:cs typeface="Times New Roman" pitchFamily="18" charset="0"/>
                          </a:endParaRPr>
                        </a:p>
                      </a:txBody>
                      <a:tcPr marL="68580" marR="68580" marT="0" marB="0" anchor="ct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35402993"/>
                  </p:ext>
                </p:extLst>
              </p:nvPr>
            </p:nvGraphicFramePr>
            <p:xfrm>
              <a:off x="2379945" y="4044287"/>
              <a:ext cx="4321480" cy="2055888"/>
            </p:xfrm>
            <a:graphic>
              <a:graphicData uri="http://schemas.openxmlformats.org/drawingml/2006/table">
                <a:tbl>
                  <a:tblPr firstRow="1" firstCol="1" bandRow="1">
                    <a:tableStyleId>{21E4AEA4-8DFA-4A89-87EB-49C32662AFE0}</a:tableStyleId>
                  </a:tblPr>
                  <a:tblGrid>
                    <a:gridCol w="1227551"/>
                    <a:gridCol w="3093929"/>
                  </a:tblGrid>
                  <a:tr h="228432">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Notation</a:t>
                          </a:r>
                          <a:endParaRPr lang="en-US" sz="14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spcBef>
                              <a:spcPts val="0"/>
                            </a:spcBef>
                            <a:spcAft>
                              <a:spcPts val="0"/>
                            </a:spcAft>
                            <a:tabLst>
                              <a:tab pos="285750" algn="l"/>
                            </a:tabLst>
                          </a:pPr>
                          <a:r>
                            <a:rPr lang="en-US" sz="1400" dirty="0">
                              <a:effectLst/>
                              <a:latin typeface="Times New Roman" pitchFamily="18" charset="0"/>
                              <a:cs typeface="Times New Roman" pitchFamily="18" charset="0"/>
                            </a:rPr>
                            <a:t>Description</a:t>
                          </a:r>
                          <a:endParaRPr lang="en-US" sz="1400" dirty="0">
                            <a:effectLst/>
                            <a:latin typeface="Times New Roman" pitchFamily="18" charset="0"/>
                            <a:ea typeface="Calibri"/>
                            <a:cs typeface="Times New Roman" pitchFamily="18" charset="0"/>
                          </a:endParaRPr>
                        </a:p>
                      </a:txBody>
                      <a:tcPr marL="68580" marR="68580" marT="0" marB="0" anchor="ctr"/>
                    </a:tc>
                  </a:tr>
                  <a:tr h="456864">
                    <a:tc>
                      <a:txBody>
                        <a:bodyPr/>
                        <a:lstStyle/>
                        <a:p>
                          <a:endParaRPr lang="en-US"/>
                        </a:p>
                      </a:txBody>
                      <a:tcPr marL="68580" marR="68580" marT="0" marB="0" anchor="ctr">
                        <a:blipFill rotWithShape="1">
                          <a:blip r:embed="rId3"/>
                          <a:stretch>
                            <a:fillRect t="-60000" r="-253234" b="-300000"/>
                          </a:stretch>
                        </a:blipFill>
                      </a:tcPr>
                    </a:tc>
                    <a:tc>
                      <a:txBody>
                        <a:bodyPr/>
                        <a:lstStyle/>
                        <a:p>
                          <a:pPr marL="0" marR="0" algn="l">
                            <a:spcBef>
                              <a:spcPts val="0"/>
                            </a:spcBef>
                            <a:spcAft>
                              <a:spcPts val="0"/>
                            </a:spcAft>
                            <a:tabLst>
                              <a:tab pos="285750" algn="l"/>
                            </a:tabLst>
                          </a:pPr>
                          <a:r>
                            <a:rPr lang="en-US" sz="1400" dirty="0">
                              <a:effectLst/>
                              <a:latin typeface="Times New Roman" pitchFamily="18" charset="0"/>
                              <a:cs typeface="Times New Roman" pitchFamily="18" charset="0"/>
                            </a:rPr>
                            <a:t>Factors K and P, both at first level</a:t>
                          </a:r>
                          <a:endParaRPr lang="en-US" sz="1400" dirty="0">
                            <a:effectLst/>
                            <a:latin typeface="Times New Roman" pitchFamily="18" charset="0"/>
                            <a:ea typeface="Calibri"/>
                            <a:cs typeface="Times New Roman" pitchFamily="18" charset="0"/>
                          </a:endParaRPr>
                        </a:p>
                      </a:txBody>
                      <a:tcPr marL="68580" marR="68580" marT="0" marB="0" anchor="ctr"/>
                    </a:tc>
                  </a:tr>
                  <a:tr h="456864">
                    <a:tc>
                      <a:txBody>
                        <a:bodyPr/>
                        <a:lstStyle/>
                        <a:p>
                          <a:endParaRPr lang="en-US"/>
                        </a:p>
                      </a:txBody>
                      <a:tcPr marL="68580" marR="68580" marT="0" marB="0" anchor="ctr">
                        <a:blipFill rotWithShape="1">
                          <a:blip r:embed="rId3"/>
                          <a:stretch>
                            <a:fillRect t="-160000" r="-253234" b="-200000"/>
                          </a:stretch>
                        </a:blipFill>
                      </a:tcPr>
                    </a:tc>
                    <a:tc>
                      <a:txBody>
                        <a:bodyPr/>
                        <a:lstStyle/>
                        <a:p>
                          <a:pPr marL="0" marR="0" algn="l">
                            <a:spcBef>
                              <a:spcPts val="0"/>
                            </a:spcBef>
                            <a:spcAft>
                              <a:spcPts val="0"/>
                            </a:spcAft>
                            <a:tabLst>
                              <a:tab pos="285750" algn="l"/>
                            </a:tabLst>
                          </a:pPr>
                          <a:r>
                            <a:rPr lang="en-US" sz="1400" dirty="0">
                              <a:effectLst/>
                              <a:latin typeface="Times New Roman" pitchFamily="18" charset="0"/>
                              <a:cs typeface="Times New Roman" pitchFamily="18" charset="0"/>
                            </a:rPr>
                            <a:t>Factor K  at second level and P at first level</a:t>
                          </a:r>
                          <a:endParaRPr lang="en-US" sz="1400" dirty="0">
                            <a:effectLst/>
                            <a:latin typeface="Times New Roman" pitchFamily="18" charset="0"/>
                            <a:ea typeface="Calibri"/>
                            <a:cs typeface="Times New Roman" pitchFamily="18" charset="0"/>
                          </a:endParaRPr>
                        </a:p>
                      </a:txBody>
                      <a:tcPr marL="68580" marR="68580" marT="0" marB="0" anchor="ctr"/>
                    </a:tc>
                  </a:tr>
                  <a:tr h="456864">
                    <a:tc>
                      <a:txBody>
                        <a:bodyPr/>
                        <a:lstStyle/>
                        <a:p>
                          <a:endParaRPr lang="en-US"/>
                        </a:p>
                      </a:txBody>
                      <a:tcPr marL="68580" marR="68580" marT="0" marB="0" anchor="ctr">
                        <a:blipFill rotWithShape="1">
                          <a:blip r:embed="rId3"/>
                          <a:stretch>
                            <a:fillRect t="-260000" r="-253234" b="-100000"/>
                          </a:stretch>
                        </a:blipFill>
                      </a:tcPr>
                    </a:tc>
                    <a:tc>
                      <a:txBody>
                        <a:bodyPr/>
                        <a:lstStyle/>
                        <a:p>
                          <a:pPr marL="0" marR="0" algn="l">
                            <a:spcBef>
                              <a:spcPts val="0"/>
                            </a:spcBef>
                            <a:spcAft>
                              <a:spcPts val="0"/>
                            </a:spcAft>
                            <a:tabLst>
                              <a:tab pos="285750" algn="l"/>
                            </a:tabLst>
                          </a:pPr>
                          <a:r>
                            <a:rPr lang="en-US" sz="1400" dirty="0">
                              <a:effectLst/>
                              <a:latin typeface="Times New Roman" pitchFamily="18" charset="0"/>
                              <a:cs typeface="Times New Roman" pitchFamily="18" charset="0"/>
                            </a:rPr>
                            <a:t>Factor K at first level and P at second level</a:t>
                          </a:r>
                          <a:endParaRPr lang="en-US" sz="1400" dirty="0">
                            <a:effectLst/>
                            <a:latin typeface="Times New Roman" pitchFamily="18" charset="0"/>
                            <a:ea typeface="Calibri"/>
                            <a:cs typeface="Times New Roman" pitchFamily="18" charset="0"/>
                          </a:endParaRPr>
                        </a:p>
                      </a:txBody>
                      <a:tcPr marL="68580" marR="68580" marT="0" marB="0" anchor="ctr"/>
                    </a:tc>
                  </a:tr>
                  <a:tr h="456864">
                    <a:tc>
                      <a:txBody>
                        <a:bodyPr/>
                        <a:lstStyle/>
                        <a:p>
                          <a:endParaRPr lang="en-US"/>
                        </a:p>
                      </a:txBody>
                      <a:tcPr marL="68580" marR="68580" marT="0" marB="0" anchor="ctr">
                        <a:blipFill rotWithShape="1">
                          <a:blip r:embed="rId3"/>
                          <a:stretch>
                            <a:fillRect t="-360000" r="-253234"/>
                          </a:stretch>
                        </a:blipFill>
                      </a:tcPr>
                    </a:tc>
                    <a:tc>
                      <a:txBody>
                        <a:bodyPr/>
                        <a:lstStyle/>
                        <a:p>
                          <a:pPr marL="0" marR="0" algn="l">
                            <a:spcBef>
                              <a:spcPts val="0"/>
                            </a:spcBef>
                            <a:spcAft>
                              <a:spcPts val="0"/>
                            </a:spcAft>
                            <a:tabLst>
                              <a:tab pos="285750" algn="l"/>
                            </a:tabLst>
                          </a:pPr>
                          <a:r>
                            <a:rPr lang="en-US" sz="1400" dirty="0">
                              <a:effectLst/>
                              <a:latin typeface="Times New Roman" pitchFamily="18" charset="0"/>
                              <a:cs typeface="Times New Roman" pitchFamily="18" charset="0"/>
                            </a:rPr>
                            <a:t>Factors K and P, both at second level</a:t>
                          </a:r>
                          <a:endParaRPr lang="en-US" sz="1400" dirty="0">
                            <a:effectLst/>
                            <a:latin typeface="Times New Roman" pitchFamily="18" charset="0"/>
                            <a:ea typeface="Calibri"/>
                            <a:cs typeface="Times New Roman" pitchFamily="18" charset="0"/>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3274394072"/>
      </p:ext>
    </p:extLst>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632"/>
            <a:ext cx="8229600" cy="552080"/>
          </a:xfrm>
        </p:spPr>
        <p:txBody>
          <a:bodyPr/>
          <a:lstStyle/>
          <a:p>
            <a:r>
              <a:rPr lang="en-US" sz="2400" b="1" dirty="0" smtClean="0">
                <a:solidFill>
                  <a:srgbClr val="FF0000"/>
                </a:solidFill>
              </a:rPr>
              <a:t>ANOVA TABLE FOR 2</a:t>
            </a:r>
            <a:r>
              <a:rPr lang="en-US" sz="2400" b="1" baseline="30000" dirty="0" smtClean="0">
                <a:solidFill>
                  <a:srgbClr val="FF0000"/>
                </a:solidFill>
              </a:rPr>
              <a:t> 2</a:t>
            </a:r>
            <a:r>
              <a:rPr lang="en-US" sz="2400" b="1" dirty="0" smtClean="0">
                <a:solidFill>
                  <a:srgbClr val="FF0000"/>
                </a:solidFill>
              </a:rPr>
              <a:t> FACTORIAL DESIGN</a:t>
            </a:r>
            <a:r>
              <a:rPr lang="en-US" sz="2800" b="1" dirty="0" smtClean="0"/>
              <a:t> </a:t>
            </a:r>
            <a:r>
              <a:rPr lang="en-US" dirty="0"/>
              <a:t/>
            </a:r>
            <a:br>
              <a:rPr lang="en-US" dirty="0"/>
            </a:b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924620544"/>
                  </p:ext>
                </p:extLst>
              </p:nvPr>
            </p:nvGraphicFramePr>
            <p:xfrm>
              <a:off x="1402915" y="1828800"/>
              <a:ext cx="6400799" cy="3750954"/>
            </p:xfrm>
            <a:graphic>
              <a:graphicData uri="http://schemas.openxmlformats.org/drawingml/2006/table">
                <a:tbl>
                  <a:tblPr firstRow="1" firstCol="1" bandRow="1">
                    <a:tableStyleId>{21E4AEA4-8DFA-4A89-87EB-49C32662AFE0}</a:tableStyleId>
                  </a:tblPr>
                  <a:tblGrid>
                    <a:gridCol w="1247441"/>
                    <a:gridCol w="1030671"/>
                    <a:gridCol w="1326786"/>
                    <a:gridCol w="1691610"/>
                    <a:gridCol w="1104291"/>
                  </a:tblGrid>
                  <a:tr h="815393">
                    <a:tc>
                      <a:txBody>
                        <a:bodyPr/>
                        <a:lstStyle/>
                        <a:p>
                          <a:pPr marL="0" marR="0" algn="ctr">
                            <a:spcBef>
                              <a:spcPts val="0"/>
                            </a:spcBef>
                            <a:spcAft>
                              <a:spcPts val="0"/>
                            </a:spcAft>
                            <a:tabLst>
                              <a:tab pos="285750" algn="l"/>
                            </a:tabLst>
                          </a:pPr>
                          <a:r>
                            <a:rPr lang="en-US" sz="1400" dirty="0">
                              <a:effectLst/>
                            </a:rPr>
                            <a:t>Source of variation </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Sum of Squares</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Degree of freedom (d.f.)</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Mean Square </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F-ratio</a:t>
                          </a:r>
                          <a:endParaRPr lang="en-US" sz="1400" dirty="0">
                            <a:effectLst/>
                            <a:latin typeface="Calibri"/>
                            <a:ea typeface="Calibri"/>
                            <a:cs typeface="Times New Roman"/>
                          </a:endParaRPr>
                        </a:p>
                      </a:txBody>
                      <a:tcPr marL="68580" marR="68580" marT="0" marB="0" anchor="ctr"/>
                    </a:tc>
                  </a:tr>
                  <a:tr h="936878">
                    <a:tc>
                      <a:txBody>
                        <a:bodyPr/>
                        <a:lstStyle/>
                        <a:p>
                          <a:pPr marL="0" marR="0" algn="ctr">
                            <a:spcBef>
                              <a:spcPts val="0"/>
                            </a:spcBef>
                            <a:spcAft>
                              <a:spcPts val="0"/>
                            </a:spcAft>
                            <a:tabLst>
                              <a:tab pos="285750" algn="l"/>
                            </a:tabLst>
                          </a:pPr>
                          <a:r>
                            <a:rPr lang="en-US" sz="1400">
                              <a:effectLst/>
                            </a:rPr>
                            <a:t> </a:t>
                          </a:r>
                        </a:p>
                        <a:p>
                          <a:pPr marL="0" marR="0" algn="ctr">
                            <a:spcBef>
                              <a:spcPts val="0"/>
                            </a:spcBef>
                            <a:spcAft>
                              <a:spcPts val="0"/>
                            </a:spcAft>
                            <a:tabLst>
                              <a:tab pos="285750" algn="l"/>
                            </a:tabLst>
                          </a:pPr>
                          <a:r>
                            <a:rPr lang="en-US" sz="1400">
                              <a:effectLst/>
                            </a:rPr>
                            <a:t>K</a:t>
                          </a:r>
                          <a:endParaRPr lang="en-US" sz="14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b>
                                  <m:sSubPr>
                                    <m:ctrlPr>
                                      <a:rPr lang="en-US" sz="1400" i="1">
                                        <a:effectLst/>
                                        <a:latin typeface="Cambria Math"/>
                                      </a:rPr>
                                    </m:ctrlPr>
                                  </m:sSubPr>
                                  <m:e>
                                    <m:r>
                                      <a:rPr lang="en-US" sz="1400">
                                        <a:effectLst/>
                                        <a:latin typeface="Cambria Math"/>
                                      </a:rPr>
                                      <m:t>𝑆</m:t>
                                    </m:r>
                                  </m:e>
                                  <m:sub>
                                    <m:r>
                                      <a:rPr lang="en-US" sz="1400">
                                        <a:effectLst/>
                                        <a:latin typeface="Cambria Math"/>
                                      </a:rPr>
                                      <m:t>𝐾</m:t>
                                    </m:r>
                                  </m:sub>
                                </m:sSub>
                              </m:oMath>
                            </m:oMathPara>
                          </a14:m>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a:effectLst/>
                                    <a:latin typeface="Cambria Math"/>
                                  </a:rPr>
                                  <m:t>1</m:t>
                                </m:r>
                              </m:oMath>
                            </m:oMathPara>
                          </a14:m>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b>
                                  <m:sSubPr>
                                    <m:ctrlPr>
                                      <a:rPr lang="en-US" sz="1400" i="1">
                                        <a:effectLst/>
                                        <a:latin typeface="Cambria Math"/>
                                      </a:rPr>
                                    </m:ctrlPr>
                                  </m:sSubPr>
                                  <m:e>
                                    <m:r>
                                      <m:rPr>
                                        <m:sty m:val="p"/>
                                      </m:rPr>
                                      <a:rPr lang="en-US" sz="1400">
                                        <a:effectLst/>
                                        <a:latin typeface="Cambria Math"/>
                                      </a:rPr>
                                      <m:t>MS</m:t>
                                    </m:r>
                                  </m:e>
                                  <m:sub>
                                    <m:r>
                                      <m:rPr>
                                        <m:sty m:val="p"/>
                                      </m:rPr>
                                      <a:rPr lang="en-US" sz="1400">
                                        <a:effectLst/>
                                        <a:latin typeface="Cambria Math"/>
                                      </a:rPr>
                                      <m:t>K</m:t>
                                    </m:r>
                                  </m:sub>
                                </m:sSub>
                                <m:r>
                                  <a:rPr lang="en-US" sz="1400">
                                    <a:effectLst/>
                                    <a:latin typeface="Cambria Math"/>
                                  </a:rPr>
                                  <m:t>=</m:t>
                                </m:r>
                                <m:f>
                                  <m:fPr>
                                    <m:ctrlPr>
                                      <a:rPr lang="en-US" sz="1400" i="1">
                                        <a:effectLst/>
                                        <a:latin typeface="Cambria Math"/>
                                      </a:rPr>
                                    </m:ctrlPr>
                                  </m:fPr>
                                  <m:num>
                                    <m:sSub>
                                      <m:sSubPr>
                                        <m:ctrlPr>
                                          <a:rPr lang="en-US" sz="1400" i="1">
                                            <a:effectLst/>
                                            <a:latin typeface="Cambria Math"/>
                                          </a:rPr>
                                        </m:ctrlPr>
                                      </m:sSubPr>
                                      <m:e>
                                        <m:r>
                                          <m:rPr>
                                            <m:sty m:val="p"/>
                                          </m:rPr>
                                          <a:rPr lang="en-US" sz="1400">
                                            <a:effectLst/>
                                            <a:latin typeface="Cambria Math"/>
                                          </a:rPr>
                                          <m:t>S</m:t>
                                        </m:r>
                                      </m:e>
                                      <m:sub>
                                        <m:r>
                                          <m:rPr>
                                            <m:sty m:val="p"/>
                                          </m:rPr>
                                          <a:rPr lang="en-US" sz="1400">
                                            <a:effectLst/>
                                            <a:latin typeface="Cambria Math"/>
                                          </a:rPr>
                                          <m:t>K</m:t>
                                        </m:r>
                                      </m:sub>
                                    </m:sSub>
                                  </m:num>
                                  <m:den>
                                    <m:r>
                                      <m:rPr>
                                        <m:sty m:val="p"/>
                                      </m:rPr>
                                      <a:rPr lang="en-US" sz="1400">
                                        <a:effectLst/>
                                        <a:latin typeface="Cambria Math"/>
                                      </a:rPr>
                                      <m:t>d</m:t>
                                    </m:r>
                                    <m:r>
                                      <a:rPr lang="en-US" sz="1400">
                                        <a:effectLst/>
                                        <a:latin typeface="Cambria Math"/>
                                      </a:rPr>
                                      <m:t>.</m:t>
                                    </m:r>
                                    <m:r>
                                      <m:rPr>
                                        <m:sty m:val="p"/>
                                      </m:rPr>
                                      <a:rPr lang="en-US" sz="1400">
                                        <a:effectLst/>
                                        <a:latin typeface="Cambria Math"/>
                                      </a:rPr>
                                      <m:t>f</m:t>
                                    </m:r>
                                  </m:den>
                                </m:f>
                              </m:oMath>
                            </m:oMathPara>
                          </a14:m>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rPr>
                            <a:t> </a:t>
                          </a:r>
                        </a:p>
                        <a:p>
                          <a:pPr marL="0" marR="0" algn="ctr">
                            <a:spcBef>
                              <a:spcPts val="0"/>
                            </a:spcBef>
                            <a:spcAft>
                              <a:spcPts val="0"/>
                            </a:spcAft>
                            <a:tabLst>
                              <a:tab pos="285750" algn="l"/>
                            </a:tabLst>
                          </a:pPr>
                          <a14:m>
                            <m:oMath xmlns:m="http://schemas.openxmlformats.org/officeDocument/2006/math">
                              <m:sSub>
                                <m:sSubPr>
                                  <m:ctrlPr>
                                    <a:rPr lang="en-US" sz="1400" i="1">
                                      <a:effectLst/>
                                      <a:latin typeface="Cambria Math"/>
                                    </a:rPr>
                                  </m:ctrlPr>
                                </m:sSubPr>
                                <m:e>
                                  <m:r>
                                    <a:rPr lang="en-US" sz="1400">
                                      <a:effectLst/>
                                      <a:latin typeface="Cambria Math"/>
                                    </a:rPr>
                                    <m:t>𝐹</m:t>
                                  </m:r>
                                </m:e>
                                <m:sub>
                                  <m:r>
                                    <a:rPr lang="en-US" sz="1400">
                                      <a:effectLst/>
                                      <a:latin typeface="Cambria Math"/>
                                    </a:rPr>
                                    <m:t>𝐾</m:t>
                                  </m:r>
                                </m:sub>
                              </m:sSub>
                            </m:oMath>
                          </a14:m>
                          <a:r>
                            <a:rPr lang="en-US" sz="1400" dirty="0">
                              <a:effectLst/>
                            </a:rPr>
                            <a:t> = </a:t>
                          </a:r>
                          <a14:m>
                            <m:oMath xmlns:m="http://schemas.openxmlformats.org/officeDocument/2006/math">
                              <m:f>
                                <m:fPr>
                                  <m:ctrlPr>
                                    <a:rPr lang="en-US" sz="1400" i="1">
                                      <a:effectLst/>
                                      <a:latin typeface="Cambria Math"/>
                                    </a:rPr>
                                  </m:ctrlPr>
                                </m:fPr>
                                <m:num>
                                  <m:sSub>
                                    <m:sSubPr>
                                      <m:ctrlPr>
                                        <a:rPr lang="en-US" sz="1400" i="1">
                                          <a:effectLst/>
                                          <a:latin typeface="Cambria Math"/>
                                        </a:rPr>
                                      </m:ctrlPr>
                                    </m:sSubPr>
                                    <m:e>
                                      <m:r>
                                        <m:rPr>
                                          <m:sty m:val="p"/>
                                        </m:rPr>
                                        <a:rPr lang="en-US" sz="1400">
                                          <a:effectLst/>
                                          <a:latin typeface="Cambria Math"/>
                                        </a:rPr>
                                        <m:t>MS</m:t>
                                      </m:r>
                                    </m:e>
                                    <m:sub>
                                      <m:r>
                                        <m:rPr>
                                          <m:sty m:val="p"/>
                                        </m:rPr>
                                        <a:rPr lang="en-US" sz="1400">
                                          <a:effectLst/>
                                          <a:latin typeface="Cambria Math"/>
                                        </a:rPr>
                                        <m:t>K</m:t>
                                      </m:r>
                                    </m:sub>
                                  </m:sSub>
                                </m:num>
                                <m:den>
                                  <m:r>
                                    <a:rPr lang="en-US" sz="1400" i="1" smtClean="0">
                                      <a:effectLst/>
                                      <a:latin typeface="Cambria Math"/>
                                    </a:rPr>
                                    <m:t>𝑀</m:t>
                                  </m:r>
                                  <m:r>
                                    <a:rPr lang="en-US" sz="1400" b="0" i="1" smtClean="0">
                                      <a:effectLst/>
                                      <a:latin typeface="Cambria Math"/>
                                    </a:rPr>
                                    <m:t>𝑆𝐸</m:t>
                                  </m:r>
                                </m:den>
                              </m:f>
                            </m:oMath>
                          </a14:m>
                          <a:endParaRPr lang="en-US" sz="1400" dirty="0">
                            <a:effectLst/>
                          </a:endParaRPr>
                        </a:p>
                        <a:p>
                          <a:pPr marL="0" marR="0" algn="ctr">
                            <a:spcBef>
                              <a:spcPts val="0"/>
                            </a:spcBef>
                            <a:spcAft>
                              <a:spcPts val="0"/>
                            </a:spcAft>
                            <a:tabLst>
                              <a:tab pos="285750" algn="l"/>
                            </a:tabLst>
                          </a:pPr>
                          <a:r>
                            <a:rPr lang="en-US" sz="1400" dirty="0">
                              <a:effectLst/>
                            </a:rPr>
                            <a:t> </a:t>
                          </a:r>
                          <a:endParaRPr lang="en-US" sz="1400" dirty="0">
                            <a:effectLst/>
                            <a:latin typeface="Calibri"/>
                            <a:ea typeface="Calibri"/>
                            <a:cs typeface="Times New Roman"/>
                          </a:endParaRPr>
                        </a:p>
                      </a:txBody>
                      <a:tcPr marL="68580" marR="68580" marT="0" marB="0" anchor="ctr"/>
                    </a:tc>
                  </a:tr>
                  <a:tr h="754650">
                    <a:tc>
                      <a:txBody>
                        <a:bodyPr/>
                        <a:lstStyle/>
                        <a:p>
                          <a:pPr marL="0" marR="0" algn="ctr">
                            <a:spcBef>
                              <a:spcPts val="0"/>
                            </a:spcBef>
                            <a:spcAft>
                              <a:spcPts val="0"/>
                            </a:spcAft>
                            <a:tabLst>
                              <a:tab pos="285750" algn="l"/>
                            </a:tabLst>
                          </a:pPr>
                          <a:r>
                            <a:rPr lang="en-US" sz="1400">
                              <a:effectLst/>
                            </a:rPr>
                            <a:t> </a:t>
                          </a:r>
                        </a:p>
                        <a:p>
                          <a:pPr marL="0" marR="0" algn="ctr">
                            <a:spcBef>
                              <a:spcPts val="0"/>
                            </a:spcBef>
                            <a:spcAft>
                              <a:spcPts val="0"/>
                            </a:spcAft>
                            <a:tabLst>
                              <a:tab pos="285750" algn="l"/>
                            </a:tabLst>
                          </a:pPr>
                          <a:r>
                            <a:rPr lang="en-US" sz="1400">
                              <a:effectLst/>
                            </a:rPr>
                            <a:t>P</a:t>
                          </a:r>
                          <a:endParaRPr lang="en-US" sz="14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b>
                                  <m:sSubPr>
                                    <m:ctrlPr>
                                      <a:rPr lang="en-US" sz="1400" i="1">
                                        <a:effectLst/>
                                        <a:latin typeface="Cambria Math"/>
                                      </a:rPr>
                                    </m:ctrlPr>
                                  </m:sSubPr>
                                  <m:e>
                                    <m:r>
                                      <a:rPr lang="en-US" sz="1400">
                                        <a:effectLst/>
                                        <a:latin typeface="Cambria Math"/>
                                      </a:rPr>
                                      <m:t>𝑆</m:t>
                                    </m:r>
                                  </m:e>
                                  <m:sub>
                                    <m:r>
                                      <a:rPr lang="en-US" sz="1400">
                                        <a:effectLst/>
                                        <a:latin typeface="Cambria Math"/>
                                      </a:rPr>
                                      <m:t>𝑃</m:t>
                                    </m:r>
                                  </m:sub>
                                </m:sSub>
                              </m:oMath>
                            </m:oMathPara>
                          </a14:m>
                          <a:endParaRPr lang="en-US" sz="14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a:effectLst/>
                                    <a:latin typeface="Cambria Math"/>
                                  </a:rPr>
                                  <m:t>1</m:t>
                                </m:r>
                              </m:oMath>
                            </m:oMathPara>
                          </a14:m>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b>
                                  <m:sSubPr>
                                    <m:ctrlPr>
                                      <a:rPr lang="en-US" sz="1400" i="1">
                                        <a:effectLst/>
                                        <a:latin typeface="Cambria Math"/>
                                      </a:rPr>
                                    </m:ctrlPr>
                                  </m:sSubPr>
                                  <m:e>
                                    <m:r>
                                      <m:rPr>
                                        <m:sty m:val="p"/>
                                      </m:rPr>
                                      <a:rPr lang="en-US" sz="1400">
                                        <a:effectLst/>
                                        <a:latin typeface="Cambria Math"/>
                                      </a:rPr>
                                      <m:t>MS</m:t>
                                    </m:r>
                                  </m:e>
                                  <m:sub>
                                    <m:r>
                                      <m:rPr>
                                        <m:sty m:val="p"/>
                                      </m:rPr>
                                      <a:rPr lang="en-US" sz="1400">
                                        <a:effectLst/>
                                        <a:latin typeface="Cambria Math"/>
                                      </a:rPr>
                                      <m:t>P</m:t>
                                    </m:r>
                                  </m:sub>
                                </m:sSub>
                                <m:r>
                                  <a:rPr lang="en-US" sz="1400">
                                    <a:effectLst/>
                                    <a:latin typeface="Cambria Math"/>
                                  </a:rPr>
                                  <m:t>=</m:t>
                                </m:r>
                                <m:f>
                                  <m:fPr>
                                    <m:ctrlPr>
                                      <a:rPr lang="en-US" sz="1400" i="1">
                                        <a:effectLst/>
                                        <a:latin typeface="Cambria Math"/>
                                      </a:rPr>
                                    </m:ctrlPr>
                                  </m:fPr>
                                  <m:num>
                                    <m:sSub>
                                      <m:sSubPr>
                                        <m:ctrlPr>
                                          <a:rPr lang="en-US" sz="1400" i="1">
                                            <a:effectLst/>
                                            <a:latin typeface="Cambria Math"/>
                                          </a:rPr>
                                        </m:ctrlPr>
                                      </m:sSubPr>
                                      <m:e>
                                        <m:r>
                                          <m:rPr>
                                            <m:sty m:val="p"/>
                                          </m:rPr>
                                          <a:rPr lang="en-US" sz="1400">
                                            <a:effectLst/>
                                            <a:latin typeface="Cambria Math"/>
                                          </a:rPr>
                                          <m:t>S</m:t>
                                        </m:r>
                                      </m:e>
                                      <m:sub>
                                        <m:r>
                                          <m:rPr>
                                            <m:sty m:val="p"/>
                                          </m:rPr>
                                          <a:rPr lang="en-US" sz="1400">
                                            <a:effectLst/>
                                            <a:latin typeface="Cambria Math"/>
                                          </a:rPr>
                                          <m:t>P</m:t>
                                        </m:r>
                                      </m:sub>
                                    </m:sSub>
                                  </m:num>
                                  <m:den>
                                    <m:r>
                                      <m:rPr>
                                        <m:sty m:val="p"/>
                                      </m:rPr>
                                      <a:rPr lang="en-US" sz="1400">
                                        <a:effectLst/>
                                        <a:latin typeface="Cambria Math"/>
                                      </a:rPr>
                                      <m:t>d</m:t>
                                    </m:r>
                                    <m:r>
                                      <a:rPr lang="en-US" sz="1400">
                                        <a:effectLst/>
                                        <a:latin typeface="Cambria Math"/>
                                      </a:rPr>
                                      <m:t>.</m:t>
                                    </m:r>
                                    <m:r>
                                      <m:rPr>
                                        <m:sty m:val="p"/>
                                      </m:rPr>
                                      <a:rPr lang="en-US" sz="1400">
                                        <a:effectLst/>
                                        <a:latin typeface="Cambria Math"/>
                                      </a:rPr>
                                      <m:t>f</m:t>
                                    </m:r>
                                  </m:den>
                                </m:f>
                              </m:oMath>
                            </m:oMathPara>
                          </a14:m>
                          <a:endParaRPr lang="en-US" sz="1400" dirty="0">
                            <a:effectLst/>
                          </a:endParaRPr>
                        </a:p>
                        <a:p>
                          <a:pPr marL="0" marR="0" algn="ctr">
                            <a:spcBef>
                              <a:spcPts val="0"/>
                            </a:spcBef>
                            <a:spcAft>
                              <a:spcPts val="0"/>
                            </a:spcAft>
                            <a:tabLst>
                              <a:tab pos="285750" algn="l"/>
                            </a:tabLst>
                          </a:pPr>
                          <a:r>
                            <a:rPr lang="en-US" sz="1400" dirty="0">
                              <a:effectLst/>
                            </a:rPr>
                            <a:t> </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smtClean="0">
                              <a:effectLst/>
                            </a:rPr>
                            <a:t> </a:t>
                          </a:r>
                        </a:p>
                        <a:p>
                          <a:pPr marL="0" marR="0" algn="ctr">
                            <a:spcBef>
                              <a:spcPts val="0"/>
                            </a:spcBef>
                            <a:spcAft>
                              <a:spcPts val="0"/>
                            </a:spcAft>
                            <a:tabLst>
                              <a:tab pos="285750" algn="l"/>
                            </a:tabLst>
                          </a:pPr>
                          <a14:m>
                            <m:oMath xmlns:m="http://schemas.openxmlformats.org/officeDocument/2006/math">
                              <m:sSub>
                                <m:sSubPr>
                                  <m:ctrlPr>
                                    <a:rPr lang="en-US" sz="1400" i="1">
                                      <a:effectLst/>
                                      <a:latin typeface="Cambria Math"/>
                                    </a:rPr>
                                  </m:ctrlPr>
                                </m:sSubPr>
                                <m:e>
                                  <m:r>
                                    <a:rPr lang="en-US" sz="1400">
                                      <a:effectLst/>
                                      <a:latin typeface="Cambria Math"/>
                                    </a:rPr>
                                    <m:t>𝐹</m:t>
                                  </m:r>
                                </m:e>
                                <m:sub>
                                  <m:r>
                                    <m:rPr>
                                      <m:sty m:val="p"/>
                                    </m:rPr>
                                    <a:rPr lang="en-US" sz="1400" b="0" i="0" smtClean="0">
                                      <a:effectLst/>
                                      <a:latin typeface="Cambria Math"/>
                                    </a:rPr>
                                    <m:t>P</m:t>
                                  </m:r>
                                </m:sub>
                              </m:sSub>
                            </m:oMath>
                          </a14:m>
                          <a:r>
                            <a:rPr lang="en-US" sz="1400" dirty="0">
                              <a:effectLst/>
                            </a:rPr>
                            <a:t> = </a:t>
                          </a:r>
                          <a14:m>
                            <m:oMath xmlns:m="http://schemas.openxmlformats.org/officeDocument/2006/math">
                              <m:f>
                                <m:fPr>
                                  <m:ctrlPr>
                                    <a:rPr lang="en-US" sz="1400" i="1">
                                      <a:effectLst/>
                                      <a:latin typeface="Cambria Math"/>
                                    </a:rPr>
                                  </m:ctrlPr>
                                </m:fPr>
                                <m:num>
                                  <m:sSub>
                                    <m:sSubPr>
                                      <m:ctrlPr>
                                        <a:rPr lang="en-US" sz="1400" i="1">
                                          <a:effectLst/>
                                          <a:latin typeface="Cambria Math"/>
                                        </a:rPr>
                                      </m:ctrlPr>
                                    </m:sSubPr>
                                    <m:e>
                                      <m:r>
                                        <m:rPr>
                                          <m:sty m:val="p"/>
                                        </m:rPr>
                                        <a:rPr lang="en-US" sz="1400">
                                          <a:effectLst/>
                                          <a:latin typeface="Cambria Math"/>
                                        </a:rPr>
                                        <m:t>MS</m:t>
                                      </m:r>
                                    </m:e>
                                    <m:sub>
                                      <m:r>
                                        <m:rPr>
                                          <m:sty m:val="p"/>
                                        </m:rPr>
                                        <a:rPr lang="en-US" sz="1400">
                                          <a:effectLst/>
                                          <a:latin typeface="Cambria Math"/>
                                        </a:rPr>
                                        <m:t>P</m:t>
                                      </m:r>
                                    </m:sub>
                                  </m:sSub>
                                </m:num>
                                <m:den>
                                  <m:r>
                                    <m:rPr>
                                      <m:sty m:val="p"/>
                                    </m:rPr>
                                    <a:rPr lang="en-US" sz="1400" b="0" i="0" smtClean="0">
                                      <a:effectLst/>
                                      <a:latin typeface="Cambria Math"/>
                                    </a:rPr>
                                    <m:t>MSE</m:t>
                                  </m:r>
                                </m:den>
                              </m:f>
                            </m:oMath>
                          </a14:m>
                          <a:endParaRPr lang="en-US" sz="1400" dirty="0">
                            <a:effectLst/>
                            <a:latin typeface="Calibri"/>
                            <a:ea typeface="Calibri"/>
                            <a:cs typeface="Times New Roman"/>
                          </a:endParaRPr>
                        </a:p>
                      </a:txBody>
                      <a:tcPr marL="68580" marR="68580" marT="0" marB="0" anchor="ctr"/>
                    </a:tc>
                  </a:tr>
                  <a:tr h="556979">
                    <a:tc>
                      <a:txBody>
                        <a:bodyPr/>
                        <a:lstStyle/>
                        <a:p>
                          <a:pPr marL="0" marR="0" algn="ctr">
                            <a:spcBef>
                              <a:spcPts val="0"/>
                            </a:spcBef>
                            <a:spcAft>
                              <a:spcPts val="0"/>
                            </a:spcAft>
                            <a:tabLst>
                              <a:tab pos="285750" algn="l"/>
                            </a:tabLst>
                          </a:pPr>
                          <a:r>
                            <a:rPr lang="en-US" sz="1400" dirty="0">
                              <a:effectLst/>
                            </a:rPr>
                            <a:t> </a:t>
                          </a:r>
                        </a:p>
                        <a:p>
                          <a:pPr marL="0" marR="0" algn="ctr">
                            <a:spcBef>
                              <a:spcPts val="0"/>
                            </a:spcBef>
                            <a:spcAft>
                              <a:spcPts val="0"/>
                            </a:spcAft>
                            <a:tabLst>
                              <a:tab pos="285750" algn="l"/>
                            </a:tabLst>
                          </a:pPr>
                          <a:r>
                            <a:rPr lang="en-US" sz="1400" dirty="0">
                              <a:effectLst/>
                            </a:rPr>
                            <a:t>KP</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b>
                                  <m:sSubPr>
                                    <m:ctrlPr>
                                      <a:rPr lang="en-US" sz="1400" i="1">
                                        <a:effectLst/>
                                        <a:latin typeface="Cambria Math"/>
                                      </a:rPr>
                                    </m:ctrlPr>
                                  </m:sSubPr>
                                  <m:e>
                                    <m:r>
                                      <a:rPr lang="en-US" sz="1400">
                                        <a:effectLst/>
                                        <a:latin typeface="Cambria Math"/>
                                      </a:rPr>
                                      <m:t>𝑆</m:t>
                                    </m:r>
                                  </m:e>
                                  <m:sub>
                                    <m:r>
                                      <a:rPr lang="en-US" sz="1400">
                                        <a:effectLst/>
                                        <a:latin typeface="Cambria Math"/>
                                      </a:rPr>
                                      <m:t>𝐾𝑃</m:t>
                                    </m:r>
                                  </m:sub>
                                </m:sSub>
                              </m:oMath>
                            </m:oMathPara>
                          </a14:m>
                          <a:endParaRPr lang="en-US" sz="14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a:effectLst/>
                            </a:rPr>
                            <a:t> </a:t>
                          </a: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a:effectLst/>
                                    <a:latin typeface="Cambria Math"/>
                                  </a:rPr>
                                  <m:t>1</m:t>
                                </m:r>
                              </m:oMath>
                            </m:oMathPara>
                          </a14:m>
                          <a:endParaRPr lang="en-US" sz="140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b>
                                  <m:sSubPr>
                                    <m:ctrlPr>
                                      <a:rPr lang="en-US" sz="1400" i="1">
                                        <a:effectLst/>
                                        <a:latin typeface="Cambria Math"/>
                                      </a:rPr>
                                    </m:ctrlPr>
                                  </m:sSubPr>
                                  <m:e>
                                    <m:r>
                                      <m:rPr>
                                        <m:sty m:val="p"/>
                                      </m:rPr>
                                      <a:rPr lang="en-US" sz="1400">
                                        <a:effectLst/>
                                        <a:latin typeface="Cambria Math"/>
                                      </a:rPr>
                                      <m:t>MS</m:t>
                                    </m:r>
                                  </m:e>
                                  <m:sub>
                                    <m:r>
                                      <m:rPr>
                                        <m:sty m:val="p"/>
                                      </m:rPr>
                                      <a:rPr lang="en-US" sz="1400">
                                        <a:effectLst/>
                                        <a:latin typeface="Cambria Math"/>
                                      </a:rPr>
                                      <m:t>KP</m:t>
                                    </m:r>
                                  </m:sub>
                                </m:sSub>
                                <m:r>
                                  <a:rPr lang="en-US" sz="1400">
                                    <a:effectLst/>
                                    <a:latin typeface="Cambria Math"/>
                                  </a:rPr>
                                  <m:t>=</m:t>
                                </m:r>
                                <m:f>
                                  <m:fPr>
                                    <m:ctrlPr>
                                      <a:rPr lang="en-US" sz="1400" i="1">
                                        <a:effectLst/>
                                        <a:latin typeface="Cambria Math"/>
                                      </a:rPr>
                                    </m:ctrlPr>
                                  </m:fPr>
                                  <m:num>
                                    <m:sSub>
                                      <m:sSubPr>
                                        <m:ctrlPr>
                                          <a:rPr lang="en-US" sz="1400" i="1">
                                            <a:effectLst/>
                                            <a:latin typeface="Cambria Math"/>
                                          </a:rPr>
                                        </m:ctrlPr>
                                      </m:sSubPr>
                                      <m:e>
                                        <m:r>
                                          <m:rPr>
                                            <m:sty m:val="p"/>
                                          </m:rPr>
                                          <a:rPr lang="en-US" sz="1400">
                                            <a:effectLst/>
                                            <a:latin typeface="Cambria Math"/>
                                          </a:rPr>
                                          <m:t>S</m:t>
                                        </m:r>
                                      </m:e>
                                      <m:sub>
                                        <m:r>
                                          <m:rPr>
                                            <m:sty m:val="p"/>
                                          </m:rPr>
                                          <a:rPr lang="en-US" sz="1400">
                                            <a:effectLst/>
                                            <a:latin typeface="Cambria Math"/>
                                          </a:rPr>
                                          <m:t>KP</m:t>
                                        </m:r>
                                      </m:sub>
                                    </m:sSub>
                                  </m:num>
                                  <m:den>
                                    <m:r>
                                      <m:rPr>
                                        <m:sty m:val="p"/>
                                      </m:rPr>
                                      <a:rPr lang="en-US" sz="1400">
                                        <a:effectLst/>
                                        <a:latin typeface="Cambria Math"/>
                                      </a:rPr>
                                      <m:t>d</m:t>
                                    </m:r>
                                    <m:r>
                                      <a:rPr lang="en-US" sz="1400">
                                        <a:effectLst/>
                                        <a:latin typeface="Cambria Math"/>
                                      </a:rPr>
                                      <m:t>.</m:t>
                                    </m:r>
                                    <m:r>
                                      <m:rPr>
                                        <m:sty m:val="p"/>
                                      </m:rPr>
                                      <a:rPr lang="en-US" sz="1400">
                                        <a:effectLst/>
                                        <a:latin typeface="Cambria Math"/>
                                      </a:rPr>
                                      <m:t>f</m:t>
                                    </m:r>
                                  </m:den>
                                </m:f>
                              </m:oMath>
                            </m:oMathPara>
                          </a14:m>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14:m>
                            <m:oMath xmlns:m="http://schemas.openxmlformats.org/officeDocument/2006/math">
                              <m:sSub>
                                <m:sSubPr>
                                  <m:ctrlPr>
                                    <a:rPr lang="en-US" sz="1400" i="1" smtClean="0">
                                      <a:effectLst/>
                                      <a:latin typeface="Cambria Math"/>
                                    </a:rPr>
                                  </m:ctrlPr>
                                </m:sSubPr>
                                <m:e>
                                  <m:r>
                                    <a:rPr lang="en-US" sz="1400">
                                      <a:effectLst/>
                                      <a:latin typeface="Cambria Math"/>
                                    </a:rPr>
                                    <m:t>𝐹</m:t>
                                  </m:r>
                                </m:e>
                                <m:sub>
                                  <m:r>
                                    <a:rPr lang="en-US" sz="1400" b="0" i="1" smtClean="0">
                                      <a:effectLst/>
                                      <a:latin typeface="Cambria Math"/>
                                    </a:rPr>
                                    <m:t>𝐾</m:t>
                                  </m:r>
                                  <m:r>
                                    <m:rPr>
                                      <m:sty m:val="p"/>
                                    </m:rPr>
                                    <a:rPr lang="en-US" sz="1400" b="0" i="0" smtClean="0">
                                      <a:effectLst/>
                                      <a:latin typeface="Cambria Math"/>
                                    </a:rPr>
                                    <m:t>P</m:t>
                                  </m:r>
                                </m:sub>
                              </m:sSub>
                            </m:oMath>
                          </a14:m>
                          <a:r>
                            <a:rPr lang="en-US" sz="1400" dirty="0">
                              <a:effectLst/>
                            </a:rPr>
                            <a:t> = </a:t>
                          </a:r>
                          <a14:m>
                            <m:oMath xmlns:m="http://schemas.openxmlformats.org/officeDocument/2006/math">
                              <m:f>
                                <m:fPr>
                                  <m:ctrlPr>
                                    <a:rPr lang="en-US" sz="1400" i="1">
                                      <a:effectLst/>
                                      <a:latin typeface="Cambria Math"/>
                                    </a:rPr>
                                  </m:ctrlPr>
                                </m:fPr>
                                <m:num>
                                  <m:sSub>
                                    <m:sSubPr>
                                      <m:ctrlPr>
                                        <a:rPr lang="en-US" sz="1400" i="1">
                                          <a:effectLst/>
                                          <a:latin typeface="Cambria Math"/>
                                        </a:rPr>
                                      </m:ctrlPr>
                                    </m:sSubPr>
                                    <m:e>
                                      <m:r>
                                        <m:rPr>
                                          <m:sty m:val="p"/>
                                        </m:rPr>
                                        <a:rPr lang="en-US" sz="1400">
                                          <a:effectLst/>
                                          <a:latin typeface="Cambria Math"/>
                                        </a:rPr>
                                        <m:t>MS</m:t>
                                      </m:r>
                                    </m:e>
                                    <m:sub>
                                      <m:r>
                                        <a:rPr lang="en-US" sz="1400" b="0" i="1" smtClean="0">
                                          <a:effectLst/>
                                          <a:latin typeface="Cambria Math"/>
                                        </a:rPr>
                                        <m:t>𝐾</m:t>
                                      </m:r>
                                      <m:r>
                                        <m:rPr>
                                          <m:sty m:val="p"/>
                                        </m:rPr>
                                        <a:rPr lang="en-US" sz="1400">
                                          <a:effectLst/>
                                          <a:latin typeface="Cambria Math"/>
                                        </a:rPr>
                                        <m:t>P</m:t>
                                      </m:r>
                                    </m:sub>
                                  </m:sSub>
                                </m:num>
                                <m:den>
                                  <m:r>
                                    <m:rPr>
                                      <m:sty m:val="p"/>
                                    </m:rPr>
                                    <a:rPr lang="en-US" sz="1400" b="0" i="0" smtClean="0">
                                      <a:effectLst/>
                                      <a:latin typeface="Cambria Math"/>
                                    </a:rPr>
                                    <m:t>MSE</m:t>
                                  </m:r>
                                </m:den>
                              </m:f>
                            </m:oMath>
                          </a14:m>
                          <a:r>
                            <a:rPr lang="en-US" sz="1400" dirty="0">
                              <a:effectLst/>
                            </a:rPr>
                            <a:t> </a:t>
                          </a:r>
                          <a:endParaRPr lang="en-US" sz="1400" dirty="0">
                            <a:effectLst/>
                            <a:latin typeface="Calibri"/>
                            <a:ea typeface="Calibri"/>
                            <a:cs typeface="Times New Roman"/>
                          </a:endParaRPr>
                        </a:p>
                      </a:txBody>
                      <a:tcPr marL="68580" marR="68580" marT="0" marB="0" anchor="ctr"/>
                    </a:tc>
                  </a:tr>
                  <a:tr h="543595">
                    <a:tc>
                      <a:txBody>
                        <a:bodyPr/>
                        <a:lstStyle/>
                        <a:p>
                          <a:pPr marL="0" marR="0" algn="just">
                            <a:spcBef>
                              <a:spcPts val="0"/>
                            </a:spcBef>
                            <a:spcAft>
                              <a:spcPts val="0"/>
                            </a:spcAft>
                            <a:tabLst>
                              <a:tab pos="285750" algn="l"/>
                            </a:tabLst>
                          </a:pPr>
                          <a:r>
                            <a:rPr lang="en-US" sz="1400">
                              <a:effectLst/>
                            </a:rPr>
                            <a:t>  Error/ Residual</a:t>
                          </a:r>
                          <a:endParaRPr lang="en-US" sz="140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r>
                            <a:rPr lang="en-US" sz="1400" dirty="0">
                              <a:effectLst/>
                            </a:rPr>
                            <a:t>    </a:t>
                          </a:r>
                        </a:p>
                        <a:p>
                          <a:pPr marL="0" marR="0" algn="just">
                            <a:spcBef>
                              <a:spcPts val="0"/>
                            </a:spcBef>
                            <a:spcAft>
                              <a:spcPts val="0"/>
                            </a:spcAft>
                            <a:tabLst>
                              <a:tab pos="285750" algn="l"/>
                            </a:tabLst>
                          </a:pPr>
                          <a:r>
                            <a:rPr lang="en-US" sz="1400" dirty="0">
                              <a:effectLst/>
                            </a:rPr>
                            <a:t>   SSE</a:t>
                          </a:r>
                          <a:endParaRPr lang="en-US" sz="1400" dirty="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r>
                            <a:rPr lang="en-US" sz="1400">
                              <a:effectLst/>
                            </a:rPr>
                            <a:t> </a:t>
                          </a:r>
                        </a:p>
                        <a:p>
                          <a:pPr marL="0" marR="0" algn="just">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a:effectLst/>
                                    <a:latin typeface="Cambria Math"/>
                                  </a:rPr>
                                  <m:t>𝑁</m:t>
                                </m:r>
                                <m:r>
                                  <a:rPr lang="en-US" sz="1400">
                                    <a:effectLst/>
                                    <a:latin typeface="Cambria Math"/>
                                  </a:rPr>
                                  <m:t>−</m:t>
                                </m:r>
                                <m:r>
                                  <a:rPr lang="en-US" sz="1400">
                                    <a:effectLst/>
                                    <a:latin typeface="Cambria Math"/>
                                  </a:rPr>
                                  <m:t>𝑐</m:t>
                                </m:r>
                                <m:r>
                                  <a:rPr lang="en-US" sz="1400">
                                    <a:effectLst/>
                                    <a:latin typeface="Cambria Math"/>
                                  </a:rPr>
                                  <m:t>−</m:t>
                                </m:r>
                                <m:r>
                                  <a:rPr lang="en-US" sz="1400">
                                    <a:effectLst/>
                                    <a:latin typeface="Cambria Math"/>
                                  </a:rPr>
                                  <m:t>𝑟</m:t>
                                </m:r>
                                <m:r>
                                  <a:rPr lang="en-US" sz="1400">
                                    <a:effectLst/>
                                    <a:latin typeface="Cambria Math"/>
                                  </a:rPr>
                                  <m:t>+1</m:t>
                                </m:r>
                              </m:oMath>
                            </m:oMathPara>
                          </a14:m>
                          <a:endParaRPr lang="en-US" sz="1400">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85750" algn="l"/>
                            </a:tabLst>
                            <a:defRPr/>
                          </a:pPr>
                          <a14:m>
                            <m:oMathPara xmlns:m="http://schemas.openxmlformats.org/officeDocument/2006/math">
                              <m:oMathParaPr>
                                <m:jc m:val="centerGroup"/>
                              </m:oMathParaPr>
                              <m:oMath xmlns:m="http://schemas.openxmlformats.org/officeDocument/2006/math">
                                <m:r>
                                  <a:rPr lang="en-US" sz="1400" b="0" i="1" smtClean="0">
                                    <a:effectLst/>
                                    <a:latin typeface="Cambria Math"/>
                                  </a:rPr>
                                  <m:t>𝑀𝑆𝐸</m:t>
                                </m:r>
                                <m:r>
                                  <a:rPr lang="en-US" sz="1400">
                                    <a:effectLst/>
                                    <a:latin typeface="Cambria Math"/>
                                  </a:rPr>
                                  <m:t>=</m:t>
                                </m:r>
                                <m:f>
                                  <m:fPr>
                                    <m:ctrlPr>
                                      <a:rPr lang="en-US" sz="1400" i="1">
                                        <a:effectLst/>
                                        <a:latin typeface="Cambria Math"/>
                                      </a:rPr>
                                    </m:ctrlPr>
                                  </m:fPr>
                                  <m:num>
                                    <m:r>
                                      <a:rPr lang="en-US" sz="1400" b="0" i="1" smtClean="0">
                                        <a:effectLst/>
                                        <a:latin typeface="Cambria Math"/>
                                      </a:rPr>
                                      <m:t>𝑆𝑆𝐸</m:t>
                                    </m:r>
                                  </m:num>
                                  <m:den>
                                    <m:r>
                                      <m:rPr>
                                        <m:sty m:val="p"/>
                                      </m:rPr>
                                      <a:rPr lang="en-US" sz="1400">
                                        <a:effectLst/>
                                        <a:latin typeface="Cambria Math"/>
                                      </a:rPr>
                                      <m:t>d</m:t>
                                    </m:r>
                                    <m:r>
                                      <a:rPr lang="en-US" sz="1400">
                                        <a:effectLst/>
                                        <a:latin typeface="Cambria Math"/>
                                      </a:rPr>
                                      <m:t>.</m:t>
                                    </m:r>
                                    <m:r>
                                      <m:rPr>
                                        <m:sty m:val="p"/>
                                      </m:rPr>
                                      <a:rPr lang="en-US" sz="1400">
                                        <a:effectLst/>
                                        <a:latin typeface="Cambria Math"/>
                                      </a:rPr>
                                      <m:t>f</m:t>
                                    </m:r>
                                  </m:den>
                                </m:f>
                              </m:oMath>
                            </m:oMathPara>
                          </a14:m>
                          <a:endParaRPr lang="en-US" sz="1400" dirty="0">
                            <a:effectLst/>
                            <a:latin typeface="Calibri"/>
                            <a:ea typeface="Calibri"/>
                            <a:cs typeface="Times New Roman"/>
                          </a:endParaRPr>
                        </a:p>
                        <a:p>
                          <a:pPr marL="0" marR="0" algn="ctr">
                            <a:spcBef>
                              <a:spcPts val="0"/>
                            </a:spcBef>
                            <a:spcAft>
                              <a:spcPts val="0"/>
                            </a:spcAft>
                            <a:tabLst>
                              <a:tab pos="285750" algn="l"/>
                            </a:tabLst>
                          </a:pPr>
                          <a:r>
                            <a:rPr lang="en-US" sz="1400" dirty="0">
                              <a:effectLst/>
                            </a:rPr>
                            <a:t> </a:t>
                          </a:r>
                          <a:endParaRPr lang="en-US" sz="1400" dirty="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r>
                            <a:rPr lang="en-US" sz="1400" dirty="0">
                              <a:effectLst/>
                            </a:rPr>
                            <a:t> </a:t>
                          </a:r>
                          <a:endParaRPr lang="en-US" sz="1400" dirty="0">
                            <a:effectLst/>
                            <a:latin typeface="Calibri"/>
                            <a:ea typeface="Calibri"/>
                            <a:cs typeface="Times New Roman"/>
                          </a:endParaRPr>
                        </a:p>
                      </a:txBody>
                      <a:tcPr marL="68580" marR="68580" marT="0" marB="0"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924620544"/>
                  </p:ext>
                </p:extLst>
              </p:nvPr>
            </p:nvGraphicFramePr>
            <p:xfrm>
              <a:off x="1402915" y="1828800"/>
              <a:ext cx="6400799" cy="3750954"/>
            </p:xfrm>
            <a:graphic>
              <a:graphicData uri="http://schemas.openxmlformats.org/drawingml/2006/table">
                <a:tbl>
                  <a:tblPr firstRow="1" firstCol="1" bandRow="1">
                    <a:tableStyleId>{21E4AEA4-8DFA-4A89-87EB-49C32662AFE0}</a:tableStyleId>
                  </a:tblPr>
                  <a:tblGrid>
                    <a:gridCol w="1247441"/>
                    <a:gridCol w="1030671"/>
                    <a:gridCol w="1326786"/>
                    <a:gridCol w="1691610"/>
                    <a:gridCol w="1104291"/>
                  </a:tblGrid>
                  <a:tr h="815393">
                    <a:tc>
                      <a:txBody>
                        <a:bodyPr/>
                        <a:lstStyle/>
                        <a:p>
                          <a:pPr marL="0" marR="0" algn="ctr">
                            <a:spcBef>
                              <a:spcPts val="0"/>
                            </a:spcBef>
                            <a:spcAft>
                              <a:spcPts val="0"/>
                            </a:spcAft>
                            <a:tabLst>
                              <a:tab pos="285750" algn="l"/>
                            </a:tabLst>
                          </a:pPr>
                          <a:r>
                            <a:rPr lang="en-US" sz="1400" dirty="0">
                              <a:effectLst/>
                            </a:rPr>
                            <a:t>Source of variation </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Sum of Squares</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Degree of freedom (d.f.)</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Mean Square </a:t>
                          </a:r>
                          <a:endParaRPr lang="en-US" sz="14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tabLst>
                              <a:tab pos="285750" algn="l"/>
                            </a:tabLst>
                          </a:pPr>
                          <a:r>
                            <a:rPr lang="en-US" sz="1400" dirty="0">
                              <a:effectLst/>
                            </a:rPr>
                            <a:t>F-ratio</a:t>
                          </a:r>
                          <a:endParaRPr lang="en-US" sz="1400" dirty="0">
                            <a:effectLst/>
                            <a:latin typeface="Calibri"/>
                            <a:ea typeface="Calibri"/>
                            <a:cs typeface="Times New Roman"/>
                          </a:endParaRPr>
                        </a:p>
                      </a:txBody>
                      <a:tcPr marL="68580" marR="68580" marT="0" marB="0" anchor="ctr"/>
                    </a:tc>
                  </a:tr>
                  <a:tr h="936878">
                    <a:tc>
                      <a:txBody>
                        <a:bodyPr/>
                        <a:lstStyle/>
                        <a:p>
                          <a:pPr marL="0" marR="0" algn="ctr">
                            <a:spcBef>
                              <a:spcPts val="0"/>
                            </a:spcBef>
                            <a:spcAft>
                              <a:spcPts val="0"/>
                            </a:spcAft>
                            <a:tabLst>
                              <a:tab pos="285750" algn="l"/>
                            </a:tabLst>
                          </a:pPr>
                          <a:r>
                            <a:rPr lang="en-US" sz="1400">
                              <a:effectLst/>
                            </a:rPr>
                            <a:t> </a:t>
                          </a:r>
                        </a:p>
                        <a:p>
                          <a:pPr marL="0" marR="0" algn="ctr">
                            <a:spcBef>
                              <a:spcPts val="0"/>
                            </a:spcBef>
                            <a:spcAft>
                              <a:spcPts val="0"/>
                            </a:spcAft>
                            <a:tabLst>
                              <a:tab pos="285750" algn="l"/>
                            </a:tabLst>
                          </a:pPr>
                          <a:r>
                            <a:rPr lang="en-US" sz="1400">
                              <a:effectLst/>
                            </a:rPr>
                            <a:t>K</a:t>
                          </a:r>
                          <a:endParaRPr lang="en-US" sz="140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2"/>
                          <a:stretch>
                            <a:fillRect l="-121302" t="-87582" r="-400592" b="-215033"/>
                          </a:stretch>
                        </a:blipFill>
                      </a:tcPr>
                    </a:tc>
                    <a:tc>
                      <a:txBody>
                        <a:bodyPr/>
                        <a:lstStyle/>
                        <a:p>
                          <a:endParaRPr lang="en-US"/>
                        </a:p>
                      </a:txBody>
                      <a:tcPr marL="68580" marR="68580" marT="0" marB="0" anchor="ctr">
                        <a:blipFill rotWithShape="1">
                          <a:blip r:embed="rId2"/>
                          <a:stretch>
                            <a:fillRect l="-172350" t="-87582" r="-211982" b="-215033"/>
                          </a:stretch>
                        </a:blipFill>
                      </a:tcPr>
                    </a:tc>
                    <a:tc>
                      <a:txBody>
                        <a:bodyPr/>
                        <a:lstStyle/>
                        <a:p>
                          <a:endParaRPr lang="en-US"/>
                        </a:p>
                      </a:txBody>
                      <a:tcPr marL="68580" marR="68580" marT="0" marB="0" anchor="ctr">
                        <a:blipFill rotWithShape="1">
                          <a:blip r:embed="rId2"/>
                          <a:stretch>
                            <a:fillRect l="-212590" t="-87582" r="-65468" b="-215033"/>
                          </a:stretch>
                        </a:blipFill>
                      </a:tcPr>
                    </a:tc>
                    <a:tc>
                      <a:txBody>
                        <a:bodyPr/>
                        <a:lstStyle/>
                        <a:p>
                          <a:endParaRPr lang="en-US"/>
                        </a:p>
                      </a:txBody>
                      <a:tcPr marL="68580" marR="68580" marT="0" marB="0" anchor="ctr">
                        <a:blipFill rotWithShape="1">
                          <a:blip r:embed="rId2"/>
                          <a:stretch>
                            <a:fillRect l="-480110" t="-87582" r="-552" b="-215033"/>
                          </a:stretch>
                        </a:blipFill>
                      </a:tcPr>
                    </a:tc>
                  </a:tr>
                  <a:tr h="827532">
                    <a:tc>
                      <a:txBody>
                        <a:bodyPr/>
                        <a:lstStyle/>
                        <a:p>
                          <a:pPr marL="0" marR="0" algn="ctr">
                            <a:spcBef>
                              <a:spcPts val="0"/>
                            </a:spcBef>
                            <a:spcAft>
                              <a:spcPts val="0"/>
                            </a:spcAft>
                            <a:tabLst>
                              <a:tab pos="285750" algn="l"/>
                            </a:tabLst>
                          </a:pPr>
                          <a:r>
                            <a:rPr lang="en-US" sz="1400">
                              <a:effectLst/>
                            </a:rPr>
                            <a:t> </a:t>
                          </a:r>
                        </a:p>
                        <a:p>
                          <a:pPr marL="0" marR="0" algn="ctr">
                            <a:spcBef>
                              <a:spcPts val="0"/>
                            </a:spcBef>
                            <a:spcAft>
                              <a:spcPts val="0"/>
                            </a:spcAft>
                            <a:tabLst>
                              <a:tab pos="285750" algn="l"/>
                            </a:tabLst>
                          </a:pPr>
                          <a:r>
                            <a:rPr lang="en-US" sz="1400">
                              <a:effectLst/>
                            </a:rPr>
                            <a:t>P</a:t>
                          </a:r>
                          <a:endParaRPr lang="en-US" sz="140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2"/>
                          <a:stretch>
                            <a:fillRect l="-121302" t="-211029" r="-400592" b="-141912"/>
                          </a:stretch>
                        </a:blipFill>
                      </a:tcPr>
                    </a:tc>
                    <a:tc>
                      <a:txBody>
                        <a:bodyPr/>
                        <a:lstStyle/>
                        <a:p>
                          <a:endParaRPr lang="en-US"/>
                        </a:p>
                      </a:txBody>
                      <a:tcPr marL="68580" marR="68580" marT="0" marB="0" anchor="ctr">
                        <a:blipFill rotWithShape="1">
                          <a:blip r:embed="rId2"/>
                          <a:stretch>
                            <a:fillRect l="-172350" t="-211029" r="-211982" b="-141912"/>
                          </a:stretch>
                        </a:blipFill>
                      </a:tcPr>
                    </a:tc>
                    <a:tc>
                      <a:txBody>
                        <a:bodyPr/>
                        <a:lstStyle/>
                        <a:p>
                          <a:endParaRPr lang="en-US"/>
                        </a:p>
                      </a:txBody>
                      <a:tcPr marL="68580" marR="68580" marT="0" marB="0" anchor="ctr">
                        <a:blipFill rotWithShape="1">
                          <a:blip r:embed="rId2"/>
                          <a:stretch>
                            <a:fillRect l="-212590" t="-211029" r="-65468" b="-141912"/>
                          </a:stretch>
                        </a:blipFill>
                      </a:tcPr>
                    </a:tc>
                    <a:tc>
                      <a:txBody>
                        <a:bodyPr/>
                        <a:lstStyle/>
                        <a:p>
                          <a:endParaRPr lang="en-US"/>
                        </a:p>
                      </a:txBody>
                      <a:tcPr marL="68580" marR="68580" marT="0" marB="0" anchor="ctr">
                        <a:blipFill rotWithShape="1">
                          <a:blip r:embed="rId2"/>
                          <a:stretch>
                            <a:fillRect l="-480110" t="-211029" r="-552" b="-141912"/>
                          </a:stretch>
                        </a:blipFill>
                      </a:tcPr>
                    </a:tc>
                  </a:tr>
                  <a:tr h="556979">
                    <a:tc>
                      <a:txBody>
                        <a:bodyPr/>
                        <a:lstStyle/>
                        <a:p>
                          <a:pPr marL="0" marR="0" algn="ctr">
                            <a:spcBef>
                              <a:spcPts val="0"/>
                            </a:spcBef>
                            <a:spcAft>
                              <a:spcPts val="0"/>
                            </a:spcAft>
                            <a:tabLst>
                              <a:tab pos="285750" algn="l"/>
                            </a:tabLst>
                          </a:pPr>
                          <a:r>
                            <a:rPr lang="en-US" sz="1400">
                              <a:effectLst/>
                            </a:rPr>
                            <a:t> </a:t>
                          </a:r>
                        </a:p>
                        <a:p>
                          <a:pPr marL="0" marR="0" algn="ctr">
                            <a:spcBef>
                              <a:spcPts val="0"/>
                            </a:spcBef>
                            <a:spcAft>
                              <a:spcPts val="0"/>
                            </a:spcAft>
                            <a:tabLst>
                              <a:tab pos="285750" algn="l"/>
                            </a:tabLst>
                          </a:pPr>
                          <a:r>
                            <a:rPr lang="en-US" sz="1400">
                              <a:effectLst/>
                            </a:rPr>
                            <a:t>KP</a:t>
                          </a:r>
                          <a:endParaRPr lang="en-US" sz="140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2"/>
                          <a:stretch>
                            <a:fillRect l="-121302" t="-464835" r="-400592" b="-112088"/>
                          </a:stretch>
                        </a:blipFill>
                      </a:tcPr>
                    </a:tc>
                    <a:tc>
                      <a:txBody>
                        <a:bodyPr/>
                        <a:lstStyle/>
                        <a:p>
                          <a:endParaRPr lang="en-US"/>
                        </a:p>
                      </a:txBody>
                      <a:tcPr marL="68580" marR="68580" marT="0" marB="0" anchor="ctr">
                        <a:blipFill rotWithShape="1">
                          <a:blip r:embed="rId2"/>
                          <a:stretch>
                            <a:fillRect l="-172350" t="-464835" r="-211982" b="-112088"/>
                          </a:stretch>
                        </a:blipFill>
                      </a:tcPr>
                    </a:tc>
                    <a:tc>
                      <a:txBody>
                        <a:bodyPr/>
                        <a:lstStyle/>
                        <a:p>
                          <a:endParaRPr lang="en-US"/>
                        </a:p>
                      </a:txBody>
                      <a:tcPr marL="68580" marR="68580" marT="0" marB="0" anchor="ctr">
                        <a:blipFill rotWithShape="1">
                          <a:blip r:embed="rId2"/>
                          <a:stretch>
                            <a:fillRect l="-212590" t="-464835" r="-65468" b="-112088"/>
                          </a:stretch>
                        </a:blipFill>
                      </a:tcPr>
                    </a:tc>
                    <a:tc>
                      <a:txBody>
                        <a:bodyPr/>
                        <a:lstStyle/>
                        <a:p>
                          <a:endParaRPr lang="en-US"/>
                        </a:p>
                      </a:txBody>
                      <a:tcPr marL="68580" marR="68580" marT="0" marB="0" anchor="ctr">
                        <a:blipFill rotWithShape="1">
                          <a:blip r:embed="rId2"/>
                          <a:stretch>
                            <a:fillRect l="-480110" t="-464835" r="-552" b="-112088"/>
                          </a:stretch>
                        </a:blipFill>
                      </a:tcPr>
                    </a:tc>
                  </a:tr>
                  <a:tr h="614172">
                    <a:tc>
                      <a:txBody>
                        <a:bodyPr/>
                        <a:lstStyle/>
                        <a:p>
                          <a:pPr marL="0" marR="0" algn="just">
                            <a:spcBef>
                              <a:spcPts val="0"/>
                            </a:spcBef>
                            <a:spcAft>
                              <a:spcPts val="0"/>
                            </a:spcAft>
                            <a:tabLst>
                              <a:tab pos="285750" algn="l"/>
                            </a:tabLst>
                          </a:pPr>
                          <a:r>
                            <a:rPr lang="en-US" sz="1400">
                              <a:effectLst/>
                            </a:rPr>
                            <a:t>  Error/ Residual</a:t>
                          </a:r>
                          <a:endParaRPr lang="en-US" sz="1400">
                            <a:effectLst/>
                            <a:latin typeface="Calibri"/>
                            <a:ea typeface="Calibri"/>
                            <a:cs typeface="Times New Roman"/>
                          </a:endParaRPr>
                        </a:p>
                      </a:txBody>
                      <a:tcPr marL="68580" marR="68580" marT="0" marB="0" anchor="ctr"/>
                    </a:tc>
                    <a:tc>
                      <a:txBody>
                        <a:bodyPr/>
                        <a:lstStyle/>
                        <a:p>
                          <a:pPr marL="0" marR="0" algn="just">
                            <a:spcBef>
                              <a:spcPts val="0"/>
                            </a:spcBef>
                            <a:spcAft>
                              <a:spcPts val="0"/>
                            </a:spcAft>
                            <a:tabLst>
                              <a:tab pos="285750" algn="l"/>
                            </a:tabLst>
                          </a:pPr>
                          <a:r>
                            <a:rPr lang="en-US" sz="1400" dirty="0">
                              <a:effectLst/>
                            </a:rPr>
                            <a:t>    </a:t>
                          </a:r>
                        </a:p>
                        <a:p>
                          <a:pPr marL="0" marR="0" algn="just">
                            <a:spcBef>
                              <a:spcPts val="0"/>
                            </a:spcBef>
                            <a:spcAft>
                              <a:spcPts val="0"/>
                            </a:spcAft>
                            <a:tabLst>
                              <a:tab pos="285750" algn="l"/>
                            </a:tabLst>
                          </a:pPr>
                          <a:r>
                            <a:rPr lang="en-US" sz="1400" dirty="0">
                              <a:effectLst/>
                            </a:rPr>
                            <a:t>   SSE</a:t>
                          </a:r>
                          <a:endParaRPr lang="en-US" sz="1400" dirty="0">
                            <a:effectLst/>
                            <a:latin typeface="Calibri"/>
                            <a:ea typeface="Calibri"/>
                            <a:cs typeface="Times New Roman"/>
                          </a:endParaRPr>
                        </a:p>
                      </a:txBody>
                      <a:tcPr marL="68580" marR="68580" marT="0" marB="0" anchor="ctr"/>
                    </a:tc>
                    <a:tc>
                      <a:txBody>
                        <a:bodyPr/>
                        <a:lstStyle/>
                        <a:p>
                          <a:endParaRPr lang="en-US"/>
                        </a:p>
                      </a:txBody>
                      <a:tcPr marL="68580" marR="68580" marT="0" marB="0" anchor="ctr">
                        <a:blipFill rotWithShape="1">
                          <a:blip r:embed="rId2"/>
                          <a:stretch>
                            <a:fillRect l="-172350" t="-508911" r="-211982" b="-990"/>
                          </a:stretch>
                        </a:blipFill>
                      </a:tcPr>
                    </a:tc>
                    <a:tc>
                      <a:txBody>
                        <a:bodyPr/>
                        <a:lstStyle/>
                        <a:p>
                          <a:endParaRPr lang="en-US"/>
                        </a:p>
                      </a:txBody>
                      <a:tcPr marL="68580" marR="68580" marT="0" marB="0" anchor="ctr">
                        <a:blipFill rotWithShape="1">
                          <a:blip r:embed="rId2"/>
                          <a:stretch>
                            <a:fillRect l="-212590" t="-508911" r="-65468" b="-990"/>
                          </a:stretch>
                        </a:blipFill>
                      </a:tcPr>
                    </a:tc>
                    <a:tc>
                      <a:txBody>
                        <a:bodyPr/>
                        <a:lstStyle/>
                        <a:p>
                          <a:pPr marL="0" marR="0" algn="just">
                            <a:spcBef>
                              <a:spcPts val="0"/>
                            </a:spcBef>
                            <a:spcAft>
                              <a:spcPts val="0"/>
                            </a:spcAft>
                            <a:tabLst>
                              <a:tab pos="285750" algn="l"/>
                            </a:tabLst>
                          </a:pPr>
                          <a:r>
                            <a:rPr lang="en-US" sz="1400" dirty="0">
                              <a:effectLst/>
                            </a:rPr>
                            <a:t> </a:t>
                          </a:r>
                          <a:endParaRPr lang="en-US" sz="1400" dirty="0">
                            <a:effectLst/>
                            <a:latin typeface="Calibri"/>
                            <a:ea typeface="Calibri"/>
                            <a:cs typeface="Times New Roman"/>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2736670516"/>
      </p:ext>
    </p:extLst>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Clr>
                    <a:srgbClr val="FF0000"/>
                  </a:buClr>
                  <a:buFont typeface="Courier New" pitchFamily="49" charset="0"/>
                  <a:buChar char="o"/>
                </a:pPr>
                <a14:m>
                  <m:oMath xmlns:m="http://schemas.openxmlformats.org/officeDocument/2006/math">
                    <m:d>
                      <m:dPr>
                        <m:begChr m:val="["/>
                        <m:endChr m:val="]"/>
                        <m:ctrlPr>
                          <a:rPr lang="en-US" i="1" smtClean="0">
                            <a:solidFill>
                              <a:srgbClr val="002060"/>
                            </a:solidFill>
                            <a:latin typeface="Cambria Math"/>
                          </a:rPr>
                        </m:ctrlPr>
                      </m:dPr>
                      <m:e>
                        <m:r>
                          <a:rPr lang="en-US" i="1">
                            <a:solidFill>
                              <a:srgbClr val="002060"/>
                            </a:solidFill>
                            <a:latin typeface="Cambria Math"/>
                          </a:rPr>
                          <m:t>𝐾</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𝑘𝑝</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𝑘</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𝑝</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1</m:t>
                        </m:r>
                      </m:e>
                    </m:d>
                  </m:oMath>
                </a14:m>
                <a:endParaRPr lang="en-US" dirty="0">
                  <a:solidFill>
                    <a:srgbClr val="002060"/>
                  </a:solidFill>
                </a:endParaRPr>
              </a:p>
              <a:p>
                <a:pPr>
                  <a:buClr>
                    <a:srgbClr val="FF0000"/>
                  </a:buClr>
                  <a:buFont typeface="Courier New" pitchFamily="49" charset="0"/>
                  <a:buChar char="o"/>
                </a:pPr>
                <a14:m>
                  <m:oMath xmlns:m="http://schemas.openxmlformats.org/officeDocument/2006/math">
                    <m:d>
                      <m:dPr>
                        <m:begChr m:val="["/>
                        <m:endChr m:val="]"/>
                        <m:ctrlPr>
                          <a:rPr lang="en-US" i="1">
                            <a:solidFill>
                              <a:srgbClr val="002060"/>
                            </a:solidFill>
                            <a:latin typeface="Cambria Math"/>
                          </a:rPr>
                        </m:ctrlPr>
                      </m:dPr>
                      <m:e>
                        <m:r>
                          <a:rPr lang="en-US" i="1">
                            <a:solidFill>
                              <a:srgbClr val="002060"/>
                            </a:solidFill>
                            <a:latin typeface="Cambria Math"/>
                          </a:rPr>
                          <m:t>𝑃</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𝑘𝑝</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𝑘</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𝑝</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1</m:t>
                        </m:r>
                      </m:e>
                    </m:d>
                  </m:oMath>
                </a14:m>
                <a:endParaRPr lang="en-US" dirty="0">
                  <a:solidFill>
                    <a:srgbClr val="002060"/>
                  </a:solidFill>
                </a:endParaRPr>
              </a:p>
              <a:p>
                <a:pPr>
                  <a:buClr>
                    <a:srgbClr val="FF0000"/>
                  </a:buClr>
                  <a:buFont typeface="Courier New" pitchFamily="49" charset="0"/>
                  <a:buChar char="o"/>
                </a:pPr>
                <a14:m>
                  <m:oMath xmlns:m="http://schemas.openxmlformats.org/officeDocument/2006/math">
                    <m:d>
                      <m:dPr>
                        <m:begChr m:val="["/>
                        <m:endChr m:val="]"/>
                        <m:ctrlPr>
                          <a:rPr lang="en-US" i="1">
                            <a:solidFill>
                              <a:srgbClr val="002060"/>
                            </a:solidFill>
                            <a:latin typeface="Cambria Math"/>
                          </a:rPr>
                        </m:ctrlPr>
                      </m:dPr>
                      <m:e>
                        <m:r>
                          <a:rPr lang="en-US" i="1">
                            <a:solidFill>
                              <a:srgbClr val="002060"/>
                            </a:solidFill>
                            <a:latin typeface="Cambria Math"/>
                          </a:rPr>
                          <m:t>𝐾𝑃</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𝑘𝑝</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𝑘</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𝑝</m:t>
                        </m:r>
                      </m:e>
                    </m:d>
                    <m:r>
                      <a:rPr lang="en-US" i="1">
                        <a:solidFill>
                          <a:srgbClr val="002060"/>
                        </a:solidFill>
                        <a:latin typeface="Cambria Math"/>
                      </a:rPr>
                      <m:t>+</m:t>
                    </m:r>
                    <m:d>
                      <m:dPr>
                        <m:begChr m:val="["/>
                        <m:endChr m:val="]"/>
                        <m:ctrlPr>
                          <a:rPr lang="en-US" i="1">
                            <a:solidFill>
                              <a:srgbClr val="002060"/>
                            </a:solidFill>
                            <a:latin typeface="Cambria Math"/>
                          </a:rPr>
                        </m:ctrlPr>
                      </m:dPr>
                      <m:e>
                        <m:r>
                          <a:rPr lang="en-US" i="1">
                            <a:solidFill>
                              <a:srgbClr val="002060"/>
                            </a:solidFill>
                            <a:latin typeface="Cambria Math"/>
                          </a:rPr>
                          <m:t>1</m:t>
                        </m:r>
                      </m:e>
                    </m:d>
                  </m:oMath>
                </a14:m>
                <a:endParaRPr lang="en-US" dirty="0">
                  <a:solidFill>
                    <a:srgbClr val="002060"/>
                  </a:solidFill>
                </a:endParaRPr>
              </a:p>
              <a:p>
                <a:pPr marL="0" indent="0" algn="just">
                  <a:buNone/>
                </a:pPr>
                <a:r>
                  <a:rPr lang="en-US" dirty="0" smtClean="0">
                    <a:solidFill>
                      <a:srgbClr val="002060"/>
                    </a:solidFill>
                  </a:rPr>
                  <a:t>H</a:t>
                </a:r>
                <a:r>
                  <a:rPr lang="en-US" dirty="0">
                    <a:solidFill>
                      <a:srgbClr val="002060"/>
                    </a:solidFill>
                  </a:rPr>
                  <a:t>ere</a:t>
                </a:r>
                <a14:m>
                  <m:oMath xmlns:m="http://schemas.openxmlformats.org/officeDocument/2006/math">
                    <m:r>
                      <a:rPr lang="en-US" i="1">
                        <a:solidFill>
                          <a:srgbClr val="002060"/>
                        </a:solidFill>
                        <a:latin typeface="Cambria Math"/>
                      </a:rPr>
                      <m:t> </m:t>
                    </m:r>
                    <m:d>
                      <m:dPr>
                        <m:begChr m:val="["/>
                        <m:endChr m:val="]"/>
                        <m:ctrlPr>
                          <a:rPr lang="en-US" i="1">
                            <a:solidFill>
                              <a:srgbClr val="002060"/>
                            </a:solidFill>
                            <a:latin typeface="Cambria Math"/>
                          </a:rPr>
                        </m:ctrlPr>
                      </m:dPr>
                      <m:e>
                        <m:r>
                          <a:rPr lang="en-US" i="1">
                            <a:solidFill>
                              <a:srgbClr val="002060"/>
                            </a:solidFill>
                            <a:latin typeface="Cambria Math"/>
                          </a:rPr>
                          <m:t>1</m:t>
                        </m:r>
                      </m:e>
                    </m:d>
                  </m:oMath>
                </a14:m>
                <a:r>
                  <a:rPr lang="en-US" dirty="0">
                    <a:solidFill>
                      <a:srgbClr val="002060"/>
                    </a:solidFill>
                  </a:rPr>
                  <a:t>, </a:t>
                </a:r>
                <a14:m>
                  <m:oMath xmlns:m="http://schemas.openxmlformats.org/officeDocument/2006/math">
                    <m:d>
                      <m:dPr>
                        <m:begChr m:val="["/>
                        <m:endChr m:val="]"/>
                        <m:ctrlPr>
                          <a:rPr lang="en-US" i="1">
                            <a:solidFill>
                              <a:srgbClr val="002060"/>
                            </a:solidFill>
                            <a:latin typeface="Cambria Math"/>
                          </a:rPr>
                        </m:ctrlPr>
                      </m:dPr>
                      <m:e>
                        <m:r>
                          <a:rPr lang="en-US" i="1">
                            <a:solidFill>
                              <a:srgbClr val="002060"/>
                            </a:solidFill>
                            <a:latin typeface="Cambria Math"/>
                          </a:rPr>
                          <m:t>𝑘</m:t>
                        </m:r>
                      </m:e>
                    </m:d>
                  </m:oMath>
                </a14:m>
                <a:r>
                  <a:rPr lang="en-US" dirty="0">
                    <a:solidFill>
                      <a:srgbClr val="002060"/>
                    </a:solidFill>
                  </a:rPr>
                  <a:t>,</a:t>
                </a:r>
                <a14:m>
                  <m:oMath xmlns:m="http://schemas.openxmlformats.org/officeDocument/2006/math">
                    <m:r>
                      <a:rPr lang="en-US" i="1">
                        <a:solidFill>
                          <a:srgbClr val="002060"/>
                        </a:solidFill>
                        <a:latin typeface="Cambria Math"/>
                      </a:rPr>
                      <m:t> </m:t>
                    </m:r>
                    <m:d>
                      <m:dPr>
                        <m:begChr m:val="["/>
                        <m:endChr m:val="]"/>
                        <m:ctrlPr>
                          <a:rPr lang="en-US" i="1">
                            <a:solidFill>
                              <a:srgbClr val="002060"/>
                            </a:solidFill>
                            <a:latin typeface="Cambria Math"/>
                          </a:rPr>
                        </m:ctrlPr>
                      </m:dPr>
                      <m:e>
                        <m:r>
                          <a:rPr lang="en-US" i="1">
                            <a:solidFill>
                              <a:srgbClr val="002060"/>
                            </a:solidFill>
                            <a:latin typeface="Cambria Math"/>
                          </a:rPr>
                          <m:t>𝑝</m:t>
                        </m:r>
                      </m:e>
                    </m:d>
                  </m:oMath>
                </a14:m>
                <a:r>
                  <a:rPr lang="en-US" dirty="0">
                    <a:solidFill>
                      <a:srgbClr val="002060"/>
                    </a:solidFill>
                  </a:rPr>
                  <a:t> and </a:t>
                </a:r>
                <a14:m>
                  <m:oMath xmlns:m="http://schemas.openxmlformats.org/officeDocument/2006/math">
                    <m:d>
                      <m:dPr>
                        <m:begChr m:val="["/>
                        <m:endChr m:val="]"/>
                        <m:ctrlPr>
                          <a:rPr lang="en-US" i="1">
                            <a:solidFill>
                              <a:srgbClr val="002060"/>
                            </a:solidFill>
                            <a:latin typeface="Cambria Math"/>
                          </a:rPr>
                        </m:ctrlPr>
                      </m:dPr>
                      <m:e>
                        <m:r>
                          <a:rPr lang="en-US" i="1">
                            <a:solidFill>
                              <a:srgbClr val="002060"/>
                            </a:solidFill>
                            <a:latin typeface="Cambria Math"/>
                          </a:rPr>
                          <m:t>𝑘𝑝</m:t>
                        </m:r>
                      </m:e>
                    </m:d>
                  </m:oMath>
                </a14:m>
                <a:r>
                  <a:rPr lang="en-US" dirty="0">
                    <a:solidFill>
                      <a:srgbClr val="002060"/>
                    </a:solidFill>
                  </a:rPr>
                  <a:t> denote the sum of treatments when both factors are at level 1  and level 2.</a:t>
                </a:r>
              </a:p>
              <a:p>
                <a:pPr>
                  <a:buClr>
                    <a:srgbClr val="FF0000"/>
                  </a:buClr>
                  <a:buFont typeface="Courier New" pitchFamily="49" charset="0"/>
                  <a:buChar char="o"/>
                </a:pPr>
                <a:r>
                  <a:rPr lang="en-US" dirty="0" smtClean="0">
                    <a:solidFill>
                      <a:srgbClr val="002060"/>
                    </a:solidFill>
                  </a:rPr>
                  <a:t>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𝑆</m:t>
                        </m:r>
                      </m:e>
                      <m:sub>
                        <m:r>
                          <a:rPr lang="en-US" i="1">
                            <a:solidFill>
                              <a:srgbClr val="002060"/>
                            </a:solidFill>
                            <a:latin typeface="Cambria Math"/>
                          </a:rPr>
                          <m:t>𝐾</m:t>
                        </m:r>
                      </m:sub>
                    </m:sSub>
                    <m:r>
                      <a:rPr lang="en-US" i="1">
                        <a:solidFill>
                          <a:srgbClr val="002060"/>
                        </a:solidFill>
                        <a:latin typeface="Cambria Math"/>
                      </a:rPr>
                      <m:t>=</m:t>
                    </m:r>
                    <m:f>
                      <m:fPr>
                        <m:ctrlPr>
                          <a:rPr lang="en-US" i="1">
                            <a:solidFill>
                              <a:srgbClr val="002060"/>
                            </a:solidFill>
                            <a:latin typeface="Cambria Math"/>
                          </a:rPr>
                        </m:ctrlPr>
                      </m:fPr>
                      <m:num>
                        <m:sSup>
                          <m:sSupPr>
                            <m:ctrlPr>
                              <a:rPr lang="en-US" i="1">
                                <a:solidFill>
                                  <a:srgbClr val="002060"/>
                                </a:solidFill>
                                <a:latin typeface="Cambria Math"/>
                              </a:rPr>
                            </m:ctrlPr>
                          </m:sSupPr>
                          <m:e>
                            <m:d>
                              <m:dPr>
                                <m:begChr m:val="["/>
                                <m:endChr m:val="]"/>
                                <m:ctrlPr>
                                  <a:rPr lang="en-US" i="1">
                                    <a:solidFill>
                                      <a:srgbClr val="002060"/>
                                    </a:solidFill>
                                    <a:latin typeface="Cambria Math"/>
                                  </a:rPr>
                                </m:ctrlPr>
                              </m:dPr>
                              <m:e>
                                <m:r>
                                  <a:rPr lang="en-US" i="1">
                                    <a:solidFill>
                                      <a:srgbClr val="002060"/>
                                    </a:solidFill>
                                    <a:latin typeface="Cambria Math"/>
                                  </a:rPr>
                                  <m:t>𝐾</m:t>
                                </m:r>
                              </m:e>
                            </m:d>
                          </m:e>
                          <m:sup>
                            <m:r>
                              <a:rPr lang="en-US" i="1">
                                <a:solidFill>
                                  <a:srgbClr val="002060"/>
                                </a:solidFill>
                                <a:latin typeface="Cambria Math"/>
                              </a:rPr>
                              <m:t>2</m:t>
                            </m:r>
                          </m:sup>
                        </m:sSup>
                      </m:num>
                      <m:den>
                        <m:r>
                          <a:rPr lang="en-US" i="1">
                            <a:solidFill>
                              <a:srgbClr val="002060"/>
                            </a:solidFill>
                            <a:latin typeface="Cambria Math"/>
                          </a:rPr>
                          <m:t>4</m:t>
                        </m:r>
                        <m:r>
                          <a:rPr lang="en-US" i="1">
                            <a:solidFill>
                              <a:srgbClr val="002060"/>
                            </a:solidFill>
                            <a:latin typeface="Cambria Math"/>
                          </a:rPr>
                          <m:t>𝑟</m:t>
                        </m:r>
                      </m:den>
                    </m:f>
                  </m:oMath>
                </a14:m>
                <a:r>
                  <a:rPr lang="en-US" dirty="0">
                    <a:solidFill>
                      <a:srgbClr val="002060"/>
                    </a:solidFill>
                  </a:rPr>
                  <a:t> where r is the number of rows.</a:t>
                </a:r>
              </a:p>
              <a:p>
                <a:pPr>
                  <a:buClr>
                    <a:srgbClr val="FF0000"/>
                  </a:buClr>
                  <a:buFont typeface="Courier New" pitchFamily="49" charset="0"/>
                  <a:buChar char="o"/>
                </a:pPr>
                <a:r>
                  <a:rPr lang="en-US" dirty="0">
                    <a:solidFill>
                      <a:srgbClr val="002060"/>
                    </a:solidFill>
                  </a:rPr>
                  <a:t> </a:t>
                </a:r>
                <a14:m>
                  <m:oMath xmlns:m="http://schemas.openxmlformats.org/officeDocument/2006/math">
                    <m:sSub>
                      <m:sSubPr>
                        <m:ctrlPr>
                          <a:rPr lang="en-US" i="1">
                            <a:solidFill>
                              <a:srgbClr val="002060"/>
                            </a:solidFill>
                            <a:latin typeface="Cambria Math"/>
                          </a:rPr>
                        </m:ctrlPr>
                      </m:sSubPr>
                      <m:e>
                        <m:r>
                          <a:rPr lang="en-US" b="0" i="1" smtClean="0">
                            <a:solidFill>
                              <a:srgbClr val="002060"/>
                            </a:solidFill>
                            <a:latin typeface="Cambria Math"/>
                          </a:rPr>
                          <m:t>  </m:t>
                        </m:r>
                        <m:r>
                          <a:rPr lang="en-US" i="1">
                            <a:solidFill>
                              <a:srgbClr val="002060"/>
                            </a:solidFill>
                            <a:latin typeface="Cambria Math"/>
                          </a:rPr>
                          <m:t>𝑆</m:t>
                        </m:r>
                      </m:e>
                      <m:sub>
                        <m:r>
                          <a:rPr lang="en-US" i="1">
                            <a:solidFill>
                              <a:srgbClr val="002060"/>
                            </a:solidFill>
                            <a:latin typeface="Cambria Math"/>
                          </a:rPr>
                          <m:t>𝑃</m:t>
                        </m:r>
                      </m:sub>
                    </m:sSub>
                    <m:r>
                      <a:rPr lang="en-US" i="1">
                        <a:solidFill>
                          <a:srgbClr val="002060"/>
                        </a:solidFill>
                        <a:latin typeface="Cambria Math"/>
                      </a:rPr>
                      <m:t>=</m:t>
                    </m:r>
                    <m:f>
                      <m:fPr>
                        <m:ctrlPr>
                          <a:rPr lang="en-US" i="1">
                            <a:solidFill>
                              <a:srgbClr val="002060"/>
                            </a:solidFill>
                            <a:latin typeface="Cambria Math"/>
                          </a:rPr>
                        </m:ctrlPr>
                      </m:fPr>
                      <m:num>
                        <m:sSup>
                          <m:sSupPr>
                            <m:ctrlPr>
                              <a:rPr lang="en-US" i="1">
                                <a:solidFill>
                                  <a:srgbClr val="002060"/>
                                </a:solidFill>
                                <a:latin typeface="Cambria Math"/>
                              </a:rPr>
                            </m:ctrlPr>
                          </m:sSupPr>
                          <m:e>
                            <m:d>
                              <m:dPr>
                                <m:begChr m:val="["/>
                                <m:endChr m:val="]"/>
                                <m:ctrlPr>
                                  <a:rPr lang="en-US" i="1">
                                    <a:solidFill>
                                      <a:srgbClr val="002060"/>
                                    </a:solidFill>
                                    <a:latin typeface="Cambria Math"/>
                                  </a:rPr>
                                </m:ctrlPr>
                              </m:dPr>
                              <m:e>
                                <m:r>
                                  <a:rPr lang="en-US" i="1">
                                    <a:solidFill>
                                      <a:srgbClr val="002060"/>
                                    </a:solidFill>
                                    <a:latin typeface="Cambria Math"/>
                                  </a:rPr>
                                  <m:t>𝑃</m:t>
                                </m:r>
                              </m:e>
                            </m:d>
                          </m:e>
                          <m:sup>
                            <m:r>
                              <a:rPr lang="en-US" i="1">
                                <a:solidFill>
                                  <a:srgbClr val="002060"/>
                                </a:solidFill>
                                <a:latin typeface="Cambria Math"/>
                              </a:rPr>
                              <m:t>2</m:t>
                            </m:r>
                          </m:sup>
                        </m:sSup>
                      </m:num>
                      <m:den>
                        <m:r>
                          <a:rPr lang="en-US" i="1">
                            <a:solidFill>
                              <a:srgbClr val="002060"/>
                            </a:solidFill>
                            <a:latin typeface="Cambria Math"/>
                          </a:rPr>
                          <m:t>4</m:t>
                        </m:r>
                        <m:r>
                          <a:rPr lang="en-US" i="1">
                            <a:solidFill>
                              <a:srgbClr val="002060"/>
                            </a:solidFill>
                            <a:latin typeface="Cambria Math"/>
                          </a:rPr>
                          <m:t>𝑟</m:t>
                        </m:r>
                      </m:den>
                    </m:f>
                    <m:r>
                      <a:rPr lang="en-US" i="1">
                        <a:solidFill>
                          <a:srgbClr val="002060"/>
                        </a:solidFill>
                        <a:latin typeface="Cambria Math"/>
                      </a:rPr>
                      <m:t> </m:t>
                    </m:r>
                  </m:oMath>
                </a14:m>
                <a:endParaRPr lang="en-US" dirty="0">
                  <a:solidFill>
                    <a:srgbClr val="002060"/>
                  </a:solidFill>
                </a:endParaRPr>
              </a:p>
              <a:p>
                <a:pPr>
                  <a:buClr>
                    <a:srgbClr val="FF0000"/>
                  </a:buClr>
                  <a:buFont typeface="Courier New" pitchFamily="49" charset="0"/>
                  <a:buChar char="o"/>
                </a:pPr>
                <a:r>
                  <a:rPr lang="en-US" dirty="0">
                    <a:solidFill>
                      <a:srgbClr val="002060"/>
                    </a:solidFill>
                  </a:rPr>
                  <a:t> </a:t>
                </a:r>
                <a:r>
                  <a:rPr lang="en-US" dirty="0" smtClean="0">
                    <a:solidFill>
                      <a:srgbClr val="002060"/>
                    </a:solidFill>
                  </a:rPr>
                  <a:t> </a:t>
                </a:r>
                <a14:m>
                  <m:oMath xmlns:m="http://schemas.openxmlformats.org/officeDocument/2006/math">
                    <m:sSub>
                      <m:sSubPr>
                        <m:ctrlPr>
                          <a:rPr lang="en-US" i="1">
                            <a:solidFill>
                              <a:srgbClr val="002060"/>
                            </a:solidFill>
                            <a:latin typeface="Cambria Math"/>
                          </a:rPr>
                        </m:ctrlPr>
                      </m:sSubPr>
                      <m:e>
                        <m:r>
                          <a:rPr lang="en-US" i="1">
                            <a:solidFill>
                              <a:srgbClr val="002060"/>
                            </a:solidFill>
                            <a:latin typeface="Cambria Math"/>
                          </a:rPr>
                          <m:t>𝑆</m:t>
                        </m:r>
                      </m:e>
                      <m:sub>
                        <m:r>
                          <a:rPr lang="en-US" i="1">
                            <a:solidFill>
                              <a:srgbClr val="002060"/>
                            </a:solidFill>
                            <a:latin typeface="Cambria Math"/>
                          </a:rPr>
                          <m:t>𝐾𝑃</m:t>
                        </m:r>
                      </m:sub>
                    </m:sSub>
                    <m:r>
                      <a:rPr lang="en-US" i="1">
                        <a:solidFill>
                          <a:srgbClr val="002060"/>
                        </a:solidFill>
                        <a:latin typeface="Cambria Math"/>
                      </a:rPr>
                      <m:t>=</m:t>
                    </m:r>
                    <m:f>
                      <m:fPr>
                        <m:ctrlPr>
                          <a:rPr lang="en-US" i="1">
                            <a:solidFill>
                              <a:srgbClr val="002060"/>
                            </a:solidFill>
                            <a:latin typeface="Cambria Math"/>
                          </a:rPr>
                        </m:ctrlPr>
                      </m:fPr>
                      <m:num>
                        <m:sSup>
                          <m:sSupPr>
                            <m:ctrlPr>
                              <a:rPr lang="en-US" i="1">
                                <a:solidFill>
                                  <a:srgbClr val="002060"/>
                                </a:solidFill>
                                <a:latin typeface="Cambria Math"/>
                              </a:rPr>
                            </m:ctrlPr>
                          </m:sSupPr>
                          <m:e>
                            <m:d>
                              <m:dPr>
                                <m:begChr m:val="["/>
                                <m:endChr m:val="]"/>
                                <m:ctrlPr>
                                  <a:rPr lang="en-US" i="1">
                                    <a:solidFill>
                                      <a:srgbClr val="002060"/>
                                    </a:solidFill>
                                    <a:latin typeface="Cambria Math"/>
                                  </a:rPr>
                                </m:ctrlPr>
                              </m:dPr>
                              <m:e>
                                <m:r>
                                  <a:rPr lang="en-US" i="1">
                                    <a:solidFill>
                                      <a:srgbClr val="002060"/>
                                    </a:solidFill>
                                    <a:latin typeface="Cambria Math"/>
                                  </a:rPr>
                                  <m:t>𝐾𝑃</m:t>
                                </m:r>
                              </m:e>
                            </m:d>
                          </m:e>
                          <m:sup>
                            <m:r>
                              <a:rPr lang="en-US" i="1">
                                <a:solidFill>
                                  <a:srgbClr val="002060"/>
                                </a:solidFill>
                                <a:latin typeface="Cambria Math"/>
                              </a:rPr>
                              <m:t>2</m:t>
                            </m:r>
                          </m:sup>
                        </m:sSup>
                      </m:num>
                      <m:den>
                        <m:r>
                          <a:rPr lang="en-US" i="1">
                            <a:solidFill>
                              <a:srgbClr val="002060"/>
                            </a:solidFill>
                            <a:latin typeface="Cambria Math"/>
                          </a:rPr>
                          <m:t>4</m:t>
                        </m:r>
                        <m:r>
                          <a:rPr lang="en-US" i="1">
                            <a:solidFill>
                              <a:srgbClr val="002060"/>
                            </a:solidFill>
                            <a:latin typeface="Cambria Math"/>
                          </a:rPr>
                          <m:t>𝑟</m:t>
                        </m:r>
                      </m:den>
                    </m:f>
                  </m:oMath>
                </a14:m>
                <a:endParaRPr lang="en-US" dirty="0">
                  <a:solidFill>
                    <a:srgbClr val="002060"/>
                  </a:solidFill>
                </a:endParaRPr>
              </a:p>
              <a:p>
                <a:pPr>
                  <a:buClr>
                    <a:srgbClr val="FF0000"/>
                  </a:buClr>
                  <a:buFont typeface="Courier New" pitchFamily="49" charset="0"/>
                  <a:buChar char="o"/>
                </a:pPr>
                <a:r>
                  <a:rPr lang="en-US" dirty="0">
                    <a:solidFill>
                      <a:srgbClr val="002060"/>
                    </a:solidFill>
                  </a:rPr>
                  <a:t> </a:t>
                </a:r>
                <a:r>
                  <a:rPr lang="en-US" dirty="0" smtClean="0">
                    <a:solidFill>
                      <a:srgbClr val="002060"/>
                    </a:solidFill>
                  </a:rPr>
                  <a:t>SSE </a:t>
                </a:r>
                <a:r>
                  <a:rPr lang="en-US" dirty="0">
                    <a:solidFill>
                      <a:srgbClr val="002060"/>
                    </a:solidFill>
                  </a:rPr>
                  <a:t>= TSS – SSC – SSR</a:t>
                </a:r>
              </a:p>
              <a:p>
                <a:pPr marL="0" indent="0">
                  <a:buNone/>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r="-1111"/>
                </a:stretch>
              </a:blipFill>
            </p:spPr>
            <p:txBody>
              <a:bodyPr/>
              <a:lstStyle/>
              <a:p>
                <a:r>
                  <a:rPr lang="en-US">
                    <a:noFill/>
                  </a:rPr>
                  <a:t> </a:t>
                </a:r>
              </a:p>
            </p:txBody>
          </p:sp>
        </mc:Fallback>
      </mc:AlternateContent>
    </p:spTree>
    <p:extLst>
      <p:ext uri="{BB962C8B-B14F-4D97-AF65-F5344CB8AC3E}">
        <p14:creationId xmlns:p14="http://schemas.microsoft.com/office/powerpoint/2010/main" val="1274565414"/>
      </p:ext>
    </p:extLst>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smtClean="0">
                <a:solidFill>
                  <a:srgbClr val="FF0000"/>
                </a:solidFill>
              </a:rPr>
              <a:t>Problem</a:t>
            </a:r>
            <a:endParaRPr lang="en-US" sz="2400" b="1" dirty="0">
              <a:solidFill>
                <a:srgbClr val="FF0000"/>
              </a:solidFill>
            </a:endParaRPr>
          </a:p>
        </p:txBody>
      </p:sp>
      <p:sp>
        <p:nvSpPr>
          <p:cNvPr id="3" name="Content Placeholder 2"/>
          <p:cNvSpPr>
            <a:spLocks noGrp="1"/>
          </p:cNvSpPr>
          <p:nvPr>
            <p:ph idx="1"/>
          </p:nvPr>
        </p:nvSpPr>
        <p:spPr>
          <a:xfrm>
            <a:off x="457200" y="1089764"/>
            <a:ext cx="8229600" cy="5486400"/>
          </a:xfrm>
        </p:spPr>
        <p:txBody>
          <a:bodyPr/>
          <a:lstStyle/>
          <a:p>
            <a:pPr marL="0" indent="0" algn="just">
              <a:buNone/>
            </a:pPr>
            <a:r>
              <a:rPr lang="en-US" sz="2000" dirty="0" smtClean="0">
                <a:solidFill>
                  <a:srgbClr val="002060"/>
                </a:solidFill>
              </a:rPr>
              <a:t>An experiment was planned to study the effect of potash and super phosphate on the yield of potatoes. All the combinations of 2 levels of super phosphate and two levels of potash were studied in a randomized block design with 4 replications for each. The yields (per plot) obtained are given in the following table.</a:t>
            </a:r>
          </a:p>
          <a:p>
            <a:pPr marL="0" indent="0" algn="just">
              <a:buNone/>
            </a:pPr>
            <a:r>
              <a:rPr lang="en-US" sz="2000" dirty="0" smtClean="0">
                <a:solidFill>
                  <a:srgbClr val="002060"/>
                </a:solidFill>
              </a:rPr>
              <a:t>.</a:t>
            </a:r>
          </a:p>
          <a:p>
            <a:pPr marL="0" indent="0" algn="just">
              <a:buNone/>
            </a:pPr>
            <a:endParaRPr lang="en-US" sz="2000" dirty="0">
              <a:solidFill>
                <a:srgbClr val="002060"/>
              </a:solidFill>
            </a:endParaRPr>
          </a:p>
          <a:p>
            <a:pPr marL="0" indent="0" algn="just">
              <a:buNone/>
            </a:pPr>
            <a:endParaRPr lang="en-US" sz="2000" dirty="0" smtClean="0">
              <a:solidFill>
                <a:srgbClr val="002060"/>
              </a:solidFill>
            </a:endParaRPr>
          </a:p>
          <a:p>
            <a:pPr marL="0" indent="0" algn="just">
              <a:buNone/>
            </a:pPr>
            <a:endParaRPr lang="en-US" sz="2000" dirty="0">
              <a:solidFill>
                <a:srgbClr val="002060"/>
              </a:solidFill>
            </a:endParaRPr>
          </a:p>
          <a:p>
            <a:pPr marL="0" indent="0" algn="just">
              <a:buNone/>
            </a:pPr>
            <a:endParaRPr lang="en-US" sz="2000" dirty="0" smtClean="0">
              <a:solidFill>
                <a:srgbClr val="002060"/>
              </a:solidFill>
            </a:endParaRPr>
          </a:p>
          <a:p>
            <a:pPr marL="0" indent="0" algn="just">
              <a:buNone/>
            </a:pPr>
            <a:endParaRPr lang="en-US" sz="2000" dirty="0">
              <a:solidFill>
                <a:srgbClr val="002060"/>
              </a:solidFill>
            </a:endParaRPr>
          </a:p>
          <a:p>
            <a:pPr marL="0" indent="0" algn="just">
              <a:buNone/>
            </a:pPr>
            <a:endParaRPr lang="en-US" sz="2000" dirty="0" smtClean="0">
              <a:solidFill>
                <a:srgbClr val="002060"/>
              </a:solidFill>
            </a:endParaRPr>
          </a:p>
          <a:p>
            <a:pPr marL="0" indent="0" algn="just">
              <a:buNone/>
            </a:pPr>
            <a:endParaRPr lang="en-US" sz="2000" dirty="0">
              <a:solidFill>
                <a:srgbClr val="002060"/>
              </a:solidFill>
            </a:endParaRPr>
          </a:p>
          <a:p>
            <a:pPr marL="0" indent="0" algn="just">
              <a:buNone/>
            </a:pPr>
            <a:endParaRPr lang="en-US" sz="2000" dirty="0" smtClean="0">
              <a:solidFill>
                <a:srgbClr val="002060"/>
              </a:solidFill>
            </a:endParaRPr>
          </a:p>
          <a:p>
            <a:pPr marL="0" indent="0" algn="just">
              <a:buNone/>
            </a:pPr>
            <a:r>
              <a:rPr lang="en-US" sz="2000" dirty="0" smtClean="0">
                <a:solidFill>
                  <a:srgbClr val="002060"/>
                </a:solidFill>
              </a:rPr>
              <a:t>Analyze </a:t>
            </a:r>
            <a:r>
              <a:rPr lang="en-US" sz="2000" dirty="0">
                <a:solidFill>
                  <a:srgbClr val="002060"/>
                </a:solidFill>
              </a:rPr>
              <a:t>the data and comment on your finds.</a:t>
            </a:r>
            <a:endParaRPr lang="en-US" sz="2000" dirty="0" smtClean="0">
              <a:solidFill>
                <a:srgbClr val="002060"/>
              </a:solidFill>
            </a:endParaRPr>
          </a:p>
          <a:p>
            <a:pPr marL="0" indent="0" algn="just">
              <a:buNone/>
            </a:pPr>
            <a:endParaRPr lang="en-US" sz="2000"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79998142"/>
              </p:ext>
            </p:extLst>
          </p:nvPr>
        </p:nvGraphicFramePr>
        <p:xfrm>
          <a:off x="1665962" y="2850020"/>
          <a:ext cx="4672210" cy="3100682"/>
        </p:xfrm>
        <a:graphic>
          <a:graphicData uri="http://schemas.openxmlformats.org/drawingml/2006/table">
            <a:tbl>
              <a:tblPr firstRow="1" bandRow="1">
                <a:tableStyleId>{D27102A9-8310-4765-A935-A1911B00CA55}</a:tableStyleId>
              </a:tblPr>
              <a:tblGrid>
                <a:gridCol w="934442"/>
                <a:gridCol w="934442"/>
                <a:gridCol w="934442"/>
                <a:gridCol w="934442"/>
                <a:gridCol w="934442"/>
              </a:tblGrid>
              <a:tr h="540362">
                <a:tc>
                  <a:txBody>
                    <a:bodyPr/>
                    <a:lstStyle/>
                    <a:p>
                      <a:pPr algn="ctr"/>
                      <a:r>
                        <a:rPr lang="en-US" dirty="0" smtClean="0"/>
                        <a:t>Block</a:t>
                      </a:r>
                      <a:endParaRPr lang="en-US" dirty="0">
                        <a:solidFill>
                          <a:sysClr val="windowText" lastClr="000000"/>
                        </a:solidFill>
                      </a:endParaRPr>
                    </a:p>
                  </a:txBody>
                  <a:tcPr/>
                </a:tc>
                <a:tc gridSpan="4">
                  <a:txBody>
                    <a:bodyPr/>
                    <a:lstStyle/>
                    <a:p>
                      <a:pPr algn="ctr"/>
                      <a:r>
                        <a:rPr lang="en-US" dirty="0" smtClean="0"/>
                        <a:t>Yields (lb. per plot)</a:t>
                      </a:r>
                      <a:endParaRPr lang="en-US" dirty="0">
                        <a:solidFill>
                          <a:srgbClr val="002060"/>
                        </a:solidFill>
                      </a:endParaRPr>
                    </a:p>
                  </a:txBody>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r>
              <a:tr h="540362">
                <a:tc>
                  <a:txBody>
                    <a:bodyPr/>
                    <a:lstStyle/>
                    <a:p>
                      <a:pPr algn="ctr"/>
                      <a:r>
                        <a:rPr lang="en-US" dirty="0" smtClean="0"/>
                        <a:t>I</a:t>
                      </a:r>
                      <a:endParaRPr lang="en-US" dirty="0"/>
                    </a:p>
                  </a:txBody>
                  <a:tcPr/>
                </a:tc>
                <a:tc>
                  <a:txBody>
                    <a:bodyPr/>
                    <a:lstStyle/>
                    <a:p>
                      <a:pPr algn="ctr"/>
                      <a:r>
                        <a:rPr lang="en-US" dirty="0" smtClean="0"/>
                        <a:t>(1) </a:t>
                      </a:r>
                    </a:p>
                    <a:p>
                      <a:pPr algn="ctr"/>
                      <a:r>
                        <a:rPr lang="en-US" dirty="0" smtClean="0"/>
                        <a:t>23</a:t>
                      </a:r>
                      <a:endParaRPr lang="en-US" dirty="0"/>
                    </a:p>
                  </a:txBody>
                  <a:tcPr anchor="ctr"/>
                </a:tc>
                <a:tc>
                  <a:txBody>
                    <a:bodyPr/>
                    <a:lstStyle/>
                    <a:p>
                      <a:pPr algn="ctr"/>
                      <a:r>
                        <a:rPr lang="en-US" dirty="0" smtClean="0"/>
                        <a:t>k</a:t>
                      </a:r>
                    </a:p>
                    <a:p>
                      <a:pPr algn="ctr"/>
                      <a:r>
                        <a:rPr lang="en-US" dirty="0" smtClean="0"/>
                        <a:t> 25</a:t>
                      </a:r>
                      <a:endParaRPr lang="en-US" dirty="0"/>
                    </a:p>
                  </a:txBody>
                  <a:tcPr anchor="ctr"/>
                </a:tc>
                <a:tc>
                  <a:txBody>
                    <a:bodyPr/>
                    <a:lstStyle/>
                    <a:p>
                      <a:pPr algn="ctr"/>
                      <a:r>
                        <a:rPr lang="en-US" dirty="0" smtClean="0"/>
                        <a:t>p</a:t>
                      </a:r>
                    </a:p>
                    <a:p>
                      <a:pPr algn="ctr"/>
                      <a:r>
                        <a:rPr lang="en-US" dirty="0" smtClean="0"/>
                        <a:t>22</a:t>
                      </a:r>
                      <a:endParaRPr lang="en-US" dirty="0"/>
                    </a:p>
                  </a:txBody>
                  <a:tcPr anchor="ctr"/>
                </a:tc>
                <a:tc>
                  <a:txBody>
                    <a:bodyPr/>
                    <a:lstStyle/>
                    <a:p>
                      <a:pPr algn="ctr"/>
                      <a:r>
                        <a:rPr lang="en-US" dirty="0" smtClean="0"/>
                        <a:t>kp </a:t>
                      </a:r>
                    </a:p>
                    <a:p>
                      <a:pPr algn="ctr"/>
                      <a:r>
                        <a:rPr lang="en-US" dirty="0" smtClean="0"/>
                        <a:t>38</a:t>
                      </a:r>
                      <a:endParaRPr lang="en-US" dirty="0"/>
                    </a:p>
                  </a:txBody>
                  <a:tcPr anchor="ctr"/>
                </a:tc>
              </a:tr>
              <a:tr h="540362">
                <a:tc>
                  <a:txBody>
                    <a:bodyPr/>
                    <a:lstStyle/>
                    <a:p>
                      <a:pPr algn="ctr"/>
                      <a:r>
                        <a:rPr lang="en-US" dirty="0" smtClean="0"/>
                        <a:t>II</a:t>
                      </a:r>
                      <a:endParaRPr lang="en-US" dirty="0"/>
                    </a:p>
                  </a:txBody>
                  <a:tcPr/>
                </a:tc>
                <a:tc>
                  <a:txBody>
                    <a:bodyPr/>
                    <a:lstStyle/>
                    <a:p>
                      <a:pPr algn="ctr"/>
                      <a:r>
                        <a:rPr lang="en-US" dirty="0" smtClean="0"/>
                        <a:t>p </a:t>
                      </a:r>
                    </a:p>
                    <a:p>
                      <a:pPr algn="ctr"/>
                      <a:r>
                        <a:rPr lang="en-US" dirty="0" smtClean="0"/>
                        <a:t>40</a:t>
                      </a:r>
                      <a:endParaRPr lang="en-US" dirty="0"/>
                    </a:p>
                  </a:txBody>
                  <a:tcPr anchor="ctr"/>
                </a:tc>
                <a:tc>
                  <a:txBody>
                    <a:bodyPr/>
                    <a:lstStyle/>
                    <a:p>
                      <a:pPr algn="ctr"/>
                      <a:r>
                        <a:rPr lang="en-US" dirty="0" smtClean="0"/>
                        <a:t>(1)</a:t>
                      </a:r>
                    </a:p>
                    <a:p>
                      <a:pPr algn="ctr"/>
                      <a:r>
                        <a:rPr lang="en-US" dirty="0" smtClean="0"/>
                        <a:t>26</a:t>
                      </a:r>
                      <a:endParaRPr lang="en-US" dirty="0"/>
                    </a:p>
                  </a:txBody>
                  <a:tcPr anchor="ctr"/>
                </a:tc>
                <a:tc>
                  <a:txBody>
                    <a:bodyPr/>
                    <a:lstStyle/>
                    <a:p>
                      <a:pPr algn="ctr"/>
                      <a:r>
                        <a:rPr lang="en-US" dirty="0" smtClean="0"/>
                        <a:t>k</a:t>
                      </a:r>
                    </a:p>
                    <a:p>
                      <a:pPr algn="ctr"/>
                      <a:r>
                        <a:rPr lang="en-US" dirty="0" smtClean="0"/>
                        <a:t>36</a:t>
                      </a:r>
                      <a:endParaRPr lang="en-US" dirty="0"/>
                    </a:p>
                  </a:txBody>
                  <a:tcPr anchor="ctr"/>
                </a:tc>
                <a:tc>
                  <a:txBody>
                    <a:bodyPr/>
                    <a:lstStyle/>
                    <a:p>
                      <a:pPr algn="ctr"/>
                      <a:r>
                        <a:rPr lang="en-US" dirty="0" smtClean="0"/>
                        <a:t>Kp</a:t>
                      </a:r>
                    </a:p>
                    <a:p>
                      <a:pPr algn="ctr"/>
                      <a:r>
                        <a:rPr lang="en-US" dirty="0" smtClean="0"/>
                        <a:t>38</a:t>
                      </a:r>
                      <a:endParaRPr lang="en-US" dirty="0"/>
                    </a:p>
                  </a:txBody>
                  <a:tcPr anchor="ctr"/>
                </a:tc>
              </a:tr>
              <a:tr h="540362">
                <a:tc>
                  <a:txBody>
                    <a:bodyPr/>
                    <a:lstStyle/>
                    <a:p>
                      <a:pPr algn="ctr"/>
                      <a:r>
                        <a:rPr lang="en-US" dirty="0" smtClean="0"/>
                        <a:t>III</a:t>
                      </a:r>
                      <a:endParaRPr lang="en-US" dirty="0"/>
                    </a:p>
                  </a:txBody>
                  <a:tcPr/>
                </a:tc>
                <a:tc>
                  <a:txBody>
                    <a:bodyPr/>
                    <a:lstStyle/>
                    <a:p>
                      <a:pPr algn="ctr"/>
                      <a:r>
                        <a:rPr lang="en-US" dirty="0" smtClean="0"/>
                        <a:t>(1)</a:t>
                      </a:r>
                    </a:p>
                    <a:p>
                      <a:pPr algn="ctr"/>
                      <a:r>
                        <a:rPr lang="en-US" dirty="0" smtClean="0"/>
                        <a:t>29</a:t>
                      </a:r>
                      <a:endParaRPr lang="en-US" dirty="0"/>
                    </a:p>
                  </a:txBody>
                  <a:tcPr anchor="ctr"/>
                </a:tc>
                <a:tc>
                  <a:txBody>
                    <a:bodyPr/>
                    <a:lstStyle/>
                    <a:p>
                      <a:pPr algn="ctr"/>
                      <a:r>
                        <a:rPr lang="en-US" dirty="0" smtClean="0"/>
                        <a:t>k</a:t>
                      </a:r>
                    </a:p>
                    <a:p>
                      <a:pPr algn="ctr"/>
                      <a:r>
                        <a:rPr lang="en-US" dirty="0" smtClean="0"/>
                        <a:t>20</a:t>
                      </a:r>
                      <a:endParaRPr lang="en-US" dirty="0"/>
                    </a:p>
                  </a:txBody>
                  <a:tcPr anchor="ctr"/>
                </a:tc>
                <a:tc>
                  <a:txBody>
                    <a:bodyPr/>
                    <a:lstStyle/>
                    <a:p>
                      <a:pPr algn="ctr"/>
                      <a:r>
                        <a:rPr lang="en-US" dirty="0" smtClean="0"/>
                        <a:t>kp </a:t>
                      </a:r>
                    </a:p>
                    <a:p>
                      <a:pPr algn="ctr"/>
                      <a:r>
                        <a:rPr lang="en-US" dirty="0" smtClean="0"/>
                        <a:t>30</a:t>
                      </a:r>
                      <a:endParaRPr lang="en-US" dirty="0"/>
                    </a:p>
                  </a:txBody>
                  <a:tcPr anchor="ctr"/>
                </a:tc>
                <a:tc>
                  <a:txBody>
                    <a:bodyPr/>
                    <a:lstStyle/>
                    <a:p>
                      <a:pPr algn="ctr"/>
                      <a:r>
                        <a:rPr lang="en-US" dirty="0" smtClean="0"/>
                        <a:t>P</a:t>
                      </a:r>
                    </a:p>
                    <a:p>
                      <a:pPr algn="ctr"/>
                      <a:r>
                        <a:rPr lang="en-US" dirty="0" smtClean="0"/>
                        <a:t> 20</a:t>
                      </a:r>
                      <a:endParaRPr lang="en-US" dirty="0"/>
                    </a:p>
                  </a:txBody>
                  <a:tcPr anchor="ctr"/>
                </a:tc>
              </a:tr>
              <a:tr h="474934">
                <a:tc>
                  <a:txBody>
                    <a:bodyPr/>
                    <a:lstStyle/>
                    <a:p>
                      <a:pPr algn="ctr"/>
                      <a:r>
                        <a:rPr lang="en-US" dirty="0" smtClean="0"/>
                        <a:t>IV</a:t>
                      </a:r>
                      <a:endParaRPr lang="en-US" dirty="0"/>
                    </a:p>
                  </a:txBody>
                  <a:tcPr/>
                </a:tc>
                <a:tc>
                  <a:txBody>
                    <a:bodyPr/>
                    <a:lstStyle/>
                    <a:p>
                      <a:pPr algn="ctr"/>
                      <a:r>
                        <a:rPr lang="en-US" dirty="0" smtClean="0"/>
                        <a:t>kp </a:t>
                      </a:r>
                    </a:p>
                    <a:p>
                      <a:pPr algn="ctr"/>
                      <a:r>
                        <a:rPr lang="en-US" dirty="0" smtClean="0"/>
                        <a:t>34</a:t>
                      </a:r>
                      <a:endParaRPr lang="en-US" dirty="0"/>
                    </a:p>
                  </a:txBody>
                  <a:tcPr anchor="ctr"/>
                </a:tc>
                <a:tc>
                  <a:txBody>
                    <a:bodyPr/>
                    <a:lstStyle/>
                    <a:p>
                      <a:pPr algn="ctr"/>
                      <a:r>
                        <a:rPr lang="en-US" dirty="0" smtClean="0"/>
                        <a:t>k </a:t>
                      </a:r>
                    </a:p>
                    <a:p>
                      <a:pPr algn="ctr"/>
                      <a:r>
                        <a:rPr lang="en-US" dirty="0" smtClean="0"/>
                        <a:t>31</a:t>
                      </a:r>
                      <a:endParaRPr lang="en-US" dirty="0"/>
                    </a:p>
                  </a:txBody>
                  <a:tcPr anchor="ctr"/>
                </a:tc>
                <a:tc>
                  <a:txBody>
                    <a:bodyPr/>
                    <a:lstStyle/>
                    <a:p>
                      <a:pPr algn="ctr"/>
                      <a:r>
                        <a:rPr lang="en-US" dirty="0" smtClean="0"/>
                        <a:t>P</a:t>
                      </a:r>
                    </a:p>
                    <a:p>
                      <a:pPr algn="ctr"/>
                      <a:r>
                        <a:rPr lang="en-US" dirty="0" smtClean="0"/>
                        <a:t> 24</a:t>
                      </a:r>
                      <a:endParaRPr lang="en-US" dirty="0"/>
                    </a:p>
                  </a:txBody>
                  <a:tcPr anchor="ctr"/>
                </a:tc>
                <a:tc>
                  <a:txBody>
                    <a:bodyPr/>
                    <a:lstStyle/>
                    <a:p>
                      <a:pPr algn="ctr"/>
                      <a:r>
                        <a:rPr lang="en-US" dirty="0" smtClean="0"/>
                        <a:t>(1)</a:t>
                      </a:r>
                    </a:p>
                    <a:p>
                      <a:pPr algn="ctr"/>
                      <a:r>
                        <a:rPr lang="en-US" dirty="0" smtClean="0"/>
                        <a:t> 28</a:t>
                      </a:r>
                      <a:endParaRPr lang="en-US" dirty="0"/>
                    </a:p>
                  </a:txBody>
                  <a:tcPr anchor="ctr"/>
                </a:tc>
              </a:tr>
            </a:tbl>
          </a:graphicData>
        </a:graphic>
      </p:graphicFrame>
    </p:spTree>
    <p:extLst>
      <p:ext uri="{BB962C8B-B14F-4D97-AF65-F5344CB8AC3E}">
        <p14:creationId xmlns:p14="http://schemas.microsoft.com/office/powerpoint/2010/main" val="797742075"/>
      </p:ext>
    </p:extLst>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smtClean="0">
                <a:solidFill>
                  <a:srgbClr val="FF0000"/>
                </a:solidFill>
              </a:rPr>
              <a:t>Solution</a:t>
            </a:r>
            <a:endParaRPr lang="en-US" sz="24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chemeClr val="accent4"/>
                </a:solidFill>
                <a:latin typeface="Times New Roman" pitchFamily="18" charset="0"/>
                <a:cs typeface="Times New Roman" pitchFamily="18" charset="0"/>
              </a:rPr>
              <a:t>Rearranging the data based on treatments, we get</a:t>
            </a:r>
          </a:p>
          <a:p>
            <a:pPr marL="0" indent="0">
              <a:buNone/>
            </a:pPr>
            <a:endParaRPr lang="en-US"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63625823"/>
              </p:ext>
            </p:extLst>
          </p:nvPr>
        </p:nvGraphicFramePr>
        <p:xfrm>
          <a:off x="1599156" y="1785307"/>
          <a:ext cx="6096000" cy="2214880"/>
        </p:xfrm>
        <a:graphic>
          <a:graphicData uri="http://schemas.openxmlformats.org/drawingml/2006/table">
            <a:tbl>
              <a:tblPr firstRow="1" bandRow="1">
                <a:tableStyleId>{E8B1032C-EA38-4F05-BA0D-38AFFFC7BED3}</a:tableStyleId>
              </a:tblPr>
              <a:tblGrid>
                <a:gridCol w="1569929"/>
                <a:gridCol w="1114816"/>
                <a:gridCol w="972855"/>
                <a:gridCol w="1219200"/>
                <a:gridCol w="1219200"/>
              </a:tblGrid>
              <a:tr h="320040">
                <a:tc rowSpan="2">
                  <a:txBody>
                    <a:bodyPr/>
                    <a:lstStyle/>
                    <a:p>
                      <a:r>
                        <a:rPr lang="en-US" sz="1800" dirty="0" smtClean="0">
                          <a:latin typeface="Times New Roman" pitchFamily="18" charset="0"/>
                          <a:cs typeface="Times New Roman" pitchFamily="18" charset="0"/>
                        </a:rPr>
                        <a:t>Treatment Combination</a:t>
                      </a:r>
                      <a:endParaRPr lang="en-US" sz="1800" dirty="0">
                        <a:latin typeface="Times New Roman" pitchFamily="18" charset="0"/>
                        <a:cs typeface="Times New Roman" pitchFamily="18" charset="0"/>
                      </a:endParaRPr>
                    </a:p>
                  </a:txBody>
                  <a:tcPr/>
                </a:tc>
                <a:tc gridSpan="4">
                  <a:txBody>
                    <a:bodyPr/>
                    <a:lstStyle/>
                    <a:p>
                      <a:pPr algn="ctr"/>
                      <a:r>
                        <a:rPr lang="en-US" sz="1800" dirty="0" smtClean="0">
                          <a:latin typeface="Times New Roman" pitchFamily="18" charset="0"/>
                          <a:cs typeface="Times New Roman" pitchFamily="18" charset="0"/>
                        </a:rPr>
                        <a:t> Blocks </a:t>
                      </a:r>
                      <a:endParaRPr lang="en-US" sz="1800" dirty="0">
                        <a:latin typeface="Times New Roman" pitchFamily="18" charset="0"/>
                        <a:cs typeface="Times New Roman"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20040">
                <a:tc vMerge="1">
                  <a:txBody>
                    <a:bodyPr/>
                    <a:lstStyle/>
                    <a:p>
                      <a:endParaRPr lang="en-US"/>
                    </a:p>
                  </a:txBody>
                  <a:tcPr/>
                </a:tc>
                <a:tc>
                  <a:txBody>
                    <a:bodyPr/>
                    <a:lstStyle/>
                    <a:p>
                      <a:pPr algn="ctr"/>
                      <a:r>
                        <a:rPr lang="en-US" sz="1800" dirty="0" smtClean="0">
                          <a:latin typeface="Times New Roman" pitchFamily="18" charset="0"/>
                          <a:cs typeface="Times New Roman" pitchFamily="18" charset="0"/>
                        </a:rPr>
                        <a:t>I</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II</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III</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IV</a:t>
                      </a:r>
                      <a:endParaRPr lang="en-US" sz="1800" dirty="0">
                        <a:latin typeface="Times New Roman" pitchFamily="18" charset="0"/>
                        <a:cs typeface="Times New Roman" pitchFamily="18" charset="0"/>
                      </a:endParaRPr>
                    </a:p>
                  </a:txBody>
                  <a:tcPr/>
                </a:tc>
              </a:tr>
              <a:tr h="370840">
                <a:tc>
                  <a:txBody>
                    <a:bodyPr/>
                    <a:lstStyle/>
                    <a:p>
                      <a:pPr algn="ctr"/>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29</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28</a:t>
                      </a:r>
                      <a:endParaRPr lang="en-US" sz="1800" dirty="0">
                        <a:latin typeface="Times New Roman" pitchFamily="18" charset="0"/>
                        <a:cs typeface="Times New Roman" pitchFamily="18" charset="0"/>
                      </a:endParaRPr>
                    </a:p>
                  </a:txBody>
                  <a:tcPr/>
                </a:tc>
              </a:tr>
              <a:tr h="370840">
                <a:tc>
                  <a:txBody>
                    <a:bodyPr/>
                    <a:lstStyle/>
                    <a:p>
                      <a:pPr algn="ctr"/>
                      <a:r>
                        <a:rPr lang="en-US" sz="1800" dirty="0" smtClean="0">
                          <a:latin typeface="Times New Roman" pitchFamily="18" charset="0"/>
                          <a:cs typeface="Times New Roman" pitchFamily="18" charset="0"/>
                        </a:rPr>
                        <a:t>k</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31</a:t>
                      </a:r>
                      <a:endParaRPr lang="en-US" sz="1800" dirty="0">
                        <a:latin typeface="Times New Roman" pitchFamily="18" charset="0"/>
                        <a:cs typeface="Times New Roman" pitchFamily="18" charset="0"/>
                      </a:endParaRPr>
                    </a:p>
                  </a:txBody>
                  <a:tcPr/>
                </a:tc>
              </a:tr>
              <a:tr h="370840">
                <a:tc>
                  <a:txBody>
                    <a:bodyPr/>
                    <a:lstStyle/>
                    <a:p>
                      <a:pPr algn="ctr"/>
                      <a:r>
                        <a:rPr lang="en-US" sz="1800" dirty="0" smtClean="0">
                          <a:latin typeface="Times New Roman" pitchFamily="18" charset="0"/>
                          <a:cs typeface="Times New Roman" pitchFamily="18" charset="0"/>
                        </a:rPr>
                        <a:t>p</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24</a:t>
                      </a:r>
                      <a:endParaRPr lang="en-US" sz="1800" dirty="0">
                        <a:latin typeface="Times New Roman" pitchFamily="18" charset="0"/>
                        <a:cs typeface="Times New Roman" pitchFamily="18" charset="0"/>
                      </a:endParaRPr>
                    </a:p>
                  </a:txBody>
                  <a:tcPr/>
                </a:tc>
              </a:tr>
              <a:tr h="370840">
                <a:tc>
                  <a:txBody>
                    <a:bodyPr/>
                    <a:lstStyle/>
                    <a:p>
                      <a:pPr algn="ctr"/>
                      <a:r>
                        <a:rPr lang="en-US" sz="1800" dirty="0" smtClean="0">
                          <a:latin typeface="Times New Roman" pitchFamily="18" charset="0"/>
                          <a:cs typeface="Times New Roman" pitchFamily="18" charset="0"/>
                        </a:rPr>
                        <a:t>kp</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34</a:t>
                      </a:r>
                      <a:endParaRPr lang="en-US" sz="18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262291123"/>
      </p:ext>
    </p:extLst>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6302"/>
            <a:ext cx="8229600" cy="792162"/>
          </a:xfrm>
        </p:spPr>
        <p:txBody>
          <a:bodyPr/>
          <a:lstStyle/>
          <a:p>
            <a:pPr algn="l"/>
            <a:r>
              <a:rPr lang="en-US" sz="2400" dirty="0" smtClean="0">
                <a:solidFill>
                  <a:srgbClr val="002060"/>
                </a:solidFill>
                <a:latin typeface="Times New Roman" pitchFamily="18" charset="0"/>
                <a:cs typeface="Times New Roman" pitchFamily="18" charset="0"/>
              </a:rPr>
              <a:t>Code the data by subtracting 29, we get</a:t>
            </a:r>
            <a:endParaRPr lang="en-US" sz="2400" dirty="0">
              <a:solidFill>
                <a:srgbClr val="00206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idx="1"/>
                <p:extLst>
                  <p:ext uri="{D42A27DB-BD31-4B8C-83A1-F6EECF244321}">
                    <p14:modId xmlns:p14="http://schemas.microsoft.com/office/powerpoint/2010/main" val="620013475"/>
                  </p:ext>
                </p:extLst>
              </p:nvPr>
            </p:nvGraphicFramePr>
            <p:xfrm>
              <a:off x="632564" y="2559485"/>
              <a:ext cx="8229600" cy="2377440"/>
            </p:xfrm>
            <a:graphic>
              <a:graphicData uri="http://schemas.openxmlformats.org/drawingml/2006/table">
                <a:tbl>
                  <a:tblPr firstRow="1" bandRow="1">
                    <a:tableStyleId>{ED083AE6-46FA-4A59-8FB0-9F97EB10719F}</a:tableStyleId>
                  </a:tblPr>
                  <a:tblGrid>
                    <a:gridCol w="1645920"/>
                    <a:gridCol w="1645920"/>
                    <a:gridCol w="1645920"/>
                    <a:gridCol w="1645920"/>
                    <a:gridCol w="1645920"/>
                  </a:tblGrid>
                  <a:tr h="221293">
                    <a:tc rowSpan="2">
                      <a:txBody>
                        <a:bodyPr/>
                        <a:lstStyle/>
                        <a:p>
                          <a:r>
                            <a:rPr lang="en-US" sz="2000" dirty="0" smtClean="0">
                              <a:latin typeface="Times New Roman" pitchFamily="18" charset="0"/>
                              <a:cs typeface="Times New Roman" pitchFamily="18" charset="0"/>
                            </a:rPr>
                            <a:t>Treatment Combination</a:t>
                          </a:r>
                          <a:endParaRPr lang="en-US" sz="2000" dirty="0">
                            <a:solidFill>
                              <a:schemeClr val="tx1"/>
                            </a:solidFill>
                            <a:latin typeface="Times New Roman" pitchFamily="18" charset="0"/>
                            <a:cs typeface="Times New Roman" pitchFamily="18" charset="0"/>
                          </a:endParaRPr>
                        </a:p>
                      </a:txBody>
                      <a:tcPr/>
                    </a:tc>
                    <a:tc gridSpan="4">
                      <a:txBody>
                        <a:bodyPr/>
                        <a:lstStyle/>
                        <a:p>
                          <a:pPr algn="ctr"/>
                          <a:r>
                            <a:rPr lang="en-US" sz="2000" dirty="0" smtClean="0">
                              <a:solidFill>
                                <a:schemeClr val="tx1"/>
                              </a:solidFill>
                              <a:latin typeface="Times New Roman" pitchFamily="18" charset="0"/>
                              <a:cs typeface="Times New Roman" pitchFamily="18" charset="0"/>
                            </a:rPr>
                            <a:t>Blocks</a:t>
                          </a:r>
                          <a:endParaRPr lang="en-US" sz="2000" dirty="0">
                            <a:solidFill>
                              <a:schemeClr val="tx1"/>
                            </a:solidFill>
                            <a:latin typeface="Times New Roman" pitchFamily="18" charset="0"/>
                            <a:cs typeface="Times New Roman" pitchFamily="18" charset="0"/>
                          </a:endParaRPr>
                        </a:p>
                      </a:txBody>
                      <a:tcPr/>
                    </a:tc>
                    <a:tc hMerge="1">
                      <a:txBody>
                        <a:bodyPr/>
                        <a:lstStyle/>
                        <a:p>
                          <a:endParaRPr lang="en-US" dirty="0">
                            <a:solidFill>
                              <a:schemeClr val="tx1"/>
                            </a:solidFill>
                          </a:endParaRPr>
                        </a:p>
                      </a:txBody>
                      <a:tcPr/>
                    </a:tc>
                    <a:tc hMerge="1">
                      <a:txBody>
                        <a:bodyPr/>
                        <a:lstStyle/>
                        <a:p>
                          <a:endParaRPr lang="en-US" dirty="0">
                            <a:solidFill>
                              <a:schemeClr val="tx1"/>
                            </a:solidFill>
                          </a:endParaRPr>
                        </a:p>
                      </a:txBody>
                      <a:tcPr/>
                    </a:tc>
                    <a:tc hMerge="1">
                      <a:txBody>
                        <a:bodyPr/>
                        <a:lstStyle/>
                        <a:p>
                          <a:endParaRPr lang="en-US" dirty="0">
                            <a:solidFill>
                              <a:schemeClr val="tx1"/>
                            </a:solidFill>
                          </a:endParaRPr>
                        </a:p>
                      </a:txBody>
                      <a:tcPr/>
                    </a:tc>
                  </a:tr>
                  <a:tr h="320040">
                    <a:tc vMerge="1">
                      <a:txBody>
                        <a:bodyPr/>
                        <a:lstStyle/>
                        <a:p>
                          <a:endParaRPr lang="en-US"/>
                        </a:p>
                      </a:txBody>
                      <a:tcPr/>
                    </a:tc>
                    <a:tc>
                      <a:txBody>
                        <a:bodyPr/>
                        <a:lstStyle/>
                        <a:p>
                          <a:pPr algn="ctr"/>
                          <a:r>
                            <a:rPr lang="en-US" sz="2000" dirty="0" smtClean="0">
                              <a:latin typeface="Times New Roman" pitchFamily="18" charset="0"/>
                              <a:cs typeface="Times New Roman" pitchFamily="18" charset="0"/>
                            </a:rPr>
                            <a:t>I</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II</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III</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IV</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14:m>
                            <m:oMath xmlns:m="http://schemas.openxmlformats.org/officeDocument/2006/math">
                              <m:r>
                                <a:rPr lang="en-US" sz="2000" i="1" dirty="0" smtClean="0">
                                  <a:latin typeface="Cambria Math"/>
                                  <a:cs typeface="Times New Roman" pitchFamily="18" charset="0"/>
                                </a:rPr>
                                <m:t>−</m:t>
                              </m:r>
                            </m:oMath>
                          </a14:m>
                          <a:r>
                            <a:rPr lang="en-US" sz="2000" dirty="0" smtClean="0">
                              <a:latin typeface="Times New Roman" pitchFamily="18" charset="0"/>
                              <a:cs typeface="Times New Roman" pitchFamily="18" charset="0"/>
                            </a:rPr>
                            <a:t>6</a:t>
                          </a:r>
                          <a:endParaRPr lang="en-US" sz="20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dirty="0" smtClean="0">
                                    <a:latin typeface="Cambria Math"/>
                                    <a:cs typeface="Times New Roman" pitchFamily="18" charset="0"/>
                                  </a:rPr>
                                  <m:t>−3</m:t>
                                </m:r>
                              </m:oMath>
                            </m:oMathPara>
                          </a14:m>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dirty="0" smtClean="0">
                                    <a:latin typeface="Cambria Math"/>
                                    <a:cs typeface="Times New Roman" pitchFamily="18" charset="0"/>
                                  </a:rPr>
                                  <m:t>−1</m:t>
                                </m:r>
                              </m:oMath>
                            </m:oMathPara>
                          </a14:m>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K</a:t>
                          </a:r>
                          <a:endParaRPr lang="en-US" sz="20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dirty="0" smtClean="0">
                                    <a:latin typeface="Cambria Math"/>
                                    <a:cs typeface="Times New Roman" pitchFamily="18" charset="0"/>
                                  </a:rPr>
                                  <m:t>−4</m:t>
                                </m:r>
                              </m:oMath>
                            </m:oMathPara>
                          </a14:m>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7</a:t>
                          </a:r>
                          <a:endParaRPr lang="en-US" sz="20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dirty="0" smtClean="0">
                                    <a:latin typeface="Cambria Math"/>
                                    <a:cs typeface="Times New Roman" pitchFamily="18" charset="0"/>
                                  </a:rPr>
                                  <m:t>−9</m:t>
                                </m:r>
                              </m:oMath>
                            </m:oMathPara>
                          </a14:m>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2</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P</a:t>
                          </a:r>
                          <a:endParaRPr lang="en-US" sz="20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dirty="0" smtClean="0">
                                    <a:latin typeface="Cambria Math"/>
                                    <a:cs typeface="Times New Roman" pitchFamily="18" charset="0"/>
                                  </a:rPr>
                                  <m:t>−7</m:t>
                                </m:r>
                              </m:oMath>
                            </m:oMathPara>
                          </a14:m>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11</a:t>
                          </a:r>
                          <a:endParaRPr lang="en-US" sz="20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dirty="0" smtClean="0">
                                    <a:latin typeface="Cambria Math"/>
                                    <a:cs typeface="Times New Roman" pitchFamily="18" charset="0"/>
                                  </a:rPr>
                                  <m:t>−9</m:t>
                                </m:r>
                              </m:oMath>
                            </m:oMathPara>
                          </a14:m>
                          <a:endParaRPr lang="en-US" sz="20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dirty="0" smtClean="0">
                                    <a:latin typeface="Cambria Math"/>
                                    <a:cs typeface="Times New Roman" pitchFamily="18" charset="0"/>
                                  </a:rPr>
                                  <m:t>−5</m:t>
                                </m:r>
                              </m:oMath>
                            </m:oMathPara>
                          </a14:m>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Kp</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9</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9</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5</a:t>
                          </a:r>
                          <a:endParaRPr lang="en-US" sz="2000" dirty="0">
                            <a:latin typeface="Times New Roman" pitchFamily="18" charset="0"/>
                            <a:cs typeface="Times New Roman" pitchFamily="18" charset="0"/>
                          </a:endParaRPr>
                        </a:p>
                      </a:txBody>
                      <a:tcPr/>
                    </a:tc>
                  </a:tr>
                </a:tbl>
              </a:graphicData>
            </a:graphic>
          </p:graphicFrame>
        </mc:Choice>
        <mc:Fallback xmlns="">
          <p:graphicFrame>
            <p:nvGraphicFramePr>
              <p:cNvPr id="8" name="Content Placeholder 7"/>
              <p:cNvGraphicFramePr>
                <a:graphicFrameLocks noGrp="1"/>
              </p:cNvGraphicFramePr>
              <p:nvPr>
                <p:ph idx="1"/>
                <p:extLst>
                  <p:ext uri="{D42A27DB-BD31-4B8C-83A1-F6EECF244321}">
                    <p14:modId xmlns:p14="http://schemas.microsoft.com/office/powerpoint/2010/main" val="620013475"/>
                  </p:ext>
                </p:extLst>
              </p:nvPr>
            </p:nvGraphicFramePr>
            <p:xfrm>
              <a:off x="632564" y="2559485"/>
              <a:ext cx="8229600" cy="2377440"/>
            </p:xfrm>
            <a:graphic>
              <a:graphicData uri="http://schemas.openxmlformats.org/drawingml/2006/table">
                <a:tbl>
                  <a:tblPr firstRow="1" bandRow="1">
                    <a:tableStyleId>{ED083AE6-46FA-4A59-8FB0-9F97EB10719F}</a:tableStyleId>
                  </a:tblPr>
                  <a:tblGrid>
                    <a:gridCol w="1645920"/>
                    <a:gridCol w="1645920"/>
                    <a:gridCol w="1645920"/>
                    <a:gridCol w="1645920"/>
                    <a:gridCol w="1645920"/>
                  </a:tblGrid>
                  <a:tr h="396240">
                    <a:tc rowSpan="2">
                      <a:txBody>
                        <a:bodyPr/>
                        <a:lstStyle/>
                        <a:p>
                          <a:r>
                            <a:rPr lang="en-US" sz="2000" dirty="0" smtClean="0">
                              <a:latin typeface="Times New Roman" pitchFamily="18" charset="0"/>
                              <a:cs typeface="Times New Roman" pitchFamily="18" charset="0"/>
                            </a:rPr>
                            <a:t>Treatment Combination</a:t>
                          </a:r>
                          <a:endParaRPr lang="en-US" sz="2000" dirty="0">
                            <a:solidFill>
                              <a:schemeClr val="tx1"/>
                            </a:solidFill>
                            <a:latin typeface="Times New Roman" pitchFamily="18" charset="0"/>
                            <a:cs typeface="Times New Roman" pitchFamily="18" charset="0"/>
                          </a:endParaRPr>
                        </a:p>
                      </a:txBody>
                      <a:tcPr/>
                    </a:tc>
                    <a:tc gridSpan="4">
                      <a:txBody>
                        <a:bodyPr/>
                        <a:lstStyle/>
                        <a:p>
                          <a:pPr algn="ctr"/>
                          <a:r>
                            <a:rPr lang="en-US" sz="2000" dirty="0" smtClean="0">
                              <a:solidFill>
                                <a:schemeClr val="tx1"/>
                              </a:solidFill>
                              <a:latin typeface="Times New Roman" pitchFamily="18" charset="0"/>
                              <a:cs typeface="Times New Roman" pitchFamily="18" charset="0"/>
                            </a:rPr>
                            <a:t>Blocks</a:t>
                          </a:r>
                          <a:endParaRPr lang="en-US" sz="2000" dirty="0">
                            <a:solidFill>
                              <a:schemeClr val="tx1"/>
                            </a:solidFill>
                            <a:latin typeface="Times New Roman" pitchFamily="18" charset="0"/>
                            <a:cs typeface="Times New Roman" pitchFamily="18" charset="0"/>
                          </a:endParaRPr>
                        </a:p>
                      </a:txBody>
                      <a:tcPr/>
                    </a:tc>
                    <a:tc hMerge="1">
                      <a:txBody>
                        <a:bodyPr/>
                        <a:lstStyle/>
                        <a:p>
                          <a:endParaRPr lang="en-US" dirty="0">
                            <a:solidFill>
                              <a:schemeClr val="tx1"/>
                            </a:solidFill>
                          </a:endParaRPr>
                        </a:p>
                      </a:txBody>
                      <a:tcPr/>
                    </a:tc>
                    <a:tc hMerge="1">
                      <a:txBody>
                        <a:bodyPr/>
                        <a:lstStyle/>
                        <a:p>
                          <a:endParaRPr lang="en-US" dirty="0">
                            <a:solidFill>
                              <a:schemeClr val="tx1"/>
                            </a:solidFill>
                          </a:endParaRPr>
                        </a:p>
                      </a:txBody>
                      <a:tcPr/>
                    </a:tc>
                    <a:tc hMerge="1">
                      <a:txBody>
                        <a:bodyPr/>
                        <a:lstStyle/>
                        <a:p>
                          <a:endParaRPr lang="en-US" dirty="0">
                            <a:solidFill>
                              <a:schemeClr val="tx1"/>
                            </a:solidFill>
                          </a:endParaRPr>
                        </a:p>
                      </a:txBody>
                      <a:tcPr/>
                    </a:tc>
                  </a:tr>
                  <a:tr h="396240">
                    <a:tc vMerge="1">
                      <a:txBody>
                        <a:bodyPr/>
                        <a:lstStyle/>
                        <a:p>
                          <a:endParaRPr lang="en-US"/>
                        </a:p>
                      </a:txBody>
                      <a:tcPr/>
                    </a:tc>
                    <a:tc>
                      <a:txBody>
                        <a:bodyPr/>
                        <a:lstStyle/>
                        <a:p>
                          <a:pPr algn="ctr"/>
                          <a:r>
                            <a:rPr lang="en-US" sz="2000" dirty="0" smtClean="0">
                              <a:latin typeface="Times New Roman" pitchFamily="18" charset="0"/>
                              <a:cs typeface="Times New Roman" pitchFamily="18" charset="0"/>
                            </a:rPr>
                            <a:t>I</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II</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III</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IV</a:t>
                          </a:r>
                          <a:endParaRPr lang="en-US" sz="2000" dirty="0">
                            <a:latin typeface="Times New Roman" pitchFamily="18" charset="0"/>
                            <a:cs typeface="Times New Roman" pitchFamily="18" charset="0"/>
                          </a:endParaRPr>
                        </a:p>
                      </a:txBody>
                      <a:tcPr/>
                    </a:tc>
                  </a:tr>
                  <a:tr h="396240">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100370" t="-207692" r="-300000" b="-327692"/>
                          </a:stretch>
                        </a:blipFill>
                      </a:tcPr>
                    </a:tc>
                    <a:tc>
                      <a:txBody>
                        <a:bodyPr/>
                        <a:lstStyle/>
                        <a:p>
                          <a:endParaRPr lang="en-US"/>
                        </a:p>
                      </a:txBody>
                      <a:tcPr>
                        <a:blipFill rotWithShape="1">
                          <a:blip r:embed="rId2"/>
                          <a:stretch>
                            <a:fillRect l="-200370" t="-207692" r="-200000" b="-327692"/>
                          </a:stretch>
                        </a:blipFill>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400370" t="-207692" b="-327692"/>
                          </a:stretch>
                        </a:blipFill>
                      </a:tcPr>
                    </a:tc>
                  </a:tr>
                  <a:tr h="396240">
                    <a:tc>
                      <a:txBody>
                        <a:bodyPr/>
                        <a:lstStyle/>
                        <a:p>
                          <a:pPr algn="ctr"/>
                          <a:r>
                            <a:rPr lang="en-US" sz="2000" dirty="0" smtClean="0">
                              <a:latin typeface="Times New Roman" pitchFamily="18" charset="0"/>
                              <a:cs typeface="Times New Roman" pitchFamily="18" charset="0"/>
                            </a:rPr>
                            <a:t>K</a:t>
                          </a:r>
                          <a:endParaRPr lang="en-US" sz="20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100370" t="-307692" r="-300000" b="-227692"/>
                          </a:stretch>
                        </a:blipFill>
                      </a:tcPr>
                    </a:tc>
                    <a:tc>
                      <a:txBody>
                        <a:bodyPr/>
                        <a:lstStyle/>
                        <a:p>
                          <a:pPr algn="ctr"/>
                          <a:r>
                            <a:rPr lang="en-US" sz="2000" dirty="0" smtClean="0">
                              <a:latin typeface="Times New Roman" pitchFamily="18" charset="0"/>
                              <a:cs typeface="Times New Roman" pitchFamily="18" charset="0"/>
                            </a:rPr>
                            <a:t>7</a:t>
                          </a:r>
                          <a:endParaRPr lang="en-US" sz="20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300370" t="-307692" r="-100000" b="-227692"/>
                          </a:stretch>
                        </a:blipFill>
                      </a:tcPr>
                    </a:tc>
                    <a:tc>
                      <a:txBody>
                        <a:bodyPr/>
                        <a:lstStyle/>
                        <a:p>
                          <a:pPr algn="ctr"/>
                          <a:r>
                            <a:rPr lang="en-US" sz="2000" dirty="0" smtClean="0">
                              <a:latin typeface="Times New Roman" pitchFamily="18" charset="0"/>
                              <a:cs typeface="Times New Roman" pitchFamily="18" charset="0"/>
                            </a:rPr>
                            <a:t>2</a:t>
                          </a:r>
                          <a:endParaRPr lang="en-US" sz="2000" dirty="0">
                            <a:latin typeface="Times New Roman" pitchFamily="18" charset="0"/>
                            <a:cs typeface="Times New Roman" pitchFamily="18" charset="0"/>
                          </a:endParaRPr>
                        </a:p>
                      </a:txBody>
                      <a:tcPr/>
                    </a:tc>
                  </a:tr>
                  <a:tr h="396240">
                    <a:tc>
                      <a:txBody>
                        <a:bodyPr/>
                        <a:lstStyle/>
                        <a:p>
                          <a:pPr algn="ctr"/>
                          <a:r>
                            <a:rPr lang="en-US" sz="2000" dirty="0" smtClean="0">
                              <a:latin typeface="Times New Roman" pitchFamily="18" charset="0"/>
                              <a:cs typeface="Times New Roman" pitchFamily="18" charset="0"/>
                            </a:rPr>
                            <a:t>P</a:t>
                          </a:r>
                          <a:endParaRPr lang="en-US" sz="20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100370" t="-407692" r="-300000" b="-127692"/>
                          </a:stretch>
                        </a:blipFill>
                      </a:tcPr>
                    </a:tc>
                    <a:tc>
                      <a:txBody>
                        <a:bodyPr/>
                        <a:lstStyle/>
                        <a:p>
                          <a:pPr algn="ctr"/>
                          <a:r>
                            <a:rPr lang="en-US" sz="2000" dirty="0" smtClean="0">
                              <a:latin typeface="Times New Roman" pitchFamily="18" charset="0"/>
                              <a:cs typeface="Times New Roman" pitchFamily="18" charset="0"/>
                            </a:rPr>
                            <a:t>11</a:t>
                          </a:r>
                          <a:endParaRPr lang="en-US" sz="20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300370" t="-407692" r="-100000" b="-127692"/>
                          </a:stretch>
                        </a:blipFill>
                      </a:tcPr>
                    </a:tc>
                    <a:tc>
                      <a:txBody>
                        <a:bodyPr/>
                        <a:lstStyle/>
                        <a:p>
                          <a:endParaRPr lang="en-US"/>
                        </a:p>
                      </a:txBody>
                      <a:tcPr>
                        <a:blipFill rotWithShape="1">
                          <a:blip r:embed="rId2"/>
                          <a:stretch>
                            <a:fillRect l="-400370" t="-407692" b="-127692"/>
                          </a:stretch>
                        </a:blipFill>
                      </a:tcPr>
                    </a:tc>
                  </a:tr>
                  <a:tr h="396240">
                    <a:tc>
                      <a:txBody>
                        <a:bodyPr/>
                        <a:lstStyle/>
                        <a:p>
                          <a:pPr algn="ctr"/>
                          <a:r>
                            <a:rPr lang="en-US" sz="2000" dirty="0" smtClean="0">
                              <a:latin typeface="Times New Roman" pitchFamily="18" charset="0"/>
                              <a:cs typeface="Times New Roman" pitchFamily="18" charset="0"/>
                            </a:rPr>
                            <a:t>Kp</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9</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9</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5</a:t>
                          </a:r>
                          <a:endParaRPr lang="en-US" sz="2000" dirty="0">
                            <a:latin typeface="Times New Roman" pitchFamily="18" charset="0"/>
                            <a:cs typeface="Times New Roman" pitchFamily="18" charset="0"/>
                          </a:endParaRPr>
                        </a:p>
                      </a:txBody>
                      <a:tcPr/>
                    </a:tc>
                  </a:tr>
                </a:tbl>
              </a:graphicData>
            </a:graphic>
          </p:graphicFrame>
        </mc:Fallback>
      </mc:AlternateContent>
    </p:spTree>
    <p:extLst>
      <p:ext uri="{BB962C8B-B14F-4D97-AF65-F5344CB8AC3E}">
        <p14:creationId xmlns:p14="http://schemas.microsoft.com/office/powerpoint/2010/main" val="626721137"/>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761988"/>
            <a:ext cx="7772400" cy="1143000"/>
          </a:xfrm>
        </p:spPr>
        <p:txBody>
          <a:bodyPr/>
          <a:lstStyle/>
          <a:p>
            <a:r>
              <a:rPr lang="en-US" sz="4400" b="1" dirty="0">
                <a:solidFill>
                  <a:srgbClr val="FF0000"/>
                </a:solidFill>
              </a:rPr>
              <a:t>Introduction </a:t>
            </a:r>
            <a:r>
              <a:rPr lang="en-US" sz="4400" b="1" dirty="0" smtClean="0">
                <a:solidFill>
                  <a:srgbClr val="FF0000"/>
                </a:solidFill>
              </a:rPr>
              <a:t/>
            </a:r>
            <a:br>
              <a:rPr lang="en-US" sz="4400" b="1" dirty="0" smtClean="0">
                <a:solidFill>
                  <a:srgbClr val="FF0000"/>
                </a:solidFill>
              </a:rPr>
            </a:br>
            <a:r>
              <a:rPr lang="en-US" sz="4400" b="1" dirty="0" smtClean="0">
                <a:solidFill>
                  <a:srgbClr val="FF0000"/>
                </a:solidFill>
              </a:rPr>
              <a:t>to Basic Concepts</a:t>
            </a:r>
            <a:r>
              <a:rPr lang="en-US" dirty="0"/>
              <a:t/>
            </a:r>
            <a:br>
              <a:rPr lang="en-US" dirty="0"/>
            </a:br>
            <a:endParaRPr lang="en-US" dirty="0"/>
          </a:p>
        </p:txBody>
      </p:sp>
    </p:spTree>
    <p:extLst>
      <p:ext uri="{BB962C8B-B14F-4D97-AF65-F5344CB8AC3E}">
        <p14:creationId xmlns:p14="http://schemas.microsoft.com/office/powerpoint/2010/main" val="1607549443"/>
      </p:ext>
    </p:extLst>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63880"/>
                <a:ext cx="8229600" cy="5462286"/>
              </a:xfrm>
            </p:spPr>
            <p:txBody>
              <a:bodyPr/>
              <a:lstStyle/>
              <a:p>
                <a:pPr marL="0" indent="0">
                  <a:buNone/>
                </a:pPr>
                <a:r>
                  <a:rPr lang="en-US" u="sng" dirty="0" smtClean="0">
                    <a:solidFill>
                      <a:srgbClr val="002060"/>
                    </a:solidFill>
                  </a:rPr>
                  <a:t>Null hypothesis </a:t>
                </a:r>
                <a14:m>
                  <m:oMath xmlns:m="http://schemas.openxmlformats.org/officeDocument/2006/math">
                    <m:sSub>
                      <m:sSubPr>
                        <m:ctrlPr>
                          <a:rPr lang="en-US" i="1" smtClean="0">
                            <a:solidFill>
                              <a:srgbClr val="002060"/>
                            </a:solidFill>
                            <a:latin typeface="Cambria Math"/>
                          </a:rPr>
                        </m:ctrlPr>
                      </m:sSubPr>
                      <m:e>
                        <m:r>
                          <a:rPr lang="en-US" b="0" i="1" smtClean="0">
                            <a:solidFill>
                              <a:srgbClr val="002060"/>
                            </a:solidFill>
                            <a:latin typeface="Cambria Math"/>
                          </a:rPr>
                          <m:t>𝐻</m:t>
                        </m:r>
                      </m:e>
                      <m:sub>
                        <m:r>
                          <a:rPr lang="en-US" b="0" i="1" smtClean="0">
                            <a:solidFill>
                              <a:srgbClr val="002060"/>
                            </a:solidFill>
                            <a:latin typeface="Cambria Math"/>
                          </a:rPr>
                          <m:t>0</m:t>
                        </m:r>
                      </m:sub>
                    </m:sSub>
                  </m:oMath>
                </a14:m>
                <a:r>
                  <a:rPr lang="en-US" dirty="0" smtClean="0">
                    <a:solidFill>
                      <a:srgbClr val="002060"/>
                    </a:solidFill>
                  </a:rPr>
                  <a:t>: </a:t>
                </a:r>
              </a:p>
              <a:p>
                <a:pPr marL="0" indent="0">
                  <a:buNone/>
                </a:pPr>
                <a:r>
                  <a:rPr lang="en-US" dirty="0" smtClean="0">
                    <a:solidFill>
                      <a:srgbClr val="002060"/>
                    </a:solidFill>
                  </a:rPr>
                  <a:t>The data is homogeneous with respect to the blocks and treatments.</a:t>
                </a:r>
              </a:p>
              <a:p>
                <a:pPr marL="0" indent="0">
                  <a:buNone/>
                </a:pPr>
                <a:endParaRPr lang="en-US"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63880"/>
                <a:ext cx="8229600" cy="5462286"/>
              </a:xfrm>
              <a:blipFill rotWithShape="1">
                <a:blip r:embed="rId2"/>
                <a:stretch>
                  <a:fillRect l="-1111" t="-7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35284972"/>
                  </p:ext>
                </p:extLst>
              </p:nvPr>
            </p:nvGraphicFramePr>
            <p:xfrm>
              <a:off x="1248318" y="1995899"/>
              <a:ext cx="7031386" cy="3517144"/>
            </p:xfrm>
            <a:graphic>
              <a:graphicData uri="http://schemas.openxmlformats.org/drawingml/2006/table">
                <a:tbl>
                  <a:tblPr firstRow="1" firstCol="1" bandRow="1"/>
                  <a:tblGrid>
                    <a:gridCol w="968375"/>
                    <a:gridCol w="1165334"/>
                    <a:gridCol w="1603332"/>
                    <a:gridCol w="1728592"/>
                    <a:gridCol w="1565753"/>
                  </a:tblGrid>
                  <a:tr h="0">
                    <a:tc>
                      <a:txBody>
                        <a:bodyPr/>
                        <a:lstStyle/>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Source of variation </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Sum of Squares</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Degree of freedom (d.f.)</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Mean Square </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F-ratio</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K</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dirty="0" smtClean="0">
                              <a:solidFill>
                                <a:srgbClr val="00000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sSub>
                                  <m:sSubPr>
                                    <m:ctrlPr>
                                      <a:rPr lang="en-US" sz="1400" i="1">
                                        <a:solidFill>
                                          <a:srgbClr val="000000"/>
                                        </a:solidFill>
                                        <a:effectLst/>
                                        <a:latin typeface="Cambria Math"/>
                                        <a:ea typeface="Calibri"/>
                                        <a:cs typeface="Times New Roman"/>
                                      </a:rPr>
                                    </m:ctrlPr>
                                  </m:sSubPr>
                                  <m:e>
                                    <m:r>
                                      <a:rPr lang="en-US" sz="1400" i="1">
                                        <a:solidFill>
                                          <a:srgbClr val="000000"/>
                                        </a:solidFill>
                                        <a:effectLst/>
                                        <a:latin typeface="Cambria Math"/>
                                        <a:ea typeface="Calibri"/>
                                        <a:cs typeface="Times New Roman"/>
                                      </a:rPr>
                                      <m:t>𝑆</m:t>
                                    </m:r>
                                  </m:e>
                                  <m:sub>
                                    <m:r>
                                      <a:rPr lang="en-US" sz="1400" i="1">
                                        <a:solidFill>
                                          <a:srgbClr val="000000"/>
                                        </a:solidFill>
                                        <a:effectLst/>
                                        <a:latin typeface="Cambria Math"/>
                                        <a:ea typeface="Calibri"/>
                                        <a:cs typeface="Times New Roman"/>
                                      </a:rPr>
                                      <m:t>𝐾</m:t>
                                    </m:r>
                                  </m:sub>
                                </m:sSub>
                                <m:r>
                                  <a:rPr lang="en-US" sz="1400" b="0" i="1" smtClean="0">
                                    <a:solidFill>
                                      <a:srgbClr val="000000"/>
                                    </a:solidFill>
                                    <a:effectLst/>
                                    <a:latin typeface="Cambria Math"/>
                                    <a:ea typeface="Calibri"/>
                                    <a:cs typeface="Times New Roman"/>
                                  </a:rPr>
                                  <m:t>=100</m:t>
                                </m:r>
                              </m:oMath>
                            </m:oMathPara>
                          </a14:m>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 </a:t>
                          </a:r>
                          <a:endParaRPr lang="en-US" sz="1400">
                            <a:effectLst/>
                            <a:latin typeface="Times New Roman" pitchFamily="18" charset="0"/>
                            <a:ea typeface="Calibri"/>
                            <a:cs typeface="Times New Roman" pitchFamily="18" charset="0"/>
                          </a:endParaRPr>
                        </a:p>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i="1">
                                    <a:solidFill>
                                      <a:srgbClr val="000000"/>
                                    </a:solidFill>
                                    <a:effectLst/>
                                    <a:latin typeface="Cambria Math"/>
                                    <a:ea typeface="Calibri"/>
                                    <a:cs typeface="Times New Roman"/>
                                  </a:rPr>
                                  <m:t>1</m:t>
                                </m:r>
                              </m:oMath>
                            </m:oMathPara>
                          </a14:m>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285750" algn="l"/>
                            </a:tabLst>
                          </a:pPr>
                          <a14:m>
                            <m:oMath xmlns:m="http://schemas.openxmlformats.org/officeDocument/2006/math">
                              <m:sSub>
                                <m:sSubPr>
                                  <m:ctrlPr>
                                    <a:rPr lang="en-US" sz="1400" i="1" smtClean="0">
                                      <a:solidFill>
                                        <a:srgbClr val="000000"/>
                                      </a:solidFill>
                                      <a:effectLst/>
                                      <a:latin typeface="Cambria Math"/>
                                      <a:ea typeface="Calibri"/>
                                      <a:cs typeface="Times New Roman"/>
                                    </a:rPr>
                                  </m:ctrlPr>
                                </m:sSubPr>
                                <m:e>
                                  <m:r>
                                    <m:rPr>
                                      <m:sty m:val="p"/>
                                    </m:rPr>
                                    <a:rPr lang="en-US" sz="1400">
                                      <a:solidFill>
                                        <a:srgbClr val="000000"/>
                                      </a:solidFill>
                                      <a:effectLst/>
                                      <a:latin typeface="Cambria Math"/>
                                      <a:ea typeface="Calibri"/>
                                      <a:cs typeface="Times New Roman"/>
                                    </a:rPr>
                                    <m:t>MS</m:t>
                                  </m:r>
                                </m:e>
                                <m:sub>
                                  <m:r>
                                    <m:rPr>
                                      <m:sty m:val="p"/>
                                    </m:rPr>
                                    <a:rPr lang="en-US" sz="1400">
                                      <a:solidFill>
                                        <a:srgbClr val="000000"/>
                                      </a:solidFill>
                                      <a:effectLst/>
                                      <a:latin typeface="Cambria Math"/>
                                      <a:ea typeface="Calibri"/>
                                      <a:cs typeface="Times New Roman"/>
                                    </a:rPr>
                                    <m:t>K</m:t>
                                  </m:r>
                                </m:sub>
                              </m:sSub>
                              <m:r>
                                <a:rPr lang="en-US" sz="1400">
                                  <a:solidFill>
                                    <a:srgbClr val="000000"/>
                                  </a:solidFill>
                                  <a:effectLst/>
                                  <a:latin typeface="Cambria Math"/>
                                  <a:ea typeface="Calibri"/>
                                  <a:cs typeface="Times New Roman"/>
                                </a:rPr>
                                <m:t>=</m:t>
                              </m:r>
                              <m:f>
                                <m:fPr>
                                  <m:ctrlPr>
                                    <a:rPr lang="en-US" sz="1400" i="1">
                                      <a:solidFill>
                                        <a:srgbClr val="000000"/>
                                      </a:solidFill>
                                      <a:effectLst/>
                                      <a:latin typeface="Cambria Math"/>
                                      <a:ea typeface="Calibri"/>
                                      <a:cs typeface="Times New Roman"/>
                                    </a:rPr>
                                  </m:ctrlPr>
                                </m:fPr>
                                <m:num>
                                  <m:sSub>
                                    <m:sSubPr>
                                      <m:ctrlPr>
                                        <a:rPr lang="en-US" sz="1400" i="1">
                                          <a:solidFill>
                                            <a:srgbClr val="000000"/>
                                          </a:solidFill>
                                          <a:effectLst/>
                                          <a:latin typeface="Cambria Math"/>
                                          <a:ea typeface="Calibri"/>
                                          <a:cs typeface="Times New Roman"/>
                                        </a:rPr>
                                      </m:ctrlPr>
                                    </m:sSubPr>
                                    <m:e>
                                      <m:r>
                                        <m:rPr>
                                          <m:sty m:val="p"/>
                                        </m:rPr>
                                        <a:rPr lang="en-US" sz="1400">
                                          <a:solidFill>
                                            <a:srgbClr val="000000"/>
                                          </a:solidFill>
                                          <a:effectLst/>
                                          <a:latin typeface="Cambria Math"/>
                                          <a:ea typeface="Calibri"/>
                                          <a:cs typeface="Times New Roman"/>
                                        </a:rPr>
                                        <m:t>S</m:t>
                                      </m:r>
                                    </m:e>
                                    <m:sub>
                                      <m:r>
                                        <m:rPr>
                                          <m:sty m:val="p"/>
                                        </m:rPr>
                                        <a:rPr lang="en-US" sz="1400">
                                          <a:solidFill>
                                            <a:srgbClr val="000000"/>
                                          </a:solidFill>
                                          <a:effectLst/>
                                          <a:latin typeface="Cambria Math"/>
                                          <a:ea typeface="Calibri"/>
                                          <a:cs typeface="Times New Roman"/>
                                        </a:rPr>
                                        <m:t>K</m:t>
                                      </m:r>
                                    </m:sub>
                                  </m:sSub>
                                </m:num>
                                <m:den>
                                  <m:r>
                                    <m:rPr>
                                      <m:sty m:val="p"/>
                                    </m:rPr>
                                    <a:rPr lang="en-US" sz="1400">
                                      <a:solidFill>
                                        <a:srgbClr val="000000"/>
                                      </a:solidFill>
                                      <a:effectLst/>
                                      <a:latin typeface="Cambria Math"/>
                                      <a:ea typeface="Calibri"/>
                                      <a:cs typeface="Times New Roman"/>
                                    </a:rPr>
                                    <m:t>d</m:t>
                                  </m:r>
                                  <m:r>
                                    <a:rPr lang="en-US" sz="1400">
                                      <a:solidFill>
                                        <a:srgbClr val="000000"/>
                                      </a:solidFill>
                                      <a:effectLst/>
                                      <a:latin typeface="Cambria Math"/>
                                      <a:ea typeface="Calibri"/>
                                      <a:cs typeface="Times New Roman"/>
                                    </a:rPr>
                                    <m:t>.</m:t>
                                  </m:r>
                                  <m:r>
                                    <m:rPr>
                                      <m:sty m:val="p"/>
                                    </m:rPr>
                                    <a:rPr lang="en-US" sz="1400">
                                      <a:solidFill>
                                        <a:srgbClr val="000000"/>
                                      </a:solidFill>
                                      <a:effectLst/>
                                      <a:latin typeface="Cambria Math"/>
                                      <a:ea typeface="Calibri"/>
                                      <a:cs typeface="Times New Roman"/>
                                    </a:rPr>
                                    <m:t>f</m:t>
                                  </m:r>
                                </m:den>
                              </m:f>
                            </m:oMath>
                          </a14:m>
                          <a:r>
                            <a:rPr lang="en-US" sz="1400" i="1" dirty="0" smtClean="0">
                              <a:solidFill>
                                <a:srgbClr val="000000"/>
                              </a:solidFill>
                              <a:effectLst/>
                              <a:latin typeface="Times New Roman" pitchFamily="18" charset="0"/>
                              <a:ea typeface="Calibri"/>
                              <a:cs typeface="Times New Roman" pitchFamily="18" charset="0"/>
                            </a:rPr>
                            <a:t>  </a:t>
                          </a:r>
                          <a:r>
                            <a:rPr lang="en-US" sz="1400" i="0" dirty="0" smtClean="0">
                              <a:solidFill>
                                <a:srgbClr val="000000"/>
                              </a:solidFill>
                              <a:effectLst/>
                              <a:latin typeface="Times New Roman" pitchFamily="18" charset="0"/>
                              <a:ea typeface="Calibri"/>
                              <a:cs typeface="Times New Roman" pitchFamily="18" charset="0"/>
                            </a:rPr>
                            <a:t>= 100</a:t>
                          </a:r>
                        </a:p>
                        <a:p>
                          <a:pPr marL="0" marR="0" algn="l">
                            <a:spcBef>
                              <a:spcPts val="0"/>
                            </a:spcBef>
                            <a:spcAft>
                              <a:spcPts val="0"/>
                            </a:spcAft>
                            <a:tabLst>
                              <a:tab pos="285750" algn="l"/>
                            </a:tabLst>
                          </a:pPr>
                          <a:r>
                            <a:rPr lang="en-US" sz="1400" i="1" dirty="0" smtClean="0">
                              <a:solidFill>
                                <a:srgbClr val="000000"/>
                              </a:solidFill>
                              <a:effectLst/>
                              <a:latin typeface="Times New Roman" pitchFamily="18" charset="0"/>
                              <a:ea typeface="Calibri"/>
                              <a:cs typeface="Times New Roman" pitchFamily="18" charset="0"/>
                            </a:rPr>
                            <a:t>          </a:t>
                          </a:r>
                          <a:endParaRPr lang="en-US" sz="1400" i="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285750" algn="l"/>
                            </a:tabLst>
                          </a:pPr>
                          <a:r>
                            <a:rPr lang="en-US" sz="1400" dirty="0">
                              <a:solidFill>
                                <a:srgbClr val="000000"/>
                              </a:solidFill>
                              <a:effectLst/>
                              <a:latin typeface="Times New Roman" pitchFamily="18" charset="0"/>
                              <a:ea typeface="Times New Roman"/>
                              <a:cs typeface="Times New Roman" pitchFamily="18" charset="0"/>
                            </a:rPr>
                            <a:t> </a:t>
                          </a:r>
                          <a:endParaRPr lang="en-US" sz="1400" dirty="0">
                            <a:effectLst/>
                            <a:latin typeface="Times New Roman" pitchFamily="18" charset="0"/>
                            <a:ea typeface="Calibri"/>
                            <a:cs typeface="Times New Roman" pitchFamily="18" charset="0"/>
                          </a:endParaRPr>
                        </a:p>
                        <a:p>
                          <a:pPr marL="0" marR="0" algn="l">
                            <a:spcBef>
                              <a:spcPts val="0"/>
                            </a:spcBef>
                            <a:spcAft>
                              <a:spcPts val="0"/>
                            </a:spcAft>
                            <a:tabLst>
                              <a:tab pos="285750" algn="l"/>
                            </a:tabLst>
                          </a:pPr>
                          <a14:m>
                            <m:oMath xmlns:m="http://schemas.openxmlformats.org/officeDocument/2006/math">
                              <m:sSub>
                                <m:sSubPr>
                                  <m:ctrlPr>
                                    <a:rPr lang="en-US" sz="1400" i="1">
                                      <a:solidFill>
                                        <a:srgbClr val="000000"/>
                                      </a:solidFill>
                                      <a:effectLst/>
                                      <a:latin typeface="Cambria Math"/>
                                      <a:ea typeface="Calibri"/>
                                      <a:cs typeface="Times New Roman"/>
                                    </a:rPr>
                                  </m:ctrlPr>
                                </m:sSubPr>
                                <m:e>
                                  <m:r>
                                    <a:rPr lang="en-US" sz="1400" i="1">
                                      <a:solidFill>
                                        <a:srgbClr val="000000"/>
                                      </a:solidFill>
                                      <a:effectLst/>
                                      <a:latin typeface="Cambria Math"/>
                                      <a:ea typeface="Calibri"/>
                                      <a:cs typeface="Times New Roman"/>
                                    </a:rPr>
                                    <m:t>𝐹</m:t>
                                  </m:r>
                                </m:e>
                                <m:sub>
                                  <m:r>
                                    <a:rPr lang="en-US" sz="1400" i="1">
                                      <a:solidFill>
                                        <a:srgbClr val="000000"/>
                                      </a:solidFill>
                                      <a:effectLst/>
                                      <a:latin typeface="Cambria Math"/>
                                      <a:ea typeface="Calibri"/>
                                      <a:cs typeface="Times New Roman"/>
                                    </a:rPr>
                                    <m:t>𝐾</m:t>
                                  </m:r>
                                </m:sub>
                              </m:sSub>
                            </m:oMath>
                          </a14:m>
                          <a:r>
                            <a:rPr lang="en-US" sz="1400" dirty="0">
                              <a:solidFill>
                                <a:srgbClr val="000000"/>
                              </a:solidFill>
                              <a:effectLst/>
                              <a:latin typeface="Times New Roman" pitchFamily="18" charset="0"/>
                              <a:ea typeface="Times New Roman"/>
                              <a:cs typeface="Times New Roman" pitchFamily="18" charset="0"/>
                            </a:rPr>
                            <a:t> = </a:t>
                          </a:r>
                          <a14:m>
                            <m:oMath xmlns:m="http://schemas.openxmlformats.org/officeDocument/2006/math">
                              <m:f>
                                <m:fPr>
                                  <m:ctrlPr>
                                    <a:rPr lang="en-US" sz="1400" i="1">
                                      <a:solidFill>
                                        <a:srgbClr val="000000"/>
                                      </a:solidFill>
                                      <a:effectLst/>
                                      <a:latin typeface="Cambria Math"/>
                                      <a:ea typeface="Times New Roman"/>
                                      <a:cs typeface="Times New Roman"/>
                                    </a:rPr>
                                  </m:ctrlPr>
                                </m:fPr>
                                <m:num>
                                  <m:sSub>
                                    <m:sSubPr>
                                      <m:ctrlPr>
                                        <a:rPr lang="en-US" sz="1400" i="1">
                                          <a:solidFill>
                                            <a:srgbClr val="000000"/>
                                          </a:solidFill>
                                          <a:effectLst/>
                                          <a:latin typeface="Cambria Math"/>
                                          <a:ea typeface="Calibri"/>
                                          <a:cs typeface="Times New Roman"/>
                                        </a:rPr>
                                      </m:ctrlPr>
                                    </m:sSubPr>
                                    <m:e>
                                      <m:r>
                                        <m:rPr>
                                          <m:sty m:val="p"/>
                                        </m:rPr>
                                        <a:rPr lang="en-US" sz="1400">
                                          <a:solidFill>
                                            <a:srgbClr val="000000"/>
                                          </a:solidFill>
                                          <a:effectLst/>
                                          <a:latin typeface="Cambria Math"/>
                                          <a:ea typeface="Calibri"/>
                                          <a:cs typeface="Times New Roman"/>
                                        </a:rPr>
                                        <m:t>MS</m:t>
                                      </m:r>
                                    </m:e>
                                    <m:sub>
                                      <m:r>
                                        <m:rPr>
                                          <m:sty m:val="p"/>
                                        </m:rPr>
                                        <a:rPr lang="en-US" sz="1400">
                                          <a:solidFill>
                                            <a:srgbClr val="000000"/>
                                          </a:solidFill>
                                          <a:effectLst/>
                                          <a:latin typeface="Cambria Math"/>
                                          <a:ea typeface="Calibri"/>
                                          <a:cs typeface="Times New Roman"/>
                                        </a:rPr>
                                        <m:t>K</m:t>
                                      </m:r>
                                    </m:sub>
                                  </m:sSub>
                                </m:num>
                                <m:den>
                                  <m:r>
                                    <m:rPr>
                                      <m:sty m:val="p"/>
                                    </m:rPr>
                                    <a:rPr lang="en-US" sz="1400">
                                      <a:solidFill>
                                        <a:srgbClr val="000000"/>
                                      </a:solidFill>
                                      <a:effectLst/>
                                      <a:latin typeface="Cambria Math"/>
                                      <a:ea typeface="Calibri"/>
                                      <a:cs typeface="Times New Roman"/>
                                    </a:rPr>
                                    <m:t>MSE</m:t>
                                  </m:r>
                                </m:den>
                              </m:f>
                            </m:oMath>
                          </a14:m>
                          <a:r>
                            <a:rPr lang="en-US" sz="1400" dirty="0" smtClean="0">
                              <a:effectLst/>
                              <a:latin typeface="Times New Roman" pitchFamily="18" charset="0"/>
                              <a:ea typeface="Calibri"/>
                              <a:cs typeface="Times New Roman" pitchFamily="18" charset="0"/>
                            </a:rPr>
                            <a:t> = 3.92</a:t>
                          </a:r>
                          <a:endParaRPr lang="en-US" sz="1400" dirty="0">
                            <a:effectLst/>
                            <a:latin typeface="Times New Roman" pitchFamily="18" charset="0"/>
                            <a:ea typeface="Calibri"/>
                            <a:cs typeface="Times New Roman" pitchFamily="18" charset="0"/>
                          </a:endParaRPr>
                        </a:p>
                        <a:p>
                          <a:pPr marL="0" marR="0" algn="l">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709">
                    <a:tc>
                      <a:txBody>
                        <a:bodyPr/>
                        <a:lstStyle/>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P</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14:m>
                            <m:oMath xmlns:m="http://schemas.openxmlformats.org/officeDocument/2006/math">
                              <m:sSub>
                                <m:sSubPr>
                                  <m:ctrlPr>
                                    <a:rPr lang="en-US" sz="1400" i="1">
                                      <a:solidFill>
                                        <a:srgbClr val="000000"/>
                                      </a:solidFill>
                                      <a:effectLst/>
                                      <a:latin typeface="Cambria Math"/>
                                      <a:ea typeface="Calibri"/>
                                      <a:cs typeface="Times New Roman"/>
                                    </a:rPr>
                                  </m:ctrlPr>
                                </m:sSubPr>
                                <m:e>
                                  <m:r>
                                    <a:rPr lang="en-US" sz="1400" i="1">
                                      <a:solidFill>
                                        <a:srgbClr val="000000"/>
                                      </a:solidFill>
                                      <a:effectLst/>
                                      <a:latin typeface="Cambria Math"/>
                                      <a:ea typeface="Calibri"/>
                                      <a:cs typeface="Times New Roman"/>
                                    </a:rPr>
                                    <m:t>𝑆</m:t>
                                  </m:r>
                                </m:e>
                                <m:sub>
                                  <m:r>
                                    <a:rPr lang="en-US" sz="1400" i="1">
                                      <a:solidFill>
                                        <a:srgbClr val="000000"/>
                                      </a:solidFill>
                                      <a:effectLst/>
                                      <a:latin typeface="Cambria Math"/>
                                      <a:ea typeface="Calibri"/>
                                      <a:cs typeface="Times New Roman"/>
                                    </a:rPr>
                                    <m:t>𝑃</m:t>
                                  </m:r>
                                </m:sub>
                              </m:sSub>
                            </m:oMath>
                          </a14:m>
                          <a:r>
                            <a:rPr lang="en-US" sz="1400" i="0" dirty="0" smtClean="0">
                              <a:solidFill>
                                <a:srgbClr val="000000"/>
                              </a:solidFill>
                              <a:effectLst/>
                              <a:latin typeface="Times New Roman" pitchFamily="18" charset="0"/>
                              <a:ea typeface="Calibri"/>
                              <a:cs typeface="Times New Roman" pitchFamily="18" charset="0"/>
                            </a:rPr>
                            <a:t> = 49</a:t>
                          </a:r>
                          <a:endParaRPr lang="en-US" sz="1400" i="1" dirty="0" smtClean="0">
                            <a:solidFill>
                              <a:srgbClr val="00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i="1">
                                    <a:solidFill>
                                      <a:srgbClr val="000000"/>
                                    </a:solidFill>
                                    <a:effectLst/>
                                    <a:latin typeface="Cambria Math"/>
                                    <a:ea typeface="Calibri"/>
                                    <a:cs typeface="Times New Roman"/>
                                  </a:rPr>
                                  <m:t>1</m:t>
                                </m:r>
                              </m:oMath>
                            </m:oMathPara>
                          </a14:m>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285750" algn="l"/>
                            </a:tabLst>
                          </a:pPr>
                          <a14:m>
                            <m:oMath xmlns:m="http://schemas.openxmlformats.org/officeDocument/2006/math">
                              <m:sSub>
                                <m:sSubPr>
                                  <m:ctrlPr>
                                    <a:rPr lang="en-US" sz="1400" i="1" smtClean="0">
                                      <a:solidFill>
                                        <a:srgbClr val="000000"/>
                                      </a:solidFill>
                                      <a:effectLst/>
                                      <a:latin typeface="Cambria Math"/>
                                      <a:ea typeface="Calibri"/>
                                      <a:cs typeface="Times New Roman"/>
                                    </a:rPr>
                                  </m:ctrlPr>
                                </m:sSubPr>
                                <m:e>
                                  <m:r>
                                    <m:rPr>
                                      <m:sty m:val="p"/>
                                    </m:rPr>
                                    <a:rPr lang="en-US" sz="1400">
                                      <a:solidFill>
                                        <a:srgbClr val="000000"/>
                                      </a:solidFill>
                                      <a:effectLst/>
                                      <a:latin typeface="Cambria Math"/>
                                      <a:ea typeface="Calibri"/>
                                      <a:cs typeface="Times New Roman"/>
                                    </a:rPr>
                                    <m:t>MS</m:t>
                                  </m:r>
                                </m:e>
                                <m:sub>
                                  <m:r>
                                    <m:rPr>
                                      <m:sty m:val="p"/>
                                    </m:rPr>
                                    <a:rPr lang="en-US" sz="1400">
                                      <a:solidFill>
                                        <a:srgbClr val="000000"/>
                                      </a:solidFill>
                                      <a:effectLst/>
                                      <a:latin typeface="Cambria Math"/>
                                      <a:ea typeface="Calibri"/>
                                      <a:cs typeface="Times New Roman"/>
                                    </a:rPr>
                                    <m:t>P</m:t>
                                  </m:r>
                                </m:sub>
                              </m:sSub>
                              <m:r>
                                <a:rPr lang="en-US" sz="1400">
                                  <a:solidFill>
                                    <a:srgbClr val="000000"/>
                                  </a:solidFill>
                                  <a:effectLst/>
                                  <a:latin typeface="Cambria Math"/>
                                  <a:ea typeface="Calibri"/>
                                  <a:cs typeface="Times New Roman"/>
                                </a:rPr>
                                <m:t>=</m:t>
                              </m:r>
                              <m:f>
                                <m:fPr>
                                  <m:ctrlPr>
                                    <a:rPr lang="en-US" sz="1400" i="1">
                                      <a:solidFill>
                                        <a:srgbClr val="000000"/>
                                      </a:solidFill>
                                      <a:effectLst/>
                                      <a:latin typeface="Cambria Math"/>
                                      <a:ea typeface="Calibri"/>
                                      <a:cs typeface="Times New Roman"/>
                                    </a:rPr>
                                  </m:ctrlPr>
                                </m:fPr>
                                <m:num>
                                  <m:sSub>
                                    <m:sSubPr>
                                      <m:ctrlPr>
                                        <a:rPr lang="en-US" sz="1400" i="1">
                                          <a:solidFill>
                                            <a:srgbClr val="000000"/>
                                          </a:solidFill>
                                          <a:effectLst/>
                                          <a:latin typeface="Cambria Math"/>
                                          <a:ea typeface="Calibri"/>
                                          <a:cs typeface="Times New Roman"/>
                                        </a:rPr>
                                      </m:ctrlPr>
                                    </m:sSubPr>
                                    <m:e>
                                      <m:r>
                                        <m:rPr>
                                          <m:sty m:val="p"/>
                                        </m:rPr>
                                        <a:rPr lang="en-US" sz="1400">
                                          <a:solidFill>
                                            <a:srgbClr val="000000"/>
                                          </a:solidFill>
                                          <a:effectLst/>
                                          <a:latin typeface="Cambria Math"/>
                                          <a:ea typeface="Calibri"/>
                                          <a:cs typeface="Times New Roman"/>
                                        </a:rPr>
                                        <m:t>S</m:t>
                                      </m:r>
                                    </m:e>
                                    <m:sub>
                                      <m:r>
                                        <m:rPr>
                                          <m:sty m:val="p"/>
                                        </m:rPr>
                                        <a:rPr lang="en-US" sz="1400">
                                          <a:solidFill>
                                            <a:srgbClr val="000000"/>
                                          </a:solidFill>
                                          <a:effectLst/>
                                          <a:latin typeface="Cambria Math"/>
                                          <a:ea typeface="Calibri"/>
                                          <a:cs typeface="Times New Roman"/>
                                        </a:rPr>
                                        <m:t>P</m:t>
                                      </m:r>
                                    </m:sub>
                                  </m:sSub>
                                </m:num>
                                <m:den>
                                  <m:r>
                                    <m:rPr>
                                      <m:sty m:val="p"/>
                                    </m:rPr>
                                    <a:rPr lang="en-US" sz="1400">
                                      <a:solidFill>
                                        <a:srgbClr val="000000"/>
                                      </a:solidFill>
                                      <a:effectLst/>
                                      <a:latin typeface="Cambria Math"/>
                                      <a:ea typeface="Calibri"/>
                                      <a:cs typeface="Times New Roman"/>
                                    </a:rPr>
                                    <m:t>d</m:t>
                                  </m:r>
                                  <m:r>
                                    <a:rPr lang="en-US" sz="1400">
                                      <a:solidFill>
                                        <a:srgbClr val="000000"/>
                                      </a:solidFill>
                                      <a:effectLst/>
                                      <a:latin typeface="Cambria Math"/>
                                      <a:ea typeface="Calibri"/>
                                      <a:cs typeface="Times New Roman"/>
                                    </a:rPr>
                                    <m:t>.</m:t>
                                  </m:r>
                                  <m:r>
                                    <m:rPr>
                                      <m:sty m:val="p"/>
                                    </m:rPr>
                                    <a:rPr lang="en-US" sz="1400">
                                      <a:solidFill>
                                        <a:srgbClr val="000000"/>
                                      </a:solidFill>
                                      <a:effectLst/>
                                      <a:latin typeface="Cambria Math"/>
                                      <a:ea typeface="Calibri"/>
                                      <a:cs typeface="Times New Roman"/>
                                    </a:rPr>
                                    <m:t>f</m:t>
                                  </m:r>
                                </m:den>
                              </m:f>
                            </m:oMath>
                          </a14:m>
                          <a:r>
                            <a:rPr lang="en-US" sz="1400" i="1" dirty="0" smtClean="0">
                              <a:solidFill>
                                <a:srgbClr val="000000"/>
                              </a:solidFill>
                              <a:effectLst/>
                              <a:latin typeface="Times New Roman" pitchFamily="18" charset="0"/>
                              <a:ea typeface="Calibri"/>
                              <a:cs typeface="Times New Roman" pitchFamily="18" charset="0"/>
                            </a:rPr>
                            <a:t> = </a:t>
                          </a:r>
                          <a:r>
                            <a:rPr lang="en-US" sz="1400" i="0" dirty="0" smtClean="0">
                              <a:solidFill>
                                <a:srgbClr val="000000"/>
                              </a:solidFill>
                              <a:effectLst/>
                              <a:latin typeface="Times New Roman" pitchFamily="18" charset="0"/>
                              <a:ea typeface="Calibri"/>
                              <a:cs typeface="Times New Roman" pitchFamily="18" charset="0"/>
                            </a:rPr>
                            <a:t>49</a:t>
                          </a:r>
                        </a:p>
                        <a:p>
                          <a:pPr marL="0" marR="0" algn="l">
                            <a:spcBef>
                              <a:spcPts val="0"/>
                            </a:spcBef>
                            <a:spcAft>
                              <a:spcPts val="0"/>
                            </a:spcAft>
                            <a:tabLst>
                              <a:tab pos="285750" algn="l"/>
                            </a:tabLst>
                          </a:pP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285750" algn="l"/>
                            </a:tabLst>
                          </a:pPr>
                          <a:r>
                            <a:rPr lang="en-US" sz="1400" dirty="0">
                              <a:solidFill>
                                <a:srgbClr val="000000"/>
                              </a:solidFill>
                              <a:effectLst/>
                              <a:latin typeface="Times New Roman" pitchFamily="18" charset="0"/>
                              <a:ea typeface="Times New Roman"/>
                              <a:cs typeface="Times New Roman" pitchFamily="18" charset="0"/>
                            </a:rPr>
                            <a:t> </a:t>
                          </a:r>
                          <a14:m>
                            <m:oMath xmlns:m="http://schemas.openxmlformats.org/officeDocument/2006/math">
                              <m:sSub>
                                <m:sSubPr>
                                  <m:ctrlPr>
                                    <a:rPr lang="en-US" sz="1400" i="1">
                                      <a:solidFill>
                                        <a:srgbClr val="000000"/>
                                      </a:solidFill>
                                      <a:effectLst/>
                                      <a:latin typeface="Cambria Math"/>
                                      <a:ea typeface="Calibri"/>
                                      <a:cs typeface="Times New Roman"/>
                                    </a:rPr>
                                  </m:ctrlPr>
                                </m:sSubPr>
                                <m:e>
                                  <m:r>
                                    <a:rPr lang="en-US" sz="1400" i="1">
                                      <a:solidFill>
                                        <a:srgbClr val="000000"/>
                                      </a:solidFill>
                                      <a:effectLst/>
                                      <a:latin typeface="Cambria Math"/>
                                      <a:ea typeface="Calibri"/>
                                      <a:cs typeface="Times New Roman"/>
                                    </a:rPr>
                                    <m:t>𝐹</m:t>
                                  </m:r>
                                </m:e>
                                <m:sub>
                                  <m:r>
                                    <a:rPr lang="en-US" sz="1400" i="1">
                                      <a:solidFill>
                                        <a:srgbClr val="000000"/>
                                      </a:solidFill>
                                      <a:effectLst/>
                                      <a:latin typeface="Cambria Math"/>
                                      <a:ea typeface="Calibri"/>
                                      <a:cs typeface="Times New Roman"/>
                                    </a:rPr>
                                    <m:t>𝑃</m:t>
                                  </m:r>
                                </m:sub>
                              </m:sSub>
                            </m:oMath>
                          </a14:m>
                          <a:r>
                            <a:rPr lang="en-US" sz="1400" dirty="0">
                              <a:solidFill>
                                <a:srgbClr val="000000"/>
                              </a:solidFill>
                              <a:effectLst/>
                              <a:latin typeface="Times New Roman" pitchFamily="18" charset="0"/>
                              <a:ea typeface="Times New Roman"/>
                              <a:cs typeface="Times New Roman" pitchFamily="18" charset="0"/>
                            </a:rPr>
                            <a:t> = </a:t>
                          </a:r>
                          <a14:m>
                            <m:oMath xmlns:m="http://schemas.openxmlformats.org/officeDocument/2006/math">
                              <m:f>
                                <m:fPr>
                                  <m:ctrlPr>
                                    <a:rPr lang="en-US" sz="1400" i="1">
                                      <a:solidFill>
                                        <a:srgbClr val="000000"/>
                                      </a:solidFill>
                                      <a:effectLst/>
                                      <a:latin typeface="Cambria Math"/>
                                      <a:ea typeface="Times New Roman"/>
                                      <a:cs typeface="Times New Roman"/>
                                    </a:rPr>
                                  </m:ctrlPr>
                                </m:fPr>
                                <m:num>
                                  <m:sSub>
                                    <m:sSubPr>
                                      <m:ctrlPr>
                                        <a:rPr lang="en-US" sz="1400" i="1">
                                          <a:solidFill>
                                            <a:srgbClr val="000000"/>
                                          </a:solidFill>
                                          <a:effectLst/>
                                          <a:latin typeface="Cambria Math"/>
                                          <a:ea typeface="Calibri"/>
                                          <a:cs typeface="Times New Roman"/>
                                        </a:rPr>
                                      </m:ctrlPr>
                                    </m:sSubPr>
                                    <m:e>
                                      <m:r>
                                        <m:rPr>
                                          <m:sty m:val="p"/>
                                        </m:rPr>
                                        <a:rPr lang="en-US" sz="1400">
                                          <a:solidFill>
                                            <a:srgbClr val="000000"/>
                                          </a:solidFill>
                                          <a:effectLst/>
                                          <a:latin typeface="Cambria Math"/>
                                          <a:ea typeface="Calibri"/>
                                          <a:cs typeface="Times New Roman"/>
                                        </a:rPr>
                                        <m:t>MS</m:t>
                                      </m:r>
                                    </m:e>
                                    <m:sub>
                                      <m:r>
                                        <m:rPr>
                                          <m:sty m:val="p"/>
                                        </m:rPr>
                                        <a:rPr lang="en-US" sz="1400">
                                          <a:solidFill>
                                            <a:srgbClr val="000000"/>
                                          </a:solidFill>
                                          <a:effectLst/>
                                          <a:latin typeface="Cambria Math"/>
                                          <a:ea typeface="Calibri"/>
                                          <a:cs typeface="Times New Roman"/>
                                        </a:rPr>
                                        <m:t>P</m:t>
                                      </m:r>
                                    </m:sub>
                                  </m:sSub>
                                </m:num>
                                <m:den>
                                  <m:r>
                                    <m:rPr>
                                      <m:sty m:val="p"/>
                                    </m:rPr>
                                    <a:rPr lang="en-US" sz="1400">
                                      <a:solidFill>
                                        <a:srgbClr val="000000"/>
                                      </a:solidFill>
                                      <a:effectLst/>
                                      <a:latin typeface="Cambria Math"/>
                                      <a:ea typeface="Calibri"/>
                                      <a:cs typeface="Times New Roman"/>
                                    </a:rPr>
                                    <m:t>MSE</m:t>
                                  </m:r>
                                </m:den>
                              </m:f>
                            </m:oMath>
                          </a14:m>
                          <a:r>
                            <a:rPr lang="en-US" sz="1400" dirty="0" smtClean="0">
                              <a:effectLst/>
                              <a:latin typeface="Times New Roman" pitchFamily="18" charset="0"/>
                              <a:ea typeface="Calibri"/>
                              <a:cs typeface="Times New Roman" pitchFamily="18" charset="0"/>
                            </a:rPr>
                            <a:t> = 1.92</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064">
                    <a:tc>
                      <a:txBody>
                        <a:bodyPr/>
                        <a:lstStyle/>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 </a:t>
                          </a:r>
                          <a:endParaRPr lang="en-US" sz="1400">
                            <a:effectLst/>
                            <a:latin typeface="Times New Roman" pitchFamily="18" charset="0"/>
                            <a:ea typeface="Calibri"/>
                            <a:cs typeface="Times New Roman" pitchFamily="18" charset="0"/>
                          </a:endParaRPr>
                        </a:p>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KP</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dirty="0" smtClean="0">
                              <a:solidFill>
                                <a:srgbClr val="000000"/>
                              </a:solidFill>
                              <a:effectLst/>
                              <a:latin typeface="Times New Roman" pitchFamily="18" charset="0"/>
                              <a:ea typeface="Calibri"/>
                              <a:cs typeface="Times New Roman" pitchFamily="18" charset="0"/>
                            </a:rPr>
                            <a:t> </a:t>
                          </a:r>
                          <a14:m>
                            <m:oMath xmlns:m="http://schemas.openxmlformats.org/officeDocument/2006/math">
                              <m:sSub>
                                <m:sSubPr>
                                  <m:ctrlPr>
                                    <a:rPr lang="en-US" sz="1400" i="1">
                                      <a:solidFill>
                                        <a:srgbClr val="000000"/>
                                      </a:solidFill>
                                      <a:effectLst/>
                                      <a:latin typeface="Cambria Math"/>
                                      <a:ea typeface="Calibri"/>
                                      <a:cs typeface="Times New Roman"/>
                                    </a:rPr>
                                  </m:ctrlPr>
                                </m:sSubPr>
                                <m:e>
                                  <m:r>
                                    <a:rPr lang="en-US" sz="1400" i="1">
                                      <a:solidFill>
                                        <a:srgbClr val="000000"/>
                                      </a:solidFill>
                                      <a:effectLst/>
                                      <a:latin typeface="Cambria Math"/>
                                      <a:ea typeface="Calibri"/>
                                      <a:cs typeface="Times New Roman"/>
                                    </a:rPr>
                                    <m:t>𝑆</m:t>
                                  </m:r>
                                </m:e>
                                <m:sub>
                                  <m:r>
                                    <a:rPr lang="en-US" sz="1400" i="1">
                                      <a:solidFill>
                                        <a:srgbClr val="000000"/>
                                      </a:solidFill>
                                      <a:effectLst/>
                                      <a:latin typeface="Cambria Math"/>
                                      <a:ea typeface="Calibri"/>
                                      <a:cs typeface="Times New Roman"/>
                                    </a:rPr>
                                    <m:t>𝐾𝑃</m:t>
                                  </m:r>
                                </m:sub>
                              </m:sSub>
                              <m:r>
                                <a:rPr lang="en-US" sz="1400" b="0" i="1" smtClean="0">
                                  <a:solidFill>
                                    <a:srgbClr val="000000"/>
                                  </a:solidFill>
                                  <a:effectLst/>
                                  <a:latin typeface="Cambria Math"/>
                                  <a:ea typeface="Calibri"/>
                                  <a:cs typeface="Times New Roman"/>
                                </a:rPr>
                                <m:t>=49</m:t>
                              </m:r>
                            </m:oMath>
                          </a14:m>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14:m>
                            <m:oMathPara xmlns:m="http://schemas.openxmlformats.org/officeDocument/2006/math">
                              <m:oMathParaPr>
                                <m:jc m:val="centerGroup"/>
                              </m:oMathParaPr>
                              <m:oMath xmlns:m="http://schemas.openxmlformats.org/officeDocument/2006/math">
                                <m:r>
                                  <a:rPr lang="en-US" sz="1400" i="1">
                                    <a:solidFill>
                                      <a:srgbClr val="000000"/>
                                    </a:solidFill>
                                    <a:effectLst/>
                                    <a:latin typeface="Cambria Math"/>
                                    <a:ea typeface="Calibri"/>
                                    <a:cs typeface="Times New Roman"/>
                                  </a:rPr>
                                  <m:t>1</m:t>
                                </m:r>
                              </m:oMath>
                            </m:oMathPara>
                          </a14:m>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285750" algn="l"/>
                            </a:tabLst>
                          </a:pPr>
                          <a14:m>
                            <m:oMathPara xmlns:m="http://schemas.openxmlformats.org/officeDocument/2006/math">
                              <m:oMathParaPr>
                                <m:jc m:val="left"/>
                              </m:oMathParaPr>
                              <m:oMath xmlns:m="http://schemas.openxmlformats.org/officeDocument/2006/math">
                                <m:sSub>
                                  <m:sSubPr>
                                    <m:ctrlPr>
                                      <a:rPr lang="en-US" sz="1400" i="1" smtClean="0">
                                        <a:solidFill>
                                          <a:srgbClr val="000000"/>
                                        </a:solidFill>
                                        <a:effectLst/>
                                        <a:latin typeface="Cambria Math"/>
                                        <a:ea typeface="Calibri"/>
                                        <a:cs typeface="Times New Roman"/>
                                      </a:rPr>
                                    </m:ctrlPr>
                                  </m:sSubPr>
                                  <m:e>
                                    <m:r>
                                      <m:rPr>
                                        <m:sty m:val="p"/>
                                      </m:rPr>
                                      <a:rPr lang="en-US" sz="1400">
                                        <a:solidFill>
                                          <a:srgbClr val="000000"/>
                                        </a:solidFill>
                                        <a:effectLst/>
                                        <a:latin typeface="Cambria Math"/>
                                        <a:ea typeface="Calibri"/>
                                        <a:cs typeface="Times New Roman"/>
                                      </a:rPr>
                                      <m:t>MS</m:t>
                                    </m:r>
                                  </m:e>
                                  <m:sub>
                                    <m:r>
                                      <m:rPr>
                                        <m:sty m:val="p"/>
                                      </m:rPr>
                                      <a:rPr lang="en-US" sz="1400">
                                        <a:solidFill>
                                          <a:srgbClr val="000000"/>
                                        </a:solidFill>
                                        <a:effectLst/>
                                        <a:latin typeface="Cambria Math"/>
                                        <a:ea typeface="Calibri"/>
                                        <a:cs typeface="Times New Roman"/>
                                      </a:rPr>
                                      <m:t>KP</m:t>
                                    </m:r>
                                  </m:sub>
                                </m:sSub>
                                <m:r>
                                  <a:rPr lang="en-US" sz="1400">
                                    <a:solidFill>
                                      <a:srgbClr val="000000"/>
                                    </a:solidFill>
                                    <a:effectLst/>
                                    <a:latin typeface="Cambria Math"/>
                                    <a:ea typeface="Calibri"/>
                                    <a:cs typeface="Times New Roman"/>
                                  </a:rPr>
                                  <m:t>=</m:t>
                                </m:r>
                                <m:f>
                                  <m:fPr>
                                    <m:ctrlPr>
                                      <a:rPr lang="en-US" sz="1400" i="1">
                                        <a:solidFill>
                                          <a:srgbClr val="000000"/>
                                        </a:solidFill>
                                        <a:effectLst/>
                                        <a:latin typeface="Cambria Math"/>
                                        <a:ea typeface="Calibri"/>
                                        <a:cs typeface="Times New Roman"/>
                                      </a:rPr>
                                    </m:ctrlPr>
                                  </m:fPr>
                                  <m:num>
                                    <m:sSub>
                                      <m:sSubPr>
                                        <m:ctrlPr>
                                          <a:rPr lang="en-US" sz="1400" i="1">
                                            <a:solidFill>
                                              <a:srgbClr val="000000"/>
                                            </a:solidFill>
                                            <a:effectLst/>
                                            <a:latin typeface="Cambria Math"/>
                                            <a:ea typeface="Calibri"/>
                                            <a:cs typeface="Times New Roman"/>
                                          </a:rPr>
                                        </m:ctrlPr>
                                      </m:sSubPr>
                                      <m:e>
                                        <m:r>
                                          <m:rPr>
                                            <m:sty m:val="p"/>
                                          </m:rPr>
                                          <a:rPr lang="en-US" sz="1400">
                                            <a:solidFill>
                                              <a:srgbClr val="000000"/>
                                            </a:solidFill>
                                            <a:effectLst/>
                                            <a:latin typeface="Cambria Math"/>
                                            <a:ea typeface="Calibri"/>
                                            <a:cs typeface="Times New Roman"/>
                                          </a:rPr>
                                          <m:t>S</m:t>
                                        </m:r>
                                      </m:e>
                                      <m:sub>
                                        <m:r>
                                          <m:rPr>
                                            <m:sty m:val="p"/>
                                          </m:rPr>
                                          <a:rPr lang="en-US" sz="1400">
                                            <a:solidFill>
                                              <a:srgbClr val="000000"/>
                                            </a:solidFill>
                                            <a:effectLst/>
                                            <a:latin typeface="Cambria Math"/>
                                            <a:ea typeface="Calibri"/>
                                            <a:cs typeface="Times New Roman"/>
                                          </a:rPr>
                                          <m:t>KP</m:t>
                                        </m:r>
                                      </m:sub>
                                    </m:sSub>
                                  </m:num>
                                  <m:den>
                                    <m:r>
                                      <m:rPr>
                                        <m:sty m:val="p"/>
                                      </m:rPr>
                                      <a:rPr lang="en-US" sz="1400">
                                        <a:solidFill>
                                          <a:srgbClr val="000000"/>
                                        </a:solidFill>
                                        <a:effectLst/>
                                        <a:latin typeface="Cambria Math"/>
                                        <a:ea typeface="Calibri"/>
                                        <a:cs typeface="Times New Roman"/>
                                      </a:rPr>
                                      <m:t>d</m:t>
                                    </m:r>
                                    <m:r>
                                      <a:rPr lang="en-US" sz="1400">
                                        <a:solidFill>
                                          <a:srgbClr val="000000"/>
                                        </a:solidFill>
                                        <a:effectLst/>
                                        <a:latin typeface="Cambria Math"/>
                                        <a:ea typeface="Calibri"/>
                                        <a:cs typeface="Times New Roman"/>
                                      </a:rPr>
                                      <m:t>.</m:t>
                                    </m:r>
                                    <m:r>
                                      <m:rPr>
                                        <m:sty m:val="p"/>
                                      </m:rPr>
                                      <a:rPr lang="en-US" sz="1400">
                                        <a:solidFill>
                                          <a:srgbClr val="000000"/>
                                        </a:solidFill>
                                        <a:effectLst/>
                                        <a:latin typeface="Cambria Math"/>
                                        <a:ea typeface="Calibri"/>
                                        <a:cs typeface="Times New Roman"/>
                                      </a:rPr>
                                      <m:t>f</m:t>
                                    </m:r>
                                  </m:den>
                                </m:f>
                                <m:r>
                                  <a:rPr lang="en-US" sz="1400" b="0" i="1" smtClean="0">
                                    <a:solidFill>
                                      <a:srgbClr val="000000"/>
                                    </a:solidFill>
                                    <a:effectLst/>
                                    <a:latin typeface="Cambria Math"/>
                                    <a:ea typeface="Calibri"/>
                                    <a:cs typeface="Times New Roman"/>
                                  </a:rPr>
                                  <m:t>=49   </m:t>
                                </m:r>
                              </m:oMath>
                            </m:oMathPara>
                          </a14:m>
                          <a:endParaRPr lang="en-US" sz="1400" b="0" i="1" dirty="0" smtClean="0">
                            <a:solidFill>
                              <a:srgbClr val="00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285750" algn="l"/>
                            </a:tabLst>
                          </a:pPr>
                          <a14:m>
                            <m:oMath xmlns:m="http://schemas.openxmlformats.org/officeDocument/2006/math">
                              <m:sSub>
                                <m:sSubPr>
                                  <m:ctrlPr>
                                    <a:rPr lang="en-US" sz="1400" i="1">
                                      <a:solidFill>
                                        <a:srgbClr val="000000"/>
                                      </a:solidFill>
                                      <a:effectLst/>
                                      <a:latin typeface="Cambria Math"/>
                                      <a:ea typeface="Calibri"/>
                                      <a:cs typeface="Times New Roman"/>
                                    </a:rPr>
                                  </m:ctrlPr>
                                </m:sSubPr>
                                <m:e>
                                  <m:r>
                                    <a:rPr lang="en-US" sz="1400" i="1">
                                      <a:solidFill>
                                        <a:srgbClr val="000000"/>
                                      </a:solidFill>
                                      <a:effectLst/>
                                      <a:latin typeface="Cambria Math"/>
                                      <a:ea typeface="Calibri"/>
                                      <a:cs typeface="Times New Roman"/>
                                    </a:rPr>
                                    <m:t>𝐹</m:t>
                                  </m:r>
                                </m:e>
                                <m:sub>
                                  <m:r>
                                    <a:rPr lang="en-US" sz="1400" i="1">
                                      <a:solidFill>
                                        <a:srgbClr val="000000"/>
                                      </a:solidFill>
                                      <a:effectLst/>
                                      <a:latin typeface="Cambria Math"/>
                                      <a:ea typeface="Calibri"/>
                                      <a:cs typeface="Times New Roman"/>
                                    </a:rPr>
                                    <m:t>𝐾𝑃</m:t>
                                  </m:r>
                                </m:sub>
                              </m:sSub>
                            </m:oMath>
                          </a14:m>
                          <a:r>
                            <a:rPr lang="en-US" sz="1400" dirty="0">
                              <a:solidFill>
                                <a:srgbClr val="000000"/>
                              </a:solidFill>
                              <a:effectLst/>
                              <a:latin typeface="Times New Roman" pitchFamily="18" charset="0"/>
                              <a:ea typeface="Times New Roman"/>
                              <a:cs typeface="Times New Roman" pitchFamily="18" charset="0"/>
                            </a:rPr>
                            <a:t> = </a:t>
                          </a:r>
                          <a14:m>
                            <m:oMath xmlns:m="http://schemas.openxmlformats.org/officeDocument/2006/math">
                              <m:f>
                                <m:fPr>
                                  <m:ctrlPr>
                                    <a:rPr lang="en-US" sz="1400" i="1">
                                      <a:solidFill>
                                        <a:srgbClr val="000000"/>
                                      </a:solidFill>
                                      <a:effectLst/>
                                      <a:latin typeface="Cambria Math"/>
                                      <a:ea typeface="Times New Roman"/>
                                      <a:cs typeface="Times New Roman"/>
                                    </a:rPr>
                                  </m:ctrlPr>
                                </m:fPr>
                                <m:num>
                                  <m:sSub>
                                    <m:sSubPr>
                                      <m:ctrlPr>
                                        <a:rPr lang="en-US" sz="1400" i="1">
                                          <a:solidFill>
                                            <a:srgbClr val="000000"/>
                                          </a:solidFill>
                                          <a:effectLst/>
                                          <a:latin typeface="Cambria Math"/>
                                          <a:ea typeface="Calibri"/>
                                          <a:cs typeface="Times New Roman"/>
                                        </a:rPr>
                                      </m:ctrlPr>
                                    </m:sSubPr>
                                    <m:e>
                                      <m:r>
                                        <m:rPr>
                                          <m:sty m:val="p"/>
                                        </m:rPr>
                                        <a:rPr lang="en-US" sz="1400">
                                          <a:solidFill>
                                            <a:srgbClr val="000000"/>
                                          </a:solidFill>
                                          <a:effectLst/>
                                          <a:latin typeface="Cambria Math"/>
                                          <a:ea typeface="Calibri"/>
                                          <a:cs typeface="Times New Roman"/>
                                        </a:rPr>
                                        <m:t>MS</m:t>
                                      </m:r>
                                    </m:e>
                                    <m:sub>
                                      <m:r>
                                        <m:rPr>
                                          <m:sty m:val="p"/>
                                        </m:rPr>
                                        <a:rPr lang="en-US" sz="1400">
                                          <a:solidFill>
                                            <a:srgbClr val="000000"/>
                                          </a:solidFill>
                                          <a:effectLst/>
                                          <a:latin typeface="Cambria Math"/>
                                          <a:ea typeface="Calibri"/>
                                          <a:cs typeface="Times New Roman"/>
                                        </a:rPr>
                                        <m:t>KP</m:t>
                                      </m:r>
                                    </m:sub>
                                  </m:sSub>
                                </m:num>
                                <m:den>
                                  <m:r>
                                    <m:rPr>
                                      <m:sty m:val="p"/>
                                    </m:rPr>
                                    <a:rPr lang="en-US" sz="1400">
                                      <a:solidFill>
                                        <a:srgbClr val="000000"/>
                                      </a:solidFill>
                                      <a:effectLst/>
                                      <a:latin typeface="Cambria Math"/>
                                      <a:ea typeface="Calibri"/>
                                      <a:cs typeface="Times New Roman"/>
                                    </a:rPr>
                                    <m:t>MSE</m:t>
                                  </m:r>
                                </m:den>
                              </m:f>
                            </m:oMath>
                          </a14:m>
                          <a:r>
                            <a:rPr lang="en-US" sz="1400" dirty="0" smtClean="0">
                              <a:effectLst/>
                              <a:latin typeface="Times New Roman" pitchFamily="18" charset="0"/>
                              <a:ea typeface="Calibri"/>
                              <a:cs typeface="Times New Roman" pitchFamily="18" charset="0"/>
                            </a:rPr>
                            <a:t> = 1.92</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120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Error/ Residual</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1200"/>
                            </a:spcBef>
                            <a:spcAft>
                              <a:spcPts val="0"/>
                            </a:spcAft>
                            <a:tabLst>
                              <a:tab pos="285750" algn="l"/>
                            </a:tabLst>
                          </a:pPr>
                          <a:r>
                            <a:rPr lang="en-US" sz="1400" dirty="0" smtClean="0">
                              <a:solidFill>
                                <a:srgbClr val="000000"/>
                              </a:solidFill>
                              <a:effectLst/>
                              <a:latin typeface="Times New Roman" pitchFamily="18" charset="0"/>
                              <a:ea typeface="Calibri"/>
                              <a:cs typeface="Times New Roman" pitchFamily="18" charset="0"/>
                            </a:rPr>
                            <a:t> SSE = 229.5</a:t>
                          </a:r>
                          <a:endParaRPr lang="en-US" sz="1400" b="0" i="1" dirty="0" smtClean="0">
                            <a:solidFill>
                              <a:srgbClr val="00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200"/>
                            </a:spcBef>
                            <a:spcAft>
                              <a:spcPts val="0"/>
                            </a:spcAft>
                            <a:tabLst>
                              <a:tab pos="285750" algn="l"/>
                            </a:tabLst>
                          </a:pPr>
                          <a:r>
                            <a:rPr lang="en-US" sz="1400" dirty="0" smtClean="0">
                              <a:solidFill>
                                <a:srgbClr val="000000"/>
                              </a:solidFill>
                              <a:effectLst/>
                              <a:latin typeface="Times New Roman" pitchFamily="18" charset="0"/>
                              <a:ea typeface="Times New Roman"/>
                              <a:cs typeface="Times New Roman" pitchFamily="18" charset="0"/>
                            </a:rPr>
                            <a:t> </a:t>
                          </a:r>
                          <a14:m>
                            <m:oMath xmlns:m="http://schemas.openxmlformats.org/officeDocument/2006/math">
                              <m:r>
                                <a:rPr lang="en-US" sz="1400" i="1">
                                  <a:solidFill>
                                    <a:srgbClr val="000000"/>
                                  </a:solidFill>
                                  <a:effectLst/>
                                  <a:latin typeface="Cambria Math"/>
                                  <a:ea typeface="Calibri"/>
                                  <a:cs typeface="Times New Roman"/>
                                </a:rPr>
                                <m:t>𝑁</m:t>
                              </m:r>
                              <m:r>
                                <a:rPr lang="en-US" sz="1400" i="1">
                                  <a:solidFill>
                                    <a:srgbClr val="000000"/>
                                  </a:solidFill>
                                  <a:effectLst/>
                                  <a:latin typeface="Cambria Math"/>
                                  <a:ea typeface="Calibri"/>
                                  <a:cs typeface="Times New Roman"/>
                                </a:rPr>
                                <m:t>−</m:t>
                              </m:r>
                              <m:r>
                                <a:rPr lang="en-US" sz="1400" i="1">
                                  <a:solidFill>
                                    <a:srgbClr val="000000"/>
                                  </a:solidFill>
                                  <a:effectLst/>
                                  <a:latin typeface="Cambria Math"/>
                                  <a:ea typeface="Calibri"/>
                                  <a:cs typeface="Times New Roman"/>
                                </a:rPr>
                                <m:t>𝑐</m:t>
                              </m:r>
                              <m:r>
                                <a:rPr lang="en-US" sz="1400" i="1">
                                  <a:solidFill>
                                    <a:srgbClr val="000000"/>
                                  </a:solidFill>
                                  <a:effectLst/>
                                  <a:latin typeface="Cambria Math"/>
                                  <a:ea typeface="Calibri"/>
                                  <a:cs typeface="Times New Roman"/>
                                </a:rPr>
                                <m:t>−</m:t>
                              </m:r>
                              <m:r>
                                <a:rPr lang="en-US" sz="1400" i="1">
                                  <a:solidFill>
                                    <a:srgbClr val="000000"/>
                                  </a:solidFill>
                                  <a:effectLst/>
                                  <a:latin typeface="Cambria Math"/>
                                  <a:ea typeface="Calibri"/>
                                  <a:cs typeface="Times New Roman"/>
                                </a:rPr>
                                <m:t>𝑟</m:t>
                              </m:r>
                              <m:r>
                                <a:rPr lang="en-US" sz="1400" i="1">
                                  <a:solidFill>
                                    <a:srgbClr val="000000"/>
                                  </a:solidFill>
                                  <a:effectLst/>
                                  <a:latin typeface="Cambria Math"/>
                                  <a:ea typeface="Calibri"/>
                                  <a:cs typeface="Times New Roman"/>
                                </a:rPr>
                                <m:t>+1</m:t>
                              </m:r>
                            </m:oMath>
                          </a14:m>
                          <a:endParaRPr lang="en-US" sz="1400" dirty="0" smtClean="0">
                            <a:solidFill>
                              <a:srgbClr val="000000"/>
                            </a:solidFill>
                            <a:effectLst/>
                            <a:latin typeface="Times New Roman" pitchFamily="18" charset="0"/>
                            <a:ea typeface="Calibri"/>
                            <a:cs typeface="Times New Roman" pitchFamily="18" charset="0"/>
                          </a:endParaRPr>
                        </a:p>
                        <a:p>
                          <a:pPr marL="0" marR="0" algn="ctr">
                            <a:spcBef>
                              <a:spcPts val="1200"/>
                            </a:spcBef>
                            <a:spcAft>
                              <a:spcPts val="0"/>
                            </a:spcAft>
                            <a:tabLst>
                              <a:tab pos="285750" algn="l"/>
                            </a:tabLst>
                          </a:pPr>
                          <a14:m>
                            <m:oMathPara xmlns:m="http://schemas.openxmlformats.org/officeDocument/2006/math">
                              <m:oMathParaPr>
                                <m:jc m:val="left"/>
                              </m:oMathParaPr>
                              <m:oMath xmlns:m="http://schemas.openxmlformats.org/officeDocument/2006/math">
                                <m:r>
                                  <a:rPr lang="en-US" sz="1400" b="0" i="1" smtClean="0">
                                    <a:effectLst/>
                                    <a:latin typeface="Cambria Math"/>
                                    <a:ea typeface="Calibri"/>
                                    <a:cs typeface="Times New Roman"/>
                                  </a:rPr>
                                  <m:t>=16−4−</m:t>
                                </m:r>
                                <m:r>
                                  <a:rPr lang="en-US" sz="1400" b="0" i="0" smtClean="0">
                                    <a:effectLst/>
                                    <a:latin typeface="Cambria Math"/>
                                    <a:ea typeface="Calibri"/>
                                    <a:cs typeface="Times New Roman"/>
                                  </a:rPr>
                                  <m:t>4+1</m:t>
                                </m:r>
                              </m:oMath>
                            </m:oMathPara>
                          </a14:m>
                          <a:endParaRPr lang="en-US" sz="1400" b="0" i="0" dirty="0" smtClean="0">
                            <a:effectLst/>
                            <a:latin typeface="Times New Roman" pitchFamily="18" charset="0"/>
                            <a:ea typeface="Calibri"/>
                            <a:cs typeface="Times New Roman" pitchFamily="18" charset="0"/>
                          </a:endParaRPr>
                        </a:p>
                        <a:p>
                          <a:pPr marL="0" marR="0" algn="ctr">
                            <a:spcBef>
                              <a:spcPts val="1200"/>
                            </a:spcBef>
                            <a:spcAft>
                              <a:spcPts val="0"/>
                            </a:spcAft>
                            <a:tabLst>
                              <a:tab pos="285750" algn="l"/>
                            </a:tabLst>
                          </a:pPr>
                          <a14:m>
                            <m:oMathPara xmlns:m="http://schemas.openxmlformats.org/officeDocument/2006/math">
                              <m:oMathParaPr>
                                <m:jc m:val="left"/>
                              </m:oMathParaPr>
                              <m:oMath xmlns:m="http://schemas.openxmlformats.org/officeDocument/2006/math">
                                <m:r>
                                  <a:rPr lang="en-US" sz="1400" b="0" i="0" smtClean="0">
                                    <a:effectLst/>
                                    <a:latin typeface="Cambria Math"/>
                                    <a:ea typeface="Calibri"/>
                                    <a:cs typeface="Times New Roman"/>
                                  </a:rPr>
                                  <m:t>=9</m:t>
                                </m:r>
                              </m:oMath>
                            </m:oMathPara>
                          </a14:m>
                          <a:endParaRPr lang="en-US" sz="1400" i="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1200"/>
                            </a:spcBef>
                            <a:spcAft>
                              <a:spcPts val="0"/>
                            </a:spcAft>
                            <a:tabLst>
                              <a:tab pos="285750" algn="l"/>
                            </a:tabLst>
                          </a:pPr>
                          <a:r>
                            <a:rPr lang="en-US" sz="1400" dirty="0">
                              <a:solidFill>
                                <a:srgbClr val="000000"/>
                              </a:solidFill>
                              <a:effectLst/>
                              <a:latin typeface="Times New Roman" pitchFamily="18" charset="0"/>
                              <a:ea typeface="Times New Roman"/>
                              <a:cs typeface="Times New Roman" pitchFamily="18" charset="0"/>
                            </a:rPr>
                            <a:t> </a:t>
                          </a:r>
                          <a:endParaRPr lang="en-US" sz="1400" dirty="0">
                            <a:effectLst/>
                            <a:latin typeface="Times New Roman" pitchFamily="18" charset="0"/>
                            <a:ea typeface="Calibri"/>
                            <a:cs typeface="Times New Roman" pitchFamily="18" charset="0"/>
                          </a:endParaRPr>
                        </a:p>
                        <a:p>
                          <a:pPr marL="0" marR="0" algn="l">
                            <a:spcBef>
                              <a:spcPts val="1200"/>
                            </a:spcBef>
                            <a:spcAft>
                              <a:spcPts val="0"/>
                            </a:spcAft>
                            <a:tabLst>
                              <a:tab pos="285750" algn="l"/>
                            </a:tabLst>
                          </a:pPr>
                          <a14:m>
                            <m:oMath xmlns:m="http://schemas.openxmlformats.org/officeDocument/2006/math">
                              <m:r>
                                <m:rPr>
                                  <m:sty m:val="p"/>
                                </m:rPr>
                                <a:rPr lang="en-US" sz="1400">
                                  <a:solidFill>
                                    <a:srgbClr val="000000"/>
                                  </a:solidFill>
                                  <a:effectLst/>
                                  <a:latin typeface="Cambria Math"/>
                                  <a:ea typeface="Calibri"/>
                                  <a:cs typeface="Times New Roman"/>
                                </a:rPr>
                                <m:t>MSE</m:t>
                              </m:r>
                              <m:r>
                                <a:rPr lang="en-US" sz="1400">
                                  <a:solidFill>
                                    <a:srgbClr val="000000"/>
                                  </a:solidFill>
                                  <a:effectLst/>
                                  <a:latin typeface="Cambria Math"/>
                                  <a:ea typeface="Calibri"/>
                                  <a:cs typeface="Times New Roman"/>
                                </a:rPr>
                                <m:t>=</m:t>
                              </m:r>
                              <m:f>
                                <m:fPr>
                                  <m:ctrlPr>
                                    <a:rPr lang="en-US" sz="1400" i="1">
                                      <a:solidFill>
                                        <a:srgbClr val="000000"/>
                                      </a:solidFill>
                                      <a:effectLst/>
                                      <a:latin typeface="Cambria Math"/>
                                      <a:ea typeface="Calibri"/>
                                      <a:cs typeface="Times New Roman"/>
                                    </a:rPr>
                                  </m:ctrlPr>
                                </m:fPr>
                                <m:num>
                                  <m:r>
                                    <m:rPr>
                                      <m:sty m:val="p"/>
                                    </m:rPr>
                                    <a:rPr lang="en-US" sz="1400">
                                      <a:solidFill>
                                        <a:srgbClr val="000000"/>
                                      </a:solidFill>
                                      <a:effectLst/>
                                      <a:latin typeface="Cambria Math"/>
                                      <a:ea typeface="Calibri"/>
                                      <a:cs typeface="Times New Roman"/>
                                    </a:rPr>
                                    <m:t>SSE</m:t>
                                  </m:r>
                                </m:num>
                                <m:den>
                                  <m:r>
                                    <m:rPr>
                                      <m:sty m:val="p"/>
                                    </m:rPr>
                                    <a:rPr lang="en-US" sz="1400">
                                      <a:solidFill>
                                        <a:srgbClr val="000000"/>
                                      </a:solidFill>
                                      <a:effectLst/>
                                      <a:latin typeface="Cambria Math"/>
                                      <a:ea typeface="Calibri"/>
                                      <a:cs typeface="Times New Roman"/>
                                    </a:rPr>
                                    <m:t>d</m:t>
                                  </m:r>
                                  <m:r>
                                    <a:rPr lang="en-US" sz="1400">
                                      <a:solidFill>
                                        <a:srgbClr val="000000"/>
                                      </a:solidFill>
                                      <a:effectLst/>
                                      <a:latin typeface="Cambria Math"/>
                                      <a:ea typeface="Calibri"/>
                                      <a:cs typeface="Times New Roman"/>
                                    </a:rPr>
                                    <m:t>.</m:t>
                                  </m:r>
                                  <m:r>
                                    <m:rPr>
                                      <m:sty m:val="p"/>
                                    </m:rPr>
                                    <a:rPr lang="en-US" sz="1400">
                                      <a:solidFill>
                                        <a:srgbClr val="000000"/>
                                      </a:solidFill>
                                      <a:effectLst/>
                                      <a:latin typeface="Cambria Math"/>
                                      <a:ea typeface="Calibri"/>
                                      <a:cs typeface="Times New Roman"/>
                                    </a:rPr>
                                    <m:t>f</m:t>
                                  </m:r>
                                </m:den>
                              </m:f>
                            </m:oMath>
                          </a14:m>
                          <a:r>
                            <a:rPr lang="en-US" sz="1400" dirty="0" smtClean="0">
                              <a:effectLst/>
                              <a:latin typeface="Times New Roman" pitchFamily="18" charset="0"/>
                              <a:ea typeface="Calibri"/>
                              <a:cs typeface="Times New Roman" pitchFamily="18" charset="0"/>
                            </a:rPr>
                            <a:t> = 25.5</a:t>
                          </a:r>
                          <a:endParaRPr lang="en-US" sz="1400" dirty="0">
                            <a:effectLst/>
                            <a:latin typeface="Times New Roman" pitchFamily="18" charset="0"/>
                            <a:ea typeface="Calibri"/>
                            <a:cs typeface="Times New Roman" pitchFamily="18" charset="0"/>
                          </a:endParaRPr>
                        </a:p>
                        <a:p>
                          <a:pPr marL="0" marR="0" algn="l">
                            <a:spcBef>
                              <a:spcPts val="120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120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35284972"/>
                  </p:ext>
                </p:extLst>
              </p:nvPr>
            </p:nvGraphicFramePr>
            <p:xfrm>
              <a:off x="1248318" y="1995899"/>
              <a:ext cx="7031386" cy="3517144"/>
            </p:xfrm>
            <a:graphic>
              <a:graphicData uri="http://schemas.openxmlformats.org/drawingml/2006/table">
                <a:tbl>
                  <a:tblPr firstRow="1" firstCol="1" bandRow="1"/>
                  <a:tblGrid>
                    <a:gridCol w="968375"/>
                    <a:gridCol w="1165334"/>
                    <a:gridCol w="1603332"/>
                    <a:gridCol w="1728592"/>
                    <a:gridCol w="1565753"/>
                  </a:tblGrid>
                  <a:tr h="426720">
                    <a:tc>
                      <a:txBody>
                        <a:bodyPr/>
                        <a:lstStyle/>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Source of variation </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Sum of Squares</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Degree of freedom (d.f.)</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Mean Square </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F-ratio</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5584">
                    <a:tc>
                      <a:txBody>
                        <a:bodyPr/>
                        <a:lstStyle/>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K</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83770" t="-64463" r="-420942" b="-319835"/>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133460" t="-64463" r="-205703" b="-319835"/>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216961" t="-64463" r="-91166" b="-319835"/>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349027" t="-64463" r="-389" b="-319835"/>
                          </a:stretch>
                        </a:blipFill>
                      </a:tcPr>
                    </a:tc>
                  </a:tr>
                  <a:tr h="649709">
                    <a:tc>
                      <a:txBody>
                        <a:bodyPr/>
                        <a:lstStyle/>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p>
                          <a:pPr marL="0" marR="0" algn="ctr">
                            <a:spcBef>
                              <a:spcPts val="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P</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83770" t="-187736" r="-420942" b="-265094"/>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133460" t="-187736" r="-205703" b="-265094"/>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216961" t="-187736" r="-91166" b="-265094"/>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349027" t="-187736" r="-389" b="-265094"/>
                          </a:stretch>
                        </a:blipFill>
                      </a:tcPr>
                    </a:tc>
                  </a:tr>
                  <a:tr h="665064">
                    <a:tc>
                      <a:txBody>
                        <a:bodyPr/>
                        <a:lstStyle/>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 </a:t>
                          </a:r>
                          <a:endParaRPr lang="en-US" sz="1400">
                            <a:effectLst/>
                            <a:latin typeface="Times New Roman" pitchFamily="18" charset="0"/>
                            <a:ea typeface="Calibri"/>
                            <a:cs typeface="Times New Roman" pitchFamily="18" charset="0"/>
                          </a:endParaRPr>
                        </a:p>
                        <a:p>
                          <a:pPr marL="0" marR="0" algn="ctr">
                            <a:spcBef>
                              <a:spcPts val="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KP</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83770" t="-279817" r="-420942" b="-157798"/>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133460" t="-279817" r="-205703" b="-157798"/>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216961" t="-279817" r="-91166" b="-157798"/>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349027" t="-279817" r="-389" b="-157798"/>
                          </a:stretch>
                        </a:blipFill>
                      </a:tcPr>
                    </a:tc>
                  </a:tr>
                  <a:tr h="1040067">
                    <a:tc>
                      <a:txBody>
                        <a:bodyPr/>
                        <a:lstStyle/>
                        <a:p>
                          <a:pPr marL="0" marR="0" algn="ctr">
                            <a:spcBef>
                              <a:spcPts val="1200"/>
                            </a:spcBef>
                            <a:spcAft>
                              <a:spcPts val="0"/>
                            </a:spcAft>
                            <a:tabLst>
                              <a:tab pos="285750" algn="l"/>
                            </a:tabLst>
                          </a:pPr>
                          <a:r>
                            <a:rPr lang="en-US" sz="1400">
                              <a:solidFill>
                                <a:srgbClr val="000000"/>
                              </a:solidFill>
                              <a:effectLst/>
                              <a:latin typeface="Times New Roman" pitchFamily="18" charset="0"/>
                              <a:ea typeface="Calibri"/>
                              <a:cs typeface="Times New Roman" pitchFamily="18" charset="0"/>
                            </a:rPr>
                            <a:t>Error/ Residual</a:t>
                          </a:r>
                          <a:endParaRPr lang="en-US"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1200"/>
                            </a:spcBef>
                            <a:spcAft>
                              <a:spcPts val="0"/>
                            </a:spcAft>
                            <a:tabLst>
                              <a:tab pos="285750" algn="l"/>
                            </a:tabLst>
                          </a:pPr>
                          <a:r>
                            <a:rPr lang="en-US" sz="1400" dirty="0" smtClean="0">
                              <a:solidFill>
                                <a:srgbClr val="000000"/>
                              </a:solidFill>
                              <a:effectLst/>
                              <a:latin typeface="Times New Roman" pitchFamily="18" charset="0"/>
                              <a:ea typeface="Calibri"/>
                              <a:cs typeface="Times New Roman" pitchFamily="18" charset="0"/>
                            </a:rPr>
                            <a:t> SSE = 229.5</a:t>
                          </a:r>
                          <a:endParaRPr lang="en-US" sz="1400" b="0" i="1" dirty="0" smtClean="0">
                            <a:solidFill>
                              <a:srgbClr val="00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133460" t="-242105" r="-205703" b="-585"/>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216961" t="-242105" r="-91166" b="-585"/>
                          </a:stretch>
                        </a:blipFill>
                      </a:tcPr>
                    </a:tc>
                    <a:tc>
                      <a:txBody>
                        <a:bodyPr/>
                        <a:lstStyle/>
                        <a:p>
                          <a:pPr marL="0" marR="0" algn="l">
                            <a:spcBef>
                              <a:spcPts val="1200"/>
                            </a:spcBef>
                            <a:spcAft>
                              <a:spcPts val="0"/>
                            </a:spcAft>
                            <a:tabLst>
                              <a:tab pos="285750" algn="l"/>
                            </a:tabLst>
                          </a:pPr>
                          <a:r>
                            <a:rPr lang="en-US" sz="1400" dirty="0">
                              <a:solidFill>
                                <a:srgbClr val="00000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3014743781"/>
      </p:ext>
    </p:extLst>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51562"/>
                <a:ext cx="8229600" cy="5374603"/>
              </a:xfrm>
            </p:spPr>
            <p:txBody>
              <a:bodyPr/>
              <a:lstStyle/>
              <a:p>
                <a:pPr marL="0" indent="0">
                  <a:buNone/>
                </a:pPr>
                <a:r>
                  <a:rPr lang="en-US" dirty="0" smtClean="0">
                    <a:solidFill>
                      <a:srgbClr val="002060"/>
                    </a:solidFill>
                  </a:rPr>
                  <a:t>Level of significance = 1 %</a:t>
                </a:r>
                <a:endParaRPr lang="en-US" dirty="0">
                  <a:solidFill>
                    <a:srgbClr val="002060"/>
                  </a:solidFill>
                </a:endParaRPr>
              </a:p>
              <a:p>
                <a:pPr marL="0" indent="0">
                  <a:buNone/>
                </a:pPr>
                <a:r>
                  <a:rPr lang="en-US" dirty="0">
                    <a:solidFill>
                      <a:srgbClr val="002060"/>
                    </a:solidFill>
                  </a:rPr>
                  <a:t> Degrees of freedom = (1, 9)  </a:t>
                </a:r>
              </a:p>
              <a:p>
                <a:pPr marL="0" indent="0">
                  <a:buNone/>
                </a:pPr>
                <a:r>
                  <a:rPr lang="en-US" dirty="0">
                    <a:solidFill>
                      <a:srgbClr val="002060"/>
                    </a:solidFill>
                  </a:rPr>
                  <a:t>For </a:t>
                </a:r>
                <a:r>
                  <a:rPr lang="en-US" dirty="0" smtClean="0">
                    <a:solidFill>
                      <a:srgbClr val="002060"/>
                    </a:solidFill>
                  </a:rPr>
                  <a:t>Columns </a:t>
                </a:r>
                <a:endParaRPr lang="en-US" dirty="0">
                  <a:solidFill>
                    <a:srgbClr val="002060"/>
                  </a:solidFill>
                </a:endParaRPr>
              </a:p>
              <a:p>
                <a:pPr marL="0" indent="0">
                  <a:buNone/>
                </a:pPr>
                <a:r>
                  <a:rPr lang="en-US" dirty="0" smtClean="0">
                    <a:solidFill>
                      <a:srgbClr val="002060"/>
                    </a:solidFill>
                  </a:rPr>
                  <a:t>                         Table </a:t>
                </a:r>
                <a:r>
                  <a:rPr lang="en-US" dirty="0">
                    <a:solidFill>
                      <a:srgbClr val="002060"/>
                    </a:solidFill>
                  </a:rPr>
                  <a:t>F = </a:t>
                </a:r>
                <a:r>
                  <a:rPr lang="en-US" dirty="0" smtClean="0">
                    <a:solidFill>
                      <a:srgbClr val="002060"/>
                    </a:solidFill>
                  </a:rPr>
                  <a:t>10.56</a:t>
                </a:r>
                <a:endParaRPr lang="en-US" dirty="0">
                  <a:solidFill>
                    <a:srgbClr val="002060"/>
                  </a:solidFill>
                </a:endParaRPr>
              </a:p>
              <a:p>
                <a:pPr marL="0" indent="0">
                  <a:buNone/>
                </a:pPr>
                <a:r>
                  <a:rPr lang="en-US" dirty="0">
                    <a:solidFill>
                      <a:srgbClr val="002060"/>
                    </a:solidFill>
                  </a:rPr>
                  <a:t>For Rows</a:t>
                </a:r>
              </a:p>
              <a:p>
                <a:pPr marL="0" indent="0">
                  <a:buNone/>
                </a:pPr>
                <a:r>
                  <a:rPr lang="en-US" dirty="0" smtClean="0">
                    <a:solidFill>
                      <a:srgbClr val="002060"/>
                    </a:solidFill>
                  </a:rPr>
                  <a:t>                          </a:t>
                </a:r>
                <a:r>
                  <a:rPr lang="en-US" dirty="0">
                    <a:solidFill>
                      <a:srgbClr val="002060"/>
                    </a:solidFill>
                  </a:rPr>
                  <a:t>Table F = 10.56 </a:t>
                </a:r>
                <a:endParaRPr lang="en-US" dirty="0" smtClean="0">
                  <a:solidFill>
                    <a:srgbClr val="002060"/>
                  </a:solidFill>
                </a:endParaRPr>
              </a:p>
              <a:p>
                <a:pPr marL="0" indent="0">
                  <a:buNone/>
                </a:pPr>
                <a:r>
                  <a:rPr lang="en-US" dirty="0" smtClean="0">
                    <a:solidFill>
                      <a:srgbClr val="002060"/>
                    </a:solidFill>
                  </a:rPr>
                  <a:t>For </a:t>
                </a:r>
                <a:r>
                  <a:rPr lang="en-US" dirty="0">
                    <a:solidFill>
                      <a:srgbClr val="002060"/>
                    </a:solidFill>
                  </a:rPr>
                  <a:t>Treatments</a:t>
                </a:r>
              </a:p>
              <a:p>
                <a:pPr marL="0" indent="0">
                  <a:buNone/>
                </a:pPr>
                <a:r>
                  <a:rPr lang="en-US" dirty="0">
                    <a:solidFill>
                      <a:srgbClr val="002060"/>
                    </a:solidFill>
                  </a:rPr>
                  <a:t> </a:t>
                </a:r>
                <a:r>
                  <a:rPr lang="en-US" dirty="0" smtClean="0">
                    <a:solidFill>
                      <a:srgbClr val="002060"/>
                    </a:solidFill>
                  </a:rPr>
                  <a:t>                          </a:t>
                </a:r>
                <a:r>
                  <a:rPr lang="en-US" dirty="0">
                    <a:solidFill>
                      <a:srgbClr val="002060"/>
                    </a:solidFill>
                  </a:rPr>
                  <a:t>Table F = 10.56</a:t>
                </a:r>
                <a:endParaRPr lang="en-US" dirty="0"/>
              </a:p>
              <a:p>
                <a:pPr marL="0" indent="0">
                  <a:buNone/>
                </a:pPr>
                <a:r>
                  <a:rPr lang="en-US" b="1" dirty="0" smtClean="0">
                    <a:solidFill>
                      <a:srgbClr val="002060"/>
                    </a:solidFill>
                  </a:rPr>
                  <a:t>Conclusion:</a:t>
                </a:r>
              </a:p>
              <a:p>
                <a:pPr marL="0" indent="0">
                  <a:buNone/>
                </a:pPr>
                <a:r>
                  <a:rPr lang="en-US" dirty="0" smtClean="0">
                    <a:solidFill>
                      <a:srgbClr val="002060"/>
                    </a:solidFill>
                  </a:rPr>
                  <a:t>Calculated F &lt; Tabulated F . Accept </a:t>
                </a:r>
                <a14:m>
                  <m:oMath xmlns:m="http://schemas.openxmlformats.org/officeDocument/2006/math">
                    <m:sSub>
                      <m:sSubPr>
                        <m:ctrlPr>
                          <a:rPr lang="en-US" i="1" smtClean="0">
                            <a:solidFill>
                              <a:srgbClr val="002060"/>
                            </a:solidFill>
                            <a:latin typeface="Cambria Math"/>
                          </a:rPr>
                        </m:ctrlPr>
                      </m:sSubPr>
                      <m:e>
                        <m:r>
                          <a:rPr lang="en-US" b="0" i="1" smtClean="0">
                            <a:solidFill>
                              <a:srgbClr val="002060"/>
                            </a:solidFill>
                            <a:latin typeface="Cambria Math"/>
                          </a:rPr>
                          <m:t>𝐻</m:t>
                        </m:r>
                      </m:e>
                      <m:sub>
                        <m:r>
                          <a:rPr lang="en-US" b="0" i="1" smtClean="0">
                            <a:solidFill>
                              <a:srgbClr val="002060"/>
                            </a:solidFill>
                            <a:latin typeface="Cambria Math"/>
                          </a:rPr>
                          <m:t>0</m:t>
                        </m:r>
                      </m:sub>
                    </m:sSub>
                  </m:oMath>
                </a14:m>
                <a:r>
                  <a:rPr lang="en-US" dirty="0" smtClean="0"/>
                  <a:t>.</a:t>
                </a:r>
              </a:p>
              <a:p>
                <a:pPr marL="0" indent="0">
                  <a:buNone/>
                </a:pPr>
                <a:r>
                  <a:rPr lang="en-US">
                    <a:solidFill>
                      <a:srgbClr val="002060"/>
                    </a:solidFill>
                  </a:rPr>
                  <a:t>The data is homogeneous with respect to the blocks and treatments.</a:t>
                </a:r>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51562"/>
                <a:ext cx="8229600" cy="5374603"/>
              </a:xfrm>
              <a:blipFill rotWithShape="1">
                <a:blip r:embed="rId2"/>
                <a:stretch>
                  <a:fillRect l="-1111" t="-794"/>
                </a:stretch>
              </a:blipFill>
            </p:spPr>
            <p:txBody>
              <a:bodyPr/>
              <a:lstStyle/>
              <a:p>
                <a:r>
                  <a:rPr lang="en-US">
                    <a:noFill/>
                  </a:rPr>
                  <a:t> </a:t>
                </a:r>
              </a:p>
            </p:txBody>
          </p:sp>
        </mc:Fallback>
      </mc:AlternateContent>
    </p:spTree>
    <p:extLst>
      <p:ext uri="{BB962C8B-B14F-4D97-AF65-F5344CB8AC3E}">
        <p14:creationId xmlns:p14="http://schemas.microsoft.com/office/powerpoint/2010/main" val="1610208389"/>
      </p:ext>
    </p:extLst>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smtClean="0">
                <a:solidFill>
                  <a:srgbClr val="FF0000"/>
                </a:solidFill>
              </a:rPr>
              <a:t>Problem</a:t>
            </a:r>
            <a:endParaRPr lang="en-US" sz="2800"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77238"/>
                <a:ext cx="8229600" cy="5048927"/>
              </a:xfrm>
            </p:spPr>
            <p:txBody>
              <a:bodyPr/>
              <a:lstStyle/>
              <a:p>
                <a:pPr marL="0" lvl="0" indent="0" algn="just">
                  <a:buNone/>
                </a:pPr>
                <a:r>
                  <a:rPr lang="en-US" dirty="0" smtClean="0">
                    <a:solidFill>
                      <a:srgbClr val="002060"/>
                    </a:solidFill>
                    <a:latin typeface="Times New Roman" pitchFamily="18" charset="0"/>
                    <a:cs typeface="Times New Roman" pitchFamily="18" charset="0"/>
                  </a:rPr>
                  <a:t>The following data are obtained from a </a:t>
                </a:r>
                <a14:m>
                  <m:oMath xmlns:m="http://schemas.openxmlformats.org/officeDocument/2006/math">
                    <m:sSup>
                      <m:sSupPr>
                        <m:ctrlPr>
                          <a:rPr lang="en-US" i="1">
                            <a:solidFill>
                              <a:srgbClr val="002060"/>
                            </a:solidFill>
                            <a:latin typeface="Cambria Math"/>
                          </a:rPr>
                        </m:ctrlPr>
                      </m:sSupPr>
                      <m:e>
                        <m:r>
                          <a:rPr lang="en-US" i="1">
                            <a:solidFill>
                              <a:srgbClr val="002060"/>
                            </a:solidFill>
                            <a:latin typeface="Cambria Math"/>
                          </a:rPr>
                          <m:t>2</m:t>
                        </m:r>
                      </m:e>
                      <m:sup>
                        <m:r>
                          <a:rPr lang="en-US" i="1">
                            <a:solidFill>
                              <a:srgbClr val="002060"/>
                            </a:solidFill>
                            <a:latin typeface="Cambria Math"/>
                          </a:rPr>
                          <m:t>2</m:t>
                        </m:r>
                      </m:sup>
                    </m:sSup>
                  </m:oMath>
                </a14:m>
                <a:r>
                  <a:rPr lang="en-US" dirty="0">
                    <a:solidFill>
                      <a:srgbClr val="002060"/>
                    </a:solidFill>
                    <a:latin typeface="Times New Roman" pitchFamily="18" charset="0"/>
                    <a:cs typeface="Times New Roman" pitchFamily="18" charset="0"/>
                  </a:rPr>
                  <a:t> factorial experiment blocked 3 times. Evaluate the sum of squares for all factorial effect by the contrast method. Draw a conclusion at 0.01 level of significance</a:t>
                </a:r>
                <a:r>
                  <a:rPr lang="en-US" dirty="0" smtClean="0">
                    <a:solidFill>
                      <a:srgbClr val="002060"/>
                    </a:solidFill>
                    <a:latin typeface="Times New Roman" pitchFamily="18" charset="0"/>
                    <a:cs typeface="Times New Roman" pitchFamily="18" charset="0"/>
                  </a:rPr>
                  <a:t>.</a:t>
                </a:r>
              </a:p>
              <a:p>
                <a:pPr marL="0" lvl="0" indent="0" algn="just">
                  <a:buNone/>
                </a:pPr>
                <a:endParaRPr lang="en-US" sz="2000" dirty="0">
                  <a:solidFill>
                    <a:schemeClr val="tx1"/>
                  </a:solidFill>
                  <a:latin typeface="Times New Roman" pitchFamily="18" charset="0"/>
                  <a:cs typeface="Times New Roman" pitchFamily="18" charset="0"/>
                </a:endParaRPr>
              </a:p>
              <a:p>
                <a:endParaRPr lang="en-US" dirty="0" smtClean="0"/>
              </a:p>
              <a:p>
                <a:endParaRPr lang="en-US" dirty="0"/>
              </a:p>
              <a:p>
                <a:endParaRPr lang="en-US" dirty="0" smtClean="0"/>
              </a:p>
              <a:p>
                <a:endParaRPr lang="en-US" dirty="0"/>
              </a:p>
              <a:p>
                <a:pPr marL="0" indent="0">
                  <a:buNone/>
                </a:pPr>
                <a:r>
                  <a:rPr lang="en-US" b="1" dirty="0" smtClean="0">
                    <a:solidFill>
                      <a:srgbClr val="FF0000"/>
                    </a:solidFill>
                  </a:rPr>
                  <a:t>Answer</a:t>
                </a:r>
              </a:p>
              <a:p>
                <a:pPr marL="0" indent="0">
                  <a:buNone/>
                </a:pPr>
                <a:r>
                  <a:rPr lang="en-US" sz="2000" dirty="0" smtClean="0">
                    <a:solidFill>
                      <a:srgbClr val="002060"/>
                    </a:solidFill>
                  </a:rPr>
                  <a:t>                  </a:t>
                </a:r>
                <a14:m>
                  <m:oMath xmlns:m="http://schemas.openxmlformats.org/officeDocument/2006/math">
                    <m:sSub>
                      <m:sSubPr>
                        <m:ctrlPr>
                          <a:rPr lang="en-US" sz="2000" i="1">
                            <a:solidFill>
                              <a:srgbClr val="002060"/>
                            </a:solidFill>
                            <a:latin typeface="Cambria Math"/>
                          </a:rPr>
                        </m:ctrlPr>
                      </m:sSubPr>
                      <m:e>
                        <m:r>
                          <a:rPr lang="en-US" sz="2000" i="1">
                            <a:solidFill>
                              <a:srgbClr val="002060"/>
                            </a:solidFill>
                            <a:latin typeface="Cambria Math"/>
                          </a:rPr>
                          <m:t>𝐹</m:t>
                        </m:r>
                      </m:e>
                      <m:sub>
                        <m:r>
                          <a:rPr lang="en-US" sz="2000" i="1">
                            <a:solidFill>
                              <a:srgbClr val="002060"/>
                            </a:solidFill>
                            <a:latin typeface="Cambria Math"/>
                          </a:rPr>
                          <m:t>𝐾</m:t>
                        </m:r>
                      </m:sub>
                    </m:sSub>
                    <m:r>
                      <a:rPr lang="en-US" sz="2000" i="1">
                        <a:solidFill>
                          <a:srgbClr val="002060"/>
                        </a:solidFill>
                        <a:latin typeface="Cambria Math"/>
                      </a:rPr>
                      <m:t>=1.18</m:t>
                    </m:r>
                  </m:oMath>
                </a14:m>
                <a:r>
                  <a:rPr lang="en-US" sz="2000" dirty="0">
                    <a:solidFill>
                      <a:srgbClr val="002060"/>
                    </a:solidFill>
                  </a:rPr>
                  <a:t>, </a:t>
                </a:r>
                <a14:m>
                  <m:oMath xmlns:m="http://schemas.openxmlformats.org/officeDocument/2006/math">
                    <m:sSub>
                      <m:sSubPr>
                        <m:ctrlPr>
                          <a:rPr lang="en-US" sz="2000" i="1">
                            <a:solidFill>
                              <a:srgbClr val="002060"/>
                            </a:solidFill>
                            <a:latin typeface="Cambria Math"/>
                          </a:rPr>
                        </m:ctrlPr>
                      </m:sSubPr>
                      <m:e>
                        <m:r>
                          <a:rPr lang="en-US" sz="2000" i="1">
                            <a:solidFill>
                              <a:srgbClr val="002060"/>
                            </a:solidFill>
                            <a:latin typeface="Cambria Math"/>
                          </a:rPr>
                          <m:t>𝐹</m:t>
                        </m:r>
                      </m:e>
                      <m:sub>
                        <m:r>
                          <a:rPr lang="en-US" sz="2000" i="1">
                            <a:solidFill>
                              <a:srgbClr val="002060"/>
                            </a:solidFill>
                            <a:latin typeface="Cambria Math"/>
                          </a:rPr>
                          <m:t>𝑃</m:t>
                        </m:r>
                      </m:sub>
                    </m:sSub>
                    <m:r>
                      <a:rPr lang="en-US" sz="2000" i="1">
                        <a:solidFill>
                          <a:srgbClr val="002060"/>
                        </a:solidFill>
                        <a:latin typeface="Cambria Math"/>
                      </a:rPr>
                      <m:t>=2.73</m:t>
                    </m:r>
                  </m:oMath>
                </a14:m>
                <a:r>
                  <a:rPr lang="en-US" sz="2000" dirty="0">
                    <a:solidFill>
                      <a:srgbClr val="002060"/>
                    </a:solidFill>
                  </a:rPr>
                  <a:t>, </a:t>
                </a:r>
                <a14:m>
                  <m:oMath xmlns:m="http://schemas.openxmlformats.org/officeDocument/2006/math">
                    <m:sSub>
                      <m:sSubPr>
                        <m:ctrlPr>
                          <a:rPr lang="en-US" sz="2000" i="1">
                            <a:solidFill>
                              <a:srgbClr val="002060"/>
                            </a:solidFill>
                            <a:latin typeface="Cambria Math"/>
                          </a:rPr>
                        </m:ctrlPr>
                      </m:sSubPr>
                      <m:e>
                        <m:r>
                          <a:rPr lang="en-US" sz="2000" i="1">
                            <a:solidFill>
                              <a:srgbClr val="002060"/>
                            </a:solidFill>
                            <a:latin typeface="Cambria Math"/>
                          </a:rPr>
                          <m:t>𝐹</m:t>
                        </m:r>
                      </m:e>
                      <m:sub>
                        <m:r>
                          <a:rPr lang="en-US" sz="2000" i="1">
                            <a:solidFill>
                              <a:srgbClr val="002060"/>
                            </a:solidFill>
                            <a:latin typeface="Cambria Math"/>
                          </a:rPr>
                          <m:t>𝐾𝑃</m:t>
                        </m:r>
                      </m:sub>
                    </m:sSub>
                    <m:r>
                      <a:rPr lang="en-US" sz="2000" i="1">
                        <a:solidFill>
                          <a:srgbClr val="002060"/>
                        </a:solidFill>
                        <a:latin typeface="Cambria Math"/>
                      </a:rPr>
                      <m:t>=0.0201</m:t>
                    </m:r>
                  </m:oMath>
                </a14:m>
                <a:endParaRPr lang="en-US" sz="2000"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77238"/>
                <a:ext cx="8229600" cy="5048927"/>
              </a:xfrm>
              <a:blipFill rotWithShape="1">
                <a:blip r:embed="rId2"/>
                <a:stretch>
                  <a:fillRect l="-1111" t="-242" r="-111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089199404"/>
              </p:ext>
            </p:extLst>
          </p:nvPr>
        </p:nvGraphicFramePr>
        <p:xfrm>
          <a:off x="2668045" y="3106455"/>
          <a:ext cx="4146114" cy="1502497"/>
        </p:xfrm>
        <a:graphic>
          <a:graphicData uri="http://schemas.openxmlformats.org/drawingml/2006/table">
            <a:tbl>
              <a:tblPr firstRow="1" firstCol="1" bandRow="1">
                <a:tableStyleId>{93296810-A885-4BE3-A3E7-6D5BEEA58F35}</a:tableStyleId>
              </a:tblPr>
              <a:tblGrid>
                <a:gridCol w="1064711"/>
                <a:gridCol w="1027134"/>
                <a:gridCol w="951979"/>
                <a:gridCol w="1102290"/>
              </a:tblGrid>
              <a:tr h="294379">
                <a:tc rowSpan="2">
                  <a:txBody>
                    <a:bodyPr/>
                    <a:lstStyle/>
                    <a:p>
                      <a:pPr marL="0" marR="0" algn="ctr">
                        <a:lnSpc>
                          <a:spcPct val="115000"/>
                        </a:lnSpc>
                        <a:spcBef>
                          <a:spcPts val="0"/>
                        </a:spcBef>
                        <a:spcAft>
                          <a:spcPts val="0"/>
                        </a:spcAft>
                        <a:tabLst>
                          <a:tab pos="171450" algn="l"/>
                        </a:tabLst>
                      </a:pPr>
                      <a:r>
                        <a:rPr lang="en-US" sz="1100" dirty="0">
                          <a:effectLst/>
                        </a:rPr>
                        <a:t>Treatment</a:t>
                      </a:r>
                    </a:p>
                    <a:p>
                      <a:pPr marL="0" marR="0" algn="just">
                        <a:lnSpc>
                          <a:spcPct val="115000"/>
                        </a:lnSpc>
                        <a:spcBef>
                          <a:spcPts val="0"/>
                        </a:spcBef>
                        <a:spcAft>
                          <a:spcPts val="0"/>
                        </a:spcAft>
                        <a:tabLst>
                          <a:tab pos="171450" algn="l"/>
                        </a:tabLst>
                      </a:pPr>
                      <a:r>
                        <a:rPr lang="en-US" sz="1100" dirty="0">
                          <a:effectLst/>
                        </a:rPr>
                        <a:t>Combination</a:t>
                      </a:r>
                      <a:endParaRPr lang="en-US" sz="1100" dirty="0">
                        <a:effectLst/>
                        <a:latin typeface="Calibri"/>
                        <a:ea typeface="Calibri"/>
                        <a:cs typeface="Times New Roman"/>
                      </a:endParaRPr>
                    </a:p>
                  </a:txBody>
                  <a:tcPr marL="68580" marR="68580" marT="0" marB="0"/>
                </a:tc>
                <a:tc gridSpan="3">
                  <a:txBody>
                    <a:bodyPr/>
                    <a:lstStyle/>
                    <a:p>
                      <a:pPr marL="0" marR="0" algn="ctr">
                        <a:lnSpc>
                          <a:spcPct val="115000"/>
                        </a:lnSpc>
                        <a:spcBef>
                          <a:spcPts val="0"/>
                        </a:spcBef>
                        <a:spcAft>
                          <a:spcPts val="0"/>
                        </a:spcAft>
                        <a:tabLst>
                          <a:tab pos="171450" algn="l"/>
                        </a:tabLst>
                      </a:pPr>
                      <a:r>
                        <a:rPr lang="en-US" sz="1100" dirty="0">
                          <a:effectLst/>
                        </a:rPr>
                        <a:t>         BLOCKS</a:t>
                      </a:r>
                      <a:endParaRPr lang="en-US" sz="11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56766">
                <a:tc vMerge="1">
                  <a:txBody>
                    <a:bodyPr/>
                    <a:lstStyle/>
                    <a:p>
                      <a:endParaRPr lang="en-US"/>
                    </a:p>
                  </a:txBody>
                  <a:tcPr/>
                </a:tc>
                <a:tc>
                  <a:txBody>
                    <a:bodyPr/>
                    <a:lstStyle/>
                    <a:p>
                      <a:pPr marL="0" marR="0" algn="ctr">
                        <a:lnSpc>
                          <a:spcPct val="115000"/>
                        </a:lnSpc>
                        <a:spcBef>
                          <a:spcPts val="0"/>
                        </a:spcBef>
                        <a:spcAft>
                          <a:spcPts val="0"/>
                        </a:spcAft>
                        <a:tabLst>
                          <a:tab pos="171450" algn="l"/>
                        </a:tabLst>
                      </a:pPr>
                      <a:r>
                        <a:rPr lang="en-US" sz="1100">
                          <a:effectLst/>
                        </a:rPr>
                        <a:t>I</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II</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III</a:t>
                      </a:r>
                      <a:endParaRPr lang="en-US" sz="1100">
                        <a:effectLst/>
                        <a:latin typeface="Calibri"/>
                        <a:ea typeface="Calibri"/>
                        <a:cs typeface="Times New Roman"/>
                      </a:endParaRPr>
                    </a:p>
                  </a:txBody>
                  <a:tcPr marL="68580" marR="68580" marT="0" marB="0"/>
                </a:tc>
              </a:tr>
              <a:tr h="237838">
                <a:tc>
                  <a:txBody>
                    <a:bodyPr/>
                    <a:lstStyle/>
                    <a:p>
                      <a:pPr marL="0" marR="0" algn="ctr">
                        <a:lnSpc>
                          <a:spcPct val="115000"/>
                        </a:lnSpc>
                        <a:spcBef>
                          <a:spcPts val="0"/>
                        </a:spcBef>
                        <a:spcAft>
                          <a:spcPts val="0"/>
                        </a:spcAft>
                        <a:tabLst>
                          <a:tab pos="171450" algn="l"/>
                        </a:tabLs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12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19</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10</a:t>
                      </a:r>
                      <a:endParaRPr lang="en-US" sz="1100">
                        <a:effectLst/>
                        <a:latin typeface="Calibri"/>
                        <a:ea typeface="Calibri"/>
                        <a:cs typeface="Times New Roman"/>
                      </a:endParaRPr>
                    </a:p>
                  </a:txBody>
                  <a:tcPr marL="68580" marR="68580" marT="0" marB="0"/>
                </a:tc>
              </a:tr>
              <a:tr h="237838">
                <a:tc>
                  <a:txBody>
                    <a:bodyPr/>
                    <a:lstStyle/>
                    <a:p>
                      <a:pPr marL="0" marR="0" algn="ctr">
                        <a:lnSpc>
                          <a:spcPct val="115000"/>
                        </a:lnSpc>
                        <a:spcBef>
                          <a:spcPts val="0"/>
                        </a:spcBef>
                        <a:spcAft>
                          <a:spcPts val="0"/>
                        </a:spcAft>
                        <a:tabLst>
                          <a:tab pos="171450" algn="l"/>
                        </a:tabLst>
                      </a:pPr>
                      <a:r>
                        <a:rPr lang="en-US" sz="1100">
                          <a:effectLst/>
                        </a:rPr>
                        <a:t>K</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15</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dirty="0">
                          <a:effectLst/>
                        </a:rPr>
                        <a:t>20</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71450" algn="l"/>
                        </a:tabLst>
                      </a:pPr>
                      <a:r>
                        <a:rPr lang="en-US" sz="1100">
                          <a:effectLst/>
                        </a:rPr>
                        <a:t>16</a:t>
                      </a:r>
                      <a:endParaRPr lang="en-US" sz="1100">
                        <a:effectLst/>
                        <a:latin typeface="Calibri"/>
                        <a:ea typeface="Calibri"/>
                        <a:cs typeface="Times New Roman"/>
                      </a:endParaRPr>
                    </a:p>
                  </a:txBody>
                  <a:tcPr marL="68580" marR="68580" marT="0" marB="0"/>
                </a:tc>
              </a:tr>
              <a:tr h="237838">
                <a:tc>
                  <a:txBody>
                    <a:bodyPr/>
                    <a:lstStyle/>
                    <a:p>
                      <a:pPr marL="0" marR="0" algn="ctr">
                        <a:lnSpc>
                          <a:spcPct val="115000"/>
                        </a:lnSpc>
                        <a:spcBef>
                          <a:spcPts val="0"/>
                        </a:spcBef>
                        <a:spcAft>
                          <a:spcPts val="0"/>
                        </a:spcAft>
                        <a:tabLst>
                          <a:tab pos="171450" algn="l"/>
                        </a:tabLst>
                      </a:pPr>
                      <a:r>
                        <a:rPr lang="en-US" sz="1100">
                          <a:effectLst/>
                        </a:rPr>
                        <a:t>P</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24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16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17</a:t>
                      </a:r>
                      <a:endParaRPr lang="en-US" sz="1100">
                        <a:effectLst/>
                        <a:latin typeface="Calibri"/>
                        <a:ea typeface="Calibri"/>
                        <a:cs typeface="Times New Roman"/>
                      </a:endParaRPr>
                    </a:p>
                  </a:txBody>
                  <a:tcPr marL="68580" marR="68580" marT="0" marB="0"/>
                </a:tc>
              </a:tr>
              <a:tr h="237838">
                <a:tc>
                  <a:txBody>
                    <a:bodyPr/>
                    <a:lstStyle/>
                    <a:p>
                      <a:pPr marL="0" marR="0" algn="ctr">
                        <a:lnSpc>
                          <a:spcPct val="115000"/>
                        </a:lnSpc>
                        <a:spcBef>
                          <a:spcPts val="0"/>
                        </a:spcBef>
                        <a:spcAft>
                          <a:spcPts val="0"/>
                        </a:spcAft>
                        <a:tabLst>
                          <a:tab pos="171450" algn="l"/>
                        </a:tabLst>
                      </a:pPr>
                      <a:r>
                        <a:rPr lang="en-US" sz="1100">
                          <a:effectLst/>
                        </a:rPr>
                        <a:t>KP</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24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a:effectLst/>
                        </a:rPr>
                        <a:t>17</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171450" algn="l"/>
                        </a:tabLst>
                      </a:pPr>
                      <a:r>
                        <a:rPr lang="en-US" sz="1100" dirty="0">
                          <a:effectLst/>
                        </a:rPr>
                        <a:t>29</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186860340"/>
      </p:ext>
    </p:extLst>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REFERENCES</a:t>
            </a:r>
            <a:endParaRPr lang="en-US" b="1" dirty="0">
              <a:solidFill>
                <a:srgbClr val="FF0000"/>
              </a:solidFill>
            </a:endParaRPr>
          </a:p>
        </p:txBody>
      </p:sp>
      <p:sp>
        <p:nvSpPr>
          <p:cNvPr id="3" name="Content Placeholder 2"/>
          <p:cNvSpPr>
            <a:spLocks noGrp="1"/>
          </p:cNvSpPr>
          <p:nvPr>
            <p:ph idx="1"/>
          </p:nvPr>
        </p:nvSpPr>
        <p:spPr/>
        <p:txBody>
          <a:bodyPr/>
          <a:lstStyle/>
          <a:p>
            <a:pPr marL="457200" indent="-457200" algn="just">
              <a:lnSpc>
                <a:spcPct val="150000"/>
              </a:lnSpc>
              <a:buFont typeface="+mj-lt"/>
              <a:buAutoNum type="arabicPeriod"/>
            </a:pPr>
            <a:r>
              <a:rPr lang="en-US" dirty="0" smtClean="0">
                <a:solidFill>
                  <a:srgbClr val="002060"/>
                </a:solidFill>
              </a:rPr>
              <a:t>Walpole. R.E., Myers. R.H., Myers. S.L., and Ye. K.,                “ Probability and Statistics for Engineers and Scientists”, 8</a:t>
            </a:r>
            <a:r>
              <a:rPr lang="en-US" baseline="30000" dirty="0" smtClean="0">
                <a:solidFill>
                  <a:srgbClr val="002060"/>
                </a:solidFill>
              </a:rPr>
              <a:t>th</a:t>
            </a:r>
            <a:r>
              <a:rPr lang="en-US" dirty="0" smtClean="0">
                <a:solidFill>
                  <a:srgbClr val="002060"/>
                </a:solidFill>
              </a:rPr>
              <a:t> Edition, Pearson Education, Asia, 2007.</a:t>
            </a:r>
          </a:p>
          <a:p>
            <a:pPr marL="457200" indent="-457200" algn="just">
              <a:lnSpc>
                <a:spcPct val="150000"/>
              </a:lnSpc>
              <a:buFont typeface="+mj-lt"/>
              <a:buAutoNum type="arabicPeriod"/>
            </a:pPr>
            <a:r>
              <a:rPr lang="en-US" dirty="0" smtClean="0">
                <a:solidFill>
                  <a:srgbClr val="002060"/>
                </a:solidFill>
              </a:rPr>
              <a:t>Spiegel. M.R., </a:t>
            </a:r>
            <a:r>
              <a:rPr lang="en-US" dirty="0" err="1" smtClean="0">
                <a:solidFill>
                  <a:srgbClr val="002060"/>
                </a:solidFill>
              </a:rPr>
              <a:t>Schiller.J</a:t>
            </a:r>
            <a:r>
              <a:rPr lang="en-US" dirty="0" smtClean="0">
                <a:solidFill>
                  <a:srgbClr val="002060"/>
                </a:solidFill>
              </a:rPr>
              <a:t>., and </a:t>
            </a:r>
            <a:r>
              <a:rPr lang="en-US" dirty="0" err="1" smtClean="0">
                <a:solidFill>
                  <a:srgbClr val="002060"/>
                </a:solidFill>
              </a:rPr>
              <a:t>Srinivasan</a:t>
            </a:r>
            <a:r>
              <a:rPr lang="en-US" dirty="0" smtClean="0">
                <a:solidFill>
                  <a:srgbClr val="002060"/>
                </a:solidFill>
              </a:rPr>
              <a:t>. R.A.,                        “ Schaum’s Outlines on </a:t>
            </a:r>
            <a:r>
              <a:rPr lang="en-US" dirty="0" err="1" smtClean="0">
                <a:solidFill>
                  <a:srgbClr val="002060"/>
                </a:solidFill>
              </a:rPr>
              <a:t>Probabilty</a:t>
            </a:r>
            <a:r>
              <a:rPr lang="en-US" dirty="0" smtClean="0">
                <a:solidFill>
                  <a:srgbClr val="002060"/>
                </a:solidFill>
              </a:rPr>
              <a:t> and Statistics”, Tata McGraw Hill,  Edition 2004</a:t>
            </a:r>
            <a:endParaRPr lang="en-US" dirty="0">
              <a:solidFill>
                <a:srgbClr val="002060"/>
              </a:solidFill>
            </a:endParaRPr>
          </a:p>
        </p:txBody>
      </p:sp>
    </p:spTree>
    <p:extLst>
      <p:ext uri="{BB962C8B-B14F-4D97-AF65-F5344CB8AC3E}">
        <p14:creationId xmlns:p14="http://schemas.microsoft.com/office/powerpoint/2010/main" val="3676517424"/>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7538"/>
            <a:ext cx="8229600" cy="4906963"/>
          </a:xfrm>
        </p:spPr>
        <p:txBody>
          <a:bodyPr/>
          <a:lstStyle/>
          <a:p>
            <a:r>
              <a:rPr lang="en-US" sz="2800" u="sng" dirty="0">
                <a:solidFill>
                  <a:srgbClr val="FF0000"/>
                </a:solidFill>
              </a:rPr>
              <a:t>Design of experiment</a:t>
            </a:r>
            <a:r>
              <a:rPr lang="en-US" sz="2800" dirty="0">
                <a:solidFill>
                  <a:srgbClr val="FF0000"/>
                </a:solidFill>
              </a:rPr>
              <a:t>:</a:t>
            </a:r>
            <a:r>
              <a:rPr lang="en-US" sz="2800" dirty="0"/>
              <a:t> </a:t>
            </a:r>
          </a:p>
          <a:p>
            <a:pPr marL="0" indent="0" algn="just">
              <a:lnSpc>
                <a:spcPct val="150000"/>
              </a:lnSpc>
              <a:buNone/>
            </a:pPr>
            <a:r>
              <a:rPr lang="en-US" dirty="0">
                <a:solidFill>
                  <a:srgbClr val="002060"/>
                </a:solidFill>
              </a:rPr>
              <a:t>The Design of experiment may be defined as the logical construction of the experiment in which the degree of uncertainty with which the inference is drawn may be well defined.</a:t>
            </a:r>
          </a:p>
          <a:p>
            <a:r>
              <a:rPr lang="en-US" sz="2800" u="sng" dirty="0">
                <a:solidFill>
                  <a:srgbClr val="FF0000"/>
                </a:solidFill>
              </a:rPr>
              <a:t>Aim of the design of experiments:</a:t>
            </a:r>
            <a:endParaRPr lang="en-US" sz="2800" dirty="0">
              <a:solidFill>
                <a:srgbClr val="FF0000"/>
              </a:solidFill>
            </a:endParaRPr>
          </a:p>
          <a:p>
            <a:pPr marL="0" indent="0" algn="just">
              <a:lnSpc>
                <a:spcPct val="150000"/>
              </a:lnSpc>
              <a:buNone/>
            </a:pPr>
            <a:r>
              <a:rPr lang="en-US" dirty="0">
                <a:solidFill>
                  <a:srgbClr val="002060"/>
                </a:solidFill>
              </a:rPr>
              <a:t>The main aim of the design of experiments is to control the extraneous variables and hence to minimize the experimental error so that the results of the experiments could be attributed only to the experimental variables.</a:t>
            </a:r>
          </a:p>
          <a:p>
            <a:endParaRPr lang="en-US" dirty="0"/>
          </a:p>
        </p:txBody>
      </p:sp>
    </p:spTree>
    <p:extLst>
      <p:ext uri="{BB962C8B-B14F-4D97-AF65-F5344CB8AC3E}">
        <p14:creationId xmlns:p14="http://schemas.microsoft.com/office/powerpoint/2010/main" val="3335529012"/>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0480"/>
            <a:ext cx="8229600" cy="1035483"/>
          </a:xfrm>
        </p:spPr>
        <p:txBody>
          <a:bodyPr/>
          <a:lstStyle/>
          <a:p>
            <a:pPr>
              <a:buClr>
                <a:srgbClr val="FF0000"/>
              </a:buClr>
              <a:buFont typeface="Wingdings" pitchFamily="2" charset="2"/>
              <a:buChar char="v"/>
            </a:pPr>
            <a:r>
              <a:rPr lang="en-US" sz="2800" b="1" u="sng" dirty="0">
                <a:solidFill>
                  <a:srgbClr val="FF0000"/>
                </a:solidFill>
              </a:rPr>
              <a:t>Basic principles of experimental </a:t>
            </a:r>
            <a:r>
              <a:rPr lang="en-US" sz="2800" b="1" u="sng" dirty="0" smtClean="0">
                <a:solidFill>
                  <a:srgbClr val="FF0000"/>
                </a:solidFill>
              </a:rPr>
              <a:t>designs: </a:t>
            </a:r>
            <a:endParaRPr lang="en-US" sz="2800" b="1" dirty="0">
              <a:solidFill>
                <a:srgbClr val="FF0000"/>
              </a:solidFill>
            </a:endParaRPr>
          </a:p>
          <a:p>
            <a:endParaRPr lang="en-US" dirty="0"/>
          </a:p>
        </p:txBody>
      </p:sp>
      <p:sp>
        <p:nvSpPr>
          <p:cNvPr id="4" name="Rectangle 3"/>
          <p:cNvSpPr/>
          <p:nvPr/>
        </p:nvSpPr>
        <p:spPr>
          <a:xfrm>
            <a:off x="1684752" y="1288851"/>
            <a:ext cx="4572000" cy="1693092"/>
          </a:xfrm>
          <a:prstGeom prst="rect">
            <a:avLst/>
          </a:prstGeom>
        </p:spPr>
        <p:txBody>
          <a:bodyPr>
            <a:spAutoFit/>
          </a:bodyPr>
          <a:lstStyle/>
          <a:p>
            <a:pPr marL="285750" lvl="0" indent="-285750">
              <a:lnSpc>
                <a:spcPct val="150000"/>
              </a:lnSpc>
              <a:buClr>
                <a:srgbClr val="FF0000"/>
              </a:buClr>
              <a:buFont typeface="Wingdings" pitchFamily="2" charset="2"/>
              <a:buChar char="§"/>
            </a:pPr>
            <a:r>
              <a:rPr lang="en-US" sz="2400" dirty="0">
                <a:solidFill>
                  <a:srgbClr val="002060"/>
                </a:solidFill>
              </a:rPr>
              <a:t>Randomization </a:t>
            </a:r>
          </a:p>
          <a:p>
            <a:pPr marL="285750" lvl="0" indent="-285750">
              <a:lnSpc>
                <a:spcPct val="150000"/>
              </a:lnSpc>
              <a:buClr>
                <a:srgbClr val="FF0000"/>
              </a:buClr>
              <a:buFont typeface="Wingdings" pitchFamily="2" charset="2"/>
              <a:buChar char="§"/>
            </a:pPr>
            <a:r>
              <a:rPr lang="en-US" sz="2400" dirty="0">
                <a:solidFill>
                  <a:srgbClr val="002060"/>
                </a:solidFill>
              </a:rPr>
              <a:t>Replication</a:t>
            </a:r>
          </a:p>
          <a:p>
            <a:pPr marL="285750" lvl="0" indent="-285750">
              <a:lnSpc>
                <a:spcPct val="150000"/>
              </a:lnSpc>
              <a:buClr>
                <a:srgbClr val="FF0000"/>
              </a:buClr>
              <a:buFont typeface="Wingdings" pitchFamily="2" charset="2"/>
              <a:buChar char="§"/>
            </a:pPr>
            <a:r>
              <a:rPr lang="en-US" sz="2400" dirty="0">
                <a:solidFill>
                  <a:srgbClr val="002060"/>
                </a:solidFill>
              </a:rPr>
              <a:t>Local control ( error control</a:t>
            </a:r>
            <a:r>
              <a:rPr lang="en-US" sz="2400" dirty="0">
                <a:solidFill>
                  <a:srgbClr val="7030A0"/>
                </a:solidFill>
              </a:rPr>
              <a:t>)</a:t>
            </a:r>
          </a:p>
        </p:txBody>
      </p:sp>
      <p:sp>
        <p:nvSpPr>
          <p:cNvPr id="5" name="Rectangle 4"/>
          <p:cNvSpPr/>
          <p:nvPr/>
        </p:nvSpPr>
        <p:spPr>
          <a:xfrm>
            <a:off x="538619" y="3189950"/>
            <a:ext cx="8104340" cy="2739211"/>
          </a:xfrm>
          <a:prstGeom prst="rect">
            <a:avLst/>
          </a:prstGeom>
        </p:spPr>
        <p:txBody>
          <a:bodyPr wrap="square">
            <a:spAutoFit/>
          </a:bodyPr>
          <a:lstStyle/>
          <a:p>
            <a:pPr marL="457200" indent="-457200">
              <a:buFont typeface="Wingdings" pitchFamily="2" charset="2"/>
              <a:buChar char="v"/>
            </a:pPr>
            <a:r>
              <a:rPr lang="en-US" sz="2800" b="1" u="sng" dirty="0">
                <a:solidFill>
                  <a:srgbClr val="FF0000"/>
                </a:solidFill>
                <a:latin typeface="Arial" pitchFamily="34" charset="0"/>
                <a:cs typeface="Arial" pitchFamily="34" charset="0"/>
              </a:rPr>
              <a:t>Analysis of Variance (ANOVA):</a:t>
            </a:r>
            <a:endParaRPr lang="en-US" sz="2800" b="1" dirty="0">
              <a:solidFill>
                <a:srgbClr val="FF0000"/>
              </a:solidFill>
              <a:latin typeface="Arial" pitchFamily="34" charset="0"/>
              <a:cs typeface="Arial" pitchFamily="34" charset="0"/>
            </a:endParaRPr>
          </a:p>
          <a:p>
            <a:pPr algn="just">
              <a:lnSpc>
                <a:spcPct val="150000"/>
              </a:lnSpc>
            </a:pPr>
            <a:r>
              <a:rPr lang="en-US" sz="2400" dirty="0">
                <a:solidFill>
                  <a:srgbClr val="002060"/>
                </a:solidFill>
                <a:latin typeface="Arial" pitchFamily="34" charset="0"/>
                <a:cs typeface="Arial" pitchFamily="34" charset="0"/>
              </a:rPr>
              <a:t>Analysis of Variance (ANOVA) is a technique that will enable us to test for the significance of the difference among more than two sample means. That is used to test the homogeneity of several means</a:t>
            </a:r>
            <a:r>
              <a:rPr lang="en-US" dirty="0">
                <a:solidFill>
                  <a:srgbClr val="002060"/>
                </a:solidFill>
              </a:rPr>
              <a:t>.</a:t>
            </a:r>
          </a:p>
        </p:txBody>
      </p:sp>
    </p:spTree>
    <p:extLst>
      <p:ext uri="{BB962C8B-B14F-4D97-AF65-F5344CB8AC3E}">
        <p14:creationId xmlns:p14="http://schemas.microsoft.com/office/powerpoint/2010/main" val="4292891768"/>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b="1" u="sng" dirty="0">
                <a:solidFill>
                  <a:srgbClr val="FF0000"/>
                </a:solidFill>
              </a:rPr>
              <a:t>Assumptions in ANOVA:</a:t>
            </a:r>
            <a:endParaRPr lang="en-US" sz="2800" b="1" dirty="0">
              <a:solidFill>
                <a:srgbClr val="FF0000"/>
              </a:solidFill>
            </a:endParaRPr>
          </a:p>
          <a:p>
            <a:pPr lvl="0">
              <a:lnSpc>
                <a:spcPct val="150000"/>
              </a:lnSpc>
              <a:buClr>
                <a:srgbClr val="FF0000"/>
              </a:buClr>
              <a:buFont typeface="Wingdings" pitchFamily="2" charset="2"/>
              <a:buChar char="§"/>
            </a:pPr>
            <a:r>
              <a:rPr lang="en-US" dirty="0">
                <a:solidFill>
                  <a:srgbClr val="002060"/>
                </a:solidFill>
              </a:rPr>
              <a:t>Each sample is taken as a random sample.</a:t>
            </a:r>
          </a:p>
          <a:p>
            <a:pPr lvl="0">
              <a:lnSpc>
                <a:spcPct val="150000"/>
              </a:lnSpc>
              <a:buClr>
                <a:srgbClr val="FF0000"/>
              </a:buClr>
              <a:buFont typeface="Wingdings" pitchFamily="2" charset="2"/>
              <a:buChar char="§"/>
            </a:pPr>
            <a:r>
              <a:rPr lang="en-US" dirty="0">
                <a:solidFill>
                  <a:srgbClr val="002060"/>
                </a:solidFill>
              </a:rPr>
              <a:t>Each sample is independent of the other sample.</a:t>
            </a:r>
          </a:p>
          <a:p>
            <a:pPr lvl="0">
              <a:lnSpc>
                <a:spcPct val="150000"/>
              </a:lnSpc>
              <a:buClr>
                <a:srgbClr val="FF0000"/>
              </a:buClr>
              <a:buFont typeface="Wingdings" pitchFamily="2" charset="2"/>
              <a:buChar char="§"/>
            </a:pPr>
            <a:r>
              <a:rPr lang="en-US" dirty="0">
                <a:solidFill>
                  <a:srgbClr val="002060"/>
                </a:solidFill>
              </a:rPr>
              <a:t>Each of the sample is drawn from a normal population.</a:t>
            </a:r>
          </a:p>
          <a:p>
            <a:pPr lvl="0">
              <a:lnSpc>
                <a:spcPct val="150000"/>
              </a:lnSpc>
              <a:buClr>
                <a:srgbClr val="FF0000"/>
              </a:buClr>
              <a:buFont typeface="Wingdings" pitchFamily="2" charset="2"/>
              <a:buChar char="§"/>
            </a:pPr>
            <a:r>
              <a:rPr lang="en-US" dirty="0">
                <a:solidFill>
                  <a:srgbClr val="002060"/>
                </a:solidFill>
              </a:rPr>
              <a:t>The variances for the population from which samples have been drawn are equal.</a:t>
            </a:r>
          </a:p>
          <a:p>
            <a:pPr lvl="0">
              <a:lnSpc>
                <a:spcPct val="150000"/>
              </a:lnSpc>
              <a:buClr>
                <a:srgbClr val="FF0000"/>
              </a:buClr>
              <a:buFont typeface="Wingdings" pitchFamily="2" charset="2"/>
              <a:buChar char="§"/>
            </a:pPr>
            <a:r>
              <a:rPr lang="en-US" dirty="0">
                <a:solidFill>
                  <a:srgbClr val="002060"/>
                </a:solidFill>
              </a:rPr>
              <a:t>The effect of various components and interactions are additive.</a:t>
            </a:r>
          </a:p>
          <a:p>
            <a:pPr>
              <a:lnSpc>
                <a:spcPct val="150000"/>
              </a:lnSpc>
            </a:pPr>
            <a:endParaRPr lang="en-US" dirty="0"/>
          </a:p>
          <a:p>
            <a:endParaRPr lang="en-US" dirty="0"/>
          </a:p>
        </p:txBody>
      </p:sp>
    </p:spTree>
    <p:extLst>
      <p:ext uri="{BB962C8B-B14F-4D97-AF65-F5344CB8AC3E}">
        <p14:creationId xmlns:p14="http://schemas.microsoft.com/office/powerpoint/2010/main" val="2487744447"/>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smtClean="0">
                <a:solidFill>
                  <a:srgbClr val="FF0000"/>
                </a:solidFill>
              </a:rPr>
              <a:t>Review Questions </a:t>
            </a:r>
            <a:endParaRPr lang="en-US" sz="2800" dirty="0">
              <a:solidFill>
                <a:srgbClr val="FF0000"/>
              </a:solidFill>
            </a:endParaRPr>
          </a:p>
        </p:txBody>
      </p:sp>
      <p:sp>
        <p:nvSpPr>
          <p:cNvPr id="3" name="Content Placeholder 2"/>
          <p:cNvSpPr>
            <a:spLocks noGrp="1"/>
          </p:cNvSpPr>
          <p:nvPr>
            <p:ph idx="1"/>
          </p:nvPr>
        </p:nvSpPr>
        <p:spPr/>
        <p:txBody>
          <a:bodyPr/>
          <a:lstStyle/>
          <a:p>
            <a:pPr lvl="0">
              <a:buClr>
                <a:srgbClr val="FF0000"/>
              </a:buClr>
              <a:buFont typeface="Wingdings" pitchFamily="2" charset="2"/>
              <a:buChar char="§"/>
            </a:pPr>
            <a:r>
              <a:rPr lang="en-US" dirty="0">
                <a:solidFill>
                  <a:srgbClr val="002060"/>
                </a:solidFill>
                <a:latin typeface="Times New Roman" pitchFamily="18" charset="0"/>
                <a:cs typeface="Times New Roman" pitchFamily="18" charset="0"/>
              </a:rPr>
              <a:t>What do you understand by “Design of an experiment”?</a:t>
            </a:r>
          </a:p>
          <a:p>
            <a:pPr>
              <a:buClr>
                <a:srgbClr val="FF0000"/>
              </a:buClr>
              <a:buFont typeface="Wingdings" pitchFamily="2" charset="2"/>
              <a:buChar char="§"/>
            </a:pPr>
            <a:endParaRPr lang="en-US" dirty="0" smtClean="0">
              <a:solidFill>
                <a:srgbClr val="002060"/>
              </a:solidFill>
              <a:latin typeface="Times New Roman" pitchFamily="18" charset="0"/>
              <a:cs typeface="Times New Roman" pitchFamily="18" charset="0"/>
            </a:endParaRPr>
          </a:p>
          <a:p>
            <a:pPr>
              <a:buClr>
                <a:srgbClr val="FF0000"/>
              </a:buClr>
              <a:buFont typeface="Wingdings" pitchFamily="2" charset="2"/>
              <a:buChar char="§"/>
            </a:pPr>
            <a:r>
              <a:rPr lang="en-US" dirty="0" smtClean="0">
                <a:solidFill>
                  <a:srgbClr val="002060"/>
                </a:solidFill>
                <a:latin typeface="Times New Roman" pitchFamily="18" charset="0"/>
                <a:cs typeface="Times New Roman" pitchFamily="18" charset="0"/>
              </a:rPr>
              <a:t>What are the basic </a:t>
            </a:r>
            <a:r>
              <a:rPr lang="en-US" dirty="0">
                <a:solidFill>
                  <a:srgbClr val="002060"/>
                </a:solidFill>
                <a:latin typeface="Times New Roman" pitchFamily="18" charset="0"/>
                <a:cs typeface="Times New Roman" pitchFamily="18" charset="0"/>
              </a:rPr>
              <a:t>principles of experimental designs: </a:t>
            </a:r>
          </a:p>
          <a:p>
            <a:pPr lvl="0">
              <a:buClr>
                <a:srgbClr val="FF0000"/>
              </a:buClr>
              <a:buFont typeface="Wingdings" pitchFamily="2" charset="2"/>
              <a:buChar char="§"/>
            </a:pPr>
            <a:endParaRPr lang="en-US" dirty="0" smtClean="0">
              <a:solidFill>
                <a:srgbClr val="002060"/>
              </a:solidFill>
              <a:latin typeface="Times New Roman" pitchFamily="18" charset="0"/>
              <a:cs typeface="Times New Roman" pitchFamily="18" charset="0"/>
            </a:endParaRPr>
          </a:p>
          <a:p>
            <a:pPr lvl="0">
              <a:buClr>
                <a:srgbClr val="FF0000"/>
              </a:buClr>
              <a:buFont typeface="Wingdings" pitchFamily="2" charset="2"/>
              <a:buChar char="§"/>
            </a:pPr>
            <a:r>
              <a:rPr lang="en-US" dirty="0" smtClean="0">
                <a:solidFill>
                  <a:srgbClr val="002060"/>
                </a:solidFill>
                <a:latin typeface="Times New Roman" pitchFamily="18" charset="0"/>
                <a:cs typeface="Times New Roman" pitchFamily="18" charset="0"/>
              </a:rPr>
              <a:t>What </a:t>
            </a:r>
            <a:r>
              <a:rPr lang="en-US" dirty="0">
                <a:solidFill>
                  <a:srgbClr val="002060"/>
                </a:solidFill>
                <a:latin typeface="Times New Roman" pitchFamily="18" charset="0"/>
                <a:cs typeface="Times New Roman" pitchFamily="18" charset="0"/>
              </a:rPr>
              <a:t>is ANOVA?</a:t>
            </a:r>
          </a:p>
          <a:p>
            <a:pPr lvl="0">
              <a:buClr>
                <a:srgbClr val="FF0000"/>
              </a:buClr>
              <a:buFont typeface="Wingdings" pitchFamily="2" charset="2"/>
              <a:buChar char="§"/>
            </a:pPr>
            <a:endParaRPr lang="en-US" dirty="0" smtClean="0">
              <a:solidFill>
                <a:srgbClr val="002060"/>
              </a:solidFill>
              <a:latin typeface="Times New Roman" pitchFamily="18" charset="0"/>
              <a:cs typeface="Times New Roman" pitchFamily="18" charset="0"/>
            </a:endParaRPr>
          </a:p>
          <a:p>
            <a:pPr lvl="0">
              <a:buClr>
                <a:srgbClr val="FF0000"/>
              </a:buClr>
              <a:buFont typeface="Wingdings" pitchFamily="2" charset="2"/>
              <a:buChar char="§"/>
            </a:pPr>
            <a:r>
              <a:rPr lang="en-US" dirty="0" smtClean="0">
                <a:solidFill>
                  <a:srgbClr val="002060"/>
                </a:solidFill>
                <a:latin typeface="Times New Roman" pitchFamily="18" charset="0"/>
                <a:cs typeface="Times New Roman" pitchFamily="18" charset="0"/>
              </a:rPr>
              <a:t>Write </a:t>
            </a:r>
            <a:r>
              <a:rPr lang="en-US" dirty="0">
                <a:solidFill>
                  <a:srgbClr val="002060"/>
                </a:solidFill>
                <a:latin typeface="Times New Roman" pitchFamily="18" charset="0"/>
                <a:cs typeface="Times New Roman" pitchFamily="18" charset="0"/>
              </a:rPr>
              <a:t>down the assumptions in analysis of variance.</a:t>
            </a:r>
          </a:p>
          <a:p>
            <a:pPr lvl="0">
              <a:buClr>
                <a:srgbClr val="FF0000"/>
              </a:buClr>
              <a:buFont typeface="Wingdings" pitchFamily="2" charset="2"/>
              <a:buChar char="§"/>
            </a:pPr>
            <a:endParaRPr lang="en-US" dirty="0" smtClean="0">
              <a:solidFill>
                <a:srgbClr val="002060"/>
              </a:solidFill>
              <a:latin typeface="Times New Roman" pitchFamily="18" charset="0"/>
              <a:cs typeface="Times New Roman" pitchFamily="18" charset="0"/>
            </a:endParaRPr>
          </a:p>
          <a:p>
            <a:pPr lvl="0">
              <a:buClr>
                <a:srgbClr val="FF0000"/>
              </a:buClr>
              <a:buFont typeface="Wingdings" pitchFamily="2" charset="2"/>
              <a:buChar char="§"/>
            </a:pPr>
            <a:r>
              <a:rPr lang="en-US" dirty="0" smtClean="0">
                <a:solidFill>
                  <a:srgbClr val="002060"/>
                </a:solidFill>
                <a:latin typeface="Times New Roman" pitchFamily="18" charset="0"/>
                <a:cs typeface="Times New Roman" pitchFamily="18" charset="0"/>
              </a:rPr>
              <a:t>What </a:t>
            </a:r>
            <a:r>
              <a:rPr lang="en-US" dirty="0">
                <a:solidFill>
                  <a:srgbClr val="002060"/>
                </a:solidFill>
                <a:latin typeface="Times New Roman" pitchFamily="18" charset="0"/>
                <a:cs typeface="Times New Roman" pitchFamily="18" charset="0"/>
              </a:rPr>
              <a:t>are the uses of analysis of variance?</a:t>
            </a:r>
          </a:p>
          <a:p>
            <a:pPr>
              <a:buClr>
                <a:srgbClr val="FF0000"/>
              </a:buClr>
              <a:buFont typeface="Wingdings" pitchFamily="2" charset="2"/>
              <a:buChar char="§"/>
            </a:pPr>
            <a:endParaRPr lang="en-US" dirty="0"/>
          </a:p>
        </p:txBody>
      </p:sp>
    </p:spTree>
    <p:extLst>
      <p:ext uri="{BB962C8B-B14F-4D97-AF65-F5344CB8AC3E}">
        <p14:creationId xmlns:p14="http://schemas.microsoft.com/office/powerpoint/2010/main" val="2750703568"/>
      </p:ext>
    </p:extLst>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Courseware-Template</Template>
  <TotalTime>1960</TotalTime>
  <Words>3260</Words>
  <Application>Microsoft Office PowerPoint</Application>
  <PresentationFormat>On-screen Show (4:3)</PresentationFormat>
  <Paragraphs>922</Paragraphs>
  <Slides>53</Slides>
  <Notes>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SASEPresentation</vt:lpstr>
      <vt:lpstr>UNIT – II Design of Experiments </vt:lpstr>
      <vt:lpstr>OBJECTIVE</vt:lpstr>
      <vt:lpstr>OUTCOME</vt:lpstr>
      <vt:lpstr>CONTENTS</vt:lpstr>
      <vt:lpstr>Introduction  to Basic Concepts </vt:lpstr>
      <vt:lpstr>PowerPoint Presentation</vt:lpstr>
      <vt:lpstr>PowerPoint Presentation</vt:lpstr>
      <vt:lpstr>PowerPoint Presentation</vt:lpstr>
      <vt:lpstr>Review Questions </vt:lpstr>
      <vt:lpstr> One-way classification Completely Randomized Design (CRD)  </vt:lpstr>
      <vt:lpstr>PowerPoint Presentation</vt:lpstr>
      <vt:lpstr>ANOVA Table Calculations</vt:lpstr>
      <vt:lpstr>Calculate </vt:lpstr>
      <vt:lpstr>ANOVA TABLE FOR CRD </vt:lpstr>
      <vt:lpstr>PowerPoint Presentation</vt:lpstr>
      <vt:lpstr>Problem</vt:lpstr>
      <vt:lpstr>Solution</vt:lpstr>
      <vt:lpstr>ANOVA TABLE </vt:lpstr>
      <vt:lpstr>Problem</vt:lpstr>
      <vt:lpstr> Two-way classification Randomized Block Design (RBD)  </vt:lpstr>
      <vt:lpstr>PowerPoint Presentation</vt:lpstr>
      <vt:lpstr>ANOVA TABLE FOR RBD </vt:lpstr>
      <vt:lpstr>PowerPoint Presentation</vt:lpstr>
      <vt:lpstr>PowerPoint Presentation</vt:lpstr>
      <vt:lpstr>Problem</vt:lpstr>
      <vt:lpstr>Solution</vt:lpstr>
      <vt:lpstr>ANOVA TABLE</vt:lpstr>
      <vt:lpstr>PowerPoint Presentation</vt:lpstr>
      <vt:lpstr>Problem</vt:lpstr>
      <vt:lpstr>LATIN SQUARE DESIGN </vt:lpstr>
      <vt:lpstr>PowerPoint Presentation</vt:lpstr>
      <vt:lpstr>PowerPoint Presentation</vt:lpstr>
      <vt:lpstr>ANOVA TABLE FOR LSD</vt:lpstr>
      <vt:lpstr>PowerPoint Presentation</vt:lpstr>
      <vt:lpstr>PowerPoint Presentation</vt:lpstr>
      <vt:lpstr>Problem</vt:lpstr>
      <vt:lpstr>Solution</vt:lpstr>
      <vt:lpstr>ANOVA TABLE</vt:lpstr>
      <vt:lpstr>PowerPoint Presentation</vt:lpstr>
      <vt:lpstr>PowerPoint Presentation</vt:lpstr>
      <vt:lpstr>Problem</vt:lpstr>
      <vt:lpstr>2 2 Factorial Design</vt:lpstr>
      <vt:lpstr>The aim in the factorial experiment is to carry out separate tests for the main effects K, P and its combination KP, splitting the sum of squares with 3 degrees of freedom. </vt:lpstr>
      <vt:lpstr>PowerPoint Presentation</vt:lpstr>
      <vt:lpstr>ANOVA TABLE FOR 2 2 FACTORIAL DESIGN  </vt:lpstr>
      <vt:lpstr>PowerPoint Presentation</vt:lpstr>
      <vt:lpstr>Problem</vt:lpstr>
      <vt:lpstr>Solution</vt:lpstr>
      <vt:lpstr>Code the data by subtracting 29, we get</vt:lpstr>
      <vt:lpstr>PowerPoint Presentation</vt:lpstr>
      <vt:lpstr>PowerPoint Presentation</vt:lpstr>
      <vt:lpstr>Problem</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S.V</cp:lastModifiedBy>
  <cp:revision>142</cp:revision>
  <dcterms:created xsi:type="dcterms:W3CDTF">2016-10-24T07:34:31Z</dcterms:created>
  <dcterms:modified xsi:type="dcterms:W3CDTF">2020-03-20T07:48:51Z</dcterms:modified>
</cp:coreProperties>
</file>