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49" r:id="rId2"/>
    <p:sldId id="388" r:id="rId3"/>
    <p:sldId id="389" r:id="rId4"/>
    <p:sldId id="404" r:id="rId5"/>
    <p:sldId id="390" r:id="rId6"/>
    <p:sldId id="391" r:id="rId7"/>
    <p:sldId id="394" r:id="rId8"/>
    <p:sldId id="395" r:id="rId9"/>
    <p:sldId id="396" r:id="rId10"/>
    <p:sldId id="397" r:id="rId11"/>
    <p:sldId id="398" r:id="rId12"/>
    <p:sldId id="399" r:id="rId13"/>
    <p:sldId id="392" r:id="rId14"/>
    <p:sldId id="403" r:id="rId15"/>
    <p:sldId id="400" r:id="rId16"/>
    <p:sldId id="393" r:id="rId17"/>
    <p:sldId id="401" r:id="rId18"/>
    <p:sldId id="402" r:id="rId19"/>
    <p:sldId id="387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4659" autoAdjust="0"/>
  </p:normalViewPr>
  <p:slideViewPr>
    <p:cSldViewPr snapToGrid="0">
      <p:cViewPr varScale="1">
        <p:scale>
          <a:sx n="60" d="100"/>
          <a:sy n="60" d="100"/>
        </p:scale>
        <p:origin x="8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B0FF3E-45F1-43B8-B345-4BDBBF07A7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F9A75-C077-45A9-825E-C6B04B2402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C76006B-1609-407B-B4DF-18FB2F915E3A}" type="datetimeFigureOut">
              <a:rPr lang="en-IN"/>
              <a:pPr>
                <a:defRPr/>
              </a:pPr>
              <a:t>21-09-2023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44B7DB-FF18-4A40-95A7-12719871AE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0B1F00B-FA20-45A0-A39A-D2F9BA9B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AE3A7-313B-45A8-AABB-7D725AC482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A41B-7414-4071-80A8-BD8925D23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E2244FC-7632-47D8-9188-518A72FB3A9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0D0A25C-BBA7-4C07-85D4-8127069AF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1C32B4-B99F-4B38-8D2C-C7DB36F7BACE}" type="slidenum">
              <a:rPr lang="en-US" altLang="en-US" smtClean="0">
                <a:solidFill>
                  <a:srgbClr val="FFFFFF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rgbClr val="FFFFFF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6EBBCFE-8E96-47C3-B77E-8D9F84860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30513" y="566738"/>
            <a:ext cx="5037137" cy="2833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340F232-9272-4D30-B1C5-19585A2A4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25575" y="3589338"/>
            <a:ext cx="7842250" cy="3400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73214" indent="0" algn="ctr">
              <a:buNone/>
              <a:defRPr/>
            </a:lvl2pPr>
            <a:lvl3pPr marL="946429" indent="0" algn="ctr">
              <a:buNone/>
              <a:defRPr/>
            </a:lvl3pPr>
            <a:lvl4pPr marL="1419643" indent="0" algn="ctr">
              <a:buNone/>
              <a:defRPr/>
            </a:lvl4pPr>
            <a:lvl5pPr marL="1892858" indent="0" algn="ctr">
              <a:buNone/>
              <a:defRPr/>
            </a:lvl5pPr>
            <a:lvl6pPr marL="2366071" indent="0" algn="ctr">
              <a:buNone/>
              <a:defRPr/>
            </a:lvl6pPr>
            <a:lvl7pPr marL="2839286" indent="0" algn="ctr">
              <a:buNone/>
              <a:defRPr/>
            </a:lvl7pPr>
            <a:lvl8pPr marL="3312500" indent="0" algn="ctr">
              <a:buNone/>
              <a:defRPr/>
            </a:lvl8pPr>
            <a:lvl9pPr marL="378571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1A18FDD-F8FB-48EC-81A5-05675859B2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7D1E-6DF6-4752-A710-C2698E234E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3108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D010446-F860-4F3D-948B-F1CB62DAD8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0BF4A-F59E-4280-A7A6-64CB8CE96F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9164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1" y="228601"/>
            <a:ext cx="276860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228601"/>
            <a:ext cx="810260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6C3F708-910D-4DCD-8992-E27117BDD6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0381-DB6F-4CC2-BA01-AFC70A8128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023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A3B895D-DF92-43DD-AE17-443AF10090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67F06-8C13-4734-9C58-547A6022B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0368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1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87"/>
            </a:lvl1pPr>
            <a:lvl2pPr marL="473214" indent="0">
              <a:buNone/>
              <a:defRPr sz="1906"/>
            </a:lvl2pPr>
            <a:lvl3pPr marL="946429" indent="0">
              <a:buNone/>
              <a:defRPr sz="1634"/>
            </a:lvl3pPr>
            <a:lvl4pPr marL="1419643" indent="0">
              <a:buNone/>
              <a:defRPr sz="1452"/>
            </a:lvl4pPr>
            <a:lvl5pPr marL="1892858" indent="0">
              <a:buNone/>
              <a:defRPr sz="1452"/>
            </a:lvl5pPr>
            <a:lvl6pPr marL="2366071" indent="0">
              <a:buNone/>
              <a:defRPr sz="1452"/>
            </a:lvl6pPr>
            <a:lvl7pPr marL="2839286" indent="0">
              <a:buNone/>
              <a:defRPr sz="1452"/>
            </a:lvl7pPr>
            <a:lvl8pPr marL="3312500" indent="0">
              <a:buNone/>
              <a:defRPr sz="1452"/>
            </a:lvl8pPr>
            <a:lvl9pPr marL="3785715" indent="0">
              <a:buNone/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3935024-D5B8-4870-8B59-743A525F27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8AA0B-A091-4E4F-BAA0-ED98D21E9E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6204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904"/>
            </a:lvl1pPr>
            <a:lvl2pPr>
              <a:defRPr sz="2451"/>
            </a:lvl2pPr>
            <a:lvl3pPr>
              <a:defRPr sz="20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904"/>
            </a:lvl1pPr>
            <a:lvl2pPr>
              <a:defRPr sz="2451"/>
            </a:lvl2pPr>
            <a:lvl3pPr>
              <a:defRPr sz="20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2577CE-8A3A-4487-A5F7-3588E8D3B8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85FED-0574-4120-A240-E2935F6A53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22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73214" indent="0">
              <a:buNone/>
              <a:defRPr sz="2087" b="1"/>
            </a:lvl2pPr>
            <a:lvl3pPr marL="946429" indent="0">
              <a:buNone/>
              <a:defRPr sz="1906" b="1"/>
            </a:lvl3pPr>
            <a:lvl4pPr marL="1419643" indent="0">
              <a:buNone/>
              <a:defRPr sz="1634" b="1"/>
            </a:lvl4pPr>
            <a:lvl5pPr marL="1892858" indent="0">
              <a:buNone/>
              <a:defRPr sz="1634" b="1"/>
            </a:lvl5pPr>
            <a:lvl6pPr marL="2366071" indent="0">
              <a:buNone/>
              <a:defRPr sz="1634" b="1"/>
            </a:lvl6pPr>
            <a:lvl7pPr marL="2839286" indent="0">
              <a:buNone/>
              <a:defRPr sz="1634" b="1"/>
            </a:lvl7pPr>
            <a:lvl8pPr marL="3312500" indent="0">
              <a:buNone/>
              <a:defRPr sz="1634" b="1"/>
            </a:lvl8pPr>
            <a:lvl9pPr marL="3785715" indent="0">
              <a:buNone/>
              <a:defRPr sz="1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51"/>
            </a:lvl1pPr>
            <a:lvl2pPr>
              <a:defRPr sz="2087"/>
            </a:lvl2pPr>
            <a:lvl3pPr>
              <a:defRPr sz="1906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73214" indent="0">
              <a:buNone/>
              <a:defRPr sz="2087" b="1"/>
            </a:lvl2pPr>
            <a:lvl3pPr marL="946429" indent="0">
              <a:buNone/>
              <a:defRPr sz="1906" b="1"/>
            </a:lvl3pPr>
            <a:lvl4pPr marL="1419643" indent="0">
              <a:buNone/>
              <a:defRPr sz="1634" b="1"/>
            </a:lvl4pPr>
            <a:lvl5pPr marL="1892858" indent="0">
              <a:buNone/>
              <a:defRPr sz="1634" b="1"/>
            </a:lvl5pPr>
            <a:lvl6pPr marL="2366071" indent="0">
              <a:buNone/>
              <a:defRPr sz="1634" b="1"/>
            </a:lvl6pPr>
            <a:lvl7pPr marL="2839286" indent="0">
              <a:buNone/>
              <a:defRPr sz="1634" b="1"/>
            </a:lvl7pPr>
            <a:lvl8pPr marL="3312500" indent="0">
              <a:buNone/>
              <a:defRPr sz="1634" b="1"/>
            </a:lvl8pPr>
            <a:lvl9pPr marL="3785715" indent="0">
              <a:buNone/>
              <a:defRPr sz="1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51"/>
            </a:lvl1pPr>
            <a:lvl2pPr>
              <a:defRPr sz="2087"/>
            </a:lvl2pPr>
            <a:lvl3pPr>
              <a:defRPr sz="1906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6284437-A0FA-4DDB-8D39-CDCFBCC4E1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0822-6C0F-4025-8441-8D8FC90BB7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78081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D55447C-A63C-4484-8308-49E194F098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E37C-1A5F-4EF7-9F92-22A8DF399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0326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869FC-9EBE-402F-9172-5BEBC6D924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9B762-0D60-4608-B2B1-52C0A3250B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4888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0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67"/>
            </a:lvl1pPr>
            <a:lvl2pPr>
              <a:defRPr sz="2904"/>
            </a:lvl2pPr>
            <a:lvl3pPr>
              <a:defRPr sz="2451"/>
            </a:lvl3pPr>
            <a:lvl4pPr>
              <a:defRPr sz="2087"/>
            </a:lvl4pPr>
            <a:lvl5pPr>
              <a:defRPr sz="2087"/>
            </a:lvl5pPr>
            <a:lvl6pPr>
              <a:defRPr sz="2087"/>
            </a:lvl6pPr>
            <a:lvl7pPr>
              <a:defRPr sz="2087"/>
            </a:lvl7pPr>
            <a:lvl8pPr>
              <a:defRPr sz="2087"/>
            </a:lvl8pPr>
            <a:lvl9pPr>
              <a:defRPr sz="2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452"/>
            </a:lvl1pPr>
            <a:lvl2pPr marL="473214" indent="0">
              <a:buNone/>
              <a:defRPr sz="1271"/>
            </a:lvl2pPr>
            <a:lvl3pPr marL="946429" indent="0">
              <a:buNone/>
              <a:defRPr sz="998"/>
            </a:lvl3pPr>
            <a:lvl4pPr marL="1419643" indent="0">
              <a:buNone/>
              <a:defRPr sz="908"/>
            </a:lvl4pPr>
            <a:lvl5pPr marL="1892858" indent="0">
              <a:buNone/>
              <a:defRPr sz="908"/>
            </a:lvl5pPr>
            <a:lvl6pPr marL="2366071" indent="0">
              <a:buNone/>
              <a:defRPr sz="908"/>
            </a:lvl6pPr>
            <a:lvl7pPr marL="2839286" indent="0">
              <a:buNone/>
              <a:defRPr sz="908"/>
            </a:lvl7pPr>
            <a:lvl8pPr marL="3312500" indent="0">
              <a:buNone/>
              <a:defRPr sz="908"/>
            </a:lvl8pPr>
            <a:lvl9pPr marL="3785715" indent="0">
              <a:buNone/>
              <a:defRPr sz="9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9D19E17-DE14-4EBE-B440-EE5855B14E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8CE8-157F-48D1-94BC-EA501134D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9579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67"/>
            </a:lvl1pPr>
            <a:lvl2pPr marL="473214" indent="0">
              <a:buNone/>
              <a:defRPr sz="2904"/>
            </a:lvl2pPr>
            <a:lvl3pPr marL="946429" indent="0">
              <a:buNone/>
              <a:defRPr sz="2451"/>
            </a:lvl3pPr>
            <a:lvl4pPr marL="1419643" indent="0">
              <a:buNone/>
              <a:defRPr sz="2087"/>
            </a:lvl4pPr>
            <a:lvl5pPr marL="1892858" indent="0">
              <a:buNone/>
              <a:defRPr sz="2087"/>
            </a:lvl5pPr>
            <a:lvl6pPr marL="2366071" indent="0">
              <a:buNone/>
              <a:defRPr sz="2087"/>
            </a:lvl6pPr>
            <a:lvl7pPr marL="2839286" indent="0">
              <a:buNone/>
              <a:defRPr sz="2087"/>
            </a:lvl7pPr>
            <a:lvl8pPr marL="3312500" indent="0">
              <a:buNone/>
              <a:defRPr sz="2087"/>
            </a:lvl8pPr>
            <a:lvl9pPr marL="3785715" indent="0">
              <a:buNone/>
              <a:defRPr sz="208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52"/>
            </a:lvl1pPr>
            <a:lvl2pPr marL="473214" indent="0">
              <a:buNone/>
              <a:defRPr sz="1271"/>
            </a:lvl2pPr>
            <a:lvl3pPr marL="946429" indent="0">
              <a:buNone/>
              <a:defRPr sz="998"/>
            </a:lvl3pPr>
            <a:lvl4pPr marL="1419643" indent="0">
              <a:buNone/>
              <a:defRPr sz="908"/>
            </a:lvl4pPr>
            <a:lvl5pPr marL="1892858" indent="0">
              <a:buNone/>
              <a:defRPr sz="908"/>
            </a:lvl5pPr>
            <a:lvl6pPr marL="2366071" indent="0">
              <a:buNone/>
              <a:defRPr sz="908"/>
            </a:lvl6pPr>
            <a:lvl7pPr marL="2839286" indent="0">
              <a:buNone/>
              <a:defRPr sz="908"/>
            </a:lvl7pPr>
            <a:lvl8pPr marL="3312500" indent="0">
              <a:buNone/>
              <a:defRPr sz="908"/>
            </a:lvl8pPr>
            <a:lvl9pPr marL="3785715" indent="0">
              <a:buNone/>
              <a:defRPr sz="9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14AC197-EF1E-44B4-B518-CE6818673D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7A6A4-0C8F-453E-A564-A575F00AF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4196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>
            <a:extLst>
              <a:ext uri="{FF2B5EF4-FFF2-40B4-BE49-F238E27FC236}">
                <a16:creationId xmlns:a16="http://schemas.microsoft.com/office/drawing/2014/main" id="{9D5C5592-86D1-45BD-8CAB-1514CD65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6013450"/>
            <a:ext cx="22352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band">
            <a:extLst>
              <a:ext uri="{FF2B5EF4-FFF2-40B4-BE49-F238E27FC236}">
                <a16:creationId xmlns:a16="http://schemas.microsoft.com/office/drawing/2014/main" id="{92F56DA8-85A4-48AA-90D9-986C78D6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66"/>
          <a:stretch>
            <a:fillRect/>
          </a:stretch>
        </p:blipFill>
        <p:spPr bwMode="auto">
          <a:xfrm>
            <a:off x="0" y="5867400"/>
            <a:ext cx="894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>
            <a:extLst>
              <a:ext uri="{FF2B5EF4-FFF2-40B4-BE49-F238E27FC236}">
                <a16:creationId xmlns:a16="http://schemas.microsoft.com/office/drawing/2014/main" id="{F02E2BB9-25A8-4EFC-9A80-45D5308BF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75C0A3B0-DB66-4FE7-880F-F027A0AC8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Slide Number Placeholder 1">
            <a:extLst>
              <a:ext uri="{FF2B5EF4-FFF2-40B4-BE49-F238E27FC236}">
                <a16:creationId xmlns:a16="http://schemas.microsoft.com/office/drawing/2014/main" id="{EBBE09C9-ABF4-4A7D-8185-E660A29332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44275" y="914400"/>
            <a:ext cx="81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71">
                <a:solidFill>
                  <a:srgbClr val="898989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E824012-6F34-4F3D-8476-D88DADBDD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+mj-lt"/>
          <a:ea typeface="+mj-ea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5pPr>
      <a:lvl6pPr marL="473214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6pPr>
      <a:lvl7pPr marL="946429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7pPr>
      <a:lvl8pPr marL="1419643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8pPr>
      <a:lvl9pPr marL="1892858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9pPr>
    </p:titleStyle>
    <p:bodyStyle>
      <a:lvl1pPr marL="354013" indent="-354013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MS PGothic" charset="0"/>
        </a:defRPr>
      </a:lvl1pPr>
      <a:lvl2pPr marL="766763" indent="-295275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500">
          <a:solidFill>
            <a:schemeClr val="tx1"/>
          </a:solidFill>
          <a:latin typeface="+mn-lt"/>
          <a:ea typeface="+mn-ea"/>
          <a:cs typeface="MS PGothic" charset="0"/>
        </a:defRPr>
      </a:lvl2pPr>
      <a:lvl3pPr marL="1182688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  <a:ea typeface="+mn-ea"/>
          <a:cs typeface="MS PGothic" charset="0"/>
        </a:defRPr>
      </a:lvl3pPr>
      <a:lvl4pPr marL="1654175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MS PGothic" charset="0"/>
        </a:defRPr>
      </a:lvl4pPr>
      <a:lvl5pPr marL="2127250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MS PGothic" charset="0"/>
        </a:defRPr>
      </a:lvl5pPr>
      <a:lvl6pPr marL="2602679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6pPr>
      <a:lvl7pPr marL="3075894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7pPr>
      <a:lvl8pPr marL="3549108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8pPr>
      <a:lvl9pPr marL="4022322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1pPr>
      <a:lvl2pPr marL="473214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2pPr>
      <a:lvl3pPr marL="946429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419643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4pPr>
      <a:lvl5pPr marL="1892858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5pPr>
      <a:lvl6pPr marL="2366071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6pPr>
      <a:lvl7pPr marL="2839286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7pPr>
      <a:lvl8pPr marL="3312500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8pPr>
      <a:lvl9pPr marL="3785715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123E0D7-ECDD-4262-96CF-B7821E7D59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3088" y="202097"/>
            <a:ext cx="11201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721" dirty="0"/>
              <a:t>UIT2502 – Data Analytics &amp; Visualization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58AF5B0-6D99-4C3C-9F82-61C7A563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30" y="1386453"/>
            <a:ext cx="11426618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140" tIns="48433" rIns="93140" bIns="48433" anchor="ctr"/>
          <a:lstStyle/>
          <a:p>
            <a:pPr algn="ctr" defTabSz="473169">
              <a:buClr>
                <a:srgbClr val="000000"/>
              </a:buClr>
              <a:buSzPct val="100000"/>
              <a:defRPr/>
            </a:pPr>
            <a:r>
              <a:rPr lang="en-US" sz="3267" b="1" kern="0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Inferential Statistics</a:t>
            </a:r>
            <a:endParaRPr lang="en-US" sz="2400" b="1" kern="0" dirty="0">
              <a:solidFill>
                <a:srgbClr val="000000"/>
              </a:solidFill>
              <a:latin typeface="Verdana"/>
              <a:ea typeface="MS PGothic"/>
              <a:cs typeface="Arial" charset="0"/>
            </a:endParaRPr>
          </a:p>
        </p:txBody>
      </p:sp>
      <p:pic>
        <p:nvPicPr>
          <p:cNvPr id="4" name="Picture 2" descr="ISR15: Dynamic Content for Int. Statistical Review 2015 Paper">
            <a:extLst>
              <a:ext uri="{FF2B5EF4-FFF2-40B4-BE49-F238E27FC236}">
                <a16:creationId xmlns:a16="http://schemas.microsoft.com/office/drawing/2014/main" id="{26A7B59F-2D78-462D-06C9-BA64EEAA6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30" y="3148318"/>
            <a:ext cx="4549406" cy="281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cepts gif animations page">
            <a:extLst>
              <a:ext uri="{FF2B5EF4-FFF2-40B4-BE49-F238E27FC236}">
                <a16:creationId xmlns:a16="http://schemas.microsoft.com/office/drawing/2014/main" id="{F666EAAF-630F-CE84-AE1F-216C6CFC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78" y="2819118"/>
            <a:ext cx="5444770" cy="314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79EA-FC33-66A0-F256-47DF2722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Systematic random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ABC3-156D-3F71-C825-405843A4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400" b="0" i="0" dirty="0">
                <a:solidFill>
                  <a:srgbClr val="21242C"/>
                </a:solidFill>
                <a:effectLst/>
              </a:rPr>
              <a:t>Members of the population are put in some order. A starting point is selected at random, and every nth member is selected to be in the sample.</a:t>
            </a:r>
          </a:p>
          <a:p>
            <a:pPr algn="l" fontAlgn="base"/>
            <a:r>
              <a:rPr lang="en-US" sz="2400" b="1" i="0" dirty="0">
                <a:solidFill>
                  <a:srgbClr val="21242C"/>
                </a:solidFill>
                <a:effectLst/>
              </a:rPr>
              <a:t>Example</a:t>
            </a:r>
            <a:r>
              <a:rPr lang="en-US" sz="2400" b="0" i="0" dirty="0">
                <a:solidFill>
                  <a:srgbClr val="21242C"/>
                </a:solidFill>
                <a:effectLst/>
              </a:rPr>
              <a:t>—A principal takes an alphabetized list of student names and picks a random starting point. Every 20th student is selected to take a survey.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99904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5220-0805-5DE8-F69F-86F67A85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Convenience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D70E-1031-52B9-D4FA-1E3566FD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400" b="0" i="0" dirty="0">
                <a:solidFill>
                  <a:srgbClr val="21242C"/>
                </a:solidFill>
                <a:effectLst/>
              </a:rPr>
              <a:t>The researcher chooses a sample that is readily available in some non-random way.</a:t>
            </a:r>
          </a:p>
          <a:p>
            <a:pPr algn="l" fontAlgn="base"/>
            <a:r>
              <a:rPr lang="en-US" sz="2400" b="1" i="0" dirty="0">
                <a:solidFill>
                  <a:srgbClr val="21242C"/>
                </a:solidFill>
                <a:effectLst/>
              </a:rPr>
              <a:t>Example</a:t>
            </a:r>
            <a:r>
              <a:rPr lang="en-US" sz="2400" b="0" i="0" dirty="0">
                <a:solidFill>
                  <a:srgbClr val="21242C"/>
                </a:solidFill>
                <a:effectLst/>
              </a:rPr>
              <a:t>—A researcher polls people as they walk by on the street.</a:t>
            </a:r>
          </a:p>
          <a:p>
            <a:pPr algn="l" fontAlgn="base"/>
            <a:r>
              <a:rPr lang="en-US" sz="2400" b="1" i="0" dirty="0">
                <a:solidFill>
                  <a:srgbClr val="21242C"/>
                </a:solidFill>
                <a:effectLst/>
              </a:rPr>
              <a:t>Why it's probably biased</a:t>
            </a:r>
            <a:r>
              <a:rPr lang="en-US" sz="2400" b="0" i="0" dirty="0">
                <a:solidFill>
                  <a:srgbClr val="21242C"/>
                </a:solidFill>
                <a:effectLst/>
              </a:rPr>
              <a:t>: The location and time of day and other factors may produce a biased sample of people.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49601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7628-CCAB-A837-B364-8D2B8372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Voluntary response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26D1-35D2-FE02-501C-986B0FE8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400" b="0" i="0" dirty="0">
                <a:solidFill>
                  <a:srgbClr val="21242C"/>
                </a:solidFill>
                <a:effectLst/>
              </a:rPr>
              <a:t>The researcher puts out a request for members of a population to join the sample, and people decide whether or not to be in the sample.</a:t>
            </a:r>
          </a:p>
          <a:p>
            <a:pPr algn="l" fontAlgn="base"/>
            <a:r>
              <a:rPr lang="en-US" sz="2400" b="1" i="0" dirty="0">
                <a:solidFill>
                  <a:srgbClr val="21242C"/>
                </a:solidFill>
                <a:effectLst/>
              </a:rPr>
              <a:t>Example</a:t>
            </a:r>
            <a:r>
              <a:rPr lang="en-US" sz="2400" b="0" i="0" dirty="0">
                <a:solidFill>
                  <a:srgbClr val="21242C"/>
                </a:solidFill>
                <a:effectLst/>
              </a:rPr>
              <a:t>—A TV show host asks his viewers to visit his website and respond to an online poll.</a:t>
            </a:r>
          </a:p>
          <a:p>
            <a:pPr algn="l" fontAlgn="base"/>
            <a:r>
              <a:rPr lang="en-US" sz="2400" b="1" i="0" dirty="0">
                <a:solidFill>
                  <a:srgbClr val="21242C"/>
                </a:solidFill>
                <a:effectLst/>
              </a:rPr>
              <a:t>Why it's probably biased</a:t>
            </a:r>
            <a:r>
              <a:rPr lang="en-US" sz="2400" b="0" i="0" dirty="0">
                <a:solidFill>
                  <a:srgbClr val="21242C"/>
                </a:solidFill>
                <a:effectLst/>
              </a:rPr>
              <a:t>: People who take the time to respond tend to have similarly strong opinions compared to the rest of the population.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378607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BAED-E787-A689-B3BF-8D59B471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1A072-0DBE-F751-B49C-7BBBE22C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A restaurant leaves comment cards on all of its tables and encourages customers to participate in a brief survey to learn about their overall experience. </a:t>
            </a:r>
          </a:p>
          <a:p>
            <a:pPr marL="0" indent="0" algn="l" fontAlgn="base">
              <a:buNone/>
            </a:pPr>
            <a:endParaRPr lang="en-US" dirty="0">
              <a:solidFill>
                <a:srgbClr val="21242C"/>
              </a:solidFill>
              <a:latin typeface="Lato" panose="020F0502020204030203" pitchFamily="34" charset="0"/>
            </a:endParaRP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21242C"/>
                </a:solidFill>
                <a:effectLst/>
                <a:latin typeface="inherit"/>
              </a:rPr>
              <a:t>What type of sampling is this and Why?</a:t>
            </a:r>
            <a:endParaRPr lang="en-US" b="0" i="0" dirty="0">
              <a:solidFill>
                <a:srgbClr val="21242C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2286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AF1E-D07D-3500-1EFE-44EE68EF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448E-4520-470C-00E1-4EF5459C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While students are lined up for school pictures, a teacher passes out a survey to every </a:t>
            </a:r>
            <a:r>
              <a:rPr lang="en-US" b="0" i="0" dirty="0">
                <a:solidFill>
                  <a:srgbClr val="21242C"/>
                </a:solidFill>
                <a:effectLst/>
                <a:latin typeface="KaTeX_Main"/>
              </a:rPr>
              <a:t>10th</a:t>
            </a:r>
            <a:r>
              <a:rPr lang="en-US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 student.</a:t>
            </a:r>
          </a:p>
          <a:p>
            <a:endParaRPr lang="en-US" dirty="0">
              <a:solidFill>
                <a:srgbClr val="21242C"/>
              </a:solidFill>
              <a:latin typeface="Lato" panose="020F0502020204030203" pitchFamily="34" charset="0"/>
            </a:endParaRPr>
          </a:p>
          <a:p>
            <a:r>
              <a:rPr lang="en-US" b="1" i="0" dirty="0">
                <a:solidFill>
                  <a:srgbClr val="21242C"/>
                </a:solidFill>
                <a:effectLst/>
                <a:latin typeface="inherit"/>
              </a:rPr>
              <a:t>What type of sampling is this and Why?</a:t>
            </a:r>
            <a:endParaRPr lang="en-US" b="0" i="0" dirty="0">
              <a:solidFill>
                <a:srgbClr val="21242C"/>
              </a:solidFill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73626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5A60-9EFB-FA95-0FFE-A6A1B318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90AA-88A2-A517-F329-F7D12375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Each student at a school has a student identification number. Counselors have a computer generate 50 random identification numbers and those students are asked to take a survey.</a:t>
            </a:r>
          </a:p>
          <a:p>
            <a:r>
              <a:rPr lang="en-US" b="1" i="0" dirty="0">
                <a:solidFill>
                  <a:srgbClr val="21242C"/>
                </a:solidFill>
                <a:effectLst/>
                <a:latin typeface="inherit"/>
              </a:rPr>
              <a:t>What type of sampling is this and Why?</a:t>
            </a:r>
            <a:endParaRPr lang="en-US" b="0" i="0" dirty="0">
              <a:solidFill>
                <a:srgbClr val="21242C"/>
              </a:solidFill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467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862-4942-3467-F3FB-AADF4C3F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3DC46-2862-F9FC-7DCB-F31C2688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A quality control worker at a factory selects the first 10 items she sees as her sample for the day.</a:t>
            </a:r>
          </a:p>
          <a:p>
            <a:pPr marL="0" indent="0" algn="just">
              <a:buNone/>
            </a:pPr>
            <a:endParaRPr lang="en-US" dirty="0">
              <a:solidFill>
                <a:srgbClr val="21242C"/>
              </a:solidFill>
              <a:latin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21242C"/>
                </a:solidFill>
                <a:effectLst/>
                <a:latin typeface="inherit"/>
              </a:rPr>
              <a:t>What type of sampling is this and Why?</a:t>
            </a:r>
            <a:endParaRPr lang="en-US" b="0" i="0" dirty="0">
              <a:solidFill>
                <a:srgbClr val="21242C"/>
              </a:solidFill>
              <a:effectLst/>
              <a:latin typeface="Lato" panose="020F0502020204030203" pitchFamily="34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02980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1DDE-2B51-7AD6-D3D9-BAC5F18C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F414-D5C7-802F-7C78-88653A6F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A principal orders t-shirts and wants to check some of them to make sure they were printed properly. She randomly selects 2 of the 10 boxes of shirts and checks every shirt in those 2 boxes.</a:t>
            </a:r>
          </a:p>
          <a:p>
            <a:r>
              <a:rPr lang="en-US" b="1" i="0" dirty="0">
                <a:solidFill>
                  <a:srgbClr val="21242C"/>
                </a:solidFill>
                <a:effectLst/>
                <a:latin typeface="inherit"/>
              </a:rPr>
              <a:t>What type of sampling is this and Why?</a:t>
            </a:r>
            <a:endParaRPr lang="en-US" b="0" i="0" dirty="0">
              <a:solidFill>
                <a:srgbClr val="21242C"/>
              </a:solidFill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03255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B4C0-1C4D-95F5-6A3E-EBECC24A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01EF-6DE1-D9D4-C9E4-E9286932D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A school chooses 3 randomly selected athletes from each of its sports teams to participate in a survey about athletics at the school.</a:t>
            </a:r>
          </a:p>
          <a:p>
            <a:endParaRPr lang="en-US" dirty="0">
              <a:solidFill>
                <a:srgbClr val="21242C"/>
              </a:solidFill>
              <a:latin typeface="Lato" panose="020F0502020204030203" pitchFamily="34" charset="0"/>
            </a:endParaRPr>
          </a:p>
          <a:p>
            <a:r>
              <a:rPr lang="en-US" b="1" i="0" dirty="0">
                <a:solidFill>
                  <a:srgbClr val="21242C"/>
                </a:solidFill>
                <a:effectLst/>
                <a:latin typeface="inherit"/>
              </a:rPr>
              <a:t>What type of sampling is this and Why?</a:t>
            </a:r>
            <a:endParaRPr lang="en-US" b="0" i="0" dirty="0">
              <a:solidFill>
                <a:srgbClr val="21242C"/>
              </a:solidFill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94395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5957-FFF0-6063-F832-ED091075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B0DD-A467-3F16-6BD6-8B703EE6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/>
              <a:t>TEXTBOOKS: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David </a:t>
            </a:r>
            <a:r>
              <a:rPr lang="en-IN" sz="1600" dirty="0" err="1"/>
              <a:t>Cielen</a:t>
            </a:r>
            <a:r>
              <a:rPr lang="en-IN" sz="1600" dirty="0"/>
              <a:t>, Arno D. B. </a:t>
            </a:r>
            <a:r>
              <a:rPr lang="en-IN" sz="1600" dirty="0" err="1"/>
              <a:t>Meysman</a:t>
            </a:r>
            <a:r>
              <a:rPr lang="en-IN" sz="1600" dirty="0"/>
              <a:t>, and Mohamed Ali, “Introducing Data Science”, Manning Publications, 2016. (first two chapters for Unit I).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Robert S. Witte and John S. Witte, “Statistics”, Eleventh Edition, Wiley Publications, 2017.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Jake </a:t>
            </a:r>
            <a:r>
              <a:rPr lang="en-IN" sz="1600" dirty="0" err="1"/>
              <a:t>VanderPlas</a:t>
            </a:r>
            <a:r>
              <a:rPr lang="en-IN" sz="1600" dirty="0"/>
              <a:t>, “Python Data Science Handbook”, O’Reilly, 2016.</a:t>
            </a:r>
          </a:p>
          <a:p>
            <a:pPr marL="0" indent="0">
              <a:buNone/>
            </a:pPr>
            <a:r>
              <a:rPr lang="en-IN" sz="1600" b="1" dirty="0"/>
              <a:t>REFERENCES: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Allen B. Downey, “Think Stats: Exploratory Data Analysis in Python”, Green Tea Press, 2014.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512334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4DE8-D27E-7A17-5846-4046A6A7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vs Inferential 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F57301-8643-7043-8E36-5AD09AF1A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005295"/>
              </p:ext>
            </p:extLst>
          </p:nvPr>
        </p:nvGraphicFramePr>
        <p:xfrm>
          <a:off x="609600" y="1295400"/>
          <a:ext cx="10972800" cy="4520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74099565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697417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Descriptive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Inferential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4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Describe a 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Make inferences based on a data 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4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Description is for the complete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Can only acquire data from samples, because it is too difficult or expensive to collect data from the whole population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782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4642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6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Summarizes/reports characteristics of sample/ population data using distribution, central tendency and variability</a:t>
                      </a:r>
                      <a:endParaRPr lang="en-IN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Uses sample to make reasonable guesses about the larger population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022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making estimates about populations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tests hypotheses to draw conclusions about populations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7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3314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DB3B-2FF8-897F-D147-6568691D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Alert – It’s all about the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A9A0-E9DE-C80E-90E0-7BC676AF8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 inferential statistics, it’s important to use random and unbiased sampling methods. </a:t>
            </a:r>
          </a:p>
          <a:p>
            <a:r>
              <a:rPr lang="en-US" sz="2400" dirty="0"/>
              <a:t>If the sample is not representative of population, then you can’t make valid statistical inferences or generalize.</a:t>
            </a:r>
          </a:p>
          <a:p>
            <a:r>
              <a:rPr lang="en-US" sz="2400" dirty="0"/>
              <a:t>It estimates population parameters (population mean) from sample statistics (sample mean)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25068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BCA4-FE59-4E07-274D-F25B42A7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Population vs Sample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B1A573-54C1-452A-5710-0BC9B7923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02037"/>
              </p:ext>
            </p:extLst>
          </p:nvPr>
        </p:nvGraphicFramePr>
        <p:xfrm>
          <a:off x="710018" y="1636753"/>
          <a:ext cx="10568764" cy="387810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5284382">
                  <a:extLst>
                    <a:ext uri="{9D8B030D-6E8A-4147-A177-3AD203B41FA5}">
                      <a16:colId xmlns:a16="http://schemas.microsoft.com/office/drawing/2014/main" val="217602143"/>
                    </a:ext>
                  </a:extLst>
                </a:gridCol>
                <a:gridCol w="5284382">
                  <a:extLst>
                    <a:ext uri="{9D8B030D-6E8A-4147-A177-3AD203B41FA5}">
                      <a16:colId xmlns:a16="http://schemas.microsoft.com/office/drawing/2014/main" val="4142736210"/>
                    </a:ext>
                  </a:extLst>
                </a:gridCol>
              </a:tblGrid>
              <a:tr h="5015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  <a:latin typeface="+mn-lt"/>
                        </a:rPr>
                        <a:t>Population</a:t>
                      </a:r>
                    </a:p>
                  </a:txBody>
                  <a:tcPr marL="55154" marR="55154" marT="27577" marB="2757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  <a:latin typeface="+mn-lt"/>
                        </a:rPr>
                        <a:t>Sample</a:t>
                      </a:r>
                    </a:p>
                  </a:txBody>
                  <a:tcPr marL="55154" marR="55154" marT="27577" marB="27577"/>
                </a:tc>
                <a:extLst>
                  <a:ext uri="{0D108BD9-81ED-4DB2-BD59-A6C34878D82A}">
                    <a16:rowId xmlns:a16="http://schemas.microsoft.com/office/drawing/2014/main" val="255794768"/>
                  </a:ext>
                </a:extLst>
              </a:tr>
              <a:tr h="78176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+mn-lt"/>
                        </a:rPr>
                        <a:t>Advertisements for IT jobs</a:t>
                      </a:r>
                    </a:p>
                  </a:txBody>
                  <a:tcPr marL="55154" marR="55154" marT="27577" marB="275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+mn-lt"/>
                        </a:rPr>
                        <a:t>The top 50 search results for advertisements for IT jobs in 2023</a:t>
                      </a:r>
                    </a:p>
                  </a:txBody>
                  <a:tcPr marL="55154" marR="55154" marT="27577" marB="27577"/>
                </a:tc>
                <a:extLst>
                  <a:ext uri="{0D108BD9-81ED-4DB2-BD59-A6C34878D82A}">
                    <a16:rowId xmlns:a16="http://schemas.microsoft.com/office/drawing/2014/main" val="1605644775"/>
                  </a:ext>
                </a:extLst>
              </a:tr>
              <a:tr h="83438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+mn-lt"/>
                        </a:rPr>
                        <a:t>Songs from Vijay Super Singer</a:t>
                      </a:r>
                    </a:p>
                  </a:txBody>
                  <a:tcPr marL="55154" marR="55154" marT="27577" marB="275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+mn-lt"/>
                        </a:rPr>
                        <a:t>Winning songs from Vijay Super Singer Senior batch</a:t>
                      </a:r>
                    </a:p>
                  </a:txBody>
                  <a:tcPr marL="55154" marR="55154" marT="27577" marB="27577"/>
                </a:tc>
                <a:extLst>
                  <a:ext uri="{0D108BD9-81ED-4DB2-BD59-A6C34878D82A}">
                    <a16:rowId xmlns:a16="http://schemas.microsoft.com/office/drawing/2014/main" val="1283843297"/>
                  </a:ext>
                </a:extLst>
              </a:tr>
              <a:tr h="829339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+mn-lt"/>
                        </a:rPr>
                        <a:t>Undergraduate students from TN</a:t>
                      </a:r>
                    </a:p>
                  </a:txBody>
                  <a:tcPr marL="55154" marR="55154" marT="27577" marB="275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+mn-lt"/>
                        </a:rPr>
                        <a:t>300 undergraduate students from AU in 2023</a:t>
                      </a:r>
                    </a:p>
                  </a:txBody>
                  <a:tcPr marL="55154" marR="55154" marT="27577" marB="27577"/>
                </a:tc>
                <a:extLst>
                  <a:ext uri="{0D108BD9-81ED-4DB2-BD59-A6C34878D82A}">
                    <a16:rowId xmlns:a16="http://schemas.microsoft.com/office/drawing/2014/main" val="3082831293"/>
                  </a:ext>
                </a:extLst>
              </a:tr>
              <a:tr h="93111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  <a:latin typeface="+mn-lt"/>
                        </a:rPr>
                        <a:t>All countries of the world</a:t>
                      </a:r>
                    </a:p>
                  </a:txBody>
                  <a:tcPr marL="55154" marR="55154" marT="27577" marB="275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+mn-lt"/>
                        </a:rPr>
                        <a:t>Top 5 countries based on highest GDPA and literacy rate</a:t>
                      </a:r>
                    </a:p>
                  </a:txBody>
                  <a:tcPr marL="55154" marR="55154" marT="27577" marB="27577"/>
                </a:tc>
                <a:extLst>
                  <a:ext uri="{0D108BD9-81ED-4DB2-BD59-A6C34878D82A}">
                    <a16:rowId xmlns:a16="http://schemas.microsoft.com/office/drawing/2014/main" val="129542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6343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310D-480A-B44C-5699-64FEB38C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5BFF-48D6-F123-44D5-A963AB8C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Sampling error is the difference between a parameter and a corresponding statistic. </a:t>
            </a:r>
          </a:p>
          <a:p>
            <a:r>
              <a:rPr lang="en-US" sz="2400" dirty="0"/>
              <a:t>Since in most cases you don’t know the real population parameter, you can use inferential statistics to estimate these parameters in a way that takes sampling error into account.</a:t>
            </a:r>
            <a:endParaRPr lang="en-IN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08A237C-7B8E-3BFC-D528-01F01AB0B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60" y="4221126"/>
            <a:ext cx="4021680" cy="202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2452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ED8C-1C94-7A3C-245F-B3DD231B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DB-3AA7-44F1-2ADC-C8F86EEB6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a statistical study, sampling methods refer to how we select members from the population to be in the study.</a:t>
            </a:r>
          </a:p>
          <a:p>
            <a:r>
              <a:rPr lang="en-US" sz="2000" dirty="0"/>
              <a:t>If a sample isn't randomly selected, it will probably be biased in some way and the data may not be representative of the population.</a:t>
            </a:r>
            <a:endParaRPr lang="en-IN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6050EE-C89C-F182-B0C2-C679FE6FE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34766"/>
              </p:ext>
            </p:extLst>
          </p:nvPr>
        </p:nvGraphicFramePr>
        <p:xfrm>
          <a:off x="2180856" y="3471532"/>
          <a:ext cx="8128000" cy="2341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509968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24397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Good Ways to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Bad Ways to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906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random sample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906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Convenience sample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906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Stratified random sample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906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Voluntary response sample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1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906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random sample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71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906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Systematic random sample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06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0734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1BA8-35E4-879C-639F-2F98ACFD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Random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26DF-2358-F612-829E-AF60B771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Every member and set of members has an equal chance of being included in the sample. </a:t>
            </a:r>
          </a:p>
          <a:p>
            <a:r>
              <a:rPr lang="en-US" sz="2400" b="1" dirty="0"/>
              <a:t>Example</a:t>
            </a:r>
            <a:r>
              <a:rPr lang="en-US" sz="2400" dirty="0"/>
              <a:t>—A teachers puts students' names in a hat and chooses without looking to get a sample of students.</a:t>
            </a:r>
          </a:p>
          <a:p>
            <a:r>
              <a:rPr lang="en-US" sz="2400" b="1" dirty="0"/>
              <a:t>Why it's good</a:t>
            </a:r>
            <a:r>
              <a:rPr lang="en-US" sz="2400" dirty="0"/>
              <a:t>: Random samples are usually fairly representative since they don't favor certain members.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5593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681E-AB90-3494-4908-169F1206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Stratified random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7F52-392C-9ED8-B6D4-184F8890B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400" b="0" i="0" dirty="0">
                <a:solidFill>
                  <a:srgbClr val="21242C"/>
                </a:solidFill>
                <a:effectLst/>
                <a:highlight>
                  <a:srgbClr val="FFFF00"/>
                </a:highlight>
              </a:rPr>
              <a:t>The population is first split into groups</a:t>
            </a:r>
            <a:r>
              <a:rPr lang="en-US" sz="2400" b="0" i="0" dirty="0">
                <a:solidFill>
                  <a:srgbClr val="21242C"/>
                </a:solidFill>
                <a:effectLst/>
              </a:rPr>
              <a:t>. The overall </a:t>
            </a:r>
            <a:r>
              <a:rPr lang="en-US" sz="2400" b="0" i="0" u="sng" dirty="0">
                <a:solidFill>
                  <a:srgbClr val="21242C"/>
                </a:solidFill>
                <a:effectLst/>
              </a:rPr>
              <a:t>sample consists of some members from every group</a:t>
            </a:r>
            <a:r>
              <a:rPr lang="en-US" sz="2400" b="0" i="0" dirty="0">
                <a:solidFill>
                  <a:srgbClr val="21242C"/>
                </a:solidFill>
                <a:effectLst/>
              </a:rPr>
              <a:t>. The members from each group are chosen randomly.</a:t>
            </a:r>
          </a:p>
          <a:p>
            <a:pPr algn="l" fontAlgn="base"/>
            <a:r>
              <a:rPr lang="en-US" sz="2400" b="1" i="0" dirty="0">
                <a:solidFill>
                  <a:srgbClr val="21242C"/>
                </a:solidFill>
                <a:effectLst/>
              </a:rPr>
              <a:t>Example</a:t>
            </a:r>
            <a:r>
              <a:rPr lang="en-US" sz="2400" b="0" i="0" dirty="0">
                <a:solidFill>
                  <a:srgbClr val="21242C"/>
                </a:solidFill>
                <a:effectLst/>
              </a:rPr>
              <a:t>—A student council surveys 100 students by getting random samples of 25 freshmen, 25 sophomores, 25 juniors, and 25 seniors.</a:t>
            </a:r>
          </a:p>
          <a:p>
            <a:pPr algn="l" fontAlgn="base"/>
            <a:r>
              <a:rPr lang="en-US" sz="2400" b="1" i="0" dirty="0">
                <a:solidFill>
                  <a:srgbClr val="21242C"/>
                </a:solidFill>
                <a:effectLst/>
              </a:rPr>
              <a:t>Why it's good: </a:t>
            </a:r>
            <a:r>
              <a:rPr lang="en-US" sz="2400" b="0" i="0" dirty="0">
                <a:solidFill>
                  <a:srgbClr val="21242C"/>
                </a:solidFill>
                <a:effectLst/>
              </a:rPr>
              <a:t>A stratified sample guarantees that members from each group will be represented in the sample, so this sampling method is good when we want some members from every group.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045957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7700-82A8-2D22-AEEE-3BC28D16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random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FB2E-9D4B-30D7-72E3-67555ABC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population is first split into groups. </a:t>
            </a:r>
            <a:r>
              <a:rPr lang="en-US" sz="2400" u="sng" dirty="0"/>
              <a:t>The overall sample consists of every member from some of the groups</a:t>
            </a:r>
            <a:r>
              <a:rPr lang="en-US" sz="2400" dirty="0"/>
              <a:t>. </a:t>
            </a:r>
            <a:r>
              <a:rPr lang="en-US" sz="2400" dirty="0">
                <a:highlight>
                  <a:srgbClr val="FFFF00"/>
                </a:highlight>
              </a:rPr>
              <a:t>The groups are selected at random.</a:t>
            </a:r>
          </a:p>
          <a:p>
            <a:r>
              <a:rPr lang="en-US" sz="2400" b="1" dirty="0"/>
              <a:t>Example</a:t>
            </a:r>
            <a:r>
              <a:rPr lang="en-US" sz="2400" dirty="0"/>
              <a:t>—An airline company wants to survey its customers one day, so they randomly select 5 flights that day and survey every passenger on those flights.</a:t>
            </a:r>
          </a:p>
          <a:p>
            <a:r>
              <a:rPr lang="en-US" sz="2400" b="1" dirty="0"/>
              <a:t>Why it's good</a:t>
            </a:r>
            <a:r>
              <a:rPr lang="en-US" sz="2400" dirty="0"/>
              <a:t>: A cluster sample gets every member from some of the groups, so it's good when each group reflects the population as a whole.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37505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T6006U3LS02Filtering_Streams">
  <a:themeElements>
    <a:clrScheme name="1_Heartbeat Review 9 May'06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000099"/>
      </a:folHlink>
    </a:clrScheme>
    <a:fontScheme name="1_Heartbeat Review 9 May'06">
      <a:majorFont>
        <a:latin typeface="Verdana"/>
        <a:ea typeface="MS PGothic"/>
        <a:cs typeface=""/>
      </a:majorFont>
      <a:minorFont>
        <a:latin typeface="Verdan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lnDef>
  </a:objectDefaults>
  <a:extraClrSchemeLst>
    <a:extraClrScheme>
      <a:clrScheme name="1_Heartbeat Review 9 May'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9282</TotalTime>
  <Words>1072</Words>
  <Application>Microsoft Office PowerPoint</Application>
  <PresentationFormat>Widescreen</PresentationFormat>
  <Paragraphs>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inherit</vt:lpstr>
      <vt:lpstr>KaTeX_Main</vt:lpstr>
      <vt:lpstr>Lato</vt:lpstr>
      <vt:lpstr>Verdana</vt:lpstr>
      <vt:lpstr>Wingdings</vt:lpstr>
      <vt:lpstr>IT6006U3LS02Filtering_Streams</vt:lpstr>
      <vt:lpstr>UIT2502 – Data Analytics &amp; Visualization</vt:lpstr>
      <vt:lpstr>Descriptive vs Inferential Statistics</vt:lpstr>
      <vt:lpstr>Alert – It’s all about the Sample</vt:lpstr>
      <vt:lpstr>Population vs Sample</vt:lpstr>
      <vt:lpstr>Sampling Error</vt:lpstr>
      <vt:lpstr>Sampling</vt:lpstr>
      <vt:lpstr>Simple Random Sample</vt:lpstr>
      <vt:lpstr>Stratified random sample</vt:lpstr>
      <vt:lpstr>Cluster random sample</vt:lpstr>
      <vt:lpstr>Systematic random sample</vt:lpstr>
      <vt:lpstr>Convenience sample</vt:lpstr>
      <vt:lpstr>Voluntary response sample</vt:lpstr>
      <vt:lpstr>Let’s understand</vt:lpstr>
      <vt:lpstr>Let’s understand</vt:lpstr>
      <vt:lpstr>Let’s understand</vt:lpstr>
      <vt:lpstr>Let’s understand</vt:lpstr>
      <vt:lpstr>Let’s understand</vt:lpstr>
      <vt:lpstr>Let’s understand</vt:lpstr>
      <vt:lpstr>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PIF1941 – NLP &amp; IR</dc:title>
  <dc:creator>VEERA RAGAVAN</dc:creator>
  <cp:lastModifiedBy>Karthika S</cp:lastModifiedBy>
  <cp:revision>497</cp:revision>
  <dcterms:created xsi:type="dcterms:W3CDTF">2020-08-02T17:30:45Z</dcterms:created>
  <dcterms:modified xsi:type="dcterms:W3CDTF">2023-09-21T15:43:28Z</dcterms:modified>
</cp:coreProperties>
</file>