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349" r:id="rId2"/>
    <p:sldId id="565" r:id="rId3"/>
    <p:sldId id="566" r:id="rId4"/>
    <p:sldId id="567" r:id="rId5"/>
    <p:sldId id="568" r:id="rId6"/>
    <p:sldId id="569" r:id="rId7"/>
    <p:sldId id="570" r:id="rId8"/>
    <p:sldId id="521" r:id="rId9"/>
    <p:sldId id="512" r:id="rId10"/>
    <p:sldId id="573" r:id="rId11"/>
    <p:sldId id="574" r:id="rId12"/>
    <p:sldId id="517" r:id="rId13"/>
    <p:sldId id="564" r:id="rId14"/>
    <p:sldId id="523" r:id="rId15"/>
    <p:sldId id="524" r:id="rId16"/>
    <p:sldId id="525" r:id="rId17"/>
    <p:sldId id="526" r:id="rId18"/>
    <p:sldId id="529" r:id="rId19"/>
    <p:sldId id="528" r:id="rId20"/>
    <p:sldId id="572" r:id="rId21"/>
    <p:sldId id="530" r:id="rId22"/>
    <p:sldId id="509" r:id="rId23"/>
    <p:sldId id="534" r:id="rId24"/>
    <p:sldId id="536" r:id="rId25"/>
    <p:sldId id="537" r:id="rId26"/>
    <p:sldId id="538" r:id="rId27"/>
    <p:sldId id="571" r:id="rId28"/>
    <p:sldId id="516" r:id="rId29"/>
    <p:sldId id="540" r:id="rId30"/>
    <p:sldId id="545" r:id="rId31"/>
    <p:sldId id="546" r:id="rId32"/>
    <p:sldId id="549" r:id="rId33"/>
    <p:sldId id="552" r:id="rId34"/>
    <p:sldId id="550" r:id="rId35"/>
    <p:sldId id="551" r:id="rId36"/>
    <p:sldId id="553" r:id="rId37"/>
    <p:sldId id="554" r:id="rId38"/>
    <p:sldId id="547" r:id="rId39"/>
    <p:sldId id="548" r:id="rId40"/>
    <p:sldId id="542" r:id="rId41"/>
    <p:sldId id="559" r:id="rId42"/>
    <p:sldId id="543" r:id="rId43"/>
    <p:sldId id="560" r:id="rId44"/>
    <p:sldId id="557" r:id="rId45"/>
    <p:sldId id="558" r:id="rId46"/>
    <p:sldId id="561" r:id="rId47"/>
    <p:sldId id="562" r:id="rId48"/>
    <p:sldId id="563" r:id="rId49"/>
    <p:sldId id="576" r:id="rId50"/>
    <p:sldId id="577" r:id="rId51"/>
    <p:sldId id="578" r:id="rId52"/>
    <p:sldId id="579" r:id="rId53"/>
    <p:sldId id="580" r:id="rId54"/>
    <p:sldId id="581" r:id="rId55"/>
    <p:sldId id="583" r:id="rId56"/>
    <p:sldId id="582" r:id="rId57"/>
    <p:sldId id="575" r:id="rId58"/>
    <p:sldId id="584" r:id="rId59"/>
    <p:sldId id="585" r:id="rId60"/>
    <p:sldId id="586" r:id="rId61"/>
    <p:sldId id="587" r:id="rId62"/>
    <p:sldId id="588" r:id="rId63"/>
    <p:sldId id="387" r:id="rId6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659" autoAdjust="0"/>
  </p:normalViewPr>
  <p:slideViewPr>
    <p:cSldViewPr snapToGrid="0">
      <p:cViewPr varScale="1">
        <p:scale>
          <a:sx n="60" d="100"/>
          <a:sy n="60" d="100"/>
        </p:scale>
        <p:origin x="840" y="44"/>
      </p:cViewPr>
      <p:guideLst>
        <p:guide orient="horz" pos="2160"/>
        <p:guide pos="3840"/>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oleObject" Target="about:blank"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tx1"/>
              </a:solidFill>
              <a:round/>
            </a:ln>
            <a:effectLst/>
          </c:spPr>
          <c:marker>
            <c:symbol val="none"/>
          </c:marker>
          <c:val>
            <c:numRef>
              <c:f>Sheet1!$B$1:$B$21</c:f>
              <c:numCache>
                <c:formatCode>General</c:formatCode>
                <c:ptCount val="21"/>
                <c:pt idx="0">
                  <c:v>5.140929987637031E-4</c:v>
                </c:pt>
                <c:pt idx="1">
                  <c:v>1.477282803979339E-3</c:v>
                </c:pt>
                <c:pt idx="2">
                  <c:v>3.7986620079324958E-3</c:v>
                </c:pt>
                <c:pt idx="3">
                  <c:v>8.7406296979031708E-3</c:v>
                </c:pt>
                <c:pt idx="4">
                  <c:v>1.7996988837729384E-2</c:v>
                </c:pt>
                <c:pt idx="5">
                  <c:v>3.3159046264249592E-2</c:v>
                </c:pt>
                <c:pt idx="6">
                  <c:v>5.4670024891997987E-2</c:v>
                </c:pt>
                <c:pt idx="7">
                  <c:v>8.0656908173048464E-2</c:v>
                </c:pt>
                <c:pt idx="8">
                  <c:v>0.10648266850745074</c:v>
                </c:pt>
                <c:pt idx="9">
                  <c:v>0.12579440923099774</c:v>
                </c:pt>
                <c:pt idx="10">
                  <c:v>0.13298076013381088</c:v>
                </c:pt>
                <c:pt idx="11">
                  <c:v>0.12579440923099774</c:v>
                </c:pt>
                <c:pt idx="12">
                  <c:v>0.10648266850745074</c:v>
                </c:pt>
                <c:pt idx="13">
                  <c:v>8.0656908173048464E-2</c:v>
                </c:pt>
                <c:pt idx="14">
                  <c:v>5.4670024891997987E-2</c:v>
                </c:pt>
                <c:pt idx="15">
                  <c:v>3.3159046264249592E-2</c:v>
                </c:pt>
                <c:pt idx="16">
                  <c:v>1.7996988837729384E-2</c:v>
                </c:pt>
                <c:pt idx="17">
                  <c:v>8.7406296979031708E-3</c:v>
                </c:pt>
                <c:pt idx="18">
                  <c:v>3.7986620079324958E-3</c:v>
                </c:pt>
                <c:pt idx="19">
                  <c:v>1.477282803979339E-3</c:v>
                </c:pt>
                <c:pt idx="20">
                  <c:v>5.140929987637031E-4</c:v>
                </c:pt>
              </c:numCache>
            </c:numRef>
          </c:val>
          <c:smooth val="1"/>
          <c:extLst>
            <c:ext xmlns:c16="http://schemas.microsoft.com/office/drawing/2014/chart" uri="{C3380CC4-5D6E-409C-BE32-E72D297353CC}">
              <c16:uniqueId val="{00000000-F776-4AED-8AC4-65AF1E3D1400}"/>
            </c:ext>
          </c:extLst>
        </c:ser>
        <c:dLbls>
          <c:showLegendKey val="0"/>
          <c:showVal val="0"/>
          <c:showCatName val="0"/>
          <c:showSerName val="0"/>
          <c:showPercent val="0"/>
          <c:showBubbleSize val="0"/>
        </c:dLbls>
        <c:smooth val="0"/>
        <c:axId val="392105080"/>
        <c:axId val="392103904"/>
      </c:lineChart>
      <c:catAx>
        <c:axId val="392105080"/>
        <c:scaling>
          <c:orientation val="minMax"/>
        </c:scaling>
        <c:delete val="1"/>
        <c:axPos val="b"/>
        <c:majorTickMark val="none"/>
        <c:minorTickMark val="none"/>
        <c:tickLblPos val="nextTo"/>
        <c:crossAx val="392103904"/>
        <c:crosses val="autoZero"/>
        <c:auto val="1"/>
        <c:lblAlgn val="ctr"/>
        <c:lblOffset val="100"/>
        <c:noMultiLvlLbl val="0"/>
      </c:catAx>
      <c:valAx>
        <c:axId val="392103904"/>
        <c:scaling>
          <c:orientation val="minMax"/>
        </c:scaling>
        <c:delete val="1"/>
        <c:axPos val="l"/>
        <c:numFmt formatCode="General" sourceLinked="1"/>
        <c:majorTickMark val="none"/>
        <c:minorTickMark val="none"/>
        <c:tickLblPos val="nextTo"/>
        <c:crossAx val="392105080"/>
        <c:crosses val="autoZero"/>
        <c:crossBetween val="between"/>
      </c:valAx>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22-09-2024</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0D0A25C-BBA7-4C07-85D4-8127069AFC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B1C32B4-B99F-4B38-8D2C-C7DB36F7BACE}" type="slidenum">
              <a:rPr lang="en-US" altLang="en-US" smtClean="0">
                <a:solidFill>
                  <a:srgbClr val="FFFFFF"/>
                </a:solidFill>
                <a:ea typeface="Microsoft YaHei" panose="020B0503020204020204" pitchFamily="34" charset="-122"/>
                <a:cs typeface="Arial" panose="020B0604020202020204" pitchFamily="34" charset="0"/>
              </a:rPr>
              <a:pPr fontAlgn="base">
                <a:spcBef>
                  <a:spcPct val="0"/>
                </a:spcBef>
                <a:spcAft>
                  <a:spcPct val="0"/>
                </a:spcAft>
              </a:pPr>
              <a:t>1</a:t>
            </a:fld>
            <a:endParaRPr lang="en-US" altLang="en-US">
              <a:solidFill>
                <a:srgbClr val="FFFFFF"/>
              </a:solidFill>
              <a:ea typeface="Microsoft YaHei" panose="020B0503020204020204" pitchFamily="34" charset="-122"/>
              <a:cs typeface="Arial" panose="020B0604020202020204" pitchFamily="34" charset="0"/>
            </a:endParaRPr>
          </a:p>
        </p:txBody>
      </p:sp>
      <p:sp>
        <p:nvSpPr>
          <p:cNvPr id="4099" name="Rectangle 2">
            <a:extLst>
              <a:ext uri="{FF2B5EF4-FFF2-40B4-BE49-F238E27FC236}">
                <a16:creationId xmlns:a16="http://schemas.microsoft.com/office/drawing/2014/main" id="{56EBBCFE-8E96-47C3-B77E-8D9F8486049C}"/>
              </a:ext>
            </a:extLst>
          </p:cNvPr>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C340F232-9272-4D30-B1C5-19585A2A4AAE}"/>
              </a:ext>
            </a:extLst>
          </p:cNvPr>
          <p:cNvSpPr>
            <a:spLocks noGrp="1" noChangeArrowheads="1"/>
          </p:cNvSpPr>
          <p:nvPr>
            <p:ph type="body" idx="1"/>
          </p:nvPr>
        </p:nvSpPr>
        <p:spPr bwMode="auto">
          <a:xfrm>
            <a:off x="1425575" y="3589338"/>
            <a:ext cx="7842250" cy="340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183AE3-EE47-4AD7-83F8-C7A8B21A3B90}" type="slidenum">
              <a:rPr lang="en-US" smtClean="0"/>
              <a:pPr>
                <a:defRPr/>
              </a:pPr>
              <a:t>9</a:t>
            </a:fld>
            <a:endParaRPr lang="en-US"/>
          </a:p>
        </p:txBody>
      </p:sp>
    </p:spTree>
    <p:extLst>
      <p:ext uri="{BB962C8B-B14F-4D97-AF65-F5344CB8AC3E}">
        <p14:creationId xmlns:p14="http://schemas.microsoft.com/office/powerpoint/2010/main" val="118143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23E0D7-ECDD-4262-96CF-B7821E7D591F}"/>
              </a:ext>
            </a:extLst>
          </p:cNvPr>
          <p:cNvSpPr>
            <a:spLocks noGrp="1" noChangeArrowheads="1"/>
          </p:cNvSpPr>
          <p:nvPr>
            <p:ph type="ctrTitle"/>
          </p:nvPr>
        </p:nvSpPr>
        <p:spPr>
          <a:xfrm>
            <a:off x="573088" y="202097"/>
            <a:ext cx="11201400" cy="914400"/>
          </a:xfrm>
        </p:spPr>
        <p:txBody>
          <a:bodyPr/>
          <a:lstStyle/>
          <a:p>
            <a:pPr eaLnBrk="1" hangingPunct="1">
              <a:defRPr/>
            </a:pPr>
            <a:r>
              <a:rPr lang="en-US" altLang="en-US" sz="3721" dirty="0"/>
              <a:t>UIT2502 – Data Analytics &amp; Visualization</a:t>
            </a:r>
          </a:p>
        </p:txBody>
      </p:sp>
      <p:sp>
        <p:nvSpPr>
          <p:cNvPr id="2" name="Rectangle 2">
            <a:extLst>
              <a:ext uri="{FF2B5EF4-FFF2-40B4-BE49-F238E27FC236}">
                <a16:creationId xmlns:a16="http://schemas.microsoft.com/office/drawing/2014/main" id="{958AF5B0-6D99-4C3C-9F82-61C7A563D9FC}"/>
              </a:ext>
            </a:extLst>
          </p:cNvPr>
          <p:cNvSpPr txBox="1">
            <a:spLocks noChangeArrowheads="1"/>
          </p:cNvSpPr>
          <p:nvPr/>
        </p:nvSpPr>
        <p:spPr bwMode="auto">
          <a:xfrm>
            <a:off x="235330" y="1386453"/>
            <a:ext cx="11426618" cy="914400"/>
          </a:xfrm>
          <a:prstGeom prst="rect">
            <a:avLst/>
          </a:prstGeom>
          <a:noFill/>
          <a:ln w="9525">
            <a:noFill/>
            <a:round/>
            <a:headEnd/>
            <a:tailEnd/>
          </a:ln>
        </p:spPr>
        <p:txBody>
          <a:bodyPr lIns="93140" tIns="48433" rIns="93140" bIns="48433" anchor="ctr"/>
          <a:lstStyle/>
          <a:p>
            <a:pPr algn="ctr" defTabSz="473169">
              <a:buClr>
                <a:srgbClr val="000000"/>
              </a:buClr>
              <a:buSzPct val="100000"/>
              <a:defRPr/>
            </a:pPr>
            <a:r>
              <a:rPr lang="en-US" sz="3267" b="1" kern="0" dirty="0">
                <a:solidFill>
                  <a:srgbClr val="000000"/>
                </a:solidFill>
                <a:latin typeface="Verdana"/>
                <a:ea typeface="MS PGothic"/>
                <a:cs typeface="Arial" charset="0"/>
              </a:rPr>
              <a:t>Hypothesis Testing</a:t>
            </a:r>
            <a:endParaRPr lang="en-US" sz="2400" b="1" kern="0" dirty="0">
              <a:solidFill>
                <a:srgbClr val="000000"/>
              </a:solidFill>
              <a:latin typeface="Verdana"/>
              <a:ea typeface="MS PGothic"/>
              <a:cs typeface="Arial" charset="0"/>
            </a:endParaRPr>
          </a:p>
        </p:txBody>
      </p:sp>
      <p:pic>
        <p:nvPicPr>
          <p:cNvPr id="3" name="Picture 4" descr="10.5 - Have Fun With It! | STAT 100">
            <a:extLst>
              <a:ext uri="{FF2B5EF4-FFF2-40B4-BE49-F238E27FC236}">
                <a16:creationId xmlns:a16="http://schemas.microsoft.com/office/drawing/2014/main" id="{4BE60D30-4EB5-3297-D52E-FD255C02C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950" y="2504541"/>
            <a:ext cx="2602358" cy="37702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 ways to Increase Statistical Power | by Alison Yuhan Yao ...">
            <a:extLst>
              <a:ext uri="{FF2B5EF4-FFF2-40B4-BE49-F238E27FC236}">
                <a16:creationId xmlns:a16="http://schemas.microsoft.com/office/drawing/2014/main" id="{91FEF072-A6F4-3235-5B75-B5BFFF349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052" y="2737171"/>
            <a:ext cx="4619000" cy="3537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2D24-CA2A-B64A-2266-6B3A0F6C6E2D}"/>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E90B38F5-4DF7-044A-E9BC-8A11AD8369A9}"/>
              </a:ext>
            </a:extLst>
          </p:cNvPr>
          <p:cNvSpPr>
            <a:spLocks noGrp="1"/>
          </p:cNvSpPr>
          <p:nvPr>
            <p:ph idx="1"/>
          </p:nvPr>
        </p:nvSpPr>
        <p:spPr/>
        <p:txBody>
          <a:bodyPr/>
          <a:lstStyle/>
          <a:p>
            <a:pPr marL="0" indent="0">
              <a:buNone/>
            </a:pPr>
            <a:r>
              <a:rPr lang="en-US" dirty="0"/>
              <a:t>A ________ statement for ________ claims exhibiting the relationship between ___________________ representing __________ of the ___________ derived from the samples. </a:t>
            </a:r>
            <a:endParaRPr lang="en-IN" dirty="0"/>
          </a:p>
        </p:txBody>
      </p:sp>
    </p:spTree>
    <p:extLst>
      <p:ext uri="{BB962C8B-B14F-4D97-AF65-F5344CB8AC3E}">
        <p14:creationId xmlns:p14="http://schemas.microsoft.com/office/powerpoint/2010/main" val="20687576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3C9A-0BD2-073C-7FAE-CBE75F19A219}"/>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7C7074D5-7A11-7273-4395-CD716C12567B}"/>
              </a:ext>
            </a:extLst>
          </p:cNvPr>
          <p:cNvSpPr>
            <a:spLocks noGrp="1"/>
          </p:cNvSpPr>
          <p:nvPr>
            <p:ph idx="1"/>
          </p:nvPr>
        </p:nvSpPr>
        <p:spPr/>
        <p:txBody>
          <a:bodyPr/>
          <a:lstStyle/>
          <a:p>
            <a:pPr marL="0" indent="0">
              <a:buNone/>
            </a:pPr>
            <a:r>
              <a:rPr lang="en-US" dirty="0"/>
              <a:t>A </a:t>
            </a:r>
            <a:r>
              <a:rPr lang="en-US" dirty="0">
                <a:solidFill>
                  <a:srgbClr val="0000FF"/>
                </a:solidFill>
              </a:rPr>
              <a:t>testable</a:t>
            </a:r>
            <a:r>
              <a:rPr lang="en-US" dirty="0"/>
              <a:t> statement for </a:t>
            </a:r>
            <a:r>
              <a:rPr lang="en-US" dirty="0">
                <a:solidFill>
                  <a:srgbClr val="0000FF"/>
                </a:solidFill>
              </a:rPr>
              <a:t>measurable</a:t>
            </a:r>
            <a:r>
              <a:rPr lang="en-US" dirty="0"/>
              <a:t> claims exhibiting the relationship between </a:t>
            </a:r>
            <a:r>
              <a:rPr lang="en-US" dirty="0">
                <a:solidFill>
                  <a:srgbClr val="0000FF"/>
                </a:solidFill>
              </a:rPr>
              <a:t>dependent and independent variables</a:t>
            </a:r>
            <a:r>
              <a:rPr lang="en-US" dirty="0"/>
              <a:t>  representing </a:t>
            </a:r>
            <a:r>
              <a:rPr lang="en-US" dirty="0">
                <a:solidFill>
                  <a:srgbClr val="0000FF"/>
                </a:solidFill>
              </a:rPr>
              <a:t>predictions</a:t>
            </a:r>
            <a:r>
              <a:rPr lang="en-US" dirty="0"/>
              <a:t> of the </a:t>
            </a:r>
            <a:r>
              <a:rPr lang="en-US" dirty="0">
                <a:solidFill>
                  <a:srgbClr val="0000FF"/>
                </a:solidFill>
              </a:rPr>
              <a:t>population</a:t>
            </a:r>
            <a:r>
              <a:rPr lang="en-US" dirty="0"/>
              <a:t> derived from the samples. </a:t>
            </a:r>
            <a:endParaRPr lang="en-IN" dirty="0"/>
          </a:p>
        </p:txBody>
      </p:sp>
    </p:spTree>
    <p:extLst>
      <p:ext uri="{BB962C8B-B14F-4D97-AF65-F5344CB8AC3E}">
        <p14:creationId xmlns:p14="http://schemas.microsoft.com/office/powerpoint/2010/main" val="8362321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1409733243"/>
              </p:ext>
            </p:extLst>
          </p:nvPr>
        </p:nvGraphicFramePr>
        <p:xfrm>
          <a:off x="609600" y="1125277"/>
          <a:ext cx="10972800" cy="4629089"/>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nSpc>
                          <a:spcPct val="200000"/>
                        </a:lnSpc>
                      </a:pPr>
                      <a:r>
                        <a:rPr lang="en-IN" dirty="0"/>
                        <a:t>Type of hypothesis</a:t>
                      </a:r>
                    </a:p>
                  </a:txBody>
                  <a:tcPr/>
                </a:tc>
                <a:tc>
                  <a:txBody>
                    <a:bodyPr/>
                    <a:lstStyle/>
                    <a:p>
                      <a:pPr>
                        <a:lnSpc>
                          <a:spcPct val="200000"/>
                        </a:lnSpc>
                      </a:pPr>
                      <a:r>
                        <a:rPr lang="en-IN" dirty="0"/>
                        <a:t>Description</a:t>
                      </a:r>
                    </a:p>
                  </a:txBody>
                  <a:tcPr/>
                </a:tc>
                <a:extLst>
                  <a:ext uri="{0D108BD9-81ED-4DB2-BD59-A6C34878D82A}">
                    <a16:rowId xmlns:a16="http://schemas.microsoft.com/office/drawing/2014/main" val="932513995"/>
                  </a:ext>
                </a:extLst>
              </a:tr>
              <a:tr h="370840">
                <a:tc>
                  <a:txBody>
                    <a:bodyPr/>
                    <a:lstStyle/>
                    <a:p>
                      <a:pPr>
                        <a:lnSpc>
                          <a:spcPct val="200000"/>
                        </a:lnSpc>
                      </a:pPr>
                      <a:r>
                        <a:rPr lang="en-IN" dirty="0"/>
                        <a:t>Simple</a:t>
                      </a:r>
                    </a:p>
                  </a:txBody>
                  <a:tcPr/>
                </a:tc>
                <a:tc>
                  <a:txBody>
                    <a:bodyPr/>
                    <a:lstStyle/>
                    <a:p>
                      <a:pPr>
                        <a:lnSpc>
                          <a:spcPct val="200000"/>
                        </a:lnSpc>
                      </a:pPr>
                      <a:r>
                        <a:rPr lang="en-US" dirty="0"/>
                        <a:t>Predicting the direct relationship between two variables – Hypothesis could be presented in if-then format</a:t>
                      </a:r>
                      <a:endParaRPr lang="en-IN" dirty="0"/>
                    </a:p>
                  </a:txBody>
                  <a:tcPr/>
                </a:tc>
                <a:extLst>
                  <a:ext uri="{0D108BD9-81ED-4DB2-BD59-A6C34878D82A}">
                    <a16:rowId xmlns:a16="http://schemas.microsoft.com/office/drawing/2014/main" val="911617500"/>
                  </a:ext>
                </a:extLst>
              </a:tr>
              <a:tr h="370840">
                <a:tc>
                  <a:txBody>
                    <a:bodyPr/>
                    <a:lstStyle/>
                    <a:p>
                      <a:pPr>
                        <a:lnSpc>
                          <a:spcPct val="200000"/>
                        </a:lnSpc>
                      </a:pPr>
                      <a:r>
                        <a:rPr lang="en-IN" dirty="0"/>
                        <a:t>Complex</a:t>
                      </a:r>
                    </a:p>
                  </a:txBody>
                  <a:tcPr/>
                </a:tc>
                <a:tc>
                  <a:txBody>
                    <a:bodyPr/>
                    <a:lstStyle/>
                    <a:p>
                      <a:pPr>
                        <a:lnSpc>
                          <a:spcPct val="200000"/>
                        </a:lnSpc>
                      </a:pPr>
                      <a:r>
                        <a:rPr lang="en-US" sz="1906" b="0" i="0" kern="1200" dirty="0">
                          <a:solidFill>
                            <a:schemeClr val="dk1"/>
                          </a:solidFill>
                          <a:effectLst/>
                          <a:latin typeface="+mn-lt"/>
                          <a:ea typeface="+mn-ea"/>
                          <a:cs typeface="+mn-cs"/>
                        </a:rPr>
                        <a:t>Predicts the relationship between variables but has more than two dependent and independent variables</a:t>
                      </a:r>
                      <a:endParaRPr lang="en-IN" dirty="0"/>
                    </a:p>
                  </a:txBody>
                  <a:tcPr/>
                </a:tc>
                <a:extLst>
                  <a:ext uri="{0D108BD9-81ED-4DB2-BD59-A6C34878D82A}">
                    <a16:rowId xmlns:a16="http://schemas.microsoft.com/office/drawing/2014/main" val="3702714630"/>
                  </a:ext>
                </a:extLst>
              </a:tr>
              <a:tr h="370840">
                <a:tc>
                  <a:txBody>
                    <a:bodyPr/>
                    <a:lstStyle/>
                    <a:p>
                      <a:pPr>
                        <a:lnSpc>
                          <a:spcPct val="200000"/>
                        </a:lnSpc>
                      </a:pPr>
                      <a:r>
                        <a:rPr lang="en-IN" dirty="0"/>
                        <a:t>Null</a:t>
                      </a:r>
                    </a:p>
                  </a:txBody>
                  <a:tcPr/>
                </a:tc>
                <a:tc>
                  <a:txBody>
                    <a:bodyPr/>
                    <a:lstStyle/>
                    <a:p>
                      <a:pPr>
                        <a:lnSpc>
                          <a:spcPct val="200000"/>
                        </a:lnSpc>
                      </a:pPr>
                      <a:r>
                        <a:rPr lang="en-US" sz="1906" b="0" i="0" kern="1200" dirty="0">
                          <a:solidFill>
                            <a:schemeClr val="dk1"/>
                          </a:solidFill>
                          <a:effectLst/>
                          <a:latin typeface="+mn-lt"/>
                          <a:ea typeface="+mn-ea"/>
                          <a:cs typeface="+mn-cs"/>
                        </a:rPr>
                        <a:t>Default position stating there’s no relationship between variables - no difference in the experiment’s results</a:t>
                      </a:r>
                      <a:endParaRPr lang="en-IN" dirty="0"/>
                    </a:p>
                  </a:txBody>
                  <a:tcPr/>
                </a:tc>
                <a:extLst>
                  <a:ext uri="{0D108BD9-81ED-4DB2-BD59-A6C34878D82A}">
                    <a16:rowId xmlns:a16="http://schemas.microsoft.com/office/drawing/2014/main" val="957359172"/>
                  </a:ext>
                </a:extLst>
              </a:tr>
              <a:tr h="370840">
                <a:tc>
                  <a:txBody>
                    <a:bodyPr/>
                    <a:lstStyle/>
                    <a:p>
                      <a:pPr>
                        <a:lnSpc>
                          <a:spcPct val="200000"/>
                        </a:lnSpc>
                      </a:pPr>
                      <a:r>
                        <a:rPr lang="en-IN" dirty="0"/>
                        <a:t>Alternative</a:t>
                      </a:r>
                    </a:p>
                  </a:txBody>
                  <a:tcPr/>
                </a:tc>
                <a:tc>
                  <a:txBody>
                    <a:bodyPr/>
                    <a:lstStyle/>
                    <a:p>
                      <a:pPr>
                        <a:lnSpc>
                          <a:spcPct val="200000"/>
                        </a:lnSpc>
                      </a:pPr>
                      <a:r>
                        <a:rPr lang="en-IN" dirty="0"/>
                        <a:t>Directly contradicts a null hypothesis</a:t>
                      </a:r>
                    </a:p>
                  </a:txBody>
                  <a:tcPr/>
                </a:tc>
                <a:extLst>
                  <a:ext uri="{0D108BD9-81ED-4DB2-BD59-A6C34878D82A}">
                    <a16:rowId xmlns:a16="http://schemas.microsoft.com/office/drawing/2014/main" val="401096083"/>
                  </a:ext>
                </a:extLst>
              </a:tr>
            </a:tbl>
          </a:graphicData>
        </a:graphic>
      </p:graphicFrame>
    </p:spTree>
    <p:extLst>
      <p:ext uri="{BB962C8B-B14F-4D97-AF65-F5344CB8AC3E}">
        <p14:creationId xmlns:p14="http://schemas.microsoft.com/office/powerpoint/2010/main" val="40108667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1419304658"/>
              </p:ext>
            </p:extLst>
          </p:nvPr>
        </p:nvGraphicFramePr>
        <p:xfrm>
          <a:off x="609600" y="1125277"/>
          <a:ext cx="10972800" cy="4632708"/>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nSpc>
                          <a:spcPct val="200000"/>
                        </a:lnSpc>
                      </a:pPr>
                      <a:r>
                        <a:rPr lang="en-IN" dirty="0"/>
                        <a:t>Type of hypothesis</a:t>
                      </a:r>
                    </a:p>
                  </a:txBody>
                  <a:tcPr/>
                </a:tc>
                <a:tc>
                  <a:txBody>
                    <a:bodyPr/>
                    <a:lstStyle/>
                    <a:p>
                      <a:pPr>
                        <a:lnSpc>
                          <a:spcPct val="200000"/>
                        </a:lnSpc>
                      </a:pPr>
                      <a:r>
                        <a:rPr lang="en-IN" dirty="0"/>
                        <a:t>Description</a:t>
                      </a:r>
                    </a:p>
                  </a:txBody>
                  <a:tcPr/>
                </a:tc>
                <a:extLst>
                  <a:ext uri="{0D108BD9-81ED-4DB2-BD59-A6C34878D82A}">
                    <a16:rowId xmlns:a16="http://schemas.microsoft.com/office/drawing/2014/main" val="932513995"/>
                  </a:ext>
                </a:extLst>
              </a:tr>
              <a:tr h="370840">
                <a:tc>
                  <a:txBody>
                    <a:bodyPr/>
                    <a:lstStyle/>
                    <a:p>
                      <a:pPr>
                        <a:lnSpc>
                          <a:spcPct val="200000"/>
                        </a:lnSpc>
                      </a:pPr>
                      <a:r>
                        <a:rPr lang="en-IN" dirty="0"/>
                        <a:t>Logical</a:t>
                      </a:r>
                    </a:p>
                  </a:txBody>
                  <a:tcPr/>
                </a:tc>
                <a:tc>
                  <a:txBody>
                    <a:bodyPr/>
                    <a:lstStyle/>
                    <a:p>
                      <a:pPr>
                        <a:lnSpc>
                          <a:spcPct val="200000"/>
                        </a:lnSpc>
                      </a:pPr>
                      <a:r>
                        <a:rPr lang="en-US" sz="1906" b="0" i="0" kern="1200" dirty="0">
                          <a:solidFill>
                            <a:schemeClr val="dk1"/>
                          </a:solidFill>
                          <a:effectLst/>
                          <a:latin typeface="+mn-lt"/>
                          <a:ea typeface="+mn-ea"/>
                          <a:cs typeface="+mn-cs"/>
                        </a:rPr>
                        <a:t>Use reasoning and logical connections instead of proven facts, statistics, or background research</a:t>
                      </a:r>
                      <a:endParaRPr lang="en-IN" dirty="0"/>
                    </a:p>
                  </a:txBody>
                  <a:tcPr/>
                </a:tc>
                <a:extLst>
                  <a:ext uri="{0D108BD9-81ED-4DB2-BD59-A6C34878D82A}">
                    <a16:rowId xmlns:a16="http://schemas.microsoft.com/office/drawing/2014/main" val="1152218301"/>
                  </a:ext>
                </a:extLst>
              </a:tr>
              <a:tr h="370840">
                <a:tc>
                  <a:txBody>
                    <a:bodyPr/>
                    <a:lstStyle/>
                    <a:p>
                      <a:pPr>
                        <a:lnSpc>
                          <a:spcPct val="200000"/>
                        </a:lnSpc>
                      </a:pPr>
                      <a:r>
                        <a:rPr lang="en-IN" dirty="0"/>
                        <a:t>Empirical</a:t>
                      </a:r>
                    </a:p>
                  </a:txBody>
                  <a:tcPr/>
                </a:tc>
                <a:tc>
                  <a:txBody>
                    <a:bodyPr/>
                    <a:lstStyle/>
                    <a:p>
                      <a:pPr>
                        <a:lnSpc>
                          <a:spcPct val="200000"/>
                        </a:lnSpc>
                      </a:pPr>
                      <a:r>
                        <a:rPr lang="en-US" sz="1906" b="0" i="0" kern="1200" dirty="0">
                          <a:solidFill>
                            <a:schemeClr val="dk1"/>
                          </a:solidFill>
                          <a:effectLst/>
                          <a:latin typeface="+mn-lt"/>
                          <a:ea typeface="+mn-ea"/>
                          <a:cs typeface="+mn-cs"/>
                        </a:rPr>
                        <a:t>Those going through tests, trials, or errors via observation and experiments right now and can be changed later around the independent variables - opposite of a logical hypothesis.</a:t>
                      </a:r>
                      <a:endParaRPr lang="en-IN" dirty="0"/>
                    </a:p>
                  </a:txBody>
                  <a:tcPr/>
                </a:tc>
                <a:extLst>
                  <a:ext uri="{0D108BD9-81ED-4DB2-BD59-A6C34878D82A}">
                    <a16:rowId xmlns:a16="http://schemas.microsoft.com/office/drawing/2014/main" val="1258506203"/>
                  </a:ext>
                </a:extLst>
              </a:tr>
              <a:tr h="370840">
                <a:tc>
                  <a:txBody>
                    <a:bodyPr/>
                    <a:lstStyle/>
                    <a:p>
                      <a:pPr>
                        <a:lnSpc>
                          <a:spcPct val="200000"/>
                        </a:lnSpc>
                      </a:pPr>
                      <a:r>
                        <a:rPr lang="en-IN" dirty="0"/>
                        <a:t>Statistical</a:t>
                      </a:r>
                    </a:p>
                  </a:txBody>
                  <a:tcPr/>
                </a:tc>
                <a:tc>
                  <a:txBody>
                    <a:bodyPr/>
                    <a:lstStyle/>
                    <a:p>
                      <a:pPr>
                        <a:lnSpc>
                          <a:spcPct val="200000"/>
                        </a:lnSpc>
                      </a:pPr>
                      <a:r>
                        <a:rPr lang="en-US" sz="1906" b="0" i="0" kern="1200" dirty="0">
                          <a:solidFill>
                            <a:schemeClr val="dk1"/>
                          </a:solidFill>
                          <a:effectLst/>
                          <a:latin typeface="+mn-lt"/>
                          <a:ea typeface="+mn-ea"/>
                          <a:cs typeface="+mn-cs"/>
                        </a:rPr>
                        <a:t>Can be tested and verified statistically based on data and quantitative research methods.</a:t>
                      </a:r>
                      <a:endParaRPr lang="en-IN" dirty="0"/>
                    </a:p>
                  </a:txBody>
                  <a:tcPr/>
                </a:tc>
                <a:extLst>
                  <a:ext uri="{0D108BD9-81ED-4DB2-BD59-A6C34878D82A}">
                    <a16:rowId xmlns:a16="http://schemas.microsoft.com/office/drawing/2014/main" val="4058370343"/>
                  </a:ext>
                </a:extLst>
              </a:tr>
            </a:tbl>
          </a:graphicData>
        </a:graphic>
      </p:graphicFrame>
    </p:spTree>
    <p:extLst>
      <p:ext uri="{BB962C8B-B14F-4D97-AF65-F5344CB8AC3E}">
        <p14:creationId xmlns:p14="http://schemas.microsoft.com/office/powerpoint/2010/main" val="1039530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1389703147"/>
              </p:ext>
            </p:extLst>
          </p:nvPr>
        </p:nvGraphicFramePr>
        <p:xfrm>
          <a:off x="609600" y="1125277"/>
          <a:ext cx="10972800" cy="5054030"/>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gn="l">
                        <a:lnSpc>
                          <a:spcPct val="150000"/>
                        </a:lnSpc>
                      </a:pPr>
                      <a:r>
                        <a:rPr lang="en-IN" dirty="0"/>
                        <a:t>Type of hypothesis</a:t>
                      </a:r>
                    </a:p>
                  </a:txBody>
                  <a:tcPr anchor="ctr"/>
                </a:tc>
                <a:tc>
                  <a:txBody>
                    <a:bodyPr/>
                    <a:lstStyle/>
                    <a:p>
                      <a:pPr algn="l">
                        <a:lnSpc>
                          <a:spcPct val="150000"/>
                        </a:lnSpc>
                      </a:pPr>
                      <a:r>
                        <a:rPr lang="en-IN" dirty="0"/>
                        <a:t>Example</a:t>
                      </a:r>
                    </a:p>
                  </a:txBody>
                  <a:tcPr anchor="ctr"/>
                </a:tc>
                <a:extLst>
                  <a:ext uri="{0D108BD9-81ED-4DB2-BD59-A6C34878D82A}">
                    <a16:rowId xmlns:a16="http://schemas.microsoft.com/office/drawing/2014/main" val="932513995"/>
                  </a:ext>
                </a:extLst>
              </a:tr>
              <a:tr h="370840">
                <a:tc>
                  <a:txBody>
                    <a:bodyPr/>
                    <a:lstStyle/>
                    <a:p>
                      <a:pPr algn="l">
                        <a:lnSpc>
                          <a:spcPct val="150000"/>
                        </a:lnSpc>
                      </a:pPr>
                      <a:endParaRPr lang="en-IN" dirty="0"/>
                    </a:p>
                  </a:txBody>
                  <a:tcPr anchor="ctr"/>
                </a:tc>
                <a:tc>
                  <a:txBody>
                    <a:bodyPr/>
                    <a:lstStyle/>
                    <a:p>
                      <a:pPr algn="l">
                        <a:lnSpc>
                          <a:spcPct val="150000"/>
                        </a:lnSpc>
                      </a:pPr>
                      <a:r>
                        <a:rPr lang="en-US" dirty="0"/>
                        <a:t>Light color does not affect plant growth.</a:t>
                      </a:r>
                      <a:endParaRPr lang="en-IN" dirty="0"/>
                    </a:p>
                  </a:txBody>
                  <a:tcPr anchor="ctr"/>
                </a:tc>
                <a:extLst>
                  <a:ext uri="{0D108BD9-81ED-4DB2-BD59-A6C34878D82A}">
                    <a16:rowId xmlns:a16="http://schemas.microsoft.com/office/drawing/2014/main" val="911617500"/>
                  </a:ext>
                </a:extLst>
              </a:tr>
              <a:tr h="370840">
                <a:tc>
                  <a:txBody>
                    <a:bodyPr/>
                    <a:lstStyle/>
                    <a:p>
                      <a:pPr algn="l">
                        <a:lnSpc>
                          <a:spcPct val="150000"/>
                        </a:lnSpc>
                      </a:pPr>
                      <a:endParaRPr lang="en-IN" dirty="0"/>
                    </a:p>
                  </a:txBody>
                  <a:tcPr anchor="ctr"/>
                </a:tc>
                <a:tc>
                  <a:txBody>
                    <a:bodyPr/>
                    <a:lstStyle/>
                    <a:p>
                      <a:pPr algn="l">
                        <a:lnSpc>
                          <a:spcPct val="150000"/>
                        </a:lnSpc>
                      </a:pPr>
                      <a:r>
                        <a:rPr lang="en-US" dirty="0"/>
                        <a:t>Light color affects plant growth.</a:t>
                      </a:r>
                      <a:endParaRPr lang="en-IN" dirty="0"/>
                    </a:p>
                  </a:txBody>
                  <a:tcPr anchor="ctr"/>
                </a:tc>
                <a:extLst>
                  <a:ext uri="{0D108BD9-81ED-4DB2-BD59-A6C34878D82A}">
                    <a16:rowId xmlns:a16="http://schemas.microsoft.com/office/drawing/2014/main" val="3702714630"/>
                  </a:ext>
                </a:extLst>
              </a:tr>
              <a:tr h="370840">
                <a:tc>
                  <a:txBody>
                    <a:bodyPr/>
                    <a:lstStyle/>
                    <a:p>
                      <a:pPr algn="l">
                        <a:lnSpc>
                          <a:spcPct val="150000"/>
                        </a:lnSpc>
                      </a:pPr>
                      <a:endParaRPr lang="en-IN" dirty="0"/>
                    </a:p>
                  </a:txBody>
                  <a:tcPr anchor="ctr"/>
                </a:tc>
                <a:tc>
                  <a:txBody>
                    <a:bodyPr/>
                    <a:lstStyle/>
                    <a:p>
                      <a:pPr algn="l">
                        <a:lnSpc>
                          <a:spcPct val="150000"/>
                        </a:lnSpc>
                      </a:pPr>
                      <a:r>
                        <a:rPr lang="en-US" dirty="0"/>
                        <a:t>60% of people talking on the phone while driving have been in at least one car accident.</a:t>
                      </a:r>
                      <a:endParaRPr lang="en-IN" dirty="0"/>
                    </a:p>
                  </a:txBody>
                  <a:tcPr anchor="ctr"/>
                </a:tc>
                <a:extLst>
                  <a:ext uri="{0D108BD9-81ED-4DB2-BD59-A6C34878D82A}">
                    <a16:rowId xmlns:a16="http://schemas.microsoft.com/office/drawing/2014/main" val="957359172"/>
                  </a:ext>
                </a:extLst>
              </a:tr>
              <a:tr h="370840">
                <a:tc>
                  <a:txBody>
                    <a:bodyPr/>
                    <a:lstStyle/>
                    <a:p>
                      <a:pPr algn="l">
                        <a:lnSpc>
                          <a:spcPct val="150000"/>
                        </a:lnSpc>
                      </a:pPr>
                      <a:endParaRPr lang="en-IN" dirty="0"/>
                    </a:p>
                  </a:txBody>
                  <a:tcPr anchor="ctr"/>
                </a:tc>
                <a:tc>
                  <a:txBody>
                    <a:bodyPr/>
                    <a:lstStyle/>
                    <a:p>
                      <a:pPr algn="l">
                        <a:lnSpc>
                          <a:spcPct val="150000"/>
                        </a:lnSpc>
                      </a:pPr>
                      <a:r>
                        <a:rPr lang="en-US" dirty="0"/>
                        <a:t>Overweight people who eat junk food have higher chances of getting excessive cholesterol and heart disease. </a:t>
                      </a:r>
                      <a:endParaRPr lang="en-IN" dirty="0"/>
                    </a:p>
                  </a:txBody>
                  <a:tcPr anchor="ctr"/>
                </a:tc>
                <a:extLst>
                  <a:ext uri="{0D108BD9-81ED-4DB2-BD59-A6C34878D82A}">
                    <a16:rowId xmlns:a16="http://schemas.microsoft.com/office/drawing/2014/main" val="401096083"/>
                  </a:ext>
                </a:extLst>
              </a:tr>
              <a:tr h="370840">
                <a:tc>
                  <a:txBody>
                    <a:bodyPr/>
                    <a:lstStyle/>
                    <a:p>
                      <a:pPr algn="l">
                        <a:lnSpc>
                          <a:spcPct val="150000"/>
                        </a:lnSpc>
                      </a:pPr>
                      <a:endParaRPr lang="en-IN" dirty="0"/>
                    </a:p>
                  </a:txBody>
                  <a:tcPr anchor="ctr"/>
                </a:tc>
                <a:tc>
                  <a:txBody>
                    <a:bodyPr/>
                    <a:lstStyle/>
                    <a:p>
                      <a:pPr algn="l">
                        <a:lnSpc>
                          <a:spcPct val="150000"/>
                        </a:lnSpc>
                      </a:pPr>
                      <a:r>
                        <a:rPr lang="en-US" dirty="0"/>
                        <a:t>Everyday smoking leads to lung cancer.</a:t>
                      </a:r>
                      <a:endParaRPr lang="en-IN" dirty="0"/>
                    </a:p>
                  </a:txBody>
                  <a:tcPr anchor="ctr"/>
                </a:tc>
                <a:extLst>
                  <a:ext uri="{0D108BD9-81ED-4DB2-BD59-A6C34878D82A}">
                    <a16:rowId xmlns:a16="http://schemas.microsoft.com/office/drawing/2014/main" val="1152218301"/>
                  </a:ext>
                </a:extLst>
              </a:tr>
              <a:tr h="370840">
                <a:tc>
                  <a:txBody>
                    <a:bodyPr/>
                    <a:lstStyle/>
                    <a:p>
                      <a:pPr algn="l">
                        <a:lnSpc>
                          <a:spcPct val="150000"/>
                        </a:lnSpc>
                      </a:pPr>
                      <a:endParaRPr lang="en-IN" dirty="0"/>
                    </a:p>
                  </a:txBody>
                  <a:tcPr anchor="ctr"/>
                </a:tc>
                <a:tc>
                  <a:txBody>
                    <a:bodyPr/>
                    <a:lstStyle/>
                    <a:p>
                      <a:pPr algn="l">
                        <a:lnSpc>
                          <a:spcPct val="150000"/>
                        </a:lnSpc>
                      </a:pPr>
                      <a:r>
                        <a:rPr lang="en-US" dirty="0"/>
                        <a:t>Women taking vitamin E grow hair faster than those taking vitamin K</a:t>
                      </a:r>
                      <a:endParaRPr lang="en-IN" dirty="0"/>
                    </a:p>
                  </a:txBody>
                  <a:tcPr anchor="ctr"/>
                </a:tc>
                <a:extLst>
                  <a:ext uri="{0D108BD9-81ED-4DB2-BD59-A6C34878D82A}">
                    <a16:rowId xmlns:a16="http://schemas.microsoft.com/office/drawing/2014/main" val="1258506203"/>
                  </a:ext>
                </a:extLst>
              </a:tr>
              <a:tr h="370840">
                <a:tc>
                  <a:txBody>
                    <a:bodyPr/>
                    <a:lstStyle/>
                    <a:p>
                      <a:pPr algn="l">
                        <a:lnSpc>
                          <a:spcPct val="150000"/>
                        </a:lnSpc>
                      </a:pPr>
                      <a:endParaRPr lang="en-IN" dirty="0"/>
                    </a:p>
                  </a:txBody>
                  <a:tcPr anchor="ctr"/>
                </a:tc>
                <a:tc>
                  <a:txBody>
                    <a:bodyPr/>
                    <a:lstStyle/>
                    <a:p>
                      <a:pPr algn="l">
                        <a:lnSpc>
                          <a:spcPct val="150000"/>
                        </a:lnSpc>
                      </a:pPr>
                      <a:r>
                        <a:rPr lang="en-US" dirty="0"/>
                        <a:t>Dogs won’t survive without water.</a:t>
                      </a:r>
                      <a:endParaRPr lang="en-IN" dirty="0"/>
                    </a:p>
                  </a:txBody>
                  <a:tcPr anchor="ctr"/>
                </a:tc>
                <a:extLst>
                  <a:ext uri="{0D108BD9-81ED-4DB2-BD59-A6C34878D82A}">
                    <a16:rowId xmlns:a16="http://schemas.microsoft.com/office/drawing/2014/main" val="4058370343"/>
                  </a:ext>
                </a:extLst>
              </a:tr>
            </a:tbl>
          </a:graphicData>
        </a:graphic>
      </p:graphicFrame>
    </p:spTree>
    <p:extLst>
      <p:ext uri="{BB962C8B-B14F-4D97-AF65-F5344CB8AC3E}">
        <p14:creationId xmlns:p14="http://schemas.microsoft.com/office/powerpoint/2010/main" val="8347025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D66-C402-C434-287D-B21F244618A7}"/>
              </a:ext>
            </a:extLst>
          </p:cNvPr>
          <p:cNvSpPr>
            <a:spLocks noGrp="1"/>
          </p:cNvSpPr>
          <p:nvPr>
            <p:ph type="title"/>
          </p:nvPr>
        </p:nvSpPr>
        <p:spPr/>
        <p:txBody>
          <a:bodyPr/>
          <a:lstStyle/>
          <a:p>
            <a:r>
              <a:rPr lang="en-IN" dirty="0"/>
              <a:t>Types of hypothesis</a:t>
            </a:r>
          </a:p>
        </p:txBody>
      </p:sp>
      <p:graphicFrame>
        <p:nvGraphicFramePr>
          <p:cNvPr id="4" name="Table 4">
            <a:extLst>
              <a:ext uri="{FF2B5EF4-FFF2-40B4-BE49-F238E27FC236}">
                <a16:creationId xmlns:a16="http://schemas.microsoft.com/office/drawing/2014/main" id="{CE8706BF-CA8C-F5B1-03C1-40CA650C00BD}"/>
              </a:ext>
            </a:extLst>
          </p:cNvPr>
          <p:cNvGraphicFramePr>
            <a:graphicFrameLocks noGrp="1"/>
          </p:cNvGraphicFramePr>
          <p:nvPr>
            <p:ph idx="1"/>
            <p:extLst>
              <p:ext uri="{D42A27DB-BD31-4B8C-83A1-F6EECF244321}">
                <p14:modId xmlns:p14="http://schemas.microsoft.com/office/powerpoint/2010/main" val="3708802328"/>
              </p:ext>
            </p:extLst>
          </p:nvPr>
        </p:nvGraphicFramePr>
        <p:xfrm>
          <a:off x="609600" y="1125277"/>
          <a:ext cx="10972800" cy="5054030"/>
        </p:xfrm>
        <a:graphic>
          <a:graphicData uri="http://schemas.openxmlformats.org/drawingml/2006/table">
            <a:tbl>
              <a:tblPr firstRow="1" bandRow="1">
                <a:tableStyleId>{21E4AEA4-8DFA-4A89-87EB-49C32662AFE0}</a:tableStyleId>
              </a:tblPr>
              <a:tblGrid>
                <a:gridCol w="2899144">
                  <a:extLst>
                    <a:ext uri="{9D8B030D-6E8A-4147-A177-3AD203B41FA5}">
                      <a16:colId xmlns:a16="http://schemas.microsoft.com/office/drawing/2014/main" val="734295378"/>
                    </a:ext>
                  </a:extLst>
                </a:gridCol>
                <a:gridCol w="8073656">
                  <a:extLst>
                    <a:ext uri="{9D8B030D-6E8A-4147-A177-3AD203B41FA5}">
                      <a16:colId xmlns:a16="http://schemas.microsoft.com/office/drawing/2014/main" val="3728740006"/>
                    </a:ext>
                  </a:extLst>
                </a:gridCol>
              </a:tblGrid>
              <a:tr h="370840">
                <a:tc>
                  <a:txBody>
                    <a:bodyPr/>
                    <a:lstStyle/>
                    <a:p>
                      <a:pPr algn="l">
                        <a:lnSpc>
                          <a:spcPct val="150000"/>
                        </a:lnSpc>
                      </a:pPr>
                      <a:r>
                        <a:rPr lang="en-IN" dirty="0"/>
                        <a:t>Type of hypothesis</a:t>
                      </a:r>
                    </a:p>
                  </a:txBody>
                  <a:tcPr anchor="ctr"/>
                </a:tc>
                <a:tc>
                  <a:txBody>
                    <a:bodyPr/>
                    <a:lstStyle/>
                    <a:p>
                      <a:pPr algn="l">
                        <a:lnSpc>
                          <a:spcPct val="150000"/>
                        </a:lnSpc>
                      </a:pPr>
                      <a:r>
                        <a:rPr lang="en-IN" dirty="0"/>
                        <a:t>Example</a:t>
                      </a:r>
                    </a:p>
                  </a:txBody>
                  <a:tcPr anchor="ctr"/>
                </a:tc>
                <a:extLst>
                  <a:ext uri="{0D108BD9-81ED-4DB2-BD59-A6C34878D82A}">
                    <a16:rowId xmlns:a16="http://schemas.microsoft.com/office/drawing/2014/main" val="932513995"/>
                  </a:ext>
                </a:extLst>
              </a:tr>
              <a:tr h="370840">
                <a:tc>
                  <a:txBody>
                    <a:bodyPr/>
                    <a:lstStyle/>
                    <a:p>
                      <a:pPr algn="ctr">
                        <a:lnSpc>
                          <a:spcPct val="150000"/>
                        </a:lnSpc>
                      </a:pPr>
                      <a:r>
                        <a:rPr lang="en-IN" dirty="0"/>
                        <a:t>Null</a:t>
                      </a:r>
                    </a:p>
                  </a:txBody>
                  <a:tcPr anchor="ctr"/>
                </a:tc>
                <a:tc>
                  <a:txBody>
                    <a:bodyPr/>
                    <a:lstStyle/>
                    <a:p>
                      <a:pPr algn="l">
                        <a:lnSpc>
                          <a:spcPct val="150000"/>
                        </a:lnSpc>
                      </a:pPr>
                      <a:r>
                        <a:rPr lang="en-US" dirty="0"/>
                        <a:t>Light color does not affect plant growth.</a:t>
                      </a:r>
                      <a:endParaRPr lang="en-IN" dirty="0"/>
                    </a:p>
                  </a:txBody>
                  <a:tcPr anchor="ctr"/>
                </a:tc>
                <a:extLst>
                  <a:ext uri="{0D108BD9-81ED-4DB2-BD59-A6C34878D82A}">
                    <a16:rowId xmlns:a16="http://schemas.microsoft.com/office/drawing/2014/main" val="911617500"/>
                  </a:ext>
                </a:extLst>
              </a:tr>
              <a:tr h="370840">
                <a:tc>
                  <a:txBody>
                    <a:bodyPr/>
                    <a:lstStyle/>
                    <a:p>
                      <a:pPr algn="ctr">
                        <a:lnSpc>
                          <a:spcPct val="150000"/>
                        </a:lnSpc>
                      </a:pPr>
                      <a:r>
                        <a:rPr lang="en-IN" dirty="0"/>
                        <a:t>Alternative</a:t>
                      </a:r>
                    </a:p>
                  </a:txBody>
                  <a:tcPr anchor="ctr"/>
                </a:tc>
                <a:tc>
                  <a:txBody>
                    <a:bodyPr/>
                    <a:lstStyle/>
                    <a:p>
                      <a:pPr algn="l">
                        <a:lnSpc>
                          <a:spcPct val="150000"/>
                        </a:lnSpc>
                      </a:pPr>
                      <a:r>
                        <a:rPr lang="en-US" dirty="0"/>
                        <a:t>Light color affects plant growth.</a:t>
                      </a:r>
                      <a:endParaRPr lang="en-IN" dirty="0"/>
                    </a:p>
                  </a:txBody>
                  <a:tcPr anchor="ctr"/>
                </a:tc>
                <a:extLst>
                  <a:ext uri="{0D108BD9-81ED-4DB2-BD59-A6C34878D82A}">
                    <a16:rowId xmlns:a16="http://schemas.microsoft.com/office/drawing/2014/main" val="3702714630"/>
                  </a:ext>
                </a:extLst>
              </a:tr>
              <a:tr h="370840">
                <a:tc>
                  <a:txBody>
                    <a:bodyPr/>
                    <a:lstStyle/>
                    <a:p>
                      <a:pPr algn="ctr">
                        <a:lnSpc>
                          <a:spcPct val="150000"/>
                        </a:lnSpc>
                      </a:pPr>
                      <a:r>
                        <a:rPr lang="en-IN" dirty="0"/>
                        <a:t>Statistical</a:t>
                      </a:r>
                    </a:p>
                  </a:txBody>
                  <a:tcPr anchor="ctr"/>
                </a:tc>
                <a:tc>
                  <a:txBody>
                    <a:bodyPr/>
                    <a:lstStyle/>
                    <a:p>
                      <a:pPr algn="l">
                        <a:lnSpc>
                          <a:spcPct val="150000"/>
                        </a:lnSpc>
                      </a:pPr>
                      <a:r>
                        <a:rPr lang="en-US" dirty="0"/>
                        <a:t>60% of people talking on the phone while driving have been in at least one car accident.</a:t>
                      </a:r>
                      <a:endParaRPr lang="en-IN" dirty="0"/>
                    </a:p>
                  </a:txBody>
                  <a:tcPr anchor="ctr"/>
                </a:tc>
                <a:extLst>
                  <a:ext uri="{0D108BD9-81ED-4DB2-BD59-A6C34878D82A}">
                    <a16:rowId xmlns:a16="http://schemas.microsoft.com/office/drawing/2014/main" val="957359172"/>
                  </a:ext>
                </a:extLst>
              </a:tr>
              <a:tr h="370840">
                <a:tc>
                  <a:txBody>
                    <a:bodyPr/>
                    <a:lstStyle/>
                    <a:p>
                      <a:pPr algn="ctr">
                        <a:lnSpc>
                          <a:spcPct val="150000"/>
                        </a:lnSpc>
                      </a:pPr>
                      <a:r>
                        <a:rPr lang="en-IN" dirty="0"/>
                        <a:t>Complex</a:t>
                      </a:r>
                    </a:p>
                  </a:txBody>
                  <a:tcPr anchor="ctr"/>
                </a:tc>
                <a:tc>
                  <a:txBody>
                    <a:bodyPr/>
                    <a:lstStyle/>
                    <a:p>
                      <a:pPr algn="l">
                        <a:lnSpc>
                          <a:spcPct val="150000"/>
                        </a:lnSpc>
                      </a:pPr>
                      <a:r>
                        <a:rPr lang="en-US" dirty="0"/>
                        <a:t>Overweight people who eat junk food have higher chances of getting excessive cholesterol and heart disease. </a:t>
                      </a:r>
                      <a:endParaRPr lang="en-IN" dirty="0"/>
                    </a:p>
                  </a:txBody>
                  <a:tcPr anchor="ctr"/>
                </a:tc>
                <a:extLst>
                  <a:ext uri="{0D108BD9-81ED-4DB2-BD59-A6C34878D82A}">
                    <a16:rowId xmlns:a16="http://schemas.microsoft.com/office/drawing/2014/main" val="401096083"/>
                  </a:ext>
                </a:extLst>
              </a:tr>
              <a:tr h="370840">
                <a:tc>
                  <a:txBody>
                    <a:bodyPr/>
                    <a:lstStyle/>
                    <a:p>
                      <a:pPr algn="ctr">
                        <a:lnSpc>
                          <a:spcPct val="150000"/>
                        </a:lnSpc>
                      </a:pPr>
                      <a:r>
                        <a:rPr lang="en-IN" dirty="0"/>
                        <a:t>Simple</a:t>
                      </a:r>
                    </a:p>
                  </a:txBody>
                  <a:tcPr anchor="ctr"/>
                </a:tc>
                <a:tc>
                  <a:txBody>
                    <a:bodyPr/>
                    <a:lstStyle/>
                    <a:p>
                      <a:pPr algn="l">
                        <a:lnSpc>
                          <a:spcPct val="150000"/>
                        </a:lnSpc>
                      </a:pPr>
                      <a:r>
                        <a:rPr lang="en-US" dirty="0"/>
                        <a:t>Everyday smoking leads to lung cancer.</a:t>
                      </a:r>
                      <a:endParaRPr lang="en-IN" dirty="0"/>
                    </a:p>
                  </a:txBody>
                  <a:tcPr anchor="ctr"/>
                </a:tc>
                <a:extLst>
                  <a:ext uri="{0D108BD9-81ED-4DB2-BD59-A6C34878D82A}">
                    <a16:rowId xmlns:a16="http://schemas.microsoft.com/office/drawing/2014/main" val="1152218301"/>
                  </a:ext>
                </a:extLst>
              </a:tr>
              <a:tr h="370840">
                <a:tc>
                  <a:txBody>
                    <a:bodyPr/>
                    <a:lstStyle/>
                    <a:p>
                      <a:pPr algn="ctr">
                        <a:lnSpc>
                          <a:spcPct val="150000"/>
                        </a:lnSpc>
                      </a:pPr>
                      <a:r>
                        <a:rPr lang="en-IN" dirty="0"/>
                        <a:t>Empirical</a:t>
                      </a:r>
                    </a:p>
                  </a:txBody>
                  <a:tcPr anchor="ctr"/>
                </a:tc>
                <a:tc>
                  <a:txBody>
                    <a:bodyPr/>
                    <a:lstStyle/>
                    <a:p>
                      <a:pPr algn="l">
                        <a:lnSpc>
                          <a:spcPct val="150000"/>
                        </a:lnSpc>
                      </a:pPr>
                      <a:r>
                        <a:rPr lang="en-US" dirty="0"/>
                        <a:t>Women taking vitamin E grow hair faster than those taking vitamin K</a:t>
                      </a:r>
                      <a:endParaRPr lang="en-IN" dirty="0"/>
                    </a:p>
                  </a:txBody>
                  <a:tcPr anchor="ctr"/>
                </a:tc>
                <a:extLst>
                  <a:ext uri="{0D108BD9-81ED-4DB2-BD59-A6C34878D82A}">
                    <a16:rowId xmlns:a16="http://schemas.microsoft.com/office/drawing/2014/main" val="1258506203"/>
                  </a:ext>
                </a:extLst>
              </a:tr>
              <a:tr h="370840">
                <a:tc>
                  <a:txBody>
                    <a:bodyPr/>
                    <a:lstStyle/>
                    <a:p>
                      <a:pPr algn="ctr">
                        <a:lnSpc>
                          <a:spcPct val="150000"/>
                        </a:lnSpc>
                      </a:pPr>
                      <a:r>
                        <a:rPr lang="en-IN" dirty="0"/>
                        <a:t>Logical</a:t>
                      </a:r>
                    </a:p>
                  </a:txBody>
                  <a:tcPr anchor="ctr"/>
                </a:tc>
                <a:tc>
                  <a:txBody>
                    <a:bodyPr/>
                    <a:lstStyle/>
                    <a:p>
                      <a:pPr algn="l">
                        <a:lnSpc>
                          <a:spcPct val="150000"/>
                        </a:lnSpc>
                      </a:pPr>
                      <a:r>
                        <a:rPr lang="en-US" dirty="0"/>
                        <a:t>Dogs won’t survive without water.</a:t>
                      </a:r>
                      <a:endParaRPr lang="en-IN" dirty="0"/>
                    </a:p>
                  </a:txBody>
                  <a:tcPr anchor="ctr"/>
                </a:tc>
                <a:extLst>
                  <a:ext uri="{0D108BD9-81ED-4DB2-BD59-A6C34878D82A}">
                    <a16:rowId xmlns:a16="http://schemas.microsoft.com/office/drawing/2014/main" val="4058370343"/>
                  </a:ext>
                </a:extLst>
              </a:tr>
            </a:tbl>
          </a:graphicData>
        </a:graphic>
      </p:graphicFrame>
    </p:spTree>
    <p:extLst>
      <p:ext uri="{BB962C8B-B14F-4D97-AF65-F5344CB8AC3E}">
        <p14:creationId xmlns:p14="http://schemas.microsoft.com/office/powerpoint/2010/main" val="3683527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2000" dirty="0">
              <a:solidFill>
                <a:srgbClr val="0000FF"/>
              </a:solidFill>
            </a:endParaRPr>
          </a:p>
          <a:p>
            <a:pPr marL="0" indent="0">
              <a:buNone/>
            </a:pPr>
            <a:r>
              <a:rPr lang="en-US" sz="2400" dirty="0"/>
              <a:t>Null hypothesis: </a:t>
            </a:r>
          </a:p>
          <a:p>
            <a:pPr marL="0" indent="0">
              <a:buNone/>
            </a:pPr>
            <a:r>
              <a:rPr lang="en-US" sz="2400" dirty="0"/>
              <a:t>Alternative hypothesis : </a:t>
            </a:r>
          </a:p>
        </p:txBody>
      </p:sp>
    </p:spTree>
    <p:extLst>
      <p:ext uri="{BB962C8B-B14F-4D97-AF65-F5344CB8AC3E}">
        <p14:creationId xmlns:p14="http://schemas.microsoft.com/office/powerpoint/2010/main" val="23741542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a:xfrm>
            <a:off x="609600" y="1116420"/>
            <a:ext cx="10972800" cy="5009744"/>
          </a:xfrm>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1800" b="1" dirty="0"/>
          </a:p>
          <a:p>
            <a:pPr marL="0" indent="0">
              <a:buNone/>
            </a:pPr>
            <a:r>
              <a:rPr lang="en-US" sz="1800" b="1" dirty="0"/>
              <a:t>Null hypothesis (H</a:t>
            </a:r>
            <a:r>
              <a:rPr lang="en-US" sz="1200" b="1" dirty="0"/>
              <a:t>0</a:t>
            </a:r>
            <a:r>
              <a:rPr lang="en-US" sz="1800" b="1" dirty="0"/>
              <a:t>)</a:t>
            </a:r>
            <a:r>
              <a:rPr lang="en-US" sz="1800" dirty="0"/>
              <a:t>: </a:t>
            </a:r>
          </a:p>
          <a:p>
            <a:pPr marL="0" indent="0">
              <a:buNone/>
            </a:pPr>
            <a:r>
              <a:rPr lang="en-US" sz="1800" dirty="0">
                <a:sym typeface="Wingdings" pitchFamily="2" charset="2"/>
              </a:rPr>
              <a:t>There is no problem in the machine and the mean value of the filled drink is 200 ml</a:t>
            </a:r>
            <a:endParaRPr lang="en-US" sz="1800" dirty="0"/>
          </a:p>
          <a:p>
            <a:pPr marL="0" indent="0">
              <a:buNone/>
            </a:pPr>
            <a:r>
              <a:rPr lang="en-US" sz="1800" b="1" dirty="0"/>
              <a:t>Alternative hypothesis (H</a:t>
            </a:r>
            <a:r>
              <a:rPr lang="en-US" sz="1200" b="1" dirty="0"/>
              <a:t>1</a:t>
            </a:r>
            <a:r>
              <a:rPr lang="en-US" sz="1800" b="1" dirty="0"/>
              <a:t>) </a:t>
            </a:r>
            <a:r>
              <a:rPr lang="en-US" sz="1800" dirty="0"/>
              <a:t>: </a:t>
            </a:r>
          </a:p>
          <a:p>
            <a:pPr marL="0" indent="0">
              <a:buNone/>
            </a:pPr>
            <a:r>
              <a:rPr lang="en-US" sz="1800" dirty="0">
                <a:sym typeface="Wingdings" pitchFamily="2" charset="2"/>
              </a:rPr>
              <a:t>There is a problem in the machine and the mean value of the filled drink is not 200 ml</a:t>
            </a:r>
            <a:endParaRPr lang="en-US" sz="1800" dirty="0"/>
          </a:p>
          <a:p>
            <a:endParaRPr lang="en-IN" sz="2000" dirty="0"/>
          </a:p>
        </p:txBody>
      </p:sp>
    </p:spTree>
    <p:extLst>
      <p:ext uri="{BB962C8B-B14F-4D97-AF65-F5344CB8AC3E}">
        <p14:creationId xmlns:p14="http://schemas.microsoft.com/office/powerpoint/2010/main" val="33412995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2000" dirty="0">
              <a:solidFill>
                <a:srgbClr val="0000FF"/>
              </a:solidFill>
            </a:endParaRPr>
          </a:p>
          <a:p>
            <a:pPr marL="0" indent="0" algn="ctr">
              <a:buNone/>
              <a:defRPr/>
            </a:pPr>
            <a:r>
              <a:rPr lang="en-US" sz="2000" dirty="0"/>
              <a:t>The </a:t>
            </a:r>
            <a:r>
              <a:rPr lang="en-US" sz="2000" b="1" dirty="0"/>
              <a:t>equality point </a:t>
            </a:r>
            <a:r>
              <a:rPr lang="en-US" sz="2000" dirty="0"/>
              <a:t>is by default assigned to the </a:t>
            </a:r>
            <a:r>
              <a:rPr lang="en-US" sz="2000" b="1" dirty="0"/>
              <a:t>null hypotheses</a:t>
            </a:r>
            <a:r>
              <a:rPr lang="en-US" sz="2000" dirty="0"/>
              <a:t>.</a:t>
            </a:r>
          </a:p>
          <a:p>
            <a:pPr marL="0" indent="0" algn="ctr">
              <a:buNone/>
              <a:defRPr/>
            </a:pPr>
            <a:r>
              <a:rPr lang="en-US" sz="2000" dirty="0"/>
              <a:t>One of the two hypotheses must exactly match the research question.</a:t>
            </a:r>
          </a:p>
          <a:p>
            <a:endParaRPr lang="en-IN" sz="2000" dirty="0"/>
          </a:p>
        </p:txBody>
      </p:sp>
    </p:spTree>
    <p:extLst>
      <p:ext uri="{BB962C8B-B14F-4D97-AF65-F5344CB8AC3E}">
        <p14:creationId xmlns:p14="http://schemas.microsoft.com/office/powerpoint/2010/main" val="9579379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result in different filling in bottles.</a:t>
            </a:r>
          </a:p>
          <a:p>
            <a:pPr marL="0" indent="0">
              <a:buNone/>
            </a:pPr>
            <a:endParaRPr lang="en-US" sz="2000" dirty="0">
              <a:solidFill>
                <a:srgbClr val="0000FF"/>
              </a:solidFill>
            </a:endParaRPr>
          </a:p>
          <a:p>
            <a:pPr marL="0" indent="0">
              <a:buNone/>
            </a:pPr>
            <a:r>
              <a:rPr lang="en-US" sz="2000" b="1" dirty="0"/>
              <a:t>Null hypothesis</a:t>
            </a:r>
            <a:r>
              <a:rPr lang="en-US" sz="2000" dirty="0"/>
              <a:t>: </a:t>
            </a:r>
            <a:r>
              <a:rPr lang="el-GR" sz="2000" dirty="0"/>
              <a:t>μ</a:t>
            </a:r>
            <a:r>
              <a:rPr lang="en-US" sz="2000" dirty="0"/>
              <a:t> = 200 ml</a:t>
            </a:r>
          </a:p>
          <a:p>
            <a:pPr marL="0" indent="0">
              <a:buNone/>
            </a:pPr>
            <a:r>
              <a:rPr lang="en-US" sz="2000" b="1" dirty="0"/>
              <a:t>Alternative hypothesis</a:t>
            </a:r>
            <a:r>
              <a:rPr lang="en-US" sz="2000" dirty="0"/>
              <a:t> : </a:t>
            </a:r>
            <a:r>
              <a:rPr lang="el-GR" sz="2000" dirty="0"/>
              <a:t>μ</a:t>
            </a:r>
            <a:r>
              <a:rPr lang="en-US" sz="2000" dirty="0"/>
              <a:t> ≠ 200ml</a:t>
            </a:r>
          </a:p>
          <a:p>
            <a:endParaRPr lang="en-US" sz="2000" dirty="0"/>
          </a:p>
          <a:p>
            <a:endParaRPr lang="en-IN" sz="2000" dirty="0"/>
          </a:p>
        </p:txBody>
      </p:sp>
    </p:spTree>
    <p:extLst>
      <p:ext uri="{BB962C8B-B14F-4D97-AF65-F5344CB8AC3E}">
        <p14:creationId xmlns:p14="http://schemas.microsoft.com/office/powerpoint/2010/main" val="2460832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CB8B-EAC8-8029-C171-46296D02CFB8}"/>
              </a:ext>
            </a:extLst>
          </p:cNvPr>
          <p:cNvSpPr>
            <a:spLocks noGrp="1"/>
          </p:cNvSpPr>
          <p:nvPr>
            <p:ph type="title"/>
          </p:nvPr>
        </p:nvSpPr>
        <p:spPr>
          <a:xfrm>
            <a:off x="508000" y="536944"/>
            <a:ext cx="10972800" cy="685800"/>
          </a:xfrm>
        </p:spPr>
        <p:txBody>
          <a:bodyPr/>
          <a:lstStyle/>
          <a:p>
            <a:r>
              <a:rPr lang="en-IN" sz="2400" dirty="0"/>
              <a:t>A Culinary Analogy</a:t>
            </a:r>
            <a:br>
              <a:rPr lang="en-IN" sz="2400" dirty="0"/>
            </a:br>
            <a:r>
              <a:rPr lang="en-US" sz="2400" b="1" dirty="0"/>
              <a:t>Scenario:</a:t>
            </a:r>
            <a:r>
              <a:rPr lang="en-US" sz="2400" dirty="0"/>
              <a:t> A chef notices that their customers seem to prefer dishes with a certain spice blend.</a:t>
            </a:r>
            <a:endParaRPr lang="en-IN" sz="2400" dirty="0"/>
          </a:p>
        </p:txBody>
      </p:sp>
      <p:sp>
        <p:nvSpPr>
          <p:cNvPr id="3" name="Content Placeholder 2">
            <a:extLst>
              <a:ext uri="{FF2B5EF4-FFF2-40B4-BE49-F238E27FC236}">
                <a16:creationId xmlns:a16="http://schemas.microsoft.com/office/drawing/2014/main" id="{940A31DC-4812-3998-ED24-48A31D6DB5C5}"/>
              </a:ext>
            </a:extLst>
          </p:cNvPr>
          <p:cNvSpPr>
            <a:spLocks noGrp="1"/>
          </p:cNvSpPr>
          <p:nvPr>
            <p:ph idx="1"/>
          </p:nvPr>
        </p:nvSpPr>
        <p:spPr>
          <a:xfrm>
            <a:off x="609600" y="1828800"/>
            <a:ext cx="10972800" cy="3967754"/>
          </a:xfrm>
        </p:spPr>
        <p:txBody>
          <a:bodyPr/>
          <a:lstStyle/>
          <a:p>
            <a:r>
              <a:rPr lang="en-US" sz="2800" dirty="0"/>
              <a:t>Customers will rate the new dishes with the spice blend higher than those without.</a:t>
            </a:r>
            <a:endParaRPr lang="en-IN" sz="2800" dirty="0"/>
          </a:p>
          <a:p>
            <a:r>
              <a:rPr lang="en-US" sz="2800" dirty="0"/>
              <a:t>If I include this spice blend in my new dishes, then customers will enjoy them more.</a:t>
            </a:r>
          </a:p>
          <a:p>
            <a:r>
              <a:rPr lang="en-US" sz="2800" dirty="0"/>
              <a:t>A particular combination of spices can significantly enhance the flavor profile of a dish and increase customer satisfaction.</a:t>
            </a:r>
          </a:p>
        </p:txBody>
      </p:sp>
    </p:spTree>
    <p:extLst>
      <p:ext uri="{BB962C8B-B14F-4D97-AF65-F5344CB8AC3E}">
        <p14:creationId xmlns:p14="http://schemas.microsoft.com/office/powerpoint/2010/main" val="42924732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a:t>
            </a:r>
            <a:r>
              <a:rPr lang="en-US" sz="2000" dirty="0">
                <a:solidFill>
                  <a:srgbClr val="0000FF"/>
                </a:solidFill>
                <a:highlight>
                  <a:srgbClr val="FFFF00"/>
                </a:highlight>
              </a:rPr>
              <a:t>result in different filling in bottles.</a:t>
            </a:r>
          </a:p>
          <a:p>
            <a:pPr marL="0" indent="0">
              <a:buNone/>
            </a:pPr>
            <a:endParaRPr lang="en-US" sz="2000" dirty="0">
              <a:solidFill>
                <a:srgbClr val="0000FF"/>
              </a:solidFill>
            </a:endParaRPr>
          </a:p>
          <a:p>
            <a:pPr marL="0" indent="0">
              <a:buNone/>
            </a:pPr>
            <a:r>
              <a:rPr lang="en-US" sz="2000" b="1" dirty="0"/>
              <a:t>Null hypothesis</a:t>
            </a:r>
            <a:r>
              <a:rPr lang="en-US" sz="2000" dirty="0"/>
              <a:t>: </a:t>
            </a:r>
            <a:r>
              <a:rPr lang="el-GR" sz="2000" dirty="0"/>
              <a:t>μ</a:t>
            </a:r>
            <a:r>
              <a:rPr lang="en-US" sz="2000" dirty="0"/>
              <a:t> = 200 ml</a:t>
            </a:r>
          </a:p>
          <a:p>
            <a:pPr marL="0" indent="0">
              <a:buNone/>
            </a:pPr>
            <a:r>
              <a:rPr lang="en-US" sz="2000" b="1" dirty="0"/>
              <a:t>Alternative hypothesis</a:t>
            </a:r>
            <a:r>
              <a:rPr lang="en-US" sz="2000" dirty="0"/>
              <a:t> : </a:t>
            </a:r>
            <a:r>
              <a:rPr lang="el-GR" sz="2000" dirty="0"/>
              <a:t>μ</a:t>
            </a:r>
            <a:r>
              <a:rPr lang="en-US" sz="2000" dirty="0"/>
              <a:t> ≠ 200ml</a:t>
            </a:r>
          </a:p>
          <a:p>
            <a:endParaRPr lang="en-US" sz="2000" dirty="0"/>
          </a:p>
          <a:p>
            <a:endParaRPr lang="en-IN" sz="2000" dirty="0"/>
          </a:p>
        </p:txBody>
      </p:sp>
    </p:spTree>
    <p:extLst>
      <p:ext uri="{BB962C8B-B14F-4D97-AF65-F5344CB8AC3E}">
        <p14:creationId xmlns:p14="http://schemas.microsoft.com/office/powerpoint/2010/main" val="35503074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E818-C5AC-B56A-634C-088C7D186869}"/>
              </a:ext>
            </a:extLst>
          </p:cNvPr>
          <p:cNvSpPr>
            <a:spLocks noGrp="1"/>
          </p:cNvSpPr>
          <p:nvPr>
            <p:ph type="title"/>
          </p:nvPr>
        </p:nvSpPr>
        <p:spPr/>
        <p:txBody>
          <a:bodyPr/>
          <a:lstStyle/>
          <a:p>
            <a:r>
              <a:rPr lang="en-IN" dirty="0"/>
              <a:t>Example: Setting null and alternative hypotheses</a:t>
            </a:r>
          </a:p>
        </p:txBody>
      </p:sp>
      <p:sp>
        <p:nvSpPr>
          <p:cNvPr id="3" name="Content Placeholder 2">
            <a:extLst>
              <a:ext uri="{FF2B5EF4-FFF2-40B4-BE49-F238E27FC236}">
                <a16:creationId xmlns:a16="http://schemas.microsoft.com/office/drawing/2014/main" id="{01103C7B-9A18-E744-CF0F-DA93AFFAA7E6}"/>
              </a:ext>
            </a:extLst>
          </p:cNvPr>
          <p:cNvSpPr>
            <a:spLocks noGrp="1"/>
          </p:cNvSpPr>
          <p:nvPr>
            <p:ph idx="1"/>
          </p:nvPr>
        </p:nvSpPr>
        <p:spPr/>
        <p:txBody>
          <a:bodyPr/>
          <a:lstStyle/>
          <a:p>
            <a:r>
              <a:rPr lang="en-US" sz="2000" dirty="0">
                <a:solidFill>
                  <a:srgbClr val="0000FF"/>
                </a:solidFill>
              </a:rPr>
              <a:t>Soft drink company filling 200 ml of soft drink in cans. The company hopes that the cans are averaging the quantity. A quality controller(QC) is worried that a machine is out of control and wants to conduct a hypothesis test to help determine whether that is true. The QC hopes the machine is functioning properly but is interested in finding whether machine is mal functioning and that </a:t>
            </a:r>
            <a:r>
              <a:rPr lang="en-US" sz="2000" dirty="0">
                <a:solidFill>
                  <a:srgbClr val="0000FF"/>
                </a:solidFill>
                <a:highlight>
                  <a:srgbClr val="FFFF00"/>
                </a:highlight>
              </a:rPr>
              <a:t>is result in filling more capacity in bottles</a:t>
            </a:r>
            <a:r>
              <a:rPr lang="en-US" sz="2000" dirty="0">
                <a:solidFill>
                  <a:srgbClr val="0000FF"/>
                </a:solidFill>
              </a:rPr>
              <a:t>.</a:t>
            </a:r>
          </a:p>
          <a:p>
            <a:pPr marL="0" indent="0">
              <a:buNone/>
            </a:pPr>
            <a:endParaRPr lang="en-US" sz="2000" dirty="0">
              <a:solidFill>
                <a:srgbClr val="0000FF"/>
              </a:solidFill>
            </a:endParaRPr>
          </a:p>
          <a:p>
            <a:pPr marL="0" indent="0">
              <a:buNone/>
            </a:pPr>
            <a:r>
              <a:rPr lang="en-US" sz="2000" b="1" dirty="0"/>
              <a:t>Null hypothesis</a:t>
            </a:r>
            <a:r>
              <a:rPr lang="en-US" sz="2000" dirty="0"/>
              <a:t>: </a:t>
            </a:r>
            <a:r>
              <a:rPr lang="el-GR" sz="2000" dirty="0"/>
              <a:t>μ</a:t>
            </a:r>
            <a:r>
              <a:rPr lang="en-US" sz="2000" dirty="0"/>
              <a:t> = 200 ml</a:t>
            </a:r>
          </a:p>
          <a:p>
            <a:pPr marL="0" indent="0">
              <a:buNone/>
            </a:pPr>
            <a:r>
              <a:rPr lang="en-US" sz="2000" b="1" dirty="0"/>
              <a:t>Alternative hypothesis</a:t>
            </a:r>
            <a:r>
              <a:rPr lang="en-US" sz="2000" dirty="0"/>
              <a:t> : </a:t>
            </a:r>
            <a:r>
              <a:rPr lang="el-GR" sz="2000" dirty="0"/>
              <a:t>μ</a:t>
            </a:r>
            <a:r>
              <a:rPr lang="en-US" sz="2000" dirty="0"/>
              <a:t> </a:t>
            </a:r>
            <a:r>
              <a:rPr lang="en-US" sz="2000" dirty="0">
                <a:highlight>
                  <a:srgbClr val="FFFF00"/>
                </a:highlight>
              </a:rPr>
              <a:t>&gt;</a:t>
            </a:r>
            <a:r>
              <a:rPr lang="en-US" sz="2000" dirty="0"/>
              <a:t> 200ml</a:t>
            </a:r>
          </a:p>
          <a:p>
            <a:endParaRPr lang="en-US" sz="2000" dirty="0"/>
          </a:p>
          <a:p>
            <a:endParaRPr lang="en-IN" sz="2000" dirty="0"/>
          </a:p>
        </p:txBody>
      </p:sp>
    </p:spTree>
    <p:extLst>
      <p:ext uri="{BB962C8B-B14F-4D97-AF65-F5344CB8AC3E}">
        <p14:creationId xmlns:p14="http://schemas.microsoft.com/office/powerpoint/2010/main" val="11974062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745893612"/>
              </p:ext>
            </p:extLst>
          </p:nvPr>
        </p:nvGraphicFramePr>
        <p:xfrm>
          <a:off x="914401" y="1398185"/>
          <a:ext cx="10069033" cy="4352355"/>
        </p:xfrm>
        <a:graphic>
          <a:graphicData uri="http://schemas.openxmlformats.org/drawingml/2006/table">
            <a:tbl>
              <a:tblPr firstRow="1" bandRow="1">
                <a:tableStyleId>{21E4AEA4-8DFA-4A89-87EB-49C32662AFE0}</a:tableStyleId>
              </a:tblPr>
              <a:tblGrid>
                <a:gridCol w="1987533">
                  <a:extLst>
                    <a:ext uri="{9D8B030D-6E8A-4147-A177-3AD203B41FA5}">
                      <a16:colId xmlns:a16="http://schemas.microsoft.com/office/drawing/2014/main" val="20000"/>
                    </a:ext>
                  </a:extLst>
                </a:gridCol>
                <a:gridCol w="2947033">
                  <a:extLst>
                    <a:ext uri="{9D8B030D-6E8A-4147-A177-3AD203B41FA5}">
                      <a16:colId xmlns:a16="http://schemas.microsoft.com/office/drawing/2014/main" val="20001"/>
                    </a:ext>
                  </a:extLst>
                </a:gridCol>
                <a:gridCol w="2775694">
                  <a:extLst>
                    <a:ext uri="{9D8B030D-6E8A-4147-A177-3AD203B41FA5}">
                      <a16:colId xmlns:a16="http://schemas.microsoft.com/office/drawing/2014/main" val="20002"/>
                    </a:ext>
                  </a:extLst>
                </a:gridCol>
                <a:gridCol w="2358773">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endParaRPr lang="en-IN" sz="1800" dirty="0"/>
                    </a:p>
                  </a:txBody>
                  <a:tcPr marT="45727" marB="45727" anchor="ctr"/>
                </a:tc>
                <a:tc>
                  <a:txBody>
                    <a:bodyPr/>
                    <a:lstStyle/>
                    <a:p>
                      <a:pPr marL="285750" indent="-285750">
                        <a:buFont typeface="Arial" pitchFamily="34" charset="0"/>
                        <a:buNone/>
                      </a:pPr>
                      <a:endParaRPr lang="en-US" sz="1800"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endParaRPr lang="en-IN" sz="1800" dirty="0"/>
                    </a:p>
                  </a:txBody>
                  <a:tcPr marT="45727" marB="45727" anchor="ctr"/>
                </a:tc>
                <a:tc>
                  <a:txBody>
                    <a:bodyPr/>
                    <a:lstStyle/>
                    <a:p>
                      <a:endParaRPr lang="en-IN" sz="1800" dirty="0"/>
                    </a:p>
                  </a:txBody>
                  <a:tcPr marT="45727" marB="45727" anchor="ct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502139415"/>
              </p:ext>
            </p:extLst>
          </p:nvPr>
        </p:nvGraphicFramePr>
        <p:xfrm>
          <a:off x="457201" y="1398185"/>
          <a:ext cx="11493794" cy="4352355"/>
        </p:xfrm>
        <a:graphic>
          <a:graphicData uri="http://schemas.openxmlformats.org/drawingml/2006/table">
            <a:tbl>
              <a:tblPr firstRow="1" bandRow="1">
                <a:tableStyleId>{21E4AEA4-8DFA-4A89-87EB-49C32662AFE0}</a:tableStyleId>
              </a:tblPr>
              <a:tblGrid>
                <a:gridCol w="197765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61907">
                  <a:extLst>
                    <a:ext uri="{9D8B030D-6E8A-4147-A177-3AD203B41FA5}">
                      <a16:colId xmlns:a16="http://schemas.microsoft.com/office/drawing/2014/main" val="20002"/>
                    </a:ext>
                  </a:extLst>
                </a:gridCol>
                <a:gridCol w="321103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txBody>
                  <a:tcPr marT="45727" marB="45727" anchor="ctr"/>
                </a:tc>
                <a:tc>
                  <a:txBody>
                    <a:bodyPr/>
                    <a:lstStyle/>
                    <a:p>
                      <a:pPr marL="285750" indent="-285750">
                        <a:buFont typeface="Arial" pitchFamily="34" charset="0"/>
                        <a:buNone/>
                      </a:pPr>
                      <a:endParaRPr lang="en-US" sz="1800"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endParaRPr lang="en-IN" sz="1800" dirty="0"/>
                    </a:p>
                  </a:txBody>
                  <a:tcPr marT="45727" marB="45727" anchor="ctr"/>
                </a:tc>
                <a:tc>
                  <a:txBody>
                    <a:bodyPr/>
                    <a:lstStyle/>
                    <a:p>
                      <a:r>
                        <a:rPr lang="en-IN" sz="1800" b="1" dirty="0"/>
                        <a:t>CORRECT DECISION</a:t>
                      </a:r>
                      <a:endParaRPr lang="en-IN" sz="1800"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6667114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554489254"/>
              </p:ext>
            </p:extLst>
          </p:nvPr>
        </p:nvGraphicFramePr>
        <p:xfrm>
          <a:off x="457201" y="1398185"/>
          <a:ext cx="11493794" cy="4352355"/>
        </p:xfrm>
        <a:graphic>
          <a:graphicData uri="http://schemas.openxmlformats.org/drawingml/2006/table">
            <a:tbl>
              <a:tblPr firstRow="1" bandRow="1">
                <a:tableStyleId>{21E4AEA4-8DFA-4A89-87EB-49C32662AFE0}</a:tableStyleId>
              </a:tblPr>
              <a:tblGrid>
                <a:gridCol w="197765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61907">
                  <a:extLst>
                    <a:ext uri="{9D8B030D-6E8A-4147-A177-3AD203B41FA5}">
                      <a16:colId xmlns:a16="http://schemas.microsoft.com/office/drawing/2014/main" val="20002"/>
                    </a:ext>
                  </a:extLst>
                </a:gridCol>
                <a:gridCol w="321103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txBody>
                  <a:tcPr marT="45727" marB="45727" anchor="ctr"/>
                </a:tc>
                <a:tc>
                  <a:txBody>
                    <a:bodyPr/>
                    <a:lstStyle/>
                    <a:p>
                      <a:pPr marL="285750" indent="-285750" algn="ctr">
                        <a:buFont typeface="Arial" pitchFamily="34" charset="0"/>
                        <a:buNone/>
                      </a:pPr>
                      <a:r>
                        <a:rPr lang="en-US" sz="1800" b="1" u="none" dirty="0"/>
                        <a:t>ERROR</a:t>
                      </a:r>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pPr algn="ctr"/>
                      <a:r>
                        <a:rPr lang="en-US" sz="1800" b="1" u="none" dirty="0"/>
                        <a:t>ERROR</a:t>
                      </a:r>
                      <a:endParaRPr lang="en-IN" sz="1800" dirty="0"/>
                    </a:p>
                  </a:txBody>
                  <a:tcPr marT="45727" marB="45727" anchor="ctr"/>
                </a:tc>
                <a:tc>
                  <a:txBody>
                    <a:bodyPr/>
                    <a:lstStyle/>
                    <a:p>
                      <a:r>
                        <a:rPr lang="en-IN" sz="1800" b="1" dirty="0"/>
                        <a:t>CORRECT DECISION</a:t>
                      </a:r>
                      <a:endParaRPr lang="en-IN" sz="1800"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57788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Inference after statistical experiments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159734858"/>
              </p:ext>
            </p:extLst>
          </p:nvPr>
        </p:nvGraphicFramePr>
        <p:xfrm>
          <a:off x="457201" y="1398185"/>
          <a:ext cx="11493794" cy="4352355"/>
        </p:xfrm>
        <a:graphic>
          <a:graphicData uri="http://schemas.openxmlformats.org/drawingml/2006/table">
            <a:tbl>
              <a:tblPr firstRow="1" bandRow="1">
                <a:tableStyleId>{21E4AEA4-8DFA-4A89-87EB-49C32662AFE0}</a:tableStyleId>
              </a:tblPr>
              <a:tblGrid>
                <a:gridCol w="1977655">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61907">
                  <a:extLst>
                    <a:ext uri="{9D8B030D-6E8A-4147-A177-3AD203B41FA5}">
                      <a16:colId xmlns:a16="http://schemas.microsoft.com/office/drawing/2014/main" val="20002"/>
                    </a:ext>
                  </a:extLst>
                </a:gridCol>
                <a:gridCol w="321103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682973">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txBody>
                  <a:tcPr marT="45727" marB="45727" anchor="ctr"/>
                </a:tc>
                <a:tc>
                  <a:txBody>
                    <a:bodyPr/>
                    <a:lstStyle/>
                    <a:p>
                      <a:pPr marL="285750" indent="-285750" algn="ctr">
                        <a:buFont typeface="Arial" pitchFamily="34" charset="0"/>
                        <a:buNone/>
                      </a:pPr>
                      <a:r>
                        <a:rPr lang="en-US" sz="1800" b="1" u="none" dirty="0"/>
                        <a:t>TYPE I</a:t>
                      </a:r>
                    </a:p>
                    <a:p>
                      <a:pPr marL="285750" indent="-285750" algn="ctr">
                        <a:buFont typeface="Arial" pitchFamily="34" charset="0"/>
                        <a:buNone/>
                      </a:pPr>
                      <a:r>
                        <a:rPr lang="en-US" sz="1800" b="1" u="none" dirty="0"/>
                        <a:t>ERROR</a:t>
                      </a:r>
                    </a:p>
                    <a:p>
                      <a:pPr marL="285750" indent="-285750" algn="ctr">
                        <a:buFont typeface="Arial" pitchFamily="34" charset="0"/>
                        <a:buNone/>
                      </a:pPr>
                      <a:r>
                        <a:rPr lang="en-US" sz="1800" b="1" u="none" dirty="0"/>
                        <a:t>(</a:t>
                      </a:r>
                      <a:r>
                        <a:rPr lang="el-GR" sz="1800" b="1" dirty="0">
                          <a:cs typeface="Times New Roman" pitchFamily="18" charset="0"/>
                        </a:rPr>
                        <a:t>α</a:t>
                      </a:r>
                      <a:r>
                        <a:rPr lang="en-IN" sz="1800" b="1" dirty="0">
                          <a:cs typeface="Times New Roman" pitchFamily="18" charset="0"/>
                        </a:rPr>
                        <a:t>)</a:t>
                      </a:r>
                      <a:endParaRPr lang="en-US" sz="1800" b="1"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pPr algn="ctr"/>
                      <a:r>
                        <a:rPr lang="en-US" sz="1800" b="1" u="none" dirty="0"/>
                        <a:t>TYPE II </a:t>
                      </a:r>
                    </a:p>
                    <a:p>
                      <a:pPr algn="ctr"/>
                      <a:r>
                        <a:rPr lang="en-US" sz="1800" b="1" u="none" dirty="0"/>
                        <a:t>ERROR</a:t>
                      </a:r>
                    </a:p>
                    <a:p>
                      <a:pPr algn="ctr"/>
                      <a:r>
                        <a:rPr lang="en-US" sz="1800" b="1" u="none" dirty="0"/>
                        <a:t>(</a:t>
                      </a:r>
                      <a:r>
                        <a:rPr lang="en-US" sz="1800" b="1" baseline="0" dirty="0"/>
                        <a:t>β)</a:t>
                      </a:r>
                      <a:endParaRPr lang="en-IN" sz="1800" b="1" dirty="0"/>
                    </a:p>
                  </a:txBody>
                  <a:tcPr marT="45727" marB="45727" anchor="ctr"/>
                </a:tc>
                <a:tc>
                  <a:txBody>
                    <a:bodyPr/>
                    <a:lstStyle/>
                    <a:p>
                      <a:r>
                        <a:rPr lang="en-IN" sz="1800" b="1" dirty="0"/>
                        <a:t>CORRECT DECISION</a:t>
                      </a:r>
                      <a:endParaRPr lang="en-IN" sz="1800"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15800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11270512" cy="868362"/>
          </a:xfrm>
        </p:spPr>
        <p:txBody>
          <a:bodyPr/>
          <a:lstStyle/>
          <a:p>
            <a:r>
              <a:rPr lang="en-US" sz="3000" dirty="0"/>
              <a:t>Choosing a better hypothesis</a:t>
            </a:r>
            <a:endParaRPr lang="en-IN" sz="30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977543539"/>
              </p:ext>
            </p:extLst>
          </p:nvPr>
        </p:nvGraphicFramePr>
        <p:xfrm>
          <a:off x="829340" y="1360670"/>
          <a:ext cx="10526232" cy="4136659"/>
        </p:xfrm>
        <a:graphic>
          <a:graphicData uri="http://schemas.openxmlformats.org/drawingml/2006/table">
            <a:tbl>
              <a:tblPr firstRow="1" bandRow="1">
                <a:tableStyleId>{21E4AEA4-8DFA-4A89-87EB-49C32662AFE0}</a:tableStyleId>
              </a:tblPr>
              <a:tblGrid>
                <a:gridCol w="1084520">
                  <a:extLst>
                    <a:ext uri="{9D8B030D-6E8A-4147-A177-3AD203B41FA5}">
                      <a16:colId xmlns:a16="http://schemas.microsoft.com/office/drawing/2014/main" val="20000"/>
                    </a:ext>
                  </a:extLst>
                </a:gridCol>
                <a:gridCol w="1796902">
                  <a:extLst>
                    <a:ext uri="{9D8B030D-6E8A-4147-A177-3AD203B41FA5}">
                      <a16:colId xmlns:a16="http://schemas.microsoft.com/office/drawing/2014/main" val="20001"/>
                    </a:ext>
                  </a:extLst>
                </a:gridCol>
                <a:gridCol w="3189768">
                  <a:extLst>
                    <a:ext uri="{9D8B030D-6E8A-4147-A177-3AD203B41FA5}">
                      <a16:colId xmlns:a16="http://schemas.microsoft.com/office/drawing/2014/main" val="20002"/>
                    </a:ext>
                  </a:extLst>
                </a:gridCol>
                <a:gridCol w="4455042">
                  <a:extLst>
                    <a:ext uri="{9D8B030D-6E8A-4147-A177-3AD203B41FA5}">
                      <a16:colId xmlns:a16="http://schemas.microsoft.com/office/drawing/2014/main" val="20003"/>
                    </a:ext>
                  </a:extLst>
                </a:gridCol>
              </a:tblGrid>
              <a:tr h="770859">
                <a:tc rowSpan="2">
                  <a:txBody>
                    <a:bodyPr/>
                    <a:lstStyle/>
                    <a:p>
                      <a:pPr algn="ctr"/>
                      <a:endParaRPr lang="en-IN" sz="1800" dirty="0"/>
                    </a:p>
                  </a:txBody>
                  <a:tcPr marT="45727" marB="45727" anchor="ctr"/>
                </a:tc>
                <a:tc gridSpan="3">
                  <a:txBody>
                    <a:bodyPr/>
                    <a:lstStyle/>
                    <a:p>
                      <a:pPr algn="ctr"/>
                      <a:r>
                        <a:rPr lang="en-US" sz="1800" dirty="0"/>
                        <a:t>Decision(from sample)</a:t>
                      </a:r>
                      <a:endParaRPr lang="en-IN" sz="1800" dirty="0"/>
                    </a:p>
                  </a:txBody>
                  <a:tcPr marT="45727" marB="45727"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03768">
                <a:tc vMerge="1">
                  <a:txBody>
                    <a:bodyPr/>
                    <a:lstStyle/>
                    <a:p>
                      <a:endParaRPr lang="en-IN" sz="1800" dirty="0"/>
                    </a:p>
                  </a:txBody>
                  <a:tcPr marT="45727" marB="45727"/>
                </a:tc>
                <a:tc>
                  <a:txBody>
                    <a:bodyPr/>
                    <a:lstStyle/>
                    <a:p>
                      <a:r>
                        <a:rPr lang="en-IN" sz="1800" dirty="0"/>
                        <a:t>Status of hypotheses</a:t>
                      </a:r>
                    </a:p>
                  </a:txBody>
                  <a:tcPr marT="45727" marB="45727" anchor="ctr"/>
                </a:tc>
                <a:tc>
                  <a:txBody>
                    <a:bodyPr/>
                    <a:lstStyle/>
                    <a:p>
                      <a:pPr algn="ctr"/>
                      <a:r>
                        <a:rPr lang="en-US" sz="1800" b="1" baseline="0" dirty="0"/>
                        <a:t>Accept</a:t>
                      </a:r>
                      <a:r>
                        <a:rPr lang="en-US" sz="1800" baseline="0" dirty="0"/>
                        <a:t> </a:t>
                      </a:r>
                    </a:p>
                    <a:p>
                      <a:pPr algn="ctr"/>
                      <a:r>
                        <a:rPr lang="en-US" sz="1800" baseline="0" dirty="0"/>
                        <a:t>Null </a:t>
                      </a:r>
                    </a:p>
                    <a:p>
                      <a:pPr algn="ctr"/>
                      <a:r>
                        <a:rPr lang="en-US" sz="1800" baseline="0" dirty="0"/>
                        <a:t>Hypothesis</a:t>
                      </a:r>
                      <a:endParaRPr lang="en-IN" sz="1800" baseline="-25000" dirty="0"/>
                    </a:p>
                  </a:txBody>
                  <a:tcPr marT="45727" marB="45727" anchor="ctr"/>
                </a:tc>
                <a:tc>
                  <a:txBody>
                    <a:bodyPr/>
                    <a:lstStyle/>
                    <a:p>
                      <a:pPr algn="ctr"/>
                      <a:r>
                        <a:rPr lang="en-US" sz="1800" b="1" dirty="0"/>
                        <a:t>Reject</a:t>
                      </a:r>
                      <a:r>
                        <a:rPr lang="en-IN" sz="1800" b="1" baseline="-25000" dirty="0"/>
                        <a:t> </a:t>
                      </a:r>
                    </a:p>
                    <a:p>
                      <a:pPr algn="ctr"/>
                      <a:r>
                        <a:rPr lang="en-IN" sz="1800" baseline="0" dirty="0"/>
                        <a:t>Null</a:t>
                      </a:r>
                    </a:p>
                    <a:p>
                      <a:pPr algn="ctr"/>
                      <a:r>
                        <a:rPr lang="en-IN" sz="1800" baseline="0" dirty="0"/>
                        <a:t>Hypothesis</a:t>
                      </a:r>
                      <a:endParaRPr lang="en-US" sz="1800" dirty="0"/>
                    </a:p>
                  </a:txBody>
                  <a:tcPr marT="45727" marB="45727" anchor="ctr"/>
                </a:tc>
                <a:extLst>
                  <a:ext uri="{0D108BD9-81ED-4DB2-BD59-A6C34878D82A}">
                    <a16:rowId xmlns:a16="http://schemas.microsoft.com/office/drawing/2014/main" val="10001"/>
                  </a:ext>
                </a:extLst>
              </a:tr>
              <a:tr h="1467277">
                <a:tc rowSpan="2">
                  <a:txBody>
                    <a:bodyPr/>
                    <a:lstStyle/>
                    <a:p>
                      <a:r>
                        <a:rPr lang="en-IN" sz="1800" b="1" dirty="0"/>
                        <a:t>Actual result </a:t>
                      </a:r>
                    </a:p>
                  </a:txBody>
                  <a:tcPr marT="45727" marB="45727" anchor="ctr"/>
                </a:tc>
                <a:tc>
                  <a:txBody>
                    <a:bodyPr/>
                    <a:lstStyle/>
                    <a:p>
                      <a:r>
                        <a:rPr lang="en-US" sz="1800" dirty="0"/>
                        <a:t>Null </a:t>
                      </a:r>
                    </a:p>
                    <a:p>
                      <a:r>
                        <a:rPr lang="en-US" sz="1800" dirty="0"/>
                        <a:t>Hypothesis (</a:t>
                      </a:r>
                      <a:r>
                        <a:rPr lang="en-US" sz="1800" b="1" dirty="0"/>
                        <a:t>True</a:t>
                      </a:r>
                      <a:r>
                        <a:rPr lang="en-US" sz="1800" dirty="0"/>
                        <a:t>)</a:t>
                      </a:r>
                      <a:endParaRPr lang="en-IN" sz="1800" dirty="0"/>
                    </a:p>
                  </a:txBody>
                  <a:tcPr marT="45727" marB="45727" anchor="ctr"/>
                </a:tc>
                <a:tc>
                  <a:txBody>
                    <a:bodyPr/>
                    <a:lstStyle/>
                    <a:p>
                      <a:pPr algn="ctr"/>
                      <a:r>
                        <a:rPr lang="en-IN" sz="1800" b="1" dirty="0"/>
                        <a:t>CORRECT DECISION</a:t>
                      </a:r>
                    </a:p>
                    <a:p>
                      <a:pPr algn="ctr"/>
                      <a:r>
                        <a:rPr lang="el-GR" sz="1800" b="1" dirty="0"/>
                        <a:t>(1-α)</a:t>
                      </a:r>
                    </a:p>
                    <a:p>
                      <a:pPr algn="ctr"/>
                      <a:endParaRPr lang="en-IN" sz="1800" b="1" dirty="0"/>
                    </a:p>
                  </a:txBody>
                  <a:tcPr marT="45727" marB="45727" anchor="ctr"/>
                </a:tc>
                <a:tc>
                  <a:txBody>
                    <a:bodyPr/>
                    <a:lstStyle/>
                    <a:p>
                      <a:pPr marL="285750" indent="-285750" algn="ctr">
                        <a:buFont typeface="Arial" pitchFamily="34" charset="0"/>
                        <a:buNone/>
                      </a:pPr>
                      <a:r>
                        <a:rPr lang="en-US" sz="1800" b="1" u="none" dirty="0"/>
                        <a:t>TYPE I</a:t>
                      </a:r>
                    </a:p>
                    <a:p>
                      <a:pPr marL="285750" indent="-285750" algn="ctr">
                        <a:buFont typeface="Arial" pitchFamily="34" charset="0"/>
                        <a:buNone/>
                      </a:pPr>
                      <a:r>
                        <a:rPr lang="en-US" sz="1800" b="1" u="none" dirty="0"/>
                        <a:t>ERROR</a:t>
                      </a:r>
                    </a:p>
                    <a:p>
                      <a:pPr marL="285750" indent="-285750" algn="ctr">
                        <a:buFont typeface="Arial" pitchFamily="34" charset="0"/>
                        <a:buNone/>
                      </a:pPr>
                      <a:r>
                        <a:rPr lang="en-US" sz="1800" b="1" u="none" dirty="0"/>
                        <a:t>(</a:t>
                      </a:r>
                      <a:r>
                        <a:rPr lang="el-GR" sz="1800" b="1" dirty="0">
                          <a:cs typeface="Times New Roman" pitchFamily="18" charset="0"/>
                        </a:rPr>
                        <a:t>α</a:t>
                      </a:r>
                      <a:r>
                        <a:rPr lang="en-IN" sz="1800" b="1" dirty="0">
                          <a:cs typeface="Times New Roman" pitchFamily="18" charset="0"/>
                        </a:rPr>
                        <a:t>)</a:t>
                      </a:r>
                    </a:p>
                    <a:p>
                      <a:pPr marL="285750" indent="-285750" algn="ctr">
                        <a:buFont typeface="Arial" pitchFamily="34" charset="0"/>
                        <a:buNone/>
                      </a:pPr>
                      <a:r>
                        <a:rPr lang="en-IN" sz="1800" b="1" i="1" u="none" dirty="0">
                          <a:cs typeface="Times New Roman" pitchFamily="18" charset="0"/>
                        </a:rPr>
                        <a:t>Level of Significance</a:t>
                      </a:r>
                      <a:endParaRPr lang="en-US" sz="1800" b="1" i="1" u="none" dirty="0"/>
                    </a:p>
                  </a:txBody>
                  <a:tcPr marT="45727" marB="45727" anchor="ctr"/>
                </a:tc>
                <a:extLst>
                  <a:ext uri="{0D108BD9-81ED-4DB2-BD59-A6C34878D82A}">
                    <a16:rowId xmlns:a16="http://schemas.microsoft.com/office/drawing/2014/main" val="10002"/>
                  </a:ext>
                </a:extLst>
              </a:tr>
              <a:tr h="984109">
                <a:tc vMerge="1">
                  <a:txBody>
                    <a:bodyPr/>
                    <a:lstStyle/>
                    <a:p>
                      <a:endParaRPr lang="en-IN" sz="1800" dirty="0"/>
                    </a:p>
                  </a:txBody>
                  <a:tcPr marT="45727" marB="45727"/>
                </a:tc>
                <a:tc>
                  <a:txBody>
                    <a:bodyPr/>
                    <a:lstStyle/>
                    <a:p>
                      <a:r>
                        <a:rPr lang="en-US" sz="1800" baseline="0" dirty="0"/>
                        <a:t>Null </a:t>
                      </a:r>
                    </a:p>
                    <a:p>
                      <a:r>
                        <a:rPr lang="en-US" sz="1800" baseline="0" dirty="0"/>
                        <a:t>Hypothesis  (</a:t>
                      </a:r>
                      <a:r>
                        <a:rPr lang="en-US" sz="1800" b="1" baseline="0" dirty="0"/>
                        <a:t>False</a:t>
                      </a:r>
                      <a:r>
                        <a:rPr lang="en-US" sz="1800" baseline="0" dirty="0"/>
                        <a:t>)</a:t>
                      </a:r>
                      <a:endParaRPr lang="en-IN" sz="1800" dirty="0"/>
                    </a:p>
                  </a:txBody>
                  <a:tcPr marT="45727" marB="45727" anchor="ctr"/>
                </a:tc>
                <a:tc>
                  <a:txBody>
                    <a:bodyPr/>
                    <a:lstStyle/>
                    <a:p>
                      <a:pPr algn="ctr"/>
                      <a:r>
                        <a:rPr lang="en-US" sz="1800" b="1" u="none" dirty="0"/>
                        <a:t>TYPE II </a:t>
                      </a:r>
                    </a:p>
                    <a:p>
                      <a:pPr algn="ctr"/>
                      <a:r>
                        <a:rPr lang="en-US" sz="1800" b="1" u="none" dirty="0"/>
                        <a:t>ERROR</a:t>
                      </a:r>
                    </a:p>
                    <a:p>
                      <a:pPr algn="ctr"/>
                      <a:r>
                        <a:rPr lang="en-US" sz="1800" b="1" u="none" dirty="0"/>
                        <a:t>(</a:t>
                      </a:r>
                      <a:r>
                        <a:rPr lang="en-US" sz="1800" b="1" baseline="0" dirty="0"/>
                        <a:t>β)</a:t>
                      </a:r>
                    </a:p>
                  </a:txBody>
                  <a:tcPr marT="45727" marB="45727" anchor="ctr"/>
                </a:tc>
                <a:tc>
                  <a:txBody>
                    <a:bodyPr/>
                    <a:lstStyle/>
                    <a:p>
                      <a:pPr algn="ctr"/>
                      <a:r>
                        <a:rPr lang="en-IN" sz="1800" b="1" dirty="0"/>
                        <a:t>CORRECT DECISION</a:t>
                      </a:r>
                    </a:p>
                    <a:p>
                      <a:pPr algn="ctr"/>
                      <a:endParaRPr lang="en-IN" sz="1800" b="1" dirty="0"/>
                    </a:p>
                    <a:p>
                      <a:pPr marL="0" marR="0" lvl="0" indent="0" algn="ctr" defTabSz="946429" rtl="0" eaLnBrk="1" fontAlgn="auto" latinLnBrk="0" hangingPunct="1">
                        <a:lnSpc>
                          <a:spcPct val="100000"/>
                        </a:lnSpc>
                        <a:spcBef>
                          <a:spcPts val="0"/>
                        </a:spcBef>
                        <a:spcAft>
                          <a:spcPts val="0"/>
                        </a:spcAft>
                        <a:buClrTx/>
                        <a:buSzTx/>
                        <a:buFontTx/>
                        <a:buNone/>
                        <a:tabLst/>
                        <a:defRPr/>
                      </a:pPr>
                      <a:r>
                        <a:rPr lang="el-GR" sz="1800" b="1" i="1" baseline="0" dirty="0"/>
                        <a:t>(1- β)</a:t>
                      </a:r>
                      <a:r>
                        <a:rPr lang="en-IN" sz="1800" b="1" i="1" baseline="0" dirty="0"/>
                        <a:t> - </a:t>
                      </a:r>
                      <a:r>
                        <a:rPr lang="en-US" sz="1800" b="1" i="1" baseline="0" dirty="0"/>
                        <a:t>Power of a Test</a:t>
                      </a:r>
                      <a:endParaRPr lang="en-IN" sz="1800" b="1" i="1" dirty="0"/>
                    </a:p>
                  </a:txBody>
                  <a:tcPr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29802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C1D6-AE54-6974-AC02-4479612311F7}"/>
              </a:ext>
            </a:extLst>
          </p:cNvPr>
          <p:cNvSpPr>
            <a:spLocks noGrp="1"/>
          </p:cNvSpPr>
          <p:nvPr>
            <p:ph type="title"/>
          </p:nvPr>
        </p:nvSpPr>
        <p:spPr>
          <a:xfrm>
            <a:off x="3636333" y="216158"/>
            <a:ext cx="5473405" cy="685800"/>
          </a:xfrm>
        </p:spPr>
        <p:txBody>
          <a:bodyPr/>
          <a:lstStyle/>
          <a:p>
            <a:r>
              <a:rPr lang="en-IN" dirty="0"/>
              <a:t>Hypothesis Testing</a:t>
            </a:r>
          </a:p>
        </p:txBody>
      </p:sp>
      <p:sp>
        <p:nvSpPr>
          <p:cNvPr id="3" name="Content Placeholder 2">
            <a:extLst>
              <a:ext uri="{FF2B5EF4-FFF2-40B4-BE49-F238E27FC236}">
                <a16:creationId xmlns:a16="http://schemas.microsoft.com/office/drawing/2014/main" id="{F8678F17-16D3-C286-3335-66E56CF3F485}"/>
              </a:ext>
            </a:extLst>
          </p:cNvPr>
          <p:cNvSpPr>
            <a:spLocks noGrp="1"/>
          </p:cNvSpPr>
          <p:nvPr>
            <p:ph idx="1"/>
          </p:nvPr>
        </p:nvSpPr>
        <p:spPr>
          <a:xfrm>
            <a:off x="478466" y="1125279"/>
            <a:ext cx="11535144" cy="4830763"/>
          </a:xfrm>
        </p:spPr>
        <p:txBody>
          <a:bodyPr/>
          <a:lstStyle/>
          <a:p>
            <a:r>
              <a:rPr lang="en-US" sz="2200" dirty="0"/>
              <a:t>A statistical mechanism for decision making</a:t>
            </a:r>
          </a:p>
          <a:p>
            <a:r>
              <a:rPr lang="en-US" sz="2200" dirty="0"/>
              <a:t>Checks validity of a claim</a:t>
            </a:r>
          </a:p>
          <a:p>
            <a:r>
              <a:rPr lang="en-US" sz="2200" dirty="0"/>
              <a:t>Initially null hypothesis is assumed to be TRUE </a:t>
            </a:r>
          </a:p>
          <a:p>
            <a:r>
              <a:rPr lang="en-GB" sz="2200" dirty="0"/>
              <a:t>It certain cases, it begins by making a tentative assumption about a population parameter based on r</a:t>
            </a:r>
            <a:r>
              <a:rPr lang="en-US" sz="2200" dirty="0">
                <a:sym typeface="Wingdings" pitchFamily="2" charset="2"/>
              </a:rPr>
              <a:t>ejecting the null hypothesis or accepting the alternate hypothesis</a:t>
            </a:r>
            <a:endParaRPr lang="en-US" sz="2200" dirty="0"/>
          </a:p>
          <a:p>
            <a:endParaRPr lang="en-US" sz="2200" dirty="0"/>
          </a:p>
          <a:p>
            <a:endParaRPr lang="en-IN" sz="2200" dirty="0"/>
          </a:p>
        </p:txBody>
      </p:sp>
    </p:spTree>
    <p:extLst>
      <p:ext uri="{BB962C8B-B14F-4D97-AF65-F5344CB8AC3E}">
        <p14:creationId xmlns:p14="http://schemas.microsoft.com/office/powerpoint/2010/main" val="16386086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C1D6-AE54-6974-AC02-4479612311F7}"/>
              </a:ext>
            </a:extLst>
          </p:cNvPr>
          <p:cNvSpPr>
            <a:spLocks noGrp="1"/>
          </p:cNvSpPr>
          <p:nvPr>
            <p:ph type="title"/>
          </p:nvPr>
        </p:nvSpPr>
        <p:spPr>
          <a:xfrm>
            <a:off x="6560287" y="2280683"/>
            <a:ext cx="5473405" cy="685800"/>
          </a:xfrm>
        </p:spPr>
        <p:txBody>
          <a:bodyPr/>
          <a:lstStyle/>
          <a:p>
            <a:r>
              <a:rPr lang="en-IN" dirty="0"/>
              <a:t>Process of </a:t>
            </a:r>
            <a:br>
              <a:rPr lang="en-IN" dirty="0"/>
            </a:br>
            <a:r>
              <a:rPr lang="en-IN" dirty="0"/>
              <a:t>Hypothesis Testing</a:t>
            </a:r>
          </a:p>
        </p:txBody>
      </p:sp>
      <p:pic>
        <p:nvPicPr>
          <p:cNvPr id="4" name="Content Placeholder 4">
            <a:extLst>
              <a:ext uri="{FF2B5EF4-FFF2-40B4-BE49-F238E27FC236}">
                <a16:creationId xmlns:a16="http://schemas.microsoft.com/office/drawing/2014/main" id="{01240921-658B-5285-DC9A-28B4DC4EC53E}"/>
              </a:ext>
            </a:extLst>
          </p:cNvPr>
          <p:cNvPicPr>
            <a:picLocks noChangeAspect="1"/>
          </p:cNvPicPr>
          <p:nvPr/>
        </p:nvPicPr>
        <p:blipFill>
          <a:blip r:embed="rId2"/>
          <a:stretch>
            <a:fillRect/>
          </a:stretch>
        </p:blipFill>
        <p:spPr bwMode="auto">
          <a:xfrm>
            <a:off x="1114056" y="458126"/>
            <a:ext cx="5169786" cy="59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3662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30E1-D7C7-7405-EAB4-13319FDF1F62}"/>
              </a:ext>
            </a:extLst>
          </p:cNvPr>
          <p:cNvSpPr>
            <a:spLocks noGrp="1"/>
          </p:cNvSpPr>
          <p:nvPr>
            <p:ph type="title"/>
          </p:nvPr>
        </p:nvSpPr>
        <p:spPr/>
        <p:txBody>
          <a:bodyPr/>
          <a:lstStyle/>
          <a:p>
            <a:r>
              <a:rPr lang="en-US" sz="2800" dirty="0"/>
              <a:t>Choosing a better hypothesis</a:t>
            </a:r>
            <a:endParaRPr lang="en-IN" dirty="0"/>
          </a:p>
        </p:txBody>
      </p:sp>
      <p:sp>
        <p:nvSpPr>
          <p:cNvPr id="3" name="Content Placeholder 2">
            <a:extLst>
              <a:ext uri="{FF2B5EF4-FFF2-40B4-BE49-F238E27FC236}">
                <a16:creationId xmlns:a16="http://schemas.microsoft.com/office/drawing/2014/main" id="{D8D877CD-8E70-C88B-89DF-B52890A36472}"/>
              </a:ext>
            </a:extLst>
          </p:cNvPr>
          <p:cNvSpPr>
            <a:spLocks noGrp="1"/>
          </p:cNvSpPr>
          <p:nvPr>
            <p:ph sz="half" idx="1"/>
          </p:nvPr>
        </p:nvSpPr>
        <p:spPr>
          <a:xfrm>
            <a:off x="609599" y="1295401"/>
            <a:ext cx="11150009" cy="4830763"/>
          </a:xfrm>
        </p:spPr>
        <p:txBody>
          <a:bodyPr/>
          <a:lstStyle/>
          <a:p>
            <a:r>
              <a:rPr lang="en-US" sz="2800" b="1" dirty="0"/>
              <a:t>Level of significance </a:t>
            </a:r>
            <a:r>
              <a:rPr lang="en-US" sz="2800" dirty="0"/>
              <a:t>is the probability of making a Type I error when the null hypothesis is true as an </a:t>
            </a:r>
            <a:r>
              <a:rPr lang="en-US" sz="2800" dirty="0">
                <a:solidFill>
                  <a:srgbClr val="0000FF"/>
                </a:solidFill>
              </a:rPr>
              <a:t>equality</a:t>
            </a:r>
          </a:p>
          <a:p>
            <a:r>
              <a:rPr lang="en-US" sz="2800" b="1" dirty="0"/>
              <a:t>Power of a test</a:t>
            </a:r>
            <a:r>
              <a:rPr lang="en-US" sz="2800" dirty="0"/>
              <a:t>: Good test should reject null hypothesis when it is false </a:t>
            </a:r>
          </a:p>
          <a:p>
            <a:pPr marL="0" indent="0" algn="ctr">
              <a:buNone/>
            </a:pPr>
            <a:r>
              <a:rPr lang="en-US" sz="2800" dirty="0">
                <a:solidFill>
                  <a:srgbClr val="0000FF"/>
                </a:solidFill>
              </a:rPr>
              <a:t>Good hypothesis test should reduce α and β </a:t>
            </a:r>
          </a:p>
          <a:p>
            <a:pPr marL="0" indent="0" algn="ctr">
              <a:buNone/>
            </a:pPr>
            <a:r>
              <a:rPr lang="en-US" sz="2800" dirty="0">
                <a:solidFill>
                  <a:srgbClr val="0000FF"/>
                </a:solidFill>
              </a:rPr>
              <a:t>or </a:t>
            </a:r>
          </a:p>
          <a:p>
            <a:pPr marL="0" indent="0" algn="ctr">
              <a:buNone/>
            </a:pPr>
            <a:r>
              <a:rPr lang="en-US" sz="2800" dirty="0">
                <a:solidFill>
                  <a:srgbClr val="0000FF"/>
                </a:solidFill>
              </a:rPr>
              <a:t>should have a high value of </a:t>
            </a:r>
            <a:r>
              <a:rPr lang="en-US" sz="2800" dirty="0">
                <a:solidFill>
                  <a:srgbClr val="0000FF"/>
                </a:solidFill>
                <a:cs typeface="Times New Roman" pitchFamily="18" charset="0"/>
              </a:rPr>
              <a:t>(1-</a:t>
            </a:r>
            <a:r>
              <a:rPr lang="el-GR" sz="2800" dirty="0">
                <a:solidFill>
                  <a:srgbClr val="0000FF"/>
                </a:solidFill>
                <a:cs typeface="Times New Roman" pitchFamily="18" charset="0"/>
              </a:rPr>
              <a:t>β</a:t>
            </a:r>
            <a:r>
              <a:rPr lang="en-US" sz="2800" dirty="0">
                <a:solidFill>
                  <a:srgbClr val="0000FF"/>
                </a:solidFill>
                <a:cs typeface="Times New Roman" pitchFamily="18" charset="0"/>
              </a:rPr>
              <a:t>) or </a:t>
            </a:r>
            <a:r>
              <a:rPr lang="el-GR" sz="2800" dirty="0">
                <a:solidFill>
                  <a:srgbClr val="0000FF"/>
                </a:solidFill>
                <a:cs typeface="Times New Roman" pitchFamily="18" charset="0"/>
              </a:rPr>
              <a:t>(1-α)</a:t>
            </a:r>
            <a:endParaRPr lang="en-US" sz="2800" dirty="0">
              <a:solidFill>
                <a:srgbClr val="0000FF"/>
              </a:solidFill>
            </a:endParaRPr>
          </a:p>
          <a:p>
            <a:endParaRPr lang="en-US" sz="2800" dirty="0"/>
          </a:p>
          <a:p>
            <a:endParaRPr lang="en-IN" sz="2800" dirty="0"/>
          </a:p>
        </p:txBody>
      </p:sp>
    </p:spTree>
    <p:extLst>
      <p:ext uri="{BB962C8B-B14F-4D97-AF65-F5344CB8AC3E}">
        <p14:creationId xmlns:p14="http://schemas.microsoft.com/office/powerpoint/2010/main" val="39938608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011E-5864-D4A3-85DE-BAED02DDBCD6}"/>
              </a:ext>
            </a:extLst>
          </p:cNvPr>
          <p:cNvSpPr>
            <a:spLocks noGrp="1"/>
          </p:cNvSpPr>
          <p:nvPr>
            <p:ph type="title"/>
          </p:nvPr>
        </p:nvSpPr>
        <p:spPr/>
        <p:txBody>
          <a:bodyPr/>
          <a:lstStyle/>
          <a:p>
            <a:r>
              <a:rPr lang="en-US" sz="3200" b="1" dirty="0"/>
              <a:t>Hypothesis</a:t>
            </a:r>
            <a:endParaRPr lang="en-IN" dirty="0"/>
          </a:p>
        </p:txBody>
      </p:sp>
      <p:sp>
        <p:nvSpPr>
          <p:cNvPr id="3" name="Content Placeholder 2">
            <a:extLst>
              <a:ext uri="{FF2B5EF4-FFF2-40B4-BE49-F238E27FC236}">
                <a16:creationId xmlns:a16="http://schemas.microsoft.com/office/drawing/2014/main" id="{7F46F54E-4DE4-CCF4-7999-6B72742C22CA}"/>
              </a:ext>
            </a:extLst>
          </p:cNvPr>
          <p:cNvSpPr>
            <a:spLocks noGrp="1"/>
          </p:cNvSpPr>
          <p:nvPr>
            <p:ph idx="1"/>
          </p:nvPr>
        </p:nvSpPr>
        <p:spPr/>
        <p:txBody>
          <a:bodyPr/>
          <a:lstStyle/>
          <a:p>
            <a:pPr>
              <a:buFont typeface="Arial" panose="020B0604020202020204" pitchFamily="34" charset="0"/>
              <a:buChar char="•"/>
            </a:pPr>
            <a:r>
              <a:rPr lang="en-US" sz="2400" b="1" dirty="0"/>
              <a:t>Statement:</a:t>
            </a:r>
            <a:r>
              <a:rPr lang="en-US" sz="2400" dirty="0"/>
              <a:t> "If I include this spice blend in my new dishes, then customers will enjoy them more."</a:t>
            </a:r>
          </a:p>
          <a:p>
            <a:pPr>
              <a:buFont typeface="Arial" panose="020B0604020202020204" pitchFamily="34" charset="0"/>
              <a:buChar char="•"/>
            </a:pPr>
            <a:r>
              <a:rPr lang="en-US" sz="2400" b="1" dirty="0"/>
              <a:t>Explanation:</a:t>
            </a:r>
            <a:r>
              <a:rPr lang="en-US" sz="2400" dirty="0"/>
              <a:t> This is an educated guess based on the chef's observations. It suggests a possible relationship between the spice blend and customer preference.</a:t>
            </a:r>
          </a:p>
          <a:p>
            <a:endParaRPr lang="en-IN" sz="2400" dirty="0"/>
          </a:p>
        </p:txBody>
      </p:sp>
    </p:spTree>
    <p:extLst>
      <p:ext uri="{BB962C8B-B14F-4D97-AF65-F5344CB8AC3E}">
        <p14:creationId xmlns:p14="http://schemas.microsoft.com/office/powerpoint/2010/main" val="15435976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1513-27F7-6A77-346A-15A6D0D9F831}"/>
              </a:ext>
            </a:extLst>
          </p:cNvPr>
          <p:cNvSpPr>
            <a:spLocks noGrp="1"/>
          </p:cNvSpPr>
          <p:nvPr>
            <p:ph type="title"/>
          </p:nvPr>
        </p:nvSpPr>
        <p:spPr/>
        <p:txBody>
          <a:bodyPr/>
          <a:lstStyle/>
          <a:p>
            <a:r>
              <a:rPr lang="en-IN" dirty="0"/>
              <a:t>Decision Tests – Dependent on H</a:t>
            </a:r>
            <a:r>
              <a:rPr lang="en-IN" sz="1800" dirty="0"/>
              <a:t>1</a:t>
            </a:r>
            <a:endParaRPr lang="en-IN" dirty="0"/>
          </a:p>
        </p:txBody>
      </p:sp>
      <p:sp>
        <p:nvSpPr>
          <p:cNvPr id="3" name="Content Placeholder 2">
            <a:extLst>
              <a:ext uri="{FF2B5EF4-FFF2-40B4-BE49-F238E27FC236}">
                <a16:creationId xmlns:a16="http://schemas.microsoft.com/office/drawing/2014/main" id="{5B43C103-A066-3EC1-2F20-F739581FE2A8}"/>
              </a:ext>
            </a:extLst>
          </p:cNvPr>
          <p:cNvSpPr>
            <a:spLocks noGrp="1"/>
          </p:cNvSpPr>
          <p:nvPr>
            <p:ph idx="1"/>
          </p:nvPr>
        </p:nvSpPr>
        <p:spPr>
          <a:xfrm>
            <a:off x="609600" y="1104010"/>
            <a:ext cx="10972800" cy="4830763"/>
          </a:xfrm>
        </p:spPr>
        <p:txBody>
          <a:bodyPr/>
          <a:lstStyle/>
          <a:p>
            <a:r>
              <a:rPr lang="en-US" sz="2400" dirty="0"/>
              <a:t>A </a:t>
            </a:r>
            <a:r>
              <a:rPr lang="en-US" sz="2400" b="1" dirty="0"/>
              <a:t>one-tailed test </a:t>
            </a:r>
            <a:r>
              <a:rPr lang="en-US" sz="2400" dirty="0"/>
              <a:t>results from an alternative hypothesis which specifies a direction. </a:t>
            </a:r>
          </a:p>
          <a:p>
            <a:pPr lvl="1"/>
            <a:r>
              <a:rPr lang="en-US" sz="2400" dirty="0"/>
              <a:t>i.e. when the alternative hypothesis states that the parameter is in fact either bigger or smaller than the value specified in the null hypothesis.</a:t>
            </a:r>
            <a:endParaRPr lang="en-US" sz="1700" dirty="0"/>
          </a:p>
          <a:p>
            <a:r>
              <a:rPr lang="en-US" sz="2400" dirty="0"/>
              <a:t>A </a:t>
            </a:r>
            <a:r>
              <a:rPr lang="en-US" sz="2400" b="1" dirty="0"/>
              <a:t>two-tailed test </a:t>
            </a:r>
            <a:r>
              <a:rPr lang="en-US" sz="2400" dirty="0"/>
              <a:t>results from an alternative hypothesis which does not specify a direction. </a:t>
            </a:r>
          </a:p>
          <a:p>
            <a:pPr lvl="1"/>
            <a:r>
              <a:rPr lang="en-US" sz="2400" dirty="0"/>
              <a:t>i.e. when the alternative hypothesis states that the null hypothesis is wrong.</a:t>
            </a:r>
            <a:endParaRPr lang="en-IN" sz="2400" dirty="0"/>
          </a:p>
        </p:txBody>
      </p:sp>
    </p:spTree>
    <p:extLst>
      <p:ext uri="{BB962C8B-B14F-4D97-AF65-F5344CB8AC3E}">
        <p14:creationId xmlns:p14="http://schemas.microsoft.com/office/powerpoint/2010/main" val="37473058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DF5C-476A-AE3B-C3CC-76DD796C6315}"/>
              </a:ext>
            </a:extLst>
          </p:cNvPr>
          <p:cNvSpPr>
            <a:spLocks noGrp="1"/>
          </p:cNvSpPr>
          <p:nvPr>
            <p:ph type="title"/>
          </p:nvPr>
        </p:nvSpPr>
        <p:spPr/>
        <p:txBody>
          <a:bodyPr/>
          <a:lstStyle/>
          <a:p>
            <a:r>
              <a:rPr lang="en-IN" dirty="0"/>
              <a:t>One-tailed test</a:t>
            </a:r>
          </a:p>
        </p:txBody>
      </p:sp>
      <p:sp>
        <p:nvSpPr>
          <p:cNvPr id="3" name="Content Placeholder 2">
            <a:extLst>
              <a:ext uri="{FF2B5EF4-FFF2-40B4-BE49-F238E27FC236}">
                <a16:creationId xmlns:a16="http://schemas.microsoft.com/office/drawing/2014/main" id="{B748D9C2-1713-A15D-FB59-EBBA23309BB9}"/>
              </a:ext>
            </a:extLst>
          </p:cNvPr>
          <p:cNvSpPr>
            <a:spLocks noGrp="1"/>
          </p:cNvSpPr>
          <p:nvPr>
            <p:ph idx="1"/>
          </p:nvPr>
        </p:nvSpPr>
        <p:spPr/>
        <p:txBody>
          <a:bodyPr/>
          <a:lstStyle/>
          <a:p>
            <a:pPr>
              <a:lnSpc>
                <a:spcPct val="150000"/>
              </a:lnSpc>
            </a:pPr>
            <a:r>
              <a:rPr lang="en-US" sz="2500" dirty="0"/>
              <a:t>A one-tailed test may be either </a:t>
            </a:r>
            <a:r>
              <a:rPr lang="en-US" sz="2500" b="1" dirty="0"/>
              <a:t>left-tailed or right-tailed</a:t>
            </a:r>
            <a:r>
              <a:rPr lang="en-US" sz="2500" dirty="0"/>
              <a:t>.</a:t>
            </a:r>
          </a:p>
          <a:p>
            <a:pPr>
              <a:lnSpc>
                <a:spcPct val="150000"/>
              </a:lnSpc>
            </a:pPr>
            <a:r>
              <a:rPr lang="en-US" sz="2500" dirty="0"/>
              <a:t>A left-tailed test is used when the alternative hypothesis states that the </a:t>
            </a:r>
            <a:r>
              <a:rPr lang="en-US" sz="2500" u="sng" dirty="0"/>
              <a:t>true value of the parameter specified in the null hypothesis is </a:t>
            </a:r>
            <a:r>
              <a:rPr lang="en-US" sz="2500" u="sng" dirty="0">
                <a:highlight>
                  <a:srgbClr val="FFFF00"/>
                </a:highlight>
              </a:rPr>
              <a:t>less</a:t>
            </a:r>
            <a:r>
              <a:rPr lang="en-US" sz="2500" u="sng" dirty="0"/>
              <a:t> than the null hypothesis claims</a:t>
            </a:r>
            <a:r>
              <a:rPr lang="en-US" sz="2500" dirty="0"/>
              <a:t>.</a:t>
            </a:r>
          </a:p>
          <a:p>
            <a:pPr>
              <a:lnSpc>
                <a:spcPct val="150000"/>
              </a:lnSpc>
            </a:pPr>
            <a:r>
              <a:rPr lang="en-US" sz="2500" dirty="0"/>
              <a:t>A right-tailed test is used when the alternative hypothesis states that the </a:t>
            </a:r>
            <a:r>
              <a:rPr lang="en-US" sz="2500" u="sng" dirty="0"/>
              <a:t>true value of the parameter specified in the null hypothesis is </a:t>
            </a:r>
            <a:r>
              <a:rPr lang="en-US" sz="2500" u="sng" dirty="0">
                <a:highlight>
                  <a:srgbClr val="FFFF00"/>
                </a:highlight>
              </a:rPr>
              <a:t>greater</a:t>
            </a:r>
            <a:r>
              <a:rPr lang="en-US" sz="2500" u="sng" dirty="0"/>
              <a:t> than the null hypothesis claims</a:t>
            </a:r>
            <a:endParaRPr lang="en-IN" sz="2500" u="sng" dirty="0"/>
          </a:p>
        </p:txBody>
      </p:sp>
    </p:spTree>
    <p:extLst>
      <p:ext uri="{BB962C8B-B14F-4D97-AF65-F5344CB8AC3E}">
        <p14:creationId xmlns:p14="http://schemas.microsoft.com/office/powerpoint/2010/main" val="8045687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F5ED-1A42-7478-FF3A-61A65D60970F}"/>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A9C0200D-8E43-D55D-2F0B-67CCB97B218C}"/>
              </a:ext>
            </a:extLst>
          </p:cNvPr>
          <p:cNvSpPr>
            <a:spLocks noGrp="1"/>
          </p:cNvSpPr>
          <p:nvPr>
            <p:ph idx="1"/>
          </p:nvPr>
        </p:nvSpPr>
        <p:spPr/>
        <p:txBody>
          <a:bodyPr/>
          <a:lstStyle/>
          <a:p>
            <a:pPr marL="0" indent="0">
              <a:buNone/>
            </a:pPr>
            <a:r>
              <a:rPr lang="en-US" sz="2400" b="1" dirty="0"/>
              <a:t>Confidence interval:</a:t>
            </a:r>
          </a:p>
          <a:p>
            <a:r>
              <a:rPr lang="en-US" sz="2400" dirty="0"/>
              <a:t>also known as the acceptance region, </a:t>
            </a:r>
          </a:p>
          <a:p>
            <a:r>
              <a:rPr lang="en-US" sz="2400" dirty="0"/>
              <a:t>It is a set of values for the test statistic for which the null hypothesis is accepted. </a:t>
            </a:r>
          </a:p>
          <a:p>
            <a:r>
              <a:rPr lang="en-US" sz="2400" dirty="0"/>
              <a:t>i.e. if the observed test statistic is in the confidence interval then we accept the null hypothesis and reject the alternative hypothesis.</a:t>
            </a:r>
          </a:p>
          <a:p>
            <a:endParaRPr lang="en-IN" sz="2400" dirty="0"/>
          </a:p>
        </p:txBody>
      </p:sp>
    </p:spTree>
    <p:extLst>
      <p:ext uri="{BB962C8B-B14F-4D97-AF65-F5344CB8AC3E}">
        <p14:creationId xmlns:p14="http://schemas.microsoft.com/office/powerpoint/2010/main" val="15299679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008C-0009-661F-AE33-B0418CDBF8AE}"/>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A15BAE58-3CF8-C591-4369-57DAC2CCBAE6}"/>
              </a:ext>
            </a:extLst>
          </p:cNvPr>
          <p:cNvSpPr>
            <a:spLocks noGrp="1"/>
          </p:cNvSpPr>
          <p:nvPr>
            <p:ph idx="1"/>
          </p:nvPr>
        </p:nvSpPr>
        <p:spPr/>
        <p:txBody>
          <a:bodyPr/>
          <a:lstStyle/>
          <a:p>
            <a:pPr marL="0" indent="0">
              <a:buNone/>
            </a:pPr>
            <a:r>
              <a:rPr lang="en-US" sz="2400" b="1" dirty="0"/>
              <a:t>Critical Region</a:t>
            </a:r>
          </a:p>
          <a:p>
            <a:r>
              <a:rPr lang="en-US" sz="2400" dirty="0"/>
              <a:t>Also known as the rejection region</a:t>
            </a:r>
          </a:p>
          <a:p>
            <a:r>
              <a:rPr lang="en-US" sz="2400" dirty="0"/>
              <a:t>It is a set of values for the test statistic for which the null hypothesis is rejected. </a:t>
            </a:r>
          </a:p>
          <a:p>
            <a:r>
              <a:rPr lang="en-US" sz="2400" dirty="0"/>
              <a:t>i.e. if the observed test statistic is in the critical region then we reject the null hypothesis and accept the alternative hypothesis.</a:t>
            </a:r>
            <a:endParaRPr lang="en-IN" sz="2400" dirty="0"/>
          </a:p>
        </p:txBody>
      </p:sp>
    </p:spTree>
    <p:extLst>
      <p:ext uri="{BB962C8B-B14F-4D97-AF65-F5344CB8AC3E}">
        <p14:creationId xmlns:p14="http://schemas.microsoft.com/office/powerpoint/2010/main" val="187391666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E3D9-0D8C-12BB-D0ED-7EA4AC44B627}"/>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098E6236-D42E-18FD-A60B-5BB421C87D7B}"/>
              </a:ext>
            </a:extLst>
          </p:cNvPr>
          <p:cNvSpPr>
            <a:spLocks noGrp="1"/>
          </p:cNvSpPr>
          <p:nvPr>
            <p:ph idx="1"/>
          </p:nvPr>
        </p:nvSpPr>
        <p:spPr/>
        <p:txBody>
          <a:bodyPr/>
          <a:lstStyle/>
          <a:p>
            <a:pPr marL="0" indent="0" algn="l">
              <a:buNone/>
            </a:pPr>
            <a:r>
              <a:rPr lang="en-US" sz="2400" b="1" dirty="0"/>
              <a:t>Significance Levels:</a:t>
            </a:r>
          </a:p>
          <a:p>
            <a:pPr algn="l"/>
            <a:r>
              <a:rPr lang="en-US" sz="2400" dirty="0"/>
              <a:t>Confidence intervals can be calculated at different significance levels. </a:t>
            </a:r>
          </a:p>
          <a:p>
            <a:pPr algn="l"/>
            <a:r>
              <a:rPr lang="en-US" sz="2400" dirty="0"/>
              <a:t>We use α to denote the level of significance and perform a hypothesis test with a [100(1−α)]% confidence interval.</a:t>
            </a:r>
          </a:p>
          <a:p>
            <a:pPr algn="l"/>
            <a:r>
              <a:rPr lang="en-US" sz="2400" dirty="0"/>
              <a:t>Confidence intervals are usually calculated at 5% or 1% significance levels, where  α=0.05 and α=0.01 respectively. </a:t>
            </a:r>
          </a:p>
          <a:p>
            <a:pPr marL="0" indent="0">
              <a:buNone/>
            </a:pPr>
            <a:endParaRPr lang="en-IN" dirty="0"/>
          </a:p>
        </p:txBody>
      </p:sp>
    </p:spTree>
    <p:extLst>
      <p:ext uri="{BB962C8B-B14F-4D97-AF65-F5344CB8AC3E}">
        <p14:creationId xmlns:p14="http://schemas.microsoft.com/office/powerpoint/2010/main" val="10290995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E3D9-0D8C-12BB-D0ED-7EA4AC44B627}"/>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098E6236-D42E-18FD-A60B-5BB421C87D7B}"/>
              </a:ext>
            </a:extLst>
          </p:cNvPr>
          <p:cNvSpPr>
            <a:spLocks noGrp="1"/>
          </p:cNvSpPr>
          <p:nvPr>
            <p:ph idx="1"/>
          </p:nvPr>
        </p:nvSpPr>
        <p:spPr/>
        <p:txBody>
          <a:bodyPr/>
          <a:lstStyle/>
          <a:p>
            <a:pPr marL="0" indent="0" algn="l">
              <a:buNone/>
            </a:pPr>
            <a:r>
              <a:rPr lang="en-US" sz="2400" b="1" dirty="0"/>
              <a:t>Significance Levels:</a:t>
            </a:r>
          </a:p>
          <a:p>
            <a:pPr algn="l"/>
            <a:r>
              <a:rPr lang="en-US" sz="2400" dirty="0"/>
              <a:t>Note that a 95% confidence interval does not mean there is a 95% chance that the true value being estimated is in the calculated interval. </a:t>
            </a:r>
            <a:r>
              <a:rPr lang="en-US" sz="2400" dirty="0">
                <a:solidFill>
                  <a:srgbClr val="FF0000"/>
                </a:solidFill>
              </a:rPr>
              <a:t>(It is not </a:t>
            </a:r>
            <a:r>
              <a:rPr lang="en-US" sz="2400" dirty="0" err="1">
                <a:solidFill>
                  <a:srgbClr val="FF0000"/>
                </a:solidFill>
              </a:rPr>
              <a:t>wrt</a:t>
            </a:r>
            <a:r>
              <a:rPr lang="en-US" sz="2400" dirty="0">
                <a:solidFill>
                  <a:srgbClr val="FF0000"/>
                </a:solidFill>
              </a:rPr>
              <a:t> the value)</a:t>
            </a:r>
          </a:p>
          <a:p>
            <a:pPr algn="l"/>
            <a:r>
              <a:rPr lang="en-US" sz="2400" b="1" dirty="0"/>
              <a:t>Rather</a:t>
            </a:r>
            <a:r>
              <a:rPr lang="en-US" sz="2400" dirty="0"/>
              <a:t>, given a population, there is a 95% chance that choosing a random sample from this population results in a confidence interval which contains the true value being estimated. </a:t>
            </a:r>
            <a:r>
              <a:rPr lang="en-US" sz="2400" dirty="0">
                <a:solidFill>
                  <a:srgbClr val="FF0000"/>
                </a:solidFill>
              </a:rPr>
              <a:t>(But, </a:t>
            </a:r>
            <a:r>
              <a:rPr lang="en-US" sz="2400" dirty="0" err="1">
                <a:solidFill>
                  <a:srgbClr val="FF0000"/>
                </a:solidFill>
              </a:rPr>
              <a:t>wrt</a:t>
            </a:r>
            <a:r>
              <a:rPr lang="en-US" sz="2400" dirty="0">
                <a:solidFill>
                  <a:srgbClr val="FF0000"/>
                </a:solidFill>
              </a:rPr>
              <a:t> the sample chosen)</a:t>
            </a:r>
          </a:p>
          <a:p>
            <a:endParaRPr lang="en-IN" dirty="0"/>
          </a:p>
        </p:txBody>
      </p:sp>
    </p:spTree>
    <p:extLst>
      <p:ext uri="{BB962C8B-B14F-4D97-AF65-F5344CB8AC3E}">
        <p14:creationId xmlns:p14="http://schemas.microsoft.com/office/powerpoint/2010/main" val="23241195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65E0-7DE4-300B-B5A9-9330368FA093}"/>
              </a:ext>
            </a:extLst>
          </p:cNvPr>
          <p:cNvSpPr>
            <a:spLocks noGrp="1"/>
          </p:cNvSpPr>
          <p:nvPr>
            <p:ph type="title"/>
          </p:nvPr>
        </p:nvSpPr>
        <p:spPr/>
        <p:txBody>
          <a:bodyPr/>
          <a:lstStyle/>
          <a:p>
            <a:r>
              <a:rPr lang="en-IN" dirty="0"/>
              <a:t>Keywords related to two-tailed tests </a:t>
            </a:r>
          </a:p>
        </p:txBody>
      </p:sp>
      <p:sp>
        <p:nvSpPr>
          <p:cNvPr id="3" name="Content Placeholder 2">
            <a:extLst>
              <a:ext uri="{FF2B5EF4-FFF2-40B4-BE49-F238E27FC236}">
                <a16:creationId xmlns:a16="http://schemas.microsoft.com/office/drawing/2014/main" id="{996D5A26-7A85-E109-78FF-1D9A274F7FFF}"/>
              </a:ext>
            </a:extLst>
          </p:cNvPr>
          <p:cNvSpPr>
            <a:spLocks noGrp="1"/>
          </p:cNvSpPr>
          <p:nvPr>
            <p:ph idx="1"/>
          </p:nvPr>
        </p:nvSpPr>
        <p:spPr/>
        <p:txBody>
          <a:bodyPr/>
          <a:lstStyle/>
          <a:p>
            <a:pPr marL="0" indent="0">
              <a:buNone/>
            </a:pPr>
            <a:r>
              <a:rPr lang="en-US" sz="2400" b="1" dirty="0"/>
              <a:t>Critical Values</a:t>
            </a:r>
          </a:p>
          <a:p>
            <a:r>
              <a:rPr lang="en-US" sz="2400" dirty="0"/>
              <a:t>It is a cut-off point</a:t>
            </a:r>
          </a:p>
          <a:p>
            <a:r>
              <a:rPr lang="en-US" sz="2400" dirty="0"/>
              <a:t>If a test statistic on one side of the critical value results in accepting the null hypothesis, a test statistic on the other side will result in rejecting the null hypothesis.</a:t>
            </a:r>
            <a:endParaRPr lang="en-IN" sz="2400" dirty="0"/>
          </a:p>
        </p:txBody>
      </p:sp>
    </p:spTree>
    <p:extLst>
      <p:ext uri="{BB962C8B-B14F-4D97-AF65-F5344CB8AC3E}">
        <p14:creationId xmlns:p14="http://schemas.microsoft.com/office/powerpoint/2010/main" val="256926271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1364-F87B-5239-A321-F7738192DE0E}"/>
              </a:ext>
            </a:extLst>
          </p:cNvPr>
          <p:cNvSpPr>
            <a:spLocks noGrp="1"/>
          </p:cNvSpPr>
          <p:nvPr>
            <p:ph type="title"/>
          </p:nvPr>
        </p:nvSpPr>
        <p:spPr/>
        <p:txBody>
          <a:bodyPr/>
          <a:lstStyle/>
          <a:p>
            <a:r>
              <a:rPr lang="en-IN" dirty="0"/>
              <a:t>Keywords</a:t>
            </a:r>
          </a:p>
        </p:txBody>
      </p:sp>
      <p:graphicFrame>
        <p:nvGraphicFramePr>
          <p:cNvPr id="5" name="Chart 4">
            <a:extLst>
              <a:ext uri="{FF2B5EF4-FFF2-40B4-BE49-F238E27FC236}">
                <a16:creationId xmlns:a16="http://schemas.microsoft.com/office/drawing/2014/main" id="{875334C2-8BB9-E525-7A2C-7B36BB2C680A}"/>
              </a:ext>
            </a:extLst>
          </p:cNvPr>
          <p:cNvGraphicFramePr>
            <a:graphicFrameLocks/>
          </p:cNvGraphicFramePr>
          <p:nvPr>
            <p:extLst>
              <p:ext uri="{D42A27DB-BD31-4B8C-83A1-F6EECF244321}">
                <p14:modId xmlns:p14="http://schemas.microsoft.com/office/powerpoint/2010/main" val="2992588565"/>
              </p:ext>
            </p:extLst>
          </p:nvPr>
        </p:nvGraphicFramePr>
        <p:xfrm>
          <a:off x="2209800" y="1106717"/>
          <a:ext cx="6963230" cy="4408713"/>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id="{B909A05D-EB77-D446-94CA-C9164A563BC4}"/>
              </a:ext>
            </a:extLst>
          </p:cNvPr>
          <p:cNvCxnSpPr>
            <a:stCxn id="11" idx="4"/>
          </p:cNvCxnSpPr>
          <p:nvPr/>
        </p:nvCxnSpPr>
        <p:spPr>
          <a:xfrm flipH="1" flipV="1">
            <a:off x="3330575" y="4657726"/>
            <a:ext cx="69850" cy="671513"/>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28">
            <a:extLst>
              <a:ext uri="{FF2B5EF4-FFF2-40B4-BE49-F238E27FC236}">
                <a16:creationId xmlns:a16="http://schemas.microsoft.com/office/drawing/2014/main" id="{CD36C40C-5944-7A08-8826-0E66591C5024}"/>
              </a:ext>
            </a:extLst>
          </p:cNvPr>
          <p:cNvSpPr txBox="1">
            <a:spLocks noChangeArrowheads="1"/>
          </p:cNvSpPr>
          <p:nvPr/>
        </p:nvSpPr>
        <p:spPr bwMode="auto">
          <a:xfrm>
            <a:off x="3546476" y="4862514"/>
            <a:ext cx="417513" cy="369887"/>
          </a:xfrm>
          <a:prstGeom prst="rect">
            <a:avLst/>
          </a:prstGeom>
          <a:noFill/>
          <a:ln w="9525">
            <a:noFill/>
            <a:miter lim="800000"/>
            <a:headEnd/>
            <a:tailEnd/>
          </a:ln>
        </p:spPr>
        <p:txBody>
          <a:bodyPr>
            <a:spAutoFit/>
          </a:bodyPr>
          <a:lstStyle/>
          <a:p>
            <a:r>
              <a:rPr lang="en-IN">
                <a:sym typeface="Symbol" pitchFamily="18" charset="2"/>
              </a:rPr>
              <a:t></a:t>
            </a:r>
            <a:endParaRPr lang="en-IN"/>
          </a:p>
        </p:txBody>
      </p:sp>
      <p:sp>
        <p:nvSpPr>
          <p:cNvPr id="8" name="Rectangle 2">
            <a:extLst>
              <a:ext uri="{FF2B5EF4-FFF2-40B4-BE49-F238E27FC236}">
                <a16:creationId xmlns:a16="http://schemas.microsoft.com/office/drawing/2014/main" id="{99D1FDB3-5D93-1F31-4371-C191F99E8E88}"/>
              </a:ext>
            </a:extLst>
          </p:cNvPr>
          <p:cNvSpPr>
            <a:spLocks noChangeArrowheads="1"/>
          </p:cNvSpPr>
          <p:nvPr/>
        </p:nvSpPr>
        <p:spPr bwMode="auto">
          <a:xfrm>
            <a:off x="5562601" y="5543551"/>
            <a:ext cx="779463" cy="461963"/>
          </a:xfrm>
          <a:prstGeom prst="rect">
            <a:avLst/>
          </a:prstGeom>
          <a:noFill/>
          <a:ln w="9525">
            <a:noFill/>
            <a:miter lim="800000"/>
            <a:headEnd/>
            <a:tailEnd/>
          </a:ln>
        </p:spPr>
        <p:txBody>
          <a:bodyPr>
            <a:spAutoFit/>
          </a:bodyPr>
          <a:lstStyle/>
          <a:p>
            <a:pPr algn="ctr"/>
            <a:r>
              <a:rPr lang="en-US" sz="2400">
                <a:sym typeface="Symbol" pitchFamily="18" charset="2"/>
              </a:rPr>
              <a:t></a:t>
            </a:r>
            <a:r>
              <a:rPr lang="en-US" sz="2400" baseline="-25000">
                <a:sym typeface="Symbol" pitchFamily="18" charset="2"/>
              </a:rPr>
              <a:t>0</a:t>
            </a:r>
            <a:endParaRPr lang="en-US" sz="2400"/>
          </a:p>
        </p:txBody>
      </p:sp>
      <p:cxnSp>
        <p:nvCxnSpPr>
          <p:cNvPr id="9" name="Straight Connector 8">
            <a:extLst>
              <a:ext uri="{FF2B5EF4-FFF2-40B4-BE49-F238E27FC236}">
                <a16:creationId xmlns:a16="http://schemas.microsoft.com/office/drawing/2014/main" id="{DC8A54A2-6229-7A62-F9BF-460811CE7AB3}"/>
              </a:ext>
            </a:extLst>
          </p:cNvPr>
          <p:cNvCxnSpPr/>
          <p:nvPr/>
        </p:nvCxnSpPr>
        <p:spPr>
          <a:xfrm>
            <a:off x="5940425" y="1106489"/>
            <a:ext cx="0" cy="4452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5">
            <a:extLst>
              <a:ext uri="{FF2B5EF4-FFF2-40B4-BE49-F238E27FC236}">
                <a16:creationId xmlns:a16="http://schemas.microsoft.com/office/drawing/2014/main" id="{316BA0FE-6124-2EDD-DE71-0011B5DEC5C8}"/>
              </a:ext>
            </a:extLst>
          </p:cNvPr>
          <p:cNvSpPr txBox="1">
            <a:spLocks noChangeArrowheads="1"/>
          </p:cNvSpPr>
          <p:nvPr/>
        </p:nvSpPr>
        <p:spPr bwMode="auto">
          <a:xfrm>
            <a:off x="2438400" y="3294063"/>
            <a:ext cx="1382713" cy="646331"/>
          </a:xfrm>
          <a:prstGeom prst="rect">
            <a:avLst/>
          </a:prstGeom>
          <a:noFill/>
          <a:ln w="9525">
            <a:noFill/>
            <a:miter lim="800000"/>
            <a:headEnd/>
            <a:tailEnd/>
          </a:ln>
        </p:spPr>
        <p:txBody>
          <a:bodyPr wrap="square">
            <a:spAutoFit/>
          </a:bodyPr>
          <a:lstStyle/>
          <a:p>
            <a:r>
              <a:rPr lang="en-IN" dirty="0"/>
              <a:t>Rejection Region</a:t>
            </a:r>
          </a:p>
        </p:txBody>
      </p:sp>
      <p:sp>
        <p:nvSpPr>
          <p:cNvPr id="11" name="Freeform 9">
            <a:extLst>
              <a:ext uri="{FF2B5EF4-FFF2-40B4-BE49-F238E27FC236}">
                <a16:creationId xmlns:a16="http://schemas.microsoft.com/office/drawing/2014/main" id="{53BBB42C-9F0C-16F8-F17A-8C9A4CE8A76C}"/>
              </a:ext>
            </a:extLst>
          </p:cNvPr>
          <p:cNvSpPr/>
          <p:nvPr/>
        </p:nvSpPr>
        <p:spPr>
          <a:xfrm>
            <a:off x="3048001" y="5048251"/>
            <a:ext cx="976313" cy="466725"/>
          </a:xfrm>
          <a:custGeom>
            <a:avLst/>
            <a:gdLst>
              <a:gd name="connsiteX0" fmla="*/ 4763 w 976313"/>
              <a:gd name="connsiteY0" fmla="*/ 466725 h 466725"/>
              <a:gd name="connsiteX1" fmla="*/ 0 w 976313"/>
              <a:gd name="connsiteY1" fmla="*/ 314325 h 466725"/>
              <a:gd name="connsiteX2" fmla="*/ 85725 w 976313"/>
              <a:gd name="connsiteY2" fmla="*/ 309563 h 466725"/>
              <a:gd name="connsiteX3" fmla="*/ 185738 w 976313"/>
              <a:gd name="connsiteY3" fmla="*/ 295275 h 466725"/>
              <a:gd name="connsiteX4" fmla="*/ 352425 w 976313"/>
              <a:gd name="connsiteY4" fmla="*/ 280988 h 466725"/>
              <a:gd name="connsiteX5" fmla="*/ 461963 w 976313"/>
              <a:gd name="connsiteY5" fmla="*/ 257175 h 466725"/>
              <a:gd name="connsiteX6" fmla="*/ 552450 w 976313"/>
              <a:gd name="connsiteY6" fmla="*/ 228600 h 466725"/>
              <a:gd name="connsiteX7" fmla="*/ 661988 w 976313"/>
              <a:gd name="connsiteY7" fmla="*/ 190500 h 466725"/>
              <a:gd name="connsiteX8" fmla="*/ 762000 w 976313"/>
              <a:gd name="connsiteY8" fmla="*/ 147638 h 466725"/>
              <a:gd name="connsiteX9" fmla="*/ 862013 w 976313"/>
              <a:gd name="connsiteY9" fmla="*/ 90488 h 466725"/>
              <a:gd name="connsiteX10" fmla="*/ 976313 w 976313"/>
              <a:gd name="connsiteY10" fmla="*/ 0 h 466725"/>
              <a:gd name="connsiteX11" fmla="*/ 976313 w 976313"/>
              <a:gd name="connsiteY11" fmla="*/ 461963 h 466725"/>
              <a:gd name="connsiteX12" fmla="*/ 4763 w 976313"/>
              <a:gd name="connsiteY12" fmla="*/ 4667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13" h="466725">
                <a:moveTo>
                  <a:pt x="4763" y="466725"/>
                </a:moveTo>
                <a:lnTo>
                  <a:pt x="0" y="314325"/>
                </a:lnTo>
                <a:lnTo>
                  <a:pt x="85725" y="309563"/>
                </a:lnTo>
                <a:lnTo>
                  <a:pt x="185738" y="295275"/>
                </a:lnTo>
                <a:lnTo>
                  <a:pt x="352425" y="280988"/>
                </a:lnTo>
                <a:lnTo>
                  <a:pt x="461963" y="257175"/>
                </a:lnTo>
                <a:lnTo>
                  <a:pt x="552450" y="228600"/>
                </a:lnTo>
                <a:lnTo>
                  <a:pt x="661988" y="190500"/>
                </a:lnTo>
                <a:lnTo>
                  <a:pt x="762000" y="147638"/>
                </a:lnTo>
                <a:lnTo>
                  <a:pt x="862013" y="90488"/>
                </a:lnTo>
                <a:lnTo>
                  <a:pt x="976313" y="0"/>
                </a:lnTo>
                <a:lnTo>
                  <a:pt x="976313" y="461963"/>
                </a:lnTo>
                <a:lnTo>
                  <a:pt x="4763" y="466725"/>
                </a:lnTo>
                <a:close/>
              </a:path>
            </a:pathLst>
          </a:custGeom>
          <a:pattFill prst="wd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12" name="Straight Connector 11">
            <a:extLst>
              <a:ext uri="{FF2B5EF4-FFF2-40B4-BE49-F238E27FC236}">
                <a16:creationId xmlns:a16="http://schemas.microsoft.com/office/drawing/2014/main" id="{35C4D6C2-8F65-C9D3-89D8-EDEA5AFE49DE}"/>
              </a:ext>
            </a:extLst>
          </p:cNvPr>
          <p:cNvCxnSpPr/>
          <p:nvPr/>
        </p:nvCxnSpPr>
        <p:spPr>
          <a:xfrm>
            <a:off x="4024313" y="1084264"/>
            <a:ext cx="0" cy="4452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9D4C60-2133-F9E7-B889-1C4729067C10}"/>
              </a:ext>
            </a:extLst>
          </p:cNvPr>
          <p:cNvCxnSpPr/>
          <p:nvPr/>
        </p:nvCxnSpPr>
        <p:spPr>
          <a:xfrm flipH="1">
            <a:off x="3330576" y="3192463"/>
            <a:ext cx="67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47BF5B-84FD-7772-3ABD-91E4E7D38F59}"/>
              </a:ext>
            </a:extLst>
          </p:cNvPr>
          <p:cNvCxnSpPr/>
          <p:nvPr/>
        </p:nvCxnSpPr>
        <p:spPr>
          <a:xfrm flipV="1">
            <a:off x="5153025" y="5343525"/>
            <a:ext cx="0" cy="331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30">
            <a:extLst>
              <a:ext uri="{FF2B5EF4-FFF2-40B4-BE49-F238E27FC236}">
                <a16:creationId xmlns:a16="http://schemas.microsoft.com/office/drawing/2014/main" id="{F360B929-1C95-45FB-E0EC-2046A807DDDF}"/>
              </a:ext>
            </a:extLst>
          </p:cNvPr>
          <p:cNvSpPr>
            <a:spLocks noChangeArrowheads="1"/>
          </p:cNvSpPr>
          <p:nvPr/>
        </p:nvSpPr>
        <p:spPr bwMode="auto">
          <a:xfrm>
            <a:off x="4783138" y="5572126"/>
            <a:ext cx="779462" cy="461963"/>
          </a:xfrm>
          <a:prstGeom prst="rect">
            <a:avLst/>
          </a:prstGeom>
          <a:noFill/>
          <a:ln w="9525">
            <a:noFill/>
            <a:miter lim="800000"/>
            <a:headEnd/>
            <a:tailEnd/>
          </a:ln>
        </p:spPr>
        <p:txBody>
          <a:bodyPr>
            <a:spAutoFit/>
          </a:bodyPr>
          <a:lstStyle/>
          <a:p>
            <a:pPr algn="ctr"/>
            <a:r>
              <a:rPr lang="en-US" sz="2400">
                <a:sym typeface="Symbol" pitchFamily="18" charset="2"/>
              </a:rPr>
              <a:t>z</a:t>
            </a:r>
            <a:r>
              <a:rPr lang="en-US" sz="2400" baseline="-25000">
                <a:sym typeface="Symbol" pitchFamily="18" charset="2"/>
              </a:rPr>
              <a:t>1</a:t>
            </a:r>
            <a:endParaRPr lang="en-US" sz="2400" baseline="-25000"/>
          </a:p>
        </p:txBody>
      </p:sp>
      <p:sp>
        <p:nvSpPr>
          <p:cNvPr id="16" name="Rectangle 31">
            <a:extLst>
              <a:ext uri="{FF2B5EF4-FFF2-40B4-BE49-F238E27FC236}">
                <a16:creationId xmlns:a16="http://schemas.microsoft.com/office/drawing/2014/main" id="{55C467F6-1AD4-A290-6664-279AC324E707}"/>
              </a:ext>
            </a:extLst>
          </p:cNvPr>
          <p:cNvSpPr>
            <a:spLocks noChangeArrowheads="1"/>
          </p:cNvSpPr>
          <p:nvPr/>
        </p:nvSpPr>
        <p:spPr bwMode="auto">
          <a:xfrm>
            <a:off x="3106738" y="5570538"/>
            <a:ext cx="779462" cy="461962"/>
          </a:xfrm>
          <a:prstGeom prst="rect">
            <a:avLst/>
          </a:prstGeom>
          <a:noFill/>
          <a:ln w="9525">
            <a:noFill/>
            <a:miter lim="800000"/>
            <a:headEnd/>
            <a:tailEnd/>
          </a:ln>
        </p:spPr>
        <p:txBody>
          <a:bodyPr>
            <a:spAutoFit/>
          </a:bodyPr>
          <a:lstStyle/>
          <a:p>
            <a:pPr algn="ctr"/>
            <a:r>
              <a:rPr lang="en-US" sz="2400">
                <a:sym typeface="Symbol" pitchFamily="18" charset="2"/>
              </a:rPr>
              <a:t>z</a:t>
            </a:r>
            <a:r>
              <a:rPr lang="en-US" sz="2400" baseline="-25000">
                <a:sym typeface="Symbol" pitchFamily="18" charset="2"/>
              </a:rPr>
              <a:t>2</a:t>
            </a:r>
            <a:endParaRPr lang="en-US" sz="2400" baseline="-25000"/>
          </a:p>
        </p:txBody>
      </p:sp>
      <p:cxnSp>
        <p:nvCxnSpPr>
          <p:cNvPr id="17" name="Straight Connector 16">
            <a:extLst>
              <a:ext uri="{FF2B5EF4-FFF2-40B4-BE49-F238E27FC236}">
                <a16:creationId xmlns:a16="http://schemas.microsoft.com/office/drawing/2014/main" id="{144A9545-4EE9-035E-7D6C-28C11666EB1A}"/>
              </a:ext>
            </a:extLst>
          </p:cNvPr>
          <p:cNvCxnSpPr/>
          <p:nvPr/>
        </p:nvCxnSpPr>
        <p:spPr>
          <a:xfrm flipV="1">
            <a:off x="3463925" y="5354638"/>
            <a:ext cx="0" cy="33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37">
            <a:extLst>
              <a:ext uri="{FF2B5EF4-FFF2-40B4-BE49-F238E27FC236}">
                <a16:creationId xmlns:a16="http://schemas.microsoft.com/office/drawing/2014/main" id="{632B62D1-95D3-CFDC-FBEF-6C9F194B6104}"/>
              </a:ext>
            </a:extLst>
          </p:cNvPr>
          <p:cNvSpPr txBox="1">
            <a:spLocks noChangeArrowheads="1"/>
          </p:cNvSpPr>
          <p:nvPr/>
        </p:nvSpPr>
        <p:spPr bwMode="auto">
          <a:xfrm>
            <a:off x="2438400" y="5927726"/>
            <a:ext cx="1843088" cy="461963"/>
          </a:xfrm>
          <a:prstGeom prst="rect">
            <a:avLst/>
          </a:prstGeom>
          <a:noFill/>
          <a:ln w="9525">
            <a:noFill/>
            <a:miter lim="800000"/>
            <a:headEnd/>
            <a:tailEnd/>
          </a:ln>
        </p:spPr>
        <p:txBody>
          <a:bodyPr>
            <a:spAutoFit/>
          </a:bodyPr>
          <a:lstStyle/>
          <a:p>
            <a:r>
              <a:rPr lang="en-IN" sz="2400" dirty="0"/>
              <a:t>Reject H</a:t>
            </a:r>
            <a:r>
              <a:rPr lang="en-IN" sz="2400" baseline="-25000" dirty="0"/>
              <a:t>0</a:t>
            </a:r>
          </a:p>
        </p:txBody>
      </p:sp>
      <p:sp>
        <p:nvSpPr>
          <p:cNvPr id="19" name="TextBox 38">
            <a:extLst>
              <a:ext uri="{FF2B5EF4-FFF2-40B4-BE49-F238E27FC236}">
                <a16:creationId xmlns:a16="http://schemas.microsoft.com/office/drawing/2014/main" id="{581B57A3-118C-D969-3D0A-8CFA64D0EB58}"/>
              </a:ext>
            </a:extLst>
          </p:cNvPr>
          <p:cNvSpPr txBox="1">
            <a:spLocks noChangeArrowheads="1"/>
          </p:cNvSpPr>
          <p:nvPr/>
        </p:nvSpPr>
        <p:spPr bwMode="auto">
          <a:xfrm>
            <a:off x="4743449" y="5927726"/>
            <a:ext cx="2938461" cy="461665"/>
          </a:xfrm>
          <a:prstGeom prst="rect">
            <a:avLst/>
          </a:prstGeom>
          <a:noFill/>
          <a:ln w="9525">
            <a:noFill/>
            <a:miter lim="800000"/>
            <a:headEnd/>
            <a:tailEnd/>
          </a:ln>
        </p:spPr>
        <p:txBody>
          <a:bodyPr wrap="square">
            <a:spAutoFit/>
          </a:bodyPr>
          <a:lstStyle/>
          <a:p>
            <a:r>
              <a:rPr lang="en-IN" sz="2400" dirty="0"/>
              <a:t>Cannot Reject H</a:t>
            </a:r>
            <a:r>
              <a:rPr lang="en-IN" sz="2400" baseline="-25000" dirty="0"/>
              <a:t>0</a:t>
            </a:r>
          </a:p>
        </p:txBody>
      </p:sp>
      <p:sp>
        <p:nvSpPr>
          <p:cNvPr id="20" name="Rectangle 39">
            <a:extLst>
              <a:ext uri="{FF2B5EF4-FFF2-40B4-BE49-F238E27FC236}">
                <a16:creationId xmlns:a16="http://schemas.microsoft.com/office/drawing/2014/main" id="{044499FE-788C-D11D-8307-90112A94E4F1}"/>
              </a:ext>
            </a:extLst>
          </p:cNvPr>
          <p:cNvSpPr>
            <a:spLocks noChangeArrowheads="1"/>
          </p:cNvSpPr>
          <p:nvPr/>
        </p:nvSpPr>
        <p:spPr bwMode="auto">
          <a:xfrm>
            <a:off x="4203700" y="1333500"/>
            <a:ext cx="1112838" cy="461665"/>
          </a:xfrm>
          <a:prstGeom prst="rect">
            <a:avLst/>
          </a:prstGeom>
          <a:noFill/>
          <a:ln w="9525">
            <a:noFill/>
            <a:miter lim="800000"/>
            <a:headEnd/>
            <a:tailEnd/>
          </a:ln>
        </p:spPr>
        <p:txBody>
          <a:bodyPr wrap="square">
            <a:spAutoFit/>
          </a:bodyPr>
          <a:lstStyle/>
          <a:p>
            <a:pPr algn="ctr"/>
            <a:r>
              <a:rPr lang="en-US" sz="2400" dirty="0" err="1">
                <a:sym typeface="Symbol" pitchFamily="18" charset="2"/>
              </a:rPr>
              <a:t>z</a:t>
            </a:r>
            <a:r>
              <a:rPr lang="en-US" sz="2400" baseline="-25000" dirty="0" err="1">
                <a:sym typeface="Symbol" pitchFamily="18" charset="2"/>
              </a:rPr>
              <a:t>critical</a:t>
            </a:r>
            <a:endParaRPr lang="en-US" sz="2400" baseline="-25000" dirty="0"/>
          </a:p>
        </p:txBody>
      </p:sp>
      <p:cxnSp>
        <p:nvCxnSpPr>
          <p:cNvPr id="21" name="Straight Arrow Connector 20">
            <a:extLst>
              <a:ext uri="{FF2B5EF4-FFF2-40B4-BE49-F238E27FC236}">
                <a16:creationId xmlns:a16="http://schemas.microsoft.com/office/drawing/2014/main" id="{DC484F77-306B-F2B7-E5A6-563A42DCC98C}"/>
              </a:ext>
            </a:extLst>
          </p:cNvPr>
          <p:cNvCxnSpPr/>
          <p:nvPr/>
        </p:nvCxnSpPr>
        <p:spPr>
          <a:xfrm flipH="1">
            <a:off x="4024314" y="1828801"/>
            <a:ext cx="623887" cy="63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42">
            <a:extLst>
              <a:ext uri="{FF2B5EF4-FFF2-40B4-BE49-F238E27FC236}">
                <a16:creationId xmlns:a16="http://schemas.microsoft.com/office/drawing/2014/main" id="{DBCAAE31-F688-D48D-F9EA-E105597782F7}"/>
              </a:ext>
            </a:extLst>
          </p:cNvPr>
          <p:cNvSpPr txBox="1">
            <a:spLocks noChangeArrowheads="1"/>
          </p:cNvSpPr>
          <p:nvPr/>
        </p:nvSpPr>
        <p:spPr bwMode="auto">
          <a:xfrm>
            <a:off x="4563435" y="3605767"/>
            <a:ext cx="2400888" cy="369332"/>
          </a:xfrm>
          <a:prstGeom prst="rect">
            <a:avLst/>
          </a:prstGeom>
          <a:noFill/>
          <a:ln w="9525">
            <a:noFill/>
            <a:miter lim="800000"/>
            <a:headEnd/>
            <a:tailEnd/>
          </a:ln>
        </p:spPr>
        <p:txBody>
          <a:bodyPr wrap="square">
            <a:spAutoFit/>
          </a:bodyPr>
          <a:lstStyle/>
          <a:p>
            <a:r>
              <a:rPr lang="en-IN" dirty="0"/>
              <a:t>Acceptance Region</a:t>
            </a:r>
          </a:p>
        </p:txBody>
      </p:sp>
      <p:cxnSp>
        <p:nvCxnSpPr>
          <p:cNvPr id="23" name="Straight Arrow Connector 22">
            <a:extLst>
              <a:ext uri="{FF2B5EF4-FFF2-40B4-BE49-F238E27FC236}">
                <a16:creationId xmlns:a16="http://schemas.microsoft.com/office/drawing/2014/main" id="{913741EA-BA53-B414-34DF-E911BB9A18DD}"/>
              </a:ext>
            </a:extLst>
          </p:cNvPr>
          <p:cNvCxnSpPr/>
          <p:nvPr/>
        </p:nvCxnSpPr>
        <p:spPr>
          <a:xfrm>
            <a:off x="4019550" y="3186113"/>
            <a:ext cx="673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8133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EFD4-C367-4055-222B-EE6B056A0894}"/>
              </a:ext>
            </a:extLst>
          </p:cNvPr>
          <p:cNvSpPr>
            <a:spLocks noGrp="1"/>
          </p:cNvSpPr>
          <p:nvPr>
            <p:ph type="title"/>
          </p:nvPr>
        </p:nvSpPr>
        <p:spPr/>
        <p:txBody>
          <a:bodyPr/>
          <a:lstStyle/>
          <a:p>
            <a:r>
              <a:rPr lang="en-IN" dirty="0"/>
              <a:t>Two-tailed test</a:t>
            </a:r>
          </a:p>
        </p:txBody>
      </p:sp>
      <p:sp>
        <p:nvSpPr>
          <p:cNvPr id="3" name="Content Placeholder 2">
            <a:extLst>
              <a:ext uri="{FF2B5EF4-FFF2-40B4-BE49-F238E27FC236}">
                <a16:creationId xmlns:a16="http://schemas.microsoft.com/office/drawing/2014/main" id="{7057C297-34D9-5FA1-561D-F467B5C3133B}"/>
              </a:ext>
            </a:extLst>
          </p:cNvPr>
          <p:cNvSpPr>
            <a:spLocks noGrp="1"/>
          </p:cNvSpPr>
          <p:nvPr>
            <p:ph idx="1"/>
          </p:nvPr>
        </p:nvSpPr>
        <p:spPr/>
        <p:txBody>
          <a:bodyPr/>
          <a:lstStyle/>
          <a:p>
            <a:pPr algn="l"/>
            <a:r>
              <a:rPr lang="en-US" sz="2500" dirty="0"/>
              <a:t>The main difference between one-tailed and two-tailed tests is that one-tailed tests will only have </a:t>
            </a:r>
            <a:r>
              <a:rPr lang="en-US" sz="2500" b="1" dirty="0"/>
              <a:t>one critical region whereas two-tailed tests will have two critical regions</a:t>
            </a:r>
            <a:r>
              <a:rPr lang="en-US" sz="2500" dirty="0"/>
              <a:t>. </a:t>
            </a:r>
          </a:p>
          <a:p>
            <a:pPr algn="l"/>
            <a:r>
              <a:rPr lang="en-US" sz="2500" dirty="0"/>
              <a:t>If we require a 100(1−α)% confidence interval we have to make some adjustments when using a two-tailed test.</a:t>
            </a:r>
          </a:p>
          <a:p>
            <a:pPr marL="0" indent="0">
              <a:buNone/>
            </a:pPr>
            <a:endParaRPr lang="en-IN" dirty="0"/>
          </a:p>
        </p:txBody>
      </p:sp>
    </p:spTree>
    <p:extLst>
      <p:ext uri="{BB962C8B-B14F-4D97-AF65-F5344CB8AC3E}">
        <p14:creationId xmlns:p14="http://schemas.microsoft.com/office/powerpoint/2010/main" val="38951156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EFD4-C367-4055-222B-EE6B056A0894}"/>
              </a:ext>
            </a:extLst>
          </p:cNvPr>
          <p:cNvSpPr>
            <a:spLocks noGrp="1"/>
          </p:cNvSpPr>
          <p:nvPr>
            <p:ph type="title"/>
          </p:nvPr>
        </p:nvSpPr>
        <p:spPr/>
        <p:txBody>
          <a:bodyPr/>
          <a:lstStyle/>
          <a:p>
            <a:r>
              <a:rPr lang="en-IN" dirty="0"/>
              <a:t>Two-tailed test</a:t>
            </a:r>
          </a:p>
        </p:txBody>
      </p:sp>
      <p:sp>
        <p:nvSpPr>
          <p:cNvPr id="3" name="Content Placeholder 2">
            <a:extLst>
              <a:ext uri="{FF2B5EF4-FFF2-40B4-BE49-F238E27FC236}">
                <a16:creationId xmlns:a16="http://schemas.microsoft.com/office/drawing/2014/main" id="{7057C297-34D9-5FA1-561D-F467B5C3133B}"/>
              </a:ext>
            </a:extLst>
          </p:cNvPr>
          <p:cNvSpPr>
            <a:spLocks noGrp="1"/>
          </p:cNvSpPr>
          <p:nvPr>
            <p:ph idx="1"/>
          </p:nvPr>
        </p:nvSpPr>
        <p:spPr/>
        <p:txBody>
          <a:bodyPr/>
          <a:lstStyle/>
          <a:p>
            <a:pPr algn="l"/>
            <a:r>
              <a:rPr lang="en-US" sz="2500" dirty="0"/>
              <a:t>The confidence interval must remain a constant size, so if we are performing a two-tailed test, as there are </a:t>
            </a:r>
            <a:r>
              <a:rPr lang="en-US" sz="2500" u="sng" dirty="0"/>
              <a:t>twice as many critical regions then these critical regions must be half the size</a:t>
            </a:r>
            <a:r>
              <a:rPr lang="en-US" sz="2500" dirty="0"/>
              <a:t>. </a:t>
            </a:r>
          </a:p>
          <a:p>
            <a:pPr algn="l"/>
            <a:r>
              <a:rPr lang="en-US" sz="2500" dirty="0"/>
              <a:t>This means that when we read the tables, when performing a two-tailed test, we need to consider α/2 rather than α.</a:t>
            </a:r>
          </a:p>
          <a:p>
            <a:endParaRPr lang="en-IN" dirty="0"/>
          </a:p>
        </p:txBody>
      </p:sp>
    </p:spTree>
    <p:extLst>
      <p:ext uri="{BB962C8B-B14F-4D97-AF65-F5344CB8AC3E}">
        <p14:creationId xmlns:p14="http://schemas.microsoft.com/office/powerpoint/2010/main" val="22034253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A69F-7B17-601C-0E43-2ADFCA5AB931}"/>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3CF3F6A4-7CCA-B4F6-8A32-F394E4A4036C}"/>
              </a:ext>
            </a:extLst>
          </p:cNvPr>
          <p:cNvSpPr>
            <a:spLocks noGrp="1"/>
          </p:cNvSpPr>
          <p:nvPr>
            <p:ph idx="1"/>
          </p:nvPr>
        </p:nvSpPr>
        <p:spPr/>
        <p:txBody>
          <a:bodyPr/>
          <a:lstStyle/>
          <a:p>
            <a:pPr>
              <a:buFont typeface="Arial" panose="020B0604020202020204" pitchFamily="34" charset="0"/>
              <a:buChar char="•"/>
            </a:pPr>
            <a:r>
              <a:rPr lang="en-US" sz="2400" b="1" dirty="0"/>
              <a:t>Statement</a:t>
            </a:r>
            <a:r>
              <a:rPr lang="en-US" sz="2400" dirty="0"/>
              <a:t>: "Customers will rate the new dishes with the spice blend higher than those without.</a:t>
            </a:r>
          </a:p>
          <a:p>
            <a:pPr>
              <a:buFont typeface="Arial" panose="020B0604020202020204" pitchFamily="34" charset="0"/>
              <a:buChar char="•"/>
            </a:pPr>
            <a:r>
              <a:rPr lang="en-US" sz="2400" b="1" dirty="0"/>
              <a:t>Explanation</a:t>
            </a:r>
            <a:r>
              <a:rPr lang="en-US" sz="2400" dirty="0"/>
              <a:t>: This is a specific, measurable outcome that can be tested to either support or refute the hypothesis.</a:t>
            </a:r>
            <a:endParaRPr lang="en-IN" sz="2400" dirty="0"/>
          </a:p>
        </p:txBody>
      </p:sp>
    </p:spTree>
    <p:extLst>
      <p:ext uri="{BB962C8B-B14F-4D97-AF65-F5344CB8AC3E}">
        <p14:creationId xmlns:p14="http://schemas.microsoft.com/office/powerpoint/2010/main" val="7198700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968-4447-8891-EB8B-A4588ED493B4}"/>
              </a:ext>
            </a:extLst>
          </p:cNvPr>
          <p:cNvSpPr>
            <a:spLocks noGrp="1"/>
          </p:cNvSpPr>
          <p:nvPr>
            <p:ph type="title"/>
          </p:nvPr>
        </p:nvSpPr>
        <p:spPr/>
        <p:txBody>
          <a:bodyPr/>
          <a:lstStyle/>
          <a:p>
            <a:r>
              <a:rPr lang="en-IN" dirty="0"/>
              <a:t>Decision rule – Depends on alternative hypothesis</a:t>
            </a:r>
          </a:p>
        </p:txBody>
      </p:sp>
      <p:pic>
        <p:nvPicPr>
          <p:cNvPr id="5" name="Picture 4">
            <a:extLst>
              <a:ext uri="{FF2B5EF4-FFF2-40B4-BE49-F238E27FC236}">
                <a16:creationId xmlns:a16="http://schemas.microsoft.com/office/drawing/2014/main" id="{AA4004F6-48E8-9492-6D14-6679337A145B}"/>
              </a:ext>
            </a:extLst>
          </p:cNvPr>
          <p:cNvPicPr>
            <a:picLocks noChangeAspect="1"/>
          </p:cNvPicPr>
          <p:nvPr/>
        </p:nvPicPr>
        <p:blipFill>
          <a:blip r:embed="rId2"/>
          <a:stretch>
            <a:fillRect/>
          </a:stretch>
        </p:blipFill>
        <p:spPr>
          <a:xfrm>
            <a:off x="1588077" y="2007784"/>
            <a:ext cx="9015846" cy="3498110"/>
          </a:xfrm>
          <a:prstGeom prst="rect">
            <a:avLst/>
          </a:prstGeom>
        </p:spPr>
      </p:pic>
      <p:sp>
        <p:nvSpPr>
          <p:cNvPr id="8" name="Content Placeholder 2">
            <a:extLst>
              <a:ext uri="{FF2B5EF4-FFF2-40B4-BE49-F238E27FC236}">
                <a16:creationId xmlns:a16="http://schemas.microsoft.com/office/drawing/2014/main" id="{0FBBF457-A42B-B28C-4D19-8A4B3108FC83}"/>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directional then it is _______ test.</a:t>
            </a:r>
          </a:p>
        </p:txBody>
      </p:sp>
    </p:spTree>
    <p:extLst>
      <p:ext uri="{BB962C8B-B14F-4D97-AF65-F5344CB8AC3E}">
        <p14:creationId xmlns:p14="http://schemas.microsoft.com/office/powerpoint/2010/main" val="23046409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E968-4447-8891-EB8B-A4588ED493B4}"/>
              </a:ext>
            </a:extLst>
          </p:cNvPr>
          <p:cNvSpPr>
            <a:spLocks noGrp="1"/>
          </p:cNvSpPr>
          <p:nvPr>
            <p:ph type="title"/>
          </p:nvPr>
        </p:nvSpPr>
        <p:spPr/>
        <p:txBody>
          <a:bodyPr/>
          <a:lstStyle/>
          <a:p>
            <a:r>
              <a:rPr lang="en-IN" dirty="0"/>
              <a:t>Decision rule – Depends on alternative hypothesis</a:t>
            </a:r>
          </a:p>
        </p:txBody>
      </p:sp>
      <p:pic>
        <p:nvPicPr>
          <p:cNvPr id="5" name="Picture 4">
            <a:extLst>
              <a:ext uri="{FF2B5EF4-FFF2-40B4-BE49-F238E27FC236}">
                <a16:creationId xmlns:a16="http://schemas.microsoft.com/office/drawing/2014/main" id="{AA4004F6-48E8-9492-6D14-6679337A145B}"/>
              </a:ext>
            </a:extLst>
          </p:cNvPr>
          <p:cNvPicPr>
            <a:picLocks noChangeAspect="1"/>
          </p:cNvPicPr>
          <p:nvPr/>
        </p:nvPicPr>
        <p:blipFill>
          <a:blip r:embed="rId2"/>
          <a:stretch>
            <a:fillRect/>
          </a:stretch>
        </p:blipFill>
        <p:spPr>
          <a:xfrm>
            <a:off x="1588077" y="2007784"/>
            <a:ext cx="9015846" cy="3498110"/>
          </a:xfrm>
          <a:prstGeom prst="rect">
            <a:avLst/>
          </a:prstGeom>
        </p:spPr>
      </p:pic>
      <p:sp>
        <p:nvSpPr>
          <p:cNvPr id="8" name="Content Placeholder 2">
            <a:extLst>
              <a:ext uri="{FF2B5EF4-FFF2-40B4-BE49-F238E27FC236}">
                <a16:creationId xmlns:a16="http://schemas.microsoft.com/office/drawing/2014/main" id="{0FBBF457-A42B-B28C-4D19-8A4B3108FC83}"/>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directional then it is one tailed test</a:t>
            </a:r>
          </a:p>
        </p:txBody>
      </p:sp>
    </p:spTree>
    <p:extLst>
      <p:ext uri="{BB962C8B-B14F-4D97-AF65-F5344CB8AC3E}">
        <p14:creationId xmlns:p14="http://schemas.microsoft.com/office/powerpoint/2010/main" val="281778694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20C3-7664-CCCC-E94B-66DCDA1EACD4}"/>
              </a:ext>
            </a:extLst>
          </p:cNvPr>
          <p:cNvSpPr>
            <a:spLocks noGrp="1"/>
          </p:cNvSpPr>
          <p:nvPr>
            <p:ph type="title"/>
          </p:nvPr>
        </p:nvSpPr>
        <p:spPr/>
        <p:txBody>
          <a:bodyPr/>
          <a:lstStyle/>
          <a:p>
            <a:r>
              <a:rPr lang="en-IN" dirty="0"/>
              <a:t>Decision rule – Depends on alternative hypothesis</a:t>
            </a:r>
          </a:p>
        </p:txBody>
      </p:sp>
      <p:sp>
        <p:nvSpPr>
          <p:cNvPr id="4" name="Content Placeholder 2">
            <a:extLst>
              <a:ext uri="{FF2B5EF4-FFF2-40B4-BE49-F238E27FC236}">
                <a16:creationId xmlns:a16="http://schemas.microsoft.com/office/drawing/2014/main" id="{6AFEA722-8A09-F888-CC4B-F15981227414}"/>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non-directional then it is ________ test.</a:t>
            </a:r>
          </a:p>
        </p:txBody>
      </p:sp>
      <p:pic>
        <p:nvPicPr>
          <p:cNvPr id="6" name="Picture 5">
            <a:extLst>
              <a:ext uri="{FF2B5EF4-FFF2-40B4-BE49-F238E27FC236}">
                <a16:creationId xmlns:a16="http://schemas.microsoft.com/office/drawing/2014/main" id="{67B44043-E0E0-5C23-71D7-3FA944AD6BE8}"/>
              </a:ext>
            </a:extLst>
          </p:cNvPr>
          <p:cNvPicPr>
            <a:picLocks noChangeAspect="1"/>
          </p:cNvPicPr>
          <p:nvPr/>
        </p:nvPicPr>
        <p:blipFill>
          <a:blip r:embed="rId2"/>
          <a:stretch>
            <a:fillRect/>
          </a:stretch>
        </p:blipFill>
        <p:spPr>
          <a:xfrm>
            <a:off x="3317357" y="1752039"/>
            <a:ext cx="4401879" cy="4547568"/>
          </a:xfrm>
          <a:prstGeom prst="rect">
            <a:avLst/>
          </a:prstGeom>
        </p:spPr>
      </p:pic>
    </p:spTree>
    <p:extLst>
      <p:ext uri="{BB962C8B-B14F-4D97-AF65-F5344CB8AC3E}">
        <p14:creationId xmlns:p14="http://schemas.microsoft.com/office/powerpoint/2010/main" val="4688513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20C3-7664-CCCC-E94B-66DCDA1EACD4}"/>
              </a:ext>
            </a:extLst>
          </p:cNvPr>
          <p:cNvSpPr>
            <a:spLocks noGrp="1"/>
          </p:cNvSpPr>
          <p:nvPr>
            <p:ph type="title"/>
          </p:nvPr>
        </p:nvSpPr>
        <p:spPr/>
        <p:txBody>
          <a:bodyPr/>
          <a:lstStyle/>
          <a:p>
            <a:r>
              <a:rPr lang="en-IN" dirty="0"/>
              <a:t>Decision rule – Depends on alternative hypothesis</a:t>
            </a:r>
          </a:p>
        </p:txBody>
      </p:sp>
      <p:sp>
        <p:nvSpPr>
          <p:cNvPr id="4" name="Content Placeholder 2">
            <a:extLst>
              <a:ext uri="{FF2B5EF4-FFF2-40B4-BE49-F238E27FC236}">
                <a16:creationId xmlns:a16="http://schemas.microsoft.com/office/drawing/2014/main" id="{6AFEA722-8A09-F888-CC4B-F15981227414}"/>
              </a:ext>
            </a:extLst>
          </p:cNvPr>
          <p:cNvSpPr>
            <a:spLocks noGrp="1"/>
          </p:cNvSpPr>
          <p:nvPr>
            <p:ph idx="1"/>
          </p:nvPr>
        </p:nvSpPr>
        <p:spPr>
          <a:xfrm>
            <a:off x="609600" y="1061485"/>
            <a:ext cx="10972800" cy="799214"/>
          </a:xfrm>
        </p:spPr>
        <p:txBody>
          <a:bodyPr/>
          <a:lstStyle/>
          <a:p>
            <a:pPr marL="0" indent="0" algn="ctr">
              <a:buNone/>
            </a:pPr>
            <a:r>
              <a:rPr lang="en-US" sz="2400" dirty="0"/>
              <a:t>If alternative hypothesis is non-directional then it is two tailed test</a:t>
            </a:r>
          </a:p>
        </p:txBody>
      </p:sp>
      <p:pic>
        <p:nvPicPr>
          <p:cNvPr id="6" name="Picture 5">
            <a:extLst>
              <a:ext uri="{FF2B5EF4-FFF2-40B4-BE49-F238E27FC236}">
                <a16:creationId xmlns:a16="http://schemas.microsoft.com/office/drawing/2014/main" id="{67B44043-E0E0-5C23-71D7-3FA944AD6BE8}"/>
              </a:ext>
            </a:extLst>
          </p:cNvPr>
          <p:cNvPicPr>
            <a:picLocks noChangeAspect="1"/>
          </p:cNvPicPr>
          <p:nvPr/>
        </p:nvPicPr>
        <p:blipFill>
          <a:blip r:embed="rId2"/>
          <a:stretch>
            <a:fillRect/>
          </a:stretch>
        </p:blipFill>
        <p:spPr>
          <a:xfrm>
            <a:off x="3317357" y="1752039"/>
            <a:ext cx="4401879" cy="4547568"/>
          </a:xfrm>
          <a:prstGeom prst="rect">
            <a:avLst/>
          </a:prstGeom>
        </p:spPr>
      </p:pic>
    </p:spTree>
    <p:extLst>
      <p:ext uri="{BB962C8B-B14F-4D97-AF65-F5344CB8AC3E}">
        <p14:creationId xmlns:p14="http://schemas.microsoft.com/office/powerpoint/2010/main" val="14719883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1363-571F-790A-1A6A-D12DD9C7E47F}"/>
              </a:ext>
            </a:extLst>
          </p:cNvPr>
          <p:cNvSpPr>
            <a:spLocks noGrp="1"/>
          </p:cNvSpPr>
          <p:nvPr>
            <p:ph type="title"/>
          </p:nvPr>
        </p:nvSpPr>
        <p:spPr>
          <a:xfrm>
            <a:off x="508000" y="-122278"/>
            <a:ext cx="10972800" cy="685800"/>
          </a:xfrm>
        </p:spPr>
        <p:txBody>
          <a:bodyPr/>
          <a:lstStyle/>
          <a:p>
            <a:r>
              <a:rPr lang="en-IN" dirty="0"/>
              <a:t>Example</a:t>
            </a:r>
          </a:p>
        </p:txBody>
      </p:sp>
      <p:sp>
        <p:nvSpPr>
          <p:cNvPr id="3" name="Content Placeholder 2">
            <a:extLst>
              <a:ext uri="{FF2B5EF4-FFF2-40B4-BE49-F238E27FC236}">
                <a16:creationId xmlns:a16="http://schemas.microsoft.com/office/drawing/2014/main" id="{14831A88-E56D-793A-A2FC-649FD3DEE6F6}"/>
              </a:ext>
            </a:extLst>
          </p:cNvPr>
          <p:cNvSpPr>
            <a:spLocks noGrp="1"/>
          </p:cNvSpPr>
          <p:nvPr>
            <p:ph idx="1"/>
          </p:nvPr>
        </p:nvSpPr>
        <p:spPr>
          <a:xfrm>
            <a:off x="205562" y="514790"/>
            <a:ext cx="11986437" cy="1171353"/>
          </a:xfrm>
        </p:spPr>
        <p:txBody>
          <a:bodyPr/>
          <a:lstStyle/>
          <a:p>
            <a:pPr marL="0" indent="0">
              <a:buNone/>
            </a:pPr>
            <a:r>
              <a:rPr lang="en-US" sz="2400" dirty="0"/>
              <a:t>Find the critical values of the normal distribution using a  5% significance level for both a one-tailed and a two-tailed test.</a:t>
            </a:r>
            <a:endParaRPr lang="en-IN" sz="2400" dirty="0"/>
          </a:p>
        </p:txBody>
      </p:sp>
      <p:pic>
        <p:nvPicPr>
          <p:cNvPr id="2052" name="Picture 4">
            <a:extLst>
              <a:ext uri="{FF2B5EF4-FFF2-40B4-BE49-F238E27FC236}">
                <a16:creationId xmlns:a16="http://schemas.microsoft.com/office/drawing/2014/main" id="{129D0002-5AC1-C689-A9E9-9ACDEA615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258" y="1476083"/>
            <a:ext cx="6529941" cy="507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9554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18CF-8BA7-C011-9B66-1E6CF6DDCE2C}"/>
              </a:ext>
            </a:extLst>
          </p:cNvPr>
          <p:cNvSpPr>
            <a:spLocks noGrp="1"/>
          </p:cNvSpPr>
          <p:nvPr>
            <p:ph type="title"/>
          </p:nvPr>
        </p:nvSpPr>
        <p:spPr/>
        <p:txBody>
          <a:bodyPr/>
          <a:lstStyle/>
          <a:p>
            <a:r>
              <a:rPr lang="en-US" sz="2800" dirty="0"/>
              <a:t>Steps in Hypothesis Testing</a:t>
            </a:r>
            <a:endParaRPr lang="en-IN" dirty="0"/>
          </a:p>
        </p:txBody>
      </p:sp>
      <p:sp>
        <p:nvSpPr>
          <p:cNvPr id="3" name="Content Placeholder 2">
            <a:extLst>
              <a:ext uri="{FF2B5EF4-FFF2-40B4-BE49-F238E27FC236}">
                <a16:creationId xmlns:a16="http://schemas.microsoft.com/office/drawing/2014/main" id="{6FE6BDE3-699F-E7C5-C09D-734E936145CB}"/>
              </a:ext>
            </a:extLst>
          </p:cNvPr>
          <p:cNvSpPr>
            <a:spLocks noGrp="1"/>
          </p:cNvSpPr>
          <p:nvPr>
            <p:ph idx="1"/>
          </p:nvPr>
        </p:nvSpPr>
        <p:spPr/>
        <p:txBody>
          <a:bodyPr/>
          <a:lstStyle/>
          <a:p>
            <a:pPr marL="457200" indent="-457200">
              <a:buFont typeface="+mj-lt"/>
              <a:buAutoNum type="arabicPeriod"/>
            </a:pPr>
            <a:r>
              <a:rPr lang="en-IN" sz="2200" dirty="0"/>
              <a:t>State the Null Hypothesis</a:t>
            </a:r>
          </a:p>
          <a:p>
            <a:pPr marL="457200" indent="-457200">
              <a:buFont typeface="+mj-lt"/>
              <a:buAutoNum type="arabicPeriod"/>
            </a:pPr>
            <a:r>
              <a:rPr lang="en-IN" sz="2200" dirty="0"/>
              <a:t>State the Alternative Hypothesis</a:t>
            </a:r>
          </a:p>
          <a:p>
            <a:pPr marL="457200" indent="-457200">
              <a:buFont typeface="+mj-lt"/>
              <a:buAutoNum type="arabicPeriod"/>
            </a:pPr>
            <a:r>
              <a:rPr lang="en-IN" sz="2200" dirty="0"/>
              <a:t>Set  </a:t>
            </a:r>
            <a:r>
              <a:rPr lang="el-GR" sz="2200" dirty="0"/>
              <a:t>α</a:t>
            </a:r>
            <a:endParaRPr lang="en-IN" sz="2200" dirty="0"/>
          </a:p>
          <a:p>
            <a:pPr marL="457200" indent="-457200">
              <a:buFont typeface="+mj-lt"/>
              <a:buAutoNum type="arabicPeriod"/>
            </a:pPr>
            <a:r>
              <a:rPr lang="en-IN" sz="2200" dirty="0"/>
              <a:t>Collect Data</a:t>
            </a:r>
          </a:p>
          <a:p>
            <a:pPr marL="457200" indent="-457200">
              <a:buFont typeface="+mj-lt"/>
              <a:buAutoNum type="arabicPeriod"/>
            </a:pPr>
            <a:r>
              <a:rPr lang="en-IN" sz="2200" dirty="0"/>
              <a:t>Calculate a test statistic</a:t>
            </a:r>
          </a:p>
          <a:p>
            <a:pPr marL="457200" indent="-457200">
              <a:buFont typeface="+mj-lt"/>
              <a:buAutoNum type="arabicPeriod"/>
            </a:pPr>
            <a:r>
              <a:rPr lang="en-IN" sz="2200" dirty="0"/>
              <a:t>Construct Acceptance / Rejection regions</a:t>
            </a:r>
          </a:p>
          <a:p>
            <a:pPr marL="457200" indent="-457200">
              <a:buFont typeface="+mj-lt"/>
              <a:buAutoNum type="arabicPeriod"/>
            </a:pPr>
            <a:r>
              <a:rPr lang="en-US" sz="2200" dirty="0"/>
              <a:t>Based on steps 5 and 6, draw a conclusion about H</a:t>
            </a:r>
            <a:r>
              <a:rPr lang="en-US" sz="1600" dirty="0"/>
              <a:t>0</a:t>
            </a:r>
            <a:endParaRPr lang="en-US" sz="2200" dirty="0"/>
          </a:p>
          <a:p>
            <a:pPr marL="514350" indent="-514350">
              <a:buFont typeface="+mj-lt"/>
              <a:buAutoNum type="arabicPeriod"/>
            </a:pPr>
            <a:endParaRPr lang="en-IN" dirty="0"/>
          </a:p>
          <a:p>
            <a:endParaRPr lang="en-IN" dirty="0"/>
          </a:p>
          <a:p>
            <a:endParaRPr lang="en-IN" dirty="0"/>
          </a:p>
        </p:txBody>
      </p:sp>
    </p:spTree>
    <p:extLst>
      <p:ext uri="{BB962C8B-B14F-4D97-AF65-F5344CB8AC3E}">
        <p14:creationId xmlns:p14="http://schemas.microsoft.com/office/powerpoint/2010/main" val="191446570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3FE2-D96B-2558-D2EF-56E493EDD3AA}"/>
              </a:ext>
            </a:extLst>
          </p:cNvPr>
          <p:cNvSpPr>
            <a:spLocks noGrp="1"/>
          </p:cNvSpPr>
          <p:nvPr>
            <p:ph type="title"/>
          </p:nvPr>
        </p:nvSpPr>
        <p:spPr/>
        <p:txBody>
          <a:bodyPr/>
          <a:lstStyle/>
          <a:p>
            <a:r>
              <a:rPr lang="en-IN" dirty="0"/>
              <a:t>Understanding P value</a:t>
            </a:r>
          </a:p>
        </p:txBody>
      </p:sp>
      <p:sp>
        <p:nvSpPr>
          <p:cNvPr id="3" name="Content Placeholder 2">
            <a:extLst>
              <a:ext uri="{FF2B5EF4-FFF2-40B4-BE49-F238E27FC236}">
                <a16:creationId xmlns:a16="http://schemas.microsoft.com/office/drawing/2014/main" id="{89948957-2384-CC5A-7CEA-E083D473AE11}"/>
              </a:ext>
            </a:extLst>
          </p:cNvPr>
          <p:cNvSpPr>
            <a:spLocks noGrp="1"/>
          </p:cNvSpPr>
          <p:nvPr>
            <p:ph idx="1"/>
          </p:nvPr>
        </p:nvSpPr>
        <p:spPr/>
        <p:txBody>
          <a:bodyPr/>
          <a:lstStyle/>
          <a:p>
            <a:r>
              <a:rPr lang="en-US" sz="2800" dirty="0"/>
              <a:t>P value indicates the maximum level of significance at which the null hypothesis is not rejected</a:t>
            </a:r>
          </a:p>
          <a:p>
            <a:r>
              <a:rPr lang="en-US" sz="2800" dirty="0"/>
              <a:t>Case 1:</a:t>
            </a:r>
          </a:p>
          <a:p>
            <a:pPr marL="0" indent="0">
              <a:buNone/>
            </a:pPr>
            <a:r>
              <a:rPr lang="en-US" sz="2800" dirty="0"/>
              <a:t>		if P </a:t>
            </a:r>
            <a:r>
              <a:rPr lang="en-US" sz="2800" dirty="0">
                <a:highlight>
                  <a:srgbClr val="FFFF00"/>
                </a:highlight>
              </a:rPr>
              <a:t>&gt;=</a:t>
            </a:r>
            <a:r>
              <a:rPr lang="en-US" sz="2800" dirty="0"/>
              <a:t> α then H</a:t>
            </a:r>
            <a:r>
              <a:rPr lang="en-US" sz="2000" dirty="0"/>
              <a:t>0</a:t>
            </a:r>
            <a:r>
              <a:rPr lang="en-US" sz="2800" dirty="0"/>
              <a:t> is </a:t>
            </a:r>
            <a:r>
              <a:rPr lang="en-US" sz="2800" b="1" dirty="0"/>
              <a:t>not</a:t>
            </a:r>
            <a:r>
              <a:rPr lang="en-US" sz="2800" dirty="0"/>
              <a:t> rejected or </a:t>
            </a:r>
            <a:r>
              <a:rPr lang="en-US" sz="2800" b="1" dirty="0"/>
              <a:t>accepted</a:t>
            </a:r>
            <a:r>
              <a:rPr lang="en-US" sz="2800" dirty="0"/>
              <a:t> </a:t>
            </a:r>
          </a:p>
          <a:p>
            <a:r>
              <a:rPr lang="en-US" sz="2800" dirty="0"/>
              <a:t>Case 2:</a:t>
            </a:r>
          </a:p>
          <a:p>
            <a:pPr marL="0" indent="0">
              <a:buNone/>
            </a:pPr>
            <a:r>
              <a:rPr lang="en-US" sz="2800" dirty="0"/>
              <a:t>		if P </a:t>
            </a:r>
            <a:r>
              <a:rPr lang="en-US" sz="2800" dirty="0">
                <a:highlight>
                  <a:srgbClr val="FFFF00"/>
                </a:highlight>
              </a:rPr>
              <a:t>&lt;</a:t>
            </a:r>
            <a:r>
              <a:rPr lang="en-US" sz="2800" dirty="0"/>
              <a:t> α then H</a:t>
            </a:r>
            <a:r>
              <a:rPr lang="en-US" sz="2000" dirty="0"/>
              <a:t>0</a:t>
            </a:r>
            <a:r>
              <a:rPr lang="en-US" sz="2800" dirty="0"/>
              <a:t> </a:t>
            </a:r>
            <a:r>
              <a:rPr lang="en-US" sz="2800" b="1" dirty="0"/>
              <a:t>is rejected</a:t>
            </a:r>
            <a:r>
              <a:rPr lang="en-US" sz="2800" dirty="0"/>
              <a:t> </a:t>
            </a:r>
          </a:p>
          <a:p>
            <a:endParaRPr lang="en-IN" sz="2800" dirty="0"/>
          </a:p>
        </p:txBody>
      </p:sp>
    </p:spTree>
    <p:extLst>
      <p:ext uri="{BB962C8B-B14F-4D97-AF65-F5344CB8AC3E}">
        <p14:creationId xmlns:p14="http://schemas.microsoft.com/office/powerpoint/2010/main" val="237767168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1C8C-83C7-0272-10A4-5E16D4F2F83C}"/>
              </a:ext>
            </a:extLst>
          </p:cNvPr>
          <p:cNvSpPr>
            <a:spLocks noGrp="1"/>
          </p:cNvSpPr>
          <p:nvPr>
            <p:ph type="title"/>
          </p:nvPr>
        </p:nvSpPr>
        <p:spPr/>
        <p:txBody>
          <a:bodyPr/>
          <a:lstStyle/>
          <a:p>
            <a:r>
              <a:rPr lang="en-IN" dirty="0"/>
              <a:t>Example</a:t>
            </a:r>
          </a:p>
        </p:txBody>
      </p:sp>
      <p:graphicFrame>
        <p:nvGraphicFramePr>
          <p:cNvPr id="4" name="Table 4">
            <a:extLst>
              <a:ext uri="{FF2B5EF4-FFF2-40B4-BE49-F238E27FC236}">
                <a16:creationId xmlns:a16="http://schemas.microsoft.com/office/drawing/2014/main" id="{4E3092EB-68E9-260A-FA29-C9CE7FF88C7B}"/>
              </a:ext>
            </a:extLst>
          </p:cNvPr>
          <p:cNvGraphicFramePr>
            <a:graphicFrameLocks noGrp="1"/>
          </p:cNvGraphicFramePr>
          <p:nvPr>
            <p:extLst>
              <p:ext uri="{D42A27DB-BD31-4B8C-83A1-F6EECF244321}">
                <p14:modId xmlns:p14="http://schemas.microsoft.com/office/powerpoint/2010/main" val="690469207"/>
              </p:ext>
            </p:extLst>
          </p:nvPr>
        </p:nvGraphicFramePr>
        <p:xfrm>
          <a:off x="1798083" y="1644699"/>
          <a:ext cx="8127999" cy="2405128"/>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564568243"/>
                    </a:ext>
                  </a:extLst>
                </a:gridCol>
                <a:gridCol w="2709333">
                  <a:extLst>
                    <a:ext uri="{9D8B030D-6E8A-4147-A177-3AD203B41FA5}">
                      <a16:colId xmlns:a16="http://schemas.microsoft.com/office/drawing/2014/main" val="3506417936"/>
                    </a:ext>
                  </a:extLst>
                </a:gridCol>
                <a:gridCol w="2709333">
                  <a:extLst>
                    <a:ext uri="{9D8B030D-6E8A-4147-A177-3AD203B41FA5}">
                      <a16:colId xmlns:a16="http://schemas.microsoft.com/office/drawing/2014/main" val="2508540625"/>
                    </a:ext>
                  </a:extLst>
                </a:gridCol>
              </a:tblGrid>
              <a:tr h="370840">
                <a:tc>
                  <a:txBody>
                    <a:bodyPr/>
                    <a:lstStyle/>
                    <a:p>
                      <a:pPr algn="ctr">
                        <a:lnSpc>
                          <a:spcPct val="200000"/>
                        </a:lnSpc>
                      </a:pPr>
                      <a:r>
                        <a:rPr lang="en-IN" dirty="0"/>
                        <a:t>P value</a:t>
                      </a:r>
                    </a:p>
                  </a:txBody>
                  <a:tcPr anchor="ctr"/>
                </a:tc>
                <a:tc>
                  <a:txBody>
                    <a:bodyPr/>
                    <a:lstStyle/>
                    <a:p>
                      <a:pPr algn="ctr">
                        <a:lnSpc>
                          <a:spcPct val="200000"/>
                        </a:lnSpc>
                      </a:pPr>
                      <a:r>
                        <a:rPr lang="el-GR" sz="2000" dirty="0"/>
                        <a:t>α</a:t>
                      </a:r>
                      <a:r>
                        <a:rPr lang="en-IN" sz="2000" dirty="0"/>
                        <a:t> value</a:t>
                      </a:r>
                      <a:endParaRPr lang="en-IN" dirty="0"/>
                    </a:p>
                  </a:txBody>
                  <a:tcPr anchor="ctr"/>
                </a:tc>
                <a:tc>
                  <a:txBody>
                    <a:bodyPr/>
                    <a:lstStyle/>
                    <a:p>
                      <a:pPr algn="ctr">
                        <a:lnSpc>
                          <a:spcPct val="200000"/>
                        </a:lnSpc>
                      </a:pPr>
                      <a:r>
                        <a:rPr lang="en-IN" dirty="0"/>
                        <a:t>Status of H</a:t>
                      </a:r>
                      <a:r>
                        <a:rPr lang="en-IN" sz="1600" dirty="0"/>
                        <a:t>0</a:t>
                      </a:r>
                      <a:endParaRPr lang="en-IN" dirty="0"/>
                    </a:p>
                  </a:txBody>
                  <a:tcPr anchor="ctr"/>
                </a:tc>
                <a:extLst>
                  <a:ext uri="{0D108BD9-81ED-4DB2-BD59-A6C34878D82A}">
                    <a16:rowId xmlns:a16="http://schemas.microsoft.com/office/drawing/2014/main" val="439138082"/>
                  </a:ext>
                </a:extLst>
              </a:tr>
              <a:tr h="370840">
                <a:tc>
                  <a:txBody>
                    <a:bodyPr/>
                    <a:lstStyle/>
                    <a:p>
                      <a:pPr algn="ctr">
                        <a:lnSpc>
                          <a:spcPct val="200000"/>
                        </a:lnSpc>
                      </a:pPr>
                      <a:r>
                        <a:rPr lang="en-IN" sz="2000" dirty="0"/>
                        <a:t>0.05</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endParaRPr lang="en-IN" dirty="0"/>
                    </a:p>
                  </a:txBody>
                  <a:tcPr anchor="ctr"/>
                </a:tc>
                <a:extLst>
                  <a:ext uri="{0D108BD9-81ED-4DB2-BD59-A6C34878D82A}">
                    <a16:rowId xmlns:a16="http://schemas.microsoft.com/office/drawing/2014/main" val="1417375556"/>
                  </a:ext>
                </a:extLst>
              </a:tr>
              <a:tr h="370840">
                <a:tc>
                  <a:txBody>
                    <a:bodyPr/>
                    <a:lstStyle/>
                    <a:p>
                      <a:pPr algn="ctr">
                        <a:lnSpc>
                          <a:spcPct val="200000"/>
                        </a:lnSpc>
                      </a:pPr>
                      <a:r>
                        <a:rPr lang="en-IN" sz="2000" dirty="0"/>
                        <a:t>0.06</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endParaRPr lang="en-IN" dirty="0"/>
                    </a:p>
                  </a:txBody>
                  <a:tcPr anchor="ctr"/>
                </a:tc>
                <a:extLst>
                  <a:ext uri="{0D108BD9-81ED-4DB2-BD59-A6C34878D82A}">
                    <a16:rowId xmlns:a16="http://schemas.microsoft.com/office/drawing/2014/main" val="1157983707"/>
                  </a:ext>
                </a:extLst>
              </a:tr>
              <a:tr h="370840">
                <a:tc>
                  <a:txBody>
                    <a:bodyPr/>
                    <a:lstStyle/>
                    <a:p>
                      <a:pPr algn="ctr">
                        <a:lnSpc>
                          <a:spcPct val="200000"/>
                        </a:lnSpc>
                      </a:pPr>
                      <a:r>
                        <a:rPr lang="en-IN" sz="2000" dirty="0"/>
                        <a:t>0.02</a:t>
                      </a:r>
                    </a:p>
                  </a:txBody>
                  <a:tcPr anchor="ctr"/>
                </a:tc>
                <a:tc>
                  <a:txBody>
                    <a:bodyPr/>
                    <a:lstStyle/>
                    <a:p>
                      <a:pPr marL="0" marR="0" lvl="0" indent="0" algn="ctr" defTabSz="946429" rtl="0" eaLnBrk="1" fontAlgn="auto" latinLnBrk="0" hangingPunct="1">
                        <a:lnSpc>
                          <a:spcPct val="200000"/>
                        </a:lnSpc>
                        <a:spcBef>
                          <a:spcPts val="0"/>
                        </a:spcBef>
                        <a:spcAft>
                          <a:spcPts val="0"/>
                        </a:spcAft>
                        <a:buClrTx/>
                        <a:buSzTx/>
                        <a:buFontTx/>
                        <a:buNone/>
                        <a:tabLst/>
                        <a:defRPr/>
                      </a:pPr>
                      <a:r>
                        <a:rPr lang="en-US" sz="2000" dirty="0"/>
                        <a:t>= 0.05 </a:t>
                      </a:r>
                      <a:endParaRPr lang="en-IN" sz="2000" dirty="0"/>
                    </a:p>
                  </a:txBody>
                  <a:tcPr anchor="ctr"/>
                </a:tc>
                <a:tc>
                  <a:txBody>
                    <a:bodyPr/>
                    <a:lstStyle/>
                    <a:p>
                      <a:pPr algn="ctr">
                        <a:lnSpc>
                          <a:spcPct val="200000"/>
                        </a:lnSpc>
                      </a:pPr>
                      <a:endParaRPr lang="en-IN" dirty="0"/>
                    </a:p>
                  </a:txBody>
                  <a:tcPr anchor="ctr"/>
                </a:tc>
                <a:extLst>
                  <a:ext uri="{0D108BD9-81ED-4DB2-BD59-A6C34878D82A}">
                    <a16:rowId xmlns:a16="http://schemas.microsoft.com/office/drawing/2014/main" val="1343315057"/>
                  </a:ext>
                </a:extLst>
              </a:tr>
            </a:tbl>
          </a:graphicData>
        </a:graphic>
      </p:graphicFrame>
    </p:spTree>
    <p:extLst>
      <p:ext uri="{BB962C8B-B14F-4D97-AF65-F5344CB8AC3E}">
        <p14:creationId xmlns:p14="http://schemas.microsoft.com/office/powerpoint/2010/main" val="20273720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1C8C-83C7-0272-10A4-5E16D4F2F83C}"/>
              </a:ext>
            </a:extLst>
          </p:cNvPr>
          <p:cNvSpPr>
            <a:spLocks noGrp="1"/>
          </p:cNvSpPr>
          <p:nvPr>
            <p:ph type="title"/>
          </p:nvPr>
        </p:nvSpPr>
        <p:spPr/>
        <p:txBody>
          <a:bodyPr/>
          <a:lstStyle/>
          <a:p>
            <a:r>
              <a:rPr lang="en-IN" dirty="0"/>
              <a:t>Example</a:t>
            </a:r>
          </a:p>
        </p:txBody>
      </p:sp>
      <p:graphicFrame>
        <p:nvGraphicFramePr>
          <p:cNvPr id="4" name="Table 4">
            <a:extLst>
              <a:ext uri="{FF2B5EF4-FFF2-40B4-BE49-F238E27FC236}">
                <a16:creationId xmlns:a16="http://schemas.microsoft.com/office/drawing/2014/main" id="{4E3092EB-68E9-260A-FA29-C9CE7FF88C7B}"/>
              </a:ext>
            </a:extLst>
          </p:cNvPr>
          <p:cNvGraphicFramePr>
            <a:graphicFrameLocks noGrp="1"/>
          </p:cNvGraphicFramePr>
          <p:nvPr/>
        </p:nvGraphicFramePr>
        <p:xfrm>
          <a:off x="1798083" y="1644699"/>
          <a:ext cx="8127999" cy="2381125"/>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564568243"/>
                    </a:ext>
                  </a:extLst>
                </a:gridCol>
                <a:gridCol w="2709333">
                  <a:extLst>
                    <a:ext uri="{9D8B030D-6E8A-4147-A177-3AD203B41FA5}">
                      <a16:colId xmlns:a16="http://schemas.microsoft.com/office/drawing/2014/main" val="3506417936"/>
                    </a:ext>
                  </a:extLst>
                </a:gridCol>
                <a:gridCol w="2709333">
                  <a:extLst>
                    <a:ext uri="{9D8B030D-6E8A-4147-A177-3AD203B41FA5}">
                      <a16:colId xmlns:a16="http://schemas.microsoft.com/office/drawing/2014/main" val="2508540625"/>
                    </a:ext>
                  </a:extLst>
                </a:gridCol>
              </a:tblGrid>
              <a:tr h="370840">
                <a:tc>
                  <a:txBody>
                    <a:bodyPr/>
                    <a:lstStyle/>
                    <a:p>
                      <a:pPr algn="ctr">
                        <a:lnSpc>
                          <a:spcPct val="200000"/>
                        </a:lnSpc>
                      </a:pPr>
                      <a:r>
                        <a:rPr lang="en-IN" dirty="0"/>
                        <a:t>P value</a:t>
                      </a:r>
                    </a:p>
                  </a:txBody>
                  <a:tcPr anchor="ctr"/>
                </a:tc>
                <a:tc>
                  <a:txBody>
                    <a:bodyPr/>
                    <a:lstStyle/>
                    <a:p>
                      <a:pPr algn="ctr">
                        <a:lnSpc>
                          <a:spcPct val="200000"/>
                        </a:lnSpc>
                      </a:pPr>
                      <a:r>
                        <a:rPr lang="el-GR" sz="2000" dirty="0"/>
                        <a:t>α</a:t>
                      </a:r>
                      <a:r>
                        <a:rPr lang="en-IN" sz="2000" dirty="0"/>
                        <a:t> value</a:t>
                      </a:r>
                      <a:endParaRPr lang="en-IN" dirty="0"/>
                    </a:p>
                  </a:txBody>
                  <a:tcPr anchor="ctr"/>
                </a:tc>
                <a:tc>
                  <a:txBody>
                    <a:bodyPr/>
                    <a:lstStyle/>
                    <a:p>
                      <a:pPr algn="ctr">
                        <a:lnSpc>
                          <a:spcPct val="200000"/>
                        </a:lnSpc>
                      </a:pPr>
                      <a:r>
                        <a:rPr lang="en-IN" dirty="0"/>
                        <a:t>Status of H</a:t>
                      </a:r>
                      <a:r>
                        <a:rPr lang="en-IN" sz="1600" dirty="0"/>
                        <a:t>0</a:t>
                      </a:r>
                      <a:endParaRPr lang="en-IN" dirty="0"/>
                    </a:p>
                  </a:txBody>
                  <a:tcPr anchor="ctr"/>
                </a:tc>
                <a:extLst>
                  <a:ext uri="{0D108BD9-81ED-4DB2-BD59-A6C34878D82A}">
                    <a16:rowId xmlns:a16="http://schemas.microsoft.com/office/drawing/2014/main" val="439138082"/>
                  </a:ext>
                </a:extLst>
              </a:tr>
              <a:tr h="370840">
                <a:tc>
                  <a:txBody>
                    <a:bodyPr/>
                    <a:lstStyle/>
                    <a:p>
                      <a:pPr algn="ctr">
                        <a:lnSpc>
                          <a:spcPct val="200000"/>
                        </a:lnSpc>
                      </a:pPr>
                      <a:r>
                        <a:rPr lang="en-IN" dirty="0"/>
                        <a:t>0.05</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r>
                        <a:rPr lang="en-IN" dirty="0"/>
                        <a:t>Not rejected</a:t>
                      </a:r>
                    </a:p>
                  </a:txBody>
                  <a:tcPr anchor="ctr"/>
                </a:tc>
                <a:extLst>
                  <a:ext uri="{0D108BD9-81ED-4DB2-BD59-A6C34878D82A}">
                    <a16:rowId xmlns:a16="http://schemas.microsoft.com/office/drawing/2014/main" val="1417375556"/>
                  </a:ext>
                </a:extLst>
              </a:tr>
              <a:tr h="370840">
                <a:tc>
                  <a:txBody>
                    <a:bodyPr/>
                    <a:lstStyle/>
                    <a:p>
                      <a:pPr algn="ctr">
                        <a:lnSpc>
                          <a:spcPct val="200000"/>
                        </a:lnSpc>
                      </a:pPr>
                      <a:r>
                        <a:rPr lang="en-IN" dirty="0"/>
                        <a:t>0.06</a:t>
                      </a:r>
                    </a:p>
                  </a:txBody>
                  <a:tcPr anchor="ctr"/>
                </a:tc>
                <a:tc>
                  <a:txBody>
                    <a:bodyPr/>
                    <a:lstStyle/>
                    <a:p>
                      <a:pPr algn="ctr">
                        <a:lnSpc>
                          <a:spcPct val="200000"/>
                        </a:lnSpc>
                      </a:pPr>
                      <a:r>
                        <a:rPr lang="en-US" sz="2000" dirty="0"/>
                        <a:t>&lt;= 0.05 </a:t>
                      </a:r>
                      <a:endParaRPr lang="en-IN" dirty="0"/>
                    </a:p>
                  </a:txBody>
                  <a:tcPr anchor="ctr"/>
                </a:tc>
                <a:tc>
                  <a:txBody>
                    <a:bodyPr/>
                    <a:lstStyle/>
                    <a:p>
                      <a:pPr algn="ctr">
                        <a:lnSpc>
                          <a:spcPct val="200000"/>
                        </a:lnSpc>
                      </a:pPr>
                      <a:r>
                        <a:rPr lang="en-IN" dirty="0"/>
                        <a:t>Not rejected</a:t>
                      </a:r>
                    </a:p>
                  </a:txBody>
                  <a:tcPr anchor="ctr"/>
                </a:tc>
                <a:extLst>
                  <a:ext uri="{0D108BD9-81ED-4DB2-BD59-A6C34878D82A}">
                    <a16:rowId xmlns:a16="http://schemas.microsoft.com/office/drawing/2014/main" val="1157983707"/>
                  </a:ext>
                </a:extLst>
              </a:tr>
              <a:tr h="370840">
                <a:tc>
                  <a:txBody>
                    <a:bodyPr/>
                    <a:lstStyle/>
                    <a:p>
                      <a:pPr algn="ctr">
                        <a:lnSpc>
                          <a:spcPct val="200000"/>
                        </a:lnSpc>
                      </a:pPr>
                      <a:r>
                        <a:rPr lang="en-IN" dirty="0"/>
                        <a:t>0.02</a:t>
                      </a:r>
                    </a:p>
                  </a:txBody>
                  <a:tcPr anchor="ctr"/>
                </a:tc>
                <a:tc>
                  <a:txBody>
                    <a:bodyPr/>
                    <a:lstStyle/>
                    <a:p>
                      <a:pPr marL="0" marR="0" lvl="0" indent="0" algn="ctr" defTabSz="946429" rtl="0" eaLnBrk="1" fontAlgn="auto" latinLnBrk="0" hangingPunct="1">
                        <a:lnSpc>
                          <a:spcPct val="200000"/>
                        </a:lnSpc>
                        <a:spcBef>
                          <a:spcPts val="0"/>
                        </a:spcBef>
                        <a:spcAft>
                          <a:spcPts val="0"/>
                        </a:spcAft>
                        <a:buClrTx/>
                        <a:buSzTx/>
                        <a:buFontTx/>
                        <a:buNone/>
                        <a:tabLst/>
                        <a:defRPr/>
                      </a:pPr>
                      <a:r>
                        <a:rPr lang="en-US" sz="1800" dirty="0"/>
                        <a:t>= 0.05 </a:t>
                      </a:r>
                      <a:endParaRPr lang="en-IN" dirty="0"/>
                    </a:p>
                  </a:txBody>
                  <a:tcPr anchor="ctr"/>
                </a:tc>
                <a:tc>
                  <a:txBody>
                    <a:bodyPr/>
                    <a:lstStyle/>
                    <a:p>
                      <a:pPr algn="ctr">
                        <a:lnSpc>
                          <a:spcPct val="200000"/>
                        </a:lnSpc>
                      </a:pPr>
                      <a:r>
                        <a:rPr lang="en-IN" dirty="0"/>
                        <a:t>Rejected</a:t>
                      </a:r>
                    </a:p>
                  </a:txBody>
                  <a:tcPr anchor="ctr"/>
                </a:tc>
                <a:extLst>
                  <a:ext uri="{0D108BD9-81ED-4DB2-BD59-A6C34878D82A}">
                    <a16:rowId xmlns:a16="http://schemas.microsoft.com/office/drawing/2014/main" val="1343315057"/>
                  </a:ext>
                </a:extLst>
              </a:tr>
            </a:tbl>
          </a:graphicData>
        </a:graphic>
      </p:graphicFrame>
      <p:sp>
        <p:nvSpPr>
          <p:cNvPr id="7" name="TextBox 6">
            <a:extLst>
              <a:ext uri="{FF2B5EF4-FFF2-40B4-BE49-F238E27FC236}">
                <a16:creationId xmlns:a16="http://schemas.microsoft.com/office/drawing/2014/main" id="{57479E99-125D-0B87-4F9B-107CF13D6636}"/>
              </a:ext>
            </a:extLst>
          </p:cNvPr>
          <p:cNvSpPr txBox="1"/>
          <p:nvPr/>
        </p:nvSpPr>
        <p:spPr>
          <a:xfrm>
            <a:off x="3147237" y="4843969"/>
            <a:ext cx="6198782" cy="523220"/>
          </a:xfrm>
          <a:prstGeom prst="rect">
            <a:avLst/>
          </a:prstGeom>
          <a:noFill/>
        </p:spPr>
        <p:txBody>
          <a:bodyPr wrap="square">
            <a:spAutoFit/>
          </a:bodyPr>
          <a:lstStyle/>
          <a:p>
            <a:pPr algn="ctr"/>
            <a:r>
              <a:rPr lang="en-US" sz="2800" b="1" dirty="0"/>
              <a:t>If P≥α then H</a:t>
            </a:r>
            <a:r>
              <a:rPr lang="en-US" sz="2000" b="1" dirty="0"/>
              <a:t>0</a:t>
            </a:r>
            <a:r>
              <a:rPr lang="en-US" sz="2800" b="1" dirty="0"/>
              <a:t> is not rejected</a:t>
            </a:r>
            <a:endParaRPr lang="en-IN" sz="2800" b="1" dirty="0"/>
          </a:p>
        </p:txBody>
      </p:sp>
    </p:spTree>
    <p:extLst>
      <p:ext uri="{BB962C8B-B14F-4D97-AF65-F5344CB8AC3E}">
        <p14:creationId xmlns:p14="http://schemas.microsoft.com/office/powerpoint/2010/main" val="418065983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5D5B-10F4-BB7C-0B00-09813E45E11A}"/>
              </a:ext>
            </a:extLst>
          </p:cNvPr>
          <p:cNvSpPr>
            <a:spLocks noGrp="1"/>
          </p:cNvSpPr>
          <p:nvPr>
            <p:ph type="title"/>
          </p:nvPr>
        </p:nvSpPr>
        <p:spPr/>
        <p:txBody>
          <a:bodyPr/>
          <a:lstStyle/>
          <a:p>
            <a:r>
              <a:rPr lang="en-IN" dirty="0"/>
              <a:t>Z- Test</a:t>
            </a:r>
          </a:p>
        </p:txBody>
      </p:sp>
      <p:sp>
        <p:nvSpPr>
          <p:cNvPr id="3" name="Content Placeholder 2">
            <a:extLst>
              <a:ext uri="{FF2B5EF4-FFF2-40B4-BE49-F238E27FC236}">
                <a16:creationId xmlns:a16="http://schemas.microsoft.com/office/drawing/2014/main" id="{E7EB0282-D33D-39DB-EAD7-A6FD524ECCBA}"/>
              </a:ext>
            </a:extLst>
          </p:cNvPr>
          <p:cNvSpPr>
            <a:spLocks noGrp="1"/>
          </p:cNvSpPr>
          <p:nvPr>
            <p:ph idx="1"/>
          </p:nvPr>
        </p:nvSpPr>
        <p:spPr/>
        <p:txBody>
          <a:bodyPr/>
          <a:lstStyle/>
          <a:p>
            <a:r>
              <a:rPr lang="en-US" sz="2400" dirty="0"/>
              <a:t>Z-test is a parametric statistical method for comparing the means of the two populations (two-sample independent and paired Z-test) and for comparing the mean of a sample to a specific value (one sample Z-test).</a:t>
            </a:r>
          </a:p>
          <a:p>
            <a:r>
              <a:rPr lang="en-US" sz="2400" dirty="0"/>
              <a:t>Z-test requires a large sample size (n ≥ 30) and known population variance (or deviation). If the population variance is not known, use a t-test, which uses sample standard deviation (s).</a:t>
            </a:r>
          </a:p>
        </p:txBody>
      </p:sp>
    </p:spTree>
    <p:extLst>
      <p:ext uri="{BB962C8B-B14F-4D97-AF65-F5344CB8AC3E}">
        <p14:creationId xmlns:p14="http://schemas.microsoft.com/office/powerpoint/2010/main" val="15402450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C866-895B-907F-820E-AE0B08DBA16F}"/>
              </a:ext>
            </a:extLst>
          </p:cNvPr>
          <p:cNvSpPr>
            <a:spLocks noGrp="1"/>
          </p:cNvSpPr>
          <p:nvPr>
            <p:ph type="title"/>
          </p:nvPr>
        </p:nvSpPr>
        <p:spPr/>
        <p:txBody>
          <a:bodyPr/>
          <a:lstStyle/>
          <a:p>
            <a:r>
              <a:rPr lang="en-IN" dirty="0"/>
              <a:t>Theory</a:t>
            </a:r>
          </a:p>
        </p:txBody>
      </p:sp>
      <p:sp>
        <p:nvSpPr>
          <p:cNvPr id="3" name="Content Placeholder 2">
            <a:extLst>
              <a:ext uri="{FF2B5EF4-FFF2-40B4-BE49-F238E27FC236}">
                <a16:creationId xmlns:a16="http://schemas.microsoft.com/office/drawing/2014/main" id="{8C30503D-875D-AF6F-2269-3C699EBDE64F}"/>
              </a:ext>
            </a:extLst>
          </p:cNvPr>
          <p:cNvSpPr>
            <a:spLocks noGrp="1"/>
          </p:cNvSpPr>
          <p:nvPr>
            <p:ph idx="1"/>
          </p:nvPr>
        </p:nvSpPr>
        <p:spPr/>
        <p:txBody>
          <a:bodyPr/>
          <a:lstStyle/>
          <a:p>
            <a:r>
              <a:rPr lang="en-US" sz="2400" b="1" dirty="0"/>
              <a:t>Statement</a:t>
            </a:r>
            <a:r>
              <a:rPr lang="en-US" sz="2400" dirty="0"/>
              <a:t>: "A particular combination of spices can significantly enhance the flavor profile of a dish and increase customer satisfaction.</a:t>
            </a:r>
          </a:p>
          <a:p>
            <a:r>
              <a:rPr lang="en-US" sz="2400" b="1" dirty="0"/>
              <a:t>Explanation</a:t>
            </a:r>
            <a:r>
              <a:rPr lang="en-US" sz="2400" dirty="0"/>
              <a:t>: A theory is a well-substantiated explanation of some aspect of the natural world, based on a body of evidence. In this case, a theory might develop over time if numerous chefs and studies consistently find that certain spice blends are more popular with customers.</a:t>
            </a:r>
            <a:endParaRPr lang="en-IN" sz="2400" dirty="0"/>
          </a:p>
        </p:txBody>
      </p:sp>
    </p:spTree>
    <p:extLst>
      <p:ext uri="{BB962C8B-B14F-4D97-AF65-F5344CB8AC3E}">
        <p14:creationId xmlns:p14="http://schemas.microsoft.com/office/powerpoint/2010/main" val="105452329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5D5B-10F4-BB7C-0B00-09813E45E11A}"/>
              </a:ext>
            </a:extLst>
          </p:cNvPr>
          <p:cNvSpPr>
            <a:spLocks noGrp="1"/>
          </p:cNvSpPr>
          <p:nvPr>
            <p:ph type="title"/>
          </p:nvPr>
        </p:nvSpPr>
        <p:spPr/>
        <p:txBody>
          <a:bodyPr/>
          <a:lstStyle/>
          <a:p>
            <a:r>
              <a:rPr lang="en-IN" dirty="0"/>
              <a:t>Z- Test</a:t>
            </a:r>
          </a:p>
        </p:txBody>
      </p:sp>
      <p:sp>
        <p:nvSpPr>
          <p:cNvPr id="3" name="Content Placeholder 2">
            <a:extLst>
              <a:ext uri="{FF2B5EF4-FFF2-40B4-BE49-F238E27FC236}">
                <a16:creationId xmlns:a16="http://schemas.microsoft.com/office/drawing/2014/main" id="{E7EB0282-D33D-39DB-EAD7-A6FD524ECCBA}"/>
              </a:ext>
            </a:extLst>
          </p:cNvPr>
          <p:cNvSpPr>
            <a:spLocks noGrp="1"/>
          </p:cNvSpPr>
          <p:nvPr>
            <p:ph idx="1"/>
          </p:nvPr>
        </p:nvSpPr>
        <p:spPr/>
        <p:txBody>
          <a:bodyPr/>
          <a:lstStyle/>
          <a:p>
            <a:r>
              <a:rPr lang="en-US" sz="2400" dirty="0"/>
              <a:t>In Z-test, the test statistic follows the standard normal distribution (Z-distribution) (type of continuous probability distribution) under the null hypothesis.</a:t>
            </a:r>
          </a:p>
          <a:p>
            <a:r>
              <a:rPr lang="en-US" sz="2400" dirty="0"/>
              <a:t>Z-test has three main types: One Sample Z-test, two sample Z-test (unpaired or independent), and paired Z-test.</a:t>
            </a:r>
            <a:endParaRPr lang="en-IN" sz="2400" dirty="0"/>
          </a:p>
        </p:txBody>
      </p:sp>
    </p:spTree>
    <p:extLst>
      <p:ext uri="{BB962C8B-B14F-4D97-AF65-F5344CB8AC3E}">
        <p14:creationId xmlns:p14="http://schemas.microsoft.com/office/powerpoint/2010/main" val="318523308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1302-5371-2AF9-5C1D-45C818F613EF}"/>
              </a:ext>
            </a:extLst>
          </p:cNvPr>
          <p:cNvSpPr>
            <a:spLocks noGrp="1"/>
          </p:cNvSpPr>
          <p:nvPr>
            <p:ph type="title"/>
          </p:nvPr>
        </p:nvSpPr>
        <p:spPr/>
        <p:txBody>
          <a:bodyPr/>
          <a:lstStyle/>
          <a:p>
            <a:r>
              <a:rPr lang="en-IN" dirty="0"/>
              <a:t>One-Sample Test</a:t>
            </a:r>
          </a:p>
        </p:txBody>
      </p:sp>
      <p:sp>
        <p:nvSpPr>
          <p:cNvPr id="3" name="Content Placeholder 2">
            <a:extLst>
              <a:ext uri="{FF2B5EF4-FFF2-40B4-BE49-F238E27FC236}">
                <a16:creationId xmlns:a16="http://schemas.microsoft.com/office/drawing/2014/main" id="{BC6A3618-13A3-4F9D-4DFC-D305B30A1BAD}"/>
              </a:ext>
            </a:extLst>
          </p:cNvPr>
          <p:cNvSpPr>
            <a:spLocks noGrp="1"/>
          </p:cNvSpPr>
          <p:nvPr>
            <p:ph idx="1"/>
          </p:nvPr>
        </p:nvSpPr>
        <p:spPr/>
        <p:txBody>
          <a:bodyPr/>
          <a:lstStyle/>
          <a:p>
            <a:r>
              <a:rPr lang="en-US" sz="2400" dirty="0"/>
              <a:t>One Sample Z-test (single sample Z-test) is used to compare the sample mean with some specific or hypothesized value (known mean of the population). One Sample Z-test checks whether the sample comes from a known population where population mean and standard deviation (σ) should be known.</a:t>
            </a:r>
            <a:endParaRPr lang="en-IN" sz="2400" dirty="0"/>
          </a:p>
        </p:txBody>
      </p:sp>
      <p:pic>
        <p:nvPicPr>
          <p:cNvPr id="5" name="Picture 4">
            <a:extLst>
              <a:ext uri="{FF2B5EF4-FFF2-40B4-BE49-F238E27FC236}">
                <a16:creationId xmlns:a16="http://schemas.microsoft.com/office/drawing/2014/main" id="{1087DAE6-5CA6-C899-FB56-3CB00CB78C0C}"/>
              </a:ext>
            </a:extLst>
          </p:cNvPr>
          <p:cNvPicPr>
            <a:picLocks noChangeAspect="1"/>
          </p:cNvPicPr>
          <p:nvPr/>
        </p:nvPicPr>
        <p:blipFill>
          <a:blip r:embed="rId2"/>
          <a:stretch>
            <a:fillRect/>
          </a:stretch>
        </p:blipFill>
        <p:spPr>
          <a:xfrm>
            <a:off x="4748518" y="4171432"/>
            <a:ext cx="2571176" cy="1391168"/>
          </a:xfrm>
          <a:prstGeom prst="rect">
            <a:avLst/>
          </a:prstGeom>
        </p:spPr>
      </p:pic>
    </p:spTree>
    <p:extLst>
      <p:ext uri="{BB962C8B-B14F-4D97-AF65-F5344CB8AC3E}">
        <p14:creationId xmlns:p14="http://schemas.microsoft.com/office/powerpoint/2010/main" val="424509476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C1E0-FAF5-A5F8-7FAE-FE6BB33C9B03}"/>
              </a:ext>
            </a:extLst>
          </p:cNvPr>
          <p:cNvSpPr>
            <a:spLocks noGrp="1"/>
          </p:cNvSpPr>
          <p:nvPr>
            <p:ph type="title"/>
          </p:nvPr>
        </p:nvSpPr>
        <p:spPr/>
        <p:txBody>
          <a:bodyPr/>
          <a:lstStyle/>
          <a:p>
            <a:r>
              <a:rPr lang="en-IN" dirty="0"/>
              <a:t>One-Sample Test</a:t>
            </a:r>
          </a:p>
        </p:txBody>
      </p:sp>
      <p:pic>
        <p:nvPicPr>
          <p:cNvPr id="5" name="Picture 4">
            <a:extLst>
              <a:ext uri="{FF2B5EF4-FFF2-40B4-BE49-F238E27FC236}">
                <a16:creationId xmlns:a16="http://schemas.microsoft.com/office/drawing/2014/main" id="{A4258965-955C-9201-6AE9-D9F5A7767827}"/>
              </a:ext>
            </a:extLst>
          </p:cNvPr>
          <p:cNvPicPr>
            <a:picLocks noChangeAspect="1"/>
          </p:cNvPicPr>
          <p:nvPr/>
        </p:nvPicPr>
        <p:blipFill>
          <a:blip r:embed="rId2"/>
          <a:stretch>
            <a:fillRect/>
          </a:stretch>
        </p:blipFill>
        <p:spPr>
          <a:xfrm>
            <a:off x="2359283" y="1620102"/>
            <a:ext cx="7749617" cy="4100213"/>
          </a:xfrm>
          <a:prstGeom prst="rect">
            <a:avLst/>
          </a:prstGeom>
        </p:spPr>
      </p:pic>
    </p:spTree>
    <p:extLst>
      <p:ext uri="{BB962C8B-B14F-4D97-AF65-F5344CB8AC3E}">
        <p14:creationId xmlns:p14="http://schemas.microsoft.com/office/powerpoint/2010/main" val="401787188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B42E-3033-92A5-6FFC-72078B5937D1}"/>
              </a:ext>
            </a:extLst>
          </p:cNvPr>
          <p:cNvSpPr>
            <a:spLocks noGrp="1"/>
          </p:cNvSpPr>
          <p:nvPr>
            <p:ph type="title"/>
          </p:nvPr>
        </p:nvSpPr>
        <p:spPr/>
        <p:txBody>
          <a:bodyPr/>
          <a:lstStyle/>
          <a:p>
            <a:r>
              <a:rPr lang="en-US" dirty="0"/>
              <a:t>Two sample Z-test (unpaired or independent Z-test)</a:t>
            </a:r>
            <a:endParaRPr lang="en-IN" dirty="0"/>
          </a:p>
        </p:txBody>
      </p:sp>
      <p:sp>
        <p:nvSpPr>
          <p:cNvPr id="3" name="Content Placeholder 2">
            <a:extLst>
              <a:ext uri="{FF2B5EF4-FFF2-40B4-BE49-F238E27FC236}">
                <a16:creationId xmlns:a16="http://schemas.microsoft.com/office/drawing/2014/main" id="{DEE0A3B3-41FB-0283-59A8-464E75AEB7C5}"/>
              </a:ext>
            </a:extLst>
          </p:cNvPr>
          <p:cNvSpPr>
            <a:spLocks noGrp="1"/>
          </p:cNvSpPr>
          <p:nvPr>
            <p:ph idx="1"/>
          </p:nvPr>
        </p:nvSpPr>
        <p:spPr/>
        <p:txBody>
          <a:bodyPr/>
          <a:lstStyle/>
          <a:p>
            <a:r>
              <a:rPr lang="en-US" sz="2400" dirty="0"/>
              <a:t>The two-sample (unpaired or independent) Z-test calculates if the means of two independent groups are equal or significantly different from each other. Unlike the t-test, Z-test is performed when the population means and standard deviation are known.</a:t>
            </a:r>
            <a:endParaRPr lang="en-IN" sz="2400" dirty="0"/>
          </a:p>
        </p:txBody>
      </p:sp>
      <p:pic>
        <p:nvPicPr>
          <p:cNvPr id="5" name="Picture 4">
            <a:extLst>
              <a:ext uri="{FF2B5EF4-FFF2-40B4-BE49-F238E27FC236}">
                <a16:creationId xmlns:a16="http://schemas.microsoft.com/office/drawing/2014/main" id="{E3A2B001-111E-FC41-610E-943289AF7DAB}"/>
              </a:ext>
            </a:extLst>
          </p:cNvPr>
          <p:cNvPicPr>
            <a:picLocks noChangeAspect="1"/>
          </p:cNvPicPr>
          <p:nvPr/>
        </p:nvPicPr>
        <p:blipFill>
          <a:blip r:embed="rId2"/>
          <a:stretch>
            <a:fillRect/>
          </a:stretch>
        </p:blipFill>
        <p:spPr>
          <a:xfrm>
            <a:off x="4244545" y="3901714"/>
            <a:ext cx="2789854" cy="1660885"/>
          </a:xfrm>
          <a:prstGeom prst="rect">
            <a:avLst/>
          </a:prstGeom>
        </p:spPr>
      </p:pic>
    </p:spTree>
    <p:extLst>
      <p:ext uri="{BB962C8B-B14F-4D97-AF65-F5344CB8AC3E}">
        <p14:creationId xmlns:p14="http://schemas.microsoft.com/office/powerpoint/2010/main" val="289030684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71C3-A727-0277-3876-ECB522B9C8E4}"/>
              </a:ext>
            </a:extLst>
          </p:cNvPr>
          <p:cNvSpPr>
            <a:spLocks noGrp="1"/>
          </p:cNvSpPr>
          <p:nvPr>
            <p:ph type="title"/>
          </p:nvPr>
        </p:nvSpPr>
        <p:spPr/>
        <p:txBody>
          <a:bodyPr/>
          <a:lstStyle/>
          <a:p>
            <a:r>
              <a:rPr lang="en-IN" dirty="0"/>
              <a:t>Two-Sample Test</a:t>
            </a:r>
          </a:p>
        </p:txBody>
      </p:sp>
      <p:pic>
        <p:nvPicPr>
          <p:cNvPr id="5" name="Picture 4">
            <a:extLst>
              <a:ext uri="{FF2B5EF4-FFF2-40B4-BE49-F238E27FC236}">
                <a16:creationId xmlns:a16="http://schemas.microsoft.com/office/drawing/2014/main" id="{2C5BDCAA-76F3-D709-1272-7F813DB77D92}"/>
              </a:ext>
            </a:extLst>
          </p:cNvPr>
          <p:cNvPicPr>
            <a:picLocks noChangeAspect="1"/>
          </p:cNvPicPr>
          <p:nvPr/>
        </p:nvPicPr>
        <p:blipFill>
          <a:blip r:embed="rId2"/>
          <a:stretch>
            <a:fillRect/>
          </a:stretch>
        </p:blipFill>
        <p:spPr>
          <a:xfrm>
            <a:off x="2132526" y="1111396"/>
            <a:ext cx="7459116" cy="5315692"/>
          </a:xfrm>
          <a:prstGeom prst="rect">
            <a:avLst/>
          </a:prstGeom>
        </p:spPr>
      </p:pic>
    </p:spTree>
    <p:extLst>
      <p:ext uri="{BB962C8B-B14F-4D97-AF65-F5344CB8AC3E}">
        <p14:creationId xmlns:p14="http://schemas.microsoft.com/office/powerpoint/2010/main" val="73306287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E87-344C-CD17-F1EE-D7D588C024B9}"/>
              </a:ext>
            </a:extLst>
          </p:cNvPr>
          <p:cNvSpPr>
            <a:spLocks noGrp="1"/>
          </p:cNvSpPr>
          <p:nvPr>
            <p:ph type="title"/>
          </p:nvPr>
        </p:nvSpPr>
        <p:spPr/>
        <p:txBody>
          <a:bodyPr/>
          <a:lstStyle/>
          <a:p>
            <a:r>
              <a:rPr lang="en-IN" dirty="0"/>
              <a:t>Paired Z-test (dependent Z-test)</a:t>
            </a:r>
          </a:p>
        </p:txBody>
      </p:sp>
      <p:sp>
        <p:nvSpPr>
          <p:cNvPr id="3" name="Content Placeholder 2">
            <a:extLst>
              <a:ext uri="{FF2B5EF4-FFF2-40B4-BE49-F238E27FC236}">
                <a16:creationId xmlns:a16="http://schemas.microsoft.com/office/drawing/2014/main" id="{8B9D7887-F51A-C7A6-EED8-39B2E94A0F17}"/>
              </a:ext>
            </a:extLst>
          </p:cNvPr>
          <p:cNvSpPr>
            <a:spLocks noGrp="1"/>
          </p:cNvSpPr>
          <p:nvPr>
            <p:ph idx="1"/>
          </p:nvPr>
        </p:nvSpPr>
        <p:spPr/>
        <p:txBody>
          <a:bodyPr/>
          <a:lstStyle/>
          <a:p>
            <a:r>
              <a:rPr lang="en-US" sz="2400" dirty="0"/>
              <a:t>Paired Z-test is used for checking whether there is difference between the two paired samples or not. For example, we have plant variety A and would like to compare the yield of variety A before and after the application of fertilizer.</a:t>
            </a:r>
            <a:endParaRPr lang="en-IN" sz="2400" dirty="0"/>
          </a:p>
        </p:txBody>
      </p:sp>
    </p:spTree>
    <p:extLst>
      <p:ext uri="{BB962C8B-B14F-4D97-AF65-F5344CB8AC3E}">
        <p14:creationId xmlns:p14="http://schemas.microsoft.com/office/powerpoint/2010/main" val="40087676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51AF-2ABB-811A-248E-5072F72BC2A3}"/>
              </a:ext>
            </a:extLst>
          </p:cNvPr>
          <p:cNvSpPr>
            <a:spLocks noGrp="1"/>
          </p:cNvSpPr>
          <p:nvPr>
            <p:ph type="title"/>
          </p:nvPr>
        </p:nvSpPr>
        <p:spPr/>
        <p:txBody>
          <a:bodyPr/>
          <a:lstStyle/>
          <a:p>
            <a:r>
              <a:rPr lang="en-IN" dirty="0"/>
              <a:t>Summary</a:t>
            </a:r>
          </a:p>
        </p:txBody>
      </p:sp>
      <p:pic>
        <p:nvPicPr>
          <p:cNvPr id="5" name="Picture 4">
            <a:extLst>
              <a:ext uri="{FF2B5EF4-FFF2-40B4-BE49-F238E27FC236}">
                <a16:creationId xmlns:a16="http://schemas.microsoft.com/office/drawing/2014/main" id="{75D7126E-9503-1A11-13AD-CB921A422319}"/>
              </a:ext>
            </a:extLst>
          </p:cNvPr>
          <p:cNvPicPr>
            <a:picLocks noChangeAspect="1"/>
          </p:cNvPicPr>
          <p:nvPr/>
        </p:nvPicPr>
        <p:blipFill>
          <a:blip r:embed="rId2"/>
          <a:stretch>
            <a:fillRect/>
          </a:stretch>
        </p:blipFill>
        <p:spPr>
          <a:xfrm>
            <a:off x="732676" y="1980998"/>
            <a:ext cx="10726647" cy="2896004"/>
          </a:xfrm>
          <a:prstGeom prst="rect">
            <a:avLst/>
          </a:prstGeom>
        </p:spPr>
      </p:pic>
    </p:spTree>
    <p:extLst>
      <p:ext uri="{BB962C8B-B14F-4D97-AF65-F5344CB8AC3E}">
        <p14:creationId xmlns:p14="http://schemas.microsoft.com/office/powerpoint/2010/main" val="330602302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8F7-7784-7166-3758-493D6F3A9A7B}"/>
              </a:ext>
            </a:extLst>
          </p:cNvPr>
          <p:cNvSpPr>
            <a:spLocks noGrp="1"/>
          </p:cNvSpPr>
          <p:nvPr>
            <p:ph type="title"/>
          </p:nvPr>
        </p:nvSpPr>
        <p:spPr/>
        <p:txBody>
          <a:bodyPr/>
          <a:lstStyle/>
          <a:p>
            <a:r>
              <a:rPr lang="en-IN"/>
              <a:t>Summary</a:t>
            </a:r>
            <a:endParaRPr lang="en-IN" dirty="0"/>
          </a:p>
        </p:txBody>
      </p:sp>
      <p:pic>
        <p:nvPicPr>
          <p:cNvPr id="4" name="Picture 2">
            <a:extLst>
              <a:ext uri="{FF2B5EF4-FFF2-40B4-BE49-F238E27FC236}">
                <a16:creationId xmlns:a16="http://schemas.microsoft.com/office/drawing/2014/main" id="{145EE09C-5852-B716-D6C6-0A0DD15CB451}"/>
              </a:ext>
            </a:extLst>
          </p:cNvPr>
          <p:cNvPicPr>
            <a:picLocks noGrp="1" noChangeAspect="1" noChangeArrowheads="1"/>
          </p:cNvPicPr>
          <p:nvPr>
            <p:ph idx="1"/>
          </p:nvPr>
        </p:nvPicPr>
        <p:blipFill rotWithShape="1">
          <a:blip r:embed="rId2"/>
          <a:srcRect b="8879"/>
          <a:stretch/>
        </p:blipFill>
        <p:spPr>
          <a:xfrm>
            <a:off x="1719520" y="1137683"/>
            <a:ext cx="7722191" cy="4582633"/>
          </a:xfrm>
          <a:ln w="19050">
            <a:solidFill>
              <a:schemeClr val="tx1"/>
            </a:solidFill>
          </a:ln>
        </p:spPr>
      </p:pic>
    </p:spTree>
    <p:extLst>
      <p:ext uri="{BB962C8B-B14F-4D97-AF65-F5344CB8AC3E}">
        <p14:creationId xmlns:p14="http://schemas.microsoft.com/office/powerpoint/2010/main" val="271192776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7BA0-FA21-0962-87FA-6A76C9107F5F}"/>
              </a:ext>
            </a:extLst>
          </p:cNvPr>
          <p:cNvSpPr>
            <a:spLocks noGrp="1"/>
          </p:cNvSpPr>
          <p:nvPr>
            <p:ph type="title"/>
          </p:nvPr>
        </p:nvSpPr>
        <p:spPr/>
        <p:txBody>
          <a:bodyPr/>
          <a:lstStyle/>
          <a:p>
            <a:r>
              <a:rPr lang="en-IN" dirty="0"/>
              <a:t>Understanding Z- Stats</a:t>
            </a:r>
          </a:p>
        </p:txBody>
      </p:sp>
      <p:pic>
        <p:nvPicPr>
          <p:cNvPr id="5" name="Picture 4">
            <a:extLst>
              <a:ext uri="{FF2B5EF4-FFF2-40B4-BE49-F238E27FC236}">
                <a16:creationId xmlns:a16="http://schemas.microsoft.com/office/drawing/2014/main" id="{C2976603-D39F-99F8-3161-EF518028BEF9}"/>
              </a:ext>
            </a:extLst>
          </p:cNvPr>
          <p:cNvPicPr>
            <a:picLocks noChangeAspect="1"/>
          </p:cNvPicPr>
          <p:nvPr/>
        </p:nvPicPr>
        <p:blipFill>
          <a:blip r:embed="rId2"/>
          <a:stretch>
            <a:fillRect/>
          </a:stretch>
        </p:blipFill>
        <p:spPr>
          <a:xfrm>
            <a:off x="2845171" y="983252"/>
            <a:ext cx="5794254" cy="1716816"/>
          </a:xfrm>
          <a:prstGeom prst="rect">
            <a:avLst/>
          </a:prstGeom>
        </p:spPr>
      </p:pic>
      <p:pic>
        <p:nvPicPr>
          <p:cNvPr id="7" name="Picture 6">
            <a:extLst>
              <a:ext uri="{FF2B5EF4-FFF2-40B4-BE49-F238E27FC236}">
                <a16:creationId xmlns:a16="http://schemas.microsoft.com/office/drawing/2014/main" id="{2F411328-70A9-CA87-8DEE-DC8595042730}"/>
              </a:ext>
            </a:extLst>
          </p:cNvPr>
          <p:cNvPicPr>
            <a:picLocks noChangeAspect="1"/>
          </p:cNvPicPr>
          <p:nvPr/>
        </p:nvPicPr>
        <p:blipFill>
          <a:blip r:embed="rId3"/>
          <a:stretch>
            <a:fillRect/>
          </a:stretch>
        </p:blipFill>
        <p:spPr>
          <a:xfrm>
            <a:off x="181155" y="2881024"/>
            <a:ext cx="4810448" cy="3282550"/>
          </a:xfrm>
          <a:prstGeom prst="rect">
            <a:avLst/>
          </a:prstGeom>
        </p:spPr>
      </p:pic>
      <p:pic>
        <p:nvPicPr>
          <p:cNvPr id="9" name="Picture 8">
            <a:extLst>
              <a:ext uri="{FF2B5EF4-FFF2-40B4-BE49-F238E27FC236}">
                <a16:creationId xmlns:a16="http://schemas.microsoft.com/office/drawing/2014/main" id="{F959618B-D343-96ED-5D53-8E5EE589644E}"/>
              </a:ext>
            </a:extLst>
          </p:cNvPr>
          <p:cNvPicPr>
            <a:picLocks noChangeAspect="1"/>
          </p:cNvPicPr>
          <p:nvPr/>
        </p:nvPicPr>
        <p:blipFill>
          <a:blip r:embed="rId4"/>
          <a:stretch>
            <a:fillRect/>
          </a:stretch>
        </p:blipFill>
        <p:spPr>
          <a:xfrm>
            <a:off x="5109537" y="2923874"/>
            <a:ext cx="5006156" cy="3377034"/>
          </a:xfrm>
          <a:prstGeom prst="rect">
            <a:avLst/>
          </a:prstGeom>
        </p:spPr>
      </p:pic>
    </p:spTree>
    <p:extLst>
      <p:ext uri="{BB962C8B-B14F-4D97-AF65-F5344CB8AC3E}">
        <p14:creationId xmlns:p14="http://schemas.microsoft.com/office/powerpoint/2010/main" val="324818252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7BA0-FA21-0962-87FA-6A76C9107F5F}"/>
              </a:ext>
            </a:extLst>
          </p:cNvPr>
          <p:cNvSpPr>
            <a:spLocks noGrp="1"/>
          </p:cNvSpPr>
          <p:nvPr>
            <p:ph type="title"/>
          </p:nvPr>
        </p:nvSpPr>
        <p:spPr/>
        <p:txBody>
          <a:bodyPr/>
          <a:lstStyle/>
          <a:p>
            <a:r>
              <a:rPr lang="en-IN" dirty="0"/>
              <a:t>Understanding Z- Stats</a:t>
            </a:r>
          </a:p>
        </p:txBody>
      </p:sp>
      <p:pic>
        <p:nvPicPr>
          <p:cNvPr id="5" name="Picture 4">
            <a:extLst>
              <a:ext uri="{FF2B5EF4-FFF2-40B4-BE49-F238E27FC236}">
                <a16:creationId xmlns:a16="http://schemas.microsoft.com/office/drawing/2014/main" id="{C2976603-D39F-99F8-3161-EF518028BEF9}"/>
              </a:ext>
            </a:extLst>
          </p:cNvPr>
          <p:cNvPicPr>
            <a:picLocks noChangeAspect="1"/>
          </p:cNvPicPr>
          <p:nvPr/>
        </p:nvPicPr>
        <p:blipFill>
          <a:blip r:embed="rId2"/>
          <a:stretch>
            <a:fillRect/>
          </a:stretch>
        </p:blipFill>
        <p:spPr>
          <a:xfrm>
            <a:off x="0" y="1164208"/>
            <a:ext cx="5794254" cy="1716816"/>
          </a:xfrm>
          <a:prstGeom prst="rect">
            <a:avLst/>
          </a:prstGeom>
        </p:spPr>
      </p:pic>
      <p:pic>
        <p:nvPicPr>
          <p:cNvPr id="7" name="Picture 6">
            <a:extLst>
              <a:ext uri="{FF2B5EF4-FFF2-40B4-BE49-F238E27FC236}">
                <a16:creationId xmlns:a16="http://schemas.microsoft.com/office/drawing/2014/main" id="{2F411328-70A9-CA87-8DEE-DC8595042730}"/>
              </a:ext>
            </a:extLst>
          </p:cNvPr>
          <p:cNvPicPr>
            <a:picLocks noChangeAspect="1"/>
          </p:cNvPicPr>
          <p:nvPr/>
        </p:nvPicPr>
        <p:blipFill>
          <a:blip r:embed="rId3"/>
          <a:stretch>
            <a:fillRect/>
          </a:stretch>
        </p:blipFill>
        <p:spPr>
          <a:xfrm>
            <a:off x="181155" y="2881024"/>
            <a:ext cx="4810448" cy="3282550"/>
          </a:xfrm>
          <a:prstGeom prst="rect">
            <a:avLst/>
          </a:prstGeom>
        </p:spPr>
      </p:pic>
      <p:pic>
        <p:nvPicPr>
          <p:cNvPr id="9" name="Picture 8">
            <a:extLst>
              <a:ext uri="{FF2B5EF4-FFF2-40B4-BE49-F238E27FC236}">
                <a16:creationId xmlns:a16="http://schemas.microsoft.com/office/drawing/2014/main" id="{F959618B-D343-96ED-5D53-8E5EE589644E}"/>
              </a:ext>
            </a:extLst>
          </p:cNvPr>
          <p:cNvPicPr>
            <a:picLocks noChangeAspect="1"/>
          </p:cNvPicPr>
          <p:nvPr/>
        </p:nvPicPr>
        <p:blipFill>
          <a:blip r:embed="rId4"/>
          <a:stretch>
            <a:fillRect/>
          </a:stretch>
        </p:blipFill>
        <p:spPr>
          <a:xfrm>
            <a:off x="5109537" y="2923874"/>
            <a:ext cx="5006156" cy="3377034"/>
          </a:xfrm>
          <a:prstGeom prst="rect">
            <a:avLst/>
          </a:prstGeom>
        </p:spPr>
      </p:pic>
      <p:sp>
        <p:nvSpPr>
          <p:cNvPr id="11" name="TextBox 10">
            <a:extLst>
              <a:ext uri="{FF2B5EF4-FFF2-40B4-BE49-F238E27FC236}">
                <a16:creationId xmlns:a16="http://schemas.microsoft.com/office/drawing/2014/main" id="{E27D2CB7-A1D9-827A-BA9C-602532723142}"/>
              </a:ext>
            </a:extLst>
          </p:cNvPr>
          <p:cNvSpPr txBox="1"/>
          <p:nvPr/>
        </p:nvSpPr>
        <p:spPr>
          <a:xfrm>
            <a:off x="6096000" y="1517454"/>
            <a:ext cx="6094562" cy="1200329"/>
          </a:xfrm>
          <a:prstGeom prst="rect">
            <a:avLst/>
          </a:prstGeom>
          <a:noFill/>
        </p:spPr>
        <p:txBody>
          <a:bodyPr wrap="square">
            <a:spAutoFit/>
          </a:bodyPr>
          <a:lstStyle/>
          <a:p>
            <a:r>
              <a:rPr lang="en-US" b="0" i="0" dirty="0">
                <a:effectLst/>
                <a:latin typeface="droid sans"/>
              </a:rPr>
              <a:t>We can conclude that 4.947% of observations will fall more than ± 1.65 standard deviations away from the mean in a normally distributed population. If less than 0.05 then the outcome is not the expected or unusual pattern.</a:t>
            </a:r>
            <a:endParaRPr lang="en-IN" dirty="0"/>
          </a:p>
        </p:txBody>
      </p:sp>
    </p:spTree>
    <p:extLst>
      <p:ext uri="{BB962C8B-B14F-4D97-AF65-F5344CB8AC3E}">
        <p14:creationId xmlns:p14="http://schemas.microsoft.com/office/powerpoint/2010/main" val="29573071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0DFF-E0D3-3E1E-D352-9391DC40744C}"/>
              </a:ext>
            </a:extLst>
          </p:cNvPr>
          <p:cNvSpPr>
            <a:spLocks noGrp="1"/>
          </p:cNvSpPr>
          <p:nvPr>
            <p:ph type="title"/>
          </p:nvPr>
        </p:nvSpPr>
        <p:spPr/>
        <p:txBody>
          <a:bodyPr/>
          <a:lstStyle/>
          <a:p>
            <a:r>
              <a:rPr lang="en-IN" dirty="0"/>
              <a:t>To summarize</a:t>
            </a:r>
          </a:p>
        </p:txBody>
      </p:sp>
      <p:sp>
        <p:nvSpPr>
          <p:cNvPr id="3" name="Content Placeholder 2">
            <a:extLst>
              <a:ext uri="{FF2B5EF4-FFF2-40B4-BE49-F238E27FC236}">
                <a16:creationId xmlns:a16="http://schemas.microsoft.com/office/drawing/2014/main" id="{723761E6-627C-06E1-B3F2-DD7ED4263FAA}"/>
              </a:ext>
            </a:extLst>
          </p:cNvPr>
          <p:cNvSpPr>
            <a:spLocks noGrp="1"/>
          </p:cNvSpPr>
          <p:nvPr>
            <p:ph idx="1"/>
          </p:nvPr>
        </p:nvSpPr>
        <p:spPr/>
        <p:txBody>
          <a:bodyPr/>
          <a:lstStyle/>
          <a:p>
            <a:r>
              <a:rPr lang="en-US" sz="2800" b="1" dirty="0"/>
              <a:t>Hypothesis</a:t>
            </a:r>
            <a:r>
              <a:rPr lang="en-US" sz="2800" dirty="0"/>
              <a:t>: A testable statement that proposes a possible relationship between variables.</a:t>
            </a:r>
          </a:p>
          <a:p>
            <a:r>
              <a:rPr lang="en-US" sz="2800" b="1" dirty="0"/>
              <a:t>Prediction</a:t>
            </a:r>
            <a:r>
              <a:rPr lang="en-US" sz="2800" dirty="0"/>
              <a:t>: A specific, measurable outcome expected from testing the hypothesis.</a:t>
            </a:r>
          </a:p>
          <a:p>
            <a:r>
              <a:rPr lang="en-US" sz="2800" b="1" dirty="0"/>
              <a:t>Theory</a:t>
            </a:r>
            <a:r>
              <a:rPr lang="en-US" sz="2800" dirty="0"/>
              <a:t>: A well-supported explanation of a phenomenon, often based on multiple pieces of evidence.</a:t>
            </a:r>
            <a:endParaRPr lang="en-IN" sz="2800" dirty="0"/>
          </a:p>
        </p:txBody>
      </p:sp>
    </p:spTree>
    <p:extLst>
      <p:ext uri="{BB962C8B-B14F-4D97-AF65-F5344CB8AC3E}">
        <p14:creationId xmlns:p14="http://schemas.microsoft.com/office/powerpoint/2010/main" val="33153906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0F2F-566F-CBA6-4FD8-424E46158654}"/>
              </a:ext>
            </a:extLst>
          </p:cNvPr>
          <p:cNvSpPr>
            <a:spLocks noGrp="1"/>
          </p:cNvSpPr>
          <p:nvPr>
            <p:ph type="title"/>
          </p:nvPr>
        </p:nvSpPr>
        <p:spPr/>
        <p:txBody>
          <a:bodyPr/>
          <a:lstStyle/>
          <a:p>
            <a:r>
              <a:rPr lang="en-IN" dirty="0"/>
              <a:t>Understanding p-value</a:t>
            </a:r>
          </a:p>
        </p:txBody>
      </p:sp>
      <p:sp>
        <p:nvSpPr>
          <p:cNvPr id="3" name="Content Placeholder 2">
            <a:extLst>
              <a:ext uri="{FF2B5EF4-FFF2-40B4-BE49-F238E27FC236}">
                <a16:creationId xmlns:a16="http://schemas.microsoft.com/office/drawing/2014/main" id="{F0E32D74-FFD7-3A4F-ABFE-374C418BD567}"/>
              </a:ext>
            </a:extLst>
          </p:cNvPr>
          <p:cNvSpPr>
            <a:spLocks noGrp="1"/>
          </p:cNvSpPr>
          <p:nvPr>
            <p:ph idx="1"/>
          </p:nvPr>
        </p:nvSpPr>
        <p:spPr/>
        <p:txBody>
          <a:bodyPr/>
          <a:lstStyle/>
          <a:p>
            <a:r>
              <a:rPr lang="en-IN" sz="2400" dirty="0"/>
              <a:t>P-value is a probability value which is set as threshold that should be satisfied by the sample taken so that it supports the null hypothesis giving sufficient evidence (sample) to accept the null hypothesis. </a:t>
            </a:r>
          </a:p>
          <a:p>
            <a:r>
              <a:rPr lang="en-IN" sz="2400" dirty="0"/>
              <a:t>Example: if p-value is 0.1123, it means that the sample chosen acts as the evidence that supports the null hypothesis for about approx. 11% which is much higher than the set threshold of 5%.</a:t>
            </a:r>
          </a:p>
        </p:txBody>
      </p:sp>
    </p:spTree>
    <p:extLst>
      <p:ext uri="{BB962C8B-B14F-4D97-AF65-F5344CB8AC3E}">
        <p14:creationId xmlns:p14="http://schemas.microsoft.com/office/powerpoint/2010/main" val="149609865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B2C2-B441-43B5-7666-B0DE82E6C89A}"/>
              </a:ext>
            </a:extLst>
          </p:cNvPr>
          <p:cNvSpPr>
            <a:spLocks noGrp="1"/>
          </p:cNvSpPr>
          <p:nvPr>
            <p:ph type="title"/>
          </p:nvPr>
        </p:nvSpPr>
        <p:spPr/>
        <p:txBody>
          <a:bodyPr/>
          <a:lstStyle/>
          <a:p>
            <a:r>
              <a:rPr lang="en-IN" dirty="0"/>
              <a:t>Understanding p-value</a:t>
            </a:r>
          </a:p>
        </p:txBody>
      </p:sp>
      <p:sp>
        <p:nvSpPr>
          <p:cNvPr id="3" name="Content Placeholder 2">
            <a:extLst>
              <a:ext uri="{FF2B5EF4-FFF2-40B4-BE49-F238E27FC236}">
                <a16:creationId xmlns:a16="http://schemas.microsoft.com/office/drawing/2014/main" id="{E86A1A34-4832-CC4F-CE74-9A5D6BBEB0A3}"/>
              </a:ext>
            </a:extLst>
          </p:cNvPr>
          <p:cNvSpPr>
            <a:spLocks noGrp="1"/>
          </p:cNvSpPr>
          <p:nvPr>
            <p:ph idx="1"/>
          </p:nvPr>
        </p:nvSpPr>
        <p:spPr/>
        <p:txBody>
          <a:bodyPr/>
          <a:lstStyle/>
          <a:p>
            <a:r>
              <a:rPr lang="en-IN" dirty="0"/>
              <a:t>Objective is not to reject or accept null hypothesis but is to check that if we assume null hypothesis is true then what is the probability that we get for the sample chosen.</a:t>
            </a:r>
          </a:p>
        </p:txBody>
      </p:sp>
    </p:spTree>
    <p:extLst>
      <p:ext uri="{BB962C8B-B14F-4D97-AF65-F5344CB8AC3E}">
        <p14:creationId xmlns:p14="http://schemas.microsoft.com/office/powerpoint/2010/main" val="131978637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30C3-23CB-8D54-77A1-972C365E4F4A}"/>
              </a:ext>
            </a:extLst>
          </p:cNvPr>
          <p:cNvSpPr>
            <a:spLocks noGrp="1"/>
          </p:cNvSpPr>
          <p:nvPr>
            <p:ph type="title"/>
          </p:nvPr>
        </p:nvSpPr>
        <p:spPr/>
        <p:txBody>
          <a:bodyPr/>
          <a:lstStyle/>
          <a:p>
            <a:pPr algn="r"/>
            <a:r>
              <a:rPr lang="en-IN" dirty="0"/>
              <a:t>Example</a:t>
            </a:r>
          </a:p>
        </p:txBody>
      </p:sp>
      <p:pic>
        <p:nvPicPr>
          <p:cNvPr id="5" name="Picture 4">
            <a:extLst>
              <a:ext uri="{FF2B5EF4-FFF2-40B4-BE49-F238E27FC236}">
                <a16:creationId xmlns:a16="http://schemas.microsoft.com/office/drawing/2014/main" id="{3BB5BDAD-A346-5783-ED6C-EB79B9C1CB54}"/>
              </a:ext>
            </a:extLst>
          </p:cNvPr>
          <p:cNvPicPr>
            <a:picLocks noChangeAspect="1"/>
          </p:cNvPicPr>
          <p:nvPr/>
        </p:nvPicPr>
        <p:blipFill>
          <a:blip r:embed="rId2"/>
          <a:stretch>
            <a:fillRect/>
          </a:stretch>
        </p:blipFill>
        <p:spPr>
          <a:xfrm>
            <a:off x="508000" y="127591"/>
            <a:ext cx="7343517" cy="6405179"/>
          </a:xfrm>
          <a:prstGeom prst="rect">
            <a:avLst/>
          </a:prstGeom>
        </p:spPr>
      </p:pic>
    </p:spTree>
    <p:extLst>
      <p:ext uri="{BB962C8B-B14F-4D97-AF65-F5344CB8AC3E}">
        <p14:creationId xmlns:p14="http://schemas.microsoft.com/office/powerpoint/2010/main" val="258495336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57-FFF0-6063-F832-ED0910755BA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id="{4993B0DD-A467-3F16-6BD6-8B703EE6F948}"/>
              </a:ext>
            </a:extLst>
          </p:cNvPr>
          <p:cNvSpPr>
            <a:spLocks noGrp="1"/>
          </p:cNvSpPr>
          <p:nvPr>
            <p:ph idx="1"/>
          </p:nvPr>
        </p:nvSpPr>
        <p:spPr/>
        <p:txBody>
          <a:bodyPr/>
          <a:lstStyle/>
          <a:p>
            <a:pPr marL="0" indent="0">
              <a:buNone/>
            </a:pPr>
            <a:r>
              <a:rPr lang="en-IN" sz="1600" b="1" dirty="0"/>
              <a:t>TEXTBOOKS: </a:t>
            </a:r>
          </a:p>
          <a:p>
            <a:pPr marL="342900" indent="-342900">
              <a:buFont typeface="+mj-lt"/>
              <a:buAutoNum type="arabicPeriod"/>
            </a:pPr>
            <a:r>
              <a:rPr lang="en-IN" sz="1600" dirty="0"/>
              <a:t>David </a:t>
            </a:r>
            <a:r>
              <a:rPr lang="en-IN" sz="1600" dirty="0" err="1"/>
              <a:t>Cielen</a:t>
            </a:r>
            <a:r>
              <a:rPr lang="en-IN" sz="1600" dirty="0"/>
              <a:t>, Arno D. B. </a:t>
            </a:r>
            <a:r>
              <a:rPr lang="en-IN" sz="1600" dirty="0" err="1"/>
              <a:t>Meysman</a:t>
            </a:r>
            <a:r>
              <a:rPr lang="en-IN" sz="1600" dirty="0"/>
              <a:t>, and Mohamed Ali, “Introducing Data Science”, Manning Publications, 2016. (first two chapters for Unit I).</a:t>
            </a:r>
          </a:p>
          <a:p>
            <a:pPr marL="342900" indent="-342900">
              <a:buFont typeface="+mj-lt"/>
              <a:buAutoNum type="arabicPeriod"/>
            </a:pPr>
            <a:r>
              <a:rPr lang="en-IN" sz="1600" dirty="0"/>
              <a:t>Robert S. Witte and John S. Witte, “Statistics”, Eleventh Edition, Wiley Publications, 2017.</a:t>
            </a:r>
          </a:p>
          <a:p>
            <a:pPr marL="342900" indent="-342900">
              <a:buFont typeface="+mj-lt"/>
              <a:buAutoNum type="arabicPeriod"/>
            </a:pPr>
            <a:r>
              <a:rPr lang="en-IN" sz="1600" dirty="0"/>
              <a:t>Jake </a:t>
            </a:r>
            <a:r>
              <a:rPr lang="en-IN" sz="1600" dirty="0" err="1"/>
              <a:t>VanderPlas</a:t>
            </a:r>
            <a:r>
              <a:rPr lang="en-IN" sz="1600" dirty="0"/>
              <a:t>, “Python Data Science Handbook”, O’Reilly, 2016.</a:t>
            </a:r>
          </a:p>
          <a:p>
            <a:pPr marL="0" indent="0">
              <a:buNone/>
            </a:pPr>
            <a:r>
              <a:rPr lang="en-IN" sz="1600" b="1" dirty="0"/>
              <a:t>REFERENCES: </a:t>
            </a:r>
          </a:p>
          <a:p>
            <a:pPr marL="342900" indent="-342900">
              <a:buFont typeface="+mj-lt"/>
              <a:buAutoNum type="arabicPeriod"/>
            </a:pPr>
            <a:r>
              <a:rPr lang="en-US" sz="1600" dirty="0"/>
              <a:t>Allen B. Downey, “Think Stats: Exploratory Data Analysis in Python”, Green Tea Press, 2014.</a:t>
            </a:r>
            <a:endParaRPr lang="en-IN" sz="1600" dirty="0"/>
          </a:p>
        </p:txBody>
      </p:sp>
    </p:spTree>
    <p:extLst>
      <p:ext uri="{BB962C8B-B14F-4D97-AF65-F5344CB8AC3E}">
        <p14:creationId xmlns:p14="http://schemas.microsoft.com/office/powerpoint/2010/main" val="3651233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EC4-0A07-5F13-375E-3C4AC5FD1CE8}"/>
              </a:ext>
            </a:extLst>
          </p:cNvPr>
          <p:cNvSpPr>
            <a:spLocks noGrp="1"/>
          </p:cNvSpPr>
          <p:nvPr>
            <p:ph type="title"/>
          </p:nvPr>
        </p:nvSpPr>
        <p:spPr/>
        <p:txBody>
          <a:bodyPr/>
          <a:lstStyle/>
          <a:p>
            <a:r>
              <a:rPr lang="en-IN" dirty="0"/>
              <a:t>To summarize</a:t>
            </a:r>
          </a:p>
        </p:txBody>
      </p:sp>
      <p:sp>
        <p:nvSpPr>
          <p:cNvPr id="3" name="Content Placeholder 2">
            <a:extLst>
              <a:ext uri="{FF2B5EF4-FFF2-40B4-BE49-F238E27FC236}">
                <a16:creationId xmlns:a16="http://schemas.microsoft.com/office/drawing/2014/main" id="{0E6B4DC3-9469-C380-32A9-2F8F32D16E79}"/>
              </a:ext>
            </a:extLst>
          </p:cNvPr>
          <p:cNvSpPr>
            <a:spLocks noGrp="1"/>
          </p:cNvSpPr>
          <p:nvPr>
            <p:ph idx="1"/>
          </p:nvPr>
        </p:nvSpPr>
        <p:spPr/>
        <p:txBody>
          <a:bodyPr/>
          <a:lstStyle/>
          <a:p>
            <a:pPr>
              <a:buFont typeface="Arial" panose="020B0604020202020204" pitchFamily="34" charset="0"/>
              <a:buChar char="•"/>
            </a:pPr>
            <a:r>
              <a:rPr lang="en-US" sz="2400" b="1" dirty="0"/>
              <a:t>Hypothesis:</a:t>
            </a:r>
            <a:r>
              <a:rPr lang="en-US" sz="2400" dirty="0"/>
              <a:t> A general statement proposing a relationship between variables.</a:t>
            </a:r>
          </a:p>
          <a:p>
            <a:pPr>
              <a:buFont typeface="Arial" panose="020B0604020202020204" pitchFamily="34" charset="0"/>
              <a:buChar char="•"/>
            </a:pPr>
            <a:r>
              <a:rPr lang="en-US" sz="2400" b="1" dirty="0"/>
              <a:t>Prediction:</a:t>
            </a:r>
            <a:r>
              <a:rPr lang="en-US" sz="2400" dirty="0"/>
              <a:t> A specific, testable statement derived from a hypothesis.</a:t>
            </a:r>
          </a:p>
          <a:p>
            <a:pPr marL="0" indent="0">
              <a:buNone/>
            </a:pPr>
            <a:endParaRPr lang="en-US" sz="2400" b="1" dirty="0"/>
          </a:p>
          <a:p>
            <a:pPr marL="0" indent="0">
              <a:buNone/>
            </a:pPr>
            <a:r>
              <a:rPr lang="en-US" sz="2400" b="1" dirty="0"/>
              <a:t>In essence, a prediction is a more focused version of a hypothesis.</a:t>
            </a:r>
            <a:r>
              <a:rPr lang="en-US" sz="2400" dirty="0"/>
              <a:t> </a:t>
            </a:r>
          </a:p>
          <a:p>
            <a:pPr marL="0" indent="0">
              <a:buNone/>
            </a:pPr>
            <a:r>
              <a:rPr lang="en-US" sz="2400" dirty="0"/>
              <a:t>It outlines the expected outcome of an experiment or observation based on the hypothesis.</a:t>
            </a:r>
          </a:p>
          <a:p>
            <a:endParaRPr lang="en-IN" sz="2000" dirty="0"/>
          </a:p>
        </p:txBody>
      </p:sp>
    </p:spTree>
    <p:extLst>
      <p:ext uri="{BB962C8B-B14F-4D97-AF65-F5344CB8AC3E}">
        <p14:creationId xmlns:p14="http://schemas.microsoft.com/office/powerpoint/2010/main" val="4876009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4525-B294-730E-E364-AA3224DD0372}"/>
              </a:ext>
            </a:extLst>
          </p:cNvPr>
          <p:cNvSpPr>
            <a:spLocks noGrp="1"/>
          </p:cNvSpPr>
          <p:nvPr>
            <p:ph type="title"/>
          </p:nvPr>
        </p:nvSpPr>
        <p:spPr/>
        <p:txBody>
          <a:bodyPr/>
          <a:lstStyle/>
          <a:p>
            <a:r>
              <a:rPr lang="en-IN" dirty="0"/>
              <a:t>Hypothesis characteristics based on variables</a:t>
            </a:r>
          </a:p>
        </p:txBody>
      </p:sp>
      <p:sp>
        <p:nvSpPr>
          <p:cNvPr id="3" name="Content Placeholder 2">
            <a:extLst>
              <a:ext uri="{FF2B5EF4-FFF2-40B4-BE49-F238E27FC236}">
                <a16:creationId xmlns:a16="http://schemas.microsoft.com/office/drawing/2014/main" id="{EAFC1B1F-E8B4-7928-241D-C36E702255C4}"/>
              </a:ext>
            </a:extLst>
          </p:cNvPr>
          <p:cNvSpPr>
            <a:spLocks noGrp="1"/>
          </p:cNvSpPr>
          <p:nvPr>
            <p:ph idx="1"/>
          </p:nvPr>
        </p:nvSpPr>
        <p:spPr/>
        <p:txBody>
          <a:bodyPr/>
          <a:lstStyle/>
          <a:p>
            <a:r>
              <a:rPr lang="en-US" sz="2400" b="1" dirty="0"/>
              <a:t>A cause-effect relationship between variables:</a:t>
            </a:r>
          </a:p>
          <a:p>
            <a:pPr lvl="1"/>
            <a:r>
              <a:rPr lang="en-US" sz="2000" dirty="0"/>
              <a:t>One variable causes another one to change (or not change)</a:t>
            </a:r>
          </a:p>
          <a:p>
            <a:r>
              <a:rPr lang="en-US" sz="2400" b="1" dirty="0"/>
              <a:t>Testable nature:  </a:t>
            </a:r>
          </a:p>
          <a:p>
            <a:pPr lvl="1"/>
            <a:r>
              <a:rPr lang="en-US" sz="2000" dirty="0"/>
              <a:t>Formulate a hypothesis that can be tested to support or refuse</a:t>
            </a:r>
          </a:p>
          <a:p>
            <a:r>
              <a:rPr lang="en-US" sz="2400" b="1" dirty="0"/>
              <a:t>Precise and accurate variables: </a:t>
            </a:r>
          </a:p>
          <a:p>
            <a:pPr lvl="1"/>
            <a:r>
              <a:rPr lang="en-US" sz="2000" dirty="0"/>
              <a:t>Independent and dependent variables need to be specific and clear</a:t>
            </a:r>
            <a:endParaRPr lang="en-IN" sz="2000" dirty="0"/>
          </a:p>
        </p:txBody>
      </p:sp>
    </p:spTree>
    <p:extLst>
      <p:ext uri="{BB962C8B-B14F-4D97-AF65-F5344CB8AC3E}">
        <p14:creationId xmlns:p14="http://schemas.microsoft.com/office/powerpoint/2010/main" val="14517781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972800" cy="685800"/>
          </a:xfrm>
        </p:spPr>
        <p:txBody>
          <a:bodyPr/>
          <a:lstStyle/>
          <a:p>
            <a:r>
              <a:rPr lang="en-US" dirty="0"/>
              <a:t>Hypothesis Definition </a:t>
            </a:r>
          </a:p>
        </p:txBody>
      </p:sp>
      <p:sp>
        <p:nvSpPr>
          <p:cNvPr id="3" name="Content Placeholder 2"/>
          <p:cNvSpPr>
            <a:spLocks noGrp="1"/>
          </p:cNvSpPr>
          <p:nvPr>
            <p:ph idx="1"/>
          </p:nvPr>
        </p:nvSpPr>
        <p:spPr>
          <a:xfrm>
            <a:off x="609600" y="685800"/>
            <a:ext cx="10972800" cy="5440363"/>
          </a:xfrm>
        </p:spPr>
        <p:txBody>
          <a:bodyPr/>
          <a:lstStyle/>
          <a:p>
            <a:pPr marL="0" indent="0" algn="ctr">
              <a:buNone/>
            </a:pPr>
            <a:r>
              <a:rPr lang="en-US" sz="2000" i="1" dirty="0"/>
              <a:t>A hypothesis is a research statement based on predictions you can test to support or refuse through scientific methods like experiments, statistical data analysis, observations, etc.</a:t>
            </a:r>
          </a:p>
          <a:p>
            <a:r>
              <a:rPr lang="en-US" sz="2400" dirty="0"/>
              <a:t>Hypothesis is a tentative claim made by person or organization.</a:t>
            </a:r>
          </a:p>
          <a:p>
            <a:r>
              <a:rPr lang="en-US" sz="2400" dirty="0"/>
              <a:t>It needs to be testable so you could later support or refuse it through further experiments, observations, and any other scientific research methods.</a:t>
            </a:r>
          </a:p>
          <a:p>
            <a:r>
              <a:rPr lang="en-US" sz="2400" dirty="0"/>
              <a:t>The claim is about population parameter,  and we seek evidence from sample. </a:t>
            </a:r>
          </a:p>
          <a:p>
            <a:r>
              <a:rPr lang="en-US" sz="2400" dirty="0"/>
              <a:t>A hypothesis always proposes a relationship between several variables – Independent and dependent variables</a:t>
            </a:r>
          </a:p>
          <a:p>
            <a:endParaRPr lang="en-US" sz="2600" dirty="0"/>
          </a:p>
        </p:txBody>
      </p:sp>
    </p:spTree>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1_Heartbeat Review 9 May'06">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10633</TotalTime>
  <Words>3171</Words>
  <Application>Microsoft Office PowerPoint</Application>
  <PresentationFormat>Widescreen</PresentationFormat>
  <Paragraphs>360</Paragraphs>
  <Slides>63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Microsoft YaHei</vt:lpstr>
      <vt:lpstr>Arial</vt:lpstr>
      <vt:lpstr>Calibri</vt:lpstr>
      <vt:lpstr>droid sans</vt:lpstr>
      <vt:lpstr>Symbol</vt:lpstr>
      <vt:lpstr>Times New Roman</vt:lpstr>
      <vt:lpstr>Verdana</vt:lpstr>
      <vt:lpstr>Wingdings</vt:lpstr>
      <vt:lpstr>IT6006U3LS02Filtering_Streams</vt:lpstr>
      <vt:lpstr>UIT2502 – Data Analytics &amp; Visualization</vt:lpstr>
      <vt:lpstr>A Culinary Analogy Scenario: A chef notices that their customers seem to prefer dishes with a certain spice blend.</vt:lpstr>
      <vt:lpstr>Hypothesis</vt:lpstr>
      <vt:lpstr>Prediction</vt:lpstr>
      <vt:lpstr>Theory</vt:lpstr>
      <vt:lpstr>To summarize</vt:lpstr>
      <vt:lpstr>To summarize</vt:lpstr>
      <vt:lpstr>Hypothesis characteristics based on variables</vt:lpstr>
      <vt:lpstr>Hypothesis Definition </vt:lpstr>
      <vt:lpstr>Hypothesis</vt:lpstr>
      <vt:lpstr>Hypothesis</vt:lpstr>
      <vt:lpstr>Types of hypothesis</vt:lpstr>
      <vt:lpstr>Types of hypothesis</vt:lpstr>
      <vt:lpstr>Types of hypothesis</vt:lpstr>
      <vt:lpstr>Types of hypothesis</vt:lpstr>
      <vt:lpstr>Example: Setting null and alternative hypotheses</vt:lpstr>
      <vt:lpstr>Example: Setting null and alternative hypotheses</vt:lpstr>
      <vt:lpstr>Example: Setting null and alternative hypotheses</vt:lpstr>
      <vt:lpstr>Example: Setting null and alternative hypotheses</vt:lpstr>
      <vt:lpstr>Example: Setting null and alternative hypotheses</vt:lpstr>
      <vt:lpstr>Example: Setting null and alternative hypotheses</vt:lpstr>
      <vt:lpstr>Inference after statistical experiments</vt:lpstr>
      <vt:lpstr>Inference after statistical experiments</vt:lpstr>
      <vt:lpstr>Inference after statistical experiments</vt:lpstr>
      <vt:lpstr>Inference after statistical experiments</vt:lpstr>
      <vt:lpstr>Choosing a better hypothesis</vt:lpstr>
      <vt:lpstr>Hypothesis Testing</vt:lpstr>
      <vt:lpstr>Process of  Hypothesis Testing</vt:lpstr>
      <vt:lpstr>Choosing a better hypothesis</vt:lpstr>
      <vt:lpstr>Decision Tests – Dependent on H1</vt:lpstr>
      <vt:lpstr>One-tailed test</vt:lpstr>
      <vt:lpstr>Keywords related to two-tailed tests </vt:lpstr>
      <vt:lpstr>Keywords related to two-tailed tests </vt:lpstr>
      <vt:lpstr>Keywords related to two-tailed tests </vt:lpstr>
      <vt:lpstr>Keywords related to two-tailed tests </vt:lpstr>
      <vt:lpstr>Keywords related to two-tailed tests </vt:lpstr>
      <vt:lpstr>Keywords</vt:lpstr>
      <vt:lpstr>Two-tailed test</vt:lpstr>
      <vt:lpstr>Two-tailed test</vt:lpstr>
      <vt:lpstr>Decision rule – Depends on alternative hypothesis</vt:lpstr>
      <vt:lpstr>Decision rule – Depends on alternative hypothesis</vt:lpstr>
      <vt:lpstr>Decision rule – Depends on alternative hypothesis</vt:lpstr>
      <vt:lpstr>Decision rule – Depends on alternative hypothesis</vt:lpstr>
      <vt:lpstr>Example</vt:lpstr>
      <vt:lpstr>Steps in Hypothesis Testing</vt:lpstr>
      <vt:lpstr>Understanding P value</vt:lpstr>
      <vt:lpstr>Example</vt:lpstr>
      <vt:lpstr>Example</vt:lpstr>
      <vt:lpstr>Z- Test</vt:lpstr>
      <vt:lpstr>Z- Test</vt:lpstr>
      <vt:lpstr>One-Sample Test</vt:lpstr>
      <vt:lpstr>One-Sample Test</vt:lpstr>
      <vt:lpstr>Two sample Z-test (unpaired or independent Z-test)</vt:lpstr>
      <vt:lpstr>Two-Sample Test</vt:lpstr>
      <vt:lpstr>Paired Z-test (dependent Z-test)</vt:lpstr>
      <vt:lpstr>Summary</vt:lpstr>
      <vt:lpstr>Summary</vt:lpstr>
      <vt:lpstr>Understanding Z- Stats</vt:lpstr>
      <vt:lpstr>Understanding Z- Stats</vt:lpstr>
      <vt:lpstr>Understanding p-value</vt:lpstr>
      <vt:lpstr>Understanding p-value</vt:lpstr>
      <vt:lpstr>Example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Karthika S</cp:lastModifiedBy>
  <cp:revision>595</cp:revision>
  <dcterms:created xsi:type="dcterms:W3CDTF">2020-08-02T17:30:45Z</dcterms:created>
  <dcterms:modified xsi:type="dcterms:W3CDTF">2024-09-22T17:15:08Z</dcterms:modified>
</cp:coreProperties>
</file>