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349" r:id="rId2"/>
    <p:sldId id="512" r:id="rId3"/>
    <p:sldId id="513" r:id="rId4"/>
    <p:sldId id="514" r:id="rId5"/>
    <p:sldId id="515" r:id="rId6"/>
    <p:sldId id="517" r:id="rId7"/>
    <p:sldId id="516" r:id="rId8"/>
    <p:sldId id="518" r:id="rId9"/>
    <p:sldId id="519" r:id="rId10"/>
    <p:sldId id="520" r:id="rId11"/>
    <p:sldId id="521" r:id="rId12"/>
    <p:sldId id="522" r:id="rId13"/>
    <p:sldId id="526" r:id="rId14"/>
    <p:sldId id="523" r:id="rId15"/>
    <p:sldId id="524" r:id="rId16"/>
    <p:sldId id="356" r:id="rId17"/>
    <p:sldId id="534" r:id="rId18"/>
    <p:sldId id="535" r:id="rId19"/>
    <p:sldId id="539" r:id="rId20"/>
    <p:sldId id="540" r:id="rId21"/>
    <p:sldId id="484" r:id="rId22"/>
    <p:sldId id="536" r:id="rId23"/>
    <p:sldId id="541" r:id="rId24"/>
    <p:sldId id="538" r:id="rId25"/>
    <p:sldId id="537" r:id="rId26"/>
    <p:sldId id="542" r:id="rId27"/>
    <p:sldId id="543" r:id="rId28"/>
    <p:sldId id="544" r:id="rId29"/>
    <p:sldId id="545" r:id="rId30"/>
    <p:sldId id="387" r:id="rId3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4659" autoAdjust="0"/>
  </p:normalViewPr>
  <p:slideViewPr>
    <p:cSldViewPr snapToGrid="0">
      <p:cViewPr varScale="1">
        <p:scale>
          <a:sx n="74" d="100"/>
          <a:sy n="74" d="100"/>
        </p:scale>
        <p:origin x="376" y="56"/>
      </p:cViewPr>
      <p:guideLst>
        <p:guide orient="horz" pos="2160"/>
        <p:guide pos="3840"/>
      </p:guideLst>
    </p:cSldViewPr>
  </p:slideViewPr>
  <p:notesTextViewPr>
    <p:cViewPr>
      <p:scale>
        <a:sx n="1" d="1"/>
        <a:sy n="1" d="1"/>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AB0FF3E-45F1-43B8-B345-4BDBBF07A7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IN"/>
          </a:p>
        </p:txBody>
      </p:sp>
      <p:sp>
        <p:nvSpPr>
          <p:cNvPr id="3" name="Date Placeholder 2">
            <a:extLst>
              <a:ext uri="{FF2B5EF4-FFF2-40B4-BE49-F238E27FC236}">
                <a16:creationId xmlns:a16="http://schemas.microsoft.com/office/drawing/2014/main" id="{92DF9A75-C077-45A9-825E-C6B04B24026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FC76006B-1609-407B-B4DF-18FB2F915E3A}" type="datetimeFigureOut">
              <a:rPr lang="en-IN"/>
              <a:pPr>
                <a:defRPr/>
              </a:pPr>
              <a:t>26-09-2024</a:t>
            </a:fld>
            <a:endParaRPr lang="en-IN"/>
          </a:p>
        </p:txBody>
      </p:sp>
      <p:sp>
        <p:nvSpPr>
          <p:cNvPr id="4" name="Slide Image Placeholder 3">
            <a:extLst>
              <a:ext uri="{FF2B5EF4-FFF2-40B4-BE49-F238E27FC236}">
                <a16:creationId xmlns:a16="http://schemas.microsoft.com/office/drawing/2014/main" id="{B044B7DB-FF18-4A40-95A7-12719871AEC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A0B1F00B-FA20-45A0-A39A-D2F9BA9BC8A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D1AAE3A7-313B-45A8-AABB-7D725AC4821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IN"/>
          </a:p>
        </p:txBody>
      </p:sp>
      <p:sp>
        <p:nvSpPr>
          <p:cNvPr id="7" name="Slide Number Placeholder 6">
            <a:extLst>
              <a:ext uri="{FF2B5EF4-FFF2-40B4-BE49-F238E27FC236}">
                <a16:creationId xmlns:a16="http://schemas.microsoft.com/office/drawing/2014/main" id="{2F5BA41B-7414-4071-80A8-BD8925D23974}"/>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8E2244FC-7632-47D8-9188-518A72FB3A93}"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80D0A25C-BBA7-4C07-85D4-8127069AFC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BB1C32B4-B99F-4B38-8D2C-C7DB36F7BACE}" type="slidenum">
              <a:rPr lang="en-US" altLang="en-US" smtClean="0">
                <a:solidFill>
                  <a:srgbClr val="FFFFFF"/>
                </a:solidFill>
                <a:ea typeface="Microsoft YaHei" panose="020B0503020204020204" pitchFamily="34" charset="-122"/>
                <a:cs typeface="Arial" panose="020B0604020202020204" pitchFamily="34" charset="0"/>
              </a:rPr>
              <a:pPr fontAlgn="base">
                <a:spcBef>
                  <a:spcPct val="0"/>
                </a:spcBef>
                <a:spcAft>
                  <a:spcPct val="0"/>
                </a:spcAft>
              </a:pPr>
              <a:t>1</a:t>
            </a:fld>
            <a:endParaRPr lang="en-US" altLang="en-US">
              <a:solidFill>
                <a:srgbClr val="FFFFFF"/>
              </a:solidFill>
              <a:ea typeface="Microsoft YaHei" panose="020B0503020204020204" pitchFamily="34" charset="-122"/>
              <a:cs typeface="Arial" panose="020B0604020202020204" pitchFamily="34" charset="0"/>
            </a:endParaRPr>
          </a:p>
        </p:txBody>
      </p:sp>
      <p:sp>
        <p:nvSpPr>
          <p:cNvPr id="4099" name="Rectangle 2">
            <a:extLst>
              <a:ext uri="{FF2B5EF4-FFF2-40B4-BE49-F238E27FC236}">
                <a16:creationId xmlns:a16="http://schemas.microsoft.com/office/drawing/2014/main" id="{56EBBCFE-8E96-47C3-B77E-8D9F8486049C}"/>
              </a:ext>
            </a:extLst>
          </p:cNvPr>
          <p:cNvSpPr>
            <a:spLocks noGrp="1" noRot="1" noChangeAspect="1" noChangeArrowheads="1" noTextEdit="1"/>
          </p:cNvSpPr>
          <p:nvPr>
            <p:ph type="sldImg"/>
          </p:nvPr>
        </p:nvSpPr>
        <p:spPr bwMode="auto">
          <a:xfrm>
            <a:off x="2830513" y="566738"/>
            <a:ext cx="5037137" cy="2833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0" name="Rectangle 3">
            <a:extLst>
              <a:ext uri="{FF2B5EF4-FFF2-40B4-BE49-F238E27FC236}">
                <a16:creationId xmlns:a16="http://schemas.microsoft.com/office/drawing/2014/main" id="{C340F232-9272-4D30-B1C5-19585A2A4AAE}"/>
              </a:ext>
            </a:extLst>
          </p:cNvPr>
          <p:cNvSpPr>
            <a:spLocks noGrp="1" noChangeArrowheads="1"/>
          </p:cNvSpPr>
          <p:nvPr>
            <p:ph type="body" idx="1"/>
          </p:nvPr>
        </p:nvSpPr>
        <p:spPr bwMode="auto">
          <a:xfrm>
            <a:off x="1425575" y="3589338"/>
            <a:ext cx="7842250" cy="3400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1183AE3-EE47-4AD7-83F8-C7A8B21A3B90}" type="slidenum">
              <a:rPr lang="en-US" smtClean="0"/>
              <a:pPr>
                <a:defRPr/>
              </a:pPr>
              <a:t>2</a:t>
            </a:fld>
            <a:endParaRPr lang="en-US"/>
          </a:p>
        </p:txBody>
      </p:sp>
    </p:spTree>
    <p:extLst>
      <p:ext uri="{BB962C8B-B14F-4D97-AF65-F5344CB8AC3E}">
        <p14:creationId xmlns:p14="http://schemas.microsoft.com/office/powerpoint/2010/main" val="1181436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73214" indent="0" algn="ctr">
              <a:buNone/>
              <a:defRPr/>
            </a:lvl2pPr>
            <a:lvl3pPr marL="946429" indent="0" algn="ctr">
              <a:buNone/>
              <a:defRPr/>
            </a:lvl3pPr>
            <a:lvl4pPr marL="1419643" indent="0" algn="ctr">
              <a:buNone/>
              <a:defRPr/>
            </a:lvl4pPr>
            <a:lvl5pPr marL="1892858" indent="0" algn="ctr">
              <a:buNone/>
              <a:defRPr/>
            </a:lvl5pPr>
            <a:lvl6pPr marL="2366071" indent="0" algn="ctr">
              <a:buNone/>
              <a:defRPr/>
            </a:lvl6pPr>
            <a:lvl7pPr marL="2839286" indent="0" algn="ctr">
              <a:buNone/>
              <a:defRPr/>
            </a:lvl7pPr>
            <a:lvl8pPr marL="3312500" indent="0" algn="ctr">
              <a:buNone/>
              <a:defRPr/>
            </a:lvl8pPr>
            <a:lvl9pPr marL="3785715" indent="0" algn="ctr">
              <a:buNone/>
              <a:defRPr/>
            </a:lvl9pPr>
          </a:lstStyle>
          <a:p>
            <a:r>
              <a:rPr lang="en-US"/>
              <a:t>Click to edit Master subtitle style</a:t>
            </a:r>
          </a:p>
        </p:txBody>
      </p:sp>
      <p:sp>
        <p:nvSpPr>
          <p:cNvPr id="4" name="Slide Number Placeholder 1">
            <a:extLst>
              <a:ext uri="{FF2B5EF4-FFF2-40B4-BE49-F238E27FC236}">
                <a16:creationId xmlns:a16="http://schemas.microsoft.com/office/drawing/2014/main" id="{E1A18FDD-F8FB-48EC-81A5-05675859B259}"/>
              </a:ext>
            </a:extLst>
          </p:cNvPr>
          <p:cNvSpPr>
            <a:spLocks noGrp="1" noChangeArrowheads="1"/>
          </p:cNvSpPr>
          <p:nvPr>
            <p:ph type="sldNum" sz="quarter" idx="10"/>
          </p:nvPr>
        </p:nvSpPr>
        <p:spPr>
          <a:ln/>
        </p:spPr>
        <p:txBody>
          <a:bodyPr/>
          <a:lstStyle>
            <a:lvl1pPr>
              <a:defRPr/>
            </a:lvl1pPr>
          </a:lstStyle>
          <a:p>
            <a:pPr>
              <a:defRPr/>
            </a:pPr>
            <a:fld id="{C8EB7D1E-6DF6-4752-A710-C2698E234EA9}" type="slidenum">
              <a:rPr lang="en-US" altLang="en-US"/>
              <a:pPr>
                <a:defRPr/>
              </a:pPr>
              <a:t>‹#›</a:t>
            </a:fld>
            <a:endParaRPr lang="en-US" altLang="en-US"/>
          </a:p>
        </p:txBody>
      </p:sp>
    </p:spTree>
    <p:extLst>
      <p:ext uri="{BB962C8B-B14F-4D97-AF65-F5344CB8AC3E}">
        <p14:creationId xmlns:p14="http://schemas.microsoft.com/office/powerpoint/2010/main" val="269531084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4D010446-F860-4F3D-948B-F1CB62DAD8C3}"/>
              </a:ext>
            </a:extLst>
          </p:cNvPr>
          <p:cNvSpPr>
            <a:spLocks noGrp="1" noChangeArrowheads="1"/>
          </p:cNvSpPr>
          <p:nvPr>
            <p:ph type="sldNum" sz="quarter" idx="10"/>
          </p:nvPr>
        </p:nvSpPr>
        <p:spPr>
          <a:ln/>
        </p:spPr>
        <p:txBody>
          <a:bodyPr/>
          <a:lstStyle>
            <a:lvl1pPr>
              <a:defRPr/>
            </a:lvl1pPr>
          </a:lstStyle>
          <a:p>
            <a:pPr>
              <a:defRPr/>
            </a:pPr>
            <a:fld id="{5460BF4A-F59E-4280-A7A6-64CB8CE96F7C}" type="slidenum">
              <a:rPr lang="en-US" altLang="en-US"/>
              <a:pPr>
                <a:defRPr/>
              </a:pPr>
              <a:t>‹#›</a:t>
            </a:fld>
            <a:endParaRPr lang="en-US" altLang="en-US"/>
          </a:p>
        </p:txBody>
      </p:sp>
    </p:spTree>
    <p:extLst>
      <p:ext uri="{BB962C8B-B14F-4D97-AF65-F5344CB8AC3E}">
        <p14:creationId xmlns:p14="http://schemas.microsoft.com/office/powerpoint/2010/main" val="36009164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1" y="228601"/>
            <a:ext cx="276860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1" y="228601"/>
            <a:ext cx="810260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06C3F708-910D-4DCD-8992-E27117BDD6EB}"/>
              </a:ext>
            </a:extLst>
          </p:cNvPr>
          <p:cNvSpPr>
            <a:spLocks noGrp="1" noChangeArrowheads="1"/>
          </p:cNvSpPr>
          <p:nvPr>
            <p:ph type="sldNum" sz="quarter" idx="10"/>
          </p:nvPr>
        </p:nvSpPr>
        <p:spPr>
          <a:ln/>
        </p:spPr>
        <p:txBody>
          <a:bodyPr/>
          <a:lstStyle>
            <a:lvl1pPr>
              <a:defRPr/>
            </a:lvl1pPr>
          </a:lstStyle>
          <a:p>
            <a:pPr>
              <a:defRPr/>
            </a:pPr>
            <a:fld id="{A6700381-DB6F-4CC2-BA01-AFC70A81282F}" type="slidenum">
              <a:rPr lang="en-US" altLang="en-US"/>
              <a:pPr>
                <a:defRPr/>
              </a:pPr>
              <a:t>‹#›</a:t>
            </a:fld>
            <a:endParaRPr lang="en-US" altLang="en-US"/>
          </a:p>
        </p:txBody>
      </p:sp>
    </p:spTree>
    <p:extLst>
      <p:ext uri="{BB962C8B-B14F-4D97-AF65-F5344CB8AC3E}">
        <p14:creationId xmlns:p14="http://schemas.microsoft.com/office/powerpoint/2010/main" val="41120023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7A3B895D-DF92-43DD-AE17-443AF10090C4}"/>
              </a:ext>
            </a:extLst>
          </p:cNvPr>
          <p:cNvSpPr>
            <a:spLocks noGrp="1" noChangeArrowheads="1"/>
          </p:cNvSpPr>
          <p:nvPr>
            <p:ph type="sldNum" sz="quarter" idx="10"/>
          </p:nvPr>
        </p:nvSpPr>
        <p:spPr>
          <a:ln/>
        </p:spPr>
        <p:txBody>
          <a:bodyPr/>
          <a:lstStyle>
            <a:lvl1pPr>
              <a:defRPr/>
            </a:lvl1pPr>
          </a:lstStyle>
          <a:p>
            <a:pPr>
              <a:defRPr/>
            </a:pPr>
            <a:fld id="{F6F67F06-8C13-4734-9C58-547A6022B2C5}" type="slidenum">
              <a:rPr lang="en-US" altLang="en-US"/>
              <a:pPr>
                <a:defRPr/>
              </a:pPr>
              <a:t>‹#›</a:t>
            </a:fld>
            <a:endParaRPr lang="en-US" altLang="en-US"/>
          </a:p>
        </p:txBody>
      </p:sp>
    </p:spTree>
    <p:extLst>
      <p:ext uri="{BB962C8B-B14F-4D97-AF65-F5344CB8AC3E}">
        <p14:creationId xmlns:p14="http://schemas.microsoft.com/office/powerpoint/2010/main" val="36650368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175"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87"/>
            </a:lvl1pPr>
            <a:lvl2pPr marL="473214" indent="0">
              <a:buNone/>
              <a:defRPr sz="1906"/>
            </a:lvl2pPr>
            <a:lvl3pPr marL="946429" indent="0">
              <a:buNone/>
              <a:defRPr sz="1634"/>
            </a:lvl3pPr>
            <a:lvl4pPr marL="1419643" indent="0">
              <a:buNone/>
              <a:defRPr sz="1452"/>
            </a:lvl4pPr>
            <a:lvl5pPr marL="1892858" indent="0">
              <a:buNone/>
              <a:defRPr sz="1452"/>
            </a:lvl5pPr>
            <a:lvl6pPr marL="2366071" indent="0">
              <a:buNone/>
              <a:defRPr sz="1452"/>
            </a:lvl6pPr>
            <a:lvl7pPr marL="2839286" indent="0">
              <a:buNone/>
              <a:defRPr sz="1452"/>
            </a:lvl7pPr>
            <a:lvl8pPr marL="3312500" indent="0">
              <a:buNone/>
              <a:defRPr sz="1452"/>
            </a:lvl8pPr>
            <a:lvl9pPr marL="3785715" indent="0">
              <a:buNone/>
              <a:defRPr sz="1452"/>
            </a:lvl9pPr>
          </a:lstStyle>
          <a:p>
            <a:pPr lvl="0"/>
            <a:r>
              <a:rPr lang="en-US"/>
              <a:t>Click to edit Master text styles</a:t>
            </a:r>
          </a:p>
        </p:txBody>
      </p:sp>
      <p:sp>
        <p:nvSpPr>
          <p:cNvPr id="4" name="Slide Number Placeholder 1">
            <a:extLst>
              <a:ext uri="{FF2B5EF4-FFF2-40B4-BE49-F238E27FC236}">
                <a16:creationId xmlns:a16="http://schemas.microsoft.com/office/drawing/2014/main" id="{43935024-D5B8-4870-8B59-743A525F27A7}"/>
              </a:ext>
            </a:extLst>
          </p:cNvPr>
          <p:cNvSpPr>
            <a:spLocks noGrp="1" noChangeArrowheads="1"/>
          </p:cNvSpPr>
          <p:nvPr>
            <p:ph type="sldNum" sz="quarter" idx="10"/>
          </p:nvPr>
        </p:nvSpPr>
        <p:spPr>
          <a:ln/>
        </p:spPr>
        <p:txBody>
          <a:bodyPr/>
          <a:lstStyle>
            <a:lvl1pPr>
              <a:defRPr/>
            </a:lvl1pPr>
          </a:lstStyle>
          <a:p>
            <a:pPr>
              <a:defRPr/>
            </a:pPr>
            <a:fld id="{C6B8AA0B-A091-4E4F-BAA0-ED98D21E9ECD}" type="slidenum">
              <a:rPr lang="en-US" altLang="en-US"/>
              <a:pPr>
                <a:defRPr/>
              </a:pPr>
              <a:t>‹#›</a:t>
            </a:fld>
            <a:endParaRPr lang="en-US" altLang="en-US"/>
          </a:p>
        </p:txBody>
      </p:sp>
    </p:spTree>
    <p:extLst>
      <p:ext uri="{BB962C8B-B14F-4D97-AF65-F5344CB8AC3E}">
        <p14:creationId xmlns:p14="http://schemas.microsoft.com/office/powerpoint/2010/main" val="37226204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95401"/>
            <a:ext cx="5384800" cy="4830763"/>
          </a:xfrm>
        </p:spPr>
        <p:txBody>
          <a:bodyPr/>
          <a:lstStyle>
            <a:lvl1pPr>
              <a:defRPr sz="2904"/>
            </a:lvl1pPr>
            <a:lvl2pPr>
              <a:defRPr sz="2451"/>
            </a:lvl2pPr>
            <a:lvl3pPr>
              <a:defRPr sz="2087"/>
            </a:lvl3pPr>
            <a:lvl4pPr>
              <a:defRPr sz="1906"/>
            </a:lvl4pPr>
            <a:lvl5pPr>
              <a:defRPr sz="1906"/>
            </a:lvl5pPr>
            <a:lvl6pPr>
              <a:defRPr sz="1906"/>
            </a:lvl6pPr>
            <a:lvl7pPr>
              <a:defRPr sz="1906"/>
            </a:lvl7pPr>
            <a:lvl8pPr>
              <a:defRPr sz="1906"/>
            </a:lvl8pPr>
            <a:lvl9pPr>
              <a:defRPr sz="19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1"/>
            <a:ext cx="5384800" cy="4830763"/>
          </a:xfrm>
        </p:spPr>
        <p:txBody>
          <a:bodyPr/>
          <a:lstStyle>
            <a:lvl1pPr>
              <a:defRPr sz="2904"/>
            </a:lvl1pPr>
            <a:lvl2pPr>
              <a:defRPr sz="2451"/>
            </a:lvl2pPr>
            <a:lvl3pPr>
              <a:defRPr sz="2087"/>
            </a:lvl3pPr>
            <a:lvl4pPr>
              <a:defRPr sz="1906"/>
            </a:lvl4pPr>
            <a:lvl5pPr>
              <a:defRPr sz="1906"/>
            </a:lvl5pPr>
            <a:lvl6pPr>
              <a:defRPr sz="1906"/>
            </a:lvl6pPr>
            <a:lvl7pPr>
              <a:defRPr sz="1906"/>
            </a:lvl7pPr>
            <a:lvl8pPr>
              <a:defRPr sz="1906"/>
            </a:lvl8pPr>
            <a:lvl9pPr>
              <a:defRPr sz="19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1">
            <a:extLst>
              <a:ext uri="{FF2B5EF4-FFF2-40B4-BE49-F238E27FC236}">
                <a16:creationId xmlns:a16="http://schemas.microsoft.com/office/drawing/2014/main" id="{7C2577CE-8A3A-4487-A5F7-3588E8D3B83B}"/>
              </a:ext>
            </a:extLst>
          </p:cNvPr>
          <p:cNvSpPr>
            <a:spLocks noGrp="1" noChangeArrowheads="1"/>
          </p:cNvSpPr>
          <p:nvPr>
            <p:ph type="sldNum" sz="quarter" idx="10"/>
          </p:nvPr>
        </p:nvSpPr>
        <p:spPr>
          <a:ln/>
        </p:spPr>
        <p:txBody>
          <a:bodyPr/>
          <a:lstStyle>
            <a:lvl1pPr>
              <a:defRPr/>
            </a:lvl1pPr>
          </a:lstStyle>
          <a:p>
            <a:pPr>
              <a:defRPr/>
            </a:pPr>
            <a:fld id="{6D985FED-0574-4120-A240-E2935F6A5329}" type="slidenum">
              <a:rPr lang="en-US" altLang="en-US"/>
              <a:pPr>
                <a:defRPr/>
              </a:pPr>
              <a:t>‹#›</a:t>
            </a:fld>
            <a:endParaRPr lang="en-US" altLang="en-US"/>
          </a:p>
        </p:txBody>
      </p:sp>
    </p:spTree>
    <p:extLst>
      <p:ext uri="{BB962C8B-B14F-4D97-AF65-F5344CB8AC3E}">
        <p14:creationId xmlns:p14="http://schemas.microsoft.com/office/powerpoint/2010/main" val="108622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535113"/>
            <a:ext cx="5386917" cy="639762"/>
          </a:xfrm>
        </p:spPr>
        <p:txBody>
          <a:bodyPr anchor="b"/>
          <a:lstStyle>
            <a:lvl1pPr marL="0" indent="0">
              <a:buNone/>
              <a:defRPr sz="2451" b="1"/>
            </a:lvl1pPr>
            <a:lvl2pPr marL="473214" indent="0">
              <a:buNone/>
              <a:defRPr sz="2087" b="1"/>
            </a:lvl2pPr>
            <a:lvl3pPr marL="946429" indent="0">
              <a:buNone/>
              <a:defRPr sz="1906" b="1"/>
            </a:lvl3pPr>
            <a:lvl4pPr marL="1419643" indent="0">
              <a:buNone/>
              <a:defRPr sz="1634" b="1"/>
            </a:lvl4pPr>
            <a:lvl5pPr marL="1892858" indent="0">
              <a:buNone/>
              <a:defRPr sz="1634" b="1"/>
            </a:lvl5pPr>
            <a:lvl6pPr marL="2366071" indent="0">
              <a:buNone/>
              <a:defRPr sz="1634" b="1"/>
            </a:lvl6pPr>
            <a:lvl7pPr marL="2839286" indent="0">
              <a:buNone/>
              <a:defRPr sz="1634" b="1"/>
            </a:lvl7pPr>
            <a:lvl8pPr marL="3312500" indent="0">
              <a:buNone/>
              <a:defRPr sz="1634" b="1"/>
            </a:lvl8pPr>
            <a:lvl9pPr marL="3785715" indent="0">
              <a:buNone/>
              <a:defRPr sz="1634" b="1"/>
            </a:lvl9pPr>
          </a:lstStyle>
          <a:p>
            <a:pPr lvl="0"/>
            <a:r>
              <a:rPr lang="en-US"/>
              <a:t>Click to edit Master text styles</a:t>
            </a:r>
          </a:p>
        </p:txBody>
      </p:sp>
      <p:sp>
        <p:nvSpPr>
          <p:cNvPr id="4" name="Content Placeholder 3"/>
          <p:cNvSpPr>
            <a:spLocks noGrp="1"/>
          </p:cNvSpPr>
          <p:nvPr>
            <p:ph sz="half" idx="2"/>
          </p:nvPr>
        </p:nvSpPr>
        <p:spPr>
          <a:xfrm>
            <a:off x="609601" y="2174875"/>
            <a:ext cx="5386917" cy="3951288"/>
          </a:xfrm>
        </p:spPr>
        <p:txBody>
          <a:bodyPr/>
          <a:lstStyle>
            <a:lvl1pPr>
              <a:defRPr sz="2451"/>
            </a:lvl1pPr>
            <a:lvl2pPr>
              <a:defRPr sz="2087"/>
            </a:lvl2pPr>
            <a:lvl3pPr>
              <a:defRPr sz="1906"/>
            </a:lvl3pPr>
            <a:lvl4pPr>
              <a:defRPr sz="1634"/>
            </a:lvl4pPr>
            <a:lvl5pPr>
              <a:defRPr sz="1634"/>
            </a:lvl5pPr>
            <a:lvl6pPr>
              <a:defRPr sz="1634"/>
            </a:lvl6pPr>
            <a:lvl7pPr>
              <a:defRPr sz="1634"/>
            </a:lvl7pPr>
            <a:lvl8pPr>
              <a:defRPr sz="1634"/>
            </a:lvl8pPr>
            <a:lvl9pPr>
              <a:defRPr sz="16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51" b="1"/>
            </a:lvl1pPr>
            <a:lvl2pPr marL="473214" indent="0">
              <a:buNone/>
              <a:defRPr sz="2087" b="1"/>
            </a:lvl2pPr>
            <a:lvl3pPr marL="946429" indent="0">
              <a:buNone/>
              <a:defRPr sz="1906" b="1"/>
            </a:lvl3pPr>
            <a:lvl4pPr marL="1419643" indent="0">
              <a:buNone/>
              <a:defRPr sz="1634" b="1"/>
            </a:lvl4pPr>
            <a:lvl5pPr marL="1892858" indent="0">
              <a:buNone/>
              <a:defRPr sz="1634" b="1"/>
            </a:lvl5pPr>
            <a:lvl6pPr marL="2366071" indent="0">
              <a:buNone/>
              <a:defRPr sz="1634" b="1"/>
            </a:lvl6pPr>
            <a:lvl7pPr marL="2839286" indent="0">
              <a:buNone/>
              <a:defRPr sz="1634" b="1"/>
            </a:lvl7pPr>
            <a:lvl8pPr marL="3312500" indent="0">
              <a:buNone/>
              <a:defRPr sz="1634" b="1"/>
            </a:lvl8pPr>
            <a:lvl9pPr marL="3785715" indent="0">
              <a:buNone/>
              <a:defRPr sz="1634"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51"/>
            </a:lvl1pPr>
            <a:lvl2pPr>
              <a:defRPr sz="2087"/>
            </a:lvl2pPr>
            <a:lvl3pPr>
              <a:defRPr sz="1906"/>
            </a:lvl3pPr>
            <a:lvl4pPr>
              <a:defRPr sz="1634"/>
            </a:lvl4pPr>
            <a:lvl5pPr>
              <a:defRPr sz="1634"/>
            </a:lvl5pPr>
            <a:lvl6pPr>
              <a:defRPr sz="1634"/>
            </a:lvl6pPr>
            <a:lvl7pPr>
              <a:defRPr sz="1634"/>
            </a:lvl7pPr>
            <a:lvl8pPr>
              <a:defRPr sz="1634"/>
            </a:lvl8pPr>
            <a:lvl9pPr>
              <a:defRPr sz="16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
            <a:extLst>
              <a:ext uri="{FF2B5EF4-FFF2-40B4-BE49-F238E27FC236}">
                <a16:creationId xmlns:a16="http://schemas.microsoft.com/office/drawing/2014/main" id="{A6284437-A0FA-4DDB-8D39-CDCFBCC4E14D}"/>
              </a:ext>
            </a:extLst>
          </p:cNvPr>
          <p:cNvSpPr>
            <a:spLocks noGrp="1" noChangeArrowheads="1"/>
          </p:cNvSpPr>
          <p:nvPr>
            <p:ph type="sldNum" sz="quarter" idx="10"/>
          </p:nvPr>
        </p:nvSpPr>
        <p:spPr>
          <a:ln/>
        </p:spPr>
        <p:txBody>
          <a:bodyPr/>
          <a:lstStyle>
            <a:lvl1pPr>
              <a:defRPr/>
            </a:lvl1pPr>
          </a:lstStyle>
          <a:p>
            <a:pPr>
              <a:defRPr/>
            </a:pPr>
            <a:fld id="{F9B00822-6C0F-4025-8441-8D8FC90BB7B0}" type="slidenum">
              <a:rPr lang="en-US" altLang="en-US"/>
              <a:pPr>
                <a:defRPr/>
              </a:pPr>
              <a:t>‹#›</a:t>
            </a:fld>
            <a:endParaRPr lang="en-US" altLang="en-US"/>
          </a:p>
        </p:txBody>
      </p:sp>
    </p:spTree>
    <p:extLst>
      <p:ext uri="{BB962C8B-B14F-4D97-AF65-F5344CB8AC3E}">
        <p14:creationId xmlns:p14="http://schemas.microsoft.com/office/powerpoint/2010/main" val="154678081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
            <a:extLst>
              <a:ext uri="{FF2B5EF4-FFF2-40B4-BE49-F238E27FC236}">
                <a16:creationId xmlns:a16="http://schemas.microsoft.com/office/drawing/2014/main" id="{DD55447C-A63C-4484-8308-49E194F098E7}"/>
              </a:ext>
            </a:extLst>
          </p:cNvPr>
          <p:cNvSpPr>
            <a:spLocks noGrp="1" noChangeArrowheads="1"/>
          </p:cNvSpPr>
          <p:nvPr>
            <p:ph type="sldNum" sz="quarter" idx="10"/>
          </p:nvPr>
        </p:nvSpPr>
        <p:spPr>
          <a:ln/>
        </p:spPr>
        <p:txBody>
          <a:bodyPr/>
          <a:lstStyle>
            <a:lvl1pPr>
              <a:defRPr/>
            </a:lvl1pPr>
          </a:lstStyle>
          <a:p>
            <a:pPr>
              <a:defRPr/>
            </a:pPr>
            <a:fld id="{7156E37C-1A5F-4EF7-9F92-22A8DF3998CF}" type="slidenum">
              <a:rPr lang="en-US" altLang="en-US"/>
              <a:pPr>
                <a:defRPr/>
              </a:pPr>
              <a:t>‹#›</a:t>
            </a:fld>
            <a:endParaRPr lang="en-US" altLang="en-US"/>
          </a:p>
        </p:txBody>
      </p:sp>
    </p:spTree>
    <p:extLst>
      <p:ext uri="{BB962C8B-B14F-4D97-AF65-F5344CB8AC3E}">
        <p14:creationId xmlns:p14="http://schemas.microsoft.com/office/powerpoint/2010/main" val="13900326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2869FC-9EBE-402F-9172-5BEBC6D924FC}"/>
              </a:ext>
            </a:extLst>
          </p:cNvPr>
          <p:cNvSpPr>
            <a:spLocks noGrp="1" noChangeArrowheads="1"/>
          </p:cNvSpPr>
          <p:nvPr>
            <p:ph type="sldNum" sz="quarter" idx="10"/>
          </p:nvPr>
        </p:nvSpPr>
        <p:spPr>
          <a:ln/>
        </p:spPr>
        <p:txBody>
          <a:bodyPr/>
          <a:lstStyle>
            <a:lvl1pPr>
              <a:defRPr/>
            </a:lvl1pPr>
          </a:lstStyle>
          <a:p>
            <a:pPr>
              <a:defRPr/>
            </a:pPr>
            <a:fld id="{11B9B762-0D60-4608-B2B1-52C0A3250B1D}" type="slidenum">
              <a:rPr lang="en-US" altLang="en-US"/>
              <a:pPr>
                <a:defRPr/>
              </a:pPr>
              <a:t>‹#›</a:t>
            </a:fld>
            <a:endParaRPr lang="en-US" altLang="en-US"/>
          </a:p>
        </p:txBody>
      </p:sp>
    </p:spTree>
    <p:extLst>
      <p:ext uri="{BB962C8B-B14F-4D97-AF65-F5344CB8AC3E}">
        <p14:creationId xmlns:p14="http://schemas.microsoft.com/office/powerpoint/2010/main" val="149148882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0"/>
          </a:xfrm>
        </p:spPr>
        <p:txBody>
          <a:bodyPr anchor="b"/>
          <a:lstStyle>
            <a:lvl1pPr algn="l">
              <a:defRPr sz="2087"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67"/>
            </a:lvl1pPr>
            <a:lvl2pPr>
              <a:defRPr sz="2904"/>
            </a:lvl2pPr>
            <a:lvl3pPr>
              <a:defRPr sz="2451"/>
            </a:lvl3pPr>
            <a:lvl4pPr>
              <a:defRPr sz="2087"/>
            </a:lvl4pPr>
            <a:lvl5pPr>
              <a:defRPr sz="2087"/>
            </a:lvl5pPr>
            <a:lvl6pPr>
              <a:defRPr sz="2087"/>
            </a:lvl6pPr>
            <a:lvl7pPr>
              <a:defRPr sz="2087"/>
            </a:lvl7pPr>
            <a:lvl8pPr>
              <a:defRPr sz="2087"/>
            </a:lvl8pPr>
            <a:lvl9pPr>
              <a:defRPr sz="20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0"/>
            <a:ext cx="4011084" cy="4691063"/>
          </a:xfrm>
        </p:spPr>
        <p:txBody>
          <a:bodyPr/>
          <a:lstStyle>
            <a:lvl1pPr marL="0" indent="0">
              <a:buNone/>
              <a:defRPr sz="1452"/>
            </a:lvl1pPr>
            <a:lvl2pPr marL="473214" indent="0">
              <a:buNone/>
              <a:defRPr sz="1271"/>
            </a:lvl2pPr>
            <a:lvl3pPr marL="946429" indent="0">
              <a:buNone/>
              <a:defRPr sz="998"/>
            </a:lvl3pPr>
            <a:lvl4pPr marL="1419643" indent="0">
              <a:buNone/>
              <a:defRPr sz="908"/>
            </a:lvl4pPr>
            <a:lvl5pPr marL="1892858" indent="0">
              <a:buNone/>
              <a:defRPr sz="908"/>
            </a:lvl5pPr>
            <a:lvl6pPr marL="2366071" indent="0">
              <a:buNone/>
              <a:defRPr sz="908"/>
            </a:lvl6pPr>
            <a:lvl7pPr marL="2839286" indent="0">
              <a:buNone/>
              <a:defRPr sz="908"/>
            </a:lvl7pPr>
            <a:lvl8pPr marL="3312500" indent="0">
              <a:buNone/>
              <a:defRPr sz="908"/>
            </a:lvl8pPr>
            <a:lvl9pPr marL="3785715" indent="0">
              <a:buNone/>
              <a:defRPr sz="908"/>
            </a:lvl9pPr>
          </a:lstStyle>
          <a:p>
            <a:pPr lvl="0"/>
            <a:r>
              <a:rPr lang="en-US"/>
              <a:t>Click to edit Master text styles</a:t>
            </a:r>
          </a:p>
        </p:txBody>
      </p:sp>
      <p:sp>
        <p:nvSpPr>
          <p:cNvPr id="5" name="Slide Number Placeholder 1">
            <a:extLst>
              <a:ext uri="{FF2B5EF4-FFF2-40B4-BE49-F238E27FC236}">
                <a16:creationId xmlns:a16="http://schemas.microsoft.com/office/drawing/2014/main" id="{39D19E17-DE14-4EBE-B440-EE5855B14E61}"/>
              </a:ext>
            </a:extLst>
          </p:cNvPr>
          <p:cNvSpPr>
            <a:spLocks noGrp="1" noChangeArrowheads="1"/>
          </p:cNvSpPr>
          <p:nvPr>
            <p:ph type="sldNum" sz="quarter" idx="10"/>
          </p:nvPr>
        </p:nvSpPr>
        <p:spPr>
          <a:ln/>
        </p:spPr>
        <p:txBody>
          <a:bodyPr/>
          <a:lstStyle>
            <a:lvl1pPr>
              <a:defRPr/>
            </a:lvl1pPr>
          </a:lstStyle>
          <a:p>
            <a:pPr>
              <a:defRPr/>
            </a:pPr>
            <a:fld id="{173E8CE8-157F-48D1-94BC-EA501134D04D}" type="slidenum">
              <a:rPr lang="en-US" altLang="en-US"/>
              <a:pPr>
                <a:defRPr/>
              </a:pPr>
              <a:t>‹#›</a:t>
            </a:fld>
            <a:endParaRPr lang="en-US" altLang="en-US"/>
          </a:p>
        </p:txBody>
      </p:sp>
    </p:spTree>
    <p:extLst>
      <p:ext uri="{BB962C8B-B14F-4D97-AF65-F5344CB8AC3E}">
        <p14:creationId xmlns:p14="http://schemas.microsoft.com/office/powerpoint/2010/main" val="17299579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8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67"/>
            </a:lvl1pPr>
            <a:lvl2pPr marL="473214" indent="0">
              <a:buNone/>
              <a:defRPr sz="2904"/>
            </a:lvl2pPr>
            <a:lvl3pPr marL="946429" indent="0">
              <a:buNone/>
              <a:defRPr sz="2451"/>
            </a:lvl3pPr>
            <a:lvl4pPr marL="1419643" indent="0">
              <a:buNone/>
              <a:defRPr sz="2087"/>
            </a:lvl4pPr>
            <a:lvl5pPr marL="1892858" indent="0">
              <a:buNone/>
              <a:defRPr sz="2087"/>
            </a:lvl5pPr>
            <a:lvl6pPr marL="2366071" indent="0">
              <a:buNone/>
              <a:defRPr sz="2087"/>
            </a:lvl6pPr>
            <a:lvl7pPr marL="2839286" indent="0">
              <a:buNone/>
              <a:defRPr sz="2087"/>
            </a:lvl7pPr>
            <a:lvl8pPr marL="3312500" indent="0">
              <a:buNone/>
              <a:defRPr sz="2087"/>
            </a:lvl8pPr>
            <a:lvl9pPr marL="3785715" indent="0">
              <a:buNone/>
              <a:defRPr sz="2087"/>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52"/>
            </a:lvl1pPr>
            <a:lvl2pPr marL="473214" indent="0">
              <a:buNone/>
              <a:defRPr sz="1271"/>
            </a:lvl2pPr>
            <a:lvl3pPr marL="946429" indent="0">
              <a:buNone/>
              <a:defRPr sz="998"/>
            </a:lvl3pPr>
            <a:lvl4pPr marL="1419643" indent="0">
              <a:buNone/>
              <a:defRPr sz="908"/>
            </a:lvl4pPr>
            <a:lvl5pPr marL="1892858" indent="0">
              <a:buNone/>
              <a:defRPr sz="908"/>
            </a:lvl5pPr>
            <a:lvl6pPr marL="2366071" indent="0">
              <a:buNone/>
              <a:defRPr sz="908"/>
            </a:lvl6pPr>
            <a:lvl7pPr marL="2839286" indent="0">
              <a:buNone/>
              <a:defRPr sz="908"/>
            </a:lvl7pPr>
            <a:lvl8pPr marL="3312500" indent="0">
              <a:buNone/>
              <a:defRPr sz="908"/>
            </a:lvl8pPr>
            <a:lvl9pPr marL="3785715" indent="0">
              <a:buNone/>
              <a:defRPr sz="908"/>
            </a:lvl9pPr>
          </a:lstStyle>
          <a:p>
            <a:pPr lvl="0"/>
            <a:r>
              <a:rPr lang="en-US"/>
              <a:t>Click to edit Master text styles</a:t>
            </a:r>
          </a:p>
        </p:txBody>
      </p:sp>
      <p:sp>
        <p:nvSpPr>
          <p:cNvPr id="5" name="Slide Number Placeholder 1">
            <a:extLst>
              <a:ext uri="{FF2B5EF4-FFF2-40B4-BE49-F238E27FC236}">
                <a16:creationId xmlns:a16="http://schemas.microsoft.com/office/drawing/2014/main" id="{E14AC197-EF1E-44B4-B518-CE6818673D06}"/>
              </a:ext>
            </a:extLst>
          </p:cNvPr>
          <p:cNvSpPr>
            <a:spLocks noGrp="1" noChangeArrowheads="1"/>
          </p:cNvSpPr>
          <p:nvPr>
            <p:ph type="sldNum" sz="quarter" idx="10"/>
          </p:nvPr>
        </p:nvSpPr>
        <p:spPr>
          <a:ln/>
        </p:spPr>
        <p:txBody>
          <a:bodyPr/>
          <a:lstStyle>
            <a:lvl1pPr>
              <a:defRPr/>
            </a:lvl1pPr>
          </a:lstStyle>
          <a:p>
            <a:pPr>
              <a:defRPr/>
            </a:pPr>
            <a:fld id="{5357A6A4-0C8F-453E-A564-A575F00AFBF4}" type="slidenum">
              <a:rPr lang="en-US" altLang="en-US"/>
              <a:pPr>
                <a:defRPr/>
              </a:pPr>
              <a:t>‹#›</a:t>
            </a:fld>
            <a:endParaRPr lang="en-US" altLang="en-US"/>
          </a:p>
        </p:txBody>
      </p:sp>
    </p:spTree>
    <p:extLst>
      <p:ext uri="{BB962C8B-B14F-4D97-AF65-F5344CB8AC3E}">
        <p14:creationId xmlns:p14="http://schemas.microsoft.com/office/powerpoint/2010/main" val="291241961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10">
            <a:extLst>
              <a:ext uri="{FF2B5EF4-FFF2-40B4-BE49-F238E27FC236}">
                <a16:creationId xmlns:a16="http://schemas.microsoft.com/office/drawing/2014/main" id="{9D5C5592-86D1-45BD-8CAB-1514CD65981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06000" y="6013450"/>
            <a:ext cx="22352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8" descr="band">
            <a:extLst>
              <a:ext uri="{FF2B5EF4-FFF2-40B4-BE49-F238E27FC236}">
                <a16:creationId xmlns:a16="http://schemas.microsoft.com/office/drawing/2014/main" id="{92F56DA8-85A4-48AA-90D9-986C78D6E57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r="26666"/>
          <a:stretch>
            <a:fillRect/>
          </a:stretch>
        </p:blipFill>
        <p:spPr bwMode="auto">
          <a:xfrm>
            <a:off x="0" y="5867400"/>
            <a:ext cx="8940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a:extLst>
              <a:ext uri="{FF2B5EF4-FFF2-40B4-BE49-F238E27FC236}">
                <a16:creationId xmlns:a16="http://schemas.microsoft.com/office/drawing/2014/main" id="{F02E2BB9-25A8-4EFC-9A80-45D5308BFC87}"/>
              </a:ext>
            </a:extLst>
          </p:cNvPr>
          <p:cNvSpPr>
            <a:spLocks noGrp="1" noChangeArrowheads="1"/>
          </p:cNvSpPr>
          <p:nvPr>
            <p:ph type="title"/>
          </p:nvPr>
        </p:nvSpPr>
        <p:spPr bwMode="auto">
          <a:xfrm>
            <a:off x="508000" y="228600"/>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78" tIns="52139" rIns="104278" bIns="52139" numCol="1" anchor="ctr" anchorCtr="0" compatLnSpc="1">
            <a:prstTxWarp prst="textNoShape">
              <a:avLst/>
            </a:prstTxWarp>
          </a:bodyPr>
          <a:lstStyle/>
          <a:p>
            <a:pPr lvl="0"/>
            <a:r>
              <a:rPr lang="en-US" altLang="en-US"/>
              <a:t>Click to edit Master title style</a:t>
            </a:r>
          </a:p>
        </p:txBody>
      </p:sp>
      <p:sp>
        <p:nvSpPr>
          <p:cNvPr id="1029" name="Rectangle 3">
            <a:extLst>
              <a:ext uri="{FF2B5EF4-FFF2-40B4-BE49-F238E27FC236}">
                <a16:creationId xmlns:a16="http://schemas.microsoft.com/office/drawing/2014/main" id="{75C0A3B0-DB66-4FE7-880F-F027A0AC8652}"/>
              </a:ext>
            </a:extLst>
          </p:cNvPr>
          <p:cNvSpPr>
            <a:spLocks noGrp="1" noChangeArrowheads="1"/>
          </p:cNvSpPr>
          <p:nvPr>
            <p:ph type="body" idx="1"/>
          </p:nvPr>
        </p:nvSpPr>
        <p:spPr bwMode="auto">
          <a:xfrm>
            <a:off x="609600" y="1295400"/>
            <a:ext cx="109728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78" tIns="52139" rIns="104278" bIns="5213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Slide Number Placeholder 1">
            <a:extLst>
              <a:ext uri="{FF2B5EF4-FFF2-40B4-BE49-F238E27FC236}">
                <a16:creationId xmlns:a16="http://schemas.microsoft.com/office/drawing/2014/main" id="{EBBE09C9-ABF4-4A7D-8185-E660A2933271}"/>
              </a:ext>
            </a:extLst>
          </p:cNvPr>
          <p:cNvSpPr>
            <a:spLocks noGrp="1" noChangeArrowheads="1"/>
          </p:cNvSpPr>
          <p:nvPr>
            <p:ph type="sldNum" sz="quarter" idx="4"/>
          </p:nvPr>
        </p:nvSpPr>
        <p:spPr bwMode="auto">
          <a:xfrm>
            <a:off x="11344275" y="914400"/>
            <a:ext cx="812800" cy="365125"/>
          </a:xfrm>
          <a:prstGeom prst="rect">
            <a:avLst/>
          </a:prstGeom>
          <a:noFill/>
          <a:ln w="9525">
            <a:noFill/>
            <a:miter lim="800000"/>
            <a:headEnd/>
            <a:tailEnd/>
          </a:ln>
        </p:spPr>
        <p:txBody>
          <a:bodyPr vert="horz" wrap="square" lIns="104278" tIns="52139" rIns="104278" bIns="52139" numCol="1" anchor="ctr" anchorCtr="0" compatLnSpc="1">
            <a:prstTxWarp prst="textNoShape">
              <a:avLst/>
            </a:prstTxWarp>
          </a:bodyPr>
          <a:lstStyle>
            <a:lvl1pPr algn="r" eaLnBrk="1" fontAlgn="auto" hangingPunct="1">
              <a:spcBef>
                <a:spcPts val="0"/>
              </a:spcBef>
              <a:spcAft>
                <a:spcPts val="0"/>
              </a:spcAft>
              <a:defRPr sz="1271">
                <a:solidFill>
                  <a:srgbClr val="898989"/>
                </a:solidFill>
                <a:latin typeface="Verdana" panose="020B0604030504040204" pitchFamily="34" charset="0"/>
                <a:ea typeface="+mn-ea"/>
                <a:cs typeface="Arial" panose="020B0604020202020204" pitchFamily="34" charset="0"/>
              </a:defRPr>
            </a:lvl1pPr>
          </a:lstStyle>
          <a:p>
            <a:pPr>
              <a:defRPr/>
            </a:pPr>
            <a:fld id="{BE824012-6F34-4F3D-8476-D88DADBDD4D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sldNum="0" hdr="0" ftr="0" dt="0"/>
  <p:txStyles>
    <p:titleStyle>
      <a:lvl1pPr algn="ctr" rtl="0" eaLnBrk="0" fontAlgn="base" hangingPunct="0">
        <a:spcBef>
          <a:spcPct val="0"/>
        </a:spcBef>
        <a:spcAft>
          <a:spcPct val="0"/>
        </a:spcAft>
        <a:defRPr sz="2900">
          <a:solidFill>
            <a:srgbClr val="1B57B5"/>
          </a:solidFill>
          <a:latin typeface="+mj-lt"/>
          <a:ea typeface="+mj-ea"/>
          <a:cs typeface="MS PGothic" charset="0"/>
        </a:defRPr>
      </a:lvl1pPr>
      <a:lvl2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2pPr>
      <a:lvl3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3pPr>
      <a:lvl4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4pPr>
      <a:lvl5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5pPr>
      <a:lvl6pPr marL="473214" algn="ctr" rtl="0" eaLnBrk="1" fontAlgn="base" hangingPunct="1">
        <a:spcBef>
          <a:spcPct val="0"/>
        </a:spcBef>
        <a:spcAft>
          <a:spcPct val="0"/>
        </a:spcAft>
        <a:defRPr sz="2904">
          <a:solidFill>
            <a:srgbClr val="1B57B5"/>
          </a:solidFill>
          <a:latin typeface="Verdana" pitchFamily="34" charset="0"/>
          <a:ea typeface="MS PGothic" pitchFamily="34" charset="-128"/>
        </a:defRPr>
      </a:lvl6pPr>
      <a:lvl7pPr marL="946429" algn="ctr" rtl="0" eaLnBrk="1" fontAlgn="base" hangingPunct="1">
        <a:spcBef>
          <a:spcPct val="0"/>
        </a:spcBef>
        <a:spcAft>
          <a:spcPct val="0"/>
        </a:spcAft>
        <a:defRPr sz="2904">
          <a:solidFill>
            <a:srgbClr val="1B57B5"/>
          </a:solidFill>
          <a:latin typeface="Verdana" pitchFamily="34" charset="0"/>
          <a:ea typeface="MS PGothic" pitchFamily="34" charset="-128"/>
        </a:defRPr>
      </a:lvl7pPr>
      <a:lvl8pPr marL="1419643" algn="ctr" rtl="0" eaLnBrk="1" fontAlgn="base" hangingPunct="1">
        <a:spcBef>
          <a:spcPct val="0"/>
        </a:spcBef>
        <a:spcAft>
          <a:spcPct val="0"/>
        </a:spcAft>
        <a:defRPr sz="2904">
          <a:solidFill>
            <a:srgbClr val="1B57B5"/>
          </a:solidFill>
          <a:latin typeface="Verdana" pitchFamily="34" charset="0"/>
          <a:ea typeface="MS PGothic" pitchFamily="34" charset="-128"/>
        </a:defRPr>
      </a:lvl8pPr>
      <a:lvl9pPr marL="1892858" algn="ctr" rtl="0" eaLnBrk="1" fontAlgn="base" hangingPunct="1">
        <a:spcBef>
          <a:spcPct val="0"/>
        </a:spcBef>
        <a:spcAft>
          <a:spcPct val="0"/>
        </a:spcAft>
        <a:defRPr sz="2904">
          <a:solidFill>
            <a:srgbClr val="1B57B5"/>
          </a:solidFill>
          <a:latin typeface="Verdana" pitchFamily="34" charset="0"/>
          <a:ea typeface="MS PGothic" pitchFamily="34" charset="-128"/>
        </a:defRPr>
      </a:lvl9pPr>
    </p:titleStyle>
    <p:bodyStyle>
      <a:lvl1pPr marL="354013" indent="-354013" algn="l" rtl="0" eaLnBrk="0" fontAlgn="base" hangingPunct="0">
        <a:lnSpc>
          <a:spcPct val="140000"/>
        </a:lnSpc>
        <a:spcBef>
          <a:spcPct val="20000"/>
        </a:spcBef>
        <a:spcAft>
          <a:spcPct val="0"/>
        </a:spcAft>
        <a:buClr>
          <a:schemeClr val="accent2"/>
        </a:buClr>
        <a:buFont typeface="Wingdings" panose="05000000000000000000" pitchFamily="2" charset="2"/>
        <a:buChar char="§"/>
        <a:defRPr sz="3200">
          <a:solidFill>
            <a:schemeClr val="tx1"/>
          </a:solidFill>
          <a:latin typeface="+mn-lt"/>
          <a:ea typeface="+mn-ea"/>
          <a:cs typeface="MS PGothic" charset="0"/>
        </a:defRPr>
      </a:lvl1pPr>
      <a:lvl2pPr marL="766763" indent="-295275" algn="l" rtl="0" eaLnBrk="0" fontAlgn="base" hangingPunct="0">
        <a:lnSpc>
          <a:spcPct val="140000"/>
        </a:lnSpc>
        <a:spcBef>
          <a:spcPct val="20000"/>
        </a:spcBef>
        <a:spcAft>
          <a:spcPct val="0"/>
        </a:spcAft>
        <a:buClr>
          <a:schemeClr val="accent2"/>
        </a:buClr>
        <a:buFont typeface="Wingdings" panose="05000000000000000000" pitchFamily="2" charset="2"/>
        <a:buChar char="§"/>
        <a:defRPr sz="2500">
          <a:solidFill>
            <a:schemeClr val="tx1"/>
          </a:solidFill>
          <a:latin typeface="+mn-lt"/>
          <a:ea typeface="+mn-ea"/>
          <a:cs typeface="MS PGothic" charset="0"/>
        </a:defRPr>
      </a:lvl2pPr>
      <a:lvl3pPr marL="1182688"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2100">
          <a:solidFill>
            <a:schemeClr val="tx1"/>
          </a:solidFill>
          <a:latin typeface="+mn-lt"/>
          <a:ea typeface="+mn-ea"/>
          <a:cs typeface="MS PGothic" charset="0"/>
        </a:defRPr>
      </a:lvl3pPr>
      <a:lvl4pPr marL="1654175"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mn-lt"/>
          <a:ea typeface="+mn-ea"/>
          <a:cs typeface="MS PGothic" charset="0"/>
        </a:defRPr>
      </a:lvl4pPr>
      <a:lvl5pPr marL="2127250"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mn-lt"/>
          <a:ea typeface="+mn-ea"/>
          <a:cs typeface="MS PGothic" charset="0"/>
        </a:defRPr>
      </a:lvl5pPr>
      <a:lvl6pPr marL="2602679"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6pPr>
      <a:lvl7pPr marL="3075894"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7pPr>
      <a:lvl8pPr marL="3549108"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8pPr>
      <a:lvl9pPr marL="4022322"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9pPr>
    </p:bodyStyle>
    <p:otherStyle>
      <a:defPPr>
        <a:defRPr lang="en-US"/>
      </a:defPPr>
      <a:lvl1pPr marL="0" algn="l" defTabSz="946429" rtl="0" eaLnBrk="1" latinLnBrk="0" hangingPunct="1">
        <a:defRPr sz="1906" kern="1200">
          <a:solidFill>
            <a:schemeClr val="tx1"/>
          </a:solidFill>
          <a:latin typeface="+mn-lt"/>
          <a:ea typeface="+mn-ea"/>
          <a:cs typeface="+mn-cs"/>
        </a:defRPr>
      </a:lvl1pPr>
      <a:lvl2pPr marL="473214" algn="l" defTabSz="946429" rtl="0" eaLnBrk="1" latinLnBrk="0" hangingPunct="1">
        <a:defRPr sz="1906" kern="1200">
          <a:solidFill>
            <a:schemeClr val="tx1"/>
          </a:solidFill>
          <a:latin typeface="+mn-lt"/>
          <a:ea typeface="+mn-ea"/>
          <a:cs typeface="+mn-cs"/>
        </a:defRPr>
      </a:lvl2pPr>
      <a:lvl3pPr marL="946429" algn="l" defTabSz="946429" rtl="0" eaLnBrk="1" latinLnBrk="0" hangingPunct="1">
        <a:defRPr sz="1906" kern="1200">
          <a:solidFill>
            <a:schemeClr val="tx1"/>
          </a:solidFill>
          <a:latin typeface="+mn-lt"/>
          <a:ea typeface="+mn-ea"/>
          <a:cs typeface="+mn-cs"/>
        </a:defRPr>
      </a:lvl3pPr>
      <a:lvl4pPr marL="1419643" algn="l" defTabSz="946429" rtl="0" eaLnBrk="1" latinLnBrk="0" hangingPunct="1">
        <a:defRPr sz="1906" kern="1200">
          <a:solidFill>
            <a:schemeClr val="tx1"/>
          </a:solidFill>
          <a:latin typeface="+mn-lt"/>
          <a:ea typeface="+mn-ea"/>
          <a:cs typeface="+mn-cs"/>
        </a:defRPr>
      </a:lvl4pPr>
      <a:lvl5pPr marL="1892858" algn="l" defTabSz="946429" rtl="0" eaLnBrk="1" latinLnBrk="0" hangingPunct="1">
        <a:defRPr sz="1906" kern="1200">
          <a:solidFill>
            <a:schemeClr val="tx1"/>
          </a:solidFill>
          <a:latin typeface="+mn-lt"/>
          <a:ea typeface="+mn-ea"/>
          <a:cs typeface="+mn-cs"/>
        </a:defRPr>
      </a:lvl5pPr>
      <a:lvl6pPr marL="2366071" algn="l" defTabSz="946429" rtl="0" eaLnBrk="1" latinLnBrk="0" hangingPunct="1">
        <a:defRPr sz="1906" kern="1200">
          <a:solidFill>
            <a:schemeClr val="tx1"/>
          </a:solidFill>
          <a:latin typeface="+mn-lt"/>
          <a:ea typeface="+mn-ea"/>
          <a:cs typeface="+mn-cs"/>
        </a:defRPr>
      </a:lvl6pPr>
      <a:lvl7pPr marL="2839286" algn="l" defTabSz="946429" rtl="0" eaLnBrk="1" latinLnBrk="0" hangingPunct="1">
        <a:defRPr sz="1906" kern="1200">
          <a:solidFill>
            <a:schemeClr val="tx1"/>
          </a:solidFill>
          <a:latin typeface="+mn-lt"/>
          <a:ea typeface="+mn-ea"/>
          <a:cs typeface="+mn-cs"/>
        </a:defRPr>
      </a:lvl7pPr>
      <a:lvl8pPr marL="3312500" algn="l" defTabSz="946429" rtl="0" eaLnBrk="1" latinLnBrk="0" hangingPunct="1">
        <a:defRPr sz="1906" kern="1200">
          <a:solidFill>
            <a:schemeClr val="tx1"/>
          </a:solidFill>
          <a:latin typeface="+mn-lt"/>
          <a:ea typeface="+mn-ea"/>
          <a:cs typeface="+mn-cs"/>
        </a:defRPr>
      </a:lvl8pPr>
      <a:lvl9pPr marL="3785715" algn="l" defTabSz="946429" rtl="0" eaLnBrk="1" latinLnBrk="0" hangingPunct="1">
        <a:defRPr sz="19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123E0D7-ECDD-4262-96CF-B7821E7D591F}"/>
              </a:ext>
            </a:extLst>
          </p:cNvPr>
          <p:cNvSpPr>
            <a:spLocks noGrp="1" noChangeArrowheads="1"/>
          </p:cNvSpPr>
          <p:nvPr>
            <p:ph type="ctrTitle"/>
          </p:nvPr>
        </p:nvSpPr>
        <p:spPr>
          <a:xfrm>
            <a:off x="573088" y="202097"/>
            <a:ext cx="11201400" cy="914400"/>
          </a:xfrm>
        </p:spPr>
        <p:txBody>
          <a:bodyPr/>
          <a:lstStyle/>
          <a:p>
            <a:pPr eaLnBrk="1" hangingPunct="1">
              <a:defRPr/>
            </a:pPr>
            <a:r>
              <a:rPr lang="en-US" altLang="en-US" sz="3721" dirty="0"/>
              <a:t>UIT2502 – Data Analytics &amp; Visualization</a:t>
            </a:r>
          </a:p>
        </p:txBody>
      </p:sp>
      <p:sp>
        <p:nvSpPr>
          <p:cNvPr id="2" name="Rectangle 2">
            <a:extLst>
              <a:ext uri="{FF2B5EF4-FFF2-40B4-BE49-F238E27FC236}">
                <a16:creationId xmlns:a16="http://schemas.microsoft.com/office/drawing/2014/main" id="{958AF5B0-6D99-4C3C-9F82-61C7A563D9FC}"/>
              </a:ext>
            </a:extLst>
          </p:cNvPr>
          <p:cNvSpPr txBox="1">
            <a:spLocks noChangeArrowheads="1"/>
          </p:cNvSpPr>
          <p:nvPr/>
        </p:nvSpPr>
        <p:spPr bwMode="auto">
          <a:xfrm>
            <a:off x="235330" y="1386453"/>
            <a:ext cx="11426618" cy="914400"/>
          </a:xfrm>
          <a:prstGeom prst="rect">
            <a:avLst/>
          </a:prstGeom>
          <a:noFill/>
          <a:ln w="9525">
            <a:noFill/>
            <a:round/>
            <a:headEnd/>
            <a:tailEnd/>
          </a:ln>
        </p:spPr>
        <p:txBody>
          <a:bodyPr lIns="93140" tIns="48433" rIns="93140" bIns="48433" anchor="ctr"/>
          <a:lstStyle/>
          <a:p>
            <a:pPr algn="ctr" defTabSz="473169">
              <a:buClr>
                <a:srgbClr val="000000"/>
              </a:buClr>
              <a:buSzPct val="100000"/>
              <a:defRPr/>
            </a:pPr>
            <a:r>
              <a:rPr lang="en-US" sz="3267" b="1" kern="0" dirty="0">
                <a:solidFill>
                  <a:srgbClr val="000000"/>
                </a:solidFill>
                <a:latin typeface="Verdana"/>
                <a:ea typeface="MS PGothic"/>
                <a:cs typeface="Arial" charset="0"/>
              </a:rPr>
              <a:t>Analysis of Variance - T-test</a:t>
            </a:r>
            <a:endParaRPr lang="en-US" sz="2400" b="1" kern="0" dirty="0">
              <a:solidFill>
                <a:srgbClr val="000000"/>
              </a:solidFill>
              <a:latin typeface="Verdana"/>
              <a:ea typeface="MS PGothic"/>
              <a:cs typeface="Arial" charset="0"/>
            </a:endParaRPr>
          </a:p>
        </p:txBody>
      </p:sp>
      <p:pic>
        <p:nvPicPr>
          <p:cNvPr id="1026" name="Picture 2" descr="The T-Test - Research Methods Knowledge Base">
            <a:extLst>
              <a:ext uri="{FF2B5EF4-FFF2-40B4-BE49-F238E27FC236}">
                <a16:creationId xmlns:a16="http://schemas.microsoft.com/office/drawing/2014/main" id="{66C33A8D-55B5-04EC-38B8-1EDC70944D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2235" y="2681729"/>
            <a:ext cx="3389840" cy="31638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DDCEBBA-3E90-FD49-97BC-08A05AB7AB8B}"/>
              </a:ext>
            </a:extLst>
          </p:cNvPr>
          <p:cNvPicPr>
            <a:picLocks noChangeAspect="1"/>
          </p:cNvPicPr>
          <p:nvPr/>
        </p:nvPicPr>
        <p:blipFill rotWithShape="1">
          <a:blip r:embed="rId4"/>
          <a:srcRect b="8268"/>
          <a:stretch/>
        </p:blipFill>
        <p:spPr>
          <a:xfrm>
            <a:off x="5948639" y="2681729"/>
            <a:ext cx="4691417" cy="2876986"/>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427A-0FE5-5F3B-0FBB-5C39A29B5A60}"/>
              </a:ext>
            </a:extLst>
          </p:cNvPr>
          <p:cNvSpPr>
            <a:spLocks noGrp="1"/>
          </p:cNvSpPr>
          <p:nvPr>
            <p:ph type="title"/>
          </p:nvPr>
        </p:nvSpPr>
        <p:spPr>
          <a:xfrm>
            <a:off x="508000" y="228600"/>
            <a:ext cx="7119772" cy="770860"/>
          </a:xfrm>
        </p:spPr>
        <p:txBody>
          <a:bodyPr/>
          <a:lstStyle/>
          <a:p>
            <a:r>
              <a:rPr lang="en-IN" dirty="0"/>
              <a:t>Paired/ Correlated Sample T-Test</a:t>
            </a:r>
          </a:p>
        </p:txBody>
      </p:sp>
      <p:sp>
        <p:nvSpPr>
          <p:cNvPr id="3" name="Content Placeholder 2">
            <a:extLst>
              <a:ext uri="{FF2B5EF4-FFF2-40B4-BE49-F238E27FC236}">
                <a16:creationId xmlns:a16="http://schemas.microsoft.com/office/drawing/2014/main" id="{065AC9E6-91DB-424F-F170-4EB1F4DE1933}"/>
              </a:ext>
            </a:extLst>
          </p:cNvPr>
          <p:cNvSpPr>
            <a:spLocks noGrp="1"/>
          </p:cNvSpPr>
          <p:nvPr>
            <p:ph idx="1"/>
          </p:nvPr>
        </p:nvSpPr>
        <p:spPr>
          <a:xfrm>
            <a:off x="609600" y="987053"/>
            <a:ext cx="10972800" cy="4830763"/>
          </a:xfrm>
        </p:spPr>
        <p:txBody>
          <a:bodyPr/>
          <a:lstStyle/>
          <a:p>
            <a:r>
              <a:rPr lang="en-US" sz="2600" dirty="0"/>
              <a:t>A dependent type of test </a:t>
            </a:r>
          </a:p>
          <a:p>
            <a:r>
              <a:rPr lang="en-US" sz="2600" dirty="0"/>
              <a:t>Performed when the samples consist of matched pairs of similar units, or when there are cases of repeated measures. </a:t>
            </a:r>
          </a:p>
          <a:p>
            <a:r>
              <a:rPr lang="en-US" sz="2600" dirty="0"/>
              <a:t>For example, there may be instances where the same patients are repeatedly tested before and after receiving a particular treatment. </a:t>
            </a:r>
          </a:p>
          <a:p>
            <a:r>
              <a:rPr lang="en-US" sz="2600" dirty="0"/>
              <a:t>Each patient is being used as a control sample against themselves.</a:t>
            </a:r>
          </a:p>
          <a:p>
            <a:r>
              <a:rPr lang="en-US" sz="2600" b="1" dirty="0"/>
              <a:t>Degree of freedom is n-1</a:t>
            </a:r>
            <a:endParaRPr lang="en-IN" sz="2600" b="1" dirty="0"/>
          </a:p>
        </p:txBody>
      </p:sp>
      <p:pic>
        <p:nvPicPr>
          <p:cNvPr id="5" name="Picture 4">
            <a:extLst>
              <a:ext uri="{FF2B5EF4-FFF2-40B4-BE49-F238E27FC236}">
                <a16:creationId xmlns:a16="http://schemas.microsoft.com/office/drawing/2014/main" id="{BBB087B2-F952-D606-D72D-7FF807BF6355}"/>
              </a:ext>
            </a:extLst>
          </p:cNvPr>
          <p:cNvPicPr>
            <a:picLocks noChangeAspect="1"/>
          </p:cNvPicPr>
          <p:nvPr/>
        </p:nvPicPr>
        <p:blipFill>
          <a:blip r:embed="rId2"/>
          <a:stretch>
            <a:fillRect/>
          </a:stretch>
        </p:blipFill>
        <p:spPr>
          <a:xfrm>
            <a:off x="8063707" y="228600"/>
            <a:ext cx="3268760" cy="1460304"/>
          </a:xfrm>
          <a:prstGeom prst="rect">
            <a:avLst/>
          </a:prstGeom>
          <a:ln w="9525">
            <a:solidFill>
              <a:schemeClr val="tx1"/>
            </a:solidFill>
          </a:ln>
        </p:spPr>
      </p:pic>
    </p:spTree>
    <p:extLst>
      <p:ext uri="{BB962C8B-B14F-4D97-AF65-F5344CB8AC3E}">
        <p14:creationId xmlns:p14="http://schemas.microsoft.com/office/powerpoint/2010/main" val="9431732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C4F3-E9F9-CFB8-2801-5EF3DFAB5B12}"/>
              </a:ext>
            </a:extLst>
          </p:cNvPr>
          <p:cNvSpPr>
            <a:spLocks noGrp="1"/>
          </p:cNvSpPr>
          <p:nvPr>
            <p:ph type="title"/>
          </p:nvPr>
        </p:nvSpPr>
        <p:spPr/>
        <p:txBody>
          <a:bodyPr/>
          <a:lstStyle/>
          <a:p>
            <a:r>
              <a:rPr lang="en-US" dirty="0"/>
              <a:t>Equal Variance or Pooled T-Test</a:t>
            </a:r>
            <a:endParaRPr lang="en-IN" dirty="0"/>
          </a:p>
        </p:txBody>
      </p:sp>
      <p:sp>
        <p:nvSpPr>
          <p:cNvPr id="3" name="Content Placeholder 2">
            <a:extLst>
              <a:ext uri="{FF2B5EF4-FFF2-40B4-BE49-F238E27FC236}">
                <a16:creationId xmlns:a16="http://schemas.microsoft.com/office/drawing/2014/main" id="{FFF1A668-081C-AAD0-037B-DE73AFC885BB}"/>
              </a:ext>
            </a:extLst>
          </p:cNvPr>
          <p:cNvSpPr>
            <a:spLocks noGrp="1"/>
          </p:cNvSpPr>
          <p:nvPr>
            <p:ph idx="1"/>
          </p:nvPr>
        </p:nvSpPr>
        <p:spPr/>
        <p:txBody>
          <a:bodyPr/>
          <a:lstStyle/>
          <a:p>
            <a:r>
              <a:rPr lang="en-US" sz="2800" dirty="0"/>
              <a:t>An independent t-test </a:t>
            </a:r>
          </a:p>
          <a:p>
            <a:r>
              <a:rPr lang="en-US" sz="2800" dirty="0"/>
              <a:t>Used when the number of samples in each group is the same, or the variance of the two data sets is similar. </a:t>
            </a:r>
          </a:p>
          <a:p>
            <a:r>
              <a:rPr lang="en-US" sz="2800" b="1" dirty="0"/>
              <a:t>Degree of freedom is n1+n2−2</a:t>
            </a:r>
            <a:endParaRPr lang="en-IN" sz="2800" b="1" dirty="0"/>
          </a:p>
          <a:p>
            <a:endParaRPr lang="en-IN" sz="2800" dirty="0"/>
          </a:p>
        </p:txBody>
      </p:sp>
      <p:pic>
        <p:nvPicPr>
          <p:cNvPr id="5" name="Picture 4">
            <a:extLst>
              <a:ext uri="{FF2B5EF4-FFF2-40B4-BE49-F238E27FC236}">
                <a16:creationId xmlns:a16="http://schemas.microsoft.com/office/drawing/2014/main" id="{B962EE58-65AA-FD79-AA12-305C6E5D6DCE}"/>
              </a:ext>
            </a:extLst>
          </p:cNvPr>
          <p:cNvPicPr>
            <a:picLocks noChangeAspect="1"/>
          </p:cNvPicPr>
          <p:nvPr/>
        </p:nvPicPr>
        <p:blipFill rotWithShape="1">
          <a:blip r:embed="rId2"/>
          <a:srcRect l="22905" t="48164" r="29646"/>
          <a:stretch/>
        </p:blipFill>
        <p:spPr>
          <a:xfrm>
            <a:off x="7208876" y="4666166"/>
            <a:ext cx="3051545" cy="650358"/>
          </a:xfrm>
          <a:prstGeom prst="rect">
            <a:avLst/>
          </a:prstGeom>
        </p:spPr>
      </p:pic>
      <p:pic>
        <p:nvPicPr>
          <p:cNvPr id="6" name="Picture 5">
            <a:extLst>
              <a:ext uri="{FF2B5EF4-FFF2-40B4-BE49-F238E27FC236}">
                <a16:creationId xmlns:a16="http://schemas.microsoft.com/office/drawing/2014/main" id="{6F9D0A72-4847-5DA5-7E7F-FBE4CB9BF70B}"/>
              </a:ext>
            </a:extLst>
          </p:cNvPr>
          <p:cNvPicPr>
            <a:picLocks noChangeAspect="1"/>
          </p:cNvPicPr>
          <p:nvPr/>
        </p:nvPicPr>
        <p:blipFill rotWithShape="1">
          <a:blip r:embed="rId3"/>
          <a:srcRect t="-1" r="74349" b="71655"/>
          <a:stretch/>
        </p:blipFill>
        <p:spPr>
          <a:xfrm>
            <a:off x="2059171" y="4234860"/>
            <a:ext cx="2299968" cy="1448686"/>
          </a:xfrm>
          <a:prstGeom prst="rect">
            <a:avLst/>
          </a:prstGeom>
        </p:spPr>
      </p:pic>
      <p:sp>
        <p:nvSpPr>
          <p:cNvPr id="8" name="TextBox 7">
            <a:extLst>
              <a:ext uri="{FF2B5EF4-FFF2-40B4-BE49-F238E27FC236}">
                <a16:creationId xmlns:a16="http://schemas.microsoft.com/office/drawing/2014/main" id="{E102610F-D600-D5F6-6E49-796C68EDE929}"/>
              </a:ext>
            </a:extLst>
          </p:cNvPr>
          <p:cNvSpPr txBox="1"/>
          <p:nvPr/>
        </p:nvSpPr>
        <p:spPr>
          <a:xfrm>
            <a:off x="4359138" y="4634024"/>
            <a:ext cx="6858211" cy="523220"/>
          </a:xfrm>
          <a:prstGeom prst="rect">
            <a:avLst/>
          </a:prstGeom>
          <a:noFill/>
        </p:spPr>
        <p:txBody>
          <a:bodyPr wrap="square">
            <a:spAutoFit/>
          </a:bodyPr>
          <a:lstStyle/>
          <a:p>
            <a:r>
              <a:rPr lang="en-US" sz="2800" dirty="0"/>
              <a:t>where s is sqrt(                        )</a:t>
            </a:r>
            <a:endParaRPr lang="en-IN" sz="2800" dirty="0"/>
          </a:p>
        </p:txBody>
      </p:sp>
    </p:spTree>
    <p:extLst>
      <p:ext uri="{BB962C8B-B14F-4D97-AF65-F5344CB8AC3E}">
        <p14:creationId xmlns:p14="http://schemas.microsoft.com/office/powerpoint/2010/main" val="15978653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23A1-D8D1-4666-70E2-0C3E5BF3BDED}"/>
              </a:ext>
            </a:extLst>
          </p:cNvPr>
          <p:cNvSpPr>
            <a:spLocks noGrp="1"/>
          </p:cNvSpPr>
          <p:nvPr>
            <p:ph type="title"/>
          </p:nvPr>
        </p:nvSpPr>
        <p:spPr>
          <a:xfrm>
            <a:off x="609600" y="186070"/>
            <a:ext cx="10972800" cy="685800"/>
          </a:xfrm>
        </p:spPr>
        <p:txBody>
          <a:bodyPr/>
          <a:lstStyle/>
          <a:p>
            <a:r>
              <a:rPr lang="en-IN" dirty="0"/>
              <a:t>Unequal Variance/ Welch's T-Test</a:t>
            </a:r>
          </a:p>
        </p:txBody>
      </p:sp>
      <p:sp>
        <p:nvSpPr>
          <p:cNvPr id="3" name="Content Placeholder 2">
            <a:extLst>
              <a:ext uri="{FF2B5EF4-FFF2-40B4-BE49-F238E27FC236}">
                <a16:creationId xmlns:a16="http://schemas.microsoft.com/office/drawing/2014/main" id="{3932E156-995E-3E88-A5E2-9D39A817B45F}"/>
              </a:ext>
            </a:extLst>
          </p:cNvPr>
          <p:cNvSpPr>
            <a:spLocks noGrp="1"/>
          </p:cNvSpPr>
          <p:nvPr>
            <p:ph idx="1"/>
          </p:nvPr>
        </p:nvSpPr>
        <p:spPr/>
        <p:txBody>
          <a:bodyPr/>
          <a:lstStyle/>
          <a:p>
            <a:r>
              <a:rPr lang="en-US" sz="2400" dirty="0"/>
              <a:t>Independent t-test </a:t>
            </a:r>
          </a:p>
          <a:p>
            <a:r>
              <a:rPr lang="en-US" sz="2400" dirty="0"/>
              <a:t>Used when the number of samples in each group is different, and the variance of the two data sets is also different. </a:t>
            </a:r>
            <a:endParaRPr lang="en-IN" sz="2400" dirty="0"/>
          </a:p>
        </p:txBody>
      </p:sp>
      <p:pic>
        <p:nvPicPr>
          <p:cNvPr id="5" name="Picture 4">
            <a:extLst>
              <a:ext uri="{FF2B5EF4-FFF2-40B4-BE49-F238E27FC236}">
                <a16:creationId xmlns:a16="http://schemas.microsoft.com/office/drawing/2014/main" id="{2F7BF38D-3AAB-B05B-7310-298CA5F0A177}"/>
              </a:ext>
            </a:extLst>
          </p:cNvPr>
          <p:cNvPicPr>
            <a:picLocks noChangeAspect="1"/>
          </p:cNvPicPr>
          <p:nvPr/>
        </p:nvPicPr>
        <p:blipFill>
          <a:blip r:embed="rId2"/>
          <a:stretch>
            <a:fillRect/>
          </a:stretch>
        </p:blipFill>
        <p:spPr>
          <a:xfrm>
            <a:off x="883263" y="3429000"/>
            <a:ext cx="3734067" cy="1700576"/>
          </a:xfrm>
          <a:prstGeom prst="rect">
            <a:avLst/>
          </a:prstGeom>
        </p:spPr>
      </p:pic>
      <p:pic>
        <p:nvPicPr>
          <p:cNvPr id="7" name="Picture 6">
            <a:extLst>
              <a:ext uri="{FF2B5EF4-FFF2-40B4-BE49-F238E27FC236}">
                <a16:creationId xmlns:a16="http://schemas.microsoft.com/office/drawing/2014/main" id="{978BF3A7-E817-0ECC-2D90-CAD95006D941}"/>
              </a:ext>
            </a:extLst>
          </p:cNvPr>
          <p:cNvPicPr>
            <a:picLocks noChangeAspect="1"/>
          </p:cNvPicPr>
          <p:nvPr/>
        </p:nvPicPr>
        <p:blipFill>
          <a:blip r:embed="rId3"/>
          <a:stretch>
            <a:fillRect/>
          </a:stretch>
        </p:blipFill>
        <p:spPr>
          <a:xfrm>
            <a:off x="5691053" y="3322128"/>
            <a:ext cx="4547741" cy="1388096"/>
          </a:xfrm>
          <a:prstGeom prst="rect">
            <a:avLst/>
          </a:prstGeom>
        </p:spPr>
      </p:pic>
    </p:spTree>
    <p:extLst>
      <p:ext uri="{BB962C8B-B14F-4D97-AF65-F5344CB8AC3E}">
        <p14:creationId xmlns:p14="http://schemas.microsoft.com/office/powerpoint/2010/main" val="349253091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A75B-2E20-672E-2349-BD6BA6938B6F}"/>
              </a:ext>
            </a:extLst>
          </p:cNvPr>
          <p:cNvSpPr>
            <a:spLocks noGrp="1"/>
          </p:cNvSpPr>
          <p:nvPr>
            <p:ph type="title"/>
          </p:nvPr>
        </p:nvSpPr>
        <p:spPr/>
        <p:txBody>
          <a:bodyPr/>
          <a:lstStyle/>
          <a:p>
            <a:r>
              <a:rPr lang="en-IN" dirty="0"/>
              <a:t>T-test for One Sample</a:t>
            </a:r>
          </a:p>
        </p:txBody>
      </p:sp>
      <p:sp>
        <p:nvSpPr>
          <p:cNvPr id="3" name="Content Placeholder 2">
            <a:extLst>
              <a:ext uri="{FF2B5EF4-FFF2-40B4-BE49-F238E27FC236}">
                <a16:creationId xmlns:a16="http://schemas.microsoft.com/office/drawing/2014/main" id="{A4585E8A-16E1-85A8-7F3C-4DDDCE5957B2}"/>
              </a:ext>
            </a:extLst>
          </p:cNvPr>
          <p:cNvSpPr>
            <a:spLocks noGrp="1"/>
          </p:cNvSpPr>
          <p:nvPr>
            <p:ph idx="1"/>
          </p:nvPr>
        </p:nvSpPr>
        <p:spPr/>
        <p:txBody>
          <a:bodyPr/>
          <a:lstStyle/>
          <a:p>
            <a:pPr marL="0" indent="0" algn="ctr">
              <a:buNone/>
            </a:pPr>
            <a:r>
              <a:rPr lang="en-US" dirty="0"/>
              <a:t>Hypothesis testing of mean </a:t>
            </a:r>
          </a:p>
          <a:p>
            <a:pPr marL="0" indent="0" algn="ctr">
              <a:buNone/>
            </a:pPr>
            <a:r>
              <a:rPr lang="en-US" dirty="0"/>
              <a:t>Population Standard deviation, σ, is unknown</a:t>
            </a:r>
          </a:p>
          <a:p>
            <a:pPr marL="0" indent="0" algn="ctr">
              <a:buNone/>
            </a:pPr>
            <a:endParaRPr lang="en-IN" dirty="0"/>
          </a:p>
        </p:txBody>
      </p:sp>
      <p:pic>
        <p:nvPicPr>
          <p:cNvPr id="11" name="Picture 10">
            <a:extLst>
              <a:ext uri="{FF2B5EF4-FFF2-40B4-BE49-F238E27FC236}">
                <a16:creationId xmlns:a16="http://schemas.microsoft.com/office/drawing/2014/main" id="{32D25587-7486-2E0A-45AD-7E2D796C306D}"/>
              </a:ext>
            </a:extLst>
          </p:cNvPr>
          <p:cNvPicPr>
            <a:picLocks noChangeAspect="1"/>
          </p:cNvPicPr>
          <p:nvPr/>
        </p:nvPicPr>
        <p:blipFill>
          <a:blip r:embed="rId2"/>
          <a:stretch>
            <a:fillRect/>
          </a:stretch>
        </p:blipFill>
        <p:spPr>
          <a:xfrm>
            <a:off x="2158463" y="3241810"/>
            <a:ext cx="2101571" cy="1160068"/>
          </a:xfrm>
          <a:prstGeom prst="rect">
            <a:avLst/>
          </a:prstGeom>
        </p:spPr>
      </p:pic>
      <p:pic>
        <p:nvPicPr>
          <p:cNvPr id="13" name="Picture 12">
            <a:extLst>
              <a:ext uri="{FF2B5EF4-FFF2-40B4-BE49-F238E27FC236}">
                <a16:creationId xmlns:a16="http://schemas.microsoft.com/office/drawing/2014/main" id="{48611732-5A25-0A04-0AD6-DA8533499E43}"/>
              </a:ext>
            </a:extLst>
          </p:cNvPr>
          <p:cNvPicPr>
            <a:picLocks noChangeAspect="1"/>
          </p:cNvPicPr>
          <p:nvPr/>
        </p:nvPicPr>
        <p:blipFill>
          <a:blip r:embed="rId3"/>
          <a:stretch>
            <a:fillRect/>
          </a:stretch>
        </p:blipFill>
        <p:spPr>
          <a:xfrm>
            <a:off x="5641951" y="3136884"/>
            <a:ext cx="2395936" cy="1541441"/>
          </a:xfrm>
          <a:prstGeom prst="rect">
            <a:avLst/>
          </a:prstGeom>
        </p:spPr>
      </p:pic>
    </p:spTree>
    <p:extLst>
      <p:ext uri="{BB962C8B-B14F-4D97-AF65-F5344CB8AC3E}">
        <p14:creationId xmlns:p14="http://schemas.microsoft.com/office/powerpoint/2010/main" val="4953167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p:cNvSpPr>
            <a:spLocks noGrp="1"/>
          </p:cNvSpPr>
          <p:nvPr>
            <p:ph idx="1"/>
          </p:nvPr>
        </p:nvSpPr>
        <p:spPr>
          <a:xfrm>
            <a:off x="361507" y="1562986"/>
            <a:ext cx="11291777" cy="4563178"/>
          </a:xfrm>
        </p:spPr>
        <p:txBody>
          <a:bodyPr/>
          <a:lstStyle/>
          <a:p>
            <a:pPr marL="0" indent="0">
              <a:buFontTx/>
              <a:buNone/>
            </a:pPr>
            <a:r>
              <a:rPr lang="en-GB" sz="2200" dirty="0"/>
              <a:t>A car manufacturer claims that its new car gives a mileage of at least 10kms/</a:t>
            </a:r>
            <a:r>
              <a:rPr lang="en-GB" sz="2200" dirty="0" err="1"/>
              <a:t>ltr</a:t>
            </a:r>
            <a:r>
              <a:rPr lang="en-GB" sz="2200" dirty="0"/>
              <a:t>.  A sample of 10 cars is taken, and their mileage recorded as follows (in km/</a:t>
            </a:r>
            <a:r>
              <a:rPr lang="en-GB" sz="2200" dirty="0" err="1"/>
              <a:t>ltr</a:t>
            </a:r>
            <a:r>
              <a:rPr lang="en-GB" sz="2200" dirty="0"/>
              <a:t>):</a:t>
            </a:r>
          </a:p>
          <a:p>
            <a:pPr marL="0" indent="0">
              <a:buFontTx/>
              <a:buNone/>
            </a:pPr>
            <a:endParaRPr lang="en-GB" sz="2200" dirty="0"/>
          </a:p>
          <a:p>
            <a:pPr marL="0" indent="0">
              <a:buFontTx/>
              <a:buNone/>
            </a:pPr>
            <a:endParaRPr lang="en-GB" sz="2200" dirty="0"/>
          </a:p>
          <a:p>
            <a:pPr marL="0" indent="0">
              <a:buFontTx/>
              <a:buNone/>
            </a:pPr>
            <a:r>
              <a:rPr lang="en-GB" sz="2200" dirty="0"/>
              <a:t>Is there any statistical evidence to support the claim of the manufacturer about the mileage of its car?</a:t>
            </a:r>
          </a:p>
          <a:p>
            <a:pPr>
              <a:buFontTx/>
              <a:buNone/>
            </a:pPr>
            <a:endParaRPr lang="en-GB" sz="2200" b="1" dirty="0"/>
          </a:p>
          <a:p>
            <a:pPr>
              <a:buFontTx/>
              <a:buNone/>
            </a:pPr>
            <a:endParaRPr lang="en-GB" sz="2200" b="1" dirty="0"/>
          </a:p>
          <a:p>
            <a:pPr>
              <a:buFontTx/>
              <a:buNone/>
            </a:pPr>
            <a:endParaRPr lang="en-GB" sz="2200" b="1" dirty="0"/>
          </a:p>
          <a:p>
            <a:pPr>
              <a:buFontTx/>
              <a:buNone/>
            </a:pPr>
            <a:endParaRPr lang="en-GB" sz="2200" dirty="0"/>
          </a:p>
          <a:p>
            <a:pPr>
              <a:buFontTx/>
              <a:buNone/>
            </a:pPr>
            <a:endParaRPr lang="en-GB" sz="2200" dirty="0"/>
          </a:p>
          <a:p>
            <a:pPr>
              <a:buFontTx/>
              <a:buNone/>
            </a:pPr>
            <a:endParaRPr lang="en-GB" sz="2200" dirty="0"/>
          </a:p>
        </p:txBody>
      </p:sp>
      <p:graphicFrame>
        <p:nvGraphicFramePr>
          <p:cNvPr id="4" name="Table 3"/>
          <p:cNvGraphicFramePr>
            <a:graphicFrameLocks noGrp="1"/>
          </p:cNvGraphicFramePr>
          <p:nvPr>
            <p:extLst>
              <p:ext uri="{D42A27DB-BD31-4B8C-83A1-F6EECF244321}">
                <p14:modId xmlns:p14="http://schemas.microsoft.com/office/powerpoint/2010/main" val="4279329682"/>
              </p:ext>
            </p:extLst>
          </p:nvPr>
        </p:nvGraphicFramePr>
        <p:xfrm>
          <a:off x="2083095" y="3311175"/>
          <a:ext cx="7848600" cy="533400"/>
        </p:xfrm>
        <a:graphic>
          <a:graphicData uri="http://schemas.openxmlformats.org/drawingml/2006/table">
            <a:tbl>
              <a:tblPr firstRow="1" bandRow="1">
                <a:tableStyleId>{5940675A-B579-460E-94D1-54222C63F5DA}</a:tableStyleId>
              </a:tblPr>
              <a:tblGrid>
                <a:gridCol w="784860">
                  <a:extLst>
                    <a:ext uri="{9D8B030D-6E8A-4147-A177-3AD203B41FA5}">
                      <a16:colId xmlns:a16="http://schemas.microsoft.com/office/drawing/2014/main" val="20000"/>
                    </a:ext>
                  </a:extLst>
                </a:gridCol>
                <a:gridCol w="784860">
                  <a:extLst>
                    <a:ext uri="{9D8B030D-6E8A-4147-A177-3AD203B41FA5}">
                      <a16:colId xmlns:a16="http://schemas.microsoft.com/office/drawing/2014/main" val="20001"/>
                    </a:ext>
                  </a:extLst>
                </a:gridCol>
                <a:gridCol w="784860">
                  <a:extLst>
                    <a:ext uri="{9D8B030D-6E8A-4147-A177-3AD203B41FA5}">
                      <a16:colId xmlns:a16="http://schemas.microsoft.com/office/drawing/2014/main" val="20002"/>
                    </a:ext>
                  </a:extLst>
                </a:gridCol>
                <a:gridCol w="784860">
                  <a:extLst>
                    <a:ext uri="{9D8B030D-6E8A-4147-A177-3AD203B41FA5}">
                      <a16:colId xmlns:a16="http://schemas.microsoft.com/office/drawing/2014/main" val="20003"/>
                    </a:ext>
                  </a:extLst>
                </a:gridCol>
                <a:gridCol w="784860">
                  <a:extLst>
                    <a:ext uri="{9D8B030D-6E8A-4147-A177-3AD203B41FA5}">
                      <a16:colId xmlns:a16="http://schemas.microsoft.com/office/drawing/2014/main" val="20004"/>
                    </a:ext>
                  </a:extLst>
                </a:gridCol>
                <a:gridCol w="784860">
                  <a:extLst>
                    <a:ext uri="{9D8B030D-6E8A-4147-A177-3AD203B41FA5}">
                      <a16:colId xmlns:a16="http://schemas.microsoft.com/office/drawing/2014/main" val="20005"/>
                    </a:ext>
                  </a:extLst>
                </a:gridCol>
                <a:gridCol w="784860">
                  <a:extLst>
                    <a:ext uri="{9D8B030D-6E8A-4147-A177-3AD203B41FA5}">
                      <a16:colId xmlns:a16="http://schemas.microsoft.com/office/drawing/2014/main" val="20006"/>
                    </a:ext>
                  </a:extLst>
                </a:gridCol>
                <a:gridCol w="784860">
                  <a:extLst>
                    <a:ext uri="{9D8B030D-6E8A-4147-A177-3AD203B41FA5}">
                      <a16:colId xmlns:a16="http://schemas.microsoft.com/office/drawing/2014/main" val="20007"/>
                    </a:ext>
                  </a:extLst>
                </a:gridCol>
                <a:gridCol w="784860">
                  <a:extLst>
                    <a:ext uri="{9D8B030D-6E8A-4147-A177-3AD203B41FA5}">
                      <a16:colId xmlns:a16="http://schemas.microsoft.com/office/drawing/2014/main" val="20008"/>
                    </a:ext>
                  </a:extLst>
                </a:gridCol>
                <a:gridCol w="784860">
                  <a:extLst>
                    <a:ext uri="{9D8B030D-6E8A-4147-A177-3AD203B41FA5}">
                      <a16:colId xmlns:a16="http://schemas.microsoft.com/office/drawing/2014/main" val="20009"/>
                    </a:ext>
                  </a:extLst>
                </a:gridCol>
              </a:tblGrid>
              <a:tr h="533400">
                <a:tc>
                  <a:txBody>
                    <a:bodyPr/>
                    <a:lstStyle/>
                    <a:p>
                      <a:pPr algn="ctr"/>
                      <a:r>
                        <a:rPr lang="en-GB" dirty="0"/>
                        <a:t>11.2</a:t>
                      </a:r>
                      <a:endParaRPr lang="en-GB" dirty="0">
                        <a:solidFill>
                          <a:schemeClr val="tx1"/>
                        </a:solidFill>
                      </a:endParaRPr>
                    </a:p>
                  </a:txBody>
                  <a:tcPr/>
                </a:tc>
                <a:tc>
                  <a:txBody>
                    <a:bodyPr/>
                    <a:lstStyle/>
                    <a:p>
                      <a:pPr algn="ctr"/>
                      <a:r>
                        <a:rPr lang="en-GB" dirty="0"/>
                        <a:t>10.7</a:t>
                      </a:r>
                      <a:endParaRPr lang="en-GB" dirty="0">
                        <a:solidFill>
                          <a:schemeClr val="tx1"/>
                        </a:solidFill>
                      </a:endParaRPr>
                    </a:p>
                  </a:txBody>
                  <a:tcPr/>
                </a:tc>
                <a:tc>
                  <a:txBody>
                    <a:bodyPr/>
                    <a:lstStyle/>
                    <a:p>
                      <a:pPr algn="ctr"/>
                      <a:r>
                        <a:rPr lang="en-GB" dirty="0"/>
                        <a:t>11.3</a:t>
                      </a:r>
                      <a:endParaRPr lang="en-GB" dirty="0">
                        <a:solidFill>
                          <a:schemeClr val="tx1"/>
                        </a:solidFill>
                      </a:endParaRPr>
                    </a:p>
                  </a:txBody>
                  <a:tcPr/>
                </a:tc>
                <a:tc>
                  <a:txBody>
                    <a:bodyPr/>
                    <a:lstStyle/>
                    <a:p>
                      <a:pPr algn="ctr"/>
                      <a:r>
                        <a:rPr lang="en-GB" dirty="0"/>
                        <a:t>11.0</a:t>
                      </a:r>
                      <a:endParaRPr lang="en-GB" dirty="0">
                        <a:solidFill>
                          <a:schemeClr val="tx1"/>
                        </a:solidFill>
                      </a:endParaRPr>
                    </a:p>
                  </a:txBody>
                  <a:tcPr/>
                </a:tc>
                <a:tc>
                  <a:txBody>
                    <a:bodyPr/>
                    <a:lstStyle/>
                    <a:p>
                      <a:pPr algn="ctr"/>
                      <a:r>
                        <a:rPr lang="en-GB" dirty="0"/>
                        <a:t>10.8</a:t>
                      </a:r>
                      <a:endParaRPr lang="en-GB" dirty="0">
                        <a:solidFill>
                          <a:schemeClr val="tx1"/>
                        </a:solidFill>
                      </a:endParaRPr>
                    </a:p>
                  </a:txBody>
                  <a:tcPr/>
                </a:tc>
                <a:tc>
                  <a:txBody>
                    <a:bodyPr/>
                    <a:lstStyle/>
                    <a:p>
                      <a:pPr algn="ctr"/>
                      <a:r>
                        <a:rPr lang="en-GB" dirty="0"/>
                        <a:t>10.7</a:t>
                      </a:r>
                      <a:endParaRPr lang="en-GB" dirty="0">
                        <a:solidFill>
                          <a:schemeClr val="tx1"/>
                        </a:solidFill>
                      </a:endParaRPr>
                    </a:p>
                  </a:txBody>
                  <a:tcPr/>
                </a:tc>
                <a:tc>
                  <a:txBody>
                    <a:bodyPr/>
                    <a:lstStyle/>
                    <a:p>
                      <a:pPr algn="ctr"/>
                      <a:r>
                        <a:rPr lang="en-GB" dirty="0"/>
                        <a:t>10.6</a:t>
                      </a:r>
                      <a:endParaRPr lang="en-GB" dirty="0">
                        <a:solidFill>
                          <a:schemeClr val="tx1"/>
                        </a:solidFill>
                      </a:endParaRPr>
                    </a:p>
                  </a:txBody>
                  <a:tcPr/>
                </a:tc>
                <a:tc>
                  <a:txBody>
                    <a:bodyPr/>
                    <a:lstStyle/>
                    <a:p>
                      <a:pPr algn="ctr"/>
                      <a:r>
                        <a:rPr lang="en-GB" dirty="0"/>
                        <a:t>10.6</a:t>
                      </a:r>
                      <a:endParaRPr lang="en-GB" dirty="0">
                        <a:solidFill>
                          <a:schemeClr val="tx1"/>
                        </a:solidFill>
                      </a:endParaRPr>
                    </a:p>
                  </a:txBody>
                  <a:tcPr/>
                </a:tc>
                <a:tc>
                  <a:txBody>
                    <a:bodyPr/>
                    <a:lstStyle/>
                    <a:p>
                      <a:pPr algn="ctr"/>
                      <a:r>
                        <a:rPr lang="en-GB" dirty="0"/>
                        <a:t>10.7</a:t>
                      </a:r>
                      <a:endParaRPr lang="en-GB" dirty="0">
                        <a:solidFill>
                          <a:schemeClr val="tx1"/>
                        </a:solidFill>
                      </a:endParaRPr>
                    </a:p>
                  </a:txBody>
                  <a:tcPr/>
                </a:tc>
                <a:tc>
                  <a:txBody>
                    <a:bodyPr/>
                    <a:lstStyle/>
                    <a:p>
                      <a:pPr algn="ctr"/>
                      <a:r>
                        <a:rPr lang="en-GB" dirty="0"/>
                        <a:t>10.4</a:t>
                      </a:r>
                      <a:endParaRPr lang="en-GB"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0D635D5A-4544-666D-F2F9-08F3EEE44C00}"/>
              </a:ext>
            </a:extLst>
          </p:cNvPr>
          <p:cNvSpPr>
            <a:spLocks noGrp="1"/>
          </p:cNvSpPr>
          <p:nvPr>
            <p:ph type="title"/>
          </p:nvPr>
        </p:nvSpPr>
        <p:spPr>
          <a:xfrm>
            <a:off x="609600" y="186070"/>
            <a:ext cx="10972800" cy="685800"/>
          </a:xfrm>
        </p:spPr>
        <p:txBody>
          <a:bodyPr/>
          <a:lstStyle/>
          <a:p>
            <a:r>
              <a:rPr lang="en-IN" dirty="0"/>
              <a:t>Example</a:t>
            </a:r>
          </a:p>
        </p:txBody>
      </p:sp>
    </p:spTree>
    <p:extLst>
      <p:ext uri="{BB962C8B-B14F-4D97-AF65-F5344CB8AC3E}">
        <p14:creationId xmlns:p14="http://schemas.microsoft.com/office/powerpoint/2010/main" val="41009491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p:cNvSpPr>
            <a:spLocks noGrp="1"/>
          </p:cNvSpPr>
          <p:nvPr>
            <p:ph idx="1"/>
          </p:nvPr>
        </p:nvSpPr>
        <p:spPr>
          <a:xfrm>
            <a:off x="361507" y="1041991"/>
            <a:ext cx="11291777" cy="5084173"/>
          </a:xfrm>
        </p:spPr>
        <p:txBody>
          <a:bodyPr/>
          <a:lstStyle/>
          <a:p>
            <a:pPr marL="0" indent="0">
              <a:buFontTx/>
              <a:buNone/>
            </a:pPr>
            <a:r>
              <a:rPr lang="en-GB" sz="2200" dirty="0"/>
              <a:t>A car manufacturer claims that its new car gives a mileage of at least 10kms/</a:t>
            </a:r>
            <a:r>
              <a:rPr lang="en-GB" sz="2200" dirty="0" err="1"/>
              <a:t>ltr</a:t>
            </a:r>
            <a:r>
              <a:rPr lang="en-GB" sz="2200" dirty="0"/>
              <a:t>.  A sample of 10 cars is taken, and their mileage recorded as follows (in km/</a:t>
            </a:r>
            <a:r>
              <a:rPr lang="en-GB" sz="2200" dirty="0" err="1"/>
              <a:t>ltr</a:t>
            </a:r>
            <a:r>
              <a:rPr lang="en-GB" sz="2200" dirty="0"/>
              <a:t>):</a:t>
            </a:r>
          </a:p>
          <a:p>
            <a:pPr marL="0" indent="0">
              <a:buFontTx/>
              <a:buNone/>
            </a:pPr>
            <a:endParaRPr lang="en-GB" sz="2200" dirty="0"/>
          </a:p>
          <a:p>
            <a:pPr marL="0" indent="0">
              <a:buFontTx/>
              <a:buNone/>
            </a:pPr>
            <a:endParaRPr lang="en-GB" sz="2200" dirty="0"/>
          </a:p>
          <a:p>
            <a:pPr marL="0" indent="0">
              <a:buFontTx/>
              <a:buNone/>
            </a:pPr>
            <a:r>
              <a:rPr lang="en-GB" sz="2200" dirty="0"/>
              <a:t>Is there any statistical evidence to support the claim of the manufacturer about the mileage of its car?</a:t>
            </a:r>
          </a:p>
          <a:p>
            <a:pPr>
              <a:buFontTx/>
              <a:buNone/>
            </a:pPr>
            <a:r>
              <a:rPr lang="en-GB" sz="2200" dirty="0"/>
              <a:t>Null hypothesis: </a:t>
            </a:r>
            <a:r>
              <a:rPr lang="en-US" sz="2200" dirty="0">
                <a:latin typeface="Calibri" pitchFamily="34" charset="0"/>
                <a:cs typeface="Calibri" pitchFamily="34" charset="0"/>
              </a:rPr>
              <a:t>H</a:t>
            </a:r>
            <a:r>
              <a:rPr lang="en-US" sz="2200" baseline="-25000" dirty="0">
                <a:latin typeface="Calibri" pitchFamily="34" charset="0"/>
                <a:cs typeface="Calibri" pitchFamily="34" charset="0"/>
              </a:rPr>
              <a:t>0 </a:t>
            </a:r>
            <a:r>
              <a:rPr lang="en-US" sz="2200" dirty="0">
                <a:latin typeface="Calibri" pitchFamily="34" charset="0"/>
                <a:cs typeface="Calibri" pitchFamily="34" charset="0"/>
              </a:rPr>
              <a:t>: </a:t>
            </a:r>
            <a:r>
              <a:rPr lang="el-GR" sz="2200" dirty="0">
                <a:latin typeface="Calibri" pitchFamily="34" charset="0"/>
                <a:cs typeface="Calibri" pitchFamily="34" charset="0"/>
              </a:rPr>
              <a:t>μ</a:t>
            </a:r>
            <a:r>
              <a:rPr lang="en-US" sz="2200" dirty="0">
                <a:latin typeface="Calibri" pitchFamily="34" charset="0"/>
                <a:cs typeface="Calibri" pitchFamily="34" charset="0"/>
              </a:rPr>
              <a:t> = </a:t>
            </a:r>
            <a:r>
              <a:rPr lang="en-GB" sz="2200" dirty="0">
                <a:latin typeface="Calibri" pitchFamily="34" charset="0"/>
                <a:cs typeface="Calibri" pitchFamily="34" charset="0"/>
              </a:rPr>
              <a:t>10</a:t>
            </a:r>
            <a:endParaRPr lang="en-US" sz="2200" baseline="-25000" dirty="0">
              <a:latin typeface="Calibri" pitchFamily="34" charset="0"/>
              <a:cs typeface="Calibri" pitchFamily="34" charset="0"/>
            </a:endParaRPr>
          </a:p>
          <a:p>
            <a:pPr>
              <a:buFontTx/>
              <a:buNone/>
            </a:pPr>
            <a:r>
              <a:rPr lang="en-US" sz="2200" dirty="0"/>
              <a:t>Alternative Hypothesis </a:t>
            </a:r>
            <a:r>
              <a:rPr lang="en-US" sz="2200" dirty="0">
                <a:latin typeface="Calibri" pitchFamily="34" charset="0"/>
                <a:cs typeface="Calibri" pitchFamily="34" charset="0"/>
              </a:rPr>
              <a:t>H</a:t>
            </a:r>
            <a:r>
              <a:rPr lang="el-GR" sz="2200" baseline="-25000" dirty="0">
                <a:latin typeface="Calibri" pitchFamily="34" charset="0"/>
                <a:cs typeface="Calibri" pitchFamily="34" charset="0"/>
              </a:rPr>
              <a:t>α</a:t>
            </a:r>
            <a:r>
              <a:rPr lang="en-US" sz="2200" dirty="0">
                <a:latin typeface="Calibri" pitchFamily="34" charset="0"/>
                <a:cs typeface="Calibri" pitchFamily="34" charset="0"/>
              </a:rPr>
              <a:t>: </a:t>
            </a:r>
            <a:r>
              <a:rPr lang="el-GR" sz="2200" dirty="0">
                <a:latin typeface="Calibri" pitchFamily="34" charset="0"/>
                <a:cs typeface="Calibri" pitchFamily="34" charset="0"/>
              </a:rPr>
              <a:t>μ</a:t>
            </a:r>
            <a:r>
              <a:rPr lang="en-GB" sz="2200" dirty="0">
                <a:latin typeface="Calibri" pitchFamily="34" charset="0"/>
                <a:cs typeface="Calibri" pitchFamily="34" charset="0"/>
              </a:rPr>
              <a:t>&lt;10</a:t>
            </a:r>
            <a:endParaRPr lang="en-US" sz="2200" baseline="-25000" dirty="0">
              <a:latin typeface="Calibri" pitchFamily="34" charset="0"/>
              <a:cs typeface="Calibri" pitchFamily="34" charset="0"/>
            </a:endParaRPr>
          </a:p>
          <a:p>
            <a:pPr>
              <a:buFontTx/>
              <a:buNone/>
            </a:pPr>
            <a:r>
              <a:rPr lang="en-US" sz="2200" dirty="0"/>
              <a:t>level of significance: </a:t>
            </a:r>
            <a:r>
              <a:rPr lang="el-GR" sz="2200" dirty="0"/>
              <a:t>α</a:t>
            </a:r>
            <a:r>
              <a:rPr lang="en-GB" sz="2200" dirty="0"/>
              <a:t>=5%</a:t>
            </a:r>
          </a:p>
          <a:p>
            <a:pPr>
              <a:buFontTx/>
              <a:buNone/>
            </a:pPr>
            <a:endParaRPr lang="en-GB" sz="2200" b="1" dirty="0"/>
          </a:p>
          <a:p>
            <a:pPr>
              <a:buFontTx/>
              <a:buNone/>
            </a:pPr>
            <a:endParaRPr lang="en-GB" sz="2200" b="1" dirty="0"/>
          </a:p>
          <a:p>
            <a:pPr>
              <a:buFontTx/>
              <a:buNone/>
            </a:pPr>
            <a:endParaRPr lang="en-GB" sz="2200" b="1" dirty="0"/>
          </a:p>
          <a:p>
            <a:pPr>
              <a:buFontTx/>
              <a:buNone/>
            </a:pPr>
            <a:endParaRPr lang="en-GB" sz="2200" dirty="0"/>
          </a:p>
          <a:p>
            <a:pPr>
              <a:buFontTx/>
              <a:buNone/>
            </a:pPr>
            <a:endParaRPr lang="en-GB" sz="2200" dirty="0"/>
          </a:p>
          <a:p>
            <a:pPr>
              <a:buFontTx/>
              <a:buNone/>
            </a:pPr>
            <a:endParaRPr lang="en-GB" sz="2200" dirty="0"/>
          </a:p>
        </p:txBody>
      </p:sp>
      <p:graphicFrame>
        <p:nvGraphicFramePr>
          <p:cNvPr id="4" name="Table 3"/>
          <p:cNvGraphicFramePr>
            <a:graphicFrameLocks noGrp="1"/>
          </p:cNvGraphicFramePr>
          <p:nvPr>
            <p:extLst>
              <p:ext uri="{D42A27DB-BD31-4B8C-83A1-F6EECF244321}">
                <p14:modId xmlns:p14="http://schemas.microsoft.com/office/powerpoint/2010/main" val="4028801422"/>
              </p:ext>
            </p:extLst>
          </p:nvPr>
        </p:nvGraphicFramePr>
        <p:xfrm>
          <a:off x="2083095" y="2694468"/>
          <a:ext cx="7848600" cy="533400"/>
        </p:xfrm>
        <a:graphic>
          <a:graphicData uri="http://schemas.openxmlformats.org/drawingml/2006/table">
            <a:tbl>
              <a:tblPr firstRow="1" bandRow="1">
                <a:tableStyleId>{5940675A-B579-460E-94D1-54222C63F5DA}</a:tableStyleId>
              </a:tblPr>
              <a:tblGrid>
                <a:gridCol w="784860">
                  <a:extLst>
                    <a:ext uri="{9D8B030D-6E8A-4147-A177-3AD203B41FA5}">
                      <a16:colId xmlns:a16="http://schemas.microsoft.com/office/drawing/2014/main" val="20000"/>
                    </a:ext>
                  </a:extLst>
                </a:gridCol>
                <a:gridCol w="784860">
                  <a:extLst>
                    <a:ext uri="{9D8B030D-6E8A-4147-A177-3AD203B41FA5}">
                      <a16:colId xmlns:a16="http://schemas.microsoft.com/office/drawing/2014/main" val="20001"/>
                    </a:ext>
                  </a:extLst>
                </a:gridCol>
                <a:gridCol w="784860">
                  <a:extLst>
                    <a:ext uri="{9D8B030D-6E8A-4147-A177-3AD203B41FA5}">
                      <a16:colId xmlns:a16="http://schemas.microsoft.com/office/drawing/2014/main" val="20002"/>
                    </a:ext>
                  </a:extLst>
                </a:gridCol>
                <a:gridCol w="784860">
                  <a:extLst>
                    <a:ext uri="{9D8B030D-6E8A-4147-A177-3AD203B41FA5}">
                      <a16:colId xmlns:a16="http://schemas.microsoft.com/office/drawing/2014/main" val="20003"/>
                    </a:ext>
                  </a:extLst>
                </a:gridCol>
                <a:gridCol w="784860">
                  <a:extLst>
                    <a:ext uri="{9D8B030D-6E8A-4147-A177-3AD203B41FA5}">
                      <a16:colId xmlns:a16="http://schemas.microsoft.com/office/drawing/2014/main" val="20004"/>
                    </a:ext>
                  </a:extLst>
                </a:gridCol>
                <a:gridCol w="784860">
                  <a:extLst>
                    <a:ext uri="{9D8B030D-6E8A-4147-A177-3AD203B41FA5}">
                      <a16:colId xmlns:a16="http://schemas.microsoft.com/office/drawing/2014/main" val="20005"/>
                    </a:ext>
                  </a:extLst>
                </a:gridCol>
                <a:gridCol w="784860">
                  <a:extLst>
                    <a:ext uri="{9D8B030D-6E8A-4147-A177-3AD203B41FA5}">
                      <a16:colId xmlns:a16="http://schemas.microsoft.com/office/drawing/2014/main" val="20006"/>
                    </a:ext>
                  </a:extLst>
                </a:gridCol>
                <a:gridCol w="784860">
                  <a:extLst>
                    <a:ext uri="{9D8B030D-6E8A-4147-A177-3AD203B41FA5}">
                      <a16:colId xmlns:a16="http://schemas.microsoft.com/office/drawing/2014/main" val="20007"/>
                    </a:ext>
                  </a:extLst>
                </a:gridCol>
                <a:gridCol w="784860">
                  <a:extLst>
                    <a:ext uri="{9D8B030D-6E8A-4147-A177-3AD203B41FA5}">
                      <a16:colId xmlns:a16="http://schemas.microsoft.com/office/drawing/2014/main" val="20008"/>
                    </a:ext>
                  </a:extLst>
                </a:gridCol>
                <a:gridCol w="784860">
                  <a:extLst>
                    <a:ext uri="{9D8B030D-6E8A-4147-A177-3AD203B41FA5}">
                      <a16:colId xmlns:a16="http://schemas.microsoft.com/office/drawing/2014/main" val="20009"/>
                    </a:ext>
                  </a:extLst>
                </a:gridCol>
              </a:tblGrid>
              <a:tr h="533400">
                <a:tc>
                  <a:txBody>
                    <a:bodyPr/>
                    <a:lstStyle/>
                    <a:p>
                      <a:pPr algn="ctr"/>
                      <a:r>
                        <a:rPr lang="en-GB" dirty="0"/>
                        <a:t>11.2</a:t>
                      </a:r>
                      <a:endParaRPr lang="en-GB" dirty="0">
                        <a:solidFill>
                          <a:schemeClr val="tx1"/>
                        </a:solidFill>
                      </a:endParaRPr>
                    </a:p>
                  </a:txBody>
                  <a:tcPr/>
                </a:tc>
                <a:tc>
                  <a:txBody>
                    <a:bodyPr/>
                    <a:lstStyle/>
                    <a:p>
                      <a:pPr algn="ctr"/>
                      <a:r>
                        <a:rPr lang="en-GB" dirty="0"/>
                        <a:t>10.7</a:t>
                      </a:r>
                      <a:endParaRPr lang="en-GB" dirty="0">
                        <a:solidFill>
                          <a:schemeClr val="tx1"/>
                        </a:solidFill>
                      </a:endParaRPr>
                    </a:p>
                  </a:txBody>
                  <a:tcPr/>
                </a:tc>
                <a:tc>
                  <a:txBody>
                    <a:bodyPr/>
                    <a:lstStyle/>
                    <a:p>
                      <a:pPr algn="ctr"/>
                      <a:r>
                        <a:rPr lang="en-GB" dirty="0"/>
                        <a:t>11.3</a:t>
                      </a:r>
                      <a:endParaRPr lang="en-GB" dirty="0">
                        <a:solidFill>
                          <a:schemeClr val="tx1"/>
                        </a:solidFill>
                      </a:endParaRPr>
                    </a:p>
                  </a:txBody>
                  <a:tcPr/>
                </a:tc>
                <a:tc>
                  <a:txBody>
                    <a:bodyPr/>
                    <a:lstStyle/>
                    <a:p>
                      <a:pPr algn="ctr"/>
                      <a:r>
                        <a:rPr lang="en-GB" dirty="0"/>
                        <a:t>11.0</a:t>
                      </a:r>
                      <a:endParaRPr lang="en-GB" dirty="0">
                        <a:solidFill>
                          <a:schemeClr val="tx1"/>
                        </a:solidFill>
                      </a:endParaRPr>
                    </a:p>
                  </a:txBody>
                  <a:tcPr/>
                </a:tc>
                <a:tc>
                  <a:txBody>
                    <a:bodyPr/>
                    <a:lstStyle/>
                    <a:p>
                      <a:pPr algn="ctr"/>
                      <a:r>
                        <a:rPr lang="en-GB" dirty="0"/>
                        <a:t>10.8</a:t>
                      </a:r>
                      <a:endParaRPr lang="en-GB" dirty="0">
                        <a:solidFill>
                          <a:schemeClr val="tx1"/>
                        </a:solidFill>
                      </a:endParaRPr>
                    </a:p>
                  </a:txBody>
                  <a:tcPr/>
                </a:tc>
                <a:tc>
                  <a:txBody>
                    <a:bodyPr/>
                    <a:lstStyle/>
                    <a:p>
                      <a:pPr algn="ctr"/>
                      <a:r>
                        <a:rPr lang="en-GB" dirty="0"/>
                        <a:t>10.7</a:t>
                      </a:r>
                      <a:endParaRPr lang="en-GB" dirty="0">
                        <a:solidFill>
                          <a:schemeClr val="tx1"/>
                        </a:solidFill>
                      </a:endParaRPr>
                    </a:p>
                  </a:txBody>
                  <a:tcPr/>
                </a:tc>
                <a:tc>
                  <a:txBody>
                    <a:bodyPr/>
                    <a:lstStyle/>
                    <a:p>
                      <a:pPr algn="ctr"/>
                      <a:r>
                        <a:rPr lang="en-GB" dirty="0"/>
                        <a:t>10.6</a:t>
                      </a:r>
                      <a:endParaRPr lang="en-GB" dirty="0">
                        <a:solidFill>
                          <a:schemeClr val="tx1"/>
                        </a:solidFill>
                      </a:endParaRPr>
                    </a:p>
                  </a:txBody>
                  <a:tcPr/>
                </a:tc>
                <a:tc>
                  <a:txBody>
                    <a:bodyPr/>
                    <a:lstStyle/>
                    <a:p>
                      <a:pPr algn="ctr"/>
                      <a:r>
                        <a:rPr lang="en-GB" dirty="0"/>
                        <a:t>10.6</a:t>
                      </a:r>
                      <a:endParaRPr lang="en-GB" dirty="0">
                        <a:solidFill>
                          <a:schemeClr val="tx1"/>
                        </a:solidFill>
                      </a:endParaRPr>
                    </a:p>
                  </a:txBody>
                  <a:tcPr/>
                </a:tc>
                <a:tc>
                  <a:txBody>
                    <a:bodyPr/>
                    <a:lstStyle/>
                    <a:p>
                      <a:pPr algn="ctr"/>
                      <a:r>
                        <a:rPr lang="en-GB" dirty="0"/>
                        <a:t>10.7</a:t>
                      </a:r>
                      <a:endParaRPr lang="en-GB" dirty="0">
                        <a:solidFill>
                          <a:schemeClr val="tx1"/>
                        </a:solidFill>
                      </a:endParaRPr>
                    </a:p>
                  </a:txBody>
                  <a:tcPr/>
                </a:tc>
                <a:tc>
                  <a:txBody>
                    <a:bodyPr/>
                    <a:lstStyle/>
                    <a:p>
                      <a:pPr algn="ctr"/>
                      <a:r>
                        <a:rPr lang="en-GB" dirty="0"/>
                        <a:t>10.4</a:t>
                      </a:r>
                      <a:endParaRPr lang="en-GB"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0D635D5A-4544-666D-F2F9-08F3EEE44C00}"/>
              </a:ext>
            </a:extLst>
          </p:cNvPr>
          <p:cNvSpPr>
            <a:spLocks noGrp="1"/>
          </p:cNvSpPr>
          <p:nvPr>
            <p:ph type="title"/>
          </p:nvPr>
        </p:nvSpPr>
        <p:spPr>
          <a:xfrm>
            <a:off x="609600" y="186070"/>
            <a:ext cx="10972800" cy="685800"/>
          </a:xfrm>
        </p:spPr>
        <p:txBody>
          <a:bodyPr/>
          <a:lstStyle/>
          <a:p>
            <a:r>
              <a:rPr lang="en-IN" dirty="0"/>
              <a:t>Example</a:t>
            </a:r>
          </a:p>
        </p:txBody>
      </p:sp>
    </p:spTree>
    <p:extLst>
      <p:ext uri="{BB962C8B-B14F-4D97-AF65-F5344CB8AC3E}">
        <p14:creationId xmlns:p14="http://schemas.microsoft.com/office/powerpoint/2010/main" val="33980293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978195" y="457201"/>
            <a:ext cx="9877647" cy="5668963"/>
          </a:xfrm>
        </p:spPr>
        <p:txBody>
          <a:bodyPr/>
          <a:lstStyle/>
          <a:p>
            <a:pPr eaLnBrk="1" hangingPunct="1">
              <a:buFontTx/>
              <a:buNone/>
            </a:pPr>
            <a:r>
              <a:rPr lang="en-US" sz="2200" dirty="0">
                <a:latin typeface="Times New Roman" pitchFamily="18" charset="0"/>
                <a:cs typeface="Times New Roman" pitchFamily="18" charset="0"/>
              </a:rPr>
              <a:t>The table t-value at 9 </a:t>
            </a:r>
            <a:r>
              <a:rPr lang="en-US" sz="2200" dirty="0" err="1">
                <a:latin typeface="Times New Roman" pitchFamily="18" charset="0"/>
                <a:cs typeface="Times New Roman" pitchFamily="18" charset="0"/>
              </a:rPr>
              <a:t>d.f</a:t>
            </a:r>
            <a:r>
              <a:rPr lang="en-US" sz="2200" dirty="0">
                <a:latin typeface="Times New Roman" pitchFamily="18" charset="0"/>
                <a:cs typeface="Times New Roman" pitchFamily="18" charset="0"/>
              </a:rPr>
              <a:t>  is </a:t>
            </a:r>
            <a:r>
              <a:rPr lang="en-US" sz="2200" b="1" dirty="0">
                <a:latin typeface="Times New Roman" pitchFamily="18" charset="0"/>
                <a:cs typeface="Times New Roman" pitchFamily="18" charset="0"/>
              </a:rPr>
              <a:t>-1.83</a:t>
            </a:r>
          </a:p>
          <a:p>
            <a:pPr eaLnBrk="1" hangingPunct="1">
              <a:buFontTx/>
              <a:buNone/>
            </a:pPr>
            <a:r>
              <a:rPr lang="en-US" sz="2200" b="1" dirty="0">
                <a:latin typeface="Times New Roman" pitchFamily="18" charset="0"/>
                <a:cs typeface="Times New Roman" pitchFamily="18" charset="0"/>
              </a:rPr>
              <a:t>Acceptance region should be greater than -1.83</a:t>
            </a:r>
          </a:p>
          <a:p>
            <a:pPr eaLnBrk="1" hangingPunct="1">
              <a:buFontTx/>
              <a:buNone/>
            </a:pPr>
            <a:endParaRPr lang="en-US" sz="2200" b="1" dirty="0">
              <a:latin typeface="Times New Roman" pitchFamily="18" charset="0"/>
              <a:cs typeface="Times New Roman" pitchFamily="18" charset="0"/>
            </a:endParaRPr>
          </a:p>
          <a:p>
            <a:pPr eaLnBrk="1" hangingPunct="1">
              <a:buFontTx/>
              <a:buNone/>
            </a:pPr>
            <a:endParaRPr lang="en-US" sz="2200" dirty="0">
              <a:latin typeface="Times New Roman" pitchFamily="18" charset="0"/>
              <a:cs typeface="Times New Roman" pitchFamily="18" charset="0"/>
            </a:endParaRPr>
          </a:p>
          <a:p>
            <a:pPr eaLnBrk="1" hangingPunct="1">
              <a:buFontTx/>
              <a:buNone/>
            </a:pPr>
            <a:endParaRPr lang="en-US" sz="2200" dirty="0">
              <a:latin typeface="Times New Roman" pitchFamily="18" charset="0"/>
              <a:cs typeface="Times New Roman" pitchFamily="18" charset="0"/>
            </a:endParaRPr>
          </a:p>
          <a:p>
            <a:pPr eaLnBrk="1" hangingPunct="1">
              <a:buFontTx/>
              <a:buNone/>
            </a:pPr>
            <a:endParaRPr lang="en-US" sz="2200" dirty="0">
              <a:latin typeface="Times New Roman" pitchFamily="18" charset="0"/>
              <a:cs typeface="Times New Roman" pitchFamily="18" charset="0"/>
            </a:endParaRPr>
          </a:p>
          <a:p>
            <a:pPr eaLnBrk="1" hangingPunct="1">
              <a:buFontTx/>
              <a:buNone/>
            </a:pPr>
            <a:endParaRPr lang="en-US" sz="2200" dirty="0">
              <a:latin typeface="Times New Roman" pitchFamily="18" charset="0"/>
              <a:cs typeface="Times New Roman" pitchFamily="18" charset="0"/>
            </a:endParaRPr>
          </a:p>
          <a:p>
            <a:pPr eaLnBrk="1" hangingPunct="1">
              <a:buFontTx/>
              <a:buNone/>
            </a:pPr>
            <a:endParaRPr lang="en-US" sz="2200" dirty="0">
              <a:latin typeface="Times New Roman" pitchFamily="18" charset="0"/>
              <a:cs typeface="Times New Roman" pitchFamily="18" charset="0"/>
            </a:endParaRPr>
          </a:p>
          <a:p>
            <a:pPr marL="0" indent="0" eaLnBrk="1" hangingPunct="1">
              <a:buFontTx/>
              <a:buNone/>
            </a:pPr>
            <a:r>
              <a:rPr lang="en-US" sz="2200" dirty="0">
                <a:latin typeface="Times New Roman" pitchFamily="18" charset="0"/>
                <a:cs typeface="Times New Roman" pitchFamily="18" charset="0"/>
              </a:rPr>
              <a:t>The calculated value (8.94) is lies in acceptance  region. So null hypothesis is accepted</a:t>
            </a:r>
          </a:p>
          <a:p>
            <a:pPr eaLnBrk="1" hangingPunct="1">
              <a:buFontTx/>
              <a:buNone/>
            </a:pPr>
            <a:r>
              <a:rPr lang="en-US" sz="2200" dirty="0">
                <a:latin typeface="Times New Roman" pitchFamily="18" charset="0"/>
                <a:cs typeface="Times New Roman" pitchFamily="18" charset="0"/>
              </a:rPr>
              <a:t>There is statistical evidence to support the claim.</a:t>
            </a:r>
          </a:p>
          <a:p>
            <a:pPr eaLnBrk="1" hangingPunct="1">
              <a:buFontTx/>
              <a:buNone/>
            </a:pPr>
            <a:endParaRPr lang="en-US" sz="2200" dirty="0">
              <a:latin typeface="Times New Roman" pitchFamily="18" charset="0"/>
              <a:cs typeface="Times New Roman" pitchFamily="18" charset="0"/>
            </a:endParaRPr>
          </a:p>
        </p:txBody>
      </p:sp>
      <p:graphicFrame>
        <p:nvGraphicFramePr>
          <p:cNvPr id="11266" name="Object 2"/>
          <p:cNvGraphicFramePr>
            <a:graphicFrameLocks noChangeAspect="1"/>
          </p:cNvGraphicFramePr>
          <p:nvPr/>
        </p:nvGraphicFramePr>
        <p:xfrm>
          <a:off x="3505200" y="1524000"/>
          <a:ext cx="5105400" cy="2743200"/>
        </p:xfrm>
        <a:graphic>
          <a:graphicData uri="http://schemas.openxmlformats.org/presentationml/2006/ole">
            <mc:AlternateContent xmlns:mc="http://schemas.openxmlformats.org/markup-compatibility/2006">
              <mc:Choice xmlns:v="urn:schemas-microsoft-com:vml" Requires="v">
                <p:oleObj name="Equation" r:id="rId2" imgW="1688760" imgH="1803240" progId="Equation.3">
                  <p:embed/>
                </p:oleObj>
              </mc:Choice>
              <mc:Fallback>
                <p:oleObj name="Equation" r:id="rId2" imgW="1688760" imgH="1803240" progId="Equation.3">
                  <p:embed/>
                  <p:pic>
                    <p:nvPicPr>
                      <p:cNvPr id="1126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524000"/>
                        <a:ext cx="5105400" cy="274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6">
                                            <p:txEl>
                                              <p:pRg st="8" end="8"/>
                                            </p:txEl>
                                          </p:spTgt>
                                        </p:tgtEl>
                                        <p:attrNameLst>
                                          <p:attrName>style.visibility</p:attrName>
                                        </p:attrNameLst>
                                      </p:cBhvr>
                                      <p:to>
                                        <p:strVal val="visible"/>
                                      </p:to>
                                    </p:set>
                                    <p:anim calcmode="lin" valueType="num">
                                      <p:cBhvr additive="base">
                                        <p:cTn id="13" dur="500" fill="hold"/>
                                        <p:tgtEl>
                                          <p:spTgt spid="16386">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6">
                                            <p:txEl>
                                              <p:pRg st="9" end="9"/>
                                            </p:txEl>
                                          </p:spTgt>
                                        </p:tgtEl>
                                        <p:attrNameLst>
                                          <p:attrName>style.visibility</p:attrName>
                                        </p:attrNameLst>
                                      </p:cBhvr>
                                      <p:to>
                                        <p:strVal val="visible"/>
                                      </p:to>
                                    </p:set>
                                    <p:anim calcmode="lin" valueType="num">
                                      <p:cBhvr additive="base">
                                        <p:cTn id="19" dur="500" fill="hold"/>
                                        <p:tgtEl>
                                          <p:spTgt spid="16386">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9C12-80B3-9037-FC26-067AA0BD6F1B}"/>
              </a:ext>
            </a:extLst>
          </p:cNvPr>
          <p:cNvSpPr>
            <a:spLocks noGrp="1"/>
          </p:cNvSpPr>
          <p:nvPr>
            <p:ph type="title"/>
          </p:nvPr>
        </p:nvSpPr>
        <p:spPr/>
        <p:txBody>
          <a:bodyPr/>
          <a:lstStyle/>
          <a:p>
            <a:r>
              <a:rPr lang="en-US" dirty="0"/>
              <a:t>Is it Z-Test or T-Test? </a:t>
            </a:r>
            <a:endParaRPr lang="en-IN" dirty="0"/>
          </a:p>
        </p:txBody>
      </p:sp>
      <p:sp>
        <p:nvSpPr>
          <p:cNvPr id="3" name="Content Placeholder 2">
            <a:extLst>
              <a:ext uri="{FF2B5EF4-FFF2-40B4-BE49-F238E27FC236}">
                <a16:creationId xmlns:a16="http://schemas.microsoft.com/office/drawing/2014/main" id="{530C9F3F-B2CB-7830-334F-7979EAA0052A}"/>
              </a:ext>
            </a:extLst>
          </p:cNvPr>
          <p:cNvSpPr>
            <a:spLocks noGrp="1"/>
          </p:cNvSpPr>
          <p:nvPr>
            <p:ph idx="1"/>
          </p:nvPr>
        </p:nvSpPr>
        <p:spPr>
          <a:xfrm>
            <a:off x="609600" y="1263502"/>
            <a:ext cx="10972800" cy="4830763"/>
          </a:xfrm>
        </p:spPr>
        <p:txBody>
          <a:bodyPr/>
          <a:lstStyle/>
          <a:p>
            <a:pPr marL="0" indent="0">
              <a:buNone/>
            </a:pPr>
            <a:r>
              <a:rPr lang="en-GB" sz="2400" dirty="0">
                <a:latin typeface="Verdana" pitchFamily="34" charset="0"/>
                <a:ea typeface="Verdana" pitchFamily="34" charset="0"/>
                <a:cs typeface="Verdana" pitchFamily="34" charset="0"/>
              </a:rPr>
              <a:t>A car manufacturer is procuring car batteries from two companies.  For testing whether the two brands of batteries say A and B had the same life, the manufacturer collected data about the lives of both brand of batteries from 20 car owners- 10 using A brand and 10using B brand.  The lives were reported as follows:</a:t>
            </a:r>
          </a:p>
          <a:p>
            <a:pPr marL="0" indent="0">
              <a:buNone/>
            </a:pPr>
            <a:endParaRPr lang="en-IN" sz="2400" b="1" dirty="0"/>
          </a:p>
        </p:txBody>
      </p:sp>
      <p:graphicFrame>
        <p:nvGraphicFramePr>
          <p:cNvPr id="4" name="Table 3">
            <a:extLst>
              <a:ext uri="{FF2B5EF4-FFF2-40B4-BE49-F238E27FC236}">
                <a16:creationId xmlns:a16="http://schemas.microsoft.com/office/drawing/2014/main" id="{33423872-2A78-AC35-ED5E-4ADDD0ACCF34}"/>
              </a:ext>
            </a:extLst>
          </p:cNvPr>
          <p:cNvGraphicFramePr>
            <a:graphicFrameLocks noGrp="1"/>
          </p:cNvGraphicFramePr>
          <p:nvPr/>
        </p:nvGraphicFramePr>
        <p:xfrm>
          <a:off x="1827028" y="4206949"/>
          <a:ext cx="6934202" cy="763778"/>
        </p:xfrm>
        <a:graphic>
          <a:graphicData uri="http://schemas.openxmlformats.org/drawingml/2006/table">
            <a:tbl>
              <a:tblPr firstRow="1" bandRow="1">
                <a:tableStyleId>{073A0DAA-6AF3-43AB-8588-CEC1D06C72B9}</a:tableStyleId>
              </a:tblPr>
              <a:tblGrid>
                <a:gridCol w="630382">
                  <a:extLst>
                    <a:ext uri="{9D8B030D-6E8A-4147-A177-3AD203B41FA5}">
                      <a16:colId xmlns:a16="http://schemas.microsoft.com/office/drawing/2014/main" val="20000"/>
                    </a:ext>
                  </a:extLst>
                </a:gridCol>
                <a:gridCol w="630382">
                  <a:extLst>
                    <a:ext uri="{9D8B030D-6E8A-4147-A177-3AD203B41FA5}">
                      <a16:colId xmlns:a16="http://schemas.microsoft.com/office/drawing/2014/main" val="20001"/>
                    </a:ext>
                  </a:extLst>
                </a:gridCol>
                <a:gridCol w="630382">
                  <a:extLst>
                    <a:ext uri="{9D8B030D-6E8A-4147-A177-3AD203B41FA5}">
                      <a16:colId xmlns:a16="http://schemas.microsoft.com/office/drawing/2014/main" val="20002"/>
                    </a:ext>
                  </a:extLst>
                </a:gridCol>
                <a:gridCol w="630382">
                  <a:extLst>
                    <a:ext uri="{9D8B030D-6E8A-4147-A177-3AD203B41FA5}">
                      <a16:colId xmlns:a16="http://schemas.microsoft.com/office/drawing/2014/main" val="20003"/>
                    </a:ext>
                  </a:extLst>
                </a:gridCol>
                <a:gridCol w="630382">
                  <a:extLst>
                    <a:ext uri="{9D8B030D-6E8A-4147-A177-3AD203B41FA5}">
                      <a16:colId xmlns:a16="http://schemas.microsoft.com/office/drawing/2014/main" val="20004"/>
                    </a:ext>
                  </a:extLst>
                </a:gridCol>
                <a:gridCol w="630382">
                  <a:extLst>
                    <a:ext uri="{9D8B030D-6E8A-4147-A177-3AD203B41FA5}">
                      <a16:colId xmlns:a16="http://schemas.microsoft.com/office/drawing/2014/main" val="20005"/>
                    </a:ext>
                  </a:extLst>
                </a:gridCol>
                <a:gridCol w="630382">
                  <a:extLst>
                    <a:ext uri="{9D8B030D-6E8A-4147-A177-3AD203B41FA5}">
                      <a16:colId xmlns:a16="http://schemas.microsoft.com/office/drawing/2014/main" val="20006"/>
                    </a:ext>
                  </a:extLst>
                </a:gridCol>
                <a:gridCol w="630382">
                  <a:extLst>
                    <a:ext uri="{9D8B030D-6E8A-4147-A177-3AD203B41FA5}">
                      <a16:colId xmlns:a16="http://schemas.microsoft.com/office/drawing/2014/main" val="20007"/>
                    </a:ext>
                  </a:extLst>
                </a:gridCol>
                <a:gridCol w="630382">
                  <a:extLst>
                    <a:ext uri="{9D8B030D-6E8A-4147-A177-3AD203B41FA5}">
                      <a16:colId xmlns:a16="http://schemas.microsoft.com/office/drawing/2014/main" val="20008"/>
                    </a:ext>
                  </a:extLst>
                </a:gridCol>
                <a:gridCol w="630382">
                  <a:extLst>
                    <a:ext uri="{9D8B030D-6E8A-4147-A177-3AD203B41FA5}">
                      <a16:colId xmlns:a16="http://schemas.microsoft.com/office/drawing/2014/main" val="20009"/>
                    </a:ext>
                  </a:extLst>
                </a:gridCol>
                <a:gridCol w="630382">
                  <a:extLst>
                    <a:ext uri="{9D8B030D-6E8A-4147-A177-3AD203B41FA5}">
                      <a16:colId xmlns:a16="http://schemas.microsoft.com/office/drawing/2014/main" val="20010"/>
                    </a:ext>
                  </a:extLst>
                </a:gridCol>
              </a:tblGrid>
              <a:tr h="142240">
                <a:tc>
                  <a:txBody>
                    <a:bodyPr/>
                    <a:lstStyle/>
                    <a:p>
                      <a:r>
                        <a:rPr lang="en-GB" dirty="0"/>
                        <a:t>A</a:t>
                      </a:r>
                    </a:p>
                  </a:txBody>
                  <a:tcPr/>
                </a:tc>
                <a:tc>
                  <a:txBody>
                    <a:bodyPr/>
                    <a:lstStyle/>
                    <a:p>
                      <a:r>
                        <a:rPr lang="en-GB" dirty="0"/>
                        <a:t>50</a:t>
                      </a:r>
                    </a:p>
                  </a:txBody>
                  <a:tcPr/>
                </a:tc>
                <a:tc>
                  <a:txBody>
                    <a:bodyPr/>
                    <a:lstStyle/>
                    <a:p>
                      <a:r>
                        <a:rPr lang="en-GB" dirty="0"/>
                        <a:t>61</a:t>
                      </a:r>
                    </a:p>
                  </a:txBody>
                  <a:tcPr/>
                </a:tc>
                <a:tc>
                  <a:txBody>
                    <a:bodyPr/>
                    <a:lstStyle/>
                    <a:p>
                      <a:r>
                        <a:rPr lang="en-GB" dirty="0"/>
                        <a:t>54</a:t>
                      </a:r>
                    </a:p>
                  </a:txBody>
                  <a:tcPr/>
                </a:tc>
                <a:tc>
                  <a:txBody>
                    <a:bodyPr/>
                    <a:lstStyle/>
                    <a:p>
                      <a:r>
                        <a:rPr lang="en-GB" dirty="0"/>
                        <a:t>60</a:t>
                      </a:r>
                    </a:p>
                  </a:txBody>
                  <a:tcPr/>
                </a:tc>
                <a:tc>
                  <a:txBody>
                    <a:bodyPr/>
                    <a:lstStyle/>
                    <a:p>
                      <a:r>
                        <a:rPr lang="en-GB" dirty="0"/>
                        <a:t>52</a:t>
                      </a:r>
                    </a:p>
                  </a:txBody>
                  <a:tcPr/>
                </a:tc>
                <a:tc>
                  <a:txBody>
                    <a:bodyPr/>
                    <a:lstStyle/>
                    <a:p>
                      <a:r>
                        <a:rPr lang="en-GB" dirty="0"/>
                        <a:t>58</a:t>
                      </a:r>
                    </a:p>
                  </a:txBody>
                  <a:tcPr/>
                </a:tc>
                <a:tc>
                  <a:txBody>
                    <a:bodyPr/>
                    <a:lstStyle/>
                    <a:p>
                      <a:r>
                        <a:rPr lang="en-GB" dirty="0"/>
                        <a:t>55</a:t>
                      </a:r>
                    </a:p>
                  </a:txBody>
                  <a:tcPr/>
                </a:tc>
                <a:tc>
                  <a:txBody>
                    <a:bodyPr/>
                    <a:lstStyle/>
                    <a:p>
                      <a:r>
                        <a:rPr lang="en-GB"/>
                        <a:t>56</a:t>
                      </a:r>
                      <a:endParaRPr lang="en-GB" dirty="0"/>
                    </a:p>
                  </a:txBody>
                  <a:tcPr/>
                </a:tc>
                <a:tc>
                  <a:txBody>
                    <a:bodyPr/>
                    <a:lstStyle/>
                    <a:p>
                      <a:r>
                        <a:rPr lang="en-GB" dirty="0"/>
                        <a:t>54</a:t>
                      </a:r>
                    </a:p>
                  </a:txBody>
                  <a:tcPr/>
                </a:tc>
                <a:tc>
                  <a:txBody>
                    <a:bodyPr/>
                    <a:lstStyle/>
                    <a:p>
                      <a:r>
                        <a:rPr lang="en-GB" dirty="0"/>
                        <a:t>53</a:t>
                      </a:r>
                    </a:p>
                  </a:txBody>
                  <a:tcPr/>
                </a:tc>
                <a:extLst>
                  <a:ext uri="{0D108BD9-81ED-4DB2-BD59-A6C34878D82A}">
                    <a16:rowId xmlns:a16="http://schemas.microsoft.com/office/drawing/2014/main" val="10000"/>
                  </a:ext>
                </a:extLst>
              </a:tr>
              <a:tr h="142240">
                <a:tc>
                  <a:txBody>
                    <a:bodyPr/>
                    <a:lstStyle/>
                    <a:p>
                      <a:r>
                        <a:rPr lang="en-GB"/>
                        <a:t>B</a:t>
                      </a:r>
                      <a:endParaRPr lang="en-GB" dirty="0"/>
                    </a:p>
                  </a:txBody>
                  <a:tcPr/>
                </a:tc>
                <a:tc>
                  <a:txBody>
                    <a:bodyPr/>
                    <a:lstStyle/>
                    <a:p>
                      <a:r>
                        <a:rPr lang="en-GB" dirty="0"/>
                        <a:t>65</a:t>
                      </a:r>
                    </a:p>
                  </a:txBody>
                  <a:tcPr/>
                </a:tc>
                <a:tc>
                  <a:txBody>
                    <a:bodyPr/>
                    <a:lstStyle/>
                    <a:p>
                      <a:r>
                        <a:rPr lang="en-GB" dirty="0"/>
                        <a:t>57</a:t>
                      </a:r>
                    </a:p>
                  </a:txBody>
                  <a:tcPr/>
                </a:tc>
                <a:tc>
                  <a:txBody>
                    <a:bodyPr/>
                    <a:lstStyle/>
                    <a:p>
                      <a:r>
                        <a:rPr lang="en-GB" dirty="0"/>
                        <a:t>60</a:t>
                      </a:r>
                    </a:p>
                  </a:txBody>
                  <a:tcPr/>
                </a:tc>
                <a:tc>
                  <a:txBody>
                    <a:bodyPr/>
                    <a:lstStyle/>
                    <a:p>
                      <a:r>
                        <a:rPr lang="en-GB" dirty="0"/>
                        <a:t>55</a:t>
                      </a:r>
                    </a:p>
                  </a:txBody>
                  <a:tcPr/>
                </a:tc>
                <a:tc>
                  <a:txBody>
                    <a:bodyPr/>
                    <a:lstStyle/>
                    <a:p>
                      <a:r>
                        <a:rPr lang="en-GB" dirty="0"/>
                        <a:t>58</a:t>
                      </a:r>
                    </a:p>
                  </a:txBody>
                  <a:tcPr/>
                </a:tc>
                <a:tc>
                  <a:txBody>
                    <a:bodyPr/>
                    <a:lstStyle/>
                    <a:p>
                      <a:r>
                        <a:rPr lang="en-GB" dirty="0"/>
                        <a:t>59</a:t>
                      </a:r>
                    </a:p>
                  </a:txBody>
                  <a:tcPr/>
                </a:tc>
                <a:tc>
                  <a:txBody>
                    <a:bodyPr/>
                    <a:lstStyle/>
                    <a:p>
                      <a:r>
                        <a:rPr lang="en-GB" dirty="0"/>
                        <a:t>62</a:t>
                      </a:r>
                    </a:p>
                  </a:txBody>
                  <a:tcPr/>
                </a:tc>
                <a:tc>
                  <a:txBody>
                    <a:bodyPr/>
                    <a:lstStyle/>
                    <a:p>
                      <a:r>
                        <a:rPr lang="en-GB" dirty="0"/>
                        <a:t>67</a:t>
                      </a:r>
                    </a:p>
                  </a:txBody>
                  <a:tcPr/>
                </a:tc>
                <a:tc>
                  <a:txBody>
                    <a:bodyPr/>
                    <a:lstStyle/>
                    <a:p>
                      <a:r>
                        <a:rPr lang="en-GB" dirty="0"/>
                        <a:t>56</a:t>
                      </a:r>
                    </a:p>
                  </a:txBody>
                  <a:tcPr/>
                </a:tc>
                <a:tc>
                  <a:txBody>
                    <a:bodyPr/>
                    <a:lstStyle/>
                    <a:p>
                      <a:r>
                        <a:rPr lang="en-GB" dirty="0"/>
                        <a:t>61</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3007408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9C12-80B3-9037-FC26-067AA0BD6F1B}"/>
              </a:ext>
            </a:extLst>
          </p:cNvPr>
          <p:cNvSpPr>
            <a:spLocks noGrp="1"/>
          </p:cNvSpPr>
          <p:nvPr>
            <p:ph type="title"/>
          </p:nvPr>
        </p:nvSpPr>
        <p:spPr/>
        <p:txBody>
          <a:bodyPr/>
          <a:lstStyle/>
          <a:p>
            <a:r>
              <a:rPr lang="en-US" dirty="0"/>
              <a:t>Is it Z-Test or T-Test? </a:t>
            </a:r>
            <a:endParaRPr lang="en-IN" dirty="0"/>
          </a:p>
        </p:txBody>
      </p:sp>
      <p:sp>
        <p:nvSpPr>
          <p:cNvPr id="3" name="Content Placeholder 2">
            <a:extLst>
              <a:ext uri="{FF2B5EF4-FFF2-40B4-BE49-F238E27FC236}">
                <a16:creationId xmlns:a16="http://schemas.microsoft.com/office/drawing/2014/main" id="{530C9F3F-B2CB-7830-334F-7979EAA0052A}"/>
              </a:ext>
            </a:extLst>
          </p:cNvPr>
          <p:cNvSpPr>
            <a:spLocks noGrp="1"/>
          </p:cNvSpPr>
          <p:nvPr>
            <p:ph idx="1"/>
          </p:nvPr>
        </p:nvSpPr>
        <p:spPr>
          <a:xfrm>
            <a:off x="609600" y="1263502"/>
            <a:ext cx="10972800" cy="4830763"/>
          </a:xfrm>
        </p:spPr>
        <p:txBody>
          <a:bodyPr/>
          <a:lstStyle/>
          <a:p>
            <a:pPr marL="0" indent="0">
              <a:buNone/>
            </a:pPr>
            <a:r>
              <a:rPr lang="en-GB" sz="2400" dirty="0">
                <a:latin typeface="Verdana" pitchFamily="34" charset="0"/>
                <a:ea typeface="Verdana" pitchFamily="34" charset="0"/>
                <a:cs typeface="Verdana" pitchFamily="34" charset="0"/>
              </a:rPr>
              <a:t>A car manufacturer is procuring car batteries from two companies.  For testing whether the two brands of batteries say A and B had the same life, the manufacturer collected data about the lives of both brand of batteries from </a:t>
            </a:r>
            <a:r>
              <a:rPr lang="en-GB" sz="2400" dirty="0">
                <a:solidFill>
                  <a:srgbClr val="FF0000"/>
                </a:solidFill>
                <a:latin typeface="Verdana" pitchFamily="34" charset="0"/>
                <a:ea typeface="Verdana" pitchFamily="34" charset="0"/>
                <a:cs typeface="Verdana" pitchFamily="34" charset="0"/>
              </a:rPr>
              <a:t>20 car owners- 10 using A brand and 10using B brand</a:t>
            </a:r>
            <a:r>
              <a:rPr lang="en-GB" sz="2400" dirty="0">
                <a:latin typeface="Verdana" pitchFamily="34" charset="0"/>
                <a:ea typeface="Verdana" pitchFamily="34" charset="0"/>
                <a:cs typeface="Verdana" pitchFamily="34" charset="0"/>
              </a:rPr>
              <a:t>.  The lives were reported as follows:</a:t>
            </a:r>
          </a:p>
          <a:p>
            <a:pPr marL="0" indent="0">
              <a:buNone/>
            </a:pPr>
            <a:endParaRPr lang="en-IN" sz="2400" b="1" dirty="0"/>
          </a:p>
        </p:txBody>
      </p:sp>
      <p:graphicFrame>
        <p:nvGraphicFramePr>
          <p:cNvPr id="4" name="Table 3">
            <a:extLst>
              <a:ext uri="{FF2B5EF4-FFF2-40B4-BE49-F238E27FC236}">
                <a16:creationId xmlns:a16="http://schemas.microsoft.com/office/drawing/2014/main" id="{33423872-2A78-AC35-ED5E-4ADDD0ACCF34}"/>
              </a:ext>
            </a:extLst>
          </p:cNvPr>
          <p:cNvGraphicFramePr>
            <a:graphicFrameLocks noGrp="1"/>
          </p:cNvGraphicFramePr>
          <p:nvPr/>
        </p:nvGraphicFramePr>
        <p:xfrm>
          <a:off x="1827028" y="4206949"/>
          <a:ext cx="6934202" cy="763778"/>
        </p:xfrm>
        <a:graphic>
          <a:graphicData uri="http://schemas.openxmlformats.org/drawingml/2006/table">
            <a:tbl>
              <a:tblPr firstRow="1" bandRow="1">
                <a:tableStyleId>{073A0DAA-6AF3-43AB-8588-CEC1D06C72B9}</a:tableStyleId>
              </a:tblPr>
              <a:tblGrid>
                <a:gridCol w="630382">
                  <a:extLst>
                    <a:ext uri="{9D8B030D-6E8A-4147-A177-3AD203B41FA5}">
                      <a16:colId xmlns:a16="http://schemas.microsoft.com/office/drawing/2014/main" val="20000"/>
                    </a:ext>
                  </a:extLst>
                </a:gridCol>
                <a:gridCol w="630382">
                  <a:extLst>
                    <a:ext uri="{9D8B030D-6E8A-4147-A177-3AD203B41FA5}">
                      <a16:colId xmlns:a16="http://schemas.microsoft.com/office/drawing/2014/main" val="20001"/>
                    </a:ext>
                  </a:extLst>
                </a:gridCol>
                <a:gridCol w="630382">
                  <a:extLst>
                    <a:ext uri="{9D8B030D-6E8A-4147-A177-3AD203B41FA5}">
                      <a16:colId xmlns:a16="http://schemas.microsoft.com/office/drawing/2014/main" val="20002"/>
                    </a:ext>
                  </a:extLst>
                </a:gridCol>
                <a:gridCol w="630382">
                  <a:extLst>
                    <a:ext uri="{9D8B030D-6E8A-4147-A177-3AD203B41FA5}">
                      <a16:colId xmlns:a16="http://schemas.microsoft.com/office/drawing/2014/main" val="20003"/>
                    </a:ext>
                  </a:extLst>
                </a:gridCol>
                <a:gridCol w="630382">
                  <a:extLst>
                    <a:ext uri="{9D8B030D-6E8A-4147-A177-3AD203B41FA5}">
                      <a16:colId xmlns:a16="http://schemas.microsoft.com/office/drawing/2014/main" val="20004"/>
                    </a:ext>
                  </a:extLst>
                </a:gridCol>
                <a:gridCol w="630382">
                  <a:extLst>
                    <a:ext uri="{9D8B030D-6E8A-4147-A177-3AD203B41FA5}">
                      <a16:colId xmlns:a16="http://schemas.microsoft.com/office/drawing/2014/main" val="20005"/>
                    </a:ext>
                  </a:extLst>
                </a:gridCol>
                <a:gridCol w="630382">
                  <a:extLst>
                    <a:ext uri="{9D8B030D-6E8A-4147-A177-3AD203B41FA5}">
                      <a16:colId xmlns:a16="http://schemas.microsoft.com/office/drawing/2014/main" val="20006"/>
                    </a:ext>
                  </a:extLst>
                </a:gridCol>
                <a:gridCol w="630382">
                  <a:extLst>
                    <a:ext uri="{9D8B030D-6E8A-4147-A177-3AD203B41FA5}">
                      <a16:colId xmlns:a16="http://schemas.microsoft.com/office/drawing/2014/main" val="20007"/>
                    </a:ext>
                  </a:extLst>
                </a:gridCol>
                <a:gridCol w="630382">
                  <a:extLst>
                    <a:ext uri="{9D8B030D-6E8A-4147-A177-3AD203B41FA5}">
                      <a16:colId xmlns:a16="http://schemas.microsoft.com/office/drawing/2014/main" val="20008"/>
                    </a:ext>
                  </a:extLst>
                </a:gridCol>
                <a:gridCol w="630382">
                  <a:extLst>
                    <a:ext uri="{9D8B030D-6E8A-4147-A177-3AD203B41FA5}">
                      <a16:colId xmlns:a16="http://schemas.microsoft.com/office/drawing/2014/main" val="20009"/>
                    </a:ext>
                  </a:extLst>
                </a:gridCol>
                <a:gridCol w="630382">
                  <a:extLst>
                    <a:ext uri="{9D8B030D-6E8A-4147-A177-3AD203B41FA5}">
                      <a16:colId xmlns:a16="http://schemas.microsoft.com/office/drawing/2014/main" val="20010"/>
                    </a:ext>
                  </a:extLst>
                </a:gridCol>
              </a:tblGrid>
              <a:tr h="142240">
                <a:tc>
                  <a:txBody>
                    <a:bodyPr/>
                    <a:lstStyle/>
                    <a:p>
                      <a:r>
                        <a:rPr lang="en-GB" dirty="0"/>
                        <a:t>A</a:t>
                      </a:r>
                    </a:p>
                  </a:txBody>
                  <a:tcPr/>
                </a:tc>
                <a:tc>
                  <a:txBody>
                    <a:bodyPr/>
                    <a:lstStyle/>
                    <a:p>
                      <a:r>
                        <a:rPr lang="en-GB" dirty="0"/>
                        <a:t>50</a:t>
                      </a:r>
                    </a:p>
                  </a:txBody>
                  <a:tcPr/>
                </a:tc>
                <a:tc>
                  <a:txBody>
                    <a:bodyPr/>
                    <a:lstStyle/>
                    <a:p>
                      <a:r>
                        <a:rPr lang="en-GB" dirty="0"/>
                        <a:t>61</a:t>
                      </a:r>
                    </a:p>
                  </a:txBody>
                  <a:tcPr/>
                </a:tc>
                <a:tc>
                  <a:txBody>
                    <a:bodyPr/>
                    <a:lstStyle/>
                    <a:p>
                      <a:r>
                        <a:rPr lang="en-GB" dirty="0"/>
                        <a:t>54</a:t>
                      </a:r>
                    </a:p>
                  </a:txBody>
                  <a:tcPr/>
                </a:tc>
                <a:tc>
                  <a:txBody>
                    <a:bodyPr/>
                    <a:lstStyle/>
                    <a:p>
                      <a:r>
                        <a:rPr lang="en-GB" dirty="0"/>
                        <a:t>60</a:t>
                      </a:r>
                    </a:p>
                  </a:txBody>
                  <a:tcPr/>
                </a:tc>
                <a:tc>
                  <a:txBody>
                    <a:bodyPr/>
                    <a:lstStyle/>
                    <a:p>
                      <a:r>
                        <a:rPr lang="en-GB" dirty="0"/>
                        <a:t>52</a:t>
                      </a:r>
                    </a:p>
                  </a:txBody>
                  <a:tcPr/>
                </a:tc>
                <a:tc>
                  <a:txBody>
                    <a:bodyPr/>
                    <a:lstStyle/>
                    <a:p>
                      <a:r>
                        <a:rPr lang="en-GB" dirty="0"/>
                        <a:t>58</a:t>
                      </a:r>
                    </a:p>
                  </a:txBody>
                  <a:tcPr/>
                </a:tc>
                <a:tc>
                  <a:txBody>
                    <a:bodyPr/>
                    <a:lstStyle/>
                    <a:p>
                      <a:r>
                        <a:rPr lang="en-GB" dirty="0"/>
                        <a:t>55</a:t>
                      </a:r>
                    </a:p>
                  </a:txBody>
                  <a:tcPr/>
                </a:tc>
                <a:tc>
                  <a:txBody>
                    <a:bodyPr/>
                    <a:lstStyle/>
                    <a:p>
                      <a:r>
                        <a:rPr lang="en-GB"/>
                        <a:t>56</a:t>
                      </a:r>
                      <a:endParaRPr lang="en-GB" dirty="0"/>
                    </a:p>
                  </a:txBody>
                  <a:tcPr/>
                </a:tc>
                <a:tc>
                  <a:txBody>
                    <a:bodyPr/>
                    <a:lstStyle/>
                    <a:p>
                      <a:r>
                        <a:rPr lang="en-GB" dirty="0"/>
                        <a:t>54</a:t>
                      </a:r>
                    </a:p>
                  </a:txBody>
                  <a:tcPr/>
                </a:tc>
                <a:tc>
                  <a:txBody>
                    <a:bodyPr/>
                    <a:lstStyle/>
                    <a:p>
                      <a:r>
                        <a:rPr lang="en-GB" dirty="0"/>
                        <a:t>53</a:t>
                      </a:r>
                    </a:p>
                  </a:txBody>
                  <a:tcPr/>
                </a:tc>
                <a:extLst>
                  <a:ext uri="{0D108BD9-81ED-4DB2-BD59-A6C34878D82A}">
                    <a16:rowId xmlns:a16="http://schemas.microsoft.com/office/drawing/2014/main" val="10000"/>
                  </a:ext>
                </a:extLst>
              </a:tr>
              <a:tr h="142240">
                <a:tc>
                  <a:txBody>
                    <a:bodyPr/>
                    <a:lstStyle/>
                    <a:p>
                      <a:r>
                        <a:rPr lang="en-GB"/>
                        <a:t>B</a:t>
                      </a:r>
                      <a:endParaRPr lang="en-GB" dirty="0"/>
                    </a:p>
                  </a:txBody>
                  <a:tcPr/>
                </a:tc>
                <a:tc>
                  <a:txBody>
                    <a:bodyPr/>
                    <a:lstStyle/>
                    <a:p>
                      <a:r>
                        <a:rPr lang="en-GB" dirty="0"/>
                        <a:t>65</a:t>
                      </a:r>
                    </a:p>
                  </a:txBody>
                  <a:tcPr/>
                </a:tc>
                <a:tc>
                  <a:txBody>
                    <a:bodyPr/>
                    <a:lstStyle/>
                    <a:p>
                      <a:r>
                        <a:rPr lang="en-GB" dirty="0"/>
                        <a:t>57</a:t>
                      </a:r>
                    </a:p>
                  </a:txBody>
                  <a:tcPr/>
                </a:tc>
                <a:tc>
                  <a:txBody>
                    <a:bodyPr/>
                    <a:lstStyle/>
                    <a:p>
                      <a:r>
                        <a:rPr lang="en-GB" dirty="0"/>
                        <a:t>60</a:t>
                      </a:r>
                    </a:p>
                  </a:txBody>
                  <a:tcPr/>
                </a:tc>
                <a:tc>
                  <a:txBody>
                    <a:bodyPr/>
                    <a:lstStyle/>
                    <a:p>
                      <a:r>
                        <a:rPr lang="en-GB" dirty="0"/>
                        <a:t>55</a:t>
                      </a:r>
                    </a:p>
                  </a:txBody>
                  <a:tcPr/>
                </a:tc>
                <a:tc>
                  <a:txBody>
                    <a:bodyPr/>
                    <a:lstStyle/>
                    <a:p>
                      <a:r>
                        <a:rPr lang="en-GB" dirty="0"/>
                        <a:t>58</a:t>
                      </a:r>
                    </a:p>
                  </a:txBody>
                  <a:tcPr/>
                </a:tc>
                <a:tc>
                  <a:txBody>
                    <a:bodyPr/>
                    <a:lstStyle/>
                    <a:p>
                      <a:r>
                        <a:rPr lang="en-GB" dirty="0"/>
                        <a:t>59</a:t>
                      </a:r>
                    </a:p>
                  </a:txBody>
                  <a:tcPr/>
                </a:tc>
                <a:tc>
                  <a:txBody>
                    <a:bodyPr/>
                    <a:lstStyle/>
                    <a:p>
                      <a:r>
                        <a:rPr lang="en-GB" dirty="0"/>
                        <a:t>62</a:t>
                      </a:r>
                    </a:p>
                  </a:txBody>
                  <a:tcPr/>
                </a:tc>
                <a:tc>
                  <a:txBody>
                    <a:bodyPr/>
                    <a:lstStyle/>
                    <a:p>
                      <a:r>
                        <a:rPr lang="en-GB" dirty="0"/>
                        <a:t>67</a:t>
                      </a:r>
                    </a:p>
                  </a:txBody>
                  <a:tcPr/>
                </a:tc>
                <a:tc>
                  <a:txBody>
                    <a:bodyPr/>
                    <a:lstStyle/>
                    <a:p>
                      <a:r>
                        <a:rPr lang="en-GB" dirty="0"/>
                        <a:t>56</a:t>
                      </a:r>
                    </a:p>
                  </a:txBody>
                  <a:tcPr/>
                </a:tc>
                <a:tc>
                  <a:txBody>
                    <a:bodyPr/>
                    <a:lstStyle/>
                    <a:p>
                      <a:r>
                        <a:rPr lang="en-GB" dirty="0"/>
                        <a:t>61</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72729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9C12-80B3-9037-FC26-067AA0BD6F1B}"/>
              </a:ext>
            </a:extLst>
          </p:cNvPr>
          <p:cNvSpPr>
            <a:spLocks noGrp="1"/>
          </p:cNvSpPr>
          <p:nvPr>
            <p:ph type="title"/>
          </p:nvPr>
        </p:nvSpPr>
        <p:spPr/>
        <p:txBody>
          <a:bodyPr/>
          <a:lstStyle/>
          <a:p>
            <a:r>
              <a:rPr lang="en-US" dirty="0"/>
              <a:t>Is it Z-Test or T-Test? </a:t>
            </a:r>
            <a:endParaRPr lang="en-IN" dirty="0"/>
          </a:p>
        </p:txBody>
      </p:sp>
      <p:sp>
        <p:nvSpPr>
          <p:cNvPr id="3" name="Content Placeholder 2">
            <a:extLst>
              <a:ext uri="{FF2B5EF4-FFF2-40B4-BE49-F238E27FC236}">
                <a16:creationId xmlns:a16="http://schemas.microsoft.com/office/drawing/2014/main" id="{530C9F3F-B2CB-7830-334F-7979EAA0052A}"/>
              </a:ext>
            </a:extLst>
          </p:cNvPr>
          <p:cNvSpPr>
            <a:spLocks noGrp="1"/>
          </p:cNvSpPr>
          <p:nvPr>
            <p:ph idx="1"/>
          </p:nvPr>
        </p:nvSpPr>
        <p:spPr>
          <a:xfrm>
            <a:off x="609600" y="1263502"/>
            <a:ext cx="10972800" cy="4830763"/>
          </a:xfrm>
        </p:spPr>
        <p:txBody>
          <a:bodyPr/>
          <a:lstStyle/>
          <a:p>
            <a:pPr marL="0" indent="0">
              <a:buNone/>
            </a:pPr>
            <a:r>
              <a:rPr lang="en-GB" sz="2000" dirty="0">
                <a:latin typeface="Verdana" pitchFamily="34" charset="0"/>
                <a:ea typeface="Verdana" pitchFamily="34" charset="0"/>
                <a:cs typeface="Verdana" pitchFamily="34" charset="0"/>
              </a:rPr>
              <a:t>A car manufacturer is procuring car batteries from two companies.  For testing whether the two brands of batteries say A and B had the same life, the manufacturer collected data about the lives of both brand of batteries from </a:t>
            </a:r>
            <a:r>
              <a:rPr lang="en-GB" sz="2000" dirty="0">
                <a:solidFill>
                  <a:srgbClr val="FF0000"/>
                </a:solidFill>
                <a:latin typeface="Verdana" pitchFamily="34" charset="0"/>
                <a:ea typeface="Verdana" pitchFamily="34" charset="0"/>
                <a:cs typeface="Verdana" pitchFamily="34" charset="0"/>
              </a:rPr>
              <a:t>20 car owners- 10 using A brand and 10using B brand</a:t>
            </a:r>
            <a:r>
              <a:rPr lang="en-GB" sz="2000" dirty="0">
                <a:latin typeface="Verdana" pitchFamily="34" charset="0"/>
                <a:ea typeface="Verdana" pitchFamily="34" charset="0"/>
                <a:cs typeface="Verdana" pitchFamily="34" charset="0"/>
              </a:rPr>
              <a:t>.  The lives were reported as follows:</a:t>
            </a:r>
          </a:p>
          <a:p>
            <a:pPr marL="0" indent="0">
              <a:buNone/>
            </a:pPr>
            <a:endParaRPr lang="en-IN" sz="2400" b="1" dirty="0"/>
          </a:p>
        </p:txBody>
      </p:sp>
      <p:graphicFrame>
        <p:nvGraphicFramePr>
          <p:cNvPr id="4" name="Table 3">
            <a:extLst>
              <a:ext uri="{FF2B5EF4-FFF2-40B4-BE49-F238E27FC236}">
                <a16:creationId xmlns:a16="http://schemas.microsoft.com/office/drawing/2014/main" id="{33423872-2A78-AC35-ED5E-4ADDD0ACCF34}"/>
              </a:ext>
            </a:extLst>
          </p:cNvPr>
          <p:cNvGraphicFramePr>
            <a:graphicFrameLocks noGrp="1"/>
          </p:cNvGraphicFramePr>
          <p:nvPr>
            <p:extLst>
              <p:ext uri="{D42A27DB-BD31-4B8C-83A1-F6EECF244321}">
                <p14:modId xmlns:p14="http://schemas.microsoft.com/office/powerpoint/2010/main" val="3619200798"/>
              </p:ext>
            </p:extLst>
          </p:nvPr>
        </p:nvGraphicFramePr>
        <p:xfrm>
          <a:off x="2527299" y="3600894"/>
          <a:ext cx="6934202" cy="763778"/>
        </p:xfrm>
        <a:graphic>
          <a:graphicData uri="http://schemas.openxmlformats.org/drawingml/2006/table">
            <a:tbl>
              <a:tblPr firstRow="1" bandRow="1">
                <a:tableStyleId>{073A0DAA-6AF3-43AB-8588-CEC1D06C72B9}</a:tableStyleId>
              </a:tblPr>
              <a:tblGrid>
                <a:gridCol w="630382">
                  <a:extLst>
                    <a:ext uri="{9D8B030D-6E8A-4147-A177-3AD203B41FA5}">
                      <a16:colId xmlns:a16="http://schemas.microsoft.com/office/drawing/2014/main" val="20000"/>
                    </a:ext>
                  </a:extLst>
                </a:gridCol>
                <a:gridCol w="630382">
                  <a:extLst>
                    <a:ext uri="{9D8B030D-6E8A-4147-A177-3AD203B41FA5}">
                      <a16:colId xmlns:a16="http://schemas.microsoft.com/office/drawing/2014/main" val="20001"/>
                    </a:ext>
                  </a:extLst>
                </a:gridCol>
                <a:gridCol w="630382">
                  <a:extLst>
                    <a:ext uri="{9D8B030D-6E8A-4147-A177-3AD203B41FA5}">
                      <a16:colId xmlns:a16="http://schemas.microsoft.com/office/drawing/2014/main" val="20002"/>
                    </a:ext>
                  </a:extLst>
                </a:gridCol>
                <a:gridCol w="630382">
                  <a:extLst>
                    <a:ext uri="{9D8B030D-6E8A-4147-A177-3AD203B41FA5}">
                      <a16:colId xmlns:a16="http://schemas.microsoft.com/office/drawing/2014/main" val="20003"/>
                    </a:ext>
                  </a:extLst>
                </a:gridCol>
                <a:gridCol w="630382">
                  <a:extLst>
                    <a:ext uri="{9D8B030D-6E8A-4147-A177-3AD203B41FA5}">
                      <a16:colId xmlns:a16="http://schemas.microsoft.com/office/drawing/2014/main" val="20004"/>
                    </a:ext>
                  </a:extLst>
                </a:gridCol>
                <a:gridCol w="630382">
                  <a:extLst>
                    <a:ext uri="{9D8B030D-6E8A-4147-A177-3AD203B41FA5}">
                      <a16:colId xmlns:a16="http://schemas.microsoft.com/office/drawing/2014/main" val="20005"/>
                    </a:ext>
                  </a:extLst>
                </a:gridCol>
                <a:gridCol w="630382">
                  <a:extLst>
                    <a:ext uri="{9D8B030D-6E8A-4147-A177-3AD203B41FA5}">
                      <a16:colId xmlns:a16="http://schemas.microsoft.com/office/drawing/2014/main" val="20006"/>
                    </a:ext>
                  </a:extLst>
                </a:gridCol>
                <a:gridCol w="630382">
                  <a:extLst>
                    <a:ext uri="{9D8B030D-6E8A-4147-A177-3AD203B41FA5}">
                      <a16:colId xmlns:a16="http://schemas.microsoft.com/office/drawing/2014/main" val="20007"/>
                    </a:ext>
                  </a:extLst>
                </a:gridCol>
                <a:gridCol w="630382">
                  <a:extLst>
                    <a:ext uri="{9D8B030D-6E8A-4147-A177-3AD203B41FA5}">
                      <a16:colId xmlns:a16="http://schemas.microsoft.com/office/drawing/2014/main" val="20008"/>
                    </a:ext>
                  </a:extLst>
                </a:gridCol>
                <a:gridCol w="630382">
                  <a:extLst>
                    <a:ext uri="{9D8B030D-6E8A-4147-A177-3AD203B41FA5}">
                      <a16:colId xmlns:a16="http://schemas.microsoft.com/office/drawing/2014/main" val="20009"/>
                    </a:ext>
                  </a:extLst>
                </a:gridCol>
                <a:gridCol w="630382">
                  <a:extLst>
                    <a:ext uri="{9D8B030D-6E8A-4147-A177-3AD203B41FA5}">
                      <a16:colId xmlns:a16="http://schemas.microsoft.com/office/drawing/2014/main" val="20010"/>
                    </a:ext>
                  </a:extLst>
                </a:gridCol>
              </a:tblGrid>
              <a:tr h="142240">
                <a:tc>
                  <a:txBody>
                    <a:bodyPr/>
                    <a:lstStyle/>
                    <a:p>
                      <a:r>
                        <a:rPr lang="en-GB" dirty="0"/>
                        <a:t>A</a:t>
                      </a:r>
                    </a:p>
                  </a:txBody>
                  <a:tcPr/>
                </a:tc>
                <a:tc>
                  <a:txBody>
                    <a:bodyPr/>
                    <a:lstStyle/>
                    <a:p>
                      <a:r>
                        <a:rPr lang="en-GB" dirty="0"/>
                        <a:t>50</a:t>
                      </a:r>
                    </a:p>
                  </a:txBody>
                  <a:tcPr/>
                </a:tc>
                <a:tc>
                  <a:txBody>
                    <a:bodyPr/>
                    <a:lstStyle/>
                    <a:p>
                      <a:r>
                        <a:rPr lang="en-GB" dirty="0"/>
                        <a:t>61</a:t>
                      </a:r>
                    </a:p>
                  </a:txBody>
                  <a:tcPr/>
                </a:tc>
                <a:tc>
                  <a:txBody>
                    <a:bodyPr/>
                    <a:lstStyle/>
                    <a:p>
                      <a:r>
                        <a:rPr lang="en-GB" dirty="0"/>
                        <a:t>54</a:t>
                      </a:r>
                    </a:p>
                  </a:txBody>
                  <a:tcPr/>
                </a:tc>
                <a:tc>
                  <a:txBody>
                    <a:bodyPr/>
                    <a:lstStyle/>
                    <a:p>
                      <a:r>
                        <a:rPr lang="en-GB" dirty="0"/>
                        <a:t>60</a:t>
                      </a:r>
                    </a:p>
                  </a:txBody>
                  <a:tcPr/>
                </a:tc>
                <a:tc>
                  <a:txBody>
                    <a:bodyPr/>
                    <a:lstStyle/>
                    <a:p>
                      <a:r>
                        <a:rPr lang="en-GB" dirty="0"/>
                        <a:t>52</a:t>
                      </a:r>
                    </a:p>
                  </a:txBody>
                  <a:tcPr/>
                </a:tc>
                <a:tc>
                  <a:txBody>
                    <a:bodyPr/>
                    <a:lstStyle/>
                    <a:p>
                      <a:r>
                        <a:rPr lang="en-GB" dirty="0"/>
                        <a:t>58</a:t>
                      </a:r>
                    </a:p>
                  </a:txBody>
                  <a:tcPr/>
                </a:tc>
                <a:tc>
                  <a:txBody>
                    <a:bodyPr/>
                    <a:lstStyle/>
                    <a:p>
                      <a:r>
                        <a:rPr lang="en-GB" dirty="0"/>
                        <a:t>55</a:t>
                      </a:r>
                    </a:p>
                  </a:txBody>
                  <a:tcPr/>
                </a:tc>
                <a:tc>
                  <a:txBody>
                    <a:bodyPr/>
                    <a:lstStyle/>
                    <a:p>
                      <a:r>
                        <a:rPr lang="en-GB"/>
                        <a:t>56</a:t>
                      </a:r>
                      <a:endParaRPr lang="en-GB" dirty="0"/>
                    </a:p>
                  </a:txBody>
                  <a:tcPr/>
                </a:tc>
                <a:tc>
                  <a:txBody>
                    <a:bodyPr/>
                    <a:lstStyle/>
                    <a:p>
                      <a:r>
                        <a:rPr lang="en-GB" dirty="0"/>
                        <a:t>54</a:t>
                      </a:r>
                    </a:p>
                  </a:txBody>
                  <a:tcPr/>
                </a:tc>
                <a:tc>
                  <a:txBody>
                    <a:bodyPr/>
                    <a:lstStyle/>
                    <a:p>
                      <a:r>
                        <a:rPr lang="en-GB" dirty="0"/>
                        <a:t>53</a:t>
                      </a:r>
                    </a:p>
                  </a:txBody>
                  <a:tcPr/>
                </a:tc>
                <a:extLst>
                  <a:ext uri="{0D108BD9-81ED-4DB2-BD59-A6C34878D82A}">
                    <a16:rowId xmlns:a16="http://schemas.microsoft.com/office/drawing/2014/main" val="10000"/>
                  </a:ext>
                </a:extLst>
              </a:tr>
              <a:tr h="142240">
                <a:tc>
                  <a:txBody>
                    <a:bodyPr/>
                    <a:lstStyle/>
                    <a:p>
                      <a:r>
                        <a:rPr lang="en-GB"/>
                        <a:t>B</a:t>
                      </a:r>
                      <a:endParaRPr lang="en-GB" dirty="0"/>
                    </a:p>
                  </a:txBody>
                  <a:tcPr/>
                </a:tc>
                <a:tc>
                  <a:txBody>
                    <a:bodyPr/>
                    <a:lstStyle/>
                    <a:p>
                      <a:r>
                        <a:rPr lang="en-GB" dirty="0"/>
                        <a:t>65</a:t>
                      </a:r>
                    </a:p>
                  </a:txBody>
                  <a:tcPr/>
                </a:tc>
                <a:tc>
                  <a:txBody>
                    <a:bodyPr/>
                    <a:lstStyle/>
                    <a:p>
                      <a:r>
                        <a:rPr lang="en-GB" dirty="0"/>
                        <a:t>57</a:t>
                      </a:r>
                    </a:p>
                  </a:txBody>
                  <a:tcPr/>
                </a:tc>
                <a:tc>
                  <a:txBody>
                    <a:bodyPr/>
                    <a:lstStyle/>
                    <a:p>
                      <a:r>
                        <a:rPr lang="en-GB" dirty="0"/>
                        <a:t>60</a:t>
                      </a:r>
                    </a:p>
                  </a:txBody>
                  <a:tcPr/>
                </a:tc>
                <a:tc>
                  <a:txBody>
                    <a:bodyPr/>
                    <a:lstStyle/>
                    <a:p>
                      <a:r>
                        <a:rPr lang="en-GB" dirty="0"/>
                        <a:t>55</a:t>
                      </a:r>
                    </a:p>
                  </a:txBody>
                  <a:tcPr/>
                </a:tc>
                <a:tc>
                  <a:txBody>
                    <a:bodyPr/>
                    <a:lstStyle/>
                    <a:p>
                      <a:r>
                        <a:rPr lang="en-GB" dirty="0"/>
                        <a:t>58</a:t>
                      </a:r>
                    </a:p>
                  </a:txBody>
                  <a:tcPr/>
                </a:tc>
                <a:tc>
                  <a:txBody>
                    <a:bodyPr/>
                    <a:lstStyle/>
                    <a:p>
                      <a:r>
                        <a:rPr lang="en-GB" dirty="0"/>
                        <a:t>59</a:t>
                      </a:r>
                    </a:p>
                  </a:txBody>
                  <a:tcPr/>
                </a:tc>
                <a:tc>
                  <a:txBody>
                    <a:bodyPr/>
                    <a:lstStyle/>
                    <a:p>
                      <a:r>
                        <a:rPr lang="en-GB" dirty="0"/>
                        <a:t>62</a:t>
                      </a:r>
                    </a:p>
                  </a:txBody>
                  <a:tcPr/>
                </a:tc>
                <a:tc>
                  <a:txBody>
                    <a:bodyPr/>
                    <a:lstStyle/>
                    <a:p>
                      <a:r>
                        <a:rPr lang="en-GB" dirty="0"/>
                        <a:t>67</a:t>
                      </a:r>
                    </a:p>
                  </a:txBody>
                  <a:tcPr/>
                </a:tc>
                <a:tc>
                  <a:txBody>
                    <a:bodyPr/>
                    <a:lstStyle/>
                    <a:p>
                      <a:r>
                        <a:rPr lang="en-GB" dirty="0"/>
                        <a:t>56</a:t>
                      </a:r>
                    </a:p>
                  </a:txBody>
                  <a:tcPr/>
                </a:tc>
                <a:tc>
                  <a:txBody>
                    <a:bodyPr/>
                    <a:lstStyle/>
                    <a:p>
                      <a:r>
                        <a:rPr lang="en-GB" dirty="0"/>
                        <a:t>61</a:t>
                      </a:r>
                    </a:p>
                  </a:txBody>
                  <a:tcPr/>
                </a:tc>
                <a:extLst>
                  <a:ext uri="{0D108BD9-81ED-4DB2-BD59-A6C34878D82A}">
                    <a16:rowId xmlns:a16="http://schemas.microsoft.com/office/drawing/2014/main" val="10001"/>
                  </a:ext>
                </a:extLst>
              </a:tr>
            </a:tbl>
          </a:graphicData>
        </a:graphic>
      </p:graphicFrame>
      <p:sp>
        <p:nvSpPr>
          <p:cNvPr id="6" name="TextBox 5">
            <a:extLst>
              <a:ext uri="{FF2B5EF4-FFF2-40B4-BE49-F238E27FC236}">
                <a16:creationId xmlns:a16="http://schemas.microsoft.com/office/drawing/2014/main" id="{B931050F-F1D5-03C0-2D03-A3949FF16ECC}"/>
              </a:ext>
            </a:extLst>
          </p:cNvPr>
          <p:cNvSpPr txBox="1"/>
          <p:nvPr/>
        </p:nvSpPr>
        <p:spPr>
          <a:xfrm>
            <a:off x="1007435" y="4836461"/>
            <a:ext cx="6097772" cy="1415067"/>
          </a:xfrm>
          <a:prstGeom prst="rect">
            <a:avLst/>
          </a:prstGeom>
          <a:noFill/>
        </p:spPr>
        <p:txBody>
          <a:bodyPr wrap="square">
            <a:spAutoFit/>
          </a:bodyPr>
          <a:lstStyle/>
          <a:p>
            <a:pPr>
              <a:lnSpc>
                <a:spcPct val="150000"/>
              </a:lnSpc>
              <a:buFontTx/>
              <a:buNone/>
            </a:pPr>
            <a:r>
              <a:rPr lang="en-GB" sz="2000" dirty="0">
                <a:latin typeface="Verdana" pitchFamily="34" charset="0"/>
                <a:ea typeface="Verdana" pitchFamily="34" charset="0"/>
                <a:cs typeface="Verdana" pitchFamily="34" charset="0"/>
              </a:rPr>
              <a:t>Null hypothesis: H</a:t>
            </a:r>
            <a:r>
              <a:rPr lang="en-GB" sz="2000" baseline="-25000" dirty="0">
                <a:latin typeface="Verdana" pitchFamily="34" charset="0"/>
                <a:ea typeface="Verdana" pitchFamily="34" charset="0"/>
                <a:cs typeface="Verdana" pitchFamily="34" charset="0"/>
              </a:rPr>
              <a:t>0</a:t>
            </a:r>
            <a:r>
              <a:rPr lang="en-GB" sz="2000" dirty="0">
                <a:latin typeface="Verdana" pitchFamily="34" charset="0"/>
                <a:ea typeface="Verdana" pitchFamily="34" charset="0"/>
                <a:cs typeface="Verdana" pitchFamily="34" charset="0"/>
              </a:rPr>
              <a:t>: </a:t>
            </a:r>
            <a:r>
              <a:rPr lang="el-GR" sz="2000" dirty="0">
                <a:latin typeface="Verdana" pitchFamily="34" charset="0"/>
                <a:ea typeface="Verdana" pitchFamily="34" charset="0"/>
                <a:cs typeface="Verdana" pitchFamily="34" charset="0"/>
              </a:rPr>
              <a:t>μ</a:t>
            </a:r>
            <a:r>
              <a:rPr lang="en-GB" sz="2000" baseline="-25000" dirty="0">
                <a:latin typeface="Verdana" pitchFamily="34" charset="0"/>
                <a:ea typeface="Verdana" pitchFamily="34" charset="0"/>
                <a:cs typeface="Verdana" pitchFamily="34" charset="0"/>
              </a:rPr>
              <a:t>1</a:t>
            </a:r>
            <a:r>
              <a:rPr lang="en-GB" sz="2000" dirty="0">
                <a:latin typeface="Verdana" pitchFamily="34" charset="0"/>
                <a:ea typeface="Verdana" pitchFamily="34" charset="0"/>
                <a:cs typeface="Verdana" pitchFamily="34" charset="0"/>
              </a:rPr>
              <a:t>=</a:t>
            </a:r>
            <a:r>
              <a:rPr lang="el-GR" sz="2000" dirty="0">
                <a:latin typeface="Verdana" pitchFamily="34" charset="0"/>
                <a:ea typeface="Verdana" pitchFamily="34" charset="0"/>
                <a:cs typeface="Verdana" pitchFamily="34" charset="0"/>
              </a:rPr>
              <a:t>μ</a:t>
            </a:r>
            <a:r>
              <a:rPr lang="en-GB" sz="2000" baseline="-25000" dirty="0">
                <a:latin typeface="Verdana" pitchFamily="34" charset="0"/>
                <a:ea typeface="Verdana" pitchFamily="34" charset="0"/>
                <a:cs typeface="Verdana" pitchFamily="34" charset="0"/>
              </a:rPr>
              <a:t>2</a:t>
            </a:r>
          </a:p>
          <a:p>
            <a:pPr>
              <a:lnSpc>
                <a:spcPct val="150000"/>
              </a:lnSpc>
              <a:buFontTx/>
              <a:buNone/>
            </a:pPr>
            <a:r>
              <a:rPr lang="en-GB" sz="2000" dirty="0">
                <a:latin typeface="Verdana" pitchFamily="34" charset="0"/>
                <a:ea typeface="Verdana" pitchFamily="34" charset="0"/>
                <a:cs typeface="Verdana" pitchFamily="34" charset="0"/>
              </a:rPr>
              <a:t>Alternative hypothesis: H</a:t>
            </a:r>
            <a:r>
              <a:rPr lang="el-GR" sz="2000" baseline="-25000" dirty="0">
                <a:latin typeface="Verdana" pitchFamily="34" charset="0"/>
                <a:ea typeface="Verdana" pitchFamily="34" charset="0"/>
                <a:cs typeface="Verdana" pitchFamily="34" charset="0"/>
              </a:rPr>
              <a:t>α</a:t>
            </a:r>
            <a:r>
              <a:rPr lang="en-GB" sz="2000" dirty="0">
                <a:latin typeface="Verdana" pitchFamily="34" charset="0"/>
                <a:ea typeface="Verdana" pitchFamily="34" charset="0"/>
                <a:cs typeface="Verdana" pitchFamily="34" charset="0"/>
              </a:rPr>
              <a:t>: </a:t>
            </a:r>
            <a:r>
              <a:rPr lang="el-GR" sz="2000" dirty="0">
                <a:latin typeface="Verdana" pitchFamily="34" charset="0"/>
                <a:ea typeface="Verdana" pitchFamily="34" charset="0"/>
                <a:cs typeface="Verdana" pitchFamily="34" charset="0"/>
              </a:rPr>
              <a:t>μ</a:t>
            </a:r>
            <a:r>
              <a:rPr lang="en-GB" sz="2000" baseline="-25000" dirty="0">
                <a:latin typeface="Verdana" pitchFamily="34" charset="0"/>
                <a:ea typeface="Verdana" pitchFamily="34" charset="0"/>
                <a:cs typeface="Verdana" pitchFamily="34" charset="0"/>
              </a:rPr>
              <a:t>1</a:t>
            </a:r>
            <a:r>
              <a:rPr lang="en-GB" sz="2000" dirty="0">
                <a:latin typeface="Verdana" pitchFamily="34" charset="0"/>
                <a:ea typeface="Verdana" pitchFamily="34" charset="0"/>
                <a:cs typeface="Verdana" pitchFamily="34" charset="0"/>
              </a:rPr>
              <a:t>≠</a:t>
            </a:r>
            <a:r>
              <a:rPr lang="el-GR" sz="2000" dirty="0">
                <a:latin typeface="Verdana" pitchFamily="34" charset="0"/>
                <a:ea typeface="Verdana" pitchFamily="34" charset="0"/>
                <a:cs typeface="Verdana" pitchFamily="34" charset="0"/>
              </a:rPr>
              <a:t>μ</a:t>
            </a:r>
            <a:r>
              <a:rPr lang="en-GB" sz="2000" baseline="-25000" dirty="0">
                <a:latin typeface="Verdana" pitchFamily="34" charset="0"/>
                <a:ea typeface="Verdana" pitchFamily="34" charset="0"/>
                <a:cs typeface="Verdana" pitchFamily="34" charset="0"/>
              </a:rPr>
              <a:t>2</a:t>
            </a:r>
          </a:p>
          <a:p>
            <a:pPr>
              <a:lnSpc>
                <a:spcPct val="150000"/>
              </a:lnSpc>
              <a:buFontTx/>
              <a:buNone/>
            </a:pPr>
            <a:r>
              <a:rPr lang="en-GB" sz="2000" dirty="0">
                <a:latin typeface="Verdana" pitchFamily="34" charset="0"/>
                <a:ea typeface="Verdana" pitchFamily="34" charset="0"/>
                <a:cs typeface="Verdana" pitchFamily="34" charset="0"/>
              </a:rPr>
              <a:t>Level of significance: </a:t>
            </a:r>
            <a:r>
              <a:rPr lang="el-GR" sz="2000" dirty="0">
                <a:latin typeface="Verdana" pitchFamily="34" charset="0"/>
                <a:ea typeface="Verdana" pitchFamily="34" charset="0"/>
                <a:cs typeface="Verdana" pitchFamily="34" charset="0"/>
              </a:rPr>
              <a:t>α</a:t>
            </a:r>
            <a:r>
              <a:rPr lang="en-GB" sz="2000" dirty="0">
                <a:latin typeface="Verdana" pitchFamily="34" charset="0"/>
                <a:ea typeface="Verdana" pitchFamily="34" charset="0"/>
                <a:cs typeface="Verdana" pitchFamily="34" charset="0"/>
              </a:rPr>
              <a:t> = 5%</a:t>
            </a:r>
          </a:p>
        </p:txBody>
      </p:sp>
    </p:spTree>
    <p:extLst>
      <p:ext uri="{BB962C8B-B14F-4D97-AF65-F5344CB8AC3E}">
        <p14:creationId xmlns:p14="http://schemas.microsoft.com/office/powerpoint/2010/main" val="19505030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T-Test Introduction</a:t>
            </a:r>
          </a:p>
        </p:txBody>
      </p:sp>
      <p:sp>
        <p:nvSpPr>
          <p:cNvPr id="3" name="Content Placeholder 2"/>
          <p:cNvSpPr>
            <a:spLocks noGrp="1"/>
          </p:cNvSpPr>
          <p:nvPr>
            <p:ph idx="1"/>
          </p:nvPr>
        </p:nvSpPr>
        <p:spPr/>
        <p:txBody>
          <a:bodyPr/>
          <a:lstStyle/>
          <a:p>
            <a:r>
              <a:rPr lang="en-US" sz="2600" dirty="0"/>
              <a:t>A t-test is an inferential statistic used to determine </a:t>
            </a:r>
            <a:r>
              <a:rPr lang="en-US" sz="2600" u="sng" dirty="0"/>
              <a:t>if there is a significant difference between the means of two groups </a:t>
            </a:r>
            <a:r>
              <a:rPr lang="en-US" sz="2600" dirty="0"/>
              <a:t>and </a:t>
            </a:r>
            <a:r>
              <a:rPr lang="en-US" sz="2600" u="sng" dirty="0"/>
              <a:t>how they are related</a:t>
            </a:r>
            <a:r>
              <a:rPr lang="en-US" sz="2600" dirty="0"/>
              <a:t>. </a:t>
            </a:r>
          </a:p>
          <a:p>
            <a:r>
              <a:rPr lang="en-US" sz="2600" dirty="0"/>
              <a:t>T-tests are used when the data sets follow a normal distribution and have unknown variances.</a:t>
            </a:r>
          </a:p>
          <a:p>
            <a:r>
              <a:rPr lang="en-US" sz="2600" dirty="0"/>
              <a:t>Parameters to determine statistical significance:</a:t>
            </a:r>
          </a:p>
          <a:p>
            <a:pPr lvl="1"/>
            <a:r>
              <a:rPr lang="en-US" sz="2400" dirty="0"/>
              <a:t>t-statistic, the t-distribution values, and the degrees of freedom </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A75B-2E20-672E-2349-BD6BA6938B6F}"/>
              </a:ext>
            </a:extLst>
          </p:cNvPr>
          <p:cNvSpPr>
            <a:spLocks noGrp="1"/>
          </p:cNvSpPr>
          <p:nvPr>
            <p:ph type="title"/>
          </p:nvPr>
        </p:nvSpPr>
        <p:spPr/>
        <p:txBody>
          <a:bodyPr/>
          <a:lstStyle/>
          <a:p>
            <a:r>
              <a:rPr lang="en-IN" dirty="0"/>
              <a:t>T-test for Two Sample</a:t>
            </a:r>
          </a:p>
        </p:txBody>
      </p:sp>
      <p:pic>
        <p:nvPicPr>
          <p:cNvPr id="5" name="Picture 4">
            <a:extLst>
              <a:ext uri="{FF2B5EF4-FFF2-40B4-BE49-F238E27FC236}">
                <a16:creationId xmlns:a16="http://schemas.microsoft.com/office/drawing/2014/main" id="{55D2D223-5A1E-53B7-0265-638C9330C858}"/>
              </a:ext>
            </a:extLst>
          </p:cNvPr>
          <p:cNvPicPr>
            <a:picLocks noChangeAspect="1"/>
          </p:cNvPicPr>
          <p:nvPr/>
        </p:nvPicPr>
        <p:blipFill>
          <a:blip r:embed="rId2"/>
          <a:stretch>
            <a:fillRect/>
          </a:stretch>
        </p:blipFill>
        <p:spPr>
          <a:xfrm>
            <a:off x="2255711" y="1034151"/>
            <a:ext cx="7680577" cy="5159029"/>
          </a:xfrm>
          <a:prstGeom prst="rect">
            <a:avLst/>
          </a:prstGeom>
        </p:spPr>
      </p:pic>
    </p:spTree>
    <p:extLst>
      <p:ext uri="{BB962C8B-B14F-4D97-AF65-F5344CB8AC3E}">
        <p14:creationId xmlns:p14="http://schemas.microsoft.com/office/powerpoint/2010/main" val="260243493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733647" y="381000"/>
            <a:ext cx="9845748" cy="5943600"/>
          </a:xfrm>
        </p:spPr>
        <p:txBody>
          <a:bodyPr/>
          <a:lstStyle/>
          <a:p>
            <a:pPr>
              <a:buFontTx/>
              <a:buNone/>
            </a:pPr>
            <a:r>
              <a:rPr lang="en-GB" sz="2200" dirty="0">
                <a:latin typeface="Verdana" pitchFamily="34" charset="0"/>
                <a:ea typeface="Verdana" pitchFamily="34" charset="0"/>
                <a:cs typeface="Verdana" pitchFamily="34" charset="0"/>
              </a:rPr>
              <a:t>Acceptance region: -2.101 and +2.101</a:t>
            </a:r>
          </a:p>
          <a:p>
            <a:pPr>
              <a:buFontTx/>
              <a:buNone/>
            </a:pPr>
            <a:r>
              <a:rPr lang="en-GB" sz="2200" dirty="0">
                <a:latin typeface="Verdana" pitchFamily="34" charset="0"/>
                <a:ea typeface="Verdana" pitchFamily="34" charset="0"/>
                <a:cs typeface="Verdana" pitchFamily="34" charset="0"/>
              </a:rPr>
              <a:t>Test statistics t @ n</a:t>
            </a:r>
            <a:r>
              <a:rPr lang="en-GB" sz="2200" baseline="-25000" dirty="0">
                <a:latin typeface="Verdana" pitchFamily="34" charset="0"/>
                <a:ea typeface="Verdana" pitchFamily="34" charset="0"/>
                <a:cs typeface="Verdana" pitchFamily="34" charset="0"/>
              </a:rPr>
              <a:t>1</a:t>
            </a:r>
            <a:r>
              <a:rPr lang="en-GB" sz="2200" dirty="0">
                <a:latin typeface="Verdana" pitchFamily="34" charset="0"/>
                <a:ea typeface="Verdana" pitchFamily="34" charset="0"/>
                <a:cs typeface="Verdana" pitchFamily="34" charset="0"/>
              </a:rPr>
              <a:t>+n</a:t>
            </a:r>
            <a:r>
              <a:rPr lang="en-GB" sz="2200" baseline="-25000" dirty="0">
                <a:latin typeface="Verdana" pitchFamily="34" charset="0"/>
                <a:ea typeface="Verdana" pitchFamily="34" charset="0"/>
                <a:cs typeface="Verdana" pitchFamily="34" charset="0"/>
              </a:rPr>
              <a:t>2</a:t>
            </a:r>
            <a:r>
              <a:rPr lang="en-GB" sz="2200" dirty="0">
                <a:latin typeface="Verdana" pitchFamily="34" charset="0"/>
                <a:ea typeface="Verdana" pitchFamily="34" charset="0"/>
                <a:cs typeface="Verdana" pitchFamily="34" charset="0"/>
              </a:rPr>
              <a:t>-2  </a:t>
            </a:r>
            <a:r>
              <a:rPr lang="en-GB" sz="2200" dirty="0" err="1">
                <a:latin typeface="Verdana" pitchFamily="34" charset="0"/>
                <a:ea typeface="Verdana" pitchFamily="34" charset="0"/>
                <a:cs typeface="Verdana" pitchFamily="34" charset="0"/>
              </a:rPr>
              <a:t>i.e</a:t>
            </a:r>
            <a:r>
              <a:rPr lang="en-GB" sz="2200" dirty="0">
                <a:latin typeface="Verdana" pitchFamily="34" charset="0"/>
                <a:ea typeface="Verdana" pitchFamily="34" charset="0"/>
                <a:cs typeface="Verdana" pitchFamily="34" charset="0"/>
              </a:rPr>
              <a:t> </a:t>
            </a:r>
            <a:r>
              <a:rPr lang="en-GB" sz="2200" b="1" dirty="0">
                <a:latin typeface="Verdana" pitchFamily="34" charset="0"/>
                <a:ea typeface="Verdana" pitchFamily="34" charset="0"/>
                <a:cs typeface="Verdana" pitchFamily="34" charset="0"/>
              </a:rPr>
              <a:t>18 </a:t>
            </a:r>
            <a:r>
              <a:rPr lang="en-GB" sz="2200" b="1" dirty="0" err="1">
                <a:latin typeface="Verdana" pitchFamily="34" charset="0"/>
                <a:ea typeface="Verdana" pitchFamily="34" charset="0"/>
                <a:cs typeface="Verdana" pitchFamily="34" charset="0"/>
              </a:rPr>
              <a:t>d.f</a:t>
            </a:r>
            <a:endParaRPr lang="en-GB" sz="2200" b="1" dirty="0">
              <a:latin typeface="Verdana" pitchFamily="34" charset="0"/>
              <a:ea typeface="Verdana" pitchFamily="34" charset="0"/>
              <a:cs typeface="Verdana" pitchFamily="34" charset="0"/>
            </a:endParaRPr>
          </a:p>
          <a:p>
            <a:pPr>
              <a:buFontTx/>
              <a:buNone/>
            </a:pPr>
            <a:endParaRPr lang="en-GB" sz="2200" b="1" dirty="0">
              <a:latin typeface="Verdana" pitchFamily="34" charset="0"/>
              <a:ea typeface="Verdana" pitchFamily="34" charset="0"/>
              <a:cs typeface="Verdana" pitchFamily="34" charset="0"/>
            </a:endParaRPr>
          </a:p>
          <a:p>
            <a:pPr>
              <a:buFontTx/>
              <a:buNone/>
            </a:pPr>
            <a:endParaRPr lang="en-GB" sz="2200" b="1" dirty="0">
              <a:latin typeface="Verdana" pitchFamily="34" charset="0"/>
              <a:ea typeface="Verdana" pitchFamily="34" charset="0"/>
              <a:cs typeface="Verdana" pitchFamily="34" charset="0"/>
            </a:endParaRPr>
          </a:p>
          <a:p>
            <a:pPr>
              <a:buFontTx/>
              <a:buNone/>
            </a:pPr>
            <a:endParaRPr lang="en-GB" sz="2200" b="1" dirty="0">
              <a:latin typeface="Verdana" pitchFamily="34" charset="0"/>
              <a:ea typeface="Verdana" pitchFamily="34" charset="0"/>
              <a:cs typeface="Verdana" pitchFamily="34" charset="0"/>
            </a:endParaRPr>
          </a:p>
          <a:p>
            <a:pPr>
              <a:buFontTx/>
              <a:buNone/>
            </a:pPr>
            <a:endParaRPr lang="en-GB" sz="2200" b="1" dirty="0">
              <a:latin typeface="Verdana" pitchFamily="34" charset="0"/>
              <a:ea typeface="Verdana" pitchFamily="34" charset="0"/>
              <a:cs typeface="Verdana" pitchFamily="34" charset="0"/>
            </a:endParaRPr>
          </a:p>
          <a:p>
            <a:pPr>
              <a:buFontTx/>
              <a:buNone/>
            </a:pPr>
            <a:endParaRPr lang="en-GB" sz="2200" b="1" dirty="0">
              <a:latin typeface="Verdana" pitchFamily="34" charset="0"/>
              <a:ea typeface="Verdana" pitchFamily="34" charset="0"/>
              <a:cs typeface="Verdana" pitchFamily="34" charset="0"/>
            </a:endParaRPr>
          </a:p>
          <a:p>
            <a:pPr>
              <a:buFontTx/>
              <a:buNone/>
            </a:pPr>
            <a:endParaRPr lang="en-GB" sz="2200" b="1" dirty="0">
              <a:latin typeface="Verdana" pitchFamily="34" charset="0"/>
              <a:ea typeface="Verdana" pitchFamily="34" charset="0"/>
              <a:cs typeface="Verdana" pitchFamily="34" charset="0"/>
            </a:endParaRPr>
          </a:p>
          <a:p>
            <a:pPr>
              <a:buFontTx/>
              <a:buNone/>
            </a:pPr>
            <a:endParaRPr lang="en-GB" sz="2200" b="1" dirty="0">
              <a:latin typeface="Verdana" pitchFamily="34" charset="0"/>
              <a:ea typeface="Verdana" pitchFamily="34" charset="0"/>
              <a:cs typeface="Verdana" pitchFamily="34" charset="0"/>
            </a:endParaRPr>
          </a:p>
          <a:p>
            <a:pPr>
              <a:buFontTx/>
              <a:buNone/>
            </a:pPr>
            <a:endParaRPr lang="en-GB" sz="2200" b="1" dirty="0">
              <a:latin typeface="Verdana" pitchFamily="34" charset="0"/>
              <a:ea typeface="Verdana" pitchFamily="34" charset="0"/>
              <a:cs typeface="Verdana" pitchFamily="34" charset="0"/>
            </a:endParaRPr>
          </a:p>
          <a:p>
            <a:pPr>
              <a:buFontTx/>
              <a:buNone/>
            </a:pPr>
            <a:r>
              <a:rPr lang="en-GB" sz="2200" b="1" dirty="0">
                <a:solidFill>
                  <a:srgbClr val="FF0000"/>
                </a:solidFill>
                <a:latin typeface="Verdana" pitchFamily="34" charset="0"/>
                <a:ea typeface="Verdana" pitchFamily="34" charset="0"/>
                <a:cs typeface="Verdana" pitchFamily="34" charset="0"/>
              </a:rPr>
              <a:t>Inference</a:t>
            </a:r>
          </a:p>
          <a:p>
            <a:pPr>
              <a:buFontTx/>
              <a:buNone/>
            </a:pPr>
            <a:endParaRPr lang="en-GB" sz="2200" dirty="0">
              <a:latin typeface="Verdana" pitchFamily="34" charset="0"/>
              <a:ea typeface="Verdana" pitchFamily="34" charset="0"/>
              <a:cs typeface="Verdana" pitchFamily="34" charset="0"/>
            </a:endParaRPr>
          </a:p>
          <a:p>
            <a:pPr>
              <a:buFontTx/>
              <a:buNone/>
            </a:pPr>
            <a:endParaRPr lang="en-GB" sz="2200" dirty="0">
              <a:latin typeface="Verdana" pitchFamily="34" charset="0"/>
              <a:ea typeface="Verdana" pitchFamily="34" charset="0"/>
              <a:cs typeface="Verdana" pitchFamily="34" charset="0"/>
            </a:endParaRPr>
          </a:p>
          <a:p>
            <a:pPr>
              <a:buFontTx/>
              <a:buNone/>
            </a:pPr>
            <a:endParaRPr lang="en-GB" sz="2200" dirty="0">
              <a:latin typeface="Verdana" pitchFamily="34" charset="0"/>
              <a:ea typeface="Verdana" pitchFamily="34" charset="0"/>
              <a:cs typeface="Verdana" pitchFamily="34" charset="0"/>
            </a:endParaRPr>
          </a:p>
          <a:p>
            <a:pPr>
              <a:buFontTx/>
              <a:buNone/>
            </a:pPr>
            <a:endParaRPr lang="en-GB" sz="2200" dirty="0">
              <a:latin typeface="Verdana" pitchFamily="34" charset="0"/>
              <a:ea typeface="Verdana" pitchFamily="34" charset="0"/>
              <a:cs typeface="Verdana" pitchFamily="34" charset="0"/>
            </a:endParaRPr>
          </a:p>
          <a:p>
            <a:pPr>
              <a:buFontTx/>
              <a:buNone/>
            </a:pPr>
            <a:endParaRPr lang="en-GB" sz="2200" dirty="0">
              <a:latin typeface="Verdana" pitchFamily="34" charset="0"/>
              <a:ea typeface="Verdana" pitchFamily="34" charset="0"/>
              <a:cs typeface="Verdana" pitchFamily="34" charset="0"/>
            </a:endParaRPr>
          </a:p>
          <a:p>
            <a:pPr>
              <a:buFontTx/>
              <a:buNone/>
            </a:pPr>
            <a:endParaRPr lang="en-GB" sz="2200" dirty="0">
              <a:latin typeface="Verdana" pitchFamily="34" charset="0"/>
              <a:ea typeface="Verdana" pitchFamily="34" charset="0"/>
              <a:cs typeface="Verdana" pitchFamily="34" charset="0"/>
            </a:endParaRPr>
          </a:p>
          <a:p>
            <a:pPr>
              <a:buFontTx/>
              <a:buNone/>
            </a:pPr>
            <a:endParaRPr lang="en-GB" sz="2200" dirty="0">
              <a:latin typeface="Verdana" pitchFamily="34" charset="0"/>
              <a:ea typeface="Verdana" pitchFamily="34" charset="0"/>
              <a:cs typeface="Verdana" pitchFamily="34" charset="0"/>
            </a:endParaRPr>
          </a:p>
        </p:txBody>
      </p:sp>
      <p:graphicFrame>
        <p:nvGraphicFramePr>
          <p:cNvPr id="29698" name="Object 2"/>
          <p:cNvGraphicFramePr>
            <a:graphicFrameLocks noChangeAspect="1"/>
          </p:cNvGraphicFramePr>
          <p:nvPr>
            <p:extLst>
              <p:ext uri="{D42A27DB-BD31-4B8C-83A1-F6EECF244321}">
                <p14:modId xmlns:p14="http://schemas.microsoft.com/office/powerpoint/2010/main" val="2596395478"/>
              </p:ext>
            </p:extLst>
          </p:nvPr>
        </p:nvGraphicFramePr>
        <p:xfrm>
          <a:off x="1086293" y="1750828"/>
          <a:ext cx="7086600" cy="4038600"/>
        </p:xfrm>
        <a:graphic>
          <a:graphicData uri="http://schemas.openxmlformats.org/presentationml/2006/ole">
            <mc:AlternateContent xmlns:mc="http://schemas.openxmlformats.org/markup-compatibility/2006">
              <mc:Choice xmlns:v="urn:schemas-microsoft-com:vml" Requires="v">
                <p:oleObj name="Equation" r:id="rId2" imgW="4216320" imgH="2463480" progId="Equation.3">
                  <p:embed/>
                </p:oleObj>
              </mc:Choice>
              <mc:Fallback>
                <p:oleObj name="Equation" r:id="rId2" imgW="4216320" imgH="2463480" progId="Equation.3">
                  <p:embed/>
                  <p:pic>
                    <p:nvPicPr>
                      <p:cNvPr id="2969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293" y="1750828"/>
                        <a:ext cx="7086600" cy="403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additive="base">
                                        <p:cTn id="7" dur="500" fill="hold"/>
                                        <p:tgtEl>
                                          <p:spTgt spid="29698"/>
                                        </p:tgtEl>
                                        <p:attrNameLst>
                                          <p:attrName>ppt_x</p:attrName>
                                        </p:attrNameLst>
                                      </p:cBhvr>
                                      <p:tavLst>
                                        <p:tav tm="0">
                                          <p:val>
                                            <p:strVal val="#ppt_x"/>
                                          </p:val>
                                        </p:tav>
                                        <p:tav tm="100000">
                                          <p:val>
                                            <p:strVal val="#ppt_x"/>
                                          </p:val>
                                        </p:tav>
                                      </p:tavLst>
                                    </p:anim>
                                    <p:anim calcmode="lin" valueType="num">
                                      <p:cBhvr additive="base">
                                        <p:cTn id="8" dur="500" fill="hold"/>
                                        <p:tgtEl>
                                          <p:spTgt spid="296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FCDEC-C104-6F1F-65A9-E36E432E95FE}"/>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7B08214F-3227-E697-B4F6-42E321C0696D}"/>
              </a:ext>
            </a:extLst>
          </p:cNvPr>
          <p:cNvSpPr>
            <a:spLocks noGrp="1"/>
          </p:cNvSpPr>
          <p:nvPr>
            <p:ph idx="1"/>
          </p:nvPr>
        </p:nvSpPr>
        <p:spPr/>
        <p:txBody>
          <a:bodyPr/>
          <a:lstStyle/>
          <a:p>
            <a:pPr marL="0" indent="0">
              <a:buNone/>
            </a:pPr>
            <a:r>
              <a:rPr lang="en-US" sz="2400" dirty="0"/>
              <a:t>Five salesmen were imparted a one-week </a:t>
            </a:r>
            <a:r>
              <a:rPr lang="en-US" sz="2400" dirty="0" err="1"/>
              <a:t>specialised</a:t>
            </a:r>
            <a:r>
              <a:rPr lang="en-US" sz="2400" dirty="0"/>
              <a:t> training for improving their selling skills.  The following data was recorded during the month preceding the training and the month after the training relation to their sales per month.  Can we conclude that the training has made any significant impact.</a:t>
            </a:r>
          </a:p>
          <a:p>
            <a:pPr marL="0" indent="0">
              <a:buNone/>
            </a:pPr>
            <a:endParaRPr lang="en-IN" sz="2400" dirty="0"/>
          </a:p>
        </p:txBody>
      </p:sp>
      <p:graphicFrame>
        <p:nvGraphicFramePr>
          <p:cNvPr id="4" name="Table 3">
            <a:extLst>
              <a:ext uri="{FF2B5EF4-FFF2-40B4-BE49-F238E27FC236}">
                <a16:creationId xmlns:a16="http://schemas.microsoft.com/office/drawing/2014/main" id="{3A43DBA9-5420-7350-748F-A05D2B60269A}"/>
              </a:ext>
            </a:extLst>
          </p:cNvPr>
          <p:cNvGraphicFramePr>
            <a:graphicFrameLocks noGrp="1"/>
          </p:cNvGraphicFramePr>
          <p:nvPr>
            <p:extLst>
              <p:ext uri="{D42A27DB-BD31-4B8C-83A1-F6EECF244321}">
                <p14:modId xmlns:p14="http://schemas.microsoft.com/office/powerpoint/2010/main" val="1098692657"/>
              </p:ext>
            </p:extLst>
          </p:nvPr>
        </p:nvGraphicFramePr>
        <p:xfrm>
          <a:off x="1483242" y="4217924"/>
          <a:ext cx="7813357" cy="1344676"/>
        </p:xfrm>
        <a:graphic>
          <a:graphicData uri="http://schemas.openxmlformats.org/drawingml/2006/table">
            <a:tbl>
              <a:tblPr firstRow="1" bandRow="1">
                <a:tableStyleId>{073A0DAA-6AF3-43AB-8588-CEC1D06C72B9}</a:tableStyleId>
              </a:tblPr>
              <a:tblGrid>
                <a:gridCol w="1992630">
                  <a:extLst>
                    <a:ext uri="{9D8B030D-6E8A-4147-A177-3AD203B41FA5}">
                      <a16:colId xmlns:a16="http://schemas.microsoft.com/office/drawing/2014/main" val="20000"/>
                    </a:ext>
                  </a:extLst>
                </a:gridCol>
                <a:gridCol w="1248727">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gridCol w="1231900">
                  <a:extLst>
                    <a:ext uri="{9D8B030D-6E8A-4147-A177-3AD203B41FA5}">
                      <a16:colId xmlns:a16="http://schemas.microsoft.com/office/drawing/2014/main" val="20005"/>
                    </a:ext>
                  </a:extLst>
                </a:gridCol>
              </a:tblGrid>
              <a:tr h="370840">
                <a:tc>
                  <a:txBody>
                    <a:bodyPr/>
                    <a:lstStyle/>
                    <a:p>
                      <a:r>
                        <a:rPr lang="en-GB" dirty="0"/>
                        <a:t>Before (In </a:t>
                      </a:r>
                      <a:r>
                        <a:rPr lang="en-GB" dirty="0" err="1"/>
                        <a:t>lakhs</a:t>
                      </a:r>
                      <a:r>
                        <a:rPr lang="en-GB" dirty="0"/>
                        <a:t>)</a:t>
                      </a:r>
                    </a:p>
                  </a:txBody>
                  <a:tcPr/>
                </a:tc>
                <a:tc>
                  <a:txBody>
                    <a:bodyPr/>
                    <a:lstStyle/>
                    <a:p>
                      <a:r>
                        <a:rPr lang="en-GB" dirty="0"/>
                        <a:t>5</a:t>
                      </a:r>
                    </a:p>
                  </a:txBody>
                  <a:tcPr/>
                </a:tc>
                <a:tc>
                  <a:txBody>
                    <a:bodyPr/>
                    <a:lstStyle/>
                    <a:p>
                      <a:r>
                        <a:rPr lang="en-GB" dirty="0"/>
                        <a:t>6.2</a:t>
                      </a:r>
                    </a:p>
                  </a:txBody>
                  <a:tcPr/>
                </a:tc>
                <a:tc>
                  <a:txBody>
                    <a:bodyPr/>
                    <a:lstStyle/>
                    <a:p>
                      <a:r>
                        <a:rPr lang="en-GB" dirty="0"/>
                        <a:t>5.4</a:t>
                      </a:r>
                    </a:p>
                  </a:txBody>
                  <a:tcPr/>
                </a:tc>
                <a:tc>
                  <a:txBody>
                    <a:bodyPr/>
                    <a:lstStyle/>
                    <a:p>
                      <a:r>
                        <a:rPr lang="en-GB" dirty="0"/>
                        <a:t>4.5</a:t>
                      </a:r>
                    </a:p>
                  </a:txBody>
                  <a:tcPr/>
                </a:tc>
                <a:tc>
                  <a:txBody>
                    <a:bodyPr/>
                    <a:lstStyle/>
                    <a:p>
                      <a:r>
                        <a:rPr lang="en-GB" dirty="0"/>
                        <a:t>5.6</a:t>
                      </a:r>
                    </a:p>
                  </a:txBody>
                  <a:tcPr/>
                </a:tc>
                <a:extLst>
                  <a:ext uri="{0D108BD9-81ED-4DB2-BD59-A6C34878D82A}">
                    <a16:rowId xmlns:a16="http://schemas.microsoft.com/office/drawing/2014/main" val="10000"/>
                  </a:ext>
                </a:extLst>
              </a:tr>
              <a:tr h="370840">
                <a:tc>
                  <a:txBody>
                    <a:bodyPr/>
                    <a:lstStyle/>
                    <a:p>
                      <a:r>
                        <a:rPr lang="en-GB" dirty="0"/>
                        <a:t>After (In </a:t>
                      </a:r>
                      <a:r>
                        <a:rPr lang="en-GB" dirty="0" err="1"/>
                        <a:t>lakhs</a:t>
                      </a:r>
                      <a:r>
                        <a:rPr lang="en-GB" dirty="0"/>
                        <a:t>)</a:t>
                      </a:r>
                    </a:p>
                  </a:txBody>
                  <a:tcPr/>
                </a:tc>
                <a:tc>
                  <a:txBody>
                    <a:bodyPr/>
                    <a:lstStyle/>
                    <a:p>
                      <a:r>
                        <a:rPr lang="en-GB" dirty="0"/>
                        <a:t>5.5</a:t>
                      </a:r>
                    </a:p>
                  </a:txBody>
                  <a:tcPr/>
                </a:tc>
                <a:tc>
                  <a:txBody>
                    <a:bodyPr/>
                    <a:lstStyle/>
                    <a:p>
                      <a:r>
                        <a:rPr lang="en-GB" dirty="0"/>
                        <a:t>7.0</a:t>
                      </a:r>
                    </a:p>
                  </a:txBody>
                  <a:tcPr/>
                </a:tc>
                <a:tc>
                  <a:txBody>
                    <a:bodyPr/>
                    <a:lstStyle/>
                    <a:p>
                      <a:r>
                        <a:rPr lang="en-GB" dirty="0"/>
                        <a:t>5.6</a:t>
                      </a:r>
                    </a:p>
                  </a:txBody>
                  <a:tcPr/>
                </a:tc>
                <a:tc>
                  <a:txBody>
                    <a:bodyPr/>
                    <a:lstStyle/>
                    <a:p>
                      <a:r>
                        <a:rPr lang="en-GB" dirty="0"/>
                        <a:t>5.5</a:t>
                      </a:r>
                    </a:p>
                  </a:txBody>
                  <a:tcPr/>
                </a:tc>
                <a:tc>
                  <a:txBody>
                    <a:bodyPr/>
                    <a:lstStyle/>
                    <a:p>
                      <a:r>
                        <a:rPr lang="en-GB" dirty="0"/>
                        <a:t>6.6</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1556146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A75B-2E20-672E-2349-BD6BA6938B6F}"/>
              </a:ext>
            </a:extLst>
          </p:cNvPr>
          <p:cNvSpPr>
            <a:spLocks noGrp="1"/>
          </p:cNvSpPr>
          <p:nvPr>
            <p:ph type="title"/>
          </p:nvPr>
        </p:nvSpPr>
        <p:spPr/>
        <p:txBody>
          <a:bodyPr/>
          <a:lstStyle/>
          <a:p>
            <a:r>
              <a:rPr lang="en-IN" dirty="0"/>
              <a:t>T-test for Two Sample</a:t>
            </a:r>
          </a:p>
        </p:txBody>
      </p:sp>
      <p:pic>
        <p:nvPicPr>
          <p:cNvPr id="5" name="Picture 4">
            <a:extLst>
              <a:ext uri="{FF2B5EF4-FFF2-40B4-BE49-F238E27FC236}">
                <a16:creationId xmlns:a16="http://schemas.microsoft.com/office/drawing/2014/main" id="{55D2D223-5A1E-53B7-0265-638C9330C858}"/>
              </a:ext>
            </a:extLst>
          </p:cNvPr>
          <p:cNvPicPr>
            <a:picLocks noChangeAspect="1"/>
          </p:cNvPicPr>
          <p:nvPr/>
        </p:nvPicPr>
        <p:blipFill>
          <a:blip r:embed="rId2"/>
          <a:stretch>
            <a:fillRect/>
          </a:stretch>
        </p:blipFill>
        <p:spPr>
          <a:xfrm>
            <a:off x="2255711" y="1034151"/>
            <a:ext cx="7680577" cy="5159029"/>
          </a:xfrm>
          <a:prstGeom prst="rect">
            <a:avLst/>
          </a:prstGeom>
        </p:spPr>
      </p:pic>
    </p:spTree>
    <p:extLst>
      <p:ext uri="{BB962C8B-B14F-4D97-AF65-F5344CB8AC3E}">
        <p14:creationId xmlns:p14="http://schemas.microsoft.com/office/powerpoint/2010/main" val="390309555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FCDEC-C104-6F1F-65A9-E36E432E95FE}"/>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7B08214F-3227-E697-B4F6-42E321C0696D}"/>
              </a:ext>
            </a:extLst>
          </p:cNvPr>
          <p:cNvSpPr>
            <a:spLocks noGrp="1"/>
          </p:cNvSpPr>
          <p:nvPr>
            <p:ph idx="1"/>
          </p:nvPr>
        </p:nvSpPr>
        <p:spPr>
          <a:xfrm>
            <a:off x="609600" y="944523"/>
            <a:ext cx="10972800" cy="4830763"/>
          </a:xfrm>
        </p:spPr>
        <p:txBody>
          <a:bodyPr/>
          <a:lstStyle/>
          <a:p>
            <a:pPr marL="0" indent="0">
              <a:buNone/>
            </a:pPr>
            <a:r>
              <a:rPr lang="en-US" sz="2000" dirty="0"/>
              <a:t>Five salesmen were imparted a one-week </a:t>
            </a:r>
            <a:r>
              <a:rPr lang="en-US" sz="2000" dirty="0" err="1"/>
              <a:t>specialised</a:t>
            </a:r>
            <a:r>
              <a:rPr lang="en-US" sz="2000" dirty="0"/>
              <a:t> training for improving their selling skills.  </a:t>
            </a:r>
            <a:r>
              <a:rPr lang="en-US" sz="2000" dirty="0">
                <a:solidFill>
                  <a:srgbClr val="FF0000"/>
                </a:solidFill>
              </a:rPr>
              <a:t>The following data was recorded during the month preceding the training and the month after the training relation to their sales per month</a:t>
            </a:r>
            <a:r>
              <a:rPr lang="en-US" sz="2000" dirty="0"/>
              <a:t>.  Can we conclude that the training has made any significant impact.</a:t>
            </a:r>
          </a:p>
          <a:p>
            <a:pPr marL="0" indent="0">
              <a:buNone/>
            </a:pPr>
            <a:endParaRPr lang="en-IN" sz="2000" dirty="0"/>
          </a:p>
        </p:txBody>
      </p:sp>
      <p:graphicFrame>
        <p:nvGraphicFramePr>
          <p:cNvPr id="4" name="Table 3">
            <a:extLst>
              <a:ext uri="{FF2B5EF4-FFF2-40B4-BE49-F238E27FC236}">
                <a16:creationId xmlns:a16="http://schemas.microsoft.com/office/drawing/2014/main" id="{3A43DBA9-5420-7350-748F-A05D2B60269A}"/>
              </a:ext>
            </a:extLst>
          </p:cNvPr>
          <p:cNvGraphicFramePr>
            <a:graphicFrameLocks noGrp="1"/>
          </p:cNvGraphicFramePr>
          <p:nvPr>
            <p:extLst>
              <p:ext uri="{D42A27DB-BD31-4B8C-83A1-F6EECF244321}">
                <p14:modId xmlns:p14="http://schemas.microsoft.com/office/powerpoint/2010/main" val="2277065733"/>
              </p:ext>
            </p:extLst>
          </p:nvPr>
        </p:nvGraphicFramePr>
        <p:xfrm>
          <a:off x="1209749" y="3144035"/>
          <a:ext cx="9096941" cy="1054227"/>
        </p:xfrm>
        <a:graphic>
          <a:graphicData uri="http://schemas.openxmlformats.org/drawingml/2006/table">
            <a:tbl>
              <a:tblPr firstRow="1" bandRow="1">
                <a:tableStyleId>{073A0DAA-6AF3-43AB-8588-CEC1D06C72B9}</a:tableStyleId>
              </a:tblPr>
              <a:tblGrid>
                <a:gridCol w="2319981">
                  <a:extLst>
                    <a:ext uri="{9D8B030D-6E8A-4147-A177-3AD203B41FA5}">
                      <a16:colId xmlns:a16="http://schemas.microsoft.com/office/drawing/2014/main" val="20000"/>
                    </a:ext>
                  </a:extLst>
                </a:gridCol>
                <a:gridCol w="1453869">
                  <a:extLst>
                    <a:ext uri="{9D8B030D-6E8A-4147-A177-3AD203B41FA5}">
                      <a16:colId xmlns:a16="http://schemas.microsoft.com/office/drawing/2014/main" val="20001"/>
                    </a:ext>
                  </a:extLst>
                </a:gridCol>
                <a:gridCol w="1020260">
                  <a:extLst>
                    <a:ext uri="{9D8B030D-6E8A-4147-A177-3AD203B41FA5}">
                      <a16:colId xmlns:a16="http://schemas.microsoft.com/office/drawing/2014/main" val="20002"/>
                    </a:ext>
                  </a:extLst>
                </a:gridCol>
                <a:gridCol w="1434277">
                  <a:extLst>
                    <a:ext uri="{9D8B030D-6E8A-4147-A177-3AD203B41FA5}">
                      <a16:colId xmlns:a16="http://schemas.microsoft.com/office/drawing/2014/main" val="20003"/>
                    </a:ext>
                  </a:extLst>
                </a:gridCol>
                <a:gridCol w="1434277">
                  <a:extLst>
                    <a:ext uri="{9D8B030D-6E8A-4147-A177-3AD203B41FA5}">
                      <a16:colId xmlns:a16="http://schemas.microsoft.com/office/drawing/2014/main" val="20004"/>
                    </a:ext>
                  </a:extLst>
                </a:gridCol>
                <a:gridCol w="1434277">
                  <a:extLst>
                    <a:ext uri="{9D8B030D-6E8A-4147-A177-3AD203B41FA5}">
                      <a16:colId xmlns:a16="http://schemas.microsoft.com/office/drawing/2014/main" val="20005"/>
                    </a:ext>
                  </a:extLst>
                </a:gridCol>
              </a:tblGrid>
              <a:tr h="370840">
                <a:tc>
                  <a:txBody>
                    <a:bodyPr/>
                    <a:lstStyle/>
                    <a:p>
                      <a:r>
                        <a:rPr lang="en-GB" dirty="0"/>
                        <a:t>Before (In </a:t>
                      </a:r>
                      <a:r>
                        <a:rPr lang="en-GB" dirty="0" err="1"/>
                        <a:t>lakhs</a:t>
                      </a:r>
                      <a:r>
                        <a:rPr lang="en-GB" dirty="0"/>
                        <a:t>)</a:t>
                      </a:r>
                    </a:p>
                  </a:txBody>
                  <a:tcPr/>
                </a:tc>
                <a:tc>
                  <a:txBody>
                    <a:bodyPr/>
                    <a:lstStyle/>
                    <a:p>
                      <a:r>
                        <a:rPr lang="en-GB" dirty="0"/>
                        <a:t>5</a:t>
                      </a:r>
                    </a:p>
                  </a:txBody>
                  <a:tcPr/>
                </a:tc>
                <a:tc>
                  <a:txBody>
                    <a:bodyPr/>
                    <a:lstStyle/>
                    <a:p>
                      <a:r>
                        <a:rPr lang="en-GB" dirty="0"/>
                        <a:t>6.2</a:t>
                      </a:r>
                    </a:p>
                  </a:txBody>
                  <a:tcPr/>
                </a:tc>
                <a:tc>
                  <a:txBody>
                    <a:bodyPr/>
                    <a:lstStyle/>
                    <a:p>
                      <a:r>
                        <a:rPr lang="en-GB" dirty="0"/>
                        <a:t>5.4</a:t>
                      </a:r>
                    </a:p>
                  </a:txBody>
                  <a:tcPr/>
                </a:tc>
                <a:tc>
                  <a:txBody>
                    <a:bodyPr/>
                    <a:lstStyle/>
                    <a:p>
                      <a:r>
                        <a:rPr lang="en-GB" dirty="0"/>
                        <a:t>4.5</a:t>
                      </a:r>
                    </a:p>
                  </a:txBody>
                  <a:tcPr/>
                </a:tc>
                <a:tc>
                  <a:txBody>
                    <a:bodyPr/>
                    <a:lstStyle/>
                    <a:p>
                      <a:r>
                        <a:rPr lang="en-GB" dirty="0"/>
                        <a:t>5.6</a:t>
                      </a:r>
                    </a:p>
                  </a:txBody>
                  <a:tcPr/>
                </a:tc>
                <a:extLst>
                  <a:ext uri="{0D108BD9-81ED-4DB2-BD59-A6C34878D82A}">
                    <a16:rowId xmlns:a16="http://schemas.microsoft.com/office/drawing/2014/main" val="10000"/>
                  </a:ext>
                </a:extLst>
              </a:tr>
              <a:tr h="370840">
                <a:tc>
                  <a:txBody>
                    <a:bodyPr/>
                    <a:lstStyle/>
                    <a:p>
                      <a:r>
                        <a:rPr lang="en-GB" dirty="0"/>
                        <a:t>After (In </a:t>
                      </a:r>
                      <a:r>
                        <a:rPr lang="en-GB" dirty="0" err="1"/>
                        <a:t>lakhs</a:t>
                      </a:r>
                      <a:r>
                        <a:rPr lang="en-GB" dirty="0"/>
                        <a:t>)</a:t>
                      </a:r>
                    </a:p>
                  </a:txBody>
                  <a:tcPr/>
                </a:tc>
                <a:tc>
                  <a:txBody>
                    <a:bodyPr/>
                    <a:lstStyle/>
                    <a:p>
                      <a:r>
                        <a:rPr lang="en-GB" dirty="0"/>
                        <a:t>5.5</a:t>
                      </a:r>
                    </a:p>
                  </a:txBody>
                  <a:tcPr/>
                </a:tc>
                <a:tc>
                  <a:txBody>
                    <a:bodyPr/>
                    <a:lstStyle/>
                    <a:p>
                      <a:r>
                        <a:rPr lang="en-GB" dirty="0"/>
                        <a:t>7.0</a:t>
                      </a:r>
                    </a:p>
                  </a:txBody>
                  <a:tcPr/>
                </a:tc>
                <a:tc>
                  <a:txBody>
                    <a:bodyPr/>
                    <a:lstStyle/>
                    <a:p>
                      <a:r>
                        <a:rPr lang="en-GB" dirty="0"/>
                        <a:t>5.6</a:t>
                      </a:r>
                    </a:p>
                  </a:txBody>
                  <a:tcPr/>
                </a:tc>
                <a:tc>
                  <a:txBody>
                    <a:bodyPr/>
                    <a:lstStyle/>
                    <a:p>
                      <a:r>
                        <a:rPr lang="en-GB" dirty="0"/>
                        <a:t>5.5</a:t>
                      </a:r>
                    </a:p>
                  </a:txBody>
                  <a:tcPr/>
                </a:tc>
                <a:tc>
                  <a:txBody>
                    <a:bodyPr/>
                    <a:lstStyle/>
                    <a:p>
                      <a:r>
                        <a:rPr lang="en-GB" dirty="0"/>
                        <a:t>6.6</a:t>
                      </a:r>
                    </a:p>
                  </a:txBody>
                  <a:tcPr/>
                </a:tc>
                <a:extLst>
                  <a:ext uri="{0D108BD9-81ED-4DB2-BD59-A6C34878D82A}">
                    <a16:rowId xmlns:a16="http://schemas.microsoft.com/office/drawing/2014/main" val="10001"/>
                  </a:ext>
                </a:extLst>
              </a:tr>
            </a:tbl>
          </a:graphicData>
        </a:graphic>
      </p:graphicFrame>
      <p:sp>
        <p:nvSpPr>
          <p:cNvPr id="6" name="TextBox 5">
            <a:extLst>
              <a:ext uri="{FF2B5EF4-FFF2-40B4-BE49-F238E27FC236}">
                <a16:creationId xmlns:a16="http://schemas.microsoft.com/office/drawing/2014/main" id="{73CC205E-33F5-C036-3A4A-3D8E56BE881D}"/>
              </a:ext>
            </a:extLst>
          </p:cNvPr>
          <p:cNvSpPr txBox="1"/>
          <p:nvPr/>
        </p:nvSpPr>
        <p:spPr>
          <a:xfrm>
            <a:off x="404038" y="4828123"/>
            <a:ext cx="11706446" cy="1222707"/>
          </a:xfrm>
          <a:prstGeom prst="rect">
            <a:avLst/>
          </a:prstGeom>
          <a:noFill/>
        </p:spPr>
        <p:txBody>
          <a:bodyPr wrap="square">
            <a:spAutoFit/>
          </a:bodyPr>
          <a:lstStyle/>
          <a:p>
            <a:pPr marL="0" indent="0">
              <a:lnSpc>
                <a:spcPct val="200000"/>
              </a:lnSpc>
              <a:buNone/>
            </a:pPr>
            <a:r>
              <a:rPr lang="en-IN" sz="2000" dirty="0"/>
              <a:t>Null Hypothesis: H0: </a:t>
            </a:r>
            <a:r>
              <a:rPr lang="el-GR" sz="2000" dirty="0"/>
              <a:t>μ1- μ2(</a:t>
            </a:r>
            <a:r>
              <a:rPr lang="en-IN" sz="2000" dirty="0"/>
              <a:t>after)= </a:t>
            </a:r>
            <a:r>
              <a:rPr lang="el-GR" sz="2000" dirty="0"/>
              <a:t>μ1(</a:t>
            </a:r>
            <a:r>
              <a:rPr lang="en-IN" sz="2000" dirty="0"/>
              <a:t>before)= </a:t>
            </a:r>
            <a:r>
              <a:rPr lang="el-GR" sz="2000" dirty="0"/>
              <a:t>μ2(</a:t>
            </a:r>
            <a:r>
              <a:rPr lang="en-IN" sz="2000" dirty="0"/>
              <a:t>after) (mean no significant change)</a:t>
            </a:r>
          </a:p>
          <a:p>
            <a:pPr marL="0" indent="0">
              <a:lnSpc>
                <a:spcPct val="200000"/>
              </a:lnSpc>
              <a:buNone/>
            </a:pPr>
            <a:r>
              <a:rPr lang="en-IN" sz="2000" dirty="0"/>
              <a:t>Alternative Hypothesis: H1</a:t>
            </a:r>
            <a:r>
              <a:rPr lang="el-GR" sz="2000" dirty="0"/>
              <a:t>: μ1≠ μ2 ( </a:t>
            </a:r>
            <a:r>
              <a:rPr lang="en-IN" sz="2000" dirty="0"/>
              <a:t>significant change)</a:t>
            </a:r>
          </a:p>
        </p:txBody>
      </p:sp>
    </p:spTree>
    <p:extLst>
      <p:ext uri="{BB962C8B-B14F-4D97-AF65-F5344CB8AC3E}">
        <p14:creationId xmlns:p14="http://schemas.microsoft.com/office/powerpoint/2010/main" val="264815010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3DFE-5533-63EC-2E0F-5DBB2B3E6312}"/>
              </a:ext>
            </a:extLst>
          </p:cNvPr>
          <p:cNvSpPr>
            <a:spLocks noGrp="1"/>
          </p:cNvSpPr>
          <p:nvPr>
            <p:ph type="title"/>
          </p:nvPr>
        </p:nvSpPr>
        <p:spPr/>
        <p:txBody>
          <a:bodyPr/>
          <a:lstStyle/>
          <a:p>
            <a:r>
              <a:rPr lang="en-IN" dirty="0"/>
              <a:t>Example – Paired T-Test</a:t>
            </a:r>
          </a:p>
        </p:txBody>
      </p:sp>
      <p:graphicFrame>
        <p:nvGraphicFramePr>
          <p:cNvPr id="6" name="Table 5">
            <a:extLst>
              <a:ext uri="{FF2B5EF4-FFF2-40B4-BE49-F238E27FC236}">
                <a16:creationId xmlns:a16="http://schemas.microsoft.com/office/drawing/2014/main" id="{AA4F5896-5A88-C90E-1E64-3662BB7DBBD3}"/>
              </a:ext>
            </a:extLst>
          </p:cNvPr>
          <p:cNvGraphicFramePr>
            <a:graphicFrameLocks noGrp="1"/>
          </p:cNvGraphicFramePr>
          <p:nvPr>
            <p:extLst>
              <p:ext uri="{D42A27DB-BD31-4B8C-83A1-F6EECF244321}">
                <p14:modId xmlns:p14="http://schemas.microsoft.com/office/powerpoint/2010/main" val="2851255577"/>
              </p:ext>
            </p:extLst>
          </p:nvPr>
        </p:nvGraphicFramePr>
        <p:xfrm>
          <a:off x="5994400" y="2657195"/>
          <a:ext cx="5997575" cy="3180080"/>
        </p:xfrm>
        <a:graphic>
          <a:graphicData uri="http://schemas.openxmlformats.org/drawingml/2006/table">
            <a:tbl>
              <a:tblPr firstRow="1" bandRow="1">
                <a:tableStyleId>{21E4AEA4-8DFA-4A89-87EB-49C32662AFE0}</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806575">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r>
                        <a:rPr lang="en-GB" sz="1400" dirty="0"/>
                        <a:t>Before</a:t>
                      </a:r>
                    </a:p>
                  </a:txBody>
                  <a:tcPr/>
                </a:tc>
                <a:tc>
                  <a:txBody>
                    <a:bodyPr/>
                    <a:lstStyle/>
                    <a:p>
                      <a:pPr algn="ctr"/>
                      <a:r>
                        <a:rPr lang="en-GB" sz="1400" dirty="0"/>
                        <a:t>After</a:t>
                      </a:r>
                    </a:p>
                  </a:txBody>
                  <a:tcPr/>
                </a:tc>
                <a:tc>
                  <a:txBody>
                    <a:bodyPr/>
                    <a:lstStyle/>
                    <a:p>
                      <a:pPr algn="ctr"/>
                      <a:r>
                        <a:rPr lang="en-GB" sz="1400" dirty="0" err="1"/>
                        <a:t>di</a:t>
                      </a:r>
                      <a:endParaRPr lang="en-GB" sz="1400" dirty="0"/>
                    </a:p>
                    <a:p>
                      <a:pPr algn="ctr"/>
                      <a:r>
                        <a:rPr lang="en-GB" sz="1400" dirty="0"/>
                        <a:t>(before - after)</a:t>
                      </a:r>
                    </a:p>
                  </a:txBody>
                  <a:tcPr/>
                </a:tc>
                <a:tc>
                  <a:txBody>
                    <a:bodyPr/>
                    <a:lstStyle/>
                    <a:p>
                      <a:pPr algn="ctr"/>
                      <a:r>
                        <a:rPr lang="en-GB" sz="1400" dirty="0"/>
                        <a:t>(</a:t>
                      </a:r>
                      <a:r>
                        <a:rPr lang="en-GB" sz="1400" dirty="0" err="1"/>
                        <a:t>di</a:t>
                      </a:r>
                      <a:r>
                        <a:rPr lang="en-GB" sz="1400" dirty="0"/>
                        <a:t>-d‾)</a:t>
                      </a:r>
                    </a:p>
                  </a:txBody>
                  <a:tcPr/>
                </a:tc>
                <a:tc>
                  <a:txBody>
                    <a:bodyPr/>
                    <a:lstStyle/>
                    <a:p>
                      <a:pPr algn="ctr"/>
                      <a:r>
                        <a:rPr lang="en-GB" sz="1400" dirty="0"/>
                        <a:t>(</a:t>
                      </a:r>
                      <a:r>
                        <a:rPr lang="en-GB" sz="1400" dirty="0" err="1"/>
                        <a:t>di</a:t>
                      </a:r>
                      <a:r>
                        <a:rPr lang="en-GB" sz="1400" dirty="0"/>
                        <a:t>-d‾)</a:t>
                      </a:r>
                      <a:r>
                        <a:rPr lang="en-GB" sz="1400" baseline="30000" dirty="0"/>
                        <a:t>2</a:t>
                      </a:r>
                      <a:endParaRPr lang="en-GB" sz="1400" dirty="0"/>
                    </a:p>
                  </a:txBody>
                  <a:tcPr/>
                </a:tc>
                <a:extLst>
                  <a:ext uri="{0D108BD9-81ED-4DB2-BD59-A6C34878D82A}">
                    <a16:rowId xmlns:a16="http://schemas.microsoft.com/office/drawing/2014/main" val="10000"/>
                  </a:ext>
                </a:extLst>
              </a:tr>
              <a:tr h="370840">
                <a:tc>
                  <a:txBody>
                    <a:bodyPr/>
                    <a:lstStyle/>
                    <a:p>
                      <a:pPr algn="ctr"/>
                      <a:r>
                        <a:rPr lang="en-GB" sz="1600" baseline="0" dirty="0"/>
                        <a:t>5</a:t>
                      </a:r>
                    </a:p>
                  </a:txBody>
                  <a:tcPr/>
                </a:tc>
                <a:tc>
                  <a:txBody>
                    <a:bodyPr/>
                    <a:lstStyle/>
                    <a:p>
                      <a:pPr algn="ctr"/>
                      <a:r>
                        <a:rPr lang="en-GB" sz="1600" baseline="0" dirty="0"/>
                        <a:t>5.5</a:t>
                      </a:r>
                    </a:p>
                  </a:txBody>
                  <a:tcPr/>
                </a:tc>
                <a:tc>
                  <a:txBody>
                    <a:bodyPr/>
                    <a:lstStyle/>
                    <a:p>
                      <a:pPr algn="ctr" rtl="0" fontAlgn="b"/>
                      <a:r>
                        <a:rPr lang="en-IN" sz="1600" b="0" u="none" strike="noStrike" dirty="0">
                          <a:solidFill>
                            <a:srgbClr val="000000"/>
                          </a:solidFill>
                          <a:effectLst/>
                        </a:rPr>
                        <a:t>-0.5</a:t>
                      </a:r>
                      <a:endParaRPr lang="en-IN" sz="1600" b="0" i="0" u="none" strike="noStrike" dirty="0">
                        <a:solidFill>
                          <a:srgbClr val="000000"/>
                        </a:solidFill>
                        <a:effectLst/>
                        <a:latin typeface="Calibri" panose="020F0502020204030204" pitchFamily="34" charset="0"/>
                      </a:endParaRPr>
                    </a:p>
                  </a:txBody>
                  <a:tcPr marL="9525" marR="9525" marT="9525" marB="0" anchor="b"/>
                </a:tc>
                <a:tc>
                  <a:txBody>
                    <a:bodyPr/>
                    <a:lstStyle/>
                    <a:p>
                      <a:endParaRPr lang="en-IN" sz="1400"/>
                    </a:p>
                  </a:txBody>
                  <a:tcPr marL="9525" marR="9525" marT="9525" marB="0" anchor="b"/>
                </a:tc>
                <a:tc>
                  <a:txBody>
                    <a:bodyPr/>
                    <a:lstStyle/>
                    <a:p>
                      <a:endParaRPr lang="en-IN" sz="1400"/>
                    </a:p>
                  </a:txBody>
                  <a:tcPr marL="9525" marR="9525" marT="9525" marB="0" anchor="b"/>
                </a:tc>
                <a:extLst>
                  <a:ext uri="{0D108BD9-81ED-4DB2-BD59-A6C34878D82A}">
                    <a16:rowId xmlns:a16="http://schemas.microsoft.com/office/drawing/2014/main" val="10001"/>
                  </a:ext>
                </a:extLst>
              </a:tr>
              <a:tr h="370840">
                <a:tc>
                  <a:txBody>
                    <a:bodyPr/>
                    <a:lstStyle/>
                    <a:p>
                      <a:pPr algn="ctr"/>
                      <a:r>
                        <a:rPr lang="en-GB" sz="1600" baseline="0" dirty="0"/>
                        <a:t>6.2</a:t>
                      </a:r>
                    </a:p>
                  </a:txBody>
                  <a:tcPr/>
                </a:tc>
                <a:tc>
                  <a:txBody>
                    <a:bodyPr/>
                    <a:lstStyle/>
                    <a:p>
                      <a:pPr algn="ctr"/>
                      <a:r>
                        <a:rPr lang="en-GB" sz="1600" baseline="0" dirty="0"/>
                        <a:t>7</a:t>
                      </a:r>
                    </a:p>
                  </a:txBody>
                  <a:tcPr/>
                </a:tc>
                <a:tc>
                  <a:txBody>
                    <a:bodyPr/>
                    <a:lstStyle/>
                    <a:p>
                      <a:pPr algn="ctr" fontAlgn="b"/>
                      <a:r>
                        <a:rPr lang="en-IN" sz="1600" b="0" u="none" strike="noStrike" kern="1200" dirty="0">
                          <a:solidFill>
                            <a:srgbClr val="000000"/>
                          </a:solidFill>
                          <a:effectLst/>
                          <a:latin typeface="+mn-lt"/>
                          <a:ea typeface="+mn-ea"/>
                          <a:cs typeface="+mn-cs"/>
                        </a:rPr>
                        <a:t>-0.8</a:t>
                      </a:r>
                    </a:p>
                  </a:txBody>
                  <a:tcPr marL="9525" marR="9525" marT="9525" marB="0" anchor="b"/>
                </a:tc>
                <a:tc>
                  <a:txBody>
                    <a:bodyPr/>
                    <a:lstStyle/>
                    <a:p>
                      <a:endParaRPr lang="en-IN" sz="1400"/>
                    </a:p>
                  </a:txBody>
                  <a:tcPr marL="9525" marR="9525" marT="9525" marB="0" anchor="b"/>
                </a:tc>
                <a:tc>
                  <a:txBody>
                    <a:bodyPr/>
                    <a:lstStyle/>
                    <a:p>
                      <a:endParaRPr lang="en-IN" sz="1400"/>
                    </a:p>
                  </a:txBody>
                  <a:tcPr marL="9525" marR="9525" marT="9525" marB="0" anchor="b"/>
                </a:tc>
                <a:extLst>
                  <a:ext uri="{0D108BD9-81ED-4DB2-BD59-A6C34878D82A}">
                    <a16:rowId xmlns:a16="http://schemas.microsoft.com/office/drawing/2014/main" val="10002"/>
                  </a:ext>
                </a:extLst>
              </a:tr>
              <a:tr h="436880">
                <a:tc>
                  <a:txBody>
                    <a:bodyPr/>
                    <a:lstStyle/>
                    <a:p>
                      <a:pPr algn="ctr"/>
                      <a:r>
                        <a:rPr lang="en-GB" sz="1600" baseline="0" dirty="0"/>
                        <a:t>5.4</a:t>
                      </a:r>
                    </a:p>
                  </a:txBody>
                  <a:tcPr/>
                </a:tc>
                <a:tc>
                  <a:txBody>
                    <a:bodyPr/>
                    <a:lstStyle/>
                    <a:p>
                      <a:pPr algn="ctr"/>
                      <a:r>
                        <a:rPr lang="en-GB" sz="1600" baseline="0" dirty="0"/>
                        <a:t>5.6</a:t>
                      </a:r>
                    </a:p>
                  </a:txBody>
                  <a:tcPr/>
                </a:tc>
                <a:tc>
                  <a:txBody>
                    <a:bodyPr/>
                    <a:lstStyle/>
                    <a:p>
                      <a:pPr algn="ctr" fontAlgn="b"/>
                      <a:r>
                        <a:rPr lang="en-IN" sz="1600" b="0" u="none" strike="noStrike" kern="1200" dirty="0">
                          <a:solidFill>
                            <a:srgbClr val="000000"/>
                          </a:solidFill>
                          <a:effectLst/>
                          <a:latin typeface="+mn-lt"/>
                          <a:ea typeface="+mn-ea"/>
                          <a:cs typeface="+mn-cs"/>
                        </a:rPr>
                        <a:t>-0.2</a:t>
                      </a:r>
                    </a:p>
                  </a:txBody>
                  <a:tcPr marL="9525" marR="9525" marT="9525" marB="0" anchor="b"/>
                </a:tc>
                <a:tc>
                  <a:txBody>
                    <a:bodyPr/>
                    <a:lstStyle/>
                    <a:p>
                      <a:endParaRPr lang="en-IN" sz="1400"/>
                    </a:p>
                  </a:txBody>
                  <a:tcPr marL="9525" marR="9525" marT="9525" marB="0" anchor="b"/>
                </a:tc>
                <a:tc>
                  <a:txBody>
                    <a:bodyPr/>
                    <a:lstStyle/>
                    <a:p>
                      <a:endParaRPr lang="en-IN" sz="1400"/>
                    </a:p>
                  </a:txBody>
                  <a:tcPr marL="9525" marR="9525" marT="9525" marB="0" anchor="b"/>
                </a:tc>
                <a:extLst>
                  <a:ext uri="{0D108BD9-81ED-4DB2-BD59-A6C34878D82A}">
                    <a16:rowId xmlns:a16="http://schemas.microsoft.com/office/drawing/2014/main" val="10003"/>
                  </a:ext>
                </a:extLst>
              </a:tr>
              <a:tr h="370840">
                <a:tc>
                  <a:txBody>
                    <a:bodyPr/>
                    <a:lstStyle/>
                    <a:p>
                      <a:pPr algn="ctr"/>
                      <a:r>
                        <a:rPr lang="en-GB" sz="1600" baseline="0" dirty="0"/>
                        <a:t>4.5</a:t>
                      </a:r>
                    </a:p>
                  </a:txBody>
                  <a:tcPr/>
                </a:tc>
                <a:tc>
                  <a:txBody>
                    <a:bodyPr/>
                    <a:lstStyle/>
                    <a:p>
                      <a:pPr algn="ctr"/>
                      <a:r>
                        <a:rPr lang="en-GB" sz="1600" baseline="0" dirty="0"/>
                        <a:t>5.5</a:t>
                      </a:r>
                    </a:p>
                  </a:txBody>
                  <a:tcPr/>
                </a:tc>
                <a:tc>
                  <a:txBody>
                    <a:bodyPr/>
                    <a:lstStyle/>
                    <a:p>
                      <a:pPr algn="ctr" fontAlgn="b"/>
                      <a:r>
                        <a:rPr lang="en-IN" sz="1600" b="0" u="none" strike="noStrike" kern="1200" dirty="0">
                          <a:solidFill>
                            <a:srgbClr val="000000"/>
                          </a:solidFill>
                          <a:effectLst/>
                          <a:latin typeface="+mn-lt"/>
                          <a:ea typeface="+mn-ea"/>
                          <a:cs typeface="+mn-cs"/>
                        </a:rPr>
                        <a:t>-1</a:t>
                      </a:r>
                    </a:p>
                  </a:txBody>
                  <a:tcPr marL="9525" marR="9525" marT="9525" marB="0" anchor="b"/>
                </a:tc>
                <a:tc>
                  <a:txBody>
                    <a:bodyPr/>
                    <a:lstStyle/>
                    <a:p>
                      <a:endParaRPr lang="en-IN" sz="1400" dirty="0"/>
                    </a:p>
                  </a:txBody>
                  <a:tcPr marL="9525" marR="9525" marT="9525" marB="0" anchor="b"/>
                </a:tc>
                <a:tc>
                  <a:txBody>
                    <a:bodyPr/>
                    <a:lstStyle/>
                    <a:p>
                      <a:endParaRPr lang="en-IN" sz="1400"/>
                    </a:p>
                  </a:txBody>
                  <a:tcPr marL="9525" marR="9525" marT="9525" marB="0" anchor="b"/>
                </a:tc>
                <a:extLst>
                  <a:ext uri="{0D108BD9-81ED-4DB2-BD59-A6C34878D82A}">
                    <a16:rowId xmlns:a16="http://schemas.microsoft.com/office/drawing/2014/main" val="10004"/>
                  </a:ext>
                </a:extLst>
              </a:tr>
              <a:tr h="370840">
                <a:tc>
                  <a:txBody>
                    <a:bodyPr/>
                    <a:lstStyle/>
                    <a:p>
                      <a:pPr algn="ctr"/>
                      <a:r>
                        <a:rPr lang="en-GB" sz="1600" baseline="0" dirty="0"/>
                        <a:t>5.6</a:t>
                      </a:r>
                    </a:p>
                  </a:txBody>
                  <a:tcPr/>
                </a:tc>
                <a:tc>
                  <a:txBody>
                    <a:bodyPr/>
                    <a:lstStyle/>
                    <a:p>
                      <a:pPr algn="ctr"/>
                      <a:r>
                        <a:rPr lang="en-GB" sz="1600" baseline="0" dirty="0"/>
                        <a:t>6.6</a:t>
                      </a:r>
                    </a:p>
                  </a:txBody>
                  <a:tcPr/>
                </a:tc>
                <a:tc>
                  <a:txBody>
                    <a:bodyPr/>
                    <a:lstStyle/>
                    <a:p>
                      <a:pPr algn="ctr" fontAlgn="b"/>
                      <a:r>
                        <a:rPr lang="en-IN" sz="1600" b="0" u="none" strike="noStrike" kern="1200" dirty="0">
                          <a:solidFill>
                            <a:srgbClr val="000000"/>
                          </a:solidFill>
                          <a:effectLst/>
                          <a:latin typeface="+mn-lt"/>
                          <a:ea typeface="+mn-ea"/>
                          <a:cs typeface="+mn-cs"/>
                        </a:rPr>
                        <a:t>-1</a:t>
                      </a:r>
                    </a:p>
                  </a:txBody>
                  <a:tcPr marL="9525" marR="9525" marT="9525" marB="0" anchor="b"/>
                </a:tc>
                <a:tc>
                  <a:txBody>
                    <a:bodyPr/>
                    <a:lstStyle/>
                    <a:p>
                      <a:endParaRPr lang="en-IN" sz="1400"/>
                    </a:p>
                  </a:txBody>
                  <a:tcPr marL="9525" marR="9525" marT="9525" marB="0" anchor="b"/>
                </a:tc>
                <a:tc>
                  <a:txBody>
                    <a:bodyPr/>
                    <a:lstStyle/>
                    <a:p>
                      <a:endParaRPr lang="en-IN" sz="1400"/>
                    </a:p>
                  </a:txBody>
                  <a:tcPr marL="9525" marR="9525" marT="9525" marB="0" anchor="b"/>
                </a:tc>
                <a:extLst>
                  <a:ext uri="{0D108BD9-81ED-4DB2-BD59-A6C34878D82A}">
                    <a16:rowId xmlns:a16="http://schemas.microsoft.com/office/drawing/2014/main" val="10005"/>
                  </a:ext>
                </a:extLst>
              </a:tr>
              <a:tr h="370840">
                <a:tc>
                  <a:txBody>
                    <a:bodyPr/>
                    <a:lstStyle/>
                    <a:p>
                      <a:pPr algn="ctr"/>
                      <a:endParaRPr lang="en-GB" sz="1600" baseline="0" dirty="0"/>
                    </a:p>
                  </a:txBody>
                  <a:tcPr/>
                </a:tc>
                <a:tc>
                  <a:txBody>
                    <a:bodyPr/>
                    <a:lstStyle/>
                    <a:p>
                      <a:pPr algn="ctr"/>
                      <a:r>
                        <a:rPr lang="en-GB" sz="1600" baseline="0" dirty="0"/>
                        <a:t>Sum</a:t>
                      </a:r>
                    </a:p>
                  </a:txBody>
                  <a:tcPr/>
                </a:tc>
                <a:tc>
                  <a:txBody>
                    <a:bodyPr/>
                    <a:lstStyle/>
                    <a:p>
                      <a:pPr algn="ctr" fontAlgn="b"/>
                      <a:r>
                        <a:rPr lang="en-GB" sz="1600" b="0" u="none" strike="noStrike" dirty="0">
                          <a:solidFill>
                            <a:srgbClr val="000000"/>
                          </a:solidFill>
                        </a:rPr>
                        <a:t>-3.5</a:t>
                      </a:r>
                      <a:endParaRPr lang="en-GB" sz="1600" b="0" i="0" u="none" strike="noStrike" dirty="0">
                        <a:solidFill>
                          <a:srgbClr val="000000"/>
                        </a:solidFill>
                        <a:latin typeface="Calibri"/>
                      </a:endParaRPr>
                    </a:p>
                  </a:txBody>
                  <a:tcPr marL="0" marR="0" marT="0" marB="0" anchor="b"/>
                </a:tc>
                <a:tc>
                  <a:txBody>
                    <a:bodyPr/>
                    <a:lstStyle/>
                    <a:p>
                      <a:endParaRPr lang="en-IN" sz="1400"/>
                    </a:p>
                  </a:txBody>
                  <a:tcPr marL="0" marR="0" marT="0" marB="0" anchor="b"/>
                </a:tc>
                <a:tc>
                  <a:txBody>
                    <a:bodyPr/>
                    <a:lstStyle/>
                    <a:p>
                      <a:endParaRPr lang="en-IN" sz="1400" dirty="0"/>
                    </a:p>
                  </a:txBody>
                  <a:tcPr marL="0" marR="0" marT="0" marB="0" anchor="b"/>
                </a:tc>
                <a:extLst>
                  <a:ext uri="{0D108BD9-81ED-4DB2-BD59-A6C34878D82A}">
                    <a16:rowId xmlns:a16="http://schemas.microsoft.com/office/drawing/2014/main" val="10006"/>
                  </a:ext>
                </a:extLst>
              </a:tr>
              <a:tr h="370840">
                <a:tc>
                  <a:txBody>
                    <a:bodyPr/>
                    <a:lstStyle/>
                    <a:p>
                      <a:pPr algn="ctr"/>
                      <a:endParaRPr lang="en-GB" sz="1600" baseline="0" dirty="0"/>
                    </a:p>
                  </a:txBody>
                  <a:tcPr/>
                </a:tc>
                <a:tc>
                  <a:txBody>
                    <a:bodyPr/>
                    <a:lstStyle/>
                    <a:p>
                      <a:pPr algn="ctr"/>
                      <a:r>
                        <a:rPr lang="en-GB" sz="1600" baseline="0" dirty="0"/>
                        <a:t>d‾</a:t>
                      </a:r>
                    </a:p>
                  </a:txBody>
                  <a:tcPr/>
                </a:tc>
                <a:tc>
                  <a:txBody>
                    <a:bodyPr/>
                    <a:lstStyle/>
                    <a:p>
                      <a:pPr algn="ctr" fontAlgn="b"/>
                      <a:r>
                        <a:rPr lang="en-GB" sz="1600" b="0" u="none" strike="noStrike" dirty="0">
                          <a:solidFill>
                            <a:srgbClr val="000000"/>
                          </a:solidFill>
                        </a:rPr>
                        <a:t>?</a:t>
                      </a:r>
                      <a:endParaRPr lang="en-GB" sz="1600" b="0" i="0" u="none" strike="noStrike" dirty="0">
                        <a:solidFill>
                          <a:srgbClr val="000000"/>
                        </a:solidFill>
                        <a:latin typeface="Calibri"/>
                      </a:endParaRPr>
                    </a:p>
                  </a:txBody>
                  <a:tcPr marL="0" marR="0" marT="0" marB="0" anchor="b"/>
                </a:tc>
                <a:tc>
                  <a:txBody>
                    <a:bodyPr/>
                    <a:lstStyle/>
                    <a:p>
                      <a:pPr algn="ctr" fontAlgn="b"/>
                      <a:endParaRPr lang="en-GB" sz="1600" b="0" i="0" u="none" strike="noStrike" dirty="0">
                        <a:solidFill>
                          <a:srgbClr val="000000"/>
                        </a:solidFill>
                        <a:latin typeface="Calibri"/>
                      </a:endParaRPr>
                    </a:p>
                  </a:txBody>
                  <a:tcPr marL="0" marR="0" marT="0" marB="0" anchor="b"/>
                </a:tc>
                <a:tc>
                  <a:txBody>
                    <a:bodyPr/>
                    <a:lstStyle/>
                    <a:p>
                      <a:pPr algn="ctr" fontAlgn="b"/>
                      <a:endParaRPr lang="en-GB" sz="1600" b="0" i="0" u="none" strike="noStrike" dirty="0">
                        <a:solidFill>
                          <a:srgbClr val="000000"/>
                        </a:solidFill>
                        <a:latin typeface="Calibri"/>
                      </a:endParaRPr>
                    </a:p>
                  </a:txBody>
                  <a:tcPr marL="0" marR="0" marT="0" marB="0" anchor="b"/>
                </a:tc>
                <a:extLst>
                  <a:ext uri="{0D108BD9-81ED-4DB2-BD59-A6C34878D82A}">
                    <a16:rowId xmlns:a16="http://schemas.microsoft.com/office/drawing/2014/main" val="10007"/>
                  </a:ext>
                </a:extLst>
              </a:tr>
            </a:tbl>
          </a:graphicData>
        </a:graphic>
      </p:graphicFrame>
      <p:pic>
        <p:nvPicPr>
          <p:cNvPr id="10" name="Picture 9">
            <a:extLst>
              <a:ext uri="{FF2B5EF4-FFF2-40B4-BE49-F238E27FC236}">
                <a16:creationId xmlns:a16="http://schemas.microsoft.com/office/drawing/2014/main" id="{565B2CA1-5056-62F6-7F45-5481E83674AE}"/>
              </a:ext>
            </a:extLst>
          </p:cNvPr>
          <p:cNvPicPr>
            <a:picLocks noChangeAspect="1"/>
          </p:cNvPicPr>
          <p:nvPr/>
        </p:nvPicPr>
        <p:blipFill rotWithShape="1">
          <a:blip r:embed="rId2"/>
          <a:srcRect b="77962"/>
          <a:stretch/>
        </p:blipFill>
        <p:spPr>
          <a:xfrm>
            <a:off x="3146298" y="1020725"/>
            <a:ext cx="5899404" cy="994144"/>
          </a:xfrm>
          <a:prstGeom prst="rect">
            <a:avLst/>
          </a:prstGeom>
        </p:spPr>
      </p:pic>
      <p:pic>
        <p:nvPicPr>
          <p:cNvPr id="12" name="Picture 11">
            <a:extLst>
              <a:ext uri="{FF2B5EF4-FFF2-40B4-BE49-F238E27FC236}">
                <a16:creationId xmlns:a16="http://schemas.microsoft.com/office/drawing/2014/main" id="{5C7FAFA6-6092-37BB-09E2-046ABFB38B91}"/>
              </a:ext>
            </a:extLst>
          </p:cNvPr>
          <p:cNvPicPr>
            <a:picLocks noChangeAspect="1"/>
          </p:cNvPicPr>
          <p:nvPr/>
        </p:nvPicPr>
        <p:blipFill rotWithShape="1">
          <a:blip r:embed="rId3"/>
          <a:srcRect t="23755"/>
          <a:stretch/>
        </p:blipFill>
        <p:spPr>
          <a:xfrm>
            <a:off x="511302" y="2657195"/>
            <a:ext cx="5269992" cy="3073429"/>
          </a:xfrm>
          <a:prstGeom prst="rect">
            <a:avLst/>
          </a:prstGeom>
        </p:spPr>
      </p:pic>
    </p:spTree>
    <p:extLst>
      <p:ext uri="{BB962C8B-B14F-4D97-AF65-F5344CB8AC3E}">
        <p14:creationId xmlns:p14="http://schemas.microsoft.com/office/powerpoint/2010/main" val="86770268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7A74-2FE6-4C6C-968C-26263EDB8EC6}"/>
              </a:ext>
            </a:extLst>
          </p:cNvPr>
          <p:cNvSpPr>
            <a:spLocks noGrp="1"/>
          </p:cNvSpPr>
          <p:nvPr>
            <p:ph type="title"/>
          </p:nvPr>
        </p:nvSpPr>
        <p:spPr/>
        <p:txBody>
          <a:bodyPr/>
          <a:lstStyle/>
          <a:p>
            <a:r>
              <a:rPr lang="en-IN" dirty="0"/>
              <a:t>Try it</a:t>
            </a:r>
            <a:br>
              <a:rPr lang="en-IN" dirty="0"/>
            </a:br>
            <a:r>
              <a:rPr lang="en-IN" dirty="0"/>
              <a:t>Example – Paired T-Test</a:t>
            </a:r>
          </a:p>
        </p:txBody>
      </p:sp>
      <p:sp>
        <p:nvSpPr>
          <p:cNvPr id="3" name="Content Placeholder 2">
            <a:extLst>
              <a:ext uri="{FF2B5EF4-FFF2-40B4-BE49-F238E27FC236}">
                <a16:creationId xmlns:a16="http://schemas.microsoft.com/office/drawing/2014/main" id="{7A626619-FA3F-4830-2D67-4DA95FD9D075}"/>
              </a:ext>
            </a:extLst>
          </p:cNvPr>
          <p:cNvSpPr>
            <a:spLocks noGrp="1"/>
          </p:cNvSpPr>
          <p:nvPr>
            <p:ph idx="1"/>
          </p:nvPr>
        </p:nvSpPr>
        <p:spPr/>
        <p:txBody>
          <a:bodyPr/>
          <a:lstStyle/>
          <a:p>
            <a:r>
              <a:rPr lang="en-IN" dirty="0"/>
              <a:t>Decision rule??</a:t>
            </a:r>
          </a:p>
          <a:p>
            <a:r>
              <a:rPr lang="en-IN" dirty="0"/>
              <a:t>S-value, t-value ??</a:t>
            </a:r>
          </a:p>
          <a:p>
            <a:r>
              <a:rPr lang="en-IN" dirty="0">
                <a:solidFill>
                  <a:srgbClr val="FF0000"/>
                </a:solidFill>
              </a:rPr>
              <a:t>Conclusion and inference</a:t>
            </a:r>
          </a:p>
        </p:txBody>
      </p:sp>
    </p:spTree>
    <p:extLst>
      <p:ext uri="{BB962C8B-B14F-4D97-AF65-F5344CB8AC3E}">
        <p14:creationId xmlns:p14="http://schemas.microsoft.com/office/powerpoint/2010/main" val="26277345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B301E-C363-ED37-CEE3-55E35713E950}"/>
              </a:ext>
            </a:extLst>
          </p:cNvPr>
          <p:cNvSpPr>
            <a:spLocks noGrp="1"/>
          </p:cNvSpPr>
          <p:nvPr>
            <p:ph type="title"/>
          </p:nvPr>
        </p:nvSpPr>
        <p:spPr>
          <a:xfrm>
            <a:off x="609600" y="2482701"/>
            <a:ext cx="10972800" cy="685800"/>
          </a:xfrm>
        </p:spPr>
        <p:txBody>
          <a:bodyPr/>
          <a:lstStyle/>
          <a:p>
            <a:pPr>
              <a:lnSpc>
                <a:spcPct val="150000"/>
              </a:lnSpc>
            </a:pPr>
            <a:r>
              <a:rPr lang="en-US" sz="3600" dirty="0"/>
              <a:t>The t-distribution is more spread out and has heavier tails compared to the standard normal distribution.</a:t>
            </a:r>
            <a:endParaRPr lang="en-IN" sz="3600" dirty="0"/>
          </a:p>
        </p:txBody>
      </p:sp>
    </p:spTree>
    <p:extLst>
      <p:ext uri="{BB962C8B-B14F-4D97-AF65-F5344CB8AC3E}">
        <p14:creationId xmlns:p14="http://schemas.microsoft.com/office/powerpoint/2010/main" val="373433541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5E099-6204-C8FD-E498-D9123F9DECB7}"/>
              </a:ext>
            </a:extLst>
          </p:cNvPr>
          <p:cNvSpPr>
            <a:spLocks noGrp="1"/>
          </p:cNvSpPr>
          <p:nvPr>
            <p:ph type="title"/>
          </p:nvPr>
        </p:nvSpPr>
        <p:spPr/>
        <p:txBody>
          <a:bodyPr/>
          <a:lstStyle/>
          <a:p>
            <a:r>
              <a:rPr lang="en-US" dirty="0"/>
              <a:t>t-distribution is more spread out </a:t>
            </a:r>
            <a:endParaRPr lang="en-IN" dirty="0"/>
          </a:p>
        </p:txBody>
      </p:sp>
      <p:sp>
        <p:nvSpPr>
          <p:cNvPr id="3" name="Content Placeholder 2">
            <a:extLst>
              <a:ext uri="{FF2B5EF4-FFF2-40B4-BE49-F238E27FC236}">
                <a16:creationId xmlns:a16="http://schemas.microsoft.com/office/drawing/2014/main" id="{79F39CD7-7166-35FC-0E6C-8F0A2D50E477}"/>
              </a:ext>
            </a:extLst>
          </p:cNvPr>
          <p:cNvSpPr>
            <a:spLocks noGrp="1"/>
          </p:cNvSpPr>
          <p:nvPr>
            <p:ph idx="1"/>
          </p:nvPr>
        </p:nvSpPr>
        <p:spPr/>
        <p:txBody>
          <a:bodyPr/>
          <a:lstStyle/>
          <a:p>
            <a:r>
              <a:rPr lang="en-US" sz="2800" dirty="0"/>
              <a:t>Greater variance compared to the standard normal distribution. </a:t>
            </a:r>
          </a:p>
          <a:p>
            <a:r>
              <a:rPr lang="en-US" sz="2800" dirty="0"/>
              <a:t>The values in a t-distribution </a:t>
            </a:r>
            <a:r>
              <a:rPr lang="en-US" sz="2800" dirty="0">
                <a:highlight>
                  <a:srgbClr val="FFFF00"/>
                </a:highlight>
              </a:rPr>
              <a:t>are more variable </a:t>
            </a:r>
            <a:r>
              <a:rPr lang="en-US" sz="2800" dirty="0"/>
              <a:t>and tend to be </a:t>
            </a:r>
            <a:r>
              <a:rPr lang="en-US" sz="2800" dirty="0">
                <a:highlight>
                  <a:srgbClr val="FFFF00"/>
                </a:highlight>
              </a:rPr>
              <a:t>farther from the mean</a:t>
            </a:r>
            <a:r>
              <a:rPr lang="en-US" sz="2800" dirty="0"/>
              <a:t>, resulting in a broader and more flattened shape of the probability density function (PDF) compared to the standard normal distribution.</a:t>
            </a:r>
            <a:endParaRPr lang="en-IN" sz="2800" dirty="0"/>
          </a:p>
        </p:txBody>
      </p:sp>
    </p:spTree>
    <p:extLst>
      <p:ext uri="{BB962C8B-B14F-4D97-AF65-F5344CB8AC3E}">
        <p14:creationId xmlns:p14="http://schemas.microsoft.com/office/powerpoint/2010/main" val="135488111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8842-D07B-CBFE-2FD7-398D0986BDE6}"/>
              </a:ext>
            </a:extLst>
          </p:cNvPr>
          <p:cNvSpPr>
            <a:spLocks noGrp="1"/>
          </p:cNvSpPr>
          <p:nvPr>
            <p:ph type="title"/>
          </p:nvPr>
        </p:nvSpPr>
        <p:spPr/>
        <p:txBody>
          <a:bodyPr/>
          <a:lstStyle/>
          <a:p>
            <a:r>
              <a:rPr lang="en-US" dirty="0"/>
              <a:t>t-distribution has heavier tails </a:t>
            </a:r>
            <a:endParaRPr lang="en-IN" dirty="0"/>
          </a:p>
        </p:txBody>
      </p:sp>
      <p:sp>
        <p:nvSpPr>
          <p:cNvPr id="3" name="Content Placeholder 2">
            <a:extLst>
              <a:ext uri="{FF2B5EF4-FFF2-40B4-BE49-F238E27FC236}">
                <a16:creationId xmlns:a16="http://schemas.microsoft.com/office/drawing/2014/main" id="{4A801BAD-6F0A-8E93-0739-23B45B462B4D}"/>
              </a:ext>
            </a:extLst>
          </p:cNvPr>
          <p:cNvSpPr>
            <a:spLocks noGrp="1"/>
          </p:cNvSpPr>
          <p:nvPr>
            <p:ph idx="1"/>
          </p:nvPr>
        </p:nvSpPr>
        <p:spPr/>
        <p:txBody>
          <a:bodyPr/>
          <a:lstStyle/>
          <a:p>
            <a:r>
              <a:rPr lang="en-US" sz="2800" dirty="0"/>
              <a:t>It has a </a:t>
            </a:r>
            <a:r>
              <a:rPr lang="en-US" sz="2800" dirty="0">
                <a:highlight>
                  <a:srgbClr val="FFFF00"/>
                </a:highlight>
              </a:rPr>
              <a:t>higher probability of extreme values </a:t>
            </a:r>
            <a:r>
              <a:rPr lang="en-US" sz="2800" dirty="0"/>
              <a:t>(values far from the mean) compared to the standard normal distribution. </a:t>
            </a:r>
          </a:p>
          <a:p>
            <a:r>
              <a:rPr lang="en-US" sz="2800" dirty="0"/>
              <a:t>There is a </a:t>
            </a:r>
            <a:r>
              <a:rPr lang="en-US" sz="2800" dirty="0">
                <a:highlight>
                  <a:srgbClr val="FFFF00"/>
                </a:highlight>
              </a:rPr>
              <a:t>greater likelihood of observing extreme values </a:t>
            </a:r>
            <a:r>
              <a:rPr lang="en-US" sz="2800" dirty="0"/>
              <a:t>when working with a t-distribution, which makes it more robust in handling outliers in small sample sizes.</a:t>
            </a:r>
            <a:endParaRPr lang="en-IN" sz="2800" dirty="0"/>
          </a:p>
        </p:txBody>
      </p:sp>
    </p:spTree>
    <p:extLst>
      <p:ext uri="{BB962C8B-B14F-4D97-AF65-F5344CB8AC3E}">
        <p14:creationId xmlns:p14="http://schemas.microsoft.com/office/powerpoint/2010/main" val="37922441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5641-E60A-436F-C9E5-0EF90D212487}"/>
              </a:ext>
            </a:extLst>
          </p:cNvPr>
          <p:cNvSpPr>
            <a:spLocks noGrp="1"/>
          </p:cNvSpPr>
          <p:nvPr>
            <p:ph type="title"/>
          </p:nvPr>
        </p:nvSpPr>
        <p:spPr/>
        <p:txBody>
          <a:bodyPr/>
          <a:lstStyle/>
          <a:p>
            <a:r>
              <a:rPr lang="en-IN" dirty="0"/>
              <a:t>Understanding T-Test</a:t>
            </a:r>
          </a:p>
        </p:txBody>
      </p:sp>
      <p:sp>
        <p:nvSpPr>
          <p:cNvPr id="3" name="Content Placeholder 2">
            <a:extLst>
              <a:ext uri="{FF2B5EF4-FFF2-40B4-BE49-F238E27FC236}">
                <a16:creationId xmlns:a16="http://schemas.microsoft.com/office/drawing/2014/main" id="{6C18AC85-4417-5E8D-1C5C-8B73009E656C}"/>
              </a:ext>
            </a:extLst>
          </p:cNvPr>
          <p:cNvSpPr>
            <a:spLocks noGrp="1"/>
          </p:cNvSpPr>
          <p:nvPr>
            <p:ph idx="1"/>
          </p:nvPr>
        </p:nvSpPr>
        <p:spPr/>
        <p:txBody>
          <a:bodyPr/>
          <a:lstStyle/>
          <a:p>
            <a:r>
              <a:rPr lang="en-US" sz="2400" dirty="0"/>
              <a:t>A t-test compares the average values of two data sets and determines if they came from the same population. </a:t>
            </a:r>
          </a:p>
          <a:p>
            <a:r>
              <a:rPr lang="en-US" sz="2400" dirty="0"/>
              <a:t>Examples:</a:t>
            </a:r>
          </a:p>
          <a:p>
            <a:pPr lvl="1"/>
            <a:r>
              <a:rPr lang="en-US" sz="2400" dirty="0"/>
              <a:t>Sample of students from class A and a sample of students from class B would not likely have the same mean and standard deviation. </a:t>
            </a:r>
          </a:p>
          <a:p>
            <a:pPr lvl="1"/>
            <a:r>
              <a:rPr lang="en-US" sz="2400" dirty="0"/>
              <a:t>Samples taken from the placebo-fed control group and those taken from the drug prescribed group should have a slightly different mean and standard deviation.</a:t>
            </a:r>
            <a:endParaRPr lang="en-IN" sz="2400" dirty="0"/>
          </a:p>
        </p:txBody>
      </p:sp>
    </p:spTree>
    <p:extLst>
      <p:ext uri="{BB962C8B-B14F-4D97-AF65-F5344CB8AC3E}">
        <p14:creationId xmlns:p14="http://schemas.microsoft.com/office/powerpoint/2010/main" val="337227320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5957-FFF0-6063-F832-ED0910755BA3}"/>
              </a:ext>
            </a:extLst>
          </p:cNvPr>
          <p:cNvSpPr>
            <a:spLocks noGrp="1"/>
          </p:cNvSpPr>
          <p:nvPr>
            <p:ph type="title"/>
          </p:nvPr>
        </p:nvSpPr>
        <p:spPr/>
        <p:txBody>
          <a:bodyPr/>
          <a:lstStyle/>
          <a:p>
            <a:r>
              <a:rPr lang="en-IN" dirty="0"/>
              <a:t>Books</a:t>
            </a:r>
          </a:p>
        </p:txBody>
      </p:sp>
      <p:sp>
        <p:nvSpPr>
          <p:cNvPr id="3" name="Content Placeholder 2">
            <a:extLst>
              <a:ext uri="{FF2B5EF4-FFF2-40B4-BE49-F238E27FC236}">
                <a16:creationId xmlns:a16="http://schemas.microsoft.com/office/drawing/2014/main" id="{4993B0DD-A467-3F16-6BD6-8B703EE6F948}"/>
              </a:ext>
            </a:extLst>
          </p:cNvPr>
          <p:cNvSpPr>
            <a:spLocks noGrp="1"/>
          </p:cNvSpPr>
          <p:nvPr>
            <p:ph idx="1"/>
          </p:nvPr>
        </p:nvSpPr>
        <p:spPr/>
        <p:txBody>
          <a:bodyPr/>
          <a:lstStyle/>
          <a:p>
            <a:pPr marL="0" indent="0">
              <a:buNone/>
            </a:pPr>
            <a:r>
              <a:rPr lang="en-IN" sz="1600" b="1" dirty="0"/>
              <a:t>TEXTBOOKS: </a:t>
            </a:r>
          </a:p>
          <a:p>
            <a:pPr marL="342900" indent="-342900">
              <a:buFont typeface="+mj-lt"/>
              <a:buAutoNum type="arabicPeriod"/>
            </a:pPr>
            <a:r>
              <a:rPr lang="en-IN" sz="1600" dirty="0"/>
              <a:t>David </a:t>
            </a:r>
            <a:r>
              <a:rPr lang="en-IN" sz="1600" dirty="0" err="1"/>
              <a:t>Cielen</a:t>
            </a:r>
            <a:r>
              <a:rPr lang="en-IN" sz="1600" dirty="0"/>
              <a:t>, Arno D. B. </a:t>
            </a:r>
            <a:r>
              <a:rPr lang="en-IN" sz="1600" dirty="0" err="1"/>
              <a:t>Meysman</a:t>
            </a:r>
            <a:r>
              <a:rPr lang="en-IN" sz="1600" dirty="0"/>
              <a:t>, and Mohamed Ali, “Introducing Data Science”, Manning Publications, 2016. (first two chapters for Unit I).</a:t>
            </a:r>
          </a:p>
          <a:p>
            <a:pPr marL="342900" indent="-342900">
              <a:buFont typeface="+mj-lt"/>
              <a:buAutoNum type="arabicPeriod"/>
            </a:pPr>
            <a:r>
              <a:rPr lang="en-IN" sz="1600" dirty="0"/>
              <a:t>Robert S. Witte and John S. Witte, “Statistics”, Eleventh Edition, Wiley Publications, 2017.</a:t>
            </a:r>
          </a:p>
          <a:p>
            <a:pPr marL="342900" indent="-342900">
              <a:buFont typeface="+mj-lt"/>
              <a:buAutoNum type="arabicPeriod"/>
            </a:pPr>
            <a:r>
              <a:rPr lang="en-IN" sz="1600" dirty="0"/>
              <a:t>Jake </a:t>
            </a:r>
            <a:r>
              <a:rPr lang="en-IN" sz="1600" dirty="0" err="1"/>
              <a:t>VanderPlas</a:t>
            </a:r>
            <a:r>
              <a:rPr lang="en-IN" sz="1600" dirty="0"/>
              <a:t>, “Python Data Science Handbook”, O’Reilly, 2016.</a:t>
            </a:r>
          </a:p>
          <a:p>
            <a:pPr marL="0" indent="0">
              <a:buNone/>
            </a:pPr>
            <a:r>
              <a:rPr lang="en-IN" sz="1600" b="1" dirty="0"/>
              <a:t>REFERENCES: </a:t>
            </a:r>
          </a:p>
          <a:p>
            <a:pPr marL="342900" indent="-342900">
              <a:buFont typeface="+mj-lt"/>
              <a:buAutoNum type="arabicPeriod"/>
            </a:pPr>
            <a:r>
              <a:rPr lang="en-US" sz="1600" dirty="0"/>
              <a:t>Allen B. Downey, “Think Stats: Exploratory Data Analysis in Python”, Green Tea Press, 2014.</a:t>
            </a:r>
            <a:endParaRPr lang="en-IN" sz="1600" dirty="0"/>
          </a:p>
        </p:txBody>
      </p:sp>
    </p:spTree>
    <p:extLst>
      <p:ext uri="{BB962C8B-B14F-4D97-AF65-F5344CB8AC3E}">
        <p14:creationId xmlns:p14="http://schemas.microsoft.com/office/powerpoint/2010/main" val="36512334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FE4C-7327-EC76-3DE3-B9C743CAACC0}"/>
              </a:ext>
            </a:extLst>
          </p:cNvPr>
          <p:cNvSpPr>
            <a:spLocks noGrp="1"/>
          </p:cNvSpPr>
          <p:nvPr>
            <p:ph type="title"/>
          </p:nvPr>
        </p:nvSpPr>
        <p:spPr/>
        <p:txBody>
          <a:bodyPr/>
          <a:lstStyle/>
          <a:p>
            <a:r>
              <a:rPr lang="en-IN" dirty="0"/>
              <a:t>Setting H</a:t>
            </a:r>
            <a:r>
              <a:rPr lang="en-IN" sz="1800" dirty="0"/>
              <a:t>0 </a:t>
            </a:r>
            <a:r>
              <a:rPr lang="en-IN" dirty="0"/>
              <a:t>in T-Test</a:t>
            </a:r>
          </a:p>
        </p:txBody>
      </p:sp>
      <p:sp>
        <p:nvSpPr>
          <p:cNvPr id="3" name="Content Placeholder 2">
            <a:extLst>
              <a:ext uri="{FF2B5EF4-FFF2-40B4-BE49-F238E27FC236}">
                <a16:creationId xmlns:a16="http://schemas.microsoft.com/office/drawing/2014/main" id="{768B9B37-1429-0CE8-09E7-0E1E73AF700C}"/>
              </a:ext>
            </a:extLst>
          </p:cNvPr>
          <p:cNvSpPr>
            <a:spLocks noGrp="1"/>
          </p:cNvSpPr>
          <p:nvPr>
            <p:ph idx="1"/>
          </p:nvPr>
        </p:nvSpPr>
        <p:spPr/>
        <p:txBody>
          <a:bodyPr/>
          <a:lstStyle/>
          <a:p>
            <a:r>
              <a:rPr lang="en-US" sz="2800" dirty="0"/>
              <a:t>The t-test takes a sample from each of the two sets and establishes the problem statement. </a:t>
            </a:r>
          </a:p>
          <a:p>
            <a:r>
              <a:rPr lang="en-US" sz="2800" dirty="0"/>
              <a:t>It assumes a null hypothesis that the two means are equal.</a:t>
            </a:r>
          </a:p>
          <a:p>
            <a:r>
              <a:rPr lang="en-US" sz="2800" dirty="0"/>
              <a:t>Concept of degrees of freedom is introduced only because we are using observations in a sample to estimate some unknown characteristic of the population.</a:t>
            </a:r>
            <a:endParaRPr lang="en-IN" sz="2800" dirty="0"/>
          </a:p>
        </p:txBody>
      </p:sp>
    </p:spTree>
    <p:extLst>
      <p:ext uri="{BB962C8B-B14F-4D97-AF65-F5344CB8AC3E}">
        <p14:creationId xmlns:p14="http://schemas.microsoft.com/office/powerpoint/2010/main" val="26063554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E5A67-5486-D5BD-EABC-11F6CD2F534D}"/>
              </a:ext>
            </a:extLst>
          </p:cNvPr>
          <p:cNvSpPr>
            <a:spLocks noGrp="1"/>
          </p:cNvSpPr>
          <p:nvPr>
            <p:ph type="title"/>
          </p:nvPr>
        </p:nvSpPr>
        <p:spPr/>
        <p:txBody>
          <a:bodyPr/>
          <a:lstStyle/>
          <a:p>
            <a:r>
              <a:rPr lang="en-IN" dirty="0"/>
              <a:t>Assumptions</a:t>
            </a:r>
          </a:p>
        </p:txBody>
      </p:sp>
      <p:sp>
        <p:nvSpPr>
          <p:cNvPr id="3" name="Content Placeholder 2">
            <a:extLst>
              <a:ext uri="{FF2B5EF4-FFF2-40B4-BE49-F238E27FC236}">
                <a16:creationId xmlns:a16="http://schemas.microsoft.com/office/drawing/2014/main" id="{0CEEA756-05F7-FE31-6567-B636B2BA59FD}"/>
              </a:ext>
            </a:extLst>
          </p:cNvPr>
          <p:cNvSpPr>
            <a:spLocks noGrp="1"/>
          </p:cNvSpPr>
          <p:nvPr>
            <p:ph idx="1"/>
          </p:nvPr>
        </p:nvSpPr>
        <p:spPr>
          <a:xfrm>
            <a:off x="609600" y="1061480"/>
            <a:ext cx="10972800" cy="4830763"/>
          </a:xfrm>
        </p:spPr>
        <p:txBody>
          <a:bodyPr/>
          <a:lstStyle/>
          <a:p>
            <a:r>
              <a:rPr lang="en-US" sz="2600" dirty="0"/>
              <a:t>The data collected must follow a continuous or ordinal scale, such as the scores for an IQ test</a:t>
            </a:r>
          </a:p>
          <a:p>
            <a:r>
              <a:rPr lang="en-US" sz="2600" dirty="0"/>
              <a:t>The data is collected from a randomly selected portion of the total population</a:t>
            </a:r>
          </a:p>
          <a:p>
            <a:r>
              <a:rPr lang="en-US" sz="2600" dirty="0"/>
              <a:t>The data will result in a normal distribution of a bell-shaped curve, and </a:t>
            </a:r>
          </a:p>
          <a:p>
            <a:r>
              <a:rPr lang="en-US" sz="2600" dirty="0"/>
              <a:t>Homogenous variance exists when the standard variations are equal (</a:t>
            </a:r>
            <a:r>
              <a:rPr lang="en-US" sz="2600" dirty="0" err="1"/>
              <a:t>Levene’s</a:t>
            </a:r>
            <a:r>
              <a:rPr lang="en-US" sz="2600" dirty="0"/>
              <a:t> test ).</a:t>
            </a:r>
          </a:p>
          <a:p>
            <a:r>
              <a:rPr lang="en-IN" sz="2600" dirty="0"/>
              <a:t>No significant outliers</a:t>
            </a:r>
          </a:p>
        </p:txBody>
      </p:sp>
    </p:spTree>
    <p:extLst>
      <p:ext uri="{BB962C8B-B14F-4D97-AF65-F5344CB8AC3E}">
        <p14:creationId xmlns:p14="http://schemas.microsoft.com/office/powerpoint/2010/main" val="347278730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41EA2-3FB7-2184-E883-7C183E82F8AC}"/>
              </a:ext>
            </a:extLst>
          </p:cNvPr>
          <p:cNvSpPr>
            <a:spLocks noGrp="1"/>
          </p:cNvSpPr>
          <p:nvPr>
            <p:ph type="title"/>
          </p:nvPr>
        </p:nvSpPr>
        <p:spPr/>
        <p:txBody>
          <a:bodyPr/>
          <a:lstStyle/>
          <a:p>
            <a:r>
              <a:rPr lang="en-IN" dirty="0"/>
              <a:t>Inference from T-test</a:t>
            </a:r>
          </a:p>
        </p:txBody>
      </p:sp>
      <p:graphicFrame>
        <p:nvGraphicFramePr>
          <p:cNvPr id="4" name="Content Placeholder 5">
            <a:extLst>
              <a:ext uri="{FF2B5EF4-FFF2-40B4-BE49-F238E27FC236}">
                <a16:creationId xmlns:a16="http://schemas.microsoft.com/office/drawing/2014/main" id="{28B0944E-FBFB-874A-0B31-193C89EFA725}"/>
              </a:ext>
            </a:extLst>
          </p:cNvPr>
          <p:cNvGraphicFramePr>
            <a:graphicFrameLocks noGrp="1"/>
          </p:cNvGraphicFramePr>
          <p:nvPr>
            <p:ph sz="half" idx="1"/>
            <p:extLst>
              <p:ext uri="{D42A27DB-BD31-4B8C-83A1-F6EECF244321}">
                <p14:modId xmlns:p14="http://schemas.microsoft.com/office/powerpoint/2010/main" val="2029703746"/>
              </p:ext>
            </p:extLst>
          </p:nvPr>
        </p:nvGraphicFramePr>
        <p:xfrm>
          <a:off x="1922721" y="1412968"/>
          <a:ext cx="7924800" cy="4032063"/>
        </p:xfrm>
        <a:graphic>
          <a:graphicData uri="http://schemas.openxmlformats.org/drawingml/2006/table">
            <a:tbl>
              <a:tblPr firstRow="1" bandRow="1">
                <a:tableStyleId>{21E4AEA4-8DFA-4A89-87EB-49C32662AFE0}</a:tableStyleId>
              </a:tblPr>
              <a:tblGrid>
                <a:gridCol w="2054578">
                  <a:extLst>
                    <a:ext uri="{9D8B030D-6E8A-4147-A177-3AD203B41FA5}">
                      <a16:colId xmlns:a16="http://schemas.microsoft.com/office/drawing/2014/main" val="20000"/>
                    </a:ext>
                  </a:extLst>
                </a:gridCol>
                <a:gridCol w="2054578">
                  <a:extLst>
                    <a:ext uri="{9D8B030D-6E8A-4147-A177-3AD203B41FA5}">
                      <a16:colId xmlns:a16="http://schemas.microsoft.com/office/drawing/2014/main" val="20001"/>
                    </a:ext>
                  </a:extLst>
                </a:gridCol>
                <a:gridCol w="3815644">
                  <a:extLst>
                    <a:ext uri="{9D8B030D-6E8A-4147-A177-3AD203B41FA5}">
                      <a16:colId xmlns:a16="http://schemas.microsoft.com/office/drawing/2014/main" val="20002"/>
                    </a:ext>
                  </a:extLst>
                </a:gridCol>
              </a:tblGrid>
              <a:tr h="381042">
                <a:tc gridSpan="3">
                  <a:txBody>
                    <a:bodyPr/>
                    <a:lstStyle/>
                    <a:p>
                      <a:pPr algn="ctr"/>
                      <a:r>
                        <a:rPr lang="en-US" sz="1800" dirty="0"/>
                        <a:t>Decision</a:t>
                      </a:r>
                      <a:endParaRPr lang="en-IN" sz="1800" dirty="0"/>
                    </a:p>
                  </a:txBody>
                  <a:tcPr marT="45725" marB="45725" anchor="ct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10000"/>
                  </a:ext>
                </a:extLst>
              </a:tr>
              <a:tr h="984063">
                <a:tc>
                  <a:txBody>
                    <a:bodyPr/>
                    <a:lstStyle/>
                    <a:p>
                      <a:pPr algn="ctr"/>
                      <a:endParaRPr lang="en-IN" sz="1800" dirty="0"/>
                    </a:p>
                  </a:txBody>
                  <a:tcPr marT="45725" marB="45725" anchor="ctr"/>
                </a:tc>
                <a:tc>
                  <a:txBody>
                    <a:bodyPr/>
                    <a:lstStyle/>
                    <a:p>
                      <a:pPr algn="ctr"/>
                      <a:r>
                        <a:rPr lang="en-US" sz="1800" b="1" baseline="0" dirty="0"/>
                        <a:t>Sample Good</a:t>
                      </a:r>
                      <a:endParaRPr lang="en-IN" sz="1800" b="1" baseline="-25000" dirty="0"/>
                    </a:p>
                  </a:txBody>
                  <a:tcPr marT="45725" marB="45725" anchor="ctr"/>
                </a:tc>
                <a:tc>
                  <a:txBody>
                    <a:bodyPr/>
                    <a:lstStyle/>
                    <a:p>
                      <a:pPr algn="ctr"/>
                      <a:r>
                        <a:rPr lang="en-US" sz="1800" b="1" dirty="0"/>
                        <a:t>Sample bad</a:t>
                      </a:r>
                    </a:p>
                  </a:txBody>
                  <a:tcPr marT="45725" marB="45725" anchor="ctr"/>
                </a:tc>
                <a:extLst>
                  <a:ext uri="{0D108BD9-81ED-4DB2-BD59-A6C34878D82A}">
                    <a16:rowId xmlns:a16="http://schemas.microsoft.com/office/drawing/2014/main" val="10001"/>
                  </a:ext>
                </a:extLst>
              </a:tr>
              <a:tr h="1682895">
                <a:tc>
                  <a:txBody>
                    <a:bodyPr/>
                    <a:lstStyle/>
                    <a:p>
                      <a:pPr algn="ctr"/>
                      <a:r>
                        <a:rPr lang="en-IN" sz="1800" b="1" dirty="0"/>
                        <a:t>Good batch of items</a:t>
                      </a:r>
                    </a:p>
                  </a:txBody>
                  <a:tcPr marT="45725" marB="45725" anchor="ctr"/>
                </a:tc>
                <a:tc>
                  <a:txBody>
                    <a:bodyPr/>
                    <a:lstStyle/>
                    <a:p>
                      <a:pPr algn="ctr"/>
                      <a:r>
                        <a:rPr lang="en-US" sz="1800" dirty="0"/>
                        <a:t>Accept the lot</a:t>
                      </a:r>
                    </a:p>
                    <a:p>
                      <a:pPr algn="ctr"/>
                      <a:r>
                        <a:rPr lang="en-US" sz="1800" dirty="0"/>
                        <a:t>Correct Decision</a:t>
                      </a:r>
                      <a:endParaRPr lang="en-IN" sz="1800" dirty="0"/>
                    </a:p>
                  </a:txBody>
                  <a:tcPr marT="45725" marB="45725" anchor="ctr"/>
                </a:tc>
                <a:tc>
                  <a:txBody>
                    <a:bodyPr/>
                    <a:lstStyle/>
                    <a:p>
                      <a:pPr marL="285750" indent="-285750" algn="ctr">
                        <a:buFont typeface="Arial" pitchFamily="34" charset="0"/>
                        <a:buNone/>
                      </a:pPr>
                      <a:r>
                        <a:rPr lang="en-US" sz="1800" u="none" dirty="0"/>
                        <a:t>Reject the  lot</a:t>
                      </a:r>
                    </a:p>
                    <a:p>
                      <a:pPr marL="285750" indent="-285750" algn="ctr">
                        <a:buFont typeface="Arial" pitchFamily="34" charset="0"/>
                        <a:buNone/>
                      </a:pPr>
                      <a:r>
                        <a:rPr lang="en-US" sz="1800" u="none" dirty="0">
                          <a:highlight>
                            <a:srgbClr val="FFFF00"/>
                          </a:highlight>
                        </a:rPr>
                        <a:t>Wrong decision</a:t>
                      </a:r>
                    </a:p>
                    <a:p>
                      <a:pPr marL="285750" indent="-285750" algn="ctr">
                        <a:buFont typeface="Arial" pitchFamily="34" charset="0"/>
                        <a:buNone/>
                      </a:pPr>
                      <a:r>
                        <a:rPr lang="en-US" sz="1800" u="none" dirty="0">
                          <a:highlight>
                            <a:srgbClr val="FFFF00"/>
                          </a:highlight>
                        </a:rPr>
                        <a:t>Type 1 Error </a:t>
                      </a:r>
                    </a:p>
                  </a:txBody>
                  <a:tcPr marT="45725" marB="45725" anchor="ctr"/>
                </a:tc>
                <a:extLst>
                  <a:ext uri="{0D108BD9-81ED-4DB2-BD59-A6C34878D82A}">
                    <a16:rowId xmlns:a16="http://schemas.microsoft.com/office/drawing/2014/main" val="10002"/>
                  </a:ext>
                </a:extLst>
              </a:tr>
              <a:tr h="984063">
                <a:tc>
                  <a:txBody>
                    <a:bodyPr/>
                    <a:lstStyle/>
                    <a:p>
                      <a:pPr algn="ctr"/>
                      <a:r>
                        <a:rPr lang="en-US" sz="1800" b="1" baseline="0" dirty="0"/>
                        <a:t>Bad </a:t>
                      </a:r>
                      <a:r>
                        <a:rPr lang="en-IN" sz="1800" b="1" dirty="0"/>
                        <a:t>batch of items</a:t>
                      </a:r>
                    </a:p>
                  </a:txBody>
                  <a:tcPr marT="45725" marB="45725" anchor="ctr"/>
                </a:tc>
                <a:tc>
                  <a:txBody>
                    <a:bodyPr/>
                    <a:lstStyle/>
                    <a:p>
                      <a:pPr algn="ctr"/>
                      <a:r>
                        <a:rPr lang="en-US" sz="1800" dirty="0"/>
                        <a:t>Accept the lot</a:t>
                      </a:r>
                    </a:p>
                    <a:p>
                      <a:pPr algn="ctr"/>
                      <a:r>
                        <a:rPr lang="en-US" sz="1800" dirty="0">
                          <a:highlight>
                            <a:srgbClr val="FFFF00"/>
                          </a:highlight>
                        </a:rPr>
                        <a:t>Wrong decision</a:t>
                      </a:r>
                    </a:p>
                    <a:p>
                      <a:pPr algn="ctr"/>
                      <a:r>
                        <a:rPr lang="en-US" sz="1800" dirty="0">
                          <a:highlight>
                            <a:srgbClr val="FFFF00"/>
                          </a:highlight>
                        </a:rPr>
                        <a:t>Type 2 Error</a:t>
                      </a:r>
                    </a:p>
                  </a:txBody>
                  <a:tcPr marT="45725" marB="45725" anchor="ctr"/>
                </a:tc>
                <a:tc>
                  <a:txBody>
                    <a:bodyPr/>
                    <a:lstStyle/>
                    <a:p>
                      <a:pPr algn="ctr"/>
                      <a:r>
                        <a:rPr lang="en-IN" sz="1800" dirty="0"/>
                        <a:t>Reject the lot </a:t>
                      </a:r>
                    </a:p>
                    <a:p>
                      <a:pPr algn="ctr"/>
                      <a:r>
                        <a:rPr lang="en-IN" sz="1800" dirty="0"/>
                        <a:t>Correct decision</a:t>
                      </a:r>
                    </a:p>
                  </a:txBody>
                  <a:tcPr marT="45725" marB="45725"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80089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DF63-43E6-4CA8-2EE7-5A0D227EBD00}"/>
              </a:ext>
            </a:extLst>
          </p:cNvPr>
          <p:cNvSpPr>
            <a:spLocks noGrp="1"/>
          </p:cNvSpPr>
          <p:nvPr>
            <p:ph type="title"/>
          </p:nvPr>
        </p:nvSpPr>
        <p:spPr/>
        <p:txBody>
          <a:bodyPr/>
          <a:lstStyle/>
          <a:p>
            <a:r>
              <a:rPr lang="en-IN" dirty="0"/>
              <a:t>Inference from T-test</a:t>
            </a:r>
          </a:p>
        </p:txBody>
      </p:sp>
      <p:sp>
        <p:nvSpPr>
          <p:cNvPr id="3" name="Content Placeholder 2">
            <a:extLst>
              <a:ext uri="{FF2B5EF4-FFF2-40B4-BE49-F238E27FC236}">
                <a16:creationId xmlns:a16="http://schemas.microsoft.com/office/drawing/2014/main" id="{F93C7CA1-B051-253A-D321-6DA3D827FF58}"/>
              </a:ext>
            </a:extLst>
          </p:cNvPr>
          <p:cNvSpPr>
            <a:spLocks noGrp="1"/>
          </p:cNvSpPr>
          <p:nvPr>
            <p:ph idx="1"/>
          </p:nvPr>
        </p:nvSpPr>
        <p:spPr/>
        <p:txBody>
          <a:bodyPr/>
          <a:lstStyle/>
          <a:p>
            <a:r>
              <a:rPr lang="en-US" sz="2800" dirty="0"/>
              <a:t>The comparison helps to determine the effect of chance on the difference, and whether the difference is outside that chance range. </a:t>
            </a:r>
          </a:p>
          <a:p>
            <a:r>
              <a:rPr lang="en-US" sz="2800" u="sng" dirty="0"/>
              <a:t>The t-test questions whether the difference between the groups represents a true difference in the study or merely a random difference</a:t>
            </a:r>
            <a:r>
              <a:rPr lang="en-US" sz="2800" dirty="0"/>
              <a:t>.</a:t>
            </a:r>
            <a:endParaRPr lang="en-IN" sz="2800" dirty="0"/>
          </a:p>
        </p:txBody>
      </p:sp>
    </p:spTree>
    <p:extLst>
      <p:ext uri="{BB962C8B-B14F-4D97-AF65-F5344CB8AC3E}">
        <p14:creationId xmlns:p14="http://schemas.microsoft.com/office/powerpoint/2010/main" val="41739541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904A8-49AC-2CC1-1C35-1FE1829F3574}"/>
              </a:ext>
            </a:extLst>
          </p:cNvPr>
          <p:cNvSpPr>
            <a:spLocks noGrp="1"/>
          </p:cNvSpPr>
          <p:nvPr>
            <p:ph type="title"/>
          </p:nvPr>
        </p:nvSpPr>
        <p:spPr/>
        <p:txBody>
          <a:bodyPr/>
          <a:lstStyle/>
          <a:p>
            <a:r>
              <a:rPr lang="en-IN" dirty="0"/>
              <a:t>Inference from T-test</a:t>
            </a:r>
          </a:p>
        </p:txBody>
      </p:sp>
      <p:sp>
        <p:nvSpPr>
          <p:cNvPr id="3" name="Content Placeholder 2">
            <a:extLst>
              <a:ext uri="{FF2B5EF4-FFF2-40B4-BE49-F238E27FC236}">
                <a16:creationId xmlns:a16="http://schemas.microsoft.com/office/drawing/2014/main" id="{1EF3ADDC-40FC-981D-FD13-B7131F2EC896}"/>
              </a:ext>
            </a:extLst>
          </p:cNvPr>
          <p:cNvSpPr>
            <a:spLocks noGrp="1"/>
          </p:cNvSpPr>
          <p:nvPr>
            <p:ph idx="1"/>
          </p:nvPr>
        </p:nvSpPr>
        <p:spPr/>
        <p:txBody>
          <a:bodyPr/>
          <a:lstStyle/>
          <a:p>
            <a:r>
              <a:rPr lang="en-US" sz="2400" dirty="0"/>
              <a:t>A </a:t>
            </a:r>
            <a:r>
              <a:rPr lang="en-US" sz="2400" dirty="0">
                <a:highlight>
                  <a:srgbClr val="FFFF00"/>
                </a:highlight>
              </a:rPr>
              <a:t>large</a:t>
            </a:r>
            <a:r>
              <a:rPr lang="en-US" sz="2400" dirty="0"/>
              <a:t> t-score, or t-value, indicates that the </a:t>
            </a:r>
            <a:r>
              <a:rPr lang="en-US" sz="2400" u="sng" dirty="0"/>
              <a:t>groups are different</a:t>
            </a:r>
            <a:r>
              <a:rPr lang="en-US" sz="2400" dirty="0"/>
              <a:t> while a </a:t>
            </a:r>
            <a:r>
              <a:rPr lang="en-US" sz="2400" dirty="0">
                <a:highlight>
                  <a:srgbClr val="FFFF00"/>
                </a:highlight>
              </a:rPr>
              <a:t>small</a:t>
            </a:r>
            <a:r>
              <a:rPr lang="en-US" sz="2400" dirty="0"/>
              <a:t> t-score indicates that the </a:t>
            </a:r>
            <a:r>
              <a:rPr lang="en-US" sz="2400" u="sng" dirty="0"/>
              <a:t>groups are similar</a:t>
            </a:r>
            <a:r>
              <a:rPr lang="en-US" sz="2400" dirty="0"/>
              <a:t>.</a:t>
            </a:r>
          </a:p>
          <a:p>
            <a:r>
              <a:rPr lang="en-US" sz="2400" dirty="0"/>
              <a:t>Degrees of freedom refer to the values in a study that has the </a:t>
            </a:r>
            <a:r>
              <a:rPr lang="en-US" sz="2400" dirty="0">
                <a:highlight>
                  <a:srgbClr val="FFFF00"/>
                </a:highlight>
              </a:rPr>
              <a:t>freedom to vary </a:t>
            </a:r>
            <a:r>
              <a:rPr lang="en-US" sz="2400" dirty="0"/>
              <a:t>and are essential for assessing the importance and the validity of the null hypothesis. </a:t>
            </a:r>
          </a:p>
          <a:p>
            <a:r>
              <a:rPr lang="en-US" sz="2400" dirty="0"/>
              <a:t>Computation of these values usually depends upon the number of data records available in the sample set.</a:t>
            </a:r>
            <a:endParaRPr lang="en-IN" sz="2400" dirty="0"/>
          </a:p>
        </p:txBody>
      </p:sp>
    </p:spTree>
    <p:extLst>
      <p:ext uri="{BB962C8B-B14F-4D97-AF65-F5344CB8AC3E}">
        <p14:creationId xmlns:p14="http://schemas.microsoft.com/office/powerpoint/2010/main" val="13731221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F645F-F21E-D941-A728-7BD324B23711}"/>
              </a:ext>
            </a:extLst>
          </p:cNvPr>
          <p:cNvSpPr>
            <a:spLocks noGrp="1"/>
          </p:cNvSpPr>
          <p:nvPr>
            <p:ph type="title"/>
          </p:nvPr>
        </p:nvSpPr>
        <p:spPr>
          <a:xfrm>
            <a:off x="508000" y="69109"/>
            <a:ext cx="10972800" cy="685800"/>
          </a:xfrm>
        </p:spPr>
        <p:txBody>
          <a:bodyPr/>
          <a:lstStyle/>
          <a:p>
            <a:r>
              <a:rPr lang="en-IN" dirty="0"/>
              <a:t>Types of T-Test</a:t>
            </a:r>
          </a:p>
        </p:txBody>
      </p:sp>
      <p:pic>
        <p:nvPicPr>
          <p:cNvPr id="5" name="Picture 4">
            <a:extLst>
              <a:ext uri="{FF2B5EF4-FFF2-40B4-BE49-F238E27FC236}">
                <a16:creationId xmlns:a16="http://schemas.microsoft.com/office/drawing/2014/main" id="{FE625405-CEED-5CF3-CFC4-9843B830533D}"/>
              </a:ext>
            </a:extLst>
          </p:cNvPr>
          <p:cNvPicPr>
            <a:picLocks noChangeAspect="1"/>
          </p:cNvPicPr>
          <p:nvPr/>
        </p:nvPicPr>
        <p:blipFill>
          <a:blip r:embed="rId2"/>
          <a:stretch>
            <a:fillRect/>
          </a:stretch>
        </p:blipFill>
        <p:spPr>
          <a:xfrm>
            <a:off x="2255711" y="1034151"/>
            <a:ext cx="7680577" cy="5159029"/>
          </a:xfrm>
          <a:prstGeom prst="rect">
            <a:avLst/>
          </a:prstGeom>
        </p:spPr>
      </p:pic>
      <p:sp>
        <p:nvSpPr>
          <p:cNvPr id="7" name="TextBox 6">
            <a:extLst>
              <a:ext uri="{FF2B5EF4-FFF2-40B4-BE49-F238E27FC236}">
                <a16:creationId xmlns:a16="http://schemas.microsoft.com/office/drawing/2014/main" id="{E24693BD-F363-65F7-9A9E-75F7E833F518}"/>
              </a:ext>
            </a:extLst>
          </p:cNvPr>
          <p:cNvSpPr txBox="1"/>
          <p:nvPr/>
        </p:nvSpPr>
        <p:spPr>
          <a:xfrm>
            <a:off x="-1773" y="6312931"/>
            <a:ext cx="4318592" cy="276999"/>
          </a:xfrm>
          <a:prstGeom prst="rect">
            <a:avLst/>
          </a:prstGeom>
          <a:noFill/>
        </p:spPr>
        <p:txBody>
          <a:bodyPr wrap="square">
            <a:spAutoFit/>
          </a:bodyPr>
          <a:lstStyle/>
          <a:p>
            <a:r>
              <a:rPr lang="en-IN" sz="1200" b="0" i="0" dirty="0">
                <a:solidFill>
                  <a:srgbClr val="444444"/>
                </a:solidFill>
                <a:effectLst/>
                <a:latin typeface="SourceSansPro"/>
              </a:rPr>
              <a:t>Image by Julie Bang Â© Investopedia 2019</a:t>
            </a:r>
            <a:endParaRPr lang="en-IN" sz="1200" dirty="0"/>
          </a:p>
        </p:txBody>
      </p:sp>
    </p:spTree>
    <p:extLst>
      <p:ext uri="{BB962C8B-B14F-4D97-AF65-F5344CB8AC3E}">
        <p14:creationId xmlns:p14="http://schemas.microsoft.com/office/powerpoint/2010/main" val="2927162294"/>
      </p:ext>
    </p:extLst>
  </p:cSld>
  <p:clrMapOvr>
    <a:masterClrMapping/>
  </p:clrMapOvr>
  <p:transition>
    <p:fade/>
  </p:transition>
</p:sld>
</file>

<file path=ppt/theme/theme1.xml><?xml version="1.0" encoding="utf-8"?>
<a:theme xmlns:a="http://schemas.openxmlformats.org/drawingml/2006/main" name="IT6006U3LS02Filtering_Streams">
  <a:themeElements>
    <a:clrScheme name="1_Heartbeat Review 9 May'06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000099"/>
      </a:folHlink>
    </a:clrScheme>
    <a:fontScheme name="1_Heartbeat Review 9 May'06">
      <a:majorFont>
        <a:latin typeface="Verdana"/>
        <a:ea typeface="MS PGothic"/>
        <a:cs typeface=""/>
      </a:majorFont>
      <a:minorFont>
        <a:latin typeface="Verdana"/>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Times New Roman" pitchFamily="18"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Times New Roman" pitchFamily="18" charset="0"/>
            <a:ea typeface="MS PGothic" pitchFamily="34" charset="-128"/>
          </a:defRPr>
        </a:defPPr>
      </a:lstStyle>
    </a:lnDef>
  </a:objectDefaults>
  <a:extraClrSchemeLst>
    <a:extraClrScheme>
      <a:clrScheme name="1_Heartbeat Review 9 May'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Heartbeat Review 9 May'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Heartbeat Review 9 May'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Heartbeat Review 9 May'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Heartbeat Review 9 May'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Heartbeat Review 9 May'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Heartbeat Review 9 May'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Heartbeat Review 9 May'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Heartbeat Review 9 May'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Heartbeat Review 9 May'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Heartbeat Review 9 May'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Heartbeat Review 9 May'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Heartbeat Review 9 May'06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99CC00"/>
        </a:folHlink>
      </a:clrScheme>
      <a:clrMap bg1="lt1" tx1="dk1" bg2="lt2" tx2="dk2" accent1="accent1" accent2="accent2" accent3="accent3" accent4="accent4" accent5="accent5" accent6="accent6" hlink="hlink" folHlink="folHlink"/>
    </a:extraClrScheme>
    <a:extraClrScheme>
      <a:clrScheme name="1_Heartbeat Review 9 May'06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0000CC"/>
        </a:folHlink>
      </a:clrScheme>
      <a:clrMap bg1="lt1" tx1="dk1" bg2="lt2" tx2="dk2" accent1="accent1" accent2="accent2" accent3="accent3" accent4="accent4" accent5="accent5" accent6="accent6" hlink="hlink" folHlink="folHlink"/>
    </a:extraClrScheme>
    <a:extraClrScheme>
      <a:clrScheme name="1_Heartbeat Review 9 May'06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11019</TotalTime>
  <Words>1597</Words>
  <Application>Microsoft Office PowerPoint</Application>
  <PresentationFormat>Widescreen</PresentationFormat>
  <Paragraphs>284</Paragraphs>
  <Slides>30</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8" baseType="lpstr">
      <vt:lpstr>Arial</vt:lpstr>
      <vt:lpstr>Calibri</vt:lpstr>
      <vt:lpstr>SourceSansPro</vt:lpstr>
      <vt:lpstr>Times New Roman</vt:lpstr>
      <vt:lpstr>Verdana</vt:lpstr>
      <vt:lpstr>Wingdings</vt:lpstr>
      <vt:lpstr>IT6006U3LS02Filtering_Streams</vt:lpstr>
      <vt:lpstr>Equation</vt:lpstr>
      <vt:lpstr>UIT2502 – Data Analytics &amp; Visualization</vt:lpstr>
      <vt:lpstr>T-Test Introduction</vt:lpstr>
      <vt:lpstr>Understanding T-Test</vt:lpstr>
      <vt:lpstr>Setting H0 in T-Test</vt:lpstr>
      <vt:lpstr>Assumptions</vt:lpstr>
      <vt:lpstr>Inference from T-test</vt:lpstr>
      <vt:lpstr>Inference from T-test</vt:lpstr>
      <vt:lpstr>Inference from T-test</vt:lpstr>
      <vt:lpstr>Types of T-Test</vt:lpstr>
      <vt:lpstr>Paired/ Correlated Sample T-Test</vt:lpstr>
      <vt:lpstr>Equal Variance or Pooled T-Test</vt:lpstr>
      <vt:lpstr>Unequal Variance/ Welch's T-Test</vt:lpstr>
      <vt:lpstr>T-test for One Sample</vt:lpstr>
      <vt:lpstr>Example</vt:lpstr>
      <vt:lpstr>Example</vt:lpstr>
      <vt:lpstr>PowerPoint Presentation</vt:lpstr>
      <vt:lpstr>Is it Z-Test or T-Test? </vt:lpstr>
      <vt:lpstr>Is it Z-Test or T-Test? </vt:lpstr>
      <vt:lpstr>Is it Z-Test or T-Test? </vt:lpstr>
      <vt:lpstr>T-test for Two Sample</vt:lpstr>
      <vt:lpstr>PowerPoint Presentation</vt:lpstr>
      <vt:lpstr>Example</vt:lpstr>
      <vt:lpstr>T-test for Two Sample</vt:lpstr>
      <vt:lpstr>Example</vt:lpstr>
      <vt:lpstr>Example – Paired T-Test</vt:lpstr>
      <vt:lpstr>Try it Example – Paired T-Test</vt:lpstr>
      <vt:lpstr>The t-distribution is more spread out and has heavier tails compared to the standard normal distribution.</vt:lpstr>
      <vt:lpstr>t-distribution is more spread out </vt:lpstr>
      <vt:lpstr>t-distribution has heavier tails </vt:lpstr>
      <vt:lpstr>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PIF1941 – NLP &amp; IR</dc:title>
  <dc:creator>VEERA RAGAVAN</dc:creator>
  <cp:lastModifiedBy>Karthika S</cp:lastModifiedBy>
  <cp:revision>627</cp:revision>
  <dcterms:created xsi:type="dcterms:W3CDTF">2020-08-02T17:30:45Z</dcterms:created>
  <dcterms:modified xsi:type="dcterms:W3CDTF">2024-09-26T08:51:44Z</dcterms:modified>
</cp:coreProperties>
</file>