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49" r:id="rId2"/>
    <p:sldId id="395" r:id="rId3"/>
    <p:sldId id="399" r:id="rId4"/>
    <p:sldId id="388" r:id="rId5"/>
    <p:sldId id="400" r:id="rId6"/>
    <p:sldId id="323" r:id="rId7"/>
    <p:sldId id="324" r:id="rId8"/>
    <p:sldId id="326" r:id="rId9"/>
    <p:sldId id="367" r:id="rId10"/>
    <p:sldId id="401" r:id="rId11"/>
    <p:sldId id="402" r:id="rId12"/>
    <p:sldId id="403" r:id="rId13"/>
    <p:sldId id="355" r:id="rId14"/>
    <p:sldId id="356" r:id="rId15"/>
    <p:sldId id="387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4659" autoAdjust="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B0FF3E-45F1-43B8-B345-4BDBBF07A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F9A75-C077-45A9-825E-C6B04B2402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C76006B-1609-407B-B4DF-18FB2F915E3A}" type="datetimeFigureOut">
              <a:rPr lang="en-IN"/>
              <a:pPr>
                <a:defRPr/>
              </a:pPr>
              <a:t>14-11-2023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44B7DB-FF18-4A40-95A7-12719871AE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0B1F00B-FA20-45A0-A39A-D2F9BA9BC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AE3A7-313B-45A8-AABB-7D725AC482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A41B-7414-4071-80A8-BD8925D23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E2244FC-7632-47D8-9188-518A72FB3A9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80D0A25C-BBA7-4C07-85D4-8127069AF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1C32B4-B99F-4B38-8D2C-C7DB36F7BACE}" type="slidenum">
              <a:rPr lang="en-US" altLang="en-US" smtClean="0">
                <a:solidFill>
                  <a:srgbClr val="FFFFFF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FFFFFF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6EBBCFE-8E96-47C3-B77E-8D9F84860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830513" y="566738"/>
            <a:ext cx="5037137" cy="2833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340F232-9272-4D30-B1C5-19585A2A4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25575" y="3589338"/>
            <a:ext cx="7842250" cy="340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73214" indent="0" algn="ctr">
              <a:buNone/>
              <a:defRPr/>
            </a:lvl2pPr>
            <a:lvl3pPr marL="946429" indent="0" algn="ctr">
              <a:buNone/>
              <a:defRPr/>
            </a:lvl3pPr>
            <a:lvl4pPr marL="1419643" indent="0" algn="ctr">
              <a:buNone/>
              <a:defRPr/>
            </a:lvl4pPr>
            <a:lvl5pPr marL="1892858" indent="0" algn="ctr">
              <a:buNone/>
              <a:defRPr/>
            </a:lvl5pPr>
            <a:lvl6pPr marL="2366071" indent="0" algn="ctr">
              <a:buNone/>
              <a:defRPr/>
            </a:lvl6pPr>
            <a:lvl7pPr marL="2839286" indent="0" algn="ctr">
              <a:buNone/>
              <a:defRPr/>
            </a:lvl7pPr>
            <a:lvl8pPr marL="3312500" indent="0" algn="ctr">
              <a:buNone/>
              <a:defRPr/>
            </a:lvl8pPr>
            <a:lvl9pPr marL="378571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1A18FDD-F8FB-48EC-81A5-05675859B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7D1E-6DF6-4752-A710-C2698E23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31084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D010446-F860-4F3D-948B-F1CB62DAD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0BF4A-F59E-4280-A7A6-64CB8CE96F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91643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3801" y="228601"/>
            <a:ext cx="2768600" cy="5897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228601"/>
            <a:ext cx="8102600" cy="5897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6C3F708-910D-4DCD-8992-E27117BDD6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0381-DB6F-4CC2-BA01-AFC70A8128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0233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C265A-1801-4607-8FD4-1BE59D379F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3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380E1-212F-4AAD-884A-34B1B4AF74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8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A3B895D-DF92-43DD-AE17-443AF10090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67F06-8C13-4734-9C58-547A6022B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0368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17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087"/>
            </a:lvl1pPr>
            <a:lvl2pPr marL="473214" indent="0">
              <a:buNone/>
              <a:defRPr sz="1906"/>
            </a:lvl2pPr>
            <a:lvl3pPr marL="946429" indent="0">
              <a:buNone/>
              <a:defRPr sz="1634"/>
            </a:lvl3pPr>
            <a:lvl4pPr marL="1419643" indent="0">
              <a:buNone/>
              <a:defRPr sz="1452"/>
            </a:lvl4pPr>
            <a:lvl5pPr marL="1892858" indent="0">
              <a:buNone/>
              <a:defRPr sz="1452"/>
            </a:lvl5pPr>
            <a:lvl6pPr marL="2366071" indent="0">
              <a:buNone/>
              <a:defRPr sz="1452"/>
            </a:lvl6pPr>
            <a:lvl7pPr marL="2839286" indent="0">
              <a:buNone/>
              <a:defRPr sz="1452"/>
            </a:lvl7pPr>
            <a:lvl8pPr marL="3312500" indent="0">
              <a:buNone/>
              <a:defRPr sz="1452"/>
            </a:lvl8pPr>
            <a:lvl9pPr marL="3785715" indent="0">
              <a:buNone/>
              <a:defRPr sz="14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3935024-D5B8-4870-8B59-743A525F27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8AA0B-A091-4E4F-BAA0-ED98D21E9E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2045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1"/>
            <a:ext cx="5384800" cy="4830763"/>
          </a:xfrm>
        </p:spPr>
        <p:txBody>
          <a:bodyPr/>
          <a:lstStyle>
            <a:lvl1pPr>
              <a:defRPr sz="2904"/>
            </a:lvl1pPr>
            <a:lvl2pPr>
              <a:defRPr sz="2451"/>
            </a:lvl2pPr>
            <a:lvl3pPr>
              <a:defRPr sz="20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C2577CE-8A3A-4487-A5F7-3588E8D3B83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985FED-0574-4120-A240-E2935F6A53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22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73214" indent="0">
              <a:buNone/>
              <a:defRPr sz="2087" b="1"/>
            </a:lvl2pPr>
            <a:lvl3pPr marL="946429" indent="0">
              <a:buNone/>
              <a:defRPr sz="1906" b="1"/>
            </a:lvl3pPr>
            <a:lvl4pPr marL="1419643" indent="0">
              <a:buNone/>
              <a:defRPr sz="1634" b="1"/>
            </a:lvl4pPr>
            <a:lvl5pPr marL="1892858" indent="0">
              <a:buNone/>
              <a:defRPr sz="1634" b="1"/>
            </a:lvl5pPr>
            <a:lvl6pPr marL="2366071" indent="0">
              <a:buNone/>
              <a:defRPr sz="1634" b="1"/>
            </a:lvl6pPr>
            <a:lvl7pPr marL="2839286" indent="0">
              <a:buNone/>
              <a:defRPr sz="1634" b="1"/>
            </a:lvl7pPr>
            <a:lvl8pPr marL="3312500" indent="0">
              <a:buNone/>
              <a:defRPr sz="1634" b="1"/>
            </a:lvl8pPr>
            <a:lvl9pPr marL="3785715" indent="0">
              <a:buNone/>
              <a:defRPr sz="16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51"/>
            </a:lvl1pPr>
            <a:lvl2pPr>
              <a:defRPr sz="2087"/>
            </a:lvl2pPr>
            <a:lvl3pPr>
              <a:defRPr sz="1906"/>
            </a:lvl3pPr>
            <a:lvl4pPr>
              <a:defRPr sz="1634"/>
            </a:lvl4pPr>
            <a:lvl5pPr>
              <a:defRPr sz="1634"/>
            </a:lvl5pPr>
            <a:lvl6pPr>
              <a:defRPr sz="1634"/>
            </a:lvl6pPr>
            <a:lvl7pPr>
              <a:defRPr sz="1634"/>
            </a:lvl7pPr>
            <a:lvl8pPr>
              <a:defRPr sz="1634"/>
            </a:lvl8pPr>
            <a:lvl9pPr>
              <a:defRPr sz="16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6284437-A0FA-4DDB-8D39-CDCFBCC4E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00822-6C0F-4025-8441-8D8FC90BB7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7808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D55447C-A63C-4484-8308-49E194F098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6E37C-1A5F-4EF7-9F92-22A8DF3998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0326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869FC-9EBE-402F-9172-5BEBC6D924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B762-0D60-4608-B2B1-52C0A3250B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4888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67"/>
            </a:lvl1pPr>
            <a:lvl2pPr>
              <a:defRPr sz="2904"/>
            </a:lvl2pPr>
            <a:lvl3pPr>
              <a:defRPr sz="2451"/>
            </a:lvl3pPr>
            <a:lvl4pPr>
              <a:defRPr sz="2087"/>
            </a:lvl4pPr>
            <a:lvl5pPr>
              <a:defRPr sz="2087"/>
            </a:lvl5pPr>
            <a:lvl6pPr>
              <a:defRPr sz="2087"/>
            </a:lvl6pPr>
            <a:lvl7pPr>
              <a:defRPr sz="2087"/>
            </a:lvl7pPr>
            <a:lvl8pPr>
              <a:defRPr sz="2087"/>
            </a:lvl8pPr>
            <a:lvl9pPr>
              <a:defRPr sz="2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0"/>
            <a:ext cx="4011084" cy="4691063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9D19E17-DE14-4EBE-B440-EE5855B14E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E8CE8-157F-48D1-94BC-EA501134D0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9579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8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67"/>
            </a:lvl1pPr>
            <a:lvl2pPr marL="473214" indent="0">
              <a:buNone/>
              <a:defRPr sz="2904"/>
            </a:lvl2pPr>
            <a:lvl3pPr marL="946429" indent="0">
              <a:buNone/>
              <a:defRPr sz="2451"/>
            </a:lvl3pPr>
            <a:lvl4pPr marL="1419643" indent="0">
              <a:buNone/>
              <a:defRPr sz="2087"/>
            </a:lvl4pPr>
            <a:lvl5pPr marL="1892858" indent="0">
              <a:buNone/>
              <a:defRPr sz="2087"/>
            </a:lvl5pPr>
            <a:lvl6pPr marL="2366071" indent="0">
              <a:buNone/>
              <a:defRPr sz="2087"/>
            </a:lvl6pPr>
            <a:lvl7pPr marL="2839286" indent="0">
              <a:buNone/>
              <a:defRPr sz="2087"/>
            </a:lvl7pPr>
            <a:lvl8pPr marL="3312500" indent="0">
              <a:buNone/>
              <a:defRPr sz="2087"/>
            </a:lvl8pPr>
            <a:lvl9pPr marL="3785715" indent="0">
              <a:buNone/>
              <a:defRPr sz="208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52"/>
            </a:lvl1pPr>
            <a:lvl2pPr marL="473214" indent="0">
              <a:buNone/>
              <a:defRPr sz="1271"/>
            </a:lvl2pPr>
            <a:lvl3pPr marL="946429" indent="0">
              <a:buNone/>
              <a:defRPr sz="998"/>
            </a:lvl3pPr>
            <a:lvl4pPr marL="1419643" indent="0">
              <a:buNone/>
              <a:defRPr sz="908"/>
            </a:lvl4pPr>
            <a:lvl5pPr marL="1892858" indent="0">
              <a:buNone/>
              <a:defRPr sz="908"/>
            </a:lvl5pPr>
            <a:lvl6pPr marL="2366071" indent="0">
              <a:buNone/>
              <a:defRPr sz="908"/>
            </a:lvl6pPr>
            <a:lvl7pPr marL="2839286" indent="0">
              <a:buNone/>
              <a:defRPr sz="908"/>
            </a:lvl7pPr>
            <a:lvl8pPr marL="3312500" indent="0">
              <a:buNone/>
              <a:defRPr sz="908"/>
            </a:lvl8pPr>
            <a:lvl9pPr marL="3785715" indent="0">
              <a:buNone/>
              <a:defRPr sz="9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14AC197-EF1E-44B4-B518-CE6818673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7A6A4-0C8F-453E-A564-A575F00AF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4196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9D5C5592-86D1-45BD-8CAB-1514CD65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8" descr="band">
            <a:extLst>
              <a:ext uri="{FF2B5EF4-FFF2-40B4-BE49-F238E27FC236}">
                <a16:creationId xmlns:a16="http://schemas.microsoft.com/office/drawing/2014/main" id="{92F56DA8-85A4-48AA-90D9-986C78D6E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66"/>
          <a:stretch>
            <a:fillRect/>
          </a:stretch>
        </p:blipFill>
        <p:spPr bwMode="auto"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F02E2BB9-25A8-4EFC-9A80-45D5308BF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75C0A3B0-DB66-4FE7-880F-F027A0AC8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Slide Number Placeholder 1">
            <a:extLst>
              <a:ext uri="{FF2B5EF4-FFF2-40B4-BE49-F238E27FC236}">
                <a16:creationId xmlns:a16="http://schemas.microsoft.com/office/drawing/2014/main" id="{EBBE09C9-ABF4-4A7D-8185-E660A29332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44275" y="914400"/>
            <a:ext cx="8128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78" tIns="52139" rIns="104278" bIns="52139" numCol="1" anchor="ctr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71">
                <a:solidFill>
                  <a:srgbClr val="898989"/>
                </a:solidFill>
                <a:latin typeface="Verdana" panose="020B060403050404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E824012-6F34-4F3D-8476-D88DADBDD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+mj-lt"/>
          <a:ea typeface="+mj-ea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900">
          <a:solidFill>
            <a:srgbClr val="1B57B5"/>
          </a:solidFill>
          <a:latin typeface="Verdana" pitchFamily="34" charset="0"/>
          <a:ea typeface="MS PGothic" pitchFamily="34" charset="-128"/>
          <a:cs typeface="MS PGothic" charset="0"/>
        </a:defRPr>
      </a:lvl5pPr>
      <a:lvl6pPr marL="473214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6pPr>
      <a:lvl7pPr marL="946429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7pPr>
      <a:lvl8pPr marL="1419643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8pPr>
      <a:lvl9pPr marL="1892858" algn="ctr" rtl="0" eaLnBrk="1" fontAlgn="base" hangingPunct="1">
        <a:spcBef>
          <a:spcPct val="0"/>
        </a:spcBef>
        <a:spcAft>
          <a:spcPct val="0"/>
        </a:spcAft>
        <a:defRPr sz="2904">
          <a:solidFill>
            <a:srgbClr val="1B57B5"/>
          </a:solidFill>
          <a:latin typeface="Verdana" pitchFamily="34" charset="0"/>
          <a:ea typeface="MS PGothic" pitchFamily="34" charset="-128"/>
        </a:defRPr>
      </a:lvl9pPr>
    </p:titleStyle>
    <p:bodyStyle>
      <a:lvl1pPr marL="354013" indent="-354013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MS PGothic" charset="0"/>
        </a:defRPr>
      </a:lvl1pPr>
      <a:lvl2pPr marL="766763" indent="-295275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500">
          <a:solidFill>
            <a:schemeClr val="tx1"/>
          </a:solidFill>
          <a:latin typeface="+mn-lt"/>
          <a:ea typeface="+mn-ea"/>
          <a:cs typeface="MS PGothic" charset="0"/>
        </a:defRPr>
      </a:lvl2pPr>
      <a:lvl3pPr marL="1182688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100">
          <a:solidFill>
            <a:schemeClr val="tx1"/>
          </a:solidFill>
          <a:latin typeface="+mn-lt"/>
          <a:ea typeface="+mn-ea"/>
          <a:cs typeface="MS PGothic" charset="0"/>
        </a:defRPr>
      </a:lvl3pPr>
      <a:lvl4pPr marL="1654175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4pPr>
      <a:lvl5pPr marL="2127250" indent="-2349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MS PGothic" charset="0"/>
        </a:defRPr>
      </a:lvl5pPr>
      <a:lvl6pPr marL="2602679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6pPr>
      <a:lvl7pPr marL="3075894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7pPr>
      <a:lvl8pPr marL="3549108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8pPr>
      <a:lvl9pPr marL="4022322" indent="-236607" algn="l" rtl="0" eaLnBrk="1" fontAlgn="base" hangingPunct="1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5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1pPr>
      <a:lvl2pPr marL="473214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2pPr>
      <a:lvl3pPr marL="946429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419643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4pPr>
      <a:lvl5pPr marL="1892858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5pPr>
      <a:lvl6pPr marL="2366071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6pPr>
      <a:lvl7pPr marL="2839286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7pPr>
      <a:lvl8pPr marL="3312500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8pPr>
      <a:lvl9pPr marL="3785715" algn="l" defTabSz="946429" rtl="0" eaLnBrk="1" latinLnBrk="0" hangingPunct="1">
        <a:defRPr sz="19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23E0D7-ECDD-4262-96CF-B7821E7D59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73088" y="202097"/>
            <a:ext cx="11201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721" dirty="0"/>
              <a:t>UIT2502 – Data Analytics &amp; Visualization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58AF5B0-6D99-4C3C-9F82-61C7A563D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330" y="1386453"/>
            <a:ext cx="11426618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140" tIns="48433" rIns="93140" bIns="48433" anchor="ctr"/>
          <a:lstStyle/>
          <a:p>
            <a:pPr algn="ctr" defTabSz="473169">
              <a:buClr>
                <a:srgbClr val="000000"/>
              </a:buClr>
              <a:buSzPct val="100000"/>
              <a:defRPr/>
            </a:pPr>
            <a:r>
              <a:rPr lang="en-US" sz="3267" b="1" kern="0" dirty="0">
                <a:solidFill>
                  <a:srgbClr val="000000"/>
                </a:solidFill>
                <a:latin typeface="Verdana"/>
                <a:ea typeface="MS PGothic"/>
                <a:cs typeface="Arial" charset="0"/>
              </a:rPr>
              <a:t>Chi- Square Test</a:t>
            </a:r>
            <a:endParaRPr lang="en-US" sz="2400" b="1" kern="0" dirty="0">
              <a:solidFill>
                <a:srgbClr val="000000"/>
              </a:solidFill>
              <a:latin typeface="Verdana"/>
              <a:ea typeface="MS PGothic"/>
              <a:cs typeface="Arial" charset="0"/>
            </a:endParaRPr>
          </a:p>
        </p:txBody>
      </p:sp>
      <p:pic>
        <p:nvPicPr>
          <p:cNvPr id="1026" name="Picture 2" descr="Normal Distribution">
            <a:extLst>
              <a:ext uri="{FF2B5EF4-FFF2-40B4-BE49-F238E27FC236}">
                <a16:creationId xmlns:a16="http://schemas.microsoft.com/office/drawing/2014/main" id="{C8929840-FACB-5507-4A16-ECABA1FE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08" y="3100044"/>
            <a:ext cx="7401384" cy="237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C9A3C-FDC1-9898-3276-DFDFDEBF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Chi square test for goodness of fit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C0D6-D60C-B638-8D5A-803A832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4775"/>
            <a:ext cx="10972800" cy="1134509"/>
          </a:xfrm>
        </p:spPr>
        <p:txBody>
          <a:bodyPr/>
          <a:lstStyle/>
          <a:p>
            <a:r>
              <a:rPr lang="en-US" sz="2400" dirty="0"/>
              <a:t>How well does assumed theoretical distribution fit to the observed data</a:t>
            </a:r>
          </a:p>
          <a:p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DF76A1F8-48C5-9EAC-D3A5-D64008703260}"/>
                  </a:ext>
                </a:extLst>
              </p:cNvPr>
              <p:cNvSpPr txBox="1"/>
              <p:nvPr/>
            </p:nvSpPr>
            <p:spPr bwMode="auto">
              <a:xfrm>
                <a:off x="1782947" y="2691809"/>
                <a:ext cx="4213816" cy="29289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/>
                          </m:sSub>
                        </m:e>
                        <m:sup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𝒆𝒊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IN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@ </m:t>
                    </m:r>
                    <m:d>
                      <m:dPr>
                        <m:ctrlPr>
                          <a:rPr lang="en-I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I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I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I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I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IN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where k is #classes</a:t>
                </a:r>
              </a:p>
              <a:p>
                <a:pPr/>
                <a:br>
                  <a:rPr lang="en-IN" b="1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/>
                          </m:sSub>
                        </m:e>
                        <m:sup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r>
                                    <a:rPr lang="en-IN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IN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@ 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I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I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I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I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4" name="Object 2">
                <a:extLst>
                  <a:ext uri="{FF2B5EF4-FFF2-40B4-BE49-F238E27FC236}">
                    <a16:creationId xmlns:a16="http://schemas.microsoft.com/office/drawing/2014/main" id="{DF76A1F8-48C5-9EAC-D3A5-D64008703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2947" y="2691809"/>
                <a:ext cx="4213816" cy="2928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7191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DB6-67B8-B344-4662-94F28FE9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E73E-80B6-031A-2BA2-3F321B62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Genetic theory states that children having one parent of blood type A and the other of blood type B will always be of one of three types A, AB, B and that the proportion of three types will on an average be as </a:t>
            </a:r>
            <a:r>
              <a:rPr lang="en-US" sz="2000" dirty="0">
                <a:highlight>
                  <a:srgbClr val="FFFF00"/>
                </a:highlight>
              </a:rPr>
              <a:t>1:2:1</a:t>
            </a:r>
            <a:r>
              <a:rPr lang="en-US" sz="2000" dirty="0"/>
              <a:t>.  </a:t>
            </a:r>
          </a:p>
          <a:p>
            <a:pPr marL="0" indent="0">
              <a:buNone/>
            </a:pPr>
            <a:r>
              <a:rPr lang="en-US" sz="2000" dirty="0"/>
              <a:t>A report states that out of 300 children having </a:t>
            </a:r>
            <a:r>
              <a:rPr lang="en-US" sz="2000" dirty="0">
                <a:solidFill>
                  <a:srgbClr val="0000FF"/>
                </a:solidFill>
              </a:rPr>
              <a:t>one A parent and B parent 30 percent were found to be type A, 45 percent type AB and remaining type B</a:t>
            </a:r>
            <a:r>
              <a:rPr lang="en-US" sz="2000" dirty="0"/>
              <a:t>.  Test the hypothesis by Chi square test.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66369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5DB6-67B8-B344-4662-94F28FE9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CE73E-80B6-031A-2BA2-3F321B62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About population:</a:t>
            </a:r>
          </a:p>
          <a:p>
            <a:pPr marL="0" indent="0">
              <a:buNone/>
            </a:pPr>
            <a:r>
              <a:rPr lang="en-US" sz="2000" dirty="0"/>
              <a:t>Genetic theory states that children having one parent of blood type A and the other of blood type B will always be of one of three types A, AB, B and that the proportion of three types will on an average be as 1:2:1. 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About sample:</a:t>
            </a:r>
          </a:p>
          <a:p>
            <a:pPr marL="0" indent="0">
              <a:buNone/>
            </a:pPr>
            <a:r>
              <a:rPr lang="en-US" sz="2000" dirty="0"/>
              <a:t>A report states that out of 300 children having one A parent and B parent 30 percent were found to be type A, 45 percent type AB and remaining type B.  Test the hypothesis by Chi square test.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57704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37" name="Group 24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769669"/>
              </p:ext>
            </p:extLst>
          </p:nvPr>
        </p:nvGraphicFramePr>
        <p:xfrm>
          <a:off x="1915928" y="1421095"/>
          <a:ext cx="8156944" cy="2396247"/>
        </p:xfrm>
        <a:graphic>
          <a:graphicData uri="http://schemas.openxmlformats.org/drawingml/2006/table">
            <a:tbl>
              <a:tblPr/>
              <a:tblGrid>
                <a:gridCol w="182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54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23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9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946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-E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</a:t>
                      </a:r>
                      <a:r>
                        <a:rPr kumimoji="0" lang="en-US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-E</a:t>
                      </a:r>
                      <a:r>
                        <a:rPr kumimoji="0" lang="en-US" sz="18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(O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-E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  <a:r>
                        <a:rPr kumimoji="0" lang="en-US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/E</a:t>
                      </a:r>
                      <a:r>
                        <a:rPr kumimoji="0" lang="en-US" sz="18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225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1.5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69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69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Total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4.5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B5D4694-AB82-F327-5D95-EA428755A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8345" y="478465"/>
            <a:ext cx="11398102" cy="564769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Null Hypothesis </a:t>
            </a:r>
            <a:r>
              <a:rPr lang="en-US" sz="1800" dirty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There is no significance difference in the observed proposition to that of genetic theory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 err="1"/>
              <a:t>i.e</a:t>
            </a:r>
            <a:r>
              <a:rPr lang="en-US" sz="1800" dirty="0"/>
              <a:t> the observed value fit into the genetic theory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Alternative hypothesis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There is significance difference in the observed proposition to that of genetic theory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Degree of freedom</a:t>
            </a:r>
            <a:r>
              <a:rPr lang="en-US" sz="1800" dirty="0"/>
              <a:t>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(k-1)= 3-1 = 2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/>
              <a:t>Level of significance</a:t>
            </a:r>
            <a:r>
              <a:rPr lang="en-US" sz="1800" dirty="0"/>
              <a:t> at 5%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The calculated value is </a:t>
            </a:r>
            <a:r>
              <a:rPr lang="en-US" sz="1800" dirty="0">
                <a:highlight>
                  <a:srgbClr val="FFFF00"/>
                </a:highlight>
              </a:rPr>
              <a:t>4.5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The table value is </a:t>
            </a:r>
            <a:r>
              <a:rPr lang="en-US" sz="1800" dirty="0">
                <a:highlight>
                  <a:srgbClr val="FFFF00"/>
                </a:highlight>
              </a:rPr>
              <a:t>5.991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00FF"/>
                </a:solidFill>
              </a:rPr>
              <a:t>Inference </a:t>
            </a:r>
            <a:r>
              <a:rPr lang="en-US" sz="1800" dirty="0"/>
              <a:t>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The table value is greater than the calculated value, so the null hypothesis is accepted.  The observed value fit into the theory.  </a:t>
            </a:r>
            <a:endParaRPr lang="el-GR" sz="18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75957-FFF0-6063-F832-ED091075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3B0DD-A467-3F16-6BD6-8B703EE6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1" dirty="0"/>
              <a:t>TEXTBOOKS: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David </a:t>
            </a:r>
            <a:r>
              <a:rPr lang="en-IN" sz="1600" dirty="0" err="1"/>
              <a:t>Cielen</a:t>
            </a:r>
            <a:r>
              <a:rPr lang="en-IN" sz="1600" dirty="0"/>
              <a:t>, Arno D. B. </a:t>
            </a:r>
            <a:r>
              <a:rPr lang="en-IN" sz="1600" dirty="0" err="1"/>
              <a:t>Meysman</a:t>
            </a:r>
            <a:r>
              <a:rPr lang="en-IN" sz="1600" dirty="0"/>
              <a:t>, and Mohamed Ali, “Introducing Data Science”, Manning Publications, 2016. (first two chapters for Unit I).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Robert S. Witte and John S. Witte, “Statistics”, Eleventh Edition, Wiley Publications, 2017.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/>
              <a:t>Jake </a:t>
            </a:r>
            <a:r>
              <a:rPr lang="en-IN" sz="1600" dirty="0" err="1"/>
              <a:t>VanderPlas</a:t>
            </a:r>
            <a:r>
              <a:rPr lang="en-IN" sz="1600" dirty="0"/>
              <a:t>, “Python Data Science Handbook”, O’Reilly, 2016.</a:t>
            </a:r>
          </a:p>
          <a:p>
            <a:pPr marL="0" indent="0">
              <a:buNone/>
            </a:pPr>
            <a:r>
              <a:rPr lang="en-IN" sz="1600" b="1" dirty="0"/>
              <a:t>REFERENCES: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Allen B. Downey, “Think Stats: Exploratory Data Analysis in Python”, Green Tea Press, 2014.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12334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DD64-1033-BDAE-C4DB-C95BAFD2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25C9-12FF-1C32-C546-AB860ACC9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a non-parametric test</a:t>
            </a:r>
          </a:p>
          <a:p>
            <a:r>
              <a:rPr lang="en-US" sz="2800" dirty="0"/>
              <a:t>All chi-square values are greater than 0</a:t>
            </a:r>
          </a:p>
          <a:p>
            <a:r>
              <a:rPr lang="en-US" sz="2800" dirty="0"/>
              <a:t>AUC for chi-square is positively right skewed</a:t>
            </a:r>
          </a:p>
          <a:p>
            <a:r>
              <a:rPr lang="en-US" sz="2800" dirty="0"/>
              <a:t>Chi-square distribution is different for each </a:t>
            </a:r>
            <a:r>
              <a:rPr lang="en-US" sz="2800" dirty="0" err="1"/>
              <a:t>DoF</a:t>
            </a:r>
            <a:endParaRPr lang="en-US" sz="2800" dirty="0"/>
          </a:p>
          <a:p>
            <a:r>
              <a:rPr lang="en-US" sz="2800" dirty="0"/>
              <a:t>It is a statistical test for categorical values of independent and dependent variables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017342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F58F9-0FF2-1523-8060-C2E77C8E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distribution</a:t>
            </a:r>
          </a:p>
        </p:txBody>
      </p:sp>
      <p:pic>
        <p:nvPicPr>
          <p:cNvPr id="2050" name="Picture 2" descr="Chi square">
            <a:extLst>
              <a:ext uri="{FF2B5EF4-FFF2-40B4-BE49-F238E27FC236}">
                <a16:creationId xmlns:a16="http://schemas.microsoft.com/office/drawing/2014/main" id="{9DEBBD96-8DE2-9874-AB2F-FAD77FE2C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809" y="1805357"/>
            <a:ext cx="5358809" cy="372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8770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104-7A9B-E812-4076-85A4398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chi-square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FBEF-831D-9844-329A-5E985813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Chi square test for single sample standard deviation/ Variance</a:t>
            </a:r>
          </a:p>
          <a:p>
            <a:r>
              <a:rPr lang="en-GB" sz="2400" dirty="0"/>
              <a:t>Chi-square tests for independence of attributes</a:t>
            </a:r>
          </a:p>
          <a:p>
            <a:r>
              <a:rPr lang="en-GB" sz="2400" dirty="0"/>
              <a:t>Chi square test for goodness of fit</a:t>
            </a:r>
          </a:p>
        </p:txBody>
      </p:sp>
    </p:spTree>
    <p:extLst>
      <p:ext uri="{BB962C8B-B14F-4D97-AF65-F5344CB8AC3E}">
        <p14:creationId xmlns:p14="http://schemas.microsoft.com/office/powerpoint/2010/main" val="34107698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2D343-8F6E-C7F5-698B-7E132FBE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Chi square test for single sample standard deviation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57D7A-DD7F-1A00-2DE7-792A6572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Weight of 10 students is given below .  Can we say that the variance of the distribution of weight of all students from which the below sample of 10 students was drawn is equal to 20kgs? </a:t>
            </a:r>
            <a:endParaRPr lang="en-IN" sz="2000" dirty="0"/>
          </a:p>
        </p:txBody>
      </p:sp>
      <p:graphicFrame>
        <p:nvGraphicFramePr>
          <p:cNvPr id="4" name="Group 77">
            <a:extLst>
              <a:ext uri="{FF2B5EF4-FFF2-40B4-BE49-F238E27FC236}">
                <a16:creationId xmlns:a16="http://schemas.microsoft.com/office/drawing/2014/main" id="{2F625EEB-B7E6-0CF9-FF16-4A29F7AE2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820058"/>
              </p:ext>
            </p:extLst>
          </p:nvPr>
        </p:nvGraphicFramePr>
        <p:xfrm>
          <a:off x="1828800" y="2938130"/>
          <a:ext cx="7239000" cy="1163003"/>
        </p:xfrm>
        <a:graphic>
          <a:graphicData uri="http://schemas.openxmlformats.org/drawingml/2006/table">
            <a:tbl>
              <a:tblPr/>
              <a:tblGrid>
                <a:gridCol w="1350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1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Samples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Weight (kg)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5629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9" name="Group 36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5845796"/>
              </p:ext>
            </p:extLst>
          </p:nvPr>
        </p:nvGraphicFramePr>
        <p:xfrm>
          <a:off x="1919177" y="636182"/>
          <a:ext cx="8153400" cy="5861075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3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S.No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Xi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(Xi-mean)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(Xi-mean)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2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280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6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Mean=47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330" y="623777"/>
            <a:ext cx="8229600" cy="5516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/>
              <a:t>X= (</a:t>
            </a:r>
            <a:r>
              <a:rPr lang="en-US" sz="2000" dirty="0">
                <a:cs typeface="Arial" charset="0"/>
              </a:rPr>
              <a:t>∑Xi)/n = 470/10=47</a:t>
            </a:r>
          </a:p>
          <a:p>
            <a:pPr eaLnBrk="1" hangingPunct="1">
              <a:buFontTx/>
              <a:buNone/>
            </a:pPr>
            <a:r>
              <a:rPr lang="en-GB" sz="2000" dirty="0">
                <a:cs typeface="Arial" charset="0"/>
              </a:rPr>
              <a:t>S</a:t>
            </a:r>
            <a:r>
              <a:rPr lang="en-US" sz="2000" baseline="-25000" dirty="0">
                <a:cs typeface="Arial" charset="0"/>
              </a:rPr>
              <a:t> 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= [∑(Xi- X )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 /(n-1)]</a:t>
            </a:r>
            <a:endParaRPr lang="en-US" sz="2000" baseline="30000" dirty="0"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GB" sz="2000" dirty="0">
                <a:cs typeface="Arial" charset="0"/>
              </a:rPr>
              <a:t>S</a:t>
            </a:r>
            <a:r>
              <a:rPr lang="en-US" sz="2000" baseline="-25000" dirty="0">
                <a:cs typeface="Arial" charset="0"/>
              </a:rPr>
              <a:t> </a:t>
            </a:r>
            <a:r>
              <a:rPr lang="en-US" sz="2000" baseline="30000" dirty="0">
                <a:cs typeface="Arial" charset="0"/>
              </a:rPr>
              <a:t>2 </a:t>
            </a:r>
            <a:r>
              <a:rPr lang="en-US" sz="2000" dirty="0">
                <a:cs typeface="Arial" charset="0"/>
              </a:rPr>
              <a:t>= [280/(10-1)]  = 31.11</a:t>
            </a:r>
          </a:p>
          <a:p>
            <a:pPr eaLnBrk="1" hangingPunct="1">
              <a:buFontTx/>
              <a:buNone/>
            </a:pPr>
            <a:r>
              <a:rPr lang="en-GB" sz="2000" dirty="0">
                <a:cs typeface="Arial" charset="0"/>
              </a:rPr>
              <a:t>S</a:t>
            </a:r>
            <a:r>
              <a:rPr lang="ru-RU" sz="2000" dirty="0">
                <a:cs typeface="Arial" charset="0"/>
              </a:rPr>
              <a:t> </a:t>
            </a:r>
            <a:r>
              <a:rPr lang="en-US" sz="2000" baseline="30000" dirty="0">
                <a:cs typeface="Arial" charset="0"/>
              </a:rPr>
              <a:t>2</a:t>
            </a:r>
            <a:r>
              <a:rPr lang="en-US" sz="2000" dirty="0">
                <a:cs typeface="Arial" charset="0"/>
              </a:rPr>
              <a:t>= 31.11</a:t>
            </a:r>
          </a:p>
          <a:p>
            <a:pPr eaLnBrk="1" hangingPunct="1">
              <a:buFontTx/>
              <a:buNone/>
            </a:pPr>
            <a:endParaRPr lang="en-US" sz="2000" dirty="0">
              <a:cs typeface="Arial" charset="0"/>
            </a:endParaRPr>
          </a:p>
        </p:txBody>
      </p:sp>
      <p:sp>
        <p:nvSpPr>
          <p:cNvPr id="18435" name="Line 4"/>
          <p:cNvSpPr>
            <a:spLocks noChangeShapeType="1"/>
          </p:cNvSpPr>
          <p:nvPr/>
        </p:nvSpPr>
        <p:spPr bwMode="auto">
          <a:xfrm>
            <a:off x="347330" y="726558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18436" name="Line 5"/>
          <p:cNvSpPr>
            <a:spLocks noChangeShapeType="1"/>
          </p:cNvSpPr>
          <p:nvPr/>
        </p:nvSpPr>
        <p:spPr bwMode="auto">
          <a:xfrm>
            <a:off x="1857153" y="1222751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2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664062-75A1-AE84-AAB7-0F0BCB894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2130" y="623777"/>
            <a:ext cx="7719238" cy="544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78" tIns="52139" rIns="104278" bIns="52139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1pPr>
            <a:lvl2pPr marL="766763" indent="-295275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2pPr>
            <a:lvl3pPr marL="1182688" indent="-2349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3pPr>
            <a:lvl4pPr marL="1654175" indent="-2349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4pPr>
            <a:lvl5pPr marL="2127250" indent="-234950" algn="l" rtl="0" eaLnBrk="0" fontAlgn="base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MS PGothic" charset="0"/>
              </a:defRPr>
            </a:lvl5pPr>
            <a:lvl6pPr marL="2602679" indent="-236607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52">
                <a:solidFill>
                  <a:schemeClr val="tx1"/>
                </a:solidFill>
                <a:latin typeface="+mn-lt"/>
                <a:ea typeface="+mn-ea"/>
              </a:defRPr>
            </a:lvl6pPr>
            <a:lvl7pPr marL="3075894" indent="-236607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52">
                <a:solidFill>
                  <a:schemeClr val="tx1"/>
                </a:solidFill>
                <a:latin typeface="+mn-lt"/>
                <a:ea typeface="+mn-ea"/>
              </a:defRPr>
            </a:lvl7pPr>
            <a:lvl8pPr marL="3549108" indent="-236607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52">
                <a:solidFill>
                  <a:schemeClr val="tx1"/>
                </a:solidFill>
                <a:latin typeface="+mn-lt"/>
                <a:ea typeface="+mn-ea"/>
              </a:defRPr>
            </a:lvl8pPr>
            <a:lvl9pPr marL="4022322" indent="-236607" algn="l" rtl="0" eaLnBrk="1" fontAlgn="base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52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Step 1: Let Null hypothesis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H</a:t>
            </a:r>
            <a:r>
              <a:rPr lang="en-US" sz="1800" kern="0" baseline="-25000"/>
              <a:t>0</a:t>
            </a:r>
            <a:r>
              <a:rPr lang="en-US" sz="1800" kern="0">
                <a:sym typeface="Wingdings" pitchFamily="2" charset="2"/>
              </a:rPr>
              <a:t> </a:t>
            </a:r>
            <a:r>
              <a:rPr lang="en-US" sz="1800" kern="0">
                <a:cs typeface="Arial" charset="0"/>
              </a:rPr>
              <a:t>(</a:t>
            </a:r>
            <a:r>
              <a:rPr lang="en-GB" sz="1800" kern="0">
                <a:cs typeface="Arial" charset="0"/>
              </a:rPr>
              <a:t>σ</a:t>
            </a:r>
            <a:r>
              <a:rPr lang="en-GB" sz="1800" kern="0" baseline="-25000">
                <a:cs typeface="Arial" charset="0"/>
              </a:rPr>
              <a:t>s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>
                <a:cs typeface="Arial" charset="0"/>
              </a:rPr>
              <a:t>)=(</a:t>
            </a:r>
            <a:r>
              <a:rPr lang="el-GR" sz="1800" kern="0">
                <a:cs typeface="Arial" charset="0"/>
              </a:rPr>
              <a:t>σ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 baseline="-25000">
                <a:cs typeface="Arial" charset="0"/>
              </a:rPr>
              <a:t>p</a:t>
            </a:r>
            <a:r>
              <a:rPr lang="en-US" sz="1800" kern="0">
                <a:cs typeface="Arial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>
              <a:cs typeface="Arial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Alternative hypothesis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>
                <a:cs typeface="Arial" charset="0"/>
              </a:rPr>
              <a:t>H</a:t>
            </a:r>
            <a:r>
              <a:rPr lang="en-US" sz="1800" kern="0" baseline="-25000">
                <a:cs typeface="Arial" charset="0"/>
              </a:rPr>
              <a:t>∞ </a:t>
            </a:r>
            <a:r>
              <a:rPr lang="en-US" sz="1800" kern="0">
                <a:sym typeface="Wingdings" pitchFamily="2" charset="2"/>
              </a:rPr>
              <a:t> </a:t>
            </a:r>
            <a:r>
              <a:rPr lang="en-US" sz="1800" kern="0">
                <a:cs typeface="Arial" charset="0"/>
              </a:rPr>
              <a:t>(</a:t>
            </a:r>
            <a:r>
              <a:rPr lang="en-GB" sz="1800" kern="0">
                <a:cs typeface="Arial" charset="0"/>
              </a:rPr>
              <a:t>σ</a:t>
            </a:r>
            <a:r>
              <a:rPr lang="en-GB" sz="1800" kern="0" baseline="-25000">
                <a:cs typeface="Arial" charset="0"/>
              </a:rPr>
              <a:t>s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>
                <a:cs typeface="Arial" charset="0"/>
              </a:rPr>
              <a:t>)≠(</a:t>
            </a:r>
            <a:r>
              <a:rPr lang="el-GR" sz="1800" kern="0">
                <a:cs typeface="Arial" charset="0"/>
              </a:rPr>
              <a:t>σ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 baseline="-25000">
                <a:cs typeface="Arial" charset="0"/>
              </a:rPr>
              <a:t>p</a:t>
            </a:r>
            <a:r>
              <a:rPr lang="en-US" sz="1800" kern="0">
                <a:cs typeface="Arial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Step 2: To test this hypothesis Chi-square test can be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Step 3: Level of significance is 5% and 1%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Step 4:  Degree of freedom is </a:t>
            </a:r>
            <a:r>
              <a:rPr lang="en-US" sz="1800" kern="0">
                <a:sym typeface="Wingdings" pitchFamily="2" charset="2"/>
              </a:rPr>
              <a:t> </a:t>
            </a:r>
            <a:r>
              <a:rPr lang="en-US" sz="1800" kern="0"/>
              <a:t>(n-1) that is (10-1)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d.f</a:t>
            </a:r>
            <a:r>
              <a:rPr lang="en-US" sz="1800" kern="0">
                <a:sym typeface="Wingdings" pitchFamily="2" charset="2"/>
              </a:rPr>
              <a:t> 9 d.f</a:t>
            </a: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Step 5: Calculated value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>
                <a:cs typeface="Arial" charset="0"/>
              </a:rPr>
              <a:t>[(</a:t>
            </a:r>
            <a:r>
              <a:rPr lang="en-GB" sz="1800" kern="0">
                <a:cs typeface="Arial" charset="0"/>
              </a:rPr>
              <a:t>S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>
                <a:cs typeface="Arial" charset="0"/>
              </a:rPr>
              <a:t>)/(</a:t>
            </a:r>
            <a:r>
              <a:rPr lang="el-GR" sz="1800" kern="0">
                <a:cs typeface="Arial" charset="0"/>
              </a:rPr>
              <a:t>σ</a:t>
            </a:r>
            <a:r>
              <a:rPr lang="ru-RU" sz="1800" kern="0">
                <a:cs typeface="Arial" charset="0"/>
              </a:rPr>
              <a:t> </a:t>
            </a:r>
            <a:r>
              <a:rPr lang="en-US" sz="1800" kern="0" baseline="30000">
                <a:cs typeface="Arial" charset="0"/>
              </a:rPr>
              <a:t>2</a:t>
            </a:r>
            <a:r>
              <a:rPr lang="en-US" sz="1800" kern="0" baseline="-25000">
                <a:cs typeface="Arial" charset="0"/>
              </a:rPr>
              <a:t>p</a:t>
            </a:r>
            <a:r>
              <a:rPr lang="en-US" sz="1800" kern="0">
                <a:cs typeface="Arial" charset="0"/>
              </a:rPr>
              <a:t>)](d.f.)</a:t>
            </a:r>
            <a:r>
              <a:rPr lang="en-US" sz="1800" kern="0"/>
              <a:t>= [31.11/20](9)= </a:t>
            </a:r>
            <a:r>
              <a:rPr lang="en-US" sz="1800" u="sng" kern="0"/>
              <a:t>13.99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The table value of Chi-square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9 d.f at 5%  is </a:t>
            </a:r>
            <a:r>
              <a:rPr lang="en-US" sz="1800" kern="0">
                <a:sym typeface="Wingdings" pitchFamily="2" charset="2"/>
              </a:rPr>
              <a:t>16.92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9 d.f at 1%  is </a:t>
            </a:r>
            <a:r>
              <a:rPr lang="en-US" sz="1800" kern="0">
                <a:sym typeface="Wingdings" pitchFamily="2" charset="2"/>
              </a:rPr>
              <a:t>21.67</a:t>
            </a:r>
            <a:endParaRPr lang="en-US" sz="1800" ker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kern="0"/>
              <a:t> </a:t>
            </a:r>
            <a:endParaRPr lang="en-US" sz="1800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9730" y="276447"/>
            <a:ext cx="11121656" cy="6002117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000" b="1" dirty="0"/>
              <a:t>Interpretation: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At 5% level of significance the calculated value 13.99 less than the table value 16.92 hence the null hypothesis is accepted.  </a:t>
            </a:r>
          </a:p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That is the variance of the given distribution can be taken as 20kgs at 5 percent level of significance</a:t>
            </a:r>
          </a:p>
          <a:p>
            <a:pPr marL="0" indent="0" eaLnBrk="1" hangingPunct="1">
              <a:buFontTx/>
              <a:buNone/>
            </a:pPr>
            <a:r>
              <a:rPr lang="en-US" sz="2000" dirty="0"/>
              <a:t>At 1% level of significance the calculated value 13.99 less than the table value 21.67 hence the null hypothesis is accepted.  </a:t>
            </a:r>
          </a:p>
          <a:p>
            <a:pPr marL="0" indent="0" eaLnBrk="1" hangingPunct="1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That is the variance of the given distribution can be taken as 20kgs at 1 percent level of significance</a:t>
            </a:r>
          </a:p>
          <a:p>
            <a:pPr eaLnBrk="1" hangingPunct="1">
              <a:buFontTx/>
              <a:buNone/>
            </a:pPr>
            <a:endParaRPr lang="en-US" sz="2000" dirty="0"/>
          </a:p>
          <a:p>
            <a:pPr eaLnBrk="1" hangingPunct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07999" y="914400"/>
            <a:ext cx="11251609" cy="57451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 dirty="0"/>
              <a:t>Degree of  freedom</a:t>
            </a:r>
            <a:r>
              <a:rPr lang="en-US" sz="2000" dirty="0"/>
              <a:t>: (r-1)*(c-1) where k is number of classes </a:t>
            </a:r>
          </a:p>
          <a:p>
            <a:pPr>
              <a:buFontTx/>
              <a:buNone/>
            </a:pPr>
            <a:r>
              <a:rPr lang="en-US" sz="2000" b="1" dirty="0"/>
              <a:t>Test statistics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Oi</a:t>
            </a:r>
            <a:r>
              <a:rPr lang="en-US" sz="2000" dirty="0"/>
              <a:t>= Observed value or Observed frequency</a:t>
            </a:r>
          </a:p>
          <a:p>
            <a:pPr>
              <a:buFontTx/>
              <a:buNone/>
            </a:pPr>
            <a:r>
              <a:rPr lang="en-US" sz="2000" dirty="0" err="1"/>
              <a:t>e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= </a:t>
            </a:r>
            <a:r>
              <a:rPr lang="en-US" sz="2000" dirty="0"/>
              <a:t> Expected value or Expected Frequency</a:t>
            </a:r>
            <a:endParaRPr lang="en-US" sz="2000" baseline="-25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IN" sz="20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20364"/>
              </p:ext>
            </p:extLst>
          </p:nvPr>
        </p:nvGraphicFramePr>
        <p:xfrm>
          <a:off x="2569535" y="1699437"/>
          <a:ext cx="2895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57200" progId="Equation.3">
                  <p:embed/>
                </p:oleObj>
              </mc:Choice>
              <mc:Fallback>
                <p:oleObj name="Equation" r:id="rId2" imgW="1130040" imgH="45720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535" y="1699437"/>
                        <a:ext cx="2895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AC40124-891C-C3B0-AD93-1DA60A1B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GB" sz="3200" dirty="0"/>
              <a:t>Chi square test for independent factor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B35C2-7D8E-2711-5E1E-9A4BAEF09523}"/>
              </a:ext>
            </a:extLst>
          </p:cNvPr>
          <p:cNvSpPr txBox="1"/>
          <p:nvPr/>
        </p:nvSpPr>
        <p:spPr>
          <a:xfrm>
            <a:off x="536944" y="4049734"/>
            <a:ext cx="9856382" cy="2217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Tx/>
              <a:buNone/>
            </a:pPr>
            <a:r>
              <a:rPr lang="en-US" sz="1800" b="1" dirty="0"/>
              <a:t>Null hypothesis</a:t>
            </a:r>
            <a:r>
              <a:rPr lang="en-US" sz="1800" dirty="0"/>
              <a:t>: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1800" dirty="0"/>
              <a:t>There is no association (or In dependence )of one factor on the other.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1800" b="1" dirty="0"/>
              <a:t>Alternative hypothesis</a:t>
            </a:r>
            <a:r>
              <a:rPr lang="en-US" sz="1800" dirty="0"/>
              <a:t>: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sz="1800" dirty="0"/>
              <a:t>There is association (or  dependence) between one factor on another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1_Heartbeat Review 9 May'06">
      <a:majorFont>
        <a:latin typeface="Verdana"/>
        <a:ea typeface="MS PGothic"/>
        <a:cs typeface=""/>
      </a:majorFont>
      <a:minorFont>
        <a:latin typeface="Verdan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MS PGothic" pitchFamily="34" charset="-128"/>
          </a:defRPr>
        </a:defPPr>
      </a:lstStyle>
    </a:lnDef>
  </a:objectDefaults>
  <a:extraClrSchemeLst>
    <a:extraClrScheme>
      <a:clrScheme name="1_Heartbeat Review 9 May'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eartbeat Review 9 May'06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eartbeat Review 9 May'06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CC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10822</TotalTime>
  <Words>990</Words>
  <Application>Microsoft Office PowerPoint</Application>
  <PresentationFormat>Widescreen</PresentationFormat>
  <Paragraphs>201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Verdana</vt:lpstr>
      <vt:lpstr>Wingdings</vt:lpstr>
      <vt:lpstr>IT6006U3LS02Filtering_Streams</vt:lpstr>
      <vt:lpstr>Equation</vt:lpstr>
      <vt:lpstr>UIT2502 – Data Analytics &amp; Visualization</vt:lpstr>
      <vt:lpstr>Introduction</vt:lpstr>
      <vt:lpstr>Chi-Square distribution</vt:lpstr>
      <vt:lpstr>Types of chi-square test</vt:lpstr>
      <vt:lpstr>Chi square test for single sample standard deviation</vt:lpstr>
      <vt:lpstr>PowerPoint Presentation</vt:lpstr>
      <vt:lpstr>PowerPoint Presentation</vt:lpstr>
      <vt:lpstr>PowerPoint Presentation</vt:lpstr>
      <vt:lpstr>Chi square test for independent factor</vt:lpstr>
      <vt:lpstr>Chi square test for goodness of fit</vt:lpstr>
      <vt:lpstr>Example</vt:lpstr>
      <vt:lpstr>Example</vt:lpstr>
      <vt:lpstr>Example</vt:lpstr>
      <vt:lpstr>PowerPoint Presentation</vt:lpstr>
      <vt:lpstr>Books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PIF1941 – NLP &amp; IR</dc:title>
  <dc:creator>VEERA RAGAVAN</dc:creator>
  <cp:lastModifiedBy>Karthika S</cp:lastModifiedBy>
  <cp:revision>652</cp:revision>
  <dcterms:created xsi:type="dcterms:W3CDTF">2020-08-02T17:30:45Z</dcterms:created>
  <dcterms:modified xsi:type="dcterms:W3CDTF">2023-11-14T14:11:48Z</dcterms:modified>
</cp:coreProperties>
</file>