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44" y="4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t>12/2/2024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85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622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0334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9674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398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428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t>12/2/2024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647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35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255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26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495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12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836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724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04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8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571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12/2/2024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61651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721" y="2131713"/>
            <a:ext cx="7699231" cy="1476560"/>
          </a:xfrm>
        </p:spPr>
        <p:txBody>
          <a:bodyPr/>
          <a:lstStyle/>
          <a:p>
            <a:r>
              <a:rPr lang="en-US" sz="4000" b="1" u="sng" dirty="0">
                <a:solidFill>
                  <a:srgbClr val="FFFF00"/>
                </a:solidFill>
              </a:rPr>
              <a:t>DIRECTING</a:t>
            </a:r>
            <a:endParaRPr lang="en-IN" sz="4000" b="1" u="sng" dirty="0">
              <a:solidFill>
                <a:srgbClr val="FFFF00"/>
              </a:solidFill>
            </a:endParaRPr>
          </a:p>
        </p:txBody>
      </p:sp>
    </p:spTree>
    <p:extLst>
      <p:ext uri="{BB962C8B-B14F-4D97-AF65-F5344CB8AC3E}">
        <p14:creationId xmlns:p14="http://schemas.microsoft.com/office/powerpoint/2010/main" val="31541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u="sng" dirty="0"/>
              <a:t>MEANING &amp; DEFINITION</a:t>
            </a:r>
            <a:endParaRPr lang="en-IN" sz="4800" b="1" u="sng" dirty="0"/>
          </a:p>
        </p:txBody>
      </p:sp>
      <p:sp>
        <p:nvSpPr>
          <p:cNvPr id="3" name="Content Placeholder 2"/>
          <p:cNvSpPr>
            <a:spLocks noGrp="1"/>
          </p:cNvSpPr>
          <p:nvPr>
            <p:ph idx="1"/>
          </p:nvPr>
        </p:nvSpPr>
        <p:spPr>
          <a:xfrm>
            <a:off x="708338" y="2575774"/>
            <a:ext cx="11101589" cy="4172755"/>
          </a:xfrm>
        </p:spPr>
        <p:txBody>
          <a:bodyPr>
            <a:noAutofit/>
          </a:bodyPr>
          <a:lstStyle/>
          <a:p>
            <a:r>
              <a:rPr lang="en-US" sz="2000" dirty="0">
                <a:solidFill>
                  <a:schemeClr val="tx1"/>
                </a:solidFill>
                <a:latin typeface="Segoe UI Semibold" panose="020B0702040204020203" pitchFamily="34" charset="0"/>
                <a:cs typeface="Segoe UI Semibold" panose="020B0702040204020203" pitchFamily="34" charset="0"/>
              </a:rPr>
              <a:t>Out of all 5 functions in a management, </a:t>
            </a:r>
            <a:r>
              <a:rPr lang="en-US" sz="2000" dirty="0">
                <a:solidFill>
                  <a:srgbClr val="FF0000"/>
                </a:solidFill>
                <a:latin typeface="Segoe UI Semibold" panose="020B0702040204020203" pitchFamily="34" charset="0"/>
                <a:cs typeface="Segoe UI Semibold" panose="020B0702040204020203" pitchFamily="34" charset="0"/>
              </a:rPr>
              <a:t>Directing plays a major role.</a:t>
            </a:r>
            <a:r>
              <a:rPr lang="en-US" sz="2000" dirty="0">
                <a:solidFill>
                  <a:schemeClr val="tx1"/>
                </a:solidFill>
                <a:latin typeface="Segoe UI Semibold" panose="020B0702040204020203" pitchFamily="34" charset="0"/>
                <a:cs typeface="Segoe UI Semibold" panose="020B0702040204020203" pitchFamily="34" charset="0"/>
              </a:rPr>
              <a:t> </a:t>
            </a:r>
          </a:p>
          <a:p>
            <a:r>
              <a:rPr lang="en-US" sz="2000" b="1" dirty="0">
                <a:solidFill>
                  <a:schemeClr val="tx1"/>
                </a:solidFill>
                <a:latin typeface="Segoe UI Semibold" panose="020B0702040204020203" pitchFamily="34" charset="0"/>
                <a:cs typeface="Segoe UI Semibold" panose="020B0702040204020203" pitchFamily="34" charset="0"/>
              </a:rPr>
              <a:t>DIRECTING</a:t>
            </a:r>
            <a:r>
              <a:rPr lang="en-US" sz="2000" dirty="0">
                <a:solidFill>
                  <a:schemeClr val="tx1"/>
                </a:solidFill>
                <a:latin typeface="Segoe UI Semibold" panose="020B0702040204020203" pitchFamily="34" charset="0"/>
                <a:cs typeface="Segoe UI Semibold" panose="020B0702040204020203" pitchFamily="34" charset="0"/>
              </a:rPr>
              <a:t> is said to be a process in which the managers</a:t>
            </a:r>
            <a:r>
              <a:rPr lang="en-US" sz="2000" dirty="0">
                <a:solidFill>
                  <a:srgbClr val="FF0000"/>
                </a:solidFill>
                <a:latin typeface="Segoe UI Semibold" panose="020B0702040204020203" pitchFamily="34" charset="0"/>
                <a:cs typeface="Segoe UI Semibold" panose="020B0702040204020203" pitchFamily="34" charset="0"/>
              </a:rPr>
              <a:t> instruct, guide and oversee </a:t>
            </a:r>
            <a:r>
              <a:rPr lang="en-US" sz="2000" dirty="0">
                <a:solidFill>
                  <a:schemeClr val="tx1"/>
                </a:solidFill>
                <a:latin typeface="Segoe UI Semibold" panose="020B0702040204020203" pitchFamily="34" charset="0"/>
                <a:cs typeface="Segoe UI Semibold" panose="020B0702040204020203" pitchFamily="34" charset="0"/>
              </a:rPr>
              <a:t>the performance of the workers to achieve predetermined goals.</a:t>
            </a:r>
          </a:p>
          <a:p>
            <a:r>
              <a:rPr lang="en-US" sz="2000" dirty="0">
                <a:solidFill>
                  <a:schemeClr val="tx1"/>
                </a:solidFill>
                <a:latin typeface="Segoe UI Semibold" panose="020B0702040204020203" pitchFamily="34" charset="0"/>
                <a:cs typeface="Segoe UI Semibold" panose="020B0702040204020203" pitchFamily="34" charset="0"/>
              </a:rPr>
              <a:t>In simple words, it can be described as providing guidance to workers in doing work.</a:t>
            </a:r>
          </a:p>
          <a:p>
            <a:r>
              <a:rPr lang="en-US" sz="2000" dirty="0">
                <a:solidFill>
                  <a:schemeClr val="tx1"/>
                </a:solidFill>
                <a:latin typeface="Segoe UI Semibold" panose="020B0702040204020203" pitchFamily="34" charset="0"/>
                <a:cs typeface="Segoe UI Semibold" panose="020B0702040204020203" pitchFamily="34" charset="0"/>
              </a:rPr>
              <a:t>Planning, Organizing and Staffing have got no importance if direction function does not take place.</a:t>
            </a:r>
          </a:p>
          <a:p>
            <a:r>
              <a:rPr lang="en-US" sz="2000" dirty="0">
                <a:latin typeface="Segoe UI Semibold" panose="020B0702040204020203" pitchFamily="34" charset="0"/>
                <a:cs typeface="Segoe UI Semibold" panose="020B0702040204020203" pitchFamily="34" charset="0"/>
              </a:rPr>
              <a:t>Directing consists of process or technique by which </a:t>
            </a:r>
            <a:r>
              <a:rPr lang="en-US" sz="2000" dirty="0">
                <a:solidFill>
                  <a:srgbClr val="FF0000"/>
                </a:solidFill>
                <a:latin typeface="Segoe UI Semibold" panose="020B0702040204020203" pitchFamily="34" charset="0"/>
                <a:cs typeface="Segoe UI Semibold" panose="020B0702040204020203" pitchFamily="34" charset="0"/>
              </a:rPr>
              <a:t>instruction can be issued and operations can be carried out </a:t>
            </a:r>
            <a:r>
              <a:rPr lang="en-US" sz="2000" dirty="0">
                <a:latin typeface="Segoe UI Semibold" panose="020B0702040204020203" pitchFamily="34" charset="0"/>
                <a:cs typeface="Segoe UI Semibold" panose="020B0702040204020203" pitchFamily="34" charset="0"/>
              </a:rPr>
              <a:t>as originally planned.</a:t>
            </a:r>
          </a:p>
          <a:p>
            <a:r>
              <a:rPr lang="en-US" sz="2000" dirty="0">
                <a:latin typeface="Segoe UI Semibold" panose="020B0702040204020203" pitchFamily="34" charset="0"/>
                <a:cs typeface="Segoe UI Semibold" panose="020B0702040204020203" pitchFamily="34" charset="0"/>
              </a:rPr>
              <a:t>Therefore, Directing is the function of </a:t>
            </a:r>
            <a:r>
              <a:rPr lang="en-US" sz="2000" dirty="0">
                <a:solidFill>
                  <a:schemeClr val="tx1"/>
                </a:solidFill>
                <a:latin typeface="Segoe UI Semibold" panose="020B0702040204020203" pitchFamily="34" charset="0"/>
                <a:cs typeface="Segoe UI Semibold" panose="020B0702040204020203" pitchFamily="34" charset="0"/>
              </a:rPr>
              <a:t>guiding, </a:t>
            </a:r>
            <a:r>
              <a:rPr lang="en-US" sz="2000" dirty="0">
                <a:solidFill>
                  <a:srgbClr val="FF0000"/>
                </a:solidFill>
                <a:latin typeface="Segoe UI Semibold" panose="020B0702040204020203" pitchFamily="34" charset="0"/>
                <a:cs typeface="Segoe UI Semibold" panose="020B0702040204020203" pitchFamily="34" charset="0"/>
              </a:rPr>
              <a:t>inspiring</a:t>
            </a:r>
            <a:r>
              <a:rPr lang="en-US" sz="2000" dirty="0">
                <a:solidFill>
                  <a:schemeClr val="tx1"/>
                </a:solidFill>
                <a:latin typeface="Segoe UI Semibold" panose="020B0702040204020203" pitchFamily="34" charset="0"/>
                <a:cs typeface="Segoe UI Semibold" panose="020B0702040204020203" pitchFamily="34" charset="0"/>
              </a:rPr>
              <a:t>, overseeing and instructing </a:t>
            </a:r>
            <a:r>
              <a:rPr lang="en-US" sz="2000" dirty="0">
                <a:solidFill>
                  <a:srgbClr val="FF0000"/>
                </a:solidFill>
                <a:latin typeface="Segoe UI Semibold" panose="020B0702040204020203" pitchFamily="34" charset="0"/>
                <a:cs typeface="Segoe UI Semibold" panose="020B0702040204020203" pitchFamily="34" charset="0"/>
              </a:rPr>
              <a:t>people towards accomplishment of organizational goals.</a:t>
            </a:r>
          </a:p>
        </p:txBody>
      </p:sp>
    </p:spTree>
    <p:extLst>
      <p:ext uri="{BB962C8B-B14F-4D97-AF65-F5344CB8AC3E}">
        <p14:creationId xmlns:p14="http://schemas.microsoft.com/office/powerpoint/2010/main" val="351338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  </a:t>
            </a:r>
            <a:r>
              <a:rPr lang="en-US" sz="4000" b="1" u="sng" dirty="0"/>
              <a:t>CHARACTERISTICS OF DIRECTING</a:t>
            </a:r>
            <a:endParaRPr lang="en-IN" sz="4000" b="1" u="sng" dirty="0"/>
          </a:p>
        </p:txBody>
      </p:sp>
      <p:sp>
        <p:nvSpPr>
          <p:cNvPr id="3" name="Content Placeholder 2"/>
          <p:cNvSpPr>
            <a:spLocks noGrp="1"/>
          </p:cNvSpPr>
          <p:nvPr>
            <p:ph idx="1"/>
          </p:nvPr>
        </p:nvSpPr>
        <p:spPr>
          <a:xfrm>
            <a:off x="244699" y="2603499"/>
            <a:ext cx="11706895" cy="4016241"/>
          </a:xfrm>
        </p:spPr>
        <p:txBody>
          <a:bodyPr>
            <a:normAutofit lnSpcReduction="10000"/>
          </a:bodyPr>
          <a:lstStyle/>
          <a:p>
            <a:pPr algn="just"/>
            <a:r>
              <a:rPr lang="en-US" b="1" u="sng" dirty="0">
                <a:solidFill>
                  <a:srgbClr val="FF0000"/>
                </a:solidFill>
                <a:latin typeface="Segoe UI Semibold" panose="020B0702040204020203" pitchFamily="34" charset="0"/>
                <a:cs typeface="Segoe UI Semibold" panose="020B0702040204020203" pitchFamily="34" charset="0"/>
              </a:rPr>
              <a:t>Pervasive Function </a:t>
            </a:r>
            <a:r>
              <a:rPr lang="en-US" b="1" dirty="0">
                <a:latin typeface="Segoe UI Semibold" panose="020B0702040204020203" pitchFamily="34" charset="0"/>
                <a:cs typeface="Segoe UI Semibold" panose="020B0702040204020203" pitchFamily="34" charset="0"/>
              </a:rPr>
              <a:t>-</a:t>
            </a:r>
            <a:r>
              <a:rPr lang="en-US" dirty="0">
                <a:latin typeface="Segoe UI Semibold" panose="020B0702040204020203" pitchFamily="34" charset="0"/>
                <a:cs typeface="Segoe UI Semibold" panose="020B0702040204020203" pitchFamily="34" charset="0"/>
              </a:rPr>
              <a:t> Directing is required at all levels of organization. Every manager provides guidance and inspiration to his subordinates.</a:t>
            </a:r>
          </a:p>
          <a:p>
            <a:pPr algn="just"/>
            <a:r>
              <a:rPr lang="en-US" b="1" u="sng" dirty="0">
                <a:solidFill>
                  <a:srgbClr val="FF0000"/>
                </a:solidFill>
                <a:latin typeface="Segoe UI Semibold" panose="020B0702040204020203" pitchFamily="34" charset="0"/>
                <a:cs typeface="Segoe UI Semibold" panose="020B0702040204020203" pitchFamily="34" charset="0"/>
              </a:rPr>
              <a:t>Continuous Activity </a:t>
            </a:r>
            <a:r>
              <a:rPr lang="en-US" b="1" dirty="0">
                <a:latin typeface="Segoe UI Semibold" panose="020B0702040204020203" pitchFamily="34" charset="0"/>
                <a:cs typeface="Segoe UI Semibold" panose="020B0702040204020203" pitchFamily="34" charset="0"/>
              </a:rPr>
              <a:t>-</a:t>
            </a:r>
            <a:r>
              <a:rPr lang="en-US" dirty="0">
                <a:latin typeface="Segoe UI Semibold" panose="020B0702040204020203" pitchFamily="34" charset="0"/>
                <a:cs typeface="Segoe UI Semibold" panose="020B0702040204020203" pitchFamily="34" charset="0"/>
              </a:rPr>
              <a:t> Direction is a continuous activity as it continuous throughout the life of organization.</a:t>
            </a:r>
          </a:p>
          <a:p>
            <a:pPr algn="just"/>
            <a:r>
              <a:rPr lang="en-US" b="1" u="sng" dirty="0">
                <a:solidFill>
                  <a:srgbClr val="FF0000"/>
                </a:solidFill>
                <a:latin typeface="Segoe UI Semibold" panose="020B0702040204020203" pitchFamily="34" charset="0"/>
                <a:cs typeface="Segoe UI Semibold" panose="020B0702040204020203" pitchFamily="34" charset="0"/>
              </a:rPr>
              <a:t>Human Factor </a:t>
            </a:r>
            <a:r>
              <a:rPr lang="en-US" b="1" dirty="0">
                <a:latin typeface="Segoe UI Semibold" panose="020B0702040204020203" pitchFamily="34" charset="0"/>
                <a:cs typeface="Segoe UI Semibold" panose="020B0702040204020203" pitchFamily="34" charset="0"/>
              </a:rPr>
              <a:t>-</a:t>
            </a:r>
            <a:r>
              <a:rPr lang="en-US" dirty="0">
                <a:latin typeface="Segoe UI Semibold" panose="020B0702040204020203" pitchFamily="34" charset="0"/>
                <a:cs typeface="Segoe UI Semibold" panose="020B0702040204020203" pitchFamily="34" charset="0"/>
              </a:rPr>
              <a:t> Directing function is related to subordinates and therefore it is related to human factor. Since human factor is complex and behavior is unpredictable, direction function becomes important.</a:t>
            </a:r>
          </a:p>
          <a:p>
            <a:pPr algn="just"/>
            <a:r>
              <a:rPr lang="en-US" b="1" u="sng" dirty="0">
                <a:solidFill>
                  <a:srgbClr val="FF0000"/>
                </a:solidFill>
                <a:latin typeface="Segoe UI Semibold" panose="020B0702040204020203" pitchFamily="34" charset="0"/>
                <a:cs typeface="Segoe UI Semibold" panose="020B0702040204020203" pitchFamily="34" charset="0"/>
              </a:rPr>
              <a:t>Creative Activity </a:t>
            </a:r>
            <a:r>
              <a:rPr lang="en-US" b="1" dirty="0">
                <a:latin typeface="Segoe UI Semibold" panose="020B0702040204020203" pitchFamily="34" charset="0"/>
                <a:cs typeface="Segoe UI Semibold" panose="020B0702040204020203" pitchFamily="34" charset="0"/>
              </a:rPr>
              <a:t>-</a:t>
            </a:r>
            <a:r>
              <a:rPr lang="en-US" dirty="0">
                <a:latin typeface="Segoe UI Semibold" panose="020B0702040204020203" pitchFamily="34" charset="0"/>
                <a:cs typeface="Segoe UI Semibold" panose="020B0702040204020203" pitchFamily="34" charset="0"/>
              </a:rPr>
              <a:t> Direction function helps in converting plans into performance. Without this function, people become inactive and physical resources are meaningless.</a:t>
            </a:r>
          </a:p>
          <a:p>
            <a:pPr algn="just"/>
            <a:r>
              <a:rPr lang="en-US" b="1" u="sng" dirty="0">
                <a:solidFill>
                  <a:srgbClr val="FF0000"/>
                </a:solidFill>
                <a:latin typeface="Segoe UI Semibold" panose="020B0702040204020203" pitchFamily="34" charset="0"/>
                <a:cs typeface="Segoe UI Semibold" panose="020B0702040204020203" pitchFamily="34" charset="0"/>
              </a:rPr>
              <a:t>Executive Function </a:t>
            </a:r>
            <a:r>
              <a:rPr lang="en-US" b="1" dirty="0">
                <a:latin typeface="Segoe UI Semibold" panose="020B0702040204020203" pitchFamily="34" charset="0"/>
                <a:cs typeface="Segoe UI Semibold" panose="020B0702040204020203" pitchFamily="34" charset="0"/>
              </a:rPr>
              <a:t>-</a:t>
            </a:r>
            <a:r>
              <a:rPr lang="en-US" dirty="0">
                <a:latin typeface="Segoe UI Semibold" panose="020B0702040204020203" pitchFamily="34" charset="0"/>
                <a:cs typeface="Segoe UI Semibold" panose="020B0702040204020203" pitchFamily="34" charset="0"/>
              </a:rPr>
              <a:t> Direction function is carried out by all managers and executives at all levels throughout the working of an enterprise, a subordinate receives instructions from his superior only.</a:t>
            </a:r>
          </a:p>
          <a:p>
            <a:pPr algn="just"/>
            <a:r>
              <a:rPr lang="en-US" b="1" u="sng" dirty="0">
                <a:solidFill>
                  <a:srgbClr val="FF0000"/>
                </a:solidFill>
                <a:latin typeface="Segoe UI Semibold" panose="020B0702040204020203" pitchFamily="34" charset="0"/>
                <a:cs typeface="Segoe UI Semibold" panose="020B0702040204020203" pitchFamily="34" charset="0"/>
              </a:rPr>
              <a:t>Delegate Function </a:t>
            </a:r>
            <a:r>
              <a:rPr lang="en-US" b="1" dirty="0">
                <a:latin typeface="Segoe UI Semibold" panose="020B0702040204020203" pitchFamily="34" charset="0"/>
                <a:cs typeface="Segoe UI Semibold" panose="020B0702040204020203" pitchFamily="34" charset="0"/>
              </a:rPr>
              <a:t>-</a:t>
            </a:r>
            <a:r>
              <a:rPr lang="en-US" dirty="0">
                <a:latin typeface="Segoe UI Semibold" panose="020B0702040204020203" pitchFamily="34" charset="0"/>
                <a:cs typeface="Segoe UI Semibold" panose="020B0702040204020203" pitchFamily="34" charset="0"/>
              </a:rPr>
              <a:t> Direction is supposed to be a function dealing with human beings. Human behavior is unpredictable by nature and conditioning the people’s behavior towards the goals of the enterprise is what the executive does in this function. Therefore, it is termed as having delicacy in it to tackle human behavior.</a:t>
            </a:r>
          </a:p>
          <a:p>
            <a:pPr algn="just"/>
            <a:endParaRPr lang="en-IN"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4238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	 </a:t>
            </a:r>
            <a:r>
              <a:rPr lang="en-US" sz="4800" b="1" u="sng" dirty="0"/>
              <a:t>ELEMENTS OF DIRECTING</a:t>
            </a:r>
            <a:endParaRPr lang="en-IN" sz="4800" b="1" u="sng" dirty="0"/>
          </a:p>
        </p:txBody>
      </p:sp>
      <p:sp>
        <p:nvSpPr>
          <p:cNvPr id="3" name="Content Placeholder 2"/>
          <p:cNvSpPr>
            <a:spLocks noGrp="1"/>
          </p:cNvSpPr>
          <p:nvPr>
            <p:ph idx="1"/>
          </p:nvPr>
        </p:nvSpPr>
        <p:spPr>
          <a:xfrm>
            <a:off x="437882" y="2434107"/>
            <a:ext cx="11384924" cy="4262907"/>
          </a:xfrm>
        </p:spPr>
        <p:txBody>
          <a:bodyPr>
            <a:normAutofit/>
          </a:bodyPr>
          <a:lstStyle/>
          <a:p>
            <a:pPr algn="just" fontAlgn="base"/>
            <a:r>
              <a:rPr lang="en-US" b="1" dirty="0">
                <a:solidFill>
                  <a:srgbClr val="FF0000"/>
                </a:solidFill>
                <a:latin typeface="Segoe UI Symbol" panose="020B0502040204020203" pitchFamily="34" charset="0"/>
                <a:ea typeface="Segoe UI Symbol" panose="020B0502040204020203" pitchFamily="34" charset="0"/>
                <a:cs typeface="Segoe UI Semibold" panose="020B0702040204020203" pitchFamily="34" charset="0"/>
              </a:rPr>
              <a:t>Supervision</a:t>
            </a:r>
            <a:r>
              <a:rPr lang="en-US" dirty="0">
                <a:latin typeface="Segoe UI Symbol" panose="020B0502040204020203" pitchFamily="34" charset="0"/>
                <a:ea typeface="Segoe UI Symbol" panose="020B0502040204020203" pitchFamily="34" charset="0"/>
                <a:cs typeface="Segoe UI Semibold" panose="020B0702040204020203" pitchFamily="34" charset="0"/>
              </a:rPr>
              <a:t>: It refers to monitor the progress of routine work of one’s subordinates and guiding them properly. Supervision is an important element of the directing function of management. Supervision has an important feature that face-to-face contact between the supervisor and his subordinate is a must.</a:t>
            </a:r>
          </a:p>
          <a:p>
            <a:pPr algn="just"/>
            <a:r>
              <a:rPr lang="en-US" b="1" dirty="0">
                <a:solidFill>
                  <a:srgbClr val="FF0000"/>
                </a:solidFill>
                <a:latin typeface="Segoe UI Symbol" panose="020B0502040204020203" pitchFamily="34" charset="0"/>
                <a:ea typeface="Segoe UI Symbol" panose="020B0502040204020203" pitchFamily="34" charset="0"/>
                <a:cs typeface="Segoe UI Semibold" panose="020B0702040204020203" pitchFamily="34" charset="0"/>
              </a:rPr>
              <a:t>Communication</a:t>
            </a:r>
            <a:r>
              <a:rPr lang="en-US" dirty="0">
                <a:latin typeface="Segoe UI Symbol" panose="020B0502040204020203" pitchFamily="34" charset="0"/>
                <a:ea typeface="Segoe UI Symbol" panose="020B0502040204020203" pitchFamily="34" charset="0"/>
                <a:cs typeface="Segoe UI Semibold" panose="020B0702040204020203" pitchFamily="34" charset="0"/>
              </a:rPr>
              <a:t>: It refers to an art of transferring facts, ideas, feeling, etc. from one person to another and making him understand them. A manager has to continuously tell his subordinates about what to do, how to do, and when to do various things. Communication by developing mutual understanding inculcates a sense of cooperation which builds an environment of coordination in the organization.</a:t>
            </a:r>
          </a:p>
          <a:p>
            <a:pPr algn="just"/>
            <a:r>
              <a:rPr lang="en-US" b="1" dirty="0">
                <a:solidFill>
                  <a:srgbClr val="FF0000"/>
                </a:solidFill>
                <a:latin typeface="Segoe UI Symbol" panose="020B0502040204020203" pitchFamily="34" charset="0"/>
                <a:ea typeface="Segoe UI Symbol" panose="020B0502040204020203" pitchFamily="34" charset="0"/>
                <a:cs typeface="Segoe UI Semibold" panose="020B0702040204020203" pitchFamily="34" charset="0"/>
              </a:rPr>
              <a:t>Leadership</a:t>
            </a:r>
            <a:r>
              <a:rPr lang="en-US" dirty="0">
                <a:latin typeface="Segoe UI Symbol" panose="020B0502040204020203" pitchFamily="34" charset="0"/>
                <a:ea typeface="Segoe UI Symbol" panose="020B0502040204020203" pitchFamily="34" charset="0"/>
                <a:cs typeface="Segoe UI Semibold" panose="020B0702040204020203" pitchFamily="34" charset="0"/>
              </a:rPr>
              <a:t>: It refers to influence others in a manner to do what the leader wants them to do. Leadership plays an important role in directing. Only through this quality, a manager can inculcate trust and zeal among his subordinates.</a:t>
            </a:r>
          </a:p>
          <a:p>
            <a:pPr algn="just"/>
            <a:r>
              <a:rPr lang="en-US" b="1" dirty="0">
                <a:solidFill>
                  <a:srgbClr val="FF0000"/>
                </a:solidFill>
                <a:latin typeface="Segoe UI Symbol" panose="020B0502040204020203" pitchFamily="34" charset="0"/>
                <a:ea typeface="Segoe UI Symbol" panose="020B0502040204020203" pitchFamily="34" charset="0"/>
                <a:cs typeface="Segoe UI Semibold" panose="020B0702040204020203" pitchFamily="34" charset="0"/>
              </a:rPr>
              <a:t>Motivation</a:t>
            </a:r>
            <a:r>
              <a:rPr lang="en-US" dirty="0">
                <a:latin typeface="Segoe UI Symbol" panose="020B0502040204020203" pitchFamily="34" charset="0"/>
                <a:ea typeface="Segoe UI Symbol" panose="020B0502040204020203" pitchFamily="34" charset="0"/>
                <a:cs typeface="Segoe UI Semibold" panose="020B0702040204020203" pitchFamily="34" charset="0"/>
              </a:rPr>
              <a:t>: It refers to that process which excites people to work for attainment of the desired objective. Among the various factors of production, it is only the human factor which is dynamic and provides mobility to other physical resources.</a:t>
            </a:r>
            <a:endParaRPr lang="en-IN" dirty="0">
              <a:latin typeface="Segoe UI Symbol" panose="020B0502040204020203" pitchFamily="34" charset="0"/>
              <a:ea typeface="Segoe UI Symbol" panose="020B0502040204020203" pitchFamily="34" charset="0"/>
              <a:cs typeface="Segoe UI Semibold" panose="020B0702040204020203" pitchFamily="34" charset="0"/>
            </a:endParaRPr>
          </a:p>
        </p:txBody>
      </p:sp>
    </p:spTree>
    <p:extLst>
      <p:ext uri="{BB962C8B-B14F-4D97-AF65-F5344CB8AC3E}">
        <p14:creationId xmlns:p14="http://schemas.microsoft.com/office/powerpoint/2010/main" val="239590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 </a:t>
            </a:r>
            <a:r>
              <a:rPr lang="en-US" sz="4800" b="1" u="sng" dirty="0"/>
              <a:t>IMPORTANCE OF DIRECTING</a:t>
            </a:r>
            <a:endParaRPr lang="en-IN" sz="4800" b="1" u="sng" dirty="0"/>
          </a:p>
        </p:txBody>
      </p:sp>
      <p:sp>
        <p:nvSpPr>
          <p:cNvPr id="3" name="Content Placeholder 2"/>
          <p:cNvSpPr>
            <a:spLocks noGrp="1"/>
          </p:cNvSpPr>
          <p:nvPr>
            <p:ph idx="1"/>
          </p:nvPr>
        </p:nvSpPr>
        <p:spPr>
          <a:xfrm>
            <a:off x="540913" y="2603499"/>
            <a:ext cx="10792495" cy="4054877"/>
          </a:xfrm>
        </p:spPr>
        <p:txBody>
          <a:bodyPr>
            <a:normAutofit/>
          </a:bodyPr>
          <a:lstStyle/>
          <a:p>
            <a:pPr algn="just"/>
            <a:r>
              <a:rPr lang="en-US" dirty="0"/>
              <a:t>Direction function is said to be the </a:t>
            </a:r>
            <a:r>
              <a:rPr lang="en-US" dirty="0">
                <a:solidFill>
                  <a:srgbClr val="FF0000"/>
                </a:solidFill>
              </a:rPr>
              <a:t>heart of management process </a:t>
            </a:r>
            <a:r>
              <a:rPr lang="en-US" dirty="0"/>
              <a:t>and therefore, is the central point around which accomplishment of goals take place.</a:t>
            </a:r>
          </a:p>
          <a:p>
            <a:pPr algn="just"/>
            <a:r>
              <a:rPr lang="en-US" b="1" dirty="0">
                <a:solidFill>
                  <a:srgbClr val="FF0000"/>
                </a:solidFill>
              </a:rPr>
              <a:t>It Initiates Actions </a:t>
            </a:r>
            <a:r>
              <a:rPr lang="en-US" b="1" dirty="0"/>
              <a:t>-</a:t>
            </a:r>
            <a:r>
              <a:rPr lang="en-US" dirty="0"/>
              <a:t> Direction is the function which is the starting point of the work performance of subordinates. It is from this function the action takes place, subordinates understand their jobs and do according to the instructions laid. Whatever are plans laid, can be implemented only once the actual work starts. It is there that direction becomes beneficial.</a:t>
            </a:r>
          </a:p>
          <a:p>
            <a:pPr algn="just"/>
            <a:r>
              <a:rPr lang="en-US" b="1" dirty="0">
                <a:solidFill>
                  <a:srgbClr val="FF0000"/>
                </a:solidFill>
              </a:rPr>
              <a:t>It Ingrates Efforts </a:t>
            </a:r>
            <a:r>
              <a:rPr lang="en-US" b="1" dirty="0"/>
              <a:t>-</a:t>
            </a:r>
            <a:r>
              <a:rPr lang="en-US" dirty="0"/>
              <a:t> Through direction, the superiors are able to guide, inspire and instruct the subordinates to work. For this, efforts of every individual towards accomplishment of goals are required. It is through direction the efforts of every department can be related and integrated with others. This can be done through persuasive leadership and effective communication. Integration of efforts bring effectiveness and stability in a concern.</a:t>
            </a:r>
          </a:p>
          <a:p>
            <a:pPr algn="just"/>
            <a:endParaRPr lang="en-IN" dirty="0"/>
          </a:p>
        </p:txBody>
      </p:sp>
    </p:spTree>
    <p:extLst>
      <p:ext uri="{BB962C8B-B14F-4D97-AF65-F5344CB8AC3E}">
        <p14:creationId xmlns:p14="http://schemas.microsoft.com/office/powerpoint/2010/main" val="195977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83335" y="1184856"/>
            <a:ext cx="11681138" cy="5673144"/>
          </a:xfrm>
        </p:spPr>
        <p:txBody>
          <a:bodyPr>
            <a:normAutofit fontScale="92500" lnSpcReduction="10000"/>
          </a:bodyPr>
          <a:lstStyle/>
          <a:p>
            <a:pPr algn="just"/>
            <a:r>
              <a:rPr lang="en-US" b="1" dirty="0">
                <a:solidFill>
                  <a:srgbClr val="FF0000"/>
                </a:solidFill>
              </a:rPr>
              <a:t>Means of Motivation </a:t>
            </a:r>
            <a:r>
              <a:rPr lang="en-US" b="1" dirty="0"/>
              <a:t>-</a:t>
            </a:r>
            <a:r>
              <a:rPr lang="en-US" dirty="0"/>
              <a:t> Direction function helps in achievement of goals. A manager makes use of the element of motivation here to improve the performances of subordinates. This can be done by providing incentives or compensation, whether monetary or non - monetary, which serves as a “Morale booster” to the subordinates Motivation is also helpful for the subordinates to give the best of their abilities which ultimately helps in growth.</a:t>
            </a:r>
          </a:p>
          <a:p>
            <a:pPr algn="just"/>
            <a:r>
              <a:rPr lang="en-US" b="1" dirty="0">
                <a:solidFill>
                  <a:srgbClr val="FF0000"/>
                </a:solidFill>
              </a:rPr>
              <a:t>It Provides Stability </a:t>
            </a:r>
            <a:r>
              <a:rPr lang="en-US" b="1" dirty="0"/>
              <a:t>-</a:t>
            </a:r>
            <a:r>
              <a:rPr lang="en-US" dirty="0"/>
              <a:t> Stability and balance in concern becomes very important for long term sun survival in the market. This can be brought upon by the managers with the help of four tools or elements of direction function - judicious blend of persuasive leadership, effective communication, strict supervision and efficient motivation. Stability is very important since that is an index of growth of an enterprise. Therefore a manager can use of all the four traits in him so that performance standards can be maintained.</a:t>
            </a:r>
          </a:p>
          <a:p>
            <a:pPr algn="just"/>
            <a:r>
              <a:rPr lang="en-US" b="1" dirty="0">
                <a:solidFill>
                  <a:srgbClr val="FF0000"/>
                </a:solidFill>
              </a:rPr>
              <a:t>Coping up with the changes </a:t>
            </a:r>
            <a:r>
              <a:rPr lang="en-US" b="1" dirty="0"/>
              <a:t>-</a:t>
            </a:r>
            <a:r>
              <a:rPr lang="en-US" dirty="0"/>
              <a:t> It is a human </a:t>
            </a:r>
            <a:r>
              <a:rPr lang="en-US" dirty="0" err="1"/>
              <a:t>behaviour</a:t>
            </a:r>
            <a:r>
              <a:rPr lang="en-US" dirty="0"/>
              <a:t> that human beings show resistance to change. Adaptability with changing environment helps in sustaining planned growth and becoming a market leader. It is directing function which is of use to meet with changes in environment, both internal as external. Effective communication helps in coping up with the changes. It is the role of manager here to communicate the nature and contents of changes very clearly to the subordinates. This helps in clarifications, easy adaptions and smooth running of an enterprise.</a:t>
            </a:r>
          </a:p>
          <a:p>
            <a:pPr algn="just"/>
            <a:r>
              <a:rPr lang="en-US" b="1" dirty="0">
                <a:solidFill>
                  <a:srgbClr val="FF0000"/>
                </a:solidFill>
              </a:rPr>
              <a:t>Efficient Utilization of Resources </a:t>
            </a:r>
            <a:r>
              <a:rPr lang="en-US" b="1" dirty="0"/>
              <a:t>-</a:t>
            </a:r>
            <a:r>
              <a:rPr lang="en-US" dirty="0"/>
              <a:t> Direction finance helps in clarifying the role of every subordinate towards his work. The resources can be utilized properly only when less of wastages, duplication of efforts, overlapping of performances, etc. doesn’t take place. Through direction, the role of subordinates become clear as manager makes use of his supervisory, the guidance, the instructions and motivation skill to inspire the subordinates. This helps in maximum possible utilization of resources of men, machine, materials and money which helps in reducing costs and increasing profits.</a:t>
            </a:r>
          </a:p>
          <a:p>
            <a:pPr algn="just"/>
            <a:endParaRPr lang="en-IN" dirty="0"/>
          </a:p>
        </p:txBody>
      </p:sp>
      <p:sp>
        <p:nvSpPr>
          <p:cNvPr id="6" name="Content Placeholder 4"/>
          <p:cNvSpPr txBox="1">
            <a:spLocks/>
          </p:cNvSpPr>
          <p:nvPr/>
        </p:nvSpPr>
        <p:spPr>
          <a:xfrm flipH="1">
            <a:off x="-334851" y="6748530"/>
            <a:ext cx="334851" cy="10947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254920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				</a:t>
            </a:r>
            <a:r>
              <a:rPr lang="en-US" sz="4800" b="1" u="sng" dirty="0"/>
              <a:t>CONCLUSION</a:t>
            </a:r>
            <a:endParaRPr lang="en-IN" sz="4800" b="1" u="sng" dirty="0"/>
          </a:p>
        </p:txBody>
      </p:sp>
      <p:sp>
        <p:nvSpPr>
          <p:cNvPr id="3" name="Content Placeholder 2"/>
          <p:cNvSpPr>
            <a:spLocks noGrp="1"/>
          </p:cNvSpPr>
          <p:nvPr>
            <p:ph idx="1"/>
          </p:nvPr>
        </p:nvSpPr>
        <p:spPr>
          <a:xfrm>
            <a:off x="1154954" y="2603500"/>
            <a:ext cx="9714815" cy="4254500"/>
          </a:xfrm>
        </p:spPr>
        <p:txBody>
          <a:bodyPr>
            <a:normAutofit/>
          </a:bodyPr>
          <a:lstStyle/>
          <a:p>
            <a:pPr algn="just"/>
            <a:r>
              <a:rPr lang="en-US" dirty="0">
                <a:latin typeface="Segoe UI Semibold" panose="020B0702040204020203" pitchFamily="34" charset="0"/>
                <a:cs typeface="Segoe UI Semibold" panose="020B0702040204020203" pitchFamily="34" charset="0"/>
              </a:rPr>
              <a:t>From the above discussion, one can justify that direction, surely, is the heart of management process. </a:t>
            </a:r>
          </a:p>
          <a:p>
            <a:pPr algn="just"/>
            <a:r>
              <a:rPr lang="en-US" dirty="0">
                <a:solidFill>
                  <a:srgbClr val="FF0000"/>
                </a:solidFill>
                <a:latin typeface="Segoe UI Semibold" panose="020B0702040204020203" pitchFamily="34" charset="0"/>
                <a:cs typeface="Segoe UI Semibold" panose="020B0702040204020203" pitchFamily="34" charset="0"/>
              </a:rPr>
              <a:t>Heart plays an important role in a human body </a:t>
            </a:r>
            <a:r>
              <a:rPr lang="en-US" dirty="0">
                <a:latin typeface="Segoe UI Semibold" panose="020B0702040204020203" pitchFamily="34" charset="0"/>
                <a:cs typeface="Segoe UI Semibold" panose="020B0702040204020203" pitchFamily="34" charset="0"/>
              </a:rPr>
              <a:t>as it serves the function pumping blood to all parts of body which makes the parts function. In the similar manner, </a:t>
            </a:r>
            <a:r>
              <a:rPr lang="en-US" dirty="0">
                <a:solidFill>
                  <a:srgbClr val="FF0000"/>
                </a:solidFill>
                <a:latin typeface="Segoe UI Semibold" panose="020B0702040204020203" pitchFamily="34" charset="0"/>
                <a:cs typeface="Segoe UI Semibold" panose="020B0702040204020203" pitchFamily="34" charset="0"/>
              </a:rPr>
              <a:t>direction helps the subordinates to perform in best of their abilities </a:t>
            </a:r>
            <a:r>
              <a:rPr lang="en-US" dirty="0">
                <a:latin typeface="Segoe UI Semibold" panose="020B0702040204020203" pitchFamily="34" charset="0"/>
                <a:cs typeface="Segoe UI Semibold" panose="020B0702040204020203" pitchFamily="34" charset="0"/>
              </a:rPr>
              <a:t>and that too in a healthy environment. </a:t>
            </a:r>
          </a:p>
          <a:p>
            <a:pPr algn="just"/>
            <a:r>
              <a:rPr lang="en-US" dirty="0">
                <a:latin typeface="Segoe UI Semibold" panose="020B0702040204020203" pitchFamily="34" charset="0"/>
                <a:cs typeface="Segoe UI Semibold" panose="020B0702040204020203" pitchFamily="34" charset="0"/>
              </a:rPr>
              <a:t>The manager makes use of the four elements of direction here so that work can be accomplished in a proper and right manner. </a:t>
            </a:r>
          </a:p>
          <a:p>
            <a:pPr algn="just"/>
            <a:r>
              <a:rPr lang="en-US" dirty="0">
                <a:latin typeface="Segoe UI Semibold" panose="020B0702040204020203" pitchFamily="34" charset="0"/>
                <a:cs typeface="Segoe UI Semibold" panose="020B0702040204020203" pitchFamily="34" charset="0"/>
              </a:rPr>
              <a:t>According to Earnest Dale, “Directing is what has to be done and in what manner through dictating the procedures and policies for accomplishing performance standards”. </a:t>
            </a:r>
          </a:p>
          <a:p>
            <a:pPr algn="just"/>
            <a:r>
              <a:rPr lang="en-US" dirty="0">
                <a:latin typeface="Segoe UI Semibold" panose="020B0702040204020203" pitchFamily="34" charset="0"/>
                <a:cs typeface="Segoe UI Semibold" panose="020B0702040204020203" pitchFamily="34" charset="0"/>
              </a:rPr>
              <a:t>Therefore, it is rightly said that </a:t>
            </a:r>
            <a:r>
              <a:rPr lang="en-US" dirty="0">
                <a:solidFill>
                  <a:srgbClr val="FF0000"/>
                </a:solidFill>
                <a:latin typeface="Segoe UI Semibold" panose="020B0702040204020203" pitchFamily="34" charset="0"/>
                <a:cs typeface="Segoe UI Semibold" panose="020B0702040204020203" pitchFamily="34" charset="0"/>
              </a:rPr>
              <a:t>direction is essence of management process</a:t>
            </a:r>
            <a:r>
              <a:rPr lang="en-US" dirty="0">
                <a:latin typeface="Segoe UI Semibold" panose="020B0702040204020203" pitchFamily="34" charset="0"/>
                <a:cs typeface="Segoe UI Semibold" panose="020B0702040204020203" pitchFamily="34" charset="0"/>
              </a:rPr>
              <a:t>.</a:t>
            </a:r>
            <a:endParaRPr lang="en-IN"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72143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120</TotalTime>
  <Words>1203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Segoe UI Semibold</vt:lpstr>
      <vt:lpstr>Segoe UI Symbol</vt:lpstr>
      <vt:lpstr>Wingdings 3</vt:lpstr>
      <vt:lpstr>Ion Boardroom</vt:lpstr>
      <vt:lpstr>DIRECTING</vt:lpstr>
      <vt:lpstr>MEANING &amp; DEFINITION</vt:lpstr>
      <vt:lpstr>  CHARACTERISTICS OF DIRECTING</vt:lpstr>
      <vt:lpstr>  ELEMENTS OF DIRECTING</vt:lpstr>
      <vt:lpstr> IMPORTANCE OF DIRECTING</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suganya ramesh</cp:lastModifiedBy>
  <cp:revision>12</cp:revision>
  <dcterms:created xsi:type="dcterms:W3CDTF">2021-06-18T03:18:16Z</dcterms:created>
  <dcterms:modified xsi:type="dcterms:W3CDTF">2024-12-01T22:00:00Z</dcterms:modified>
</cp:coreProperties>
</file>