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92C5C0-94CC-4B24-9832-2CC4531939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7711B-CAEF-43C2-8593-84475BBA9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95212-1B62-4B40-A3AD-B21E56981F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604FE-5894-452D-9E3D-1B093AACCD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D3A129-8BA3-4E3F-AC3A-C7BA5C949E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B8EE1D-51FA-4272-88D1-258BDE76E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B85101-F61A-48B3-BC11-A2AD2644B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35BAA-F6C3-4184-98C5-5AB474D52F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EBF452-732D-4BC6-BC90-EAEDD0C912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29573E-CF94-42A5-A0C0-BC708C0B7C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A872D-50AF-45F3-BAC5-437784A7D6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A66CB-FC50-48C7-8C6F-F414604A3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748D6-FBD7-498C-9442-3D33F5EFB9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36071F-B943-4399-87C2-DBE7B362F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9D32C-7E6C-4712-8B96-6062E2A142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2A33E7-1396-4F64-B757-749D4F9BEC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047C4D-1C94-4D37-A823-9E6A392058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900D6C-78FB-4C52-A2D1-2088500389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23BE96-2935-4D3A-A79A-0E89880352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7F0EB4-BB8D-415A-89F1-9750A67594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693431-A1D2-403D-8FFE-CD1D0CB24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55CBE3-0F3B-449E-947E-D6605F601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23385-5C0C-47C1-BF48-92DF84D2D5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0D63BC-D982-4E4A-93BA-879F56CB20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908365-CB77-409B-A390-3D67E50AD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39E64-7CDC-4236-B244-52CA0EEF32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E51C85-9333-4BE7-9C4B-54E285991F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CDD5F0-4678-491D-A640-93145EAB40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9DD6E1-40BE-404F-B925-CDD9EF2E9F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1D3D64-C3A4-4E04-A1E2-494F174DD0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1C081-7429-4C17-9D2E-CEDDDCAA9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C9D1A-907E-41E3-B0EB-47E67A7A9B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1C0DD-8402-4CA8-82C5-59AFEC95F7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A60CA-C5FF-4763-AABE-3FC5EB769E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C9B12-44BE-4BBC-B6BE-6B2914C4A3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971B2-79E6-4A63-B562-F3FA9D03E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7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35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ctangle 10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cap="sq" w="635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14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Straight Connector 1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1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Straight Connector 1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1629000" y="5177520"/>
            <a:ext cx="572940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606880" y="5177520"/>
            <a:ext cx="195516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1D0B7EC-624F-41D3-854F-D23F6FAA669F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5318640" y="1341360"/>
            <a:ext cx="1553760" cy="4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6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7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35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E0BBF679-0F3C-4B69-B1B9-7F5E75C88D0A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6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Rectangle 7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cap="sq" w="6350">
            <a:solidFill>
              <a:srgbClr val="2626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7880" cy="38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7880" cy="38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ftr" idx="7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sldNum" idx="8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lnSpc>
                <a:spcPct val="100000"/>
              </a:lnSpc>
              <a:buNone/>
              <a:defRPr b="0" lang="en-US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5432CE3-CBE8-491A-958C-98C7CA0007C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dt" idx="9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5" descr="abstract image"/>
          <p:cNvPicPr/>
          <p:nvPr/>
        </p:nvPicPr>
        <p:blipFill>
          <a:blip r:embed="rId1"/>
          <a:stretch/>
        </p:blipFill>
        <p:spPr>
          <a:xfrm>
            <a:off x="-310680" y="-396720"/>
            <a:ext cx="12557160" cy="7633800"/>
          </a:xfrm>
          <a:prstGeom prst="rect">
            <a:avLst/>
          </a:prstGeom>
          <a:ln w="0">
            <a:noFill/>
          </a:ln>
        </p:spPr>
      </p:pic>
      <p:sp>
        <p:nvSpPr>
          <p:cNvPr id="142" name="Rectangle 81"/>
          <p:cNvSpPr/>
          <p:nvPr/>
        </p:nvSpPr>
        <p:spPr>
          <a:xfrm>
            <a:off x="5695200" y="1808640"/>
            <a:ext cx="5451840" cy="32403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83"/>
          <p:cNvSpPr/>
          <p:nvPr/>
        </p:nvSpPr>
        <p:spPr>
          <a:xfrm>
            <a:off x="5861160" y="1974960"/>
            <a:ext cx="5119920" cy="2907000"/>
          </a:xfrm>
          <a:prstGeom prst="rect">
            <a:avLst/>
          </a:prstGeom>
          <a:noFill/>
          <a:ln cap="sq"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95360" y="2035440"/>
            <a:ext cx="4809240" cy="123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83000"/>
              </a:lnSpc>
              <a:buNone/>
            </a:pPr>
            <a:r>
              <a:rPr b="0" lang="en-US" sz="4400" spc="-100" strike="noStrike" cap="all">
                <a:solidFill>
                  <a:srgbClr val="c9211e"/>
                </a:solidFill>
                <a:latin typeface="Century Gothic"/>
              </a:rPr>
              <a:t>Sentiment    analysis</a:t>
            </a:r>
            <a:endParaRPr b="0" lang="en-US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861160" y="3429000"/>
            <a:ext cx="5119920" cy="14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75" strike="noStrike">
                <a:solidFill>
                  <a:srgbClr val="ffffff"/>
                </a:solidFill>
                <a:latin typeface="Century Gothic"/>
              </a:rPr>
              <a:t>Group Members</a:t>
            </a:r>
            <a:endParaRPr b="0" lang="en-US" sz="1800" spc="-1" strike="noStrike">
              <a:latin typeface="Arial"/>
            </a:endParaRPr>
          </a:p>
          <a:p>
            <a:pPr marL="285840" indent="-285840" algn="ctr">
              <a:lnSpc>
                <a:spcPct val="11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75" strike="noStrike">
                <a:solidFill>
                  <a:srgbClr val="111111"/>
                </a:solidFill>
                <a:latin typeface="Century Gothic"/>
              </a:rPr>
              <a:t>Aashish Pokharel</a:t>
            </a:r>
            <a:endParaRPr b="0" lang="en-US" sz="1800" spc="-1" strike="noStrike">
              <a:latin typeface="Arial"/>
            </a:endParaRPr>
          </a:p>
          <a:p>
            <a:pPr marL="285840" indent="-285840" algn="ctr">
              <a:lnSpc>
                <a:spcPct val="11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75" strike="noStrike">
                <a:solidFill>
                  <a:srgbClr val="111111"/>
                </a:solidFill>
                <a:latin typeface="Century Gothic"/>
              </a:rPr>
              <a:t>Shreedhar Ghimire</a:t>
            </a:r>
            <a:endParaRPr b="0" lang="en-US" sz="1800" spc="-1" strike="noStrike">
              <a:latin typeface="Arial"/>
            </a:endParaRPr>
          </a:p>
          <a:p>
            <a:pPr marL="285840" indent="-285840" algn="ctr">
              <a:lnSpc>
                <a:spcPct val="11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75" strike="noStrike">
                <a:solidFill>
                  <a:srgbClr val="111111"/>
                </a:solidFill>
                <a:latin typeface="Century Gothic"/>
              </a:rPr>
              <a:t>Nabin Jung Kunwar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Exploratory Data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Class Distribution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Equally distributed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0 – Negative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4 - Positive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656040" y="2376000"/>
            <a:ext cx="5002200" cy="311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Selected feature : ‘text’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Preprocessing: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To Lowercase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Removal of HTML tags and URLs.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Removal of Mentions(@username) and hashtags(#)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Removal of stopwords.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Stemming and Lemmatization</a:t>
            </a:r>
            <a:endParaRPr b="0" lang="en-US" sz="2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Vectorization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Data Preprocessing &amp; Feature selection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Model Selection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Algorithms Considered: Logistic Regression, Naive Bayes, SVM, decision Trees, XGBoost.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Metrics : Accuracy, F1 score and Confusion Matrix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Model Selection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entury Gothic"/>
              </a:rPr>
              <a:t>Findings: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Logistic Regression &amp; Naive Bayes: Performs well on metrics, Fast model training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Decision Trees &amp; XGBoost: Average performance, Slow model training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SVM : Couldn’t converge.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Findings : For optimal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Optimal Model: Logistic Regression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Accuracy : ~79.6%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F1 Score: ~79.5%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Findings : For optimal Model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066680" y="160020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Confusion Matrix: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200400" y="2971800"/>
            <a:ext cx="4684680" cy="332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66680" y="4572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Future Enhancements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066680" y="160020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</a:pP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Use of Classical Learning Algorithm(Logistic Regression). Deep Learning Algorithms such as RNN could increase model performance.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Implementation in the Real life scenario applications.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4760" y="22860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Thank you!!!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 view of or attitude toward a situation or event; an opinion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the process of computationally identifying and categorizing opinions  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determine whether it is positive, negative, or neutral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usually given for a particular topic or a product</a:t>
            </a:r>
            <a:endParaRPr b="0" lang="en-US" sz="16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used to get feedback from very large audiences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6524640" y="3355560"/>
            <a:ext cx="5232600" cy="285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Types of Sentiment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1168200" y="2897280"/>
            <a:ext cx="2647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Very-positive, positive, neutral, negative, very-negative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Box 5"/>
          <p:cNvSpPr/>
          <p:nvPr/>
        </p:nvSpPr>
        <p:spPr>
          <a:xfrm>
            <a:off x="4394520" y="2897280"/>
            <a:ext cx="26474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Happiness, Sadness, Anger, Frustration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Box 7"/>
          <p:cNvSpPr/>
          <p:nvPr/>
        </p:nvSpPr>
        <p:spPr>
          <a:xfrm>
            <a:off x="7871040" y="2897280"/>
            <a:ext cx="2981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Analyze sentiment of 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216440" cy="374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Fine Grained                 Emotion Detection                  Aspect Based                                                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54" name="Content Placeholder 8" descr=""/>
          <p:cNvPicPr/>
          <p:nvPr/>
        </p:nvPicPr>
        <p:blipFill>
          <a:blip r:embed="rId1"/>
          <a:stretch/>
        </p:blipFill>
        <p:spPr>
          <a:xfrm>
            <a:off x="3816360" y="3799800"/>
            <a:ext cx="4150800" cy="256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Rule Based System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Algorithm that performs sentiment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analysis based on a set of manually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crafted rules</a:t>
            </a:r>
            <a:endParaRPr b="0" lang="en-US" sz="2300" spc="-1" strike="noStrike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-&gt; preprocessing</a:t>
            </a:r>
            <a:endParaRPr b="0" lang="en-US" sz="2300" spc="-1" strike="noStrike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-&gt; tokenization</a:t>
            </a:r>
            <a:endParaRPr b="0" lang="en-US" sz="2300" spc="-1" strike="noStrike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-&gt; stemming</a:t>
            </a:r>
            <a:endParaRPr b="0" lang="en-US" sz="2300" spc="-1" strike="noStrike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-&gt; lemmatization</a:t>
            </a:r>
            <a:endParaRPr b="0" lang="en-US" sz="2300" spc="-1" strike="noStrike">
              <a:latin typeface="Arial"/>
            </a:endParaRPr>
          </a:p>
          <a:p>
            <a:pPr marL="109728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-&gt; lexicons, etc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6454440" y="690480"/>
            <a:ext cx="5328720" cy="52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Target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Are we getting a state of the art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one-horned unicorn that can magically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predict the user’s sentiment when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even the user is dubious about the idea?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000000"/>
                </a:solidFill>
                <a:latin typeface="Century Gothic"/>
              </a:rPr>
              <a:t>Spoiler alert, NO!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A simple machine learning model with satisfactory performance metrics, and good enough to land us a job, of course.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7004520" y="513360"/>
            <a:ext cx="4812840" cy="31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Applications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Helpful for large companies to get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customer reviews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To get employees feedbacks.</a:t>
            </a:r>
            <a:endParaRPr b="0" lang="en-US" sz="23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Helpful for improving product quality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7358400" y="642600"/>
            <a:ext cx="4403160" cy="509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Model Design &amp;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Steps: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1. Data Collection and preparation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2. Exploratory Data Analysis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3. Data Preprocessing &amp; Feature selection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4. Model Selection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entury Gothic"/>
              </a:rPr>
              <a:t>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262626"/>
                </a:solidFill>
                <a:latin typeface="Century Gothic"/>
              </a:rPr>
              <a:t>The dataset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066680" y="168048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Sentiment140</a:t>
            </a: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with 1.6 million tweets</a:t>
            </a:r>
            <a:endParaRPr b="0" lang="en-US" sz="20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1,600,000 tweets extracted using the twitter API</a:t>
            </a:r>
            <a:endParaRPr b="0" lang="en-US" sz="20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Annotation  (0 = negative, 4 = positive)</a:t>
            </a:r>
            <a:endParaRPr b="0" lang="en-US" sz="2000" spc="-1" strike="noStrike">
              <a:latin typeface="Arial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Source of data : Kaggle / Stanford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7772400" y="417960"/>
            <a:ext cx="3959640" cy="30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Exploratory Data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7680" cy="38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Fields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target: the polarity of the tweet (0 = negative, 2 = neutral, 4 = positive)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ids: The id of the tweet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date: the date of the tweet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flag: The query (lyx). If there is no query, then this value is NO_QUERY.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user: the user that tweeted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text: the text of the tweet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{652C8F7B-0501-4BEA-ABDC-3DB11EFCC3C8}tf78438558_win32</Template>
  <TotalTime>63</TotalTime>
  <Application>LibreOffice/7.3.3.2$Linux_X86_64 LibreOffice_project/30$Build-2</Application>
  <AppVersion>15.0000</AppVersion>
  <Words>1648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2022-06-24T15:12:00Z</dcterms:created>
  <dc:creator>Nav</dc:creator>
  <dc:description/>
  <dc:language>en-US</dc:language>
  <cp:lastModifiedBy/>
  <dcterms:modified xsi:type="dcterms:W3CDTF">2022-06-24T23:51:34Z</dcterms:modified>
  <cp:revision>79</cp:revision>
  <dc:subject/>
  <dc:title>Sentiment   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1E75ED3EDE054AE4BDC70EA74C094341</vt:lpwstr>
  </property>
  <property fmtid="{D5CDD505-2E9C-101B-9397-08002B2CF9AE}" pid="4" name="KSOProductBuildVer">
    <vt:lpwstr>1033-11.2.0.11156</vt:lpwstr>
  </property>
  <property fmtid="{D5CDD505-2E9C-101B-9397-08002B2CF9AE}" pid="5" name="PresentationFormat">
    <vt:lpwstr>Widescreen</vt:lpwstr>
  </property>
  <property fmtid="{D5CDD505-2E9C-101B-9397-08002B2CF9AE}" pid="6" name="Slides">
    <vt:i4>8</vt:i4>
  </property>
</Properties>
</file>