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344503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DC4C57-5512-4A84-B540-4800BEE7CD6F}" type="datetimeFigureOut">
              <a:rPr lang="en-IN" smtClean="0"/>
              <a:t>01-10-2019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5998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20863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75457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875200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DC4C57-5512-4A84-B540-4800BEE7CD6F}" type="datetimeFigureOut">
              <a:rPr lang="en-IN" smtClean="0"/>
              <a:t>01-10-2019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35341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DC4C57-5512-4A84-B540-4800BEE7CD6F}" type="datetimeFigureOut">
              <a:rPr lang="en-IN" smtClean="0"/>
              <a:t>01-10-2019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38867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365200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90334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413798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01-10-2019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43483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DC4C57-5512-4A84-B540-4800BEE7CD6F}" type="datetimeFigureOut">
              <a:rPr lang="en-IN" smtClean="0"/>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58901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DC4C57-5512-4A84-B540-4800BEE7CD6F}" type="datetimeFigureOut">
              <a:rPr lang="en-IN" smtClean="0"/>
              <a:t>01-10-2019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30527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DC4C57-5512-4A84-B540-4800BEE7CD6F}" type="datetimeFigureOut">
              <a:rPr lang="en-IN" smtClean="0"/>
              <a:t>01-10-2019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37635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C4C57-5512-4A84-B540-4800BEE7CD6F}" type="datetimeFigureOut">
              <a:rPr lang="en-IN" smtClean="0"/>
              <a:t>01-10-2019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59069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DC4C57-5512-4A84-B540-4800BEE7CD6F}" type="datetimeFigureOut">
              <a:rPr lang="en-IN" smtClean="0"/>
              <a:t>01-10-2019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5463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DC4C57-5512-4A84-B540-4800BEE7CD6F}" type="datetimeFigureOut">
              <a:rPr lang="en-IN" smtClean="0"/>
              <a:t>01-10-2019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419484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DC4C57-5512-4A84-B540-4800BEE7CD6F}" type="datetimeFigureOut">
              <a:rPr lang="en-IN" smtClean="0"/>
              <a:t>01-10-2019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56FDA9-EC3F-4679-A01A-25E7BD2EF303}" type="slidenum">
              <a:rPr lang="en-IN" smtClean="0"/>
              <a:t>‹#›</a:t>
            </a:fld>
            <a:endParaRPr lang="en-IN"/>
          </a:p>
        </p:txBody>
      </p:sp>
    </p:spTree>
    <p:extLst>
      <p:ext uri="{BB962C8B-B14F-4D97-AF65-F5344CB8AC3E}">
        <p14:creationId xmlns:p14="http://schemas.microsoft.com/office/powerpoint/2010/main" val="190818186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How Rendering works in Browser !!!!!!!</a:t>
            </a:r>
            <a:endParaRPr lang="en-IN" dirty="0"/>
          </a:p>
        </p:txBody>
      </p:sp>
    </p:spTree>
    <p:extLst>
      <p:ext uri="{BB962C8B-B14F-4D97-AF65-F5344CB8AC3E}">
        <p14:creationId xmlns:p14="http://schemas.microsoft.com/office/powerpoint/2010/main" val="5025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about CSS?</a:t>
            </a:r>
            <a:endParaRPr lang="en-IN" dirty="0"/>
          </a:p>
        </p:txBody>
      </p:sp>
      <p:sp>
        <p:nvSpPr>
          <p:cNvPr id="3" name="Content Placeholder 2"/>
          <p:cNvSpPr>
            <a:spLocks noGrp="1"/>
          </p:cNvSpPr>
          <p:nvPr>
            <p:ph idx="1"/>
          </p:nvPr>
        </p:nvSpPr>
        <p:spPr/>
        <p:txBody>
          <a:bodyPr/>
          <a:lstStyle/>
          <a:p>
            <a:r>
              <a:rPr lang="en-IN" dirty="0" smtClean="0"/>
              <a:t>From raw bytes of data to CSSOM!</a:t>
            </a:r>
          </a:p>
          <a:p>
            <a:r>
              <a:rPr lang="en-IN" dirty="0" smtClean="0"/>
              <a:t>Bytes=&gt;Characters=&gt;Tokens=&gt;Nodes=&gt;</a:t>
            </a:r>
            <a:r>
              <a:rPr lang="en-IN" dirty="0" err="1" smtClean="0"/>
              <a:t>CSSOm</a:t>
            </a:r>
            <a:endParaRPr lang="en-IN" dirty="0"/>
          </a:p>
        </p:txBody>
      </p:sp>
    </p:spTree>
    <p:extLst>
      <p:ext uri="{BB962C8B-B14F-4D97-AF65-F5344CB8AC3E}">
        <p14:creationId xmlns:p14="http://schemas.microsoft.com/office/powerpoint/2010/main" val="193870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Finally your HTML elements goes as</a:t>
            </a:r>
            <a:endParaRPr lang="en-IN" dirty="0"/>
          </a:p>
        </p:txBody>
      </p:sp>
      <p:sp>
        <p:nvSpPr>
          <p:cNvPr id="3" name="Content Placeholder 2"/>
          <p:cNvSpPr>
            <a:spLocks noGrp="1"/>
          </p:cNvSpPr>
          <p:nvPr>
            <p:ph idx="1"/>
          </p:nvPr>
        </p:nvSpPr>
        <p:spPr>
          <a:xfrm>
            <a:off x="1154954" y="2672773"/>
            <a:ext cx="8825659" cy="3416300"/>
          </a:xfrm>
        </p:spPr>
        <p:txBody>
          <a:bodyPr/>
          <a:lstStyle/>
          <a:p>
            <a:r>
              <a:rPr lang="en-IN" dirty="0" smtClean="0"/>
              <a:t>Bytes = &gt; Characters = &gt; Tokens = &gt; Nodes = &gt;Tree/CSSOM</a:t>
            </a:r>
          </a:p>
          <a:p>
            <a:pPr marL="0" indent="0">
              <a:buNone/>
            </a:pPr>
            <a:endParaRPr lang="en-IN" dirty="0" smtClean="0"/>
          </a:p>
          <a:p>
            <a:r>
              <a:rPr lang="en-IN" dirty="0" smtClean="0"/>
              <a:t>CSS has something called as Cascade. –(Assignment)</a:t>
            </a:r>
            <a:endParaRPr lang="en-IN" dirty="0"/>
          </a:p>
          <a:p>
            <a:endParaRPr lang="en-IN" dirty="0" smtClean="0"/>
          </a:p>
          <a:p>
            <a:r>
              <a:rPr lang="en-US" dirty="0"/>
              <a:t>The browser has the DOM and CSSOM objects. Can we have something rendered to the screen now?</a:t>
            </a:r>
            <a:endParaRPr lang="en-IN" dirty="0"/>
          </a:p>
        </p:txBody>
      </p:sp>
    </p:spTree>
    <p:extLst>
      <p:ext uri="{BB962C8B-B14F-4D97-AF65-F5344CB8AC3E}">
        <p14:creationId xmlns:p14="http://schemas.microsoft.com/office/powerpoint/2010/main" val="343898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render tree</a:t>
            </a:r>
            <a:endParaRPr lang="en-IN" dirty="0"/>
          </a:p>
        </p:txBody>
      </p:sp>
      <p:sp>
        <p:nvSpPr>
          <p:cNvPr id="3" name="Content Placeholder 2"/>
          <p:cNvSpPr>
            <a:spLocks noGrp="1"/>
          </p:cNvSpPr>
          <p:nvPr>
            <p:ph idx="1"/>
          </p:nvPr>
        </p:nvSpPr>
        <p:spPr/>
        <p:txBody>
          <a:bodyPr/>
          <a:lstStyle/>
          <a:p>
            <a:r>
              <a:rPr lang="en-US" dirty="0"/>
              <a:t>The DOM and CSSOM tree structures are two </a:t>
            </a:r>
            <a:r>
              <a:rPr lang="en-US" b="1" dirty="0"/>
              <a:t>independent</a:t>
            </a:r>
            <a:r>
              <a:rPr lang="en-US" dirty="0"/>
              <a:t> structures</a:t>
            </a:r>
            <a:r>
              <a:rPr lang="en-US" dirty="0" smtClean="0"/>
              <a:t>.</a:t>
            </a:r>
          </a:p>
          <a:p>
            <a:r>
              <a:rPr lang="en-US" dirty="0"/>
              <a:t>The DOM contains all the information about the page’s HTML element’s relationships, while the CSSOM contains information on how the elements are styled</a:t>
            </a:r>
            <a:r>
              <a:rPr lang="en-US" dirty="0" smtClean="0"/>
              <a:t>.</a:t>
            </a:r>
          </a:p>
          <a:p>
            <a:r>
              <a:rPr lang="en-US" dirty="0"/>
              <a:t>the browser now combines the DOM and CSSOM trees into something called a </a:t>
            </a:r>
            <a:r>
              <a:rPr lang="en-US" b="1" dirty="0"/>
              <a:t>render tree</a:t>
            </a:r>
            <a:r>
              <a:rPr lang="en-US" dirty="0" smtClean="0"/>
              <a:t>.</a:t>
            </a:r>
          </a:p>
          <a:p>
            <a:r>
              <a:rPr lang="en-IN" b="1" i="1" dirty="0"/>
              <a:t>DOM + CSSOM = Render Tree </a:t>
            </a:r>
            <a:endParaRPr lang="en-IN" dirty="0"/>
          </a:p>
        </p:txBody>
      </p:sp>
    </p:spTree>
    <p:extLst>
      <p:ext uri="{BB962C8B-B14F-4D97-AF65-F5344CB8AC3E}">
        <p14:creationId xmlns:p14="http://schemas.microsoft.com/office/powerpoint/2010/main" val="3556015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render tree</a:t>
            </a:r>
          </a:p>
        </p:txBody>
      </p:sp>
      <p:sp>
        <p:nvSpPr>
          <p:cNvPr id="3" name="Content Placeholder 2"/>
          <p:cNvSpPr>
            <a:spLocks noGrp="1"/>
          </p:cNvSpPr>
          <p:nvPr>
            <p:ph idx="1"/>
          </p:nvPr>
        </p:nvSpPr>
        <p:spPr/>
        <p:txBody>
          <a:bodyPr/>
          <a:lstStyle/>
          <a:p>
            <a:r>
              <a:rPr lang="en-US" dirty="0"/>
              <a:t>The render tree contains information on all visible DOM content on the page, and all the required CSSOM information for the different nodes</a:t>
            </a:r>
            <a:r>
              <a:rPr lang="en-US" dirty="0" smtClean="0"/>
              <a:t>.</a:t>
            </a:r>
          </a:p>
          <a:p>
            <a:r>
              <a:rPr lang="en-US" dirty="0" smtClean="0"/>
              <a:t>Note that is any element is hidden using </a:t>
            </a:r>
            <a:r>
              <a:rPr lang="en-US" dirty="0" err="1" smtClean="0"/>
              <a:t>css</a:t>
            </a:r>
            <a:r>
              <a:rPr lang="en-US" dirty="0" smtClean="0"/>
              <a:t> [</a:t>
            </a:r>
            <a:r>
              <a:rPr lang="en-US" dirty="0" err="1" smtClean="0"/>
              <a:t>display:none</a:t>
            </a:r>
            <a:r>
              <a:rPr lang="en-US" dirty="0" smtClean="0"/>
              <a:t>], then that node will not be present in the render tree.</a:t>
            </a:r>
          </a:p>
          <a:p>
            <a:r>
              <a:rPr lang="en-US" dirty="0" smtClean="0"/>
              <a:t>The hidden element will be present in the DOM but not in the render tree.</a:t>
            </a:r>
          </a:p>
          <a:p>
            <a:r>
              <a:rPr lang="en-US" dirty="0"/>
              <a:t>With the render tree constructed, the browser moves on to the next step, </a:t>
            </a:r>
            <a:r>
              <a:rPr lang="en-US" b="1" dirty="0"/>
              <a:t>layout</a:t>
            </a:r>
            <a:r>
              <a:rPr lang="en-US" dirty="0"/>
              <a:t>!</a:t>
            </a:r>
            <a:endParaRPr lang="en-IN" dirty="0"/>
          </a:p>
        </p:txBody>
      </p:sp>
    </p:spTree>
    <p:extLst>
      <p:ext uri="{BB962C8B-B14F-4D97-AF65-F5344CB8AC3E}">
        <p14:creationId xmlns:p14="http://schemas.microsoft.com/office/powerpoint/2010/main" val="383506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step Is Layout</a:t>
            </a:r>
            <a:endParaRPr lang="en-IN" dirty="0"/>
          </a:p>
        </p:txBody>
      </p:sp>
      <p:sp>
        <p:nvSpPr>
          <p:cNvPr id="3" name="Content Placeholder 2"/>
          <p:cNvSpPr>
            <a:spLocks noGrp="1"/>
          </p:cNvSpPr>
          <p:nvPr>
            <p:ph idx="1"/>
          </p:nvPr>
        </p:nvSpPr>
        <p:spPr/>
        <p:txBody>
          <a:bodyPr/>
          <a:lstStyle/>
          <a:p>
            <a:r>
              <a:rPr lang="en-US" dirty="0"/>
              <a:t>With the render tree constructed, the next step is to perform the ‘layout</a:t>
            </a:r>
            <a:r>
              <a:rPr lang="en-US" dirty="0" smtClean="0"/>
              <a:t>’.</a:t>
            </a:r>
          </a:p>
          <a:p>
            <a:r>
              <a:rPr lang="en-US" dirty="0"/>
              <a:t>Well, first, the browser has to calculate the exact size and position of each object on the page</a:t>
            </a:r>
            <a:r>
              <a:rPr lang="en-US" dirty="0" smtClean="0"/>
              <a:t>.</a:t>
            </a:r>
          </a:p>
          <a:p>
            <a:r>
              <a:rPr lang="en-US" dirty="0" smtClean="0"/>
              <a:t>It’s </a:t>
            </a:r>
            <a:r>
              <a:rPr lang="en-US" dirty="0"/>
              <a:t>like passing on </a:t>
            </a:r>
            <a:r>
              <a:rPr lang="en-US" dirty="0" err="1" smtClean="0"/>
              <a:t>th</a:t>
            </a:r>
            <a:endParaRPr lang="en-US" dirty="0" smtClean="0"/>
          </a:p>
          <a:p>
            <a:r>
              <a:rPr lang="en-US" dirty="0" smtClean="0"/>
              <a:t>e </a:t>
            </a:r>
            <a:r>
              <a:rPr lang="en-US" dirty="0"/>
              <a:t>content and style information of all elements to be rendered on the page to a talented mathematician</a:t>
            </a:r>
            <a:r>
              <a:rPr lang="en-US" dirty="0" smtClean="0"/>
              <a:t>.</a:t>
            </a:r>
          </a:p>
          <a:p>
            <a:r>
              <a:rPr lang="en-US" dirty="0"/>
              <a:t>This mathematician then figures out the exact position and size of each element with the browser viewport</a:t>
            </a:r>
            <a:r>
              <a:rPr lang="en-US" dirty="0" smtClean="0"/>
              <a:t>.</a:t>
            </a:r>
          </a:p>
          <a:p>
            <a:r>
              <a:rPr lang="en-US" dirty="0"/>
              <a:t>You’ll sometimes hear this ‘layout’ stage also called ‘reflow’.</a:t>
            </a:r>
            <a:endParaRPr lang="en-IN" dirty="0"/>
          </a:p>
        </p:txBody>
      </p:sp>
    </p:spTree>
    <p:extLst>
      <p:ext uri="{BB962C8B-B14F-4D97-AF65-F5344CB8AC3E}">
        <p14:creationId xmlns:p14="http://schemas.microsoft.com/office/powerpoint/2010/main" val="233076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Painting/Rendering</a:t>
            </a:r>
            <a:endParaRPr lang="en-IN" dirty="0"/>
          </a:p>
        </p:txBody>
      </p:sp>
      <p:sp>
        <p:nvSpPr>
          <p:cNvPr id="3" name="Content Placeholder 2"/>
          <p:cNvSpPr>
            <a:spLocks noGrp="1"/>
          </p:cNvSpPr>
          <p:nvPr>
            <p:ph idx="1"/>
          </p:nvPr>
        </p:nvSpPr>
        <p:spPr/>
        <p:txBody>
          <a:bodyPr/>
          <a:lstStyle/>
          <a:p>
            <a:r>
              <a:rPr lang="en-US" dirty="0"/>
              <a:t>With the information about the exact positions of each element now computed, all that is left is to ‘paint’ the elements to the screen</a:t>
            </a:r>
            <a:r>
              <a:rPr lang="en-US" dirty="0" smtClean="0"/>
              <a:t>.</a:t>
            </a:r>
          </a:p>
          <a:p>
            <a:r>
              <a:rPr lang="en-US" dirty="0"/>
              <a:t>Finally, the elements are now rendered to the screen!</a:t>
            </a:r>
            <a:endParaRPr lang="en-IN" dirty="0"/>
          </a:p>
        </p:txBody>
      </p:sp>
    </p:spTree>
    <p:extLst>
      <p:ext uri="{BB962C8B-B14F-4D97-AF65-F5344CB8AC3E}">
        <p14:creationId xmlns:p14="http://schemas.microsoft.com/office/powerpoint/2010/main" val="381008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Render-blocking resources</a:t>
            </a:r>
          </a:p>
        </p:txBody>
      </p:sp>
      <p:sp>
        <p:nvSpPr>
          <p:cNvPr id="3" name="Content Placeholder 2"/>
          <p:cNvSpPr>
            <a:spLocks noGrp="1"/>
          </p:cNvSpPr>
          <p:nvPr>
            <p:ph idx="1"/>
          </p:nvPr>
        </p:nvSpPr>
        <p:spPr/>
        <p:txBody>
          <a:bodyPr/>
          <a:lstStyle/>
          <a:p>
            <a:r>
              <a:rPr lang="en-US" dirty="0"/>
              <a:t>When you hear ‘render-blocking’ what comes to mind</a:t>
            </a:r>
            <a:r>
              <a:rPr lang="en-US" dirty="0" smtClean="0"/>
              <a:t>?</a:t>
            </a:r>
          </a:p>
          <a:p>
            <a:r>
              <a:rPr lang="en-US" dirty="0"/>
              <a:t>Well, my guess is, ‘something that prevents the actual painting of nodes on the screen</a:t>
            </a:r>
            <a:r>
              <a:rPr lang="en-US" dirty="0" smtClean="0"/>
              <a:t>’.</a:t>
            </a:r>
          </a:p>
          <a:p>
            <a:r>
              <a:rPr lang="en-US" dirty="0"/>
              <a:t>The first rule for optimizing your website is to get the most important HTML and CSS delivered to the client as fast as possible</a:t>
            </a:r>
            <a:r>
              <a:rPr lang="en-US" dirty="0" smtClean="0"/>
              <a:t>.</a:t>
            </a:r>
          </a:p>
          <a:p>
            <a:r>
              <a:rPr lang="en-IN" dirty="0" smtClean="0"/>
              <a:t>The point is you should get your html and </a:t>
            </a:r>
            <a:r>
              <a:rPr lang="en-IN" dirty="0" err="1" smtClean="0"/>
              <a:t>css</a:t>
            </a:r>
            <a:r>
              <a:rPr lang="en-IN" dirty="0" smtClean="0"/>
              <a:t> to the client as soon as possible to optimize the time to render your applications.</a:t>
            </a:r>
            <a:endParaRPr lang="en-US" dirty="0" smtClean="0"/>
          </a:p>
          <a:p>
            <a:r>
              <a:rPr lang="en-US" dirty="0" smtClean="0"/>
              <a:t>But what about JavaScript?</a:t>
            </a:r>
            <a:endParaRPr lang="en-IN" dirty="0"/>
          </a:p>
        </p:txBody>
      </p:sp>
    </p:spTree>
    <p:extLst>
      <p:ext uri="{BB962C8B-B14F-4D97-AF65-F5344CB8AC3E}">
        <p14:creationId xmlns:p14="http://schemas.microsoft.com/office/powerpoint/2010/main" val="383061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of JavaScript files</a:t>
            </a:r>
            <a:endParaRPr lang="en-IN" dirty="0"/>
          </a:p>
        </p:txBody>
      </p:sp>
      <p:sp>
        <p:nvSpPr>
          <p:cNvPr id="3" name="Content Placeholder 2"/>
          <p:cNvSpPr>
            <a:spLocks noGrp="1"/>
          </p:cNvSpPr>
          <p:nvPr>
            <p:ph idx="1"/>
          </p:nvPr>
        </p:nvSpPr>
        <p:spPr/>
        <p:txBody>
          <a:bodyPr/>
          <a:lstStyle/>
          <a:p>
            <a:r>
              <a:rPr lang="en-US" dirty="0" smtClean="0"/>
              <a:t>DOM construction is paused as soon as it encounters the script tag, the DOM construction is halted until the entire script is executed.</a:t>
            </a:r>
          </a:p>
          <a:p>
            <a:r>
              <a:rPr lang="en-US" dirty="0" smtClean="0"/>
              <a:t>This is because JavaScript has the capability to handle both the CSS and DOM.</a:t>
            </a:r>
          </a:p>
          <a:p>
            <a:r>
              <a:rPr lang="en-US" dirty="0"/>
              <a:t>The location of your script matters.</a:t>
            </a:r>
            <a:endParaRPr lang="en-IN" dirty="0"/>
          </a:p>
        </p:txBody>
      </p:sp>
    </p:spTree>
    <p:extLst>
      <p:ext uri="{BB962C8B-B14F-4D97-AF65-F5344CB8AC3E}">
        <p14:creationId xmlns:p14="http://schemas.microsoft.com/office/powerpoint/2010/main" val="23318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So, what happens when the parser encounters </a:t>
            </a:r>
            <a:r>
              <a:rPr lang="en-US" dirty="0" smtClean="0"/>
              <a:t>a script tag but the CSSOM is not ready yet?</a:t>
            </a:r>
          </a:p>
          <a:p>
            <a:r>
              <a:rPr lang="en-US" dirty="0" smtClean="0"/>
              <a:t>Well the answer turns out be simple. The JavaScript execution will be halted until the CSSOM is ready.</a:t>
            </a:r>
          </a:p>
          <a:p>
            <a:r>
              <a:rPr lang="en-US" dirty="0"/>
              <a:t>So, even though the DOM construction stops until an encountered script tag is encountered, that’s not what happens with the CSSOM</a:t>
            </a:r>
            <a:r>
              <a:rPr lang="en-US" dirty="0" smtClean="0"/>
              <a:t>.</a:t>
            </a:r>
            <a:endParaRPr lang="en-US" dirty="0"/>
          </a:p>
          <a:p>
            <a:r>
              <a:rPr lang="en-US" dirty="0"/>
              <a:t>With the CSSOM, the JS execution waits. No CSSOM, no JS execution.</a:t>
            </a:r>
            <a:endParaRPr lang="en-IN" dirty="0"/>
          </a:p>
        </p:txBody>
      </p:sp>
    </p:spTree>
    <p:extLst>
      <p:ext uri="{BB962C8B-B14F-4D97-AF65-F5344CB8AC3E}">
        <p14:creationId xmlns:p14="http://schemas.microsoft.com/office/powerpoint/2010/main" val="159122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critical rendering path</a:t>
            </a:r>
            <a:br>
              <a:rPr lang="en-IN" b="1" dirty="0"/>
            </a:br>
            <a:endParaRPr lang="en-IN" dirty="0"/>
          </a:p>
        </p:txBody>
      </p:sp>
      <p:sp>
        <p:nvSpPr>
          <p:cNvPr id="3" name="Content Placeholder 2"/>
          <p:cNvSpPr>
            <a:spLocks noGrp="1"/>
          </p:cNvSpPr>
          <p:nvPr>
            <p:ph idx="1"/>
          </p:nvPr>
        </p:nvSpPr>
        <p:spPr/>
        <p:txBody>
          <a:bodyPr/>
          <a:lstStyle/>
          <a:p>
            <a:r>
              <a:rPr lang="en-US" dirty="0"/>
              <a:t>All this while we have discussed the steps taken between receiving the HTML, CSS and JS bytes and turning them into rendered pixels on the screen.</a:t>
            </a:r>
          </a:p>
          <a:p>
            <a:r>
              <a:rPr lang="en-US" dirty="0"/>
              <a:t>This entire process is called the </a:t>
            </a:r>
            <a:r>
              <a:rPr lang="en-US" b="1" dirty="0"/>
              <a:t>critical rendering path</a:t>
            </a:r>
            <a:r>
              <a:rPr lang="en-US" dirty="0"/>
              <a:t>.</a:t>
            </a:r>
          </a:p>
          <a:p>
            <a:r>
              <a:rPr lang="en-US" dirty="0"/>
              <a:t>Optimizing your websites for performance is all about optimizing the critical rendering path.</a:t>
            </a:r>
          </a:p>
          <a:p>
            <a:r>
              <a:rPr lang="en-US" dirty="0"/>
              <a:t>A well-optimized site should undergo progressive rendering and not have the entire process blocked.</a:t>
            </a:r>
          </a:p>
          <a:p>
            <a:endParaRPr lang="en-IN" dirty="0"/>
          </a:p>
        </p:txBody>
      </p:sp>
    </p:spTree>
    <p:extLst>
      <p:ext uri="{BB962C8B-B14F-4D97-AF65-F5344CB8AC3E}">
        <p14:creationId xmlns:p14="http://schemas.microsoft.com/office/powerpoint/2010/main" val="128940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517" y="2410691"/>
            <a:ext cx="8825659" cy="3609109"/>
          </a:xfrm>
        </p:spPr>
        <p:txBody>
          <a:bodyPr>
            <a:normAutofit lnSpcReduction="10000"/>
          </a:bodyPr>
          <a:lstStyle/>
          <a:p>
            <a:pPr>
              <a:lnSpc>
                <a:spcPct val="150000"/>
              </a:lnSpc>
            </a:pPr>
            <a:r>
              <a:rPr lang="en-US" sz="3200" dirty="0"/>
              <a:t>The purpose of this </a:t>
            </a:r>
            <a:r>
              <a:rPr lang="en-US" sz="3200" dirty="0" smtClean="0"/>
              <a:t>session </a:t>
            </a:r>
            <a:r>
              <a:rPr lang="en-US" sz="3200" dirty="0"/>
              <a:t>is to explain, in very simple terms, the steps your browser takes to convert HTML, CSS and JavaScript into a working website you can interact with.</a:t>
            </a:r>
            <a:endParaRPr lang="en-IN" sz="3200" dirty="0"/>
          </a:p>
        </p:txBody>
      </p:sp>
    </p:spTree>
    <p:extLst>
      <p:ext uri="{BB962C8B-B14F-4D97-AF65-F5344CB8AC3E}">
        <p14:creationId xmlns:p14="http://schemas.microsoft.com/office/powerpoint/2010/main" val="147723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this session?</a:t>
            </a:r>
            <a:endParaRPr lang="en-IN" dirty="0"/>
          </a:p>
        </p:txBody>
      </p:sp>
      <p:sp>
        <p:nvSpPr>
          <p:cNvPr id="3" name="Content Placeholder 2"/>
          <p:cNvSpPr>
            <a:spLocks noGrp="1"/>
          </p:cNvSpPr>
          <p:nvPr>
            <p:ph idx="1"/>
          </p:nvPr>
        </p:nvSpPr>
        <p:spPr/>
        <p:txBody>
          <a:bodyPr>
            <a:normAutofit/>
          </a:bodyPr>
          <a:lstStyle/>
          <a:p>
            <a:pPr>
              <a:lnSpc>
                <a:spcPct val="150000"/>
              </a:lnSpc>
            </a:pPr>
            <a:r>
              <a:rPr lang="en-US" sz="2800" dirty="0"/>
              <a:t>Knowing the process your browser takes to bring websites to life will empower you to optimize your web applications for faster speed and performance.</a:t>
            </a:r>
            <a:endParaRPr lang="en-IN" sz="2800" dirty="0"/>
          </a:p>
        </p:txBody>
      </p:sp>
    </p:spTree>
    <p:extLst>
      <p:ext uri="{BB962C8B-B14F-4D97-AF65-F5344CB8AC3E}">
        <p14:creationId xmlns:p14="http://schemas.microsoft.com/office/powerpoint/2010/main" val="69525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dirty="0"/>
              <a:t>How exactly do browsers render </a:t>
            </a:r>
            <a:r>
              <a:rPr lang="en-US" dirty="0" smtClean="0"/>
              <a:t>websites?</a:t>
            </a:r>
          </a:p>
          <a:p>
            <a:r>
              <a:rPr lang="en-US" dirty="0"/>
              <a:t>I’ll deconstruct the process shortly, but first, it’s important to recap some basics</a:t>
            </a:r>
            <a:r>
              <a:rPr lang="en-US" dirty="0" smtClean="0"/>
              <a:t>.</a:t>
            </a:r>
          </a:p>
          <a:p>
            <a:r>
              <a:rPr lang="en-US" dirty="0" smtClean="0"/>
              <a:t>Web browser : </a:t>
            </a:r>
            <a:r>
              <a:rPr lang="en-US" dirty="0"/>
              <a:t>A </a:t>
            </a:r>
            <a:r>
              <a:rPr lang="en-US" b="1" dirty="0"/>
              <a:t>web browser</a:t>
            </a:r>
            <a:r>
              <a:rPr lang="en-US" dirty="0"/>
              <a:t> is a piece of software that loads files from a remote server (or perhaps a local disk) and displays them to you — allowing for user interaction</a:t>
            </a:r>
            <a:r>
              <a:rPr lang="en-US" dirty="0" smtClean="0"/>
              <a:t>.</a:t>
            </a:r>
          </a:p>
          <a:p>
            <a:r>
              <a:rPr lang="en-US" dirty="0"/>
              <a:t>I know you know what a browser </a:t>
            </a:r>
            <a:r>
              <a:rPr lang="en-US" dirty="0" smtClean="0"/>
              <a:t>is.</a:t>
            </a:r>
          </a:p>
          <a:p>
            <a:r>
              <a:rPr lang="en-US" dirty="0"/>
              <a:t>However, within a browser there exists a piece of software called the browser engine.</a:t>
            </a:r>
            <a:endParaRPr lang="en-US" dirty="0" smtClean="0"/>
          </a:p>
          <a:p>
            <a:endParaRPr lang="en-IN" dirty="0"/>
          </a:p>
        </p:txBody>
      </p:sp>
      <p:sp>
        <p:nvSpPr>
          <p:cNvPr id="5" name="AutoShape 2" descr="🙂"/>
          <p:cNvSpPr>
            <a:spLocks noChangeAspect="1" noChangeArrowheads="1"/>
          </p:cNvSpPr>
          <p:nvPr/>
        </p:nvSpPr>
        <p:spPr bwMode="auto">
          <a:xfrm>
            <a:off x="5045075" y="30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9570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Popular Browser </a:t>
            </a:r>
            <a:r>
              <a:rPr lang="en-IN" dirty="0" err="1" smtClean="0"/>
              <a:t>engin</a:t>
            </a:r>
            <a:r>
              <a:rPr lang="en-IN" dirty="0" err="1"/>
              <a:t>s</a:t>
            </a:r>
            <a:endParaRPr lang="en-IN" dirty="0"/>
          </a:p>
        </p:txBody>
      </p:sp>
      <p:sp>
        <p:nvSpPr>
          <p:cNvPr id="6" name="Content Placeholder 5"/>
          <p:cNvSpPr>
            <a:spLocks noGrp="1"/>
          </p:cNvSpPr>
          <p:nvPr>
            <p:ph idx="1"/>
          </p:nvPr>
        </p:nvSpPr>
        <p:spPr/>
        <p:txBody>
          <a:bodyPr/>
          <a:lstStyle/>
          <a:p>
            <a:r>
              <a:rPr lang="en-IN" dirty="0"/>
              <a:t>Firefox is called </a:t>
            </a:r>
            <a:r>
              <a:rPr lang="en-IN" dirty="0" smtClean="0"/>
              <a:t>Gecko</a:t>
            </a:r>
          </a:p>
          <a:p>
            <a:r>
              <a:rPr lang="en-IN" dirty="0" smtClean="0"/>
              <a:t>Chrome’s BE is called V8</a:t>
            </a:r>
            <a:endParaRPr lang="en-IN" dirty="0"/>
          </a:p>
          <a:p>
            <a:pPr marL="0" indent="0">
              <a:buNone/>
            </a:pPr>
            <a:endParaRPr lang="en-IN" dirty="0"/>
          </a:p>
        </p:txBody>
      </p:sp>
    </p:spTree>
    <p:extLst>
      <p:ext uri="{BB962C8B-B14F-4D97-AF65-F5344CB8AC3E}">
        <p14:creationId xmlns:p14="http://schemas.microsoft.com/office/powerpoint/2010/main" val="77877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Sending and Receiving information</a:t>
            </a:r>
            <a:endParaRPr lang="en-IN" dirty="0"/>
          </a:p>
        </p:txBody>
      </p:sp>
      <p:sp>
        <p:nvSpPr>
          <p:cNvPr id="3" name="Content Placeholder 2"/>
          <p:cNvSpPr>
            <a:spLocks noGrp="1"/>
          </p:cNvSpPr>
          <p:nvPr>
            <p:ph idx="1"/>
          </p:nvPr>
        </p:nvSpPr>
        <p:spPr>
          <a:xfrm>
            <a:off x="540328" y="2327564"/>
            <a:ext cx="9440286" cy="3692236"/>
          </a:xfrm>
        </p:spPr>
        <p:txBody>
          <a:bodyPr/>
          <a:lstStyle/>
          <a:p>
            <a:r>
              <a:rPr lang="en-IN" dirty="0" smtClean="0"/>
              <a:t>The data is sent over the internet as “packets” in bytes.</a:t>
            </a:r>
          </a:p>
          <a:p>
            <a:r>
              <a:rPr lang="en-IN" dirty="0" smtClean="0"/>
              <a:t>The browser reads raw bytes of HTML from your Hard disk.</a:t>
            </a:r>
          </a:p>
          <a:p>
            <a:r>
              <a:rPr lang="en-US" dirty="0"/>
              <a:t>The browser receives the bytes of data but it can’t really do anything with it</a:t>
            </a:r>
            <a:r>
              <a:rPr lang="en-US" dirty="0" smtClean="0"/>
              <a:t>.</a:t>
            </a:r>
          </a:p>
          <a:p>
            <a:r>
              <a:rPr lang="en-US" dirty="0"/>
              <a:t>The raw bytes of data must be converted to a form it understands.</a:t>
            </a:r>
          </a:p>
          <a:p>
            <a:r>
              <a:rPr lang="en-US" dirty="0"/>
              <a:t>This is the first step</a:t>
            </a:r>
            <a:r>
              <a:rPr lang="en-US" dirty="0" smtClean="0"/>
              <a:t>.</a:t>
            </a:r>
            <a:endParaRPr lang="en-IN" dirty="0" smtClean="0"/>
          </a:p>
          <a:p>
            <a:endParaRPr lang="en-IN" dirty="0"/>
          </a:p>
        </p:txBody>
      </p:sp>
    </p:spTree>
    <p:extLst>
      <p:ext uri="{BB962C8B-B14F-4D97-AF65-F5344CB8AC3E}">
        <p14:creationId xmlns:p14="http://schemas.microsoft.com/office/powerpoint/2010/main" val="385721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From raw bytes of HTML to DOM</a:t>
            </a:r>
            <a:br>
              <a:rPr lang="en-US" b="1" dirty="0"/>
            </a:br>
            <a:endParaRPr lang="en-IN" dirty="0"/>
          </a:p>
        </p:txBody>
      </p:sp>
      <p:sp>
        <p:nvSpPr>
          <p:cNvPr id="3" name="Content Placeholder 2"/>
          <p:cNvSpPr>
            <a:spLocks noGrp="1"/>
          </p:cNvSpPr>
          <p:nvPr>
            <p:ph idx="1"/>
          </p:nvPr>
        </p:nvSpPr>
        <p:spPr/>
        <p:txBody>
          <a:bodyPr>
            <a:normAutofit/>
          </a:bodyPr>
          <a:lstStyle/>
          <a:p>
            <a:r>
              <a:rPr lang="en-IN" dirty="0" smtClean="0"/>
              <a:t>First raw bytes of data are converted to characters.</a:t>
            </a:r>
          </a:p>
          <a:p>
            <a:r>
              <a:rPr lang="en-IN" sz="2800" b="1" dirty="0" smtClean="0"/>
              <a:t>Bytes = &gt; Characters</a:t>
            </a:r>
          </a:p>
          <a:p>
            <a:r>
              <a:rPr lang="en-IN" dirty="0" smtClean="0"/>
              <a:t>This conversion is based on the character encoding of your html file.</a:t>
            </a:r>
          </a:p>
          <a:p>
            <a:r>
              <a:rPr lang="en-US" dirty="0"/>
              <a:t>Characters are great, but they aren’t the final result.</a:t>
            </a:r>
            <a:endParaRPr lang="en-IN" dirty="0" smtClean="0"/>
          </a:p>
          <a:p>
            <a:r>
              <a:rPr lang="en-US" dirty="0"/>
              <a:t>These characters are further parsed into something called tokens.</a:t>
            </a:r>
          </a:p>
          <a:p>
            <a:r>
              <a:rPr lang="en-US" sz="3200" b="1" dirty="0" smtClean="0"/>
              <a:t>Characters = &gt; Tokens</a:t>
            </a:r>
            <a:endParaRPr lang="en-US" dirty="0"/>
          </a:p>
          <a:p>
            <a:r>
              <a:rPr lang="en-US" sz="2000" dirty="0" smtClean="0"/>
              <a:t>So what are these tokens?</a:t>
            </a:r>
            <a:endParaRPr lang="en-US" sz="3200" dirty="0" smtClean="0"/>
          </a:p>
        </p:txBody>
      </p:sp>
    </p:spTree>
    <p:extLst>
      <p:ext uri="{BB962C8B-B14F-4D97-AF65-F5344CB8AC3E}">
        <p14:creationId xmlns:p14="http://schemas.microsoft.com/office/powerpoint/2010/main" val="75974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Characters to tokens</a:t>
            </a:r>
            <a:endParaRPr lang="en-IN" dirty="0"/>
          </a:p>
        </p:txBody>
      </p:sp>
      <p:sp>
        <p:nvSpPr>
          <p:cNvPr id="3" name="Content Placeholder 2"/>
          <p:cNvSpPr>
            <a:spLocks noGrp="1"/>
          </p:cNvSpPr>
          <p:nvPr>
            <p:ph idx="1"/>
          </p:nvPr>
        </p:nvSpPr>
        <p:spPr/>
        <p:txBody>
          <a:bodyPr/>
          <a:lstStyle/>
          <a:p>
            <a:r>
              <a:rPr lang="en-IN" dirty="0" smtClean="0"/>
              <a:t>When you save the document with .html extension, you actually signal the browser to parse the contents present in the file.</a:t>
            </a:r>
          </a:p>
          <a:p>
            <a:r>
              <a:rPr lang="en-IN" dirty="0" smtClean="0"/>
              <a:t>It is during this process that event and every start tag and end tag in the file are accounted for.</a:t>
            </a:r>
          </a:p>
          <a:p>
            <a:r>
              <a:rPr lang="en-IN" dirty="0" smtClean="0"/>
              <a:t>The parser understands each string present in the angle brackets and understands the set of rules that apply to each of them.</a:t>
            </a:r>
          </a:p>
          <a:p>
            <a:r>
              <a:rPr lang="en-IN" dirty="0" smtClean="0"/>
              <a:t>Essentially the browser tries to break through the start tag and the end tag that are present in the file, and these parts are called as tokens. This is how browser begins to understand what you have written.</a:t>
            </a:r>
            <a:endParaRPr lang="en-IN" dirty="0"/>
          </a:p>
        </p:txBody>
      </p:sp>
    </p:spTree>
    <p:extLst>
      <p:ext uri="{BB962C8B-B14F-4D97-AF65-F5344CB8AC3E}">
        <p14:creationId xmlns:p14="http://schemas.microsoft.com/office/powerpoint/2010/main" val="401513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Tokens to Nodes	</a:t>
            </a:r>
            <a:endParaRPr lang="en-IN" dirty="0"/>
          </a:p>
        </p:txBody>
      </p:sp>
      <p:sp>
        <p:nvSpPr>
          <p:cNvPr id="3" name="Content Placeholder 2"/>
          <p:cNvSpPr>
            <a:spLocks noGrp="1"/>
          </p:cNvSpPr>
          <p:nvPr>
            <p:ph idx="1"/>
          </p:nvPr>
        </p:nvSpPr>
        <p:spPr/>
        <p:txBody>
          <a:bodyPr/>
          <a:lstStyle/>
          <a:p>
            <a:r>
              <a:rPr lang="en-IN" dirty="0" smtClean="0"/>
              <a:t>Tokens are great, but they are not our final result.</a:t>
            </a:r>
          </a:p>
          <a:p>
            <a:r>
              <a:rPr lang="en-IN" dirty="0" smtClean="0"/>
              <a:t>After tokenization the tokens are converted into nodes.</a:t>
            </a:r>
          </a:p>
          <a:p>
            <a:r>
              <a:rPr lang="en-IN" dirty="0" smtClean="0"/>
              <a:t>Think node as a object with specific properties.</a:t>
            </a:r>
          </a:p>
          <a:p>
            <a:r>
              <a:rPr lang="en-IN" dirty="0" smtClean="0"/>
              <a:t>Nodes are great but they still aren’t our final result.</a:t>
            </a:r>
          </a:p>
          <a:p>
            <a:r>
              <a:rPr lang="en-IN" dirty="0" smtClean="0"/>
              <a:t>Upon creating these nodes, the nodes are linked to tree data structure known as DOM.</a:t>
            </a:r>
          </a:p>
          <a:p>
            <a:r>
              <a:rPr lang="en-IN" dirty="0" smtClean="0"/>
              <a:t>The DOM established the parent child relationship.</a:t>
            </a:r>
            <a:endParaRPr lang="en-IN" dirty="0"/>
          </a:p>
        </p:txBody>
      </p:sp>
    </p:spTree>
    <p:extLst>
      <p:ext uri="{BB962C8B-B14F-4D97-AF65-F5344CB8AC3E}">
        <p14:creationId xmlns:p14="http://schemas.microsoft.com/office/powerpoint/2010/main" val="1528859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109</TotalTime>
  <Words>976</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How Rendering works in Browser !!!!!!!</vt:lpstr>
      <vt:lpstr>PowerPoint Presentation</vt:lpstr>
      <vt:lpstr>Why this session?</vt:lpstr>
      <vt:lpstr>Introduction</vt:lpstr>
      <vt:lpstr>Popular Browser engins</vt:lpstr>
      <vt:lpstr>Sending and Receiving information</vt:lpstr>
      <vt:lpstr>From raw bytes of HTML to DOM </vt:lpstr>
      <vt:lpstr>Characters to tokens</vt:lpstr>
      <vt:lpstr>Tokens to Nodes </vt:lpstr>
      <vt:lpstr>What about CSS?</vt:lpstr>
      <vt:lpstr>Finally your HTML elements goes as</vt:lpstr>
      <vt:lpstr>The render tree</vt:lpstr>
      <vt:lpstr>The render tree</vt:lpstr>
      <vt:lpstr>Next step Is Layout</vt:lpstr>
      <vt:lpstr>Painting/Rendering</vt:lpstr>
      <vt:lpstr>Render-blocking resources</vt:lpstr>
      <vt:lpstr>Behavior of JavaScript files</vt:lpstr>
      <vt:lpstr>PowerPoint Presentation</vt:lpstr>
      <vt:lpstr>The critical rendering path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Rendering works in Browser !!!!!!!</dc:title>
  <dc:creator>Manoj Kumar Nagaraj</dc:creator>
  <cp:lastModifiedBy>Manoj Kumar Nagaraj</cp:lastModifiedBy>
  <cp:revision>48</cp:revision>
  <dcterms:created xsi:type="dcterms:W3CDTF">2019-10-01T08:51:49Z</dcterms:created>
  <dcterms:modified xsi:type="dcterms:W3CDTF">2019-10-01T10:41:36Z</dcterms:modified>
</cp:coreProperties>
</file>