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836" r:id="rId2"/>
    <p:sldId id="838" r:id="rId3"/>
    <p:sldId id="843" r:id="rId4"/>
    <p:sldId id="840" r:id="rId5"/>
    <p:sldId id="844" r:id="rId6"/>
    <p:sldId id="842" r:id="rId7"/>
    <p:sldId id="845" r:id="rId8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265" autoAdjust="0"/>
  </p:normalViewPr>
  <p:slideViewPr>
    <p:cSldViewPr>
      <p:cViewPr varScale="1">
        <p:scale>
          <a:sx n="64" d="100"/>
          <a:sy n="64" d="100"/>
        </p:scale>
        <p:origin x="828" y="72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Teaching%20Assistant\LMU\Advanced%20Topics%20in%20Parallel%20Computing\Summer%202021\Solutions\atpc-main\worksheet05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Teaching%20Assistant\LMU\Advanced%20Topics%20in%20Parallel%20Computing\Summer%202021\Solutions\atpc-main\worksheet05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Teaching%20Assistant\LMU\Advanced%20Topics%20in%20Parallel%20Computing\Summer%202021\Solutions\atpc-main\worksheet05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Teaching%20Assistant\LMU\Advanced%20Topics%20in%20Parallel%20Computing\Summer%202021\Solutions\atpc-main\worksheet05\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Teaching%20Assistant\LMU\Advanced%20Topics%20in%20Parallel%20Computing\Summer%202021\Solutions\atpc-main\worksheet05\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Teaching%20Assistant\LMU\Advanced%20Topics%20in%20Parallel%20Computing\Summer%202021\Solutions\atpc-main\worksheet05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Performance of Barriers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SR</c:v>
          </c:tx>
          <c:spPr>
            <a:ln w="28800">
              <a:solidFill>
                <a:srgbClr val="004586"/>
              </a:solidFill>
              <a:custDash>
                <a:ds d="100000" sp="50000"/>
              </a:custDash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notebook!$C$5:$C$9</c:f>
              <c:strCache>
                <c:ptCount val="5"/>
                <c:pt idx="0">
                  <c:v>(1, 10^6)</c:v>
                </c:pt>
                <c:pt idx="1">
                  <c:v>(2, 10^5)</c:v>
                </c:pt>
                <c:pt idx="2">
                  <c:v>(4, 10^5)</c:v>
                </c:pt>
                <c:pt idx="3">
                  <c:v>(8, 10^5)</c:v>
                </c:pt>
                <c:pt idx="4">
                  <c:v>(16, 10^4)</c:v>
                </c:pt>
              </c:strCache>
            </c:strRef>
          </c:cat>
          <c:val>
            <c:numRef>
              <c:f>notebook!$I$5:$I$9</c:f>
              <c:numCache>
                <c:formatCode>General</c:formatCode>
                <c:ptCount val="5"/>
                <c:pt idx="0">
                  <c:v>21554.1</c:v>
                </c:pt>
                <c:pt idx="1">
                  <c:v>7246.7559999999994</c:v>
                </c:pt>
                <c:pt idx="2">
                  <c:v>4191.1760000000004</c:v>
                </c:pt>
                <c:pt idx="3">
                  <c:v>2253.4340000000002</c:v>
                </c:pt>
                <c:pt idx="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OMP</c:v>
          </c:tx>
          <c:spPr>
            <a:ln w="28800">
              <a:solidFill>
                <a:srgbClr val="7E0021"/>
              </a:solidFill>
              <a:custDash>
                <a:ds d="100000" sp="253750"/>
                <a:ds d="100000" sp="253750"/>
                <a:ds d="253750" sp="253750"/>
              </a:custDash>
              <a:round/>
            </a:ln>
          </c:spPr>
          <c:marker>
            <c:symbol val="circle"/>
            <c:size val="8"/>
            <c:spPr>
              <a:solidFill>
                <a:srgbClr val="7E002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notebook!$C$5:$C$9</c:f>
              <c:strCache>
                <c:ptCount val="5"/>
                <c:pt idx="0">
                  <c:v>(1, 10^6)</c:v>
                </c:pt>
                <c:pt idx="1">
                  <c:v>(2, 10^5)</c:v>
                </c:pt>
                <c:pt idx="2">
                  <c:v>(4, 10^5)</c:v>
                </c:pt>
                <c:pt idx="3">
                  <c:v>(8, 10^5)</c:v>
                </c:pt>
                <c:pt idx="4">
                  <c:v>(16, 10^4)</c:v>
                </c:pt>
              </c:strCache>
            </c:strRef>
          </c:cat>
          <c:val>
            <c:numRef>
              <c:f>notebook!$I$13:$I$17</c:f>
              <c:numCache>
                <c:formatCode>General</c:formatCode>
                <c:ptCount val="5"/>
                <c:pt idx="0">
                  <c:v>2297.7959999999998</c:v>
                </c:pt>
                <c:pt idx="1">
                  <c:v>2173.91</c:v>
                </c:pt>
                <c:pt idx="2">
                  <c:v>2173.91</c:v>
                </c:pt>
                <c:pt idx="3">
                  <c:v>1736.4540000000002</c:v>
                </c:pt>
                <c:pt idx="4">
                  <c:v>39.035199999999996</c:v>
                </c:pt>
              </c:numCache>
            </c:numRef>
          </c:val>
          <c:smooth val="0"/>
        </c:ser>
        <c:ser>
          <c:idx val="2"/>
          <c:order val="2"/>
          <c:tx>
            <c:v>PTHREAD</c:v>
          </c:tx>
          <c:spPr>
            <a:ln w="28800">
              <a:solidFill>
                <a:srgbClr val="FF420E"/>
              </a:solidFill>
              <a:custDash>
                <a:ds d="600000" sp="300000"/>
              </a:custDash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notebook!$C$5:$C$9</c:f>
              <c:strCache>
                <c:ptCount val="5"/>
                <c:pt idx="0">
                  <c:v>(1, 10^6)</c:v>
                </c:pt>
                <c:pt idx="1">
                  <c:v>(2, 10^5)</c:v>
                </c:pt>
                <c:pt idx="2">
                  <c:v>(4, 10^5)</c:v>
                </c:pt>
                <c:pt idx="3">
                  <c:v>(8, 10^5)</c:v>
                </c:pt>
                <c:pt idx="4">
                  <c:v>(16, 10^4)</c:v>
                </c:pt>
              </c:strCache>
            </c:strRef>
          </c:cat>
          <c:val>
            <c:numRef>
              <c:f>notebook!$I$21:$I$25</c:f>
              <c:numCache>
                <c:formatCode>General</c:formatCode>
                <c:ptCount val="5"/>
                <c:pt idx="0">
                  <c:v>2243.1579999999999</c:v>
                </c:pt>
                <c:pt idx="1">
                  <c:v>490.34019999999998</c:v>
                </c:pt>
                <c:pt idx="2">
                  <c:v>241.88640000000001</c:v>
                </c:pt>
                <c:pt idx="3">
                  <c:v>108.696</c:v>
                </c:pt>
                <c:pt idx="4">
                  <c:v>54.054700000000004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488897184"/>
        <c:axId val="488897576"/>
      </c:lineChart>
      <c:catAx>
        <c:axId val="48889718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(#threads. #epochs)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88897576"/>
        <c:crosses val="autoZero"/>
        <c:auto val="1"/>
        <c:lblAlgn val="ctr"/>
        <c:lblOffset val="100"/>
        <c:noMultiLvlLbl val="0"/>
      </c:catAx>
      <c:valAx>
        <c:axId val="4888975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Episodes per millisecond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8889718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Performance of Barriers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SR</c:v>
          </c:tx>
          <c:spPr>
            <a:ln w="28800">
              <a:solidFill>
                <a:srgbClr val="004586"/>
              </a:solidFill>
              <a:custDash>
                <a:ds d="100000" sp="50000"/>
              </a:custDash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notebook!$C$9:$C$12</c:f>
              <c:strCache>
                <c:ptCount val="4"/>
                <c:pt idx="0">
                  <c:v>(16, 10^4)</c:v>
                </c:pt>
                <c:pt idx="1">
                  <c:v>(32, 10^4)</c:v>
                </c:pt>
                <c:pt idx="2">
                  <c:v>(64, 10^4)</c:v>
                </c:pt>
                <c:pt idx="3">
                  <c:v>(128, 10^4)</c:v>
                </c:pt>
              </c:strCache>
            </c:strRef>
          </c:cat>
          <c:val>
            <c:numRef>
              <c:f>notebook!$I$9:$I$12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OMP</c:v>
          </c:tx>
          <c:spPr>
            <a:ln w="28800">
              <a:solidFill>
                <a:srgbClr val="7E0021"/>
              </a:solidFill>
              <a:custDash>
                <a:ds d="100000" sp="253750"/>
                <a:ds d="100000" sp="253750"/>
                <a:ds d="253750" sp="253750"/>
              </a:custDash>
              <a:round/>
            </a:ln>
          </c:spPr>
          <c:marker>
            <c:symbol val="circle"/>
            <c:size val="8"/>
            <c:spPr>
              <a:solidFill>
                <a:srgbClr val="7E002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notebook!$C$9:$C$12</c:f>
              <c:strCache>
                <c:ptCount val="4"/>
                <c:pt idx="0">
                  <c:v>(16, 10^4)</c:v>
                </c:pt>
                <c:pt idx="1">
                  <c:v>(32, 10^4)</c:v>
                </c:pt>
                <c:pt idx="2">
                  <c:v>(64, 10^4)</c:v>
                </c:pt>
                <c:pt idx="3">
                  <c:v>(128, 10^4)</c:v>
                </c:pt>
              </c:strCache>
            </c:strRef>
          </c:cat>
          <c:val>
            <c:numRef>
              <c:f>notebook!$I$17:$I$20</c:f>
              <c:numCache>
                <c:formatCode>General</c:formatCode>
                <c:ptCount val="4"/>
                <c:pt idx="0">
                  <c:v>39.035199999999996</c:v>
                </c:pt>
                <c:pt idx="1">
                  <c:v>18.875160000000001</c:v>
                </c:pt>
                <c:pt idx="2">
                  <c:v>9.0976560000000006</c:v>
                </c:pt>
                <c:pt idx="3">
                  <c:v>4.87521</c:v>
                </c:pt>
              </c:numCache>
            </c:numRef>
          </c:val>
          <c:smooth val="0"/>
        </c:ser>
        <c:ser>
          <c:idx val="2"/>
          <c:order val="2"/>
          <c:tx>
            <c:v>PTHREAD</c:v>
          </c:tx>
          <c:spPr>
            <a:ln w="28800">
              <a:solidFill>
                <a:srgbClr val="FF420E"/>
              </a:solidFill>
              <a:custDash>
                <a:ds d="600000" sp="300000"/>
              </a:custDash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notebook!$C$9:$C$12</c:f>
              <c:strCache>
                <c:ptCount val="4"/>
                <c:pt idx="0">
                  <c:v>(16, 10^4)</c:v>
                </c:pt>
                <c:pt idx="1">
                  <c:v>(32, 10^4)</c:v>
                </c:pt>
                <c:pt idx="2">
                  <c:v>(64, 10^4)</c:v>
                </c:pt>
                <c:pt idx="3">
                  <c:v>(128, 10^4)</c:v>
                </c:pt>
              </c:strCache>
            </c:strRef>
          </c:cat>
          <c:val>
            <c:numRef>
              <c:f>notebook!$I$25:$I$28</c:f>
              <c:numCache>
                <c:formatCode>General</c:formatCode>
                <c:ptCount val="4"/>
                <c:pt idx="0">
                  <c:v>54.054700000000004</c:v>
                </c:pt>
                <c:pt idx="1">
                  <c:v>26.795719999999999</c:v>
                </c:pt>
                <c:pt idx="2">
                  <c:v>13.315620000000001</c:v>
                </c:pt>
                <c:pt idx="3">
                  <c:v>6.7186339999999998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485395800"/>
        <c:axId val="485393448"/>
      </c:lineChart>
      <c:catAx>
        <c:axId val="48539580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(#threads. #epochs)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85393448"/>
        <c:crosses val="autoZero"/>
        <c:auto val="1"/>
        <c:lblAlgn val="ctr"/>
        <c:lblOffset val="100"/>
        <c:noMultiLvlLbl val="0"/>
      </c:catAx>
      <c:valAx>
        <c:axId val="4853934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Episodes per millisecond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8539580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Performance &amp; Scalability of Barriers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SR</c:v>
          </c:tx>
          <c:spPr>
            <a:ln w="28800">
              <a:solidFill>
                <a:srgbClr val="004586"/>
              </a:solidFill>
              <a:custDash>
                <a:ds d="100000" sp="50000"/>
              </a:custDash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rome2!$C$5:$C$9</c:f>
              <c:strCache>
                <c:ptCount val="5"/>
                <c:pt idx="0">
                  <c:v>(1, 10^6)</c:v>
                </c:pt>
                <c:pt idx="1">
                  <c:v>(2, 10^5)</c:v>
                </c:pt>
                <c:pt idx="2">
                  <c:v>(4, 10^5)</c:v>
                </c:pt>
                <c:pt idx="3">
                  <c:v>(8, 10^5)</c:v>
                </c:pt>
                <c:pt idx="4">
                  <c:v>(16, 10^4)</c:v>
                </c:pt>
              </c:strCache>
            </c:strRef>
          </c:cat>
          <c:val>
            <c:numRef>
              <c:f>rome2!$I$5:$I$9</c:f>
              <c:numCache>
                <c:formatCode>General</c:formatCode>
                <c:ptCount val="5"/>
                <c:pt idx="0">
                  <c:v>18833.04</c:v>
                </c:pt>
                <c:pt idx="1">
                  <c:v>8172.1620000000012</c:v>
                </c:pt>
                <c:pt idx="2">
                  <c:v>3278.942</c:v>
                </c:pt>
                <c:pt idx="3">
                  <c:v>1840.5879999999997</c:v>
                </c:pt>
                <c:pt idx="4">
                  <c:v>403.87959999999998</c:v>
                </c:pt>
              </c:numCache>
            </c:numRef>
          </c:val>
          <c:smooth val="0"/>
        </c:ser>
        <c:ser>
          <c:idx val="1"/>
          <c:order val="1"/>
          <c:tx>
            <c:v>OMP</c:v>
          </c:tx>
          <c:spPr>
            <a:ln w="28800">
              <a:solidFill>
                <a:srgbClr val="7E0021"/>
              </a:solidFill>
              <a:custDash>
                <a:ds d="100000" sp="253750"/>
                <a:ds d="100000" sp="253750"/>
                <a:ds d="253750" sp="253750"/>
              </a:custDash>
              <a:round/>
            </a:ln>
          </c:spPr>
          <c:marker>
            <c:symbol val="circle"/>
            <c:size val="8"/>
            <c:spPr>
              <a:solidFill>
                <a:srgbClr val="7E002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rome2!$C$5:$C$9</c:f>
              <c:strCache>
                <c:ptCount val="5"/>
                <c:pt idx="0">
                  <c:v>(1, 10^6)</c:v>
                </c:pt>
                <c:pt idx="1">
                  <c:v>(2, 10^5)</c:v>
                </c:pt>
                <c:pt idx="2">
                  <c:v>(4, 10^5)</c:v>
                </c:pt>
                <c:pt idx="3">
                  <c:v>(8, 10^5)</c:v>
                </c:pt>
                <c:pt idx="4">
                  <c:v>(16, 10^4)</c:v>
                </c:pt>
              </c:strCache>
            </c:strRef>
          </c:cat>
          <c:val>
            <c:numRef>
              <c:f>rome2!$I$14:$I$18</c:f>
              <c:numCache>
                <c:formatCode>General</c:formatCode>
                <c:ptCount val="5"/>
                <c:pt idx="0">
                  <c:v>10989.539999999999</c:v>
                </c:pt>
                <c:pt idx="1">
                  <c:v>6800.3679999999995</c:v>
                </c:pt>
                <c:pt idx="2">
                  <c:v>6533.6139999999996</c:v>
                </c:pt>
                <c:pt idx="3">
                  <c:v>4187.2259999999997</c:v>
                </c:pt>
                <c:pt idx="4">
                  <c:v>582.32960000000003</c:v>
                </c:pt>
              </c:numCache>
            </c:numRef>
          </c:val>
          <c:smooth val="0"/>
        </c:ser>
        <c:ser>
          <c:idx val="2"/>
          <c:order val="2"/>
          <c:tx>
            <c:v>PTHREAD</c:v>
          </c:tx>
          <c:spPr>
            <a:ln w="28800">
              <a:solidFill>
                <a:srgbClr val="FF420E"/>
              </a:solidFill>
              <a:custDash>
                <a:ds d="600000" sp="300000"/>
              </a:custDash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rome2!$C$5:$C$9</c:f>
              <c:strCache>
                <c:ptCount val="5"/>
                <c:pt idx="0">
                  <c:v>(1, 10^6)</c:v>
                </c:pt>
                <c:pt idx="1">
                  <c:v>(2, 10^5)</c:v>
                </c:pt>
                <c:pt idx="2">
                  <c:v>(4, 10^5)</c:v>
                </c:pt>
                <c:pt idx="3">
                  <c:v>(8, 10^5)</c:v>
                </c:pt>
                <c:pt idx="4">
                  <c:v>(16, 10^4)</c:v>
                </c:pt>
              </c:strCache>
            </c:strRef>
          </c:cat>
          <c:val>
            <c:numRef>
              <c:f>rome2!$I$23:$I$27</c:f>
              <c:numCache>
                <c:formatCode>General</c:formatCode>
                <c:ptCount val="5"/>
                <c:pt idx="0">
                  <c:v>10084.136</c:v>
                </c:pt>
                <c:pt idx="1">
                  <c:v>1030.9422</c:v>
                </c:pt>
                <c:pt idx="2">
                  <c:v>507.21100000000007</c:v>
                </c:pt>
                <c:pt idx="3">
                  <c:v>247.16279999999998</c:v>
                </c:pt>
                <c:pt idx="4">
                  <c:v>116.65599999999999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483966440"/>
        <c:axId val="483962520"/>
      </c:lineChart>
      <c:catAx>
        <c:axId val="48396644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(#threads. #epochs)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83962520"/>
        <c:crosses val="autoZero"/>
        <c:auto val="1"/>
        <c:lblAlgn val="ctr"/>
        <c:lblOffset val="100"/>
        <c:noMultiLvlLbl val="0"/>
      </c:catAx>
      <c:valAx>
        <c:axId val="48396252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Episodes per millisecond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8396644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Performance &amp; Scalability of Barriers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SR</c:v>
          </c:tx>
          <c:spPr>
            <a:ln w="28800">
              <a:solidFill>
                <a:srgbClr val="004586"/>
              </a:solidFill>
              <a:custDash>
                <a:ds d="100000" sp="50000"/>
              </a:custDash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rome2!$C$9:$C$13</c:f>
              <c:strCache>
                <c:ptCount val="5"/>
                <c:pt idx="0">
                  <c:v>(16, 10^4)</c:v>
                </c:pt>
                <c:pt idx="1">
                  <c:v>(32, 10^4)</c:v>
                </c:pt>
                <c:pt idx="2">
                  <c:v>(64, 10^4)</c:v>
                </c:pt>
                <c:pt idx="3">
                  <c:v>(128, 10^3)</c:v>
                </c:pt>
                <c:pt idx="4">
                  <c:v>(256, 10^3)</c:v>
                </c:pt>
              </c:strCache>
            </c:strRef>
          </c:cat>
          <c:val>
            <c:numRef>
              <c:f>rome2!$I$9:$I$13</c:f>
              <c:numCache>
                <c:formatCode>General</c:formatCode>
                <c:ptCount val="5"/>
                <c:pt idx="0">
                  <c:v>403.87959999999998</c:v>
                </c:pt>
                <c:pt idx="1">
                  <c:v>225.89139999999998</c:v>
                </c:pt>
                <c:pt idx="2">
                  <c:v>150.64439999999999</c:v>
                </c:pt>
                <c:pt idx="3">
                  <c:v>14.188819999999998</c:v>
                </c:pt>
                <c:pt idx="4">
                  <c:v>2.1900400000000007</c:v>
                </c:pt>
              </c:numCache>
            </c:numRef>
          </c:val>
          <c:smooth val="0"/>
        </c:ser>
        <c:ser>
          <c:idx val="1"/>
          <c:order val="1"/>
          <c:tx>
            <c:v>OMP</c:v>
          </c:tx>
          <c:spPr>
            <a:ln w="28800">
              <a:solidFill>
                <a:srgbClr val="7E0021"/>
              </a:solidFill>
              <a:custDash>
                <a:ds d="100000" sp="253750"/>
                <a:ds d="100000" sp="253750"/>
                <a:ds d="253750" sp="253750"/>
              </a:custDash>
              <a:round/>
            </a:ln>
          </c:spPr>
          <c:marker>
            <c:symbol val="circle"/>
            <c:size val="8"/>
            <c:spPr>
              <a:solidFill>
                <a:srgbClr val="7E002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rome2!$C$9:$C$13</c:f>
              <c:strCache>
                <c:ptCount val="5"/>
                <c:pt idx="0">
                  <c:v>(16, 10^4)</c:v>
                </c:pt>
                <c:pt idx="1">
                  <c:v>(32, 10^4)</c:v>
                </c:pt>
                <c:pt idx="2">
                  <c:v>(64, 10^4)</c:v>
                </c:pt>
                <c:pt idx="3">
                  <c:v>(128, 10^3)</c:v>
                </c:pt>
                <c:pt idx="4">
                  <c:v>(256, 10^3)</c:v>
                </c:pt>
              </c:strCache>
            </c:strRef>
          </c:cat>
          <c:val>
            <c:numRef>
              <c:f>rome2!$I$18:$I$22</c:f>
              <c:numCache>
                <c:formatCode>General</c:formatCode>
                <c:ptCount val="5"/>
                <c:pt idx="0">
                  <c:v>582.32960000000003</c:v>
                </c:pt>
                <c:pt idx="1">
                  <c:v>322.32380000000001</c:v>
                </c:pt>
                <c:pt idx="2">
                  <c:v>290.92360000000002</c:v>
                </c:pt>
                <c:pt idx="3">
                  <c:v>43.149819999999998</c:v>
                </c:pt>
                <c:pt idx="4">
                  <c:v>10.764728000000002</c:v>
                </c:pt>
              </c:numCache>
            </c:numRef>
          </c:val>
          <c:smooth val="0"/>
        </c:ser>
        <c:ser>
          <c:idx val="2"/>
          <c:order val="2"/>
          <c:tx>
            <c:v>PTHREAD</c:v>
          </c:tx>
          <c:spPr>
            <a:ln w="28800">
              <a:solidFill>
                <a:srgbClr val="FF420E"/>
              </a:solidFill>
              <a:custDash>
                <a:ds d="600000" sp="300000"/>
              </a:custDash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rome2!$C$9:$C$13</c:f>
              <c:strCache>
                <c:ptCount val="5"/>
                <c:pt idx="0">
                  <c:v>(16, 10^4)</c:v>
                </c:pt>
                <c:pt idx="1">
                  <c:v>(32, 10^4)</c:v>
                </c:pt>
                <c:pt idx="2">
                  <c:v>(64, 10^4)</c:v>
                </c:pt>
                <c:pt idx="3">
                  <c:v>(128, 10^3)</c:v>
                </c:pt>
                <c:pt idx="4">
                  <c:v>(256, 10^3)</c:v>
                </c:pt>
              </c:strCache>
            </c:strRef>
          </c:cat>
          <c:val>
            <c:numRef>
              <c:f>rome2!$I$27:$I$31</c:f>
              <c:numCache>
                <c:formatCode>General</c:formatCode>
                <c:ptCount val="5"/>
                <c:pt idx="0">
                  <c:v>116.65599999999999</c:v>
                </c:pt>
                <c:pt idx="1">
                  <c:v>58.825939999999989</c:v>
                </c:pt>
                <c:pt idx="2">
                  <c:v>28.968940000000003</c:v>
                </c:pt>
                <c:pt idx="3">
                  <c:v>12.69232</c:v>
                </c:pt>
                <c:pt idx="4">
                  <c:v>6.5622059999999989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400060384"/>
        <c:axId val="400061952"/>
      </c:lineChart>
      <c:catAx>
        <c:axId val="40006038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(#threads. #epochs)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00061952"/>
        <c:crosses val="autoZero"/>
        <c:auto val="1"/>
        <c:lblAlgn val="ctr"/>
        <c:lblOffset val="100"/>
        <c:noMultiLvlLbl val="0"/>
      </c:catAx>
      <c:valAx>
        <c:axId val="4000619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Episodes per millisecond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0006038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Performance &amp; Scalability of Barriers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SR</c:v>
          </c:tx>
          <c:spPr>
            <a:ln w="28800">
              <a:solidFill>
                <a:srgbClr val="004586"/>
              </a:solidFill>
              <a:custDash>
                <a:ds d="100000" sp="50000"/>
              </a:custDash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thunder2!$C$5:$C$8</c:f>
              <c:strCache>
                <c:ptCount val="4"/>
                <c:pt idx="0">
                  <c:v>(1, 10^6)</c:v>
                </c:pt>
                <c:pt idx="1">
                  <c:v>(2, 10^5)</c:v>
                </c:pt>
                <c:pt idx="2">
                  <c:v>(4, 10^5)</c:v>
                </c:pt>
                <c:pt idx="3">
                  <c:v>(8, 10^5)</c:v>
                </c:pt>
              </c:strCache>
            </c:strRef>
          </c:cat>
          <c:val>
            <c:numRef>
              <c:f>thunder2!$I$5:$I$8</c:f>
              <c:numCache>
                <c:formatCode>General</c:formatCode>
                <c:ptCount val="4"/>
                <c:pt idx="0">
                  <c:v>31250</c:v>
                </c:pt>
                <c:pt idx="1">
                  <c:v>4338.0940000000001</c:v>
                </c:pt>
                <c:pt idx="2">
                  <c:v>1463.538</c:v>
                </c:pt>
                <c:pt idx="3">
                  <c:v>443.57300000000004</c:v>
                </c:pt>
              </c:numCache>
            </c:numRef>
          </c:val>
          <c:smooth val="0"/>
        </c:ser>
        <c:ser>
          <c:idx val="1"/>
          <c:order val="1"/>
          <c:tx>
            <c:v>OMP</c:v>
          </c:tx>
          <c:spPr>
            <a:ln w="28800">
              <a:solidFill>
                <a:srgbClr val="7E0021"/>
              </a:solidFill>
              <a:custDash>
                <a:ds d="100000" sp="253750"/>
                <a:ds d="100000" sp="253750"/>
                <a:ds d="253750" sp="253750"/>
              </a:custDash>
              <a:round/>
            </a:ln>
          </c:spPr>
          <c:marker>
            <c:symbol val="circle"/>
            <c:size val="8"/>
            <c:spPr>
              <a:solidFill>
                <a:srgbClr val="7E002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thunder2!$C$5:$C$8</c:f>
              <c:strCache>
                <c:ptCount val="4"/>
                <c:pt idx="0">
                  <c:v>(1, 10^6)</c:v>
                </c:pt>
                <c:pt idx="1">
                  <c:v>(2, 10^5)</c:v>
                </c:pt>
                <c:pt idx="2">
                  <c:v>(4, 10^5)</c:v>
                </c:pt>
                <c:pt idx="3">
                  <c:v>(8, 10^5)</c:v>
                </c:pt>
              </c:strCache>
            </c:strRef>
          </c:cat>
          <c:val>
            <c:numRef>
              <c:f>thunder2!$I$14:$I$17</c:f>
              <c:numCache>
                <c:formatCode>General</c:formatCode>
                <c:ptCount val="4"/>
                <c:pt idx="0">
                  <c:v>3320.0600000000004</c:v>
                </c:pt>
                <c:pt idx="1">
                  <c:v>2618.0839999999998</c:v>
                </c:pt>
                <c:pt idx="2">
                  <c:v>1646.854</c:v>
                </c:pt>
                <c:pt idx="3">
                  <c:v>744.7059999999999</c:v>
                </c:pt>
              </c:numCache>
            </c:numRef>
          </c:val>
          <c:smooth val="0"/>
        </c:ser>
        <c:ser>
          <c:idx val="2"/>
          <c:order val="2"/>
          <c:tx>
            <c:v>PTHREAD</c:v>
          </c:tx>
          <c:spPr>
            <a:ln w="28800">
              <a:solidFill>
                <a:srgbClr val="FF420E"/>
              </a:solidFill>
              <a:custDash>
                <a:ds d="600000" sp="300000"/>
              </a:custDash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thunder2!$C$5:$C$8</c:f>
              <c:strCache>
                <c:ptCount val="4"/>
                <c:pt idx="0">
                  <c:v>(1, 10^6)</c:v>
                </c:pt>
                <c:pt idx="1">
                  <c:v>(2, 10^5)</c:v>
                </c:pt>
                <c:pt idx="2">
                  <c:v>(4, 10^5)</c:v>
                </c:pt>
                <c:pt idx="3">
                  <c:v>(8, 10^5)</c:v>
                </c:pt>
              </c:strCache>
            </c:strRef>
          </c:cat>
          <c:val>
            <c:numRef>
              <c:f>thunder2!$I$23:$I$26</c:f>
              <c:numCache>
                <c:formatCode>General</c:formatCode>
                <c:ptCount val="4"/>
                <c:pt idx="0">
                  <c:v>3017.5199999999995</c:v>
                </c:pt>
                <c:pt idx="1">
                  <c:v>524.42960000000005</c:v>
                </c:pt>
                <c:pt idx="2">
                  <c:v>158.78540000000001</c:v>
                </c:pt>
                <c:pt idx="3">
                  <c:v>90.237940000000009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332507440"/>
        <c:axId val="332507832"/>
      </c:lineChart>
      <c:catAx>
        <c:axId val="33250744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(#threads. #epochs)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332507832"/>
        <c:crosses val="autoZero"/>
        <c:auto val="1"/>
        <c:lblAlgn val="ctr"/>
        <c:lblOffset val="100"/>
        <c:noMultiLvlLbl val="0"/>
      </c:catAx>
      <c:valAx>
        <c:axId val="33250783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Episodes per millisecond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33250744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Performance &amp; Scalability of Barriers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SR</c:v>
          </c:tx>
          <c:spPr>
            <a:ln w="28800">
              <a:solidFill>
                <a:srgbClr val="004586"/>
              </a:solidFill>
              <a:custDash>
                <a:ds d="100000" sp="50000"/>
              </a:custDash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thunder2!$C$8:$C$13</c:f>
              <c:strCache>
                <c:ptCount val="6"/>
                <c:pt idx="0">
                  <c:v>(8, 10^5)</c:v>
                </c:pt>
                <c:pt idx="1">
                  <c:v>(16, 10^4)</c:v>
                </c:pt>
                <c:pt idx="2">
                  <c:v>(32, 10^4)</c:v>
                </c:pt>
                <c:pt idx="3">
                  <c:v>(64, 10^4)</c:v>
                </c:pt>
                <c:pt idx="4">
                  <c:v>(128, 10^3)</c:v>
                </c:pt>
                <c:pt idx="5">
                  <c:v>(256, 10^3)</c:v>
                </c:pt>
              </c:strCache>
            </c:strRef>
          </c:cat>
          <c:val>
            <c:numRef>
              <c:f>thunder2!$I$8:$I$13</c:f>
              <c:numCache>
                <c:formatCode>General</c:formatCode>
                <c:ptCount val="6"/>
                <c:pt idx="0">
                  <c:v>443.57300000000004</c:v>
                </c:pt>
                <c:pt idx="1">
                  <c:v>128.66300000000001</c:v>
                </c:pt>
                <c:pt idx="2">
                  <c:v>38.624700000000004</c:v>
                </c:pt>
                <c:pt idx="3">
                  <c:v>19.81184</c:v>
                </c:pt>
                <c:pt idx="4">
                  <c:v>3.11904</c:v>
                </c:pt>
                <c:pt idx="5">
                  <c:v>0.42199200000000003</c:v>
                </c:pt>
              </c:numCache>
            </c:numRef>
          </c:val>
          <c:smooth val="0"/>
        </c:ser>
        <c:ser>
          <c:idx val="1"/>
          <c:order val="1"/>
          <c:tx>
            <c:v>OMP</c:v>
          </c:tx>
          <c:spPr>
            <a:ln w="28800">
              <a:solidFill>
                <a:srgbClr val="7E0021"/>
              </a:solidFill>
              <a:custDash>
                <a:ds d="100000" sp="253750"/>
                <a:ds d="100000" sp="253750"/>
                <a:ds d="253750" sp="253750"/>
              </a:custDash>
              <a:round/>
            </a:ln>
          </c:spPr>
          <c:marker>
            <c:symbol val="circle"/>
            <c:size val="8"/>
            <c:spPr>
              <a:solidFill>
                <a:srgbClr val="7E002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thunder2!$C$8:$C$13</c:f>
              <c:strCache>
                <c:ptCount val="6"/>
                <c:pt idx="0">
                  <c:v>(8, 10^5)</c:v>
                </c:pt>
                <c:pt idx="1">
                  <c:v>(16, 10^4)</c:v>
                </c:pt>
                <c:pt idx="2">
                  <c:v>(32, 10^4)</c:v>
                </c:pt>
                <c:pt idx="3">
                  <c:v>(64, 10^4)</c:v>
                </c:pt>
                <c:pt idx="4">
                  <c:v>(128, 10^3)</c:v>
                </c:pt>
                <c:pt idx="5">
                  <c:v>(256, 10^3)</c:v>
                </c:pt>
              </c:strCache>
            </c:strRef>
          </c:cat>
          <c:val>
            <c:numRef>
              <c:f>thunder2!$I$17:$I$22</c:f>
              <c:numCache>
                <c:formatCode>General</c:formatCode>
                <c:ptCount val="6"/>
                <c:pt idx="0">
                  <c:v>744.7059999999999</c:v>
                </c:pt>
                <c:pt idx="1">
                  <c:v>379.83299999999997</c:v>
                </c:pt>
                <c:pt idx="2">
                  <c:v>145.66639999999998</c:v>
                </c:pt>
                <c:pt idx="3">
                  <c:v>49.669360000000005</c:v>
                </c:pt>
                <c:pt idx="4">
                  <c:v>18.798020000000001</c:v>
                </c:pt>
                <c:pt idx="5">
                  <c:v>4.9023400000000006</c:v>
                </c:pt>
              </c:numCache>
            </c:numRef>
          </c:val>
          <c:smooth val="0"/>
        </c:ser>
        <c:ser>
          <c:idx val="2"/>
          <c:order val="2"/>
          <c:tx>
            <c:v>PTHREAD</c:v>
          </c:tx>
          <c:spPr>
            <a:ln w="28800">
              <a:solidFill>
                <a:srgbClr val="FF420E"/>
              </a:solidFill>
              <a:custDash>
                <a:ds d="600000" sp="300000"/>
              </a:custDash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thunder2!$C$8:$C$13</c:f>
              <c:strCache>
                <c:ptCount val="6"/>
                <c:pt idx="0">
                  <c:v>(8, 10^5)</c:v>
                </c:pt>
                <c:pt idx="1">
                  <c:v>(16, 10^4)</c:v>
                </c:pt>
                <c:pt idx="2">
                  <c:v>(32, 10^4)</c:v>
                </c:pt>
                <c:pt idx="3">
                  <c:v>(64, 10^4)</c:v>
                </c:pt>
                <c:pt idx="4">
                  <c:v>(128, 10^3)</c:v>
                </c:pt>
                <c:pt idx="5">
                  <c:v>(256, 10^3)</c:v>
                </c:pt>
              </c:strCache>
            </c:strRef>
          </c:cat>
          <c:val>
            <c:numRef>
              <c:f>thunder2!$I$26:$I$31</c:f>
              <c:numCache>
                <c:formatCode>General</c:formatCode>
                <c:ptCount val="6"/>
                <c:pt idx="0">
                  <c:v>90.237940000000009</c:v>
                </c:pt>
                <c:pt idx="1">
                  <c:v>48.403000000000006</c:v>
                </c:pt>
                <c:pt idx="2">
                  <c:v>25.037740000000003</c:v>
                </c:pt>
                <c:pt idx="3">
                  <c:v>12.761660000000001</c:v>
                </c:pt>
                <c:pt idx="4">
                  <c:v>6.13497</c:v>
                </c:pt>
                <c:pt idx="5">
                  <c:v>3.0903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483589064"/>
        <c:axId val="483599256"/>
      </c:lineChart>
      <c:catAx>
        <c:axId val="48358906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(#threads. #epochs)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83599256"/>
        <c:crosses val="autoZero"/>
        <c:auto val="1"/>
        <c:lblAlgn val="ctr"/>
        <c:lblOffset val="100"/>
        <c:noMultiLvlLbl val="0"/>
      </c:catAx>
      <c:valAx>
        <c:axId val="48359925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Episodes per millisecond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48358906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11.06.2021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47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 smtClean="0"/>
              <a:t>Worksheet 5 – Task c – Solution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 smtClean="0"/>
              <a:t>Worksheet 5 – Task c – Solution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 smtClean="0"/>
              <a:t>Worksheet 5 – Task c – Solution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343472" y="4401108"/>
            <a:ext cx="9829872" cy="1963779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Worksheet </a:t>
            </a:r>
            <a:r>
              <a:rPr lang="de-DE" dirty="0" smtClean="0"/>
              <a:t>5 </a:t>
            </a:r>
            <a:r>
              <a:rPr lang="de-DE" dirty="0" smtClean="0"/>
              <a:t>– Task </a:t>
            </a:r>
            <a:r>
              <a:rPr lang="de-DE" dirty="0"/>
              <a:t>c</a:t>
            </a:r>
            <a:r>
              <a:rPr lang="de-DE" dirty="0" smtClean="0"/>
              <a:t> </a:t>
            </a:r>
            <a:r>
              <a:rPr lang="de-DE" dirty="0" smtClean="0"/>
              <a:t>– Solution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Advanced Topics in Parallel Computing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06" y="1295207"/>
            <a:ext cx="6643342" cy="4953193"/>
          </a:xfrm>
        </p:spPr>
        <p:txBody>
          <a:bodyPr/>
          <a:lstStyle/>
          <a:p>
            <a:r>
              <a:rPr lang="de-DE" dirty="0"/>
              <a:t>Hardware:</a:t>
            </a:r>
          </a:p>
          <a:p>
            <a:pPr lvl="1"/>
            <a:r>
              <a:rPr lang="pt-BR" dirty="0"/>
              <a:t>CPU type: Intel(R) Core(TM) i5-8250U CPU @ 1.60GHz</a:t>
            </a:r>
          </a:p>
          <a:p>
            <a:pPr lvl="1"/>
            <a:r>
              <a:rPr lang="de-DE" dirty="0"/>
              <a:t>4 physical CPU cores with hyperthreading support (2 threads per core)</a:t>
            </a:r>
          </a:p>
          <a:p>
            <a:pPr lvl="1"/>
            <a:endParaRPr lang="de-DE" dirty="0"/>
          </a:p>
          <a:p>
            <a:r>
              <a:rPr lang="de-DE" dirty="0"/>
              <a:t>OS: Ubuntu 20.04</a:t>
            </a:r>
          </a:p>
          <a:p>
            <a:endParaRPr lang="de-DE" dirty="0"/>
          </a:p>
          <a:p>
            <a:r>
              <a:rPr lang="de-DE" dirty="0"/>
              <a:t>Compiler:</a:t>
            </a:r>
          </a:p>
          <a:p>
            <a:pPr lvl="1"/>
            <a:r>
              <a:rPr lang="de-DE" dirty="0"/>
              <a:t>Version: g++ 9.3.0</a:t>
            </a:r>
          </a:p>
          <a:p>
            <a:pPr lvl="1"/>
            <a:r>
              <a:rPr lang="de-DE" dirty="0"/>
              <a:t>Flags: -pthread -std=gnu++17 -</a:t>
            </a:r>
            <a:r>
              <a:rPr lang="de-DE" dirty="0" smtClean="0"/>
              <a:t>O3 –pthread -fopenmp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Tuning Parameters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# </a:t>
            </a:r>
            <a:r>
              <a:rPr lang="de-DE" dirty="0" smtClean="0"/>
              <a:t>THREADS &amp; #EPOCHS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Worksheet 5 – Task c – 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98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Notebook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Worksheet 5 – Task c – Solution</a:t>
            </a:r>
            <a:endParaRPr lang="de-DE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397798"/>
              </p:ext>
            </p:extLst>
          </p:nvPr>
        </p:nvGraphicFramePr>
        <p:xfrm>
          <a:off x="1109736" y="1376844"/>
          <a:ext cx="4822035" cy="491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445652"/>
              </p:ext>
            </p:extLst>
          </p:nvPr>
        </p:nvGraphicFramePr>
        <p:xfrm>
          <a:off x="5980399" y="1347759"/>
          <a:ext cx="4837950" cy="494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4480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BEAST  Testbed: Rome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05" y="1277664"/>
            <a:ext cx="6821791" cy="4970736"/>
          </a:xfrm>
        </p:spPr>
        <p:txBody>
          <a:bodyPr/>
          <a:lstStyle/>
          <a:p>
            <a:r>
              <a:rPr lang="de-DE" dirty="0"/>
              <a:t>Hardware:</a:t>
            </a:r>
          </a:p>
          <a:p>
            <a:pPr lvl="1"/>
            <a:r>
              <a:rPr lang="pt-BR" dirty="0"/>
              <a:t>CPU type: AMD EPYC 7742 Processor @ 2.25GHz</a:t>
            </a:r>
          </a:p>
          <a:p>
            <a:pPr lvl="1"/>
            <a:r>
              <a:rPr lang="de-DE" dirty="0"/>
              <a:t>128 physical CPU cores with hyperthreading support (2 threads per core)</a:t>
            </a:r>
          </a:p>
          <a:p>
            <a:pPr lvl="1"/>
            <a:endParaRPr lang="de-DE" dirty="0"/>
          </a:p>
          <a:p>
            <a:r>
              <a:rPr lang="de-DE" dirty="0"/>
              <a:t>OS: SUSE Linux Enterprise High Performance Computing 15 SP1</a:t>
            </a:r>
          </a:p>
          <a:p>
            <a:endParaRPr lang="de-DE" dirty="0"/>
          </a:p>
          <a:p>
            <a:r>
              <a:rPr lang="de-DE" dirty="0"/>
              <a:t>Compiler:</a:t>
            </a:r>
          </a:p>
          <a:p>
            <a:pPr lvl="1"/>
            <a:r>
              <a:rPr lang="de-DE" dirty="0"/>
              <a:t>Version: g++ 7.5.0</a:t>
            </a:r>
          </a:p>
          <a:p>
            <a:pPr lvl="1"/>
            <a:r>
              <a:rPr lang="de-DE" dirty="0"/>
              <a:t>Flags: -pthread -std=gnu++17 -</a:t>
            </a:r>
            <a:r>
              <a:rPr lang="de-DE" dirty="0" smtClean="0"/>
              <a:t>O3 –pthread -fopenmp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Tuning Parameters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/>
              <a:t># THREADS &amp; #EPOCHS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Worksheet 5 – Task c – 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997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BEAST  Testbed: Rome </a:t>
            </a:r>
            <a:r>
              <a:rPr lang="de-DE" dirty="0" smtClean="0"/>
              <a:t>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Worksheet 5 – Task c – Solution</a:t>
            </a:r>
            <a:endParaRPr lang="de-DE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27025"/>
              </p:ext>
            </p:extLst>
          </p:nvPr>
        </p:nvGraphicFramePr>
        <p:xfrm>
          <a:off x="1197604" y="1434680"/>
          <a:ext cx="4822035" cy="491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226216"/>
              </p:ext>
            </p:extLst>
          </p:nvPr>
        </p:nvGraphicFramePr>
        <p:xfrm>
          <a:off x="6019639" y="1428971"/>
          <a:ext cx="4798710" cy="490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5972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BEAST  Testbed: Thunder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05" y="1265917"/>
            <a:ext cx="6838263" cy="4982483"/>
          </a:xfrm>
        </p:spPr>
        <p:txBody>
          <a:bodyPr/>
          <a:lstStyle/>
          <a:p>
            <a:r>
              <a:rPr lang="de-DE" dirty="0"/>
              <a:t>Hardware:</a:t>
            </a:r>
          </a:p>
          <a:p>
            <a:pPr lvl="1"/>
            <a:r>
              <a:rPr lang="pt-BR" dirty="0"/>
              <a:t>CPU type: ThunderX2 99xx @ 2.5GHz</a:t>
            </a:r>
          </a:p>
          <a:p>
            <a:pPr lvl="1"/>
            <a:r>
              <a:rPr lang="de-DE" dirty="0"/>
              <a:t>64 physical CPU cores with hyperthreading support (4 threads per core)</a:t>
            </a:r>
          </a:p>
          <a:p>
            <a:pPr lvl="1"/>
            <a:endParaRPr lang="de-DE" dirty="0"/>
          </a:p>
          <a:p>
            <a:r>
              <a:rPr lang="de-DE" dirty="0"/>
              <a:t>OS: CentOS Linux 8</a:t>
            </a:r>
          </a:p>
          <a:p>
            <a:endParaRPr lang="de-DE" dirty="0"/>
          </a:p>
          <a:p>
            <a:r>
              <a:rPr lang="de-DE" dirty="0"/>
              <a:t>Compiler:</a:t>
            </a:r>
          </a:p>
          <a:p>
            <a:pPr lvl="1"/>
            <a:r>
              <a:rPr lang="de-DE" dirty="0"/>
              <a:t>Version: g++ 8.3.1</a:t>
            </a:r>
          </a:p>
          <a:p>
            <a:pPr lvl="1"/>
            <a:r>
              <a:rPr lang="de-DE" dirty="0"/>
              <a:t>Flags: -pthread -std=gnu++17 -</a:t>
            </a:r>
            <a:r>
              <a:rPr lang="de-DE" dirty="0" smtClean="0"/>
              <a:t>O3 –pthread -fopenmp</a:t>
            </a:r>
            <a:endParaRPr lang="de-DE" dirty="0"/>
          </a:p>
          <a:p>
            <a:endParaRPr lang="en-US" dirty="0" smtClean="0"/>
          </a:p>
          <a:p>
            <a:r>
              <a:rPr lang="de-DE" dirty="0" smtClean="0"/>
              <a:t>Tuning Parameters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# THREADS &amp; #</a:t>
            </a:r>
            <a:r>
              <a:rPr lang="de-DE" dirty="0" smtClean="0"/>
              <a:t>EPOCHS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Worksheet 5 – Task c – 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744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BEAST  Testbed: Thunder </a:t>
            </a:r>
            <a:r>
              <a:rPr lang="de-DE" dirty="0" smtClean="0"/>
              <a:t>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Worksheet 5 – Task c – Solution</a:t>
            </a:r>
            <a:endParaRPr lang="de-DE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557395"/>
              </p:ext>
            </p:extLst>
          </p:nvPr>
        </p:nvGraphicFramePr>
        <p:xfrm>
          <a:off x="1379476" y="1347759"/>
          <a:ext cx="4822035" cy="491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931184"/>
              </p:ext>
            </p:extLst>
          </p:nvPr>
        </p:nvGraphicFramePr>
        <p:xfrm>
          <a:off x="6201511" y="1304685"/>
          <a:ext cx="4837950" cy="494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118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353</Words>
  <Application>Microsoft Office PowerPoint</Application>
  <PresentationFormat>Widescreen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LMU CompatilFact</vt:lpstr>
      <vt:lpstr>LMU SabonNext Demi</vt:lpstr>
      <vt:lpstr>Times</vt:lpstr>
      <vt:lpstr>Praesentation_lmu_aktuell</vt:lpstr>
      <vt:lpstr>Worksheet 5 – Task c – Solution</vt:lpstr>
      <vt:lpstr>My Notebook</vt:lpstr>
      <vt:lpstr>My Notebook (cont.)</vt:lpstr>
      <vt:lpstr>BEAST  Testbed: Rome 2</vt:lpstr>
      <vt:lpstr>BEAST  Testbed: Rome 2 (cont.)</vt:lpstr>
      <vt:lpstr>BEAST  Testbed: Thunder 2</vt:lpstr>
      <vt:lpstr>BEAST  Testbed: Thunder 2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iamnotalone1993@outlook.com</cp:lastModifiedBy>
  <cp:revision>3418</cp:revision>
  <cp:lastPrinted>2002-10-09T14:32:30Z</cp:lastPrinted>
  <dcterms:created xsi:type="dcterms:W3CDTF">2003-07-21T12:00:07Z</dcterms:created>
  <dcterms:modified xsi:type="dcterms:W3CDTF">2021-06-10T22:35:24Z</dcterms:modified>
</cp:coreProperties>
</file>