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836" r:id="rId2"/>
    <p:sldId id="837" r:id="rId3"/>
    <p:sldId id="838" r:id="rId4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64" d="100"/>
          <a:sy n="64" d="100"/>
        </p:scale>
        <p:origin x="828" y="7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wnloads\Teaching%20Assistant\LMU\Advanced%20Topics%20in%20Parallel%20Computing\Summer%202021\Solutions\worksheet2\2_counter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Counter Variants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fetch_add</c:v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Sheet1!$C$6:$C$15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 (hyper-threading)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Sheet1!$I$6:$I$15</c:f>
              <c:numCache>
                <c:formatCode>General</c:formatCode>
                <c:ptCount val="10"/>
                <c:pt idx="0">
                  <c:v>73938.42</c:v>
                </c:pt>
                <c:pt idx="1">
                  <c:v>48786.759999999995</c:v>
                </c:pt>
                <c:pt idx="2">
                  <c:v>45174.9</c:v>
                </c:pt>
                <c:pt idx="3">
                  <c:v>49124.12</c:v>
                </c:pt>
                <c:pt idx="4">
                  <c:v>48293.380000000005</c:v>
                </c:pt>
                <c:pt idx="5">
                  <c:v>48715.74</c:v>
                </c:pt>
                <c:pt idx="6">
                  <c:v>48792.58</c:v>
                </c:pt>
                <c:pt idx="7">
                  <c:v>47114.999999999993</c:v>
                </c:pt>
                <c:pt idx="8">
                  <c:v>48384.900000000009</c:v>
                </c:pt>
                <c:pt idx="9">
                  <c:v>50077.440000000002</c:v>
                </c:pt>
              </c:numCache>
            </c:numRef>
          </c:val>
          <c:smooth val="0"/>
        </c:ser>
        <c:ser>
          <c:idx val="1"/>
          <c:order val="1"/>
          <c:tx>
            <c:v>compare_exchange_strong</c:v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Sheet1!$C$6:$C$15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 (hyper-threading)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Sheet1!$I$16:$I$25</c:f>
              <c:numCache>
                <c:formatCode>General</c:formatCode>
                <c:ptCount val="10"/>
                <c:pt idx="0">
                  <c:v>24159.039999999997</c:v>
                </c:pt>
                <c:pt idx="1">
                  <c:v>19802.019999999997</c:v>
                </c:pt>
                <c:pt idx="2">
                  <c:v>9212.8959999999988</c:v>
                </c:pt>
                <c:pt idx="3">
                  <c:v>8402.66</c:v>
                </c:pt>
                <c:pt idx="4">
                  <c:v>8134.9920000000002</c:v>
                </c:pt>
                <c:pt idx="5">
                  <c:v>8346.6620000000003</c:v>
                </c:pt>
                <c:pt idx="6">
                  <c:v>9270.5879999999997</c:v>
                </c:pt>
                <c:pt idx="7">
                  <c:v>8698.3240000000005</c:v>
                </c:pt>
                <c:pt idx="8">
                  <c:v>9410.6359999999986</c:v>
                </c:pt>
                <c:pt idx="9">
                  <c:v>8766.152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compare_exchange_weak</c:f>
              <c:strCache>
                <c:ptCount val="1"/>
                <c:pt idx="0">
                  <c:v>compare_exchange_weak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star"/>
            <c:size val="8"/>
            <c:spPr>
              <a:solidFill>
                <a:srgbClr val="FFD32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Sheet1!$C$6:$C$15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 (hyper-threading)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Sheet1!$I$26:$I$35</c:f>
              <c:numCache>
                <c:formatCode>General</c:formatCode>
                <c:ptCount val="10"/>
                <c:pt idx="0">
                  <c:v>24521.94</c:v>
                </c:pt>
                <c:pt idx="1">
                  <c:v>19508.22</c:v>
                </c:pt>
                <c:pt idx="2">
                  <c:v>9828.3240000000005</c:v>
                </c:pt>
                <c:pt idx="3">
                  <c:v>9973.18</c:v>
                </c:pt>
                <c:pt idx="4">
                  <c:v>9381.6640000000007</c:v>
                </c:pt>
                <c:pt idx="5">
                  <c:v>8866.3539999999994</c:v>
                </c:pt>
                <c:pt idx="6">
                  <c:v>8739.0779999999995</c:v>
                </c:pt>
                <c:pt idx="7">
                  <c:v>8295.2060000000001</c:v>
                </c:pt>
                <c:pt idx="8">
                  <c:v>9217.6980000000003</c:v>
                </c:pt>
                <c:pt idx="9">
                  <c:v>9081.0220000000008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compare_exchange_strong_backoff</c:f>
              <c:strCache>
                <c:ptCount val="1"/>
                <c:pt idx="0">
                  <c:v>compare_exchange_strong_backoff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circle"/>
            <c:size val="8"/>
            <c:spPr>
              <a:solidFill>
                <a:srgbClr val="579D1C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Sheet1!$C$6:$C$15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 (hyper-threading)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Sheet1!$I$36:$I$45</c:f>
              <c:numCache>
                <c:formatCode>General</c:formatCode>
                <c:ptCount val="10"/>
                <c:pt idx="0">
                  <c:v>55508.340000000004</c:v>
                </c:pt>
                <c:pt idx="1">
                  <c:v>27199.759999999998</c:v>
                </c:pt>
                <c:pt idx="2">
                  <c:v>27060.28</c:v>
                </c:pt>
                <c:pt idx="3">
                  <c:v>63405.740000000005</c:v>
                </c:pt>
                <c:pt idx="4">
                  <c:v>87868.98000000001</c:v>
                </c:pt>
                <c:pt idx="5">
                  <c:v>87165</c:v>
                </c:pt>
                <c:pt idx="6">
                  <c:v>82064.100000000006</c:v>
                </c:pt>
                <c:pt idx="7">
                  <c:v>73890.42</c:v>
                </c:pt>
                <c:pt idx="8">
                  <c:v>70837.939999999988</c:v>
                </c:pt>
                <c:pt idx="9">
                  <c:v>70325.58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compare_exchange_weak_backoff</c:f>
              <c:strCache>
                <c:ptCount val="1"/>
                <c:pt idx="0">
                  <c:v>compare_exchange_weak_backoff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x"/>
            <c:size val="8"/>
            <c:spPr>
              <a:solidFill>
                <a:srgbClr val="7E002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Sheet1!$C$6:$C$15</c:f>
              <c:strCache>
                <c:ptCount val="10"/>
                <c:pt idx="0">
                  <c:v>2</c:v>
                </c:pt>
                <c:pt idx="1">
                  <c:v>4</c:v>
                </c:pt>
                <c:pt idx="2">
                  <c:v>8 (hyper-threading)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strCache>
            </c:strRef>
          </c:cat>
          <c:val>
            <c:numRef>
              <c:f>Sheet1!$I$46:$I$55</c:f>
              <c:numCache>
                <c:formatCode>General</c:formatCode>
                <c:ptCount val="10"/>
                <c:pt idx="0">
                  <c:v>56790.740000000005</c:v>
                </c:pt>
                <c:pt idx="1">
                  <c:v>26691.360000000004</c:v>
                </c:pt>
                <c:pt idx="2">
                  <c:v>28964.840000000004</c:v>
                </c:pt>
                <c:pt idx="3">
                  <c:v>64918.400000000001</c:v>
                </c:pt>
                <c:pt idx="4">
                  <c:v>88037.540000000008</c:v>
                </c:pt>
                <c:pt idx="5">
                  <c:v>87258.8</c:v>
                </c:pt>
                <c:pt idx="6">
                  <c:v>82070.240000000005</c:v>
                </c:pt>
                <c:pt idx="7">
                  <c:v>73795.62</c:v>
                </c:pt>
                <c:pt idx="8">
                  <c:v>71015.860000000015</c:v>
                </c:pt>
                <c:pt idx="9">
                  <c:v>69920.42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357740544"/>
        <c:axId val="357766376"/>
      </c:lineChart>
      <c:catAx>
        <c:axId val="3577405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57766376"/>
        <c:crosses val="autoZero"/>
        <c:auto val="1"/>
        <c:lblAlgn val="ctr"/>
        <c:lblOffset val="100"/>
        <c:noMultiLvlLbl val="0"/>
      </c:catAx>
      <c:valAx>
        <c:axId val="3577663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Operations per millisecond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3577405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07.05.2021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47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 smtClean="0"/>
              <a:t>Worksheet 2 – Task 2 – Solution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Worksheet 2 – Task </a:t>
            </a:r>
            <a:r>
              <a:rPr lang="de-DE" dirty="0"/>
              <a:t>2 </a:t>
            </a:r>
            <a:r>
              <a:rPr lang="de-DE" dirty="0" smtClean="0"/>
              <a:t>– Solution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Advanced Topics in Parallel Computing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Experimental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Hardware:</a:t>
            </a:r>
          </a:p>
          <a:p>
            <a:pPr lvl="1"/>
            <a:r>
              <a:rPr lang="pt-BR" dirty="0" smtClean="0"/>
              <a:t>CPU type: Intel(R</a:t>
            </a:r>
            <a:r>
              <a:rPr lang="pt-BR" dirty="0"/>
              <a:t>) Core(TM) i5-8250U CPU @ 1.60GHz</a:t>
            </a:r>
          </a:p>
          <a:p>
            <a:pPr lvl="1"/>
            <a:r>
              <a:rPr lang="de-DE" dirty="0" smtClean="0"/>
              <a:t>4 physical CPU cores with hyperthreading support</a:t>
            </a:r>
          </a:p>
          <a:p>
            <a:pPr lvl="1"/>
            <a:endParaRPr lang="de-DE" dirty="0"/>
          </a:p>
          <a:p>
            <a:r>
              <a:rPr lang="de-DE" dirty="0" smtClean="0"/>
              <a:t>OS: Ubuntu 20.04</a:t>
            </a:r>
          </a:p>
          <a:p>
            <a:endParaRPr lang="de-DE" dirty="0" smtClean="0"/>
          </a:p>
          <a:p>
            <a:r>
              <a:rPr lang="de-DE" dirty="0" smtClean="0"/>
              <a:t>Compiler:</a:t>
            </a:r>
          </a:p>
          <a:p>
            <a:pPr lvl="1"/>
            <a:r>
              <a:rPr lang="de-DE" dirty="0" smtClean="0"/>
              <a:t>Version: g++ 9.3.0</a:t>
            </a:r>
          </a:p>
          <a:p>
            <a:pPr lvl="1"/>
            <a:r>
              <a:rPr lang="de-DE" dirty="0" smtClean="0"/>
              <a:t>Flags: </a:t>
            </a:r>
            <a:r>
              <a:rPr lang="de-DE" dirty="0"/>
              <a:t>-pthread -std=gnu++17 -</a:t>
            </a:r>
            <a:r>
              <a:rPr lang="de-DE" dirty="0" smtClean="0"/>
              <a:t>O3</a:t>
            </a:r>
          </a:p>
          <a:p>
            <a:pPr lvl="1"/>
            <a:endParaRPr lang="de-DE" dirty="0"/>
          </a:p>
          <a:p>
            <a:r>
              <a:rPr lang="de-DE" dirty="0" smtClean="0"/>
              <a:t>Each thread executes 100000 operations</a:t>
            </a:r>
          </a:p>
          <a:p>
            <a:endParaRPr lang="de-DE" dirty="0"/>
          </a:p>
          <a:p>
            <a:r>
              <a:rPr lang="de-DE" dirty="0" smtClean="0"/>
              <a:t>Backoff range = [2</a:t>
            </a:r>
            <a:r>
              <a:rPr lang="de-DE" baseline="30000" dirty="0" smtClean="0"/>
              <a:t>0</a:t>
            </a:r>
            <a:r>
              <a:rPr lang="de-DE" dirty="0" smtClean="0"/>
              <a:t>, 2</a:t>
            </a:r>
            <a:r>
              <a:rPr lang="de-DE" baseline="30000" dirty="0" smtClean="0"/>
              <a:t>10</a:t>
            </a:r>
            <a:r>
              <a:rPr lang="de-DE" dirty="0" smtClean="0"/>
              <a:t>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2 – Task 2 – 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05" y="5781952"/>
            <a:ext cx="11554963" cy="466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Worksheet 2 – Task 2 – Solution</a:t>
            </a:r>
            <a:endParaRPr lang="de-D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666024"/>
              </p:ext>
            </p:extLst>
          </p:nvPr>
        </p:nvGraphicFramePr>
        <p:xfrm>
          <a:off x="2891644" y="1289092"/>
          <a:ext cx="5992830" cy="470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09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96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LMU CompatilFact</vt:lpstr>
      <vt:lpstr>LMU SabonNext Demi</vt:lpstr>
      <vt:lpstr>Times</vt:lpstr>
      <vt:lpstr>Praesentation_lmu_aktuell</vt:lpstr>
      <vt:lpstr>Worksheet 2 – Task 2 – Solution</vt:lpstr>
      <vt:lpstr>Experimental Setup</vt:lpstr>
      <vt:lpstr>Experimental Findings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iamnotalone1993@outlook.com</cp:lastModifiedBy>
  <cp:revision>3389</cp:revision>
  <cp:lastPrinted>2002-10-09T14:32:30Z</cp:lastPrinted>
  <dcterms:created xsi:type="dcterms:W3CDTF">2003-07-21T12:00:07Z</dcterms:created>
  <dcterms:modified xsi:type="dcterms:W3CDTF">2021-05-07T11:36:36Z</dcterms:modified>
</cp:coreProperties>
</file>