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6"/>
  </p:notesMasterIdLst>
  <p:handoutMasterIdLst>
    <p:handoutMasterId r:id="rId7"/>
  </p:handoutMasterIdLst>
  <p:sldIdLst>
    <p:sldId id="836" r:id="rId2"/>
    <p:sldId id="838" r:id="rId3"/>
    <p:sldId id="840" r:id="rId4"/>
    <p:sldId id="842" r:id="rId5"/>
  </p:sldIdLst>
  <p:sldSz cx="12192000" cy="6858000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FFCC"/>
    <a:srgbClr val="CCFFCC"/>
    <a:srgbClr val="006C30"/>
    <a:srgbClr val="DDDDDD"/>
    <a:srgbClr val="FF9999"/>
    <a:srgbClr val="FFCC99"/>
    <a:srgbClr val="F38A79"/>
    <a:srgbClr val="99FF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5265" autoAdjust="0"/>
  </p:normalViewPr>
  <p:slideViewPr>
    <p:cSldViewPr>
      <p:cViewPr varScale="1">
        <p:scale>
          <a:sx n="64" d="100"/>
          <a:sy n="64" d="100"/>
        </p:scale>
        <p:origin x="828" y="72"/>
      </p:cViewPr>
      <p:guideLst>
        <p:guide orient="horz" pos="4042"/>
        <p:guide pos="151"/>
      </p:guideLst>
    </p:cSldViewPr>
  </p:slideViewPr>
  <p:outlineViewPr>
    <p:cViewPr>
      <p:scale>
        <a:sx n="33" d="100"/>
        <a:sy n="33" d="100"/>
      </p:scale>
      <p:origin x="0" y="4113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wnloads\Teaching%20Assistant\LMU\Advanced%20Topics%20in%20Parallel%20Computing\Summer%202021\Solutions\worksheet4\2\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wnloads\Teaching%20Assistant\LMU\Advanced%20Topics%20in%20Parallel%20Computing\Summer%202021\Solutions\worksheet4\2\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wnloads\Teaching%20Assistant\LMU\Advanced%20Topics%20in%20Parallel%20Computing\Summer%202021\Solutions\worksheet4\2\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sz="1300" b="0" strike="noStrike" spc="-1">
                <a:latin typeface="Arial"/>
              </a:defRPr>
            </a:pPr>
            <a:r>
              <a:rPr lang="en-US" sz="1300" b="0" strike="noStrike" spc="-1">
                <a:latin typeface="Arial"/>
              </a:rPr>
              <a:t>Performance of Locks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TS</c:v>
          </c:tx>
          <c:spPr>
            <a:ln w="28800">
              <a:solidFill>
                <a:srgbClr val="004586"/>
              </a:solidFill>
              <a:custDash>
                <a:ds d="100000" sp="50000"/>
              </a:custDash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notebook!$C$5:$C$12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notebook!$I$5:$I$12</c:f>
              <c:numCache>
                <c:formatCode>General</c:formatCode>
                <c:ptCount val="8"/>
                <c:pt idx="0">
                  <c:v>406.2</c:v>
                </c:pt>
                <c:pt idx="1">
                  <c:v>463.6</c:v>
                </c:pt>
                <c:pt idx="2">
                  <c:v>306.60000000000002</c:v>
                </c:pt>
                <c:pt idx="3">
                  <c:v>1177.8</c:v>
                </c:pt>
                <c:pt idx="4">
                  <c:v>1776</c:v>
                </c:pt>
                <c:pt idx="5">
                  <c:v>3901.8</c:v>
                </c:pt>
                <c:pt idx="6">
                  <c:v>6814.8</c:v>
                </c:pt>
                <c:pt idx="7">
                  <c:v>12241</c:v>
                </c:pt>
              </c:numCache>
            </c:numRef>
          </c:val>
          <c:smooth val="0"/>
        </c:ser>
        <c:ser>
          <c:idx val="1"/>
          <c:order val="1"/>
          <c:tx>
            <c:v>TS_EXP</c:v>
          </c:tx>
          <c:spPr>
            <a:ln w="28800">
              <a:solidFill>
                <a:srgbClr val="7E0021"/>
              </a:solidFill>
              <a:custDash>
                <a:ds d="100000" sp="253750"/>
                <a:ds d="100000" sp="253750"/>
                <a:ds d="253750" sp="253750"/>
              </a:custDash>
              <a:round/>
            </a:ln>
          </c:spPr>
          <c:marker>
            <c:symbol val="circle"/>
            <c:size val="8"/>
            <c:spPr>
              <a:solidFill>
                <a:srgbClr val="7E0021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notebook!$C$5:$C$12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notebook!$I$13:$I$20</c:f>
              <c:numCache>
                <c:formatCode>General</c:formatCode>
                <c:ptCount val="8"/>
                <c:pt idx="0">
                  <c:v>212.4</c:v>
                </c:pt>
                <c:pt idx="1">
                  <c:v>481.6</c:v>
                </c:pt>
                <c:pt idx="2">
                  <c:v>679.6</c:v>
                </c:pt>
                <c:pt idx="3">
                  <c:v>426</c:v>
                </c:pt>
                <c:pt idx="4">
                  <c:v>2023</c:v>
                </c:pt>
                <c:pt idx="5">
                  <c:v>1653.4</c:v>
                </c:pt>
                <c:pt idx="6">
                  <c:v>2376.6</c:v>
                </c:pt>
                <c:pt idx="7">
                  <c:v>4575.2</c:v>
                </c:pt>
              </c:numCache>
            </c:numRef>
          </c:val>
          <c:smooth val="0"/>
        </c:ser>
        <c:ser>
          <c:idx val="2"/>
          <c:order val="2"/>
          <c:tx>
            <c:v>TSS</c:v>
          </c:tx>
          <c:spPr>
            <a:ln w="28800">
              <a:solidFill>
                <a:srgbClr val="FF420E"/>
              </a:solidFill>
              <a:custDash>
                <a:ds d="600000" sp="300000"/>
              </a:custDash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notebook!$C$5:$C$12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notebook!$I$21:$I$28</c:f>
              <c:numCache>
                <c:formatCode>General</c:formatCode>
                <c:ptCount val="8"/>
                <c:pt idx="0">
                  <c:v>148.6</c:v>
                </c:pt>
                <c:pt idx="1">
                  <c:v>271.2</c:v>
                </c:pt>
                <c:pt idx="2">
                  <c:v>342.8</c:v>
                </c:pt>
                <c:pt idx="3">
                  <c:v>551.79999999999995</c:v>
                </c:pt>
                <c:pt idx="4">
                  <c:v>1826.4</c:v>
                </c:pt>
                <c:pt idx="5">
                  <c:v>2910.6</c:v>
                </c:pt>
                <c:pt idx="6">
                  <c:v>4345.6000000000004</c:v>
                </c:pt>
                <c:pt idx="7">
                  <c:v>7494.2</c:v>
                </c:pt>
              </c:numCache>
            </c:numRef>
          </c:val>
          <c:smooth val="0"/>
        </c:ser>
        <c:ser>
          <c:idx val="3"/>
          <c:order val="3"/>
          <c:tx>
            <c:v>TSS_EXP</c:v>
          </c:tx>
          <c:spPr>
            <a:ln w="28800">
              <a:solidFill>
                <a:srgbClr val="83CAFF"/>
              </a:solidFill>
              <a:custDash>
                <a:ds d="197000" sp="197000"/>
              </a:custDash>
              <a:round/>
            </a:ln>
          </c:spPr>
          <c:marker>
            <c:symbol val="plus"/>
            <c:size val="8"/>
            <c:spPr>
              <a:solidFill>
                <a:srgbClr val="83CAFF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notebook!$C$5:$C$12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notebook!$I$29:$I$36</c:f>
              <c:numCache>
                <c:formatCode>General</c:formatCode>
                <c:ptCount val="8"/>
                <c:pt idx="0">
                  <c:v>157</c:v>
                </c:pt>
                <c:pt idx="1">
                  <c:v>538.6</c:v>
                </c:pt>
                <c:pt idx="2">
                  <c:v>662.8</c:v>
                </c:pt>
                <c:pt idx="3">
                  <c:v>443.4</c:v>
                </c:pt>
                <c:pt idx="4">
                  <c:v>916.6</c:v>
                </c:pt>
                <c:pt idx="5">
                  <c:v>1353.6</c:v>
                </c:pt>
                <c:pt idx="6">
                  <c:v>2249.8000000000002</c:v>
                </c:pt>
                <c:pt idx="7">
                  <c:v>4235.6000000000004</c:v>
                </c:pt>
              </c:numCache>
            </c:numRef>
          </c:val>
          <c:smooth val="0"/>
        </c:ser>
        <c:ser>
          <c:idx val="4"/>
          <c:order val="4"/>
          <c:tx>
            <c:v>MCS</c:v>
          </c:tx>
          <c:spPr>
            <a:ln w="28800">
              <a:solidFill>
                <a:srgbClr val="FFD320"/>
              </a:solidFill>
              <a:round/>
            </a:ln>
          </c:spPr>
          <c:marker>
            <c:symbol val="triangle"/>
            <c:size val="8"/>
            <c:spPr>
              <a:solidFill>
                <a:srgbClr val="FFD320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notebook!$C$5:$C$12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notebook!$I$37:$I$42</c:f>
              <c:numCache>
                <c:formatCode>General</c:formatCode>
                <c:ptCount val="6"/>
                <c:pt idx="0">
                  <c:v>409.8</c:v>
                </c:pt>
                <c:pt idx="1">
                  <c:v>603</c:v>
                </c:pt>
                <c:pt idx="2">
                  <c:v>637.20000000000005</c:v>
                </c:pt>
                <c:pt idx="3">
                  <c:v>875.8</c:v>
                </c:pt>
                <c:pt idx="4">
                  <c:v>1343</c:v>
                </c:pt>
                <c:pt idx="5">
                  <c:v>2494.8000000000002</c:v>
                </c:pt>
              </c:numCache>
            </c:numRef>
          </c:val>
          <c:smooth val="0"/>
        </c:ser>
        <c:ser>
          <c:idx val="5"/>
          <c:order val="5"/>
          <c:tx>
            <c:v>CXX</c:v>
          </c:tx>
          <c:spPr>
            <a:ln w="28800">
              <a:solidFill>
                <a:srgbClr val="314004"/>
              </a:solidFill>
              <a:prstDash val="sysDot"/>
              <a:round/>
            </a:ln>
          </c:spPr>
          <c:marker>
            <c:symbol val="star"/>
            <c:size val="8"/>
            <c:spPr>
              <a:solidFill>
                <a:srgbClr val="314004"/>
              </a:solidFill>
            </c:spPr>
          </c:marker>
          <c:dPt>
            <c:idx val="6"/>
            <c:bubble3D val="0"/>
          </c:dPt>
          <c:dLbls>
            <c:dLbl>
              <c:idx val="6"/>
              <c:spPr/>
              <c:txPr>
                <a:bodyPr/>
                <a:lstStyle/>
                <a:p>
                  <a:pPr>
                    <a:defRPr sz="1000" b="0" strike="noStrike" spc="-1">
                      <a:latin typeface="Arial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notebook!$C$5:$C$12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notebook!$I$45:$I$52</c:f>
              <c:numCache>
                <c:formatCode>General</c:formatCode>
                <c:ptCount val="8"/>
                <c:pt idx="0">
                  <c:v>160.6</c:v>
                </c:pt>
                <c:pt idx="1">
                  <c:v>407.6</c:v>
                </c:pt>
                <c:pt idx="2">
                  <c:v>743</c:v>
                </c:pt>
                <c:pt idx="3">
                  <c:v>937.8</c:v>
                </c:pt>
                <c:pt idx="4">
                  <c:v>1532.6</c:v>
                </c:pt>
                <c:pt idx="5">
                  <c:v>3045.2</c:v>
                </c:pt>
                <c:pt idx="6">
                  <c:v>5053.2</c:v>
                </c:pt>
                <c:pt idx="7">
                  <c:v>9944.2000000000007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marker val="1"/>
        <c:smooth val="0"/>
        <c:axId val="461789384"/>
        <c:axId val="461787424"/>
      </c:lineChart>
      <c:catAx>
        <c:axId val="461789384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900" b="0" strike="noStrike" spc="-1">
                    <a:latin typeface="Arial"/>
                  </a:defRPr>
                </a:pPr>
                <a:r>
                  <a:rPr lang="en-US" sz="900" b="0" strike="noStrike" spc="-1">
                    <a:latin typeface="Arial"/>
                  </a:rPr>
                  <a:t>Number of threads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461787424"/>
        <c:crosses val="autoZero"/>
        <c:auto val="1"/>
        <c:lblAlgn val="ctr"/>
        <c:lblOffset val="100"/>
        <c:noMultiLvlLbl val="0"/>
      </c:catAx>
      <c:valAx>
        <c:axId val="46178742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latin typeface="Arial"/>
                  </a:defRPr>
                </a:pPr>
                <a:r>
                  <a:rPr lang="en-US" sz="900" b="0" strike="noStrike" spc="-1">
                    <a:latin typeface="Arial"/>
                  </a:rPr>
                  <a:t>Execution time (microseconds)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461789384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strike="noStrike" spc="-1">
              <a:latin typeface="Arial"/>
            </a:defRPr>
          </a:pPr>
          <a:endParaRPr lang="en-US"/>
        </a:p>
      </c:txPr>
    </c:legend>
    <c:plotVisOnly val="1"/>
    <c:dispBlanksAs val="zero"/>
    <c:showDLblsOverMax val="1"/>
  </c:chart>
  <c:spPr>
    <a:solidFill>
      <a:srgbClr val="FFFFFF"/>
    </a:solidFill>
    <a:ln w="9360"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sz="1300" b="0" strike="noStrike" spc="-1">
                <a:latin typeface="Arial"/>
              </a:defRPr>
            </a:pPr>
            <a:r>
              <a:rPr lang="en-US" sz="1300" b="0" strike="noStrike" spc="-1">
                <a:latin typeface="Arial"/>
              </a:rPr>
              <a:t>Performance of Locks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TS</c:v>
          </c:tx>
          <c:spPr>
            <a:ln w="28800">
              <a:solidFill>
                <a:srgbClr val="004586"/>
              </a:solidFill>
              <a:custDash>
                <a:ds d="100000" sp="50000"/>
              </a:custDash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rome2!$C$5:$C$13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rome2!$I$5:$I$13</c:f>
              <c:numCache>
                <c:formatCode>General</c:formatCode>
                <c:ptCount val="9"/>
                <c:pt idx="0">
                  <c:v>162.80000000000001</c:v>
                </c:pt>
                <c:pt idx="1">
                  <c:v>170.6</c:v>
                </c:pt>
                <c:pt idx="2">
                  <c:v>321.8</c:v>
                </c:pt>
                <c:pt idx="3">
                  <c:v>590</c:v>
                </c:pt>
                <c:pt idx="4">
                  <c:v>1130.2</c:v>
                </c:pt>
                <c:pt idx="5">
                  <c:v>1810.6</c:v>
                </c:pt>
                <c:pt idx="6">
                  <c:v>3603.4</c:v>
                </c:pt>
                <c:pt idx="7">
                  <c:v>7279</c:v>
                </c:pt>
                <c:pt idx="8">
                  <c:v>14118</c:v>
                </c:pt>
              </c:numCache>
            </c:numRef>
          </c:val>
          <c:smooth val="0"/>
        </c:ser>
        <c:ser>
          <c:idx val="1"/>
          <c:order val="1"/>
          <c:tx>
            <c:v>TS_EXP</c:v>
          </c:tx>
          <c:spPr>
            <a:ln w="28800">
              <a:solidFill>
                <a:srgbClr val="7E0021"/>
              </a:solidFill>
              <a:custDash>
                <a:ds d="100000" sp="253750"/>
                <a:ds d="100000" sp="253750"/>
                <a:ds d="253750" sp="253750"/>
              </a:custDash>
              <a:round/>
            </a:ln>
          </c:spPr>
          <c:marker>
            <c:symbol val="circle"/>
            <c:size val="8"/>
            <c:spPr>
              <a:solidFill>
                <a:srgbClr val="7E0021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rome2!$C$5:$C$13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rome2!$I$14:$I$22</c:f>
              <c:numCache>
                <c:formatCode>General</c:formatCode>
                <c:ptCount val="9"/>
                <c:pt idx="0">
                  <c:v>145.80000000000001</c:v>
                </c:pt>
                <c:pt idx="1">
                  <c:v>201.4</c:v>
                </c:pt>
                <c:pt idx="2">
                  <c:v>345.6</c:v>
                </c:pt>
                <c:pt idx="3">
                  <c:v>523.4</c:v>
                </c:pt>
                <c:pt idx="4">
                  <c:v>1341.2</c:v>
                </c:pt>
                <c:pt idx="5">
                  <c:v>1941.6</c:v>
                </c:pt>
                <c:pt idx="6">
                  <c:v>3765.6</c:v>
                </c:pt>
                <c:pt idx="7">
                  <c:v>6796.6</c:v>
                </c:pt>
                <c:pt idx="8">
                  <c:v>12909.6</c:v>
                </c:pt>
              </c:numCache>
            </c:numRef>
          </c:val>
          <c:smooth val="0"/>
        </c:ser>
        <c:ser>
          <c:idx val="2"/>
          <c:order val="2"/>
          <c:tx>
            <c:v>TSS</c:v>
          </c:tx>
          <c:spPr>
            <a:ln w="28800">
              <a:solidFill>
                <a:srgbClr val="FF420E"/>
              </a:solidFill>
              <a:custDash>
                <a:ds d="600000" sp="300000"/>
              </a:custDash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rome2!$C$5:$C$13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rome2!$I$23:$I$31</c:f>
              <c:numCache>
                <c:formatCode>General</c:formatCode>
                <c:ptCount val="9"/>
                <c:pt idx="0">
                  <c:v>171.8</c:v>
                </c:pt>
                <c:pt idx="1">
                  <c:v>204.4</c:v>
                </c:pt>
                <c:pt idx="2">
                  <c:v>304.60000000000002</c:v>
                </c:pt>
                <c:pt idx="3">
                  <c:v>515.6</c:v>
                </c:pt>
                <c:pt idx="4">
                  <c:v>1312.8</c:v>
                </c:pt>
                <c:pt idx="5">
                  <c:v>1982.2</c:v>
                </c:pt>
                <c:pt idx="6">
                  <c:v>3506.4</c:v>
                </c:pt>
                <c:pt idx="7">
                  <c:v>6987.6</c:v>
                </c:pt>
                <c:pt idx="8">
                  <c:v>13836.4</c:v>
                </c:pt>
              </c:numCache>
            </c:numRef>
          </c:val>
          <c:smooth val="0"/>
        </c:ser>
        <c:ser>
          <c:idx val="3"/>
          <c:order val="3"/>
          <c:tx>
            <c:v>TSS_EXP</c:v>
          </c:tx>
          <c:spPr>
            <a:ln w="28800">
              <a:solidFill>
                <a:srgbClr val="83CAFF"/>
              </a:solidFill>
              <a:custDash>
                <a:ds d="197000" sp="197000"/>
              </a:custDash>
              <a:round/>
            </a:ln>
          </c:spPr>
          <c:marker>
            <c:symbol val="plus"/>
            <c:size val="8"/>
            <c:spPr>
              <a:solidFill>
                <a:srgbClr val="83CAFF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rome2!$C$5:$C$13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rome2!$I$32:$I$40</c:f>
              <c:numCache>
                <c:formatCode>General</c:formatCode>
                <c:ptCount val="9"/>
                <c:pt idx="0">
                  <c:v>143.19999999999999</c:v>
                </c:pt>
                <c:pt idx="1">
                  <c:v>205.6</c:v>
                </c:pt>
                <c:pt idx="2">
                  <c:v>345.4</c:v>
                </c:pt>
                <c:pt idx="3">
                  <c:v>688.6</c:v>
                </c:pt>
                <c:pt idx="4">
                  <c:v>1342.8</c:v>
                </c:pt>
                <c:pt idx="5">
                  <c:v>2039.8</c:v>
                </c:pt>
                <c:pt idx="6">
                  <c:v>3618.6</c:v>
                </c:pt>
                <c:pt idx="7">
                  <c:v>7198.8</c:v>
                </c:pt>
                <c:pt idx="8">
                  <c:v>12949.4</c:v>
                </c:pt>
              </c:numCache>
            </c:numRef>
          </c:val>
          <c:smooth val="0"/>
        </c:ser>
        <c:ser>
          <c:idx val="4"/>
          <c:order val="4"/>
          <c:tx>
            <c:v>MCS</c:v>
          </c:tx>
          <c:spPr>
            <a:ln w="28800">
              <a:solidFill>
                <a:srgbClr val="FFD320"/>
              </a:solidFill>
              <a:round/>
            </a:ln>
          </c:spPr>
          <c:marker>
            <c:symbol val="triangle"/>
            <c:size val="8"/>
            <c:spPr>
              <a:solidFill>
                <a:srgbClr val="FFD320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rome2!$C$5:$C$13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rome2!$I$41:$I$49</c:f>
              <c:numCache>
                <c:formatCode>General</c:formatCode>
                <c:ptCount val="9"/>
                <c:pt idx="0">
                  <c:v>101.4</c:v>
                </c:pt>
                <c:pt idx="1">
                  <c:v>226.2</c:v>
                </c:pt>
                <c:pt idx="2">
                  <c:v>360.6</c:v>
                </c:pt>
                <c:pt idx="3">
                  <c:v>708.2</c:v>
                </c:pt>
                <c:pt idx="4">
                  <c:v>1073.5999999999999</c:v>
                </c:pt>
                <c:pt idx="5">
                  <c:v>2242.8000000000002</c:v>
                </c:pt>
                <c:pt idx="6">
                  <c:v>3596.6</c:v>
                </c:pt>
                <c:pt idx="7">
                  <c:v>7062.6</c:v>
                </c:pt>
                <c:pt idx="8">
                  <c:v>34957.4</c:v>
                </c:pt>
              </c:numCache>
            </c:numRef>
          </c:val>
          <c:smooth val="0"/>
        </c:ser>
        <c:ser>
          <c:idx val="5"/>
          <c:order val="5"/>
          <c:tx>
            <c:v>CXX</c:v>
          </c:tx>
          <c:spPr>
            <a:ln w="28800">
              <a:solidFill>
                <a:srgbClr val="314004"/>
              </a:solidFill>
              <a:prstDash val="sysDot"/>
              <a:round/>
            </a:ln>
          </c:spPr>
          <c:marker>
            <c:symbol val="star"/>
            <c:size val="8"/>
            <c:spPr>
              <a:solidFill>
                <a:srgbClr val="314004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rome2!$C$5:$C$13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rome2!$I$50:$I$58</c:f>
              <c:numCache>
                <c:formatCode>General</c:formatCode>
                <c:ptCount val="9"/>
                <c:pt idx="0">
                  <c:v>108</c:v>
                </c:pt>
                <c:pt idx="1">
                  <c:v>161.19999999999999</c:v>
                </c:pt>
                <c:pt idx="2">
                  <c:v>287.39999999999998</c:v>
                </c:pt>
                <c:pt idx="3">
                  <c:v>672.8</c:v>
                </c:pt>
                <c:pt idx="4">
                  <c:v>1160.2</c:v>
                </c:pt>
                <c:pt idx="5">
                  <c:v>1826.8</c:v>
                </c:pt>
                <c:pt idx="6">
                  <c:v>3618.4</c:v>
                </c:pt>
                <c:pt idx="7">
                  <c:v>7294</c:v>
                </c:pt>
                <c:pt idx="8">
                  <c:v>12583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marker val="1"/>
        <c:smooth val="0"/>
        <c:axId val="461803736"/>
        <c:axId val="461801384"/>
      </c:lineChart>
      <c:catAx>
        <c:axId val="461803736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900" b="0" strike="noStrike" spc="-1">
                    <a:latin typeface="Arial"/>
                  </a:defRPr>
                </a:pPr>
                <a:r>
                  <a:rPr lang="en-US" sz="900" b="0" strike="noStrike" spc="-1">
                    <a:latin typeface="Arial"/>
                  </a:rPr>
                  <a:t>Number of threads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461801384"/>
        <c:crosses val="autoZero"/>
        <c:auto val="1"/>
        <c:lblAlgn val="ctr"/>
        <c:lblOffset val="100"/>
        <c:noMultiLvlLbl val="0"/>
      </c:catAx>
      <c:valAx>
        <c:axId val="46180138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latin typeface="Arial"/>
                  </a:defRPr>
                </a:pPr>
                <a:r>
                  <a:rPr lang="en-US" sz="900" b="0" strike="noStrike" spc="-1">
                    <a:latin typeface="Arial"/>
                  </a:rPr>
                  <a:t>Execution time (microseconds)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461803736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strike="noStrike" spc="-1">
              <a:latin typeface="Arial"/>
            </a:defRPr>
          </a:pPr>
          <a:endParaRPr lang="en-US"/>
        </a:p>
      </c:txPr>
    </c:legend>
    <c:plotVisOnly val="1"/>
    <c:dispBlanksAs val="zero"/>
    <c:showDLblsOverMax val="1"/>
  </c:chart>
  <c:spPr>
    <a:solidFill>
      <a:srgbClr val="FFFFFF"/>
    </a:solidFill>
    <a:ln w="9360"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sz="1300" b="0" strike="noStrike" spc="-1">
                <a:latin typeface="Arial"/>
              </a:defRPr>
            </a:pPr>
            <a:r>
              <a:rPr lang="en-US" sz="1300" b="0" strike="noStrike" spc="-1">
                <a:latin typeface="Arial"/>
              </a:rPr>
              <a:t>Performance of Locks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TS</c:v>
          </c:tx>
          <c:spPr>
            <a:ln w="28800">
              <a:solidFill>
                <a:srgbClr val="004586"/>
              </a:solidFill>
              <a:custDash>
                <a:ds d="100000" sp="50000"/>
              </a:custDash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thunder2!$C$5:$C$13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thunder2!$I$5:$I$13</c:f>
              <c:numCache>
                <c:formatCode>General</c:formatCode>
                <c:ptCount val="9"/>
                <c:pt idx="0">
                  <c:v>141.4</c:v>
                </c:pt>
                <c:pt idx="1">
                  <c:v>290.60000000000002</c:v>
                </c:pt>
                <c:pt idx="2">
                  <c:v>482.4</c:v>
                </c:pt>
                <c:pt idx="3">
                  <c:v>968.2</c:v>
                </c:pt>
                <c:pt idx="4">
                  <c:v>1913.4</c:v>
                </c:pt>
                <c:pt idx="5">
                  <c:v>3817.4</c:v>
                </c:pt>
                <c:pt idx="6">
                  <c:v>7565.6</c:v>
                </c:pt>
                <c:pt idx="7">
                  <c:v>14989.6</c:v>
                </c:pt>
                <c:pt idx="8">
                  <c:v>30342</c:v>
                </c:pt>
              </c:numCache>
            </c:numRef>
          </c:val>
          <c:smooth val="0"/>
        </c:ser>
        <c:ser>
          <c:idx val="1"/>
          <c:order val="1"/>
          <c:tx>
            <c:v>TS_EXP</c:v>
          </c:tx>
          <c:spPr>
            <a:ln w="28800">
              <a:solidFill>
                <a:srgbClr val="7E0021"/>
              </a:solidFill>
              <a:custDash>
                <a:ds d="100000" sp="253750"/>
                <a:ds d="100000" sp="253750"/>
                <a:ds d="253750" sp="253750"/>
              </a:custDash>
              <a:round/>
            </a:ln>
          </c:spPr>
          <c:marker>
            <c:symbol val="circle"/>
            <c:size val="8"/>
            <c:spPr>
              <a:solidFill>
                <a:srgbClr val="7E0021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thunder2!$C$5:$C$13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thunder2!$I$14:$I$22</c:f>
              <c:numCache>
                <c:formatCode>General</c:formatCode>
                <c:ptCount val="9"/>
                <c:pt idx="0">
                  <c:v>143</c:v>
                </c:pt>
                <c:pt idx="1">
                  <c:v>301.60000000000002</c:v>
                </c:pt>
                <c:pt idx="2">
                  <c:v>501</c:v>
                </c:pt>
                <c:pt idx="3">
                  <c:v>959.4</c:v>
                </c:pt>
                <c:pt idx="4">
                  <c:v>1985</c:v>
                </c:pt>
                <c:pt idx="5">
                  <c:v>3802.2</c:v>
                </c:pt>
                <c:pt idx="6">
                  <c:v>7519.8</c:v>
                </c:pt>
                <c:pt idx="7">
                  <c:v>15117.6</c:v>
                </c:pt>
                <c:pt idx="8">
                  <c:v>30452.400000000001</c:v>
                </c:pt>
              </c:numCache>
            </c:numRef>
          </c:val>
          <c:smooth val="0"/>
        </c:ser>
        <c:ser>
          <c:idx val="2"/>
          <c:order val="2"/>
          <c:tx>
            <c:v>TSS</c:v>
          </c:tx>
          <c:spPr>
            <a:ln w="28800">
              <a:solidFill>
                <a:srgbClr val="FF420E"/>
              </a:solidFill>
              <a:custDash>
                <a:ds d="600000" sp="300000"/>
              </a:custDash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thunder2!$C$5:$C$13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thunder2!$I$23:$I$31</c:f>
              <c:numCache>
                <c:formatCode>General</c:formatCode>
                <c:ptCount val="9"/>
                <c:pt idx="0">
                  <c:v>142.4</c:v>
                </c:pt>
                <c:pt idx="1">
                  <c:v>302.8</c:v>
                </c:pt>
                <c:pt idx="2">
                  <c:v>485.8</c:v>
                </c:pt>
                <c:pt idx="3">
                  <c:v>984.8</c:v>
                </c:pt>
                <c:pt idx="4">
                  <c:v>1940.4</c:v>
                </c:pt>
                <c:pt idx="5">
                  <c:v>3821.2</c:v>
                </c:pt>
                <c:pt idx="6">
                  <c:v>7573.2</c:v>
                </c:pt>
                <c:pt idx="7">
                  <c:v>15075</c:v>
                </c:pt>
                <c:pt idx="8">
                  <c:v>30384.2</c:v>
                </c:pt>
              </c:numCache>
            </c:numRef>
          </c:val>
          <c:smooth val="0"/>
        </c:ser>
        <c:ser>
          <c:idx val="3"/>
          <c:order val="3"/>
          <c:tx>
            <c:v>TSS_EXP</c:v>
          </c:tx>
          <c:spPr>
            <a:ln w="28800">
              <a:solidFill>
                <a:srgbClr val="83CAFF"/>
              </a:solidFill>
              <a:custDash>
                <a:ds d="197000" sp="197000"/>
              </a:custDash>
              <a:round/>
            </a:ln>
          </c:spPr>
          <c:marker>
            <c:symbol val="plus"/>
            <c:size val="8"/>
            <c:spPr>
              <a:solidFill>
                <a:srgbClr val="83CAFF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thunder2!$C$5:$C$13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thunder2!$I$32:$I$40</c:f>
              <c:numCache>
                <c:formatCode>General</c:formatCode>
                <c:ptCount val="9"/>
                <c:pt idx="0">
                  <c:v>139.80000000000001</c:v>
                </c:pt>
                <c:pt idx="1">
                  <c:v>299.60000000000002</c:v>
                </c:pt>
                <c:pt idx="2">
                  <c:v>483.4</c:v>
                </c:pt>
                <c:pt idx="3">
                  <c:v>973.4</c:v>
                </c:pt>
                <c:pt idx="4">
                  <c:v>1962.8</c:v>
                </c:pt>
                <c:pt idx="5">
                  <c:v>3836.4</c:v>
                </c:pt>
                <c:pt idx="6">
                  <c:v>7541.4</c:v>
                </c:pt>
                <c:pt idx="7">
                  <c:v>15109.2</c:v>
                </c:pt>
                <c:pt idx="8">
                  <c:v>30157.8</c:v>
                </c:pt>
              </c:numCache>
            </c:numRef>
          </c:val>
          <c:smooth val="0"/>
        </c:ser>
        <c:ser>
          <c:idx val="4"/>
          <c:order val="4"/>
          <c:tx>
            <c:v>MCS</c:v>
          </c:tx>
          <c:spPr>
            <a:ln w="28800">
              <a:solidFill>
                <a:srgbClr val="FFD320"/>
              </a:solidFill>
              <a:round/>
            </a:ln>
          </c:spPr>
          <c:marker>
            <c:symbol val="triangle"/>
            <c:size val="8"/>
            <c:spPr>
              <a:solidFill>
                <a:srgbClr val="FFD320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thunder2!$C$5:$C$13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thunder2!$I$41:$I$49</c:f>
              <c:numCache>
                <c:formatCode>General</c:formatCode>
                <c:ptCount val="9"/>
                <c:pt idx="0">
                  <c:v>157</c:v>
                </c:pt>
                <c:pt idx="1">
                  <c:v>310</c:v>
                </c:pt>
                <c:pt idx="2">
                  <c:v>459.4</c:v>
                </c:pt>
                <c:pt idx="3">
                  <c:v>935.2</c:v>
                </c:pt>
                <c:pt idx="4">
                  <c:v>1774.8</c:v>
                </c:pt>
                <c:pt idx="5">
                  <c:v>3418</c:v>
                </c:pt>
                <c:pt idx="6">
                  <c:v>6655.4</c:v>
                </c:pt>
                <c:pt idx="7">
                  <c:v>13994.6</c:v>
                </c:pt>
                <c:pt idx="8">
                  <c:v>28079.8</c:v>
                </c:pt>
              </c:numCache>
            </c:numRef>
          </c:val>
          <c:smooth val="0"/>
        </c:ser>
        <c:ser>
          <c:idx val="5"/>
          <c:order val="5"/>
          <c:tx>
            <c:v>CXX</c:v>
          </c:tx>
          <c:spPr>
            <a:ln w="28800">
              <a:solidFill>
                <a:srgbClr val="314004"/>
              </a:solidFill>
              <a:prstDash val="sysDot"/>
              <a:round/>
            </a:ln>
          </c:spPr>
          <c:marker>
            <c:symbol val="star"/>
            <c:size val="8"/>
            <c:spPr>
              <a:solidFill>
                <a:srgbClr val="314004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thunder2!$C$5:$C$13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thunder2!$I$50:$I$58</c:f>
              <c:numCache>
                <c:formatCode>General</c:formatCode>
                <c:ptCount val="9"/>
                <c:pt idx="0">
                  <c:v>145</c:v>
                </c:pt>
                <c:pt idx="1">
                  <c:v>294.39999999999998</c:v>
                </c:pt>
                <c:pt idx="2">
                  <c:v>490</c:v>
                </c:pt>
                <c:pt idx="3">
                  <c:v>991.2</c:v>
                </c:pt>
                <c:pt idx="4">
                  <c:v>1906.2</c:v>
                </c:pt>
                <c:pt idx="5">
                  <c:v>3869.2</c:v>
                </c:pt>
                <c:pt idx="6">
                  <c:v>7471.4</c:v>
                </c:pt>
                <c:pt idx="7">
                  <c:v>15031.2</c:v>
                </c:pt>
                <c:pt idx="8">
                  <c:v>30646.400000000001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marker val="1"/>
        <c:smooth val="0"/>
        <c:axId val="384117896"/>
        <c:axId val="384117112"/>
      </c:lineChart>
      <c:catAx>
        <c:axId val="384117896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900" b="0" strike="noStrike" spc="-1">
                    <a:latin typeface="Arial"/>
                  </a:defRPr>
                </a:pPr>
                <a:r>
                  <a:rPr lang="en-US" sz="900" b="0" strike="noStrike" spc="-1">
                    <a:latin typeface="Arial"/>
                  </a:rPr>
                  <a:t>Number of threads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384117112"/>
        <c:crosses val="autoZero"/>
        <c:auto val="1"/>
        <c:lblAlgn val="ctr"/>
        <c:lblOffset val="100"/>
        <c:noMultiLvlLbl val="0"/>
      </c:catAx>
      <c:valAx>
        <c:axId val="384117112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latin typeface="Arial"/>
                  </a:defRPr>
                </a:pPr>
                <a:r>
                  <a:rPr lang="en-US" sz="900" b="0" strike="noStrike" spc="-1">
                    <a:latin typeface="Arial"/>
                  </a:rPr>
                  <a:t>Execution time (microseconds)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384117896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strike="noStrike" spc="-1">
              <a:latin typeface="Arial"/>
            </a:defRPr>
          </a:pPr>
          <a:endParaRPr lang="en-US"/>
        </a:p>
      </c:txPr>
    </c:legend>
    <c:plotVisOnly val="1"/>
    <c:dispBlanksAs val="zero"/>
    <c:showDLblsOverMax val="1"/>
  </c:chart>
  <c:spPr>
    <a:solidFill>
      <a:srgbClr val="FFFFFF"/>
    </a:solidFill>
    <a:ln w="9360">
      <a:noFill/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28.05.2021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39775"/>
            <a:ext cx="6569075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47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0" y="0"/>
            <a:ext cx="12192000" cy="6869430"/>
            <a:chOff x="0" y="0"/>
            <a:chExt cx="12192000" cy="6869430"/>
          </a:xfrm>
        </p:grpSpPr>
        <p:pic>
          <p:nvPicPr>
            <p:cNvPr id="8" name="Picture 70" descr="start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0"/>
              <a:ext cx="9144000" cy="6869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70" descr="start"/>
            <p:cNvPicPr>
              <a:picLocks noChangeAspect="1" noChangeArrowheads="1"/>
            </p:cNvPicPr>
            <p:nvPr userDrawn="1"/>
          </p:nvPicPr>
          <p:blipFill rotWithShape="1">
            <a:blip r:embed="rId2"/>
            <a:srcRect r="40027"/>
            <a:stretch/>
          </p:blipFill>
          <p:spPr bwMode="auto">
            <a:xfrm>
              <a:off x="0" y="0"/>
              <a:ext cx="5483932" cy="6869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24000" y="4386261"/>
            <a:ext cx="9829872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</a:t>
            </a:r>
            <a:r>
              <a:rPr lang="de-DE" dirty="0" smtClean="0"/>
              <a:t>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24000" y="2625715"/>
            <a:ext cx="9468544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Vortragstitel (Titel der Arbeit) durch Klicken hinzufügen</a:t>
            </a:r>
            <a:endParaRPr lang="de-DE" dirty="0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en-US" smtClean="0"/>
              <a:t>Worksheet 2 – Task 2 – Solution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7488" y="1736812"/>
            <a:ext cx="9841093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 smtClean="0"/>
              <a:t>Name des Vortragenden durch Klicken hinzufügen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en-US" smtClean="0"/>
              <a:t>Worksheet 2 – Task 2 – Solution</a:t>
            </a: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1" y="1"/>
            <a:ext cx="12205803" cy="6857999"/>
            <a:chOff x="1" y="1"/>
            <a:chExt cx="12205803" cy="6857999"/>
          </a:xfrm>
        </p:grpSpPr>
        <p:pic>
          <p:nvPicPr>
            <p:cNvPr id="12" name="Picture 32" descr="standard"/>
            <p:cNvPicPr>
              <a:picLocks noChangeAspect="1" noChangeArrowheads="1"/>
            </p:cNvPicPr>
            <p:nvPr userDrawn="1"/>
          </p:nvPicPr>
          <p:blipFill>
            <a:blip r:embed="rId4"/>
            <a:stretch>
              <a:fillRect/>
            </a:stretch>
          </p:blipFill>
          <p:spPr bwMode="auto">
            <a:xfrm>
              <a:off x="3077019" y="1"/>
              <a:ext cx="9128785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" name="Picture 32" descr="standard"/>
            <p:cNvPicPr>
              <a:picLocks noChangeAspect="1" noChangeArrowheads="1"/>
            </p:cNvPicPr>
            <p:nvPr/>
          </p:nvPicPr>
          <p:blipFill rotWithShape="1">
            <a:blip r:embed="rId4"/>
            <a:srcRect r="35194"/>
            <a:stretch/>
          </p:blipFill>
          <p:spPr bwMode="auto">
            <a:xfrm>
              <a:off x="1" y="1"/>
              <a:ext cx="5915980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762251" y="620713"/>
            <a:ext cx="52556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64045" y="474591"/>
            <a:ext cx="1735359" cy="48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716683" y="214714"/>
            <a:ext cx="290233" cy="44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6"/>
            <a:ext cx="12192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6"/>
            <a:ext cx="12192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2605" y="1347759"/>
            <a:ext cx="11554963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en-US" smtClean="0"/>
              <a:t>Worksheet 2 – Task 2 – Solution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1343472" y="4401108"/>
            <a:ext cx="9829872" cy="1963779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Worksheet </a:t>
            </a:r>
            <a:r>
              <a:rPr lang="de-DE" dirty="0" smtClean="0"/>
              <a:t>4 </a:t>
            </a:r>
            <a:r>
              <a:rPr lang="de-DE" dirty="0" smtClean="0"/>
              <a:t>– Task </a:t>
            </a:r>
            <a:r>
              <a:rPr lang="de-DE" dirty="0"/>
              <a:t>2</a:t>
            </a:r>
            <a:r>
              <a:rPr lang="de-DE" dirty="0" smtClean="0"/>
              <a:t> </a:t>
            </a:r>
            <a:r>
              <a:rPr lang="de-DE" dirty="0" smtClean="0"/>
              <a:t>– Solution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Advanced Topics in Parallel Computing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06" y="1295207"/>
            <a:ext cx="6643342" cy="4953193"/>
          </a:xfrm>
        </p:spPr>
        <p:txBody>
          <a:bodyPr/>
          <a:lstStyle/>
          <a:p>
            <a:r>
              <a:rPr lang="de-DE" dirty="0"/>
              <a:t>Hardware:</a:t>
            </a:r>
          </a:p>
          <a:p>
            <a:pPr lvl="1"/>
            <a:r>
              <a:rPr lang="pt-BR" dirty="0"/>
              <a:t>CPU type: Intel(R) Core(TM) i5-8250U CPU @ 1.60GHz</a:t>
            </a:r>
          </a:p>
          <a:p>
            <a:pPr lvl="1"/>
            <a:r>
              <a:rPr lang="de-DE" dirty="0"/>
              <a:t>4 physical CPU cores with hyperthreading support (2 threads per core)</a:t>
            </a:r>
          </a:p>
          <a:p>
            <a:pPr lvl="1"/>
            <a:endParaRPr lang="de-DE" dirty="0"/>
          </a:p>
          <a:p>
            <a:r>
              <a:rPr lang="de-DE" dirty="0"/>
              <a:t>OS: Ubuntu 20.04</a:t>
            </a:r>
          </a:p>
          <a:p>
            <a:endParaRPr lang="de-DE" dirty="0"/>
          </a:p>
          <a:p>
            <a:r>
              <a:rPr lang="de-DE" dirty="0"/>
              <a:t>Compiler:</a:t>
            </a:r>
          </a:p>
          <a:p>
            <a:pPr lvl="1"/>
            <a:r>
              <a:rPr lang="de-DE" dirty="0"/>
              <a:t>Version: g++ 9.3.0</a:t>
            </a:r>
          </a:p>
          <a:p>
            <a:pPr lvl="1"/>
            <a:r>
              <a:rPr lang="de-DE" dirty="0"/>
              <a:t>Flags: -pthread -std=gnu++17 -O3</a:t>
            </a:r>
          </a:p>
          <a:p>
            <a:pPr lvl="1"/>
            <a:endParaRPr lang="de-DE" dirty="0"/>
          </a:p>
          <a:p>
            <a:r>
              <a:rPr lang="de-DE" dirty="0" smtClean="0"/>
              <a:t>Parameters:</a:t>
            </a:r>
          </a:p>
          <a:p>
            <a:pPr lvl="1"/>
            <a:r>
              <a:rPr lang="de-DE" dirty="0" smtClean="0"/>
              <a:t># </a:t>
            </a:r>
            <a:r>
              <a:rPr lang="de-DE" dirty="0"/>
              <a:t>ITERS = </a:t>
            </a:r>
            <a:r>
              <a:rPr lang="de-DE" dirty="0" smtClean="0"/>
              <a:t>1000, OUTSIDE_WORK </a:t>
            </a:r>
            <a:r>
              <a:rPr lang="de-DE" dirty="0"/>
              <a:t>= </a:t>
            </a:r>
            <a:r>
              <a:rPr lang="de-DE" dirty="0" smtClean="0"/>
              <a:t>2, N </a:t>
            </a:r>
            <a:r>
              <a:rPr lang="de-DE" dirty="0"/>
              <a:t>= 7919 (1000th prime)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Worksheet 2 – Task 2 – Solution</a:t>
            </a:r>
            <a:endParaRPr lang="de-DE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8855951"/>
              </p:ext>
            </p:extLst>
          </p:nvPr>
        </p:nvGraphicFramePr>
        <p:xfrm>
          <a:off x="6945947" y="1295208"/>
          <a:ext cx="5102120" cy="5164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0987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BEAST  Testbed: Rome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05" y="1277664"/>
            <a:ext cx="6821791" cy="4970736"/>
          </a:xfrm>
        </p:spPr>
        <p:txBody>
          <a:bodyPr/>
          <a:lstStyle/>
          <a:p>
            <a:r>
              <a:rPr lang="de-DE" dirty="0"/>
              <a:t>Hardware:</a:t>
            </a:r>
          </a:p>
          <a:p>
            <a:pPr lvl="1"/>
            <a:r>
              <a:rPr lang="pt-BR" dirty="0"/>
              <a:t>CPU type: AMD EPYC 7742 Processor @ 2.25GHz</a:t>
            </a:r>
          </a:p>
          <a:p>
            <a:pPr lvl="1"/>
            <a:r>
              <a:rPr lang="de-DE" dirty="0"/>
              <a:t>128 physical CPU cores with hyperthreading support (2 threads per core)</a:t>
            </a:r>
          </a:p>
          <a:p>
            <a:pPr lvl="1"/>
            <a:endParaRPr lang="de-DE" dirty="0"/>
          </a:p>
          <a:p>
            <a:r>
              <a:rPr lang="de-DE" dirty="0"/>
              <a:t>OS: SUSE Linux Enterprise High Performance Computing 15 SP1</a:t>
            </a:r>
          </a:p>
          <a:p>
            <a:endParaRPr lang="de-DE" dirty="0"/>
          </a:p>
          <a:p>
            <a:r>
              <a:rPr lang="de-DE" dirty="0"/>
              <a:t>Compiler:</a:t>
            </a:r>
          </a:p>
          <a:p>
            <a:pPr lvl="1"/>
            <a:r>
              <a:rPr lang="de-DE" dirty="0"/>
              <a:t>Version: g++ 7.5.0</a:t>
            </a:r>
          </a:p>
          <a:p>
            <a:pPr lvl="1"/>
            <a:r>
              <a:rPr lang="de-DE" dirty="0"/>
              <a:t>Flags: -pthread -std=gnu++17 -O3</a:t>
            </a:r>
          </a:p>
          <a:p>
            <a:pPr lvl="1"/>
            <a:endParaRPr lang="de-DE" dirty="0"/>
          </a:p>
          <a:p>
            <a:r>
              <a:rPr lang="de-DE" dirty="0" smtClean="0"/>
              <a:t>Parameters:</a:t>
            </a:r>
            <a:endParaRPr lang="de-DE" dirty="0"/>
          </a:p>
          <a:p>
            <a:pPr lvl="1"/>
            <a:r>
              <a:rPr lang="de-DE" dirty="0"/>
              <a:t># ITERS = 1000, OUTSIDE_WORK = 2, N = 7919 (1000th prime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Worksheet 2 – Task 2 – Solution</a:t>
            </a:r>
            <a:endParaRPr lang="de-DE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0260651"/>
              </p:ext>
            </p:extLst>
          </p:nvPr>
        </p:nvGraphicFramePr>
        <p:xfrm>
          <a:off x="7124396" y="1277664"/>
          <a:ext cx="4923671" cy="5153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09977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BEAST  Testbed: Thunder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05" y="1265917"/>
            <a:ext cx="6838263" cy="4982483"/>
          </a:xfrm>
        </p:spPr>
        <p:txBody>
          <a:bodyPr/>
          <a:lstStyle/>
          <a:p>
            <a:r>
              <a:rPr lang="de-DE" dirty="0"/>
              <a:t>Hardware:</a:t>
            </a:r>
          </a:p>
          <a:p>
            <a:pPr lvl="1"/>
            <a:r>
              <a:rPr lang="pt-BR" dirty="0"/>
              <a:t>CPU type: ThunderX2 99xx @ 2.5GHz</a:t>
            </a:r>
          </a:p>
          <a:p>
            <a:pPr lvl="1"/>
            <a:r>
              <a:rPr lang="de-DE" dirty="0"/>
              <a:t>64 physical CPU cores with hyperthreading support (4 threads per core)</a:t>
            </a:r>
          </a:p>
          <a:p>
            <a:pPr lvl="1"/>
            <a:endParaRPr lang="de-DE" dirty="0"/>
          </a:p>
          <a:p>
            <a:r>
              <a:rPr lang="de-DE" dirty="0"/>
              <a:t>OS: CentOS Linux 8</a:t>
            </a:r>
          </a:p>
          <a:p>
            <a:endParaRPr lang="de-DE" dirty="0"/>
          </a:p>
          <a:p>
            <a:r>
              <a:rPr lang="de-DE" dirty="0"/>
              <a:t>Compiler:</a:t>
            </a:r>
          </a:p>
          <a:p>
            <a:pPr lvl="1"/>
            <a:r>
              <a:rPr lang="de-DE" dirty="0"/>
              <a:t>Version: g++ 8.3.1</a:t>
            </a:r>
          </a:p>
          <a:p>
            <a:pPr lvl="1"/>
            <a:r>
              <a:rPr lang="de-DE" dirty="0"/>
              <a:t>Flags: -pthread -std=gnu++17 -O3</a:t>
            </a:r>
          </a:p>
          <a:p>
            <a:endParaRPr lang="en-US" dirty="0" smtClean="0"/>
          </a:p>
          <a:p>
            <a:r>
              <a:rPr lang="de-DE" dirty="0"/>
              <a:t>Parameters:</a:t>
            </a:r>
          </a:p>
          <a:p>
            <a:pPr lvl="1"/>
            <a:r>
              <a:rPr lang="de-DE" dirty="0"/>
              <a:t># ITERS = 1000, OUTSIDE_WORK = 2, N = 7919 (1000th prime)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Worksheet 2 – Task 2 – Solution</a:t>
            </a:r>
            <a:endParaRPr lang="de-DE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151007"/>
              </p:ext>
            </p:extLst>
          </p:nvPr>
        </p:nvGraphicFramePr>
        <p:xfrm>
          <a:off x="7140868" y="1265917"/>
          <a:ext cx="4909330" cy="5179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37444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279</Words>
  <Application>Microsoft Office PowerPoint</Application>
  <PresentationFormat>Widescreen</PresentationFormat>
  <Paragraphs>58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LMU CompatilFact</vt:lpstr>
      <vt:lpstr>LMU SabonNext Demi</vt:lpstr>
      <vt:lpstr>Times</vt:lpstr>
      <vt:lpstr>Praesentation_lmu_aktuell</vt:lpstr>
      <vt:lpstr>Worksheet 4 – Task 2 – Solution</vt:lpstr>
      <vt:lpstr>My Notebook</vt:lpstr>
      <vt:lpstr>BEAST  Testbed: Rome 2</vt:lpstr>
      <vt:lpstr>BEAST  Testbed: Thunder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schaaf</dc:creator>
  <cp:lastModifiedBy>iamnotalone1993@outlook.com</cp:lastModifiedBy>
  <cp:revision>3416</cp:revision>
  <cp:lastPrinted>2002-10-09T14:32:30Z</cp:lastPrinted>
  <dcterms:created xsi:type="dcterms:W3CDTF">2003-07-21T12:00:07Z</dcterms:created>
  <dcterms:modified xsi:type="dcterms:W3CDTF">2021-05-28T09:42:41Z</dcterms:modified>
</cp:coreProperties>
</file>