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Helvetica Neue" panose="02000503000000020004"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8IZ6Q5kvxMRIdhfKBgaKCUhq7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16271C-4EE9-4D90-9178-AB8C37576D96}">
  <a:tblStyle styleId="{A116271C-4EE9-4D90-9178-AB8C37576D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ADE3F4A-8D30-486A-94C2-545F4697519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1400" y="184"/>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1efcdc97fc_4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1efcdc97fc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1efcdc97fc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e9e60e69b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4e9e60e69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4e9e60e69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4e9e60e69b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4e9e60e69b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4e9e60e69b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ea1f8728d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4ea1f8728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4ea1f8728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4ea1f8728d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4ea1f8728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4ea1f8728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4e452f77a1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e452f77a1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24e452f77a1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e452f77a1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e452f77a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24e452f77a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4ba70b1f66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24ba70b1f66_0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e452f77a1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4e452f77a1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4e452f77a1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Clr>
                <a:schemeClr val="dk1"/>
              </a:buClr>
              <a:buSzPts val="3200"/>
              <a:buFont typeface="Arial"/>
              <a:buNone/>
            </a:pPr>
            <a:endParaRPr sz="1000"/>
          </a:p>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ba70b1f66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4ba70b1f66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16" name="Google Shape;16;p11" descr="Version 6, page 1.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7" name="Google Shape;17;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pic>
        <p:nvPicPr>
          <p:cNvPr id="63" name="Google Shape;63;p20"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64" name="Google Shape;6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0"/>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
        <p:cNvGrpSpPr/>
        <p:nvPr/>
      </p:nvGrpSpPr>
      <p:grpSpPr>
        <a:xfrm>
          <a:off x="0" y="0"/>
          <a:ext cx="0" cy="0"/>
          <a:chOff x="0" y="0"/>
          <a:chExt cx="0" cy="0"/>
        </a:xfrm>
      </p:grpSpPr>
      <p:pic>
        <p:nvPicPr>
          <p:cNvPr id="68" name="Google Shape;68;p21"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69" name="Google Shape;69;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12"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1" name="Google Shape;2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12"/>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pic>
        <p:nvPicPr>
          <p:cNvPr id="25" name="Google Shape;25;p13"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6" name="Google Shape;26;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8" name="Google Shape;28;p13"/>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pic>
        <p:nvPicPr>
          <p:cNvPr id="30" name="Google Shape;30;p14"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1" name="Google Shape;3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14"/>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pic>
        <p:nvPicPr>
          <p:cNvPr id="36" name="Google Shape;36;p15"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7" name="Google Shape;3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5"/>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pic>
        <p:nvPicPr>
          <p:cNvPr id="44" name="Google Shape;44;p16"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5" name="Google Shape;4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6"/>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7"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9" name="Google Shape;49;p17"/>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pic>
        <p:nvPicPr>
          <p:cNvPr id="51" name="Google Shape;51;p18"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2" name="Google Shape;52;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4" name="Google Shape;54;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5" name="Google Shape;55;p18"/>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pic>
        <p:nvPicPr>
          <p:cNvPr id="57" name="Google Shape;57;p19"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8" name="Google Shape;58;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9"/>
          <p:cNvSpPr>
            <a:spLocks noGrp="1"/>
          </p:cNvSpPr>
          <p:nvPr>
            <p:ph type="pic" idx="2"/>
          </p:nvPr>
        </p:nvSpPr>
        <p:spPr>
          <a:xfrm>
            <a:off x="1792288" y="612775"/>
            <a:ext cx="5486400" cy="4114800"/>
          </a:xfrm>
          <a:prstGeom prst="rect">
            <a:avLst/>
          </a:prstGeom>
          <a:noFill/>
          <a:ln>
            <a:noFill/>
          </a:ln>
        </p:spPr>
      </p:sp>
      <p:sp>
        <p:nvSpPr>
          <p:cNvPr id="60" name="Google Shape;60;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1" name="Google Shape;61;p19"/>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a:spLocks noGrp="1"/>
          </p:cNvSpPr>
          <p:nvPr>
            <p:ph type="ctrTitle"/>
          </p:nvPr>
        </p:nvSpPr>
        <p:spPr>
          <a:xfrm>
            <a:off x="213325" y="2130425"/>
            <a:ext cx="87351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Case Study : Forecasting Airport Passenger Arrival</a:t>
            </a:r>
            <a:endParaRPr b="1"/>
          </a:p>
        </p:txBody>
      </p:sp>
      <p:sp>
        <p:nvSpPr>
          <p:cNvPr id="77" name="Google Shape;77;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spcBef>
                <a:spcPts val="0"/>
              </a:spcBef>
              <a:spcAft>
                <a:spcPts val="0"/>
              </a:spcAft>
              <a:buClr>
                <a:srgbClr val="888888"/>
              </a:buClr>
              <a:buSzPct val="100000"/>
              <a:buNone/>
            </a:pPr>
            <a:r>
              <a:rPr lang="en-US"/>
              <a:t>Deep Parikh</a:t>
            </a:r>
            <a:endParaRPr/>
          </a:p>
          <a:p>
            <a:pPr marL="0" lvl="0" indent="0" algn="ctr" rtl="0">
              <a:spcBef>
                <a:spcPts val="0"/>
              </a:spcBef>
              <a:spcAft>
                <a:spcPts val="0"/>
              </a:spcAft>
              <a:buClr>
                <a:srgbClr val="888888"/>
              </a:buClr>
              <a:buSzPct val="100000"/>
              <a:buNone/>
            </a:pPr>
            <a:r>
              <a:rPr lang="en-US"/>
              <a:t>Dipen Talsania</a:t>
            </a:r>
            <a:br>
              <a:rPr lang="en-US"/>
            </a:br>
            <a:r>
              <a:rPr lang="en-US"/>
              <a:t>Michael Bayer</a:t>
            </a:r>
            <a:br>
              <a:rPr lang="en-US"/>
            </a:br>
            <a:r>
              <a:rPr lang="en-US"/>
              <a:t>Aghna Manzoor</a:t>
            </a:r>
            <a:br>
              <a:rPr lang="en-US"/>
            </a:br>
            <a:r>
              <a:rPr lang="en-US"/>
              <a:t>Sharath 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1efcdc97fc_4_0"/>
          <p:cNvSpPr txBox="1">
            <a:spLocks noGrp="1"/>
          </p:cNvSpPr>
          <p:nvPr>
            <p:ph type="title"/>
          </p:nvPr>
        </p:nvSpPr>
        <p:spPr>
          <a:xfrm>
            <a:off x="920700" y="363547"/>
            <a:ext cx="7302600" cy="830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100" b="1">
                <a:highlight>
                  <a:schemeClr val="lt1"/>
                </a:highlight>
              </a:rPr>
              <a:t>Number of staff and security Checkpoint</a:t>
            </a:r>
            <a:endParaRPr sz="3100"/>
          </a:p>
        </p:txBody>
      </p:sp>
      <p:sp>
        <p:nvSpPr>
          <p:cNvPr id="157" name="Google Shape;157;g21efcdc97fc_4_0"/>
          <p:cNvSpPr txBox="1">
            <a:spLocks noGrp="1"/>
          </p:cNvSpPr>
          <p:nvPr>
            <p:ph type="body" idx="1"/>
          </p:nvPr>
        </p:nvSpPr>
        <p:spPr>
          <a:xfrm>
            <a:off x="457200" y="1383575"/>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sz="2000"/>
              <a:t>λ (Arrival rate): Number of passengers arrived every two hour </a:t>
            </a:r>
            <a:endParaRPr sz="2000"/>
          </a:p>
          <a:p>
            <a:pPr marL="0" lvl="0" indent="0" algn="l" rtl="0">
              <a:spcBef>
                <a:spcPts val="360"/>
              </a:spcBef>
              <a:spcAft>
                <a:spcPts val="0"/>
              </a:spcAft>
              <a:buNone/>
            </a:pPr>
            <a:r>
              <a:rPr lang="en-US" sz="2000"/>
              <a:t>µ (Service rate): Number of passengers served every two hour</a:t>
            </a:r>
            <a:endParaRPr sz="2000"/>
          </a:p>
          <a:p>
            <a:pPr marL="0" lvl="0" indent="0" algn="l" rtl="0">
              <a:spcBef>
                <a:spcPts val="360"/>
              </a:spcBef>
              <a:spcAft>
                <a:spcPts val="0"/>
              </a:spcAft>
              <a:buNone/>
            </a:pPr>
            <a:endParaRPr sz="2000"/>
          </a:p>
          <a:p>
            <a:pPr marL="0" lvl="0" indent="0" algn="l" rtl="0">
              <a:spcBef>
                <a:spcPts val="0"/>
              </a:spcBef>
              <a:spcAft>
                <a:spcPts val="0"/>
              </a:spcAft>
              <a:buNone/>
            </a:pPr>
            <a:endParaRPr sz="2000"/>
          </a:p>
          <a:p>
            <a:pPr marL="0" lvl="0" indent="0" algn="l" rtl="0">
              <a:spcBef>
                <a:spcPts val="360"/>
              </a:spcBef>
              <a:spcAft>
                <a:spcPts val="0"/>
              </a:spcAft>
              <a:buClr>
                <a:srgbClr val="000000"/>
              </a:buClr>
              <a:buSzPts val="1100"/>
              <a:buFont typeface="Arial"/>
              <a:buNone/>
            </a:pPr>
            <a:endParaRPr sz="2000"/>
          </a:p>
        </p:txBody>
      </p:sp>
      <p:graphicFrame>
        <p:nvGraphicFramePr>
          <p:cNvPr id="158" name="Google Shape;158;g21efcdc97fc_4_0"/>
          <p:cNvGraphicFramePr/>
          <p:nvPr/>
        </p:nvGraphicFramePr>
        <p:xfrm>
          <a:off x="804700" y="2341825"/>
          <a:ext cx="3521800" cy="4034244"/>
        </p:xfrm>
        <a:graphic>
          <a:graphicData uri="http://schemas.openxmlformats.org/drawingml/2006/table">
            <a:tbl>
              <a:tblPr>
                <a:noFill/>
                <a:tableStyleId>{A116271C-4EE9-4D90-9178-AB8C37576D96}</a:tableStyleId>
              </a:tblPr>
              <a:tblGrid>
                <a:gridCol w="1777450">
                  <a:extLst>
                    <a:ext uri="{9D8B030D-6E8A-4147-A177-3AD203B41FA5}">
                      <a16:colId xmlns:a16="http://schemas.microsoft.com/office/drawing/2014/main" val="20000"/>
                    </a:ext>
                  </a:extLst>
                </a:gridCol>
                <a:gridCol w="1744350">
                  <a:extLst>
                    <a:ext uri="{9D8B030D-6E8A-4147-A177-3AD203B41FA5}">
                      <a16:colId xmlns:a16="http://schemas.microsoft.com/office/drawing/2014/main" val="20001"/>
                    </a:ext>
                  </a:extLst>
                </a:gridCol>
              </a:tblGrid>
              <a:tr h="324425">
                <a:tc>
                  <a:txBody>
                    <a:bodyPr/>
                    <a:lstStyle/>
                    <a:p>
                      <a:pPr marL="0" lvl="0" indent="0" algn="l" rtl="0">
                        <a:spcBef>
                          <a:spcPts val="0"/>
                        </a:spcBef>
                        <a:spcAft>
                          <a:spcPts val="0"/>
                        </a:spcAft>
                        <a:buNone/>
                      </a:pPr>
                      <a:r>
                        <a:rPr lang="en-US" sz="2000" b="1">
                          <a:latin typeface="Calibri"/>
                          <a:ea typeface="Calibri"/>
                          <a:cs typeface="Calibri"/>
                          <a:sym typeface="Calibri"/>
                        </a:rPr>
                        <a:t>Forecast Year 4 </a:t>
                      </a:r>
                      <a:endParaRPr sz="2000" b="1">
                        <a:latin typeface="Calibri"/>
                        <a:ea typeface="Calibri"/>
                        <a:cs typeface="Calibri"/>
                        <a:sym typeface="Calibri"/>
                      </a:endParaRPr>
                    </a:p>
                  </a:txBody>
                  <a:tcPr marL="9525" marR="9525" marT="9525" marB="91425" anchor="b">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2000"/>
                    </a:p>
                  </a:txBody>
                  <a:tcPr marL="9525" marR="9525" marT="9525" marB="91425" anchor="b">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4425">
                <a:tc>
                  <a:txBody>
                    <a:bodyPr/>
                    <a:lstStyle/>
                    <a:p>
                      <a:pPr marL="0" lvl="0" indent="0" algn="l" rtl="0">
                        <a:spcBef>
                          <a:spcPts val="0"/>
                        </a:spcBef>
                        <a:spcAft>
                          <a:spcPts val="0"/>
                        </a:spcAft>
                        <a:buNone/>
                      </a:pPr>
                      <a:r>
                        <a:rPr lang="en-US" sz="1600" b="1">
                          <a:latin typeface="Calibri"/>
                          <a:ea typeface="Calibri"/>
                          <a:cs typeface="Calibri"/>
                          <a:sym typeface="Calibri"/>
                        </a:rPr>
                        <a:t>Time slot</a:t>
                      </a:r>
                      <a:endParaRPr sz="16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Calibri"/>
                          <a:ea typeface="Calibri"/>
                          <a:cs typeface="Calibri"/>
                          <a:sym typeface="Calibri"/>
                        </a:rPr>
                        <a:t>No. of Passengers</a:t>
                      </a:r>
                      <a:endParaRPr sz="16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4425">
                <a:tc>
                  <a:txBody>
                    <a:bodyPr/>
                    <a:lstStyle/>
                    <a:p>
                      <a:pPr marL="0" lvl="0" indent="0" algn="l" rtl="0">
                        <a:spcBef>
                          <a:spcPts val="0"/>
                        </a:spcBef>
                        <a:spcAft>
                          <a:spcPts val="0"/>
                        </a:spcAft>
                        <a:buNone/>
                      </a:pPr>
                      <a:r>
                        <a:rPr lang="en-US" sz="1600">
                          <a:latin typeface="Calibri"/>
                          <a:ea typeface="Calibri"/>
                          <a:cs typeface="Calibri"/>
                          <a:sym typeface="Calibri"/>
                        </a:rPr>
                        <a:t>4-6 AM</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600">
                          <a:latin typeface="Calibri"/>
                          <a:ea typeface="Calibri"/>
                          <a:cs typeface="Calibri"/>
                          <a:sym typeface="Calibri"/>
                        </a:rPr>
                        <a:t>4927</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4425">
                <a:tc>
                  <a:txBody>
                    <a:bodyPr/>
                    <a:lstStyle/>
                    <a:p>
                      <a:pPr marL="0" lvl="0" indent="0" algn="l" rtl="0">
                        <a:spcBef>
                          <a:spcPts val="0"/>
                        </a:spcBef>
                        <a:spcAft>
                          <a:spcPts val="0"/>
                        </a:spcAft>
                        <a:buNone/>
                      </a:pPr>
                      <a:r>
                        <a:rPr lang="en-US" sz="1600">
                          <a:latin typeface="Calibri"/>
                          <a:ea typeface="Calibri"/>
                          <a:cs typeface="Calibri"/>
                          <a:sym typeface="Calibri"/>
                        </a:rPr>
                        <a:t>6-8 AM</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600">
                          <a:latin typeface="Calibri"/>
                          <a:ea typeface="Calibri"/>
                          <a:cs typeface="Calibri"/>
                          <a:sym typeface="Calibri"/>
                        </a:rPr>
                        <a:t>5529</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4425">
                <a:tc>
                  <a:txBody>
                    <a:bodyPr/>
                    <a:lstStyle/>
                    <a:p>
                      <a:pPr marL="0" lvl="0" indent="0" algn="l" rtl="0">
                        <a:spcBef>
                          <a:spcPts val="0"/>
                        </a:spcBef>
                        <a:spcAft>
                          <a:spcPts val="0"/>
                        </a:spcAft>
                        <a:buNone/>
                      </a:pPr>
                      <a:r>
                        <a:rPr lang="en-US" sz="1600">
                          <a:latin typeface="Calibri"/>
                          <a:ea typeface="Calibri"/>
                          <a:cs typeface="Calibri"/>
                          <a:sym typeface="Calibri"/>
                        </a:rPr>
                        <a:t>8-10 AM</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600">
                          <a:latin typeface="Calibri"/>
                          <a:ea typeface="Calibri"/>
                          <a:cs typeface="Calibri"/>
                          <a:sym typeface="Calibri"/>
                        </a:rPr>
                        <a:t>5783</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4425">
                <a:tc>
                  <a:txBody>
                    <a:bodyPr/>
                    <a:lstStyle/>
                    <a:p>
                      <a:pPr marL="0" lvl="0" indent="0" algn="l" rtl="0">
                        <a:spcBef>
                          <a:spcPts val="0"/>
                        </a:spcBef>
                        <a:spcAft>
                          <a:spcPts val="0"/>
                        </a:spcAft>
                        <a:buNone/>
                      </a:pPr>
                      <a:r>
                        <a:rPr lang="en-US" sz="1600">
                          <a:latin typeface="Calibri"/>
                          <a:ea typeface="Calibri"/>
                          <a:cs typeface="Calibri"/>
                          <a:sym typeface="Calibri"/>
                        </a:rPr>
                        <a:t>10-noon</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600">
                          <a:latin typeface="Calibri"/>
                          <a:ea typeface="Calibri"/>
                          <a:cs typeface="Calibri"/>
                          <a:sym typeface="Calibri"/>
                        </a:rPr>
                        <a:t>3248</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24425">
                <a:tc>
                  <a:txBody>
                    <a:bodyPr/>
                    <a:lstStyle/>
                    <a:p>
                      <a:pPr marL="0" lvl="0" indent="0" algn="l" rtl="0">
                        <a:spcBef>
                          <a:spcPts val="0"/>
                        </a:spcBef>
                        <a:spcAft>
                          <a:spcPts val="0"/>
                        </a:spcAft>
                        <a:buNone/>
                      </a:pPr>
                      <a:r>
                        <a:rPr lang="en-US" sz="1600">
                          <a:latin typeface="Calibri"/>
                          <a:ea typeface="Calibri"/>
                          <a:cs typeface="Calibri"/>
                          <a:sym typeface="Calibri"/>
                        </a:rPr>
                        <a:t>Noon-2 PM</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600">
                          <a:latin typeface="Calibri"/>
                          <a:ea typeface="Calibri"/>
                          <a:cs typeface="Calibri"/>
                          <a:sym typeface="Calibri"/>
                        </a:rPr>
                        <a:t>4020</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24425">
                <a:tc>
                  <a:txBody>
                    <a:bodyPr/>
                    <a:lstStyle/>
                    <a:p>
                      <a:pPr marL="0" lvl="0" indent="0" algn="l" rtl="0">
                        <a:spcBef>
                          <a:spcPts val="0"/>
                        </a:spcBef>
                        <a:spcAft>
                          <a:spcPts val="0"/>
                        </a:spcAft>
                        <a:buNone/>
                      </a:pPr>
                      <a:r>
                        <a:rPr lang="en-US" sz="1600">
                          <a:latin typeface="Calibri"/>
                          <a:ea typeface="Calibri"/>
                          <a:cs typeface="Calibri"/>
                          <a:sym typeface="Calibri"/>
                        </a:rPr>
                        <a:t>2-4 PM</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600">
                          <a:latin typeface="Calibri"/>
                          <a:ea typeface="Calibri"/>
                          <a:cs typeface="Calibri"/>
                          <a:sym typeface="Calibri"/>
                        </a:rPr>
                        <a:t>4249</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24425">
                <a:tc>
                  <a:txBody>
                    <a:bodyPr/>
                    <a:lstStyle/>
                    <a:p>
                      <a:pPr marL="0" lvl="0" indent="0" algn="l" rtl="0">
                        <a:spcBef>
                          <a:spcPts val="0"/>
                        </a:spcBef>
                        <a:spcAft>
                          <a:spcPts val="0"/>
                        </a:spcAft>
                        <a:buNone/>
                      </a:pPr>
                      <a:r>
                        <a:rPr lang="en-US" sz="1600">
                          <a:latin typeface="Calibri"/>
                          <a:ea typeface="Calibri"/>
                          <a:cs typeface="Calibri"/>
                          <a:sym typeface="Calibri"/>
                        </a:rPr>
                        <a:t>4-6 PM</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600">
                          <a:latin typeface="Calibri"/>
                          <a:ea typeface="Calibri"/>
                          <a:cs typeface="Calibri"/>
                          <a:sym typeface="Calibri"/>
                        </a:rPr>
                        <a:t>3726</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24425">
                <a:tc>
                  <a:txBody>
                    <a:bodyPr/>
                    <a:lstStyle/>
                    <a:p>
                      <a:pPr marL="0" lvl="0" indent="0" algn="l" rtl="0">
                        <a:spcBef>
                          <a:spcPts val="0"/>
                        </a:spcBef>
                        <a:spcAft>
                          <a:spcPts val="0"/>
                        </a:spcAft>
                        <a:buNone/>
                      </a:pPr>
                      <a:r>
                        <a:rPr lang="en-US" sz="1600">
                          <a:latin typeface="Calibri"/>
                          <a:ea typeface="Calibri"/>
                          <a:cs typeface="Calibri"/>
                          <a:sym typeface="Calibri"/>
                        </a:rPr>
                        <a:t>6-8 PM</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600">
                          <a:latin typeface="Calibri"/>
                          <a:ea typeface="Calibri"/>
                          <a:cs typeface="Calibri"/>
                          <a:sym typeface="Calibri"/>
                        </a:rPr>
                        <a:t>1724</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24425">
                <a:tc>
                  <a:txBody>
                    <a:bodyPr/>
                    <a:lstStyle/>
                    <a:p>
                      <a:pPr marL="0" lvl="0" indent="0" algn="l" rtl="0">
                        <a:spcBef>
                          <a:spcPts val="0"/>
                        </a:spcBef>
                        <a:spcAft>
                          <a:spcPts val="0"/>
                        </a:spcAft>
                        <a:buNone/>
                      </a:pPr>
                      <a:r>
                        <a:rPr lang="en-US" sz="1600">
                          <a:latin typeface="Calibri"/>
                          <a:ea typeface="Calibri"/>
                          <a:cs typeface="Calibri"/>
                          <a:sym typeface="Calibri"/>
                        </a:rPr>
                        <a:t>8-10 PM</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600">
                          <a:latin typeface="Calibri"/>
                          <a:ea typeface="Calibri"/>
                          <a:cs typeface="Calibri"/>
                          <a:sym typeface="Calibri"/>
                        </a:rPr>
                        <a:t>528</a:t>
                      </a:r>
                      <a:endParaRPr sz="16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159" name="Google Shape;159;g21efcdc97fc_4_0"/>
          <p:cNvSpPr txBox="1"/>
          <p:nvPr/>
        </p:nvSpPr>
        <p:spPr>
          <a:xfrm>
            <a:off x="4670550" y="2261375"/>
            <a:ext cx="3724500" cy="1108200"/>
          </a:xfrm>
          <a:prstGeom prst="rect">
            <a:avLst/>
          </a:prstGeom>
          <a:noFill/>
          <a:ln>
            <a:noFill/>
          </a:ln>
        </p:spPr>
        <p:txBody>
          <a:bodyPr spcFirstLastPara="1" wrap="square" lIns="91425" tIns="91425" rIns="91425" bIns="91425" anchor="t" anchorCtr="0">
            <a:spAutoFit/>
          </a:bodyPr>
          <a:lstStyle/>
          <a:p>
            <a:pPr marL="0" lvl="0" indent="0" algn="l" rtl="0">
              <a:spcBef>
                <a:spcPts val="640"/>
              </a:spcBef>
              <a:spcAft>
                <a:spcPts val="0"/>
              </a:spcAft>
              <a:buNone/>
            </a:pPr>
            <a:r>
              <a:rPr lang="en-US" sz="2000">
                <a:solidFill>
                  <a:schemeClr val="dk1"/>
                </a:solidFill>
                <a:latin typeface="Calibri"/>
                <a:ea typeface="Calibri"/>
                <a:cs typeface="Calibri"/>
                <a:sym typeface="Calibri"/>
              </a:rPr>
              <a:t>Find the minimum c (number of checkpoints) for each time slot to avoid delays.</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4e9e60e69b_0_0"/>
          <p:cNvSpPr txBox="1">
            <a:spLocks noGrp="1"/>
          </p:cNvSpPr>
          <p:nvPr>
            <p:ph type="title"/>
          </p:nvPr>
        </p:nvSpPr>
        <p:spPr>
          <a:xfrm>
            <a:off x="920700" y="363547"/>
            <a:ext cx="7302600" cy="830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200" b="1">
                <a:highlight>
                  <a:schemeClr val="lt1"/>
                </a:highlight>
              </a:rPr>
              <a:t>Number of staff and security Checkpoint</a:t>
            </a:r>
            <a:endParaRPr sz="3200"/>
          </a:p>
        </p:txBody>
      </p:sp>
      <p:graphicFrame>
        <p:nvGraphicFramePr>
          <p:cNvPr id="166" name="Google Shape;166;g24e9e60e69b_0_0"/>
          <p:cNvGraphicFramePr/>
          <p:nvPr/>
        </p:nvGraphicFramePr>
        <p:xfrm>
          <a:off x="191375" y="1264550"/>
          <a:ext cx="5329725" cy="4607257"/>
        </p:xfrm>
        <a:graphic>
          <a:graphicData uri="http://schemas.openxmlformats.org/drawingml/2006/table">
            <a:tbl>
              <a:tblPr>
                <a:noFill/>
                <a:tableStyleId>{7ADE3F4A-8D30-486A-94C2-545F46975190}</a:tableStyleId>
              </a:tblPr>
              <a:tblGrid>
                <a:gridCol w="2808475">
                  <a:extLst>
                    <a:ext uri="{9D8B030D-6E8A-4147-A177-3AD203B41FA5}">
                      <a16:colId xmlns:a16="http://schemas.microsoft.com/office/drawing/2014/main" val="20000"/>
                    </a:ext>
                  </a:extLst>
                </a:gridCol>
                <a:gridCol w="814725">
                  <a:extLst>
                    <a:ext uri="{9D8B030D-6E8A-4147-A177-3AD203B41FA5}">
                      <a16:colId xmlns:a16="http://schemas.microsoft.com/office/drawing/2014/main" val="20001"/>
                    </a:ext>
                  </a:extLst>
                </a:gridCol>
                <a:gridCol w="1706525">
                  <a:extLst>
                    <a:ext uri="{9D8B030D-6E8A-4147-A177-3AD203B41FA5}">
                      <a16:colId xmlns:a16="http://schemas.microsoft.com/office/drawing/2014/main" val="20002"/>
                    </a:ext>
                  </a:extLst>
                </a:gridCol>
              </a:tblGrid>
              <a:tr h="200025">
                <a:tc>
                  <a:txBody>
                    <a:bodyPr/>
                    <a:lstStyle/>
                    <a:p>
                      <a:pPr marL="0" lvl="0" indent="0" algn="l" rtl="0">
                        <a:spcBef>
                          <a:spcPts val="0"/>
                        </a:spcBef>
                        <a:spcAft>
                          <a:spcPts val="0"/>
                        </a:spcAft>
                        <a:buNone/>
                      </a:pPr>
                      <a:r>
                        <a:rPr lang="en-US">
                          <a:latin typeface="Calibri"/>
                          <a:ea typeface="Calibri"/>
                          <a:cs typeface="Calibri"/>
                          <a:sym typeface="Calibri"/>
                        </a:rPr>
                        <a:t>4-6 AM</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525" marR="9525" marT="9525" marB="91425" anchor="b">
                    <a:lnL w="6350"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a:p>
                  </a:txBody>
                  <a:tcPr marL="9525" marR="9525" marT="9525" marB="91425" anchor="b"/>
                </a:tc>
                <a:extLst>
                  <a:ext uri="{0D108BD9-81ED-4DB2-BD59-A6C34878D82A}">
                    <a16:rowId xmlns:a16="http://schemas.microsoft.com/office/drawing/2014/main" val="10000"/>
                  </a:ext>
                </a:extLst>
              </a:tr>
              <a:tr h="225625">
                <a:tc>
                  <a:txBody>
                    <a:bodyPr/>
                    <a:lstStyle/>
                    <a:p>
                      <a:pPr marL="0" lvl="0" indent="0" algn="l" rtl="0">
                        <a:spcBef>
                          <a:spcPts val="0"/>
                        </a:spcBef>
                        <a:spcAft>
                          <a:spcPts val="0"/>
                        </a:spcAft>
                        <a:buNone/>
                      </a:pPr>
                      <a:endParaRPr/>
                    </a:p>
                  </a:txBody>
                  <a:tcPr marL="9525" marR="9525" marT="9525" marB="91425" anchor="b">
                    <a:lnT w="63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525" marR="9525" marT="9525" marB="91425" anchor="b">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525" marR="9525" marT="9525" marB="91425" anchor="b"/>
                </a:tc>
                <a:extLst>
                  <a:ext uri="{0D108BD9-81ED-4DB2-BD59-A6C34878D82A}">
                    <a16:rowId xmlns:a16="http://schemas.microsoft.com/office/drawing/2014/main" val="10001"/>
                  </a:ext>
                </a:extLst>
              </a:tr>
              <a:tr h="200025">
                <a:tc>
                  <a:txBody>
                    <a:bodyPr/>
                    <a:lstStyle/>
                    <a:p>
                      <a:pPr marL="0" lvl="0" indent="0" algn="r" rtl="0">
                        <a:lnSpc>
                          <a:spcPct val="115000"/>
                        </a:lnSpc>
                        <a:spcBef>
                          <a:spcPts val="0"/>
                        </a:spcBef>
                        <a:spcAft>
                          <a:spcPts val="0"/>
                        </a:spcAft>
                        <a:buNone/>
                      </a:pPr>
                      <a:r>
                        <a:rPr lang="en-US" i="1"/>
                        <a:t>  Arrival rate</a:t>
                      </a:r>
                      <a:r>
                        <a:rPr lang="en-US"/>
                        <a:t> =</a:t>
                      </a:r>
                      <a:endParaRPr/>
                    </a:p>
                  </a:txBody>
                  <a:tcPr marL="9525" marR="9525" marT="9525" marB="91425" anchor="b">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US">
                          <a:latin typeface="Calibri"/>
                          <a:ea typeface="Calibri"/>
                          <a:cs typeface="Calibri"/>
                          <a:sym typeface="Calibri"/>
                        </a:rPr>
                        <a:t>4927.00</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t>passengers per 2 hour</a:t>
                      </a:r>
                      <a:endParaRPr/>
                    </a:p>
                  </a:txBody>
                  <a:tcPr marL="9525" marR="9525" marT="9525" marB="91425" anchor="b">
                    <a:lnL w="6350" cap="flat" cmpd="sng">
                      <a:solidFill>
                        <a:srgbClr val="000000"/>
                      </a:solidFill>
                      <a:prstDash val="solid"/>
                      <a:round/>
                      <a:headEnd type="none" w="sm" len="sm"/>
                      <a:tailEnd type="none" w="sm" len="sm"/>
                    </a:lnL>
                  </a:tcPr>
                </a:tc>
                <a:extLst>
                  <a:ext uri="{0D108BD9-81ED-4DB2-BD59-A6C34878D82A}">
                    <a16:rowId xmlns:a16="http://schemas.microsoft.com/office/drawing/2014/main" val="10002"/>
                  </a:ext>
                </a:extLst>
              </a:tr>
              <a:tr h="200025">
                <a:tc>
                  <a:txBody>
                    <a:bodyPr/>
                    <a:lstStyle/>
                    <a:p>
                      <a:pPr marL="0" lvl="0" indent="0" algn="r" rtl="0">
                        <a:lnSpc>
                          <a:spcPct val="115000"/>
                        </a:lnSpc>
                        <a:spcBef>
                          <a:spcPts val="0"/>
                        </a:spcBef>
                        <a:spcAft>
                          <a:spcPts val="0"/>
                        </a:spcAft>
                        <a:buNone/>
                      </a:pPr>
                      <a:r>
                        <a:rPr lang="en-US" i="1"/>
                        <a:t>Service rate</a:t>
                      </a:r>
                      <a:r>
                        <a:rPr lang="en-US"/>
                        <a:t> = </a:t>
                      </a:r>
                      <a:endParaRPr/>
                    </a:p>
                  </a:txBody>
                  <a:tcPr marL="9525" marR="9525" marT="9525" marB="91425" anchor="b">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US"/>
                        <a:t>620.68</a:t>
                      </a:r>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t>passengers per hour</a:t>
                      </a:r>
                      <a:endParaRPr/>
                    </a:p>
                  </a:txBody>
                  <a:tcPr marL="9525" marR="9525" marT="9525" marB="91425" anchor="b">
                    <a:lnL w="6350" cap="flat" cmpd="sng">
                      <a:solidFill>
                        <a:srgbClr val="000000"/>
                      </a:solidFill>
                      <a:prstDash val="solid"/>
                      <a:round/>
                      <a:headEnd type="none" w="sm" len="sm"/>
                      <a:tailEnd type="none" w="sm" len="sm"/>
                    </a:lnL>
                  </a:tcPr>
                </a:tc>
                <a:extLst>
                  <a:ext uri="{0D108BD9-81ED-4DB2-BD59-A6C34878D82A}">
                    <a16:rowId xmlns:a16="http://schemas.microsoft.com/office/drawing/2014/main" val="10003"/>
                  </a:ext>
                </a:extLst>
              </a:tr>
              <a:tr h="200025">
                <a:tc>
                  <a:txBody>
                    <a:bodyPr/>
                    <a:lstStyle/>
                    <a:p>
                      <a:pPr marL="0" lvl="0" indent="0" algn="r" rtl="0">
                        <a:lnSpc>
                          <a:spcPct val="115000"/>
                        </a:lnSpc>
                        <a:spcBef>
                          <a:spcPts val="0"/>
                        </a:spcBef>
                        <a:spcAft>
                          <a:spcPts val="0"/>
                        </a:spcAft>
                        <a:buNone/>
                      </a:pPr>
                      <a:r>
                        <a:rPr lang="en-US">
                          <a:latin typeface="Calibri"/>
                          <a:ea typeface="Calibri"/>
                          <a:cs typeface="Calibri"/>
                          <a:sym typeface="Calibri"/>
                        </a:rPr>
                        <a:t>             	</a:t>
                      </a:r>
                      <a:r>
                        <a:rPr lang="en-US" i="1"/>
                        <a:t>  c </a:t>
                      </a:r>
                      <a:r>
                        <a:rPr lang="en-US"/>
                        <a:t>=</a:t>
                      </a:r>
                      <a:endParaRPr/>
                    </a:p>
                  </a:txBody>
                  <a:tcPr marL="9525" marR="9525" marT="9525" marB="91425" anchor="b">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US">
                          <a:latin typeface="Calibri"/>
                          <a:ea typeface="Calibri"/>
                          <a:cs typeface="Calibri"/>
                          <a:sym typeface="Calibri"/>
                        </a:rPr>
                        <a:t>8</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t>Check points</a:t>
                      </a:r>
                      <a:endParaRPr/>
                    </a:p>
                  </a:txBody>
                  <a:tcPr marL="9525" marR="9525" marT="9525" marB="91425" anchor="b">
                    <a:lnL w="6350" cap="flat" cmpd="sng">
                      <a:solidFill>
                        <a:srgbClr val="000000"/>
                      </a:solidFill>
                      <a:prstDash val="solid"/>
                      <a:round/>
                      <a:headEnd type="none" w="sm" len="sm"/>
                      <a:tailEnd type="none" w="sm" len="sm"/>
                    </a:lnL>
                  </a:tcPr>
                </a:tc>
                <a:extLst>
                  <a:ext uri="{0D108BD9-81ED-4DB2-BD59-A6C34878D82A}">
                    <a16:rowId xmlns:a16="http://schemas.microsoft.com/office/drawing/2014/main" val="10004"/>
                  </a:ext>
                </a:extLst>
              </a:tr>
              <a:tr h="200025">
                <a:tc>
                  <a:txBody>
                    <a:bodyPr/>
                    <a:lstStyle/>
                    <a:p>
                      <a:pPr marL="0" lvl="0" indent="0" algn="l" rtl="0">
                        <a:spcBef>
                          <a:spcPts val="0"/>
                        </a:spcBef>
                        <a:spcAft>
                          <a:spcPts val="0"/>
                        </a:spcAft>
                        <a:buNone/>
                      </a:pPr>
                      <a:endParaRPr/>
                    </a:p>
                  </a:txBody>
                  <a:tcPr marL="9525" marR="9525" marT="9525" marB="91425" anchor="b"/>
                </a:tc>
                <a:tc>
                  <a:txBody>
                    <a:bodyPr/>
                    <a:lstStyle/>
                    <a:p>
                      <a:pPr marL="0" lvl="0" indent="0" algn="l" rtl="0">
                        <a:spcBef>
                          <a:spcPts val="0"/>
                        </a:spcBef>
                        <a:spcAft>
                          <a:spcPts val="0"/>
                        </a:spcAft>
                        <a:buNone/>
                      </a:pPr>
                      <a:endParaRPr/>
                    </a:p>
                  </a:txBody>
                  <a:tcPr marL="9525" marR="9525" marT="9525" marB="91425" anchor="b">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525" marR="9525" marT="9525" marB="91425" anchor="b"/>
                </a:tc>
                <a:extLst>
                  <a:ext uri="{0D108BD9-81ED-4DB2-BD59-A6C34878D82A}">
                    <a16:rowId xmlns:a16="http://schemas.microsoft.com/office/drawing/2014/main" val="10005"/>
                  </a:ext>
                </a:extLst>
              </a:tr>
              <a:tr h="200025">
                <a:tc>
                  <a:txBody>
                    <a:bodyPr/>
                    <a:lstStyle/>
                    <a:p>
                      <a:pPr marL="0" lvl="0" indent="0" algn="r" rtl="0">
                        <a:lnSpc>
                          <a:spcPct val="115000"/>
                        </a:lnSpc>
                        <a:spcBef>
                          <a:spcPts val="0"/>
                        </a:spcBef>
                        <a:spcAft>
                          <a:spcPts val="0"/>
                        </a:spcAft>
                        <a:buNone/>
                      </a:pPr>
                      <a:r>
                        <a:rPr lang="en-US">
                          <a:latin typeface="Calibri"/>
                          <a:ea typeface="Calibri"/>
                          <a:cs typeface="Calibri"/>
                          <a:sym typeface="Calibri"/>
                        </a:rPr>
                        <a:t>             	</a:t>
                      </a:r>
                      <a:r>
                        <a:rPr lang="en-US" i="1"/>
                        <a:t>Po</a:t>
                      </a:r>
                      <a:r>
                        <a:rPr lang="en-US"/>
                        <a:t> =</a:t>
                      </a:r>
                      <a:endParaRPr/>
                    </a:p>
                  </a:txBody>
                  <a:tcPr marL="9525" marR="9525" marT="9525" marB="91425" anchor="b">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US">
                          <a:latin typeface="Calibri"/>
                          <a:ea typeface="Calibri"/>
                          <a:cs typeface="Calibri"/>
                          <a:sym typeface="Calibri"/>
                        </a:rPr>
                        <a:t>0.000</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525" marR="9525" marT="9525" marB="91425" anchor="b">
                    <a:lnL w="6350" cap="flat" cmpd="sng">
                      <a:solidFill>
                        <a:srgbClr val="000000"/>
                      </a:solidFill>
                      <a:prstDash val="solid"/>
                      <a:round/>
                      <a:headEnd type="none" w="sm" len="sm"/>
                      <a:tailEnd type="none" w="sm" len="sm"/>
                    </a:lnL>
                  </a:tcPr>
                </a:tc>
                <a:extLst>
                  <a:ext uri="{0D108BD9-81ED-4DB2-BD59-A6C34878D82A}">
                    <a16:rowId xmlns:a16="http://schemas.microsoft.com/office/drawing/2014/main" val="10006"/>
                  </a:ext>
                </a:extLst>
              </a:tr>
              <a:tr h="200025">
                <a:tc>
                  <a:txBody>
                    <a:bodyPr/>
                    <a:lstStyle/>
                    <a:p>
                      <a:pPr marL="0" lvl="0" indent="0" algn="r" rtl="0">
                        <a:lnSpc>
                          <a:spcPct val="115000"/>
                        </a:lnSpc>
                        <a:spcBef>
                          <a:spcPts val="0"/>
                        </a:spcBef>
                        <a:spcAft>
                          <a:spcPts val="0"/>
                        </a:spcAft>
                        <a:buNone/>
                      </a:pPr>
                      <a:r>
                        <a:rPr lang="en-US" i="1"/>
                        <a:t>            	Pw</a:t>
                      </a:r>
                      <a:r>
                        <a:rPr lang="en-US"/>
                        <a:t> =</a:t>
                      </a:r>
                      <a:endParaRPr/>
                    </a:p>
                  </a:txBody>
                  <a:tcPr marL="9525" marR="9525" marT="9525" marB="91425" anchor="b">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US">
                          <a:latin typeface="Calibri"/>
                          <a:ea typeface="Calibri"/>
                          <a:cs typeface="Calibri"/>
                          <a:sym typeface="Calibri"/>
                        </a:rPr>
                        <a:t>0.975</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525" marR="9525" marT="9525" marB="91425" anchor="b">
                    <a:lnL w="6350" cap="flat" cmpd="sng">
                      <a:solidFill>
                        <a:srgbClr val="000000"/>
                      </a:solidFill>
                      <a:prstDash val="solid"/>
                      <a:round/>
                      <a:headEnd type="none" w="sm" len="sm"/>
                      <a:tailEnd type="none" w="sm" len="sm"/>
                    </a:lnL>
                  </a:tcPr>
                </a:tc>
                <a:extLst>
                  <a:ext uri="{0D108BD9-81ED-4DB2-BD59-A6C34878D82A}">
                    <a16:rowId xmlns:a16="http://schemas.microsoft.com/office/drawing/2014/main" val="10007"/>
                  </a:ext>
                </a:extLst>
              </a:tr>
              <a:tr h="200025">
                <a:tc>
                  <a:txBody>
                    <a:bodyPr/>
                    <a:lstStyle/>
                    <a:p>
                      <a:pPr marL="0" lvl="0" indent="0" algn="r" rtl="0">
                        <a:lnSpc>
                          <a:spcPct val="115000"/>
                        </a:lnSpc>
                        <a:spcBef>
                          <a:spcPts val="0"/>
                        </a:spcBef>
                        <a:spcAft>
                          <a:spcPts val="0"/>
                        </a:spcAft>
                        <a:buNone/>
                      </a:pPr>
                      <a:r>
                        <a:rPr lang="en-US">
                          <a:latin typeface="Calibri"/>
                          <a:ea typeface="Calibri"/>
                          <a:cs typeface="Calibri"/>
                          <a:sym typeface="Calibri"/>
                        </a:rPr>
                        <a:t>  Average number in the system (</a:t>
                      </a:r>
                      <a:r>
                        <a:rPr lang="en-US" i="1"/>
                        <a:t>L</a:t>
                      </a:r>
                      <a:r>
                        <a:rPr lang="en-US"/>
                        <a:t>) = </a:t>
                      </a:r>
                      <a:endParaRPr/>
                    </a:p>
                  </a:txBody>
                  <a:tcPr marL="9525" marR="9525" marT="9525" marB="91425" anchor="b">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US">
                          <a:latin typeface="Calibri"/>
                          <a:ea typeface="Calibri"/>
                          <a:cs typeface="Calibri"/>
                          <a:sym typeface="Calibri"/>
                        </a:rPr>
                        <a:t>132.65</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Calibri"/>
                          <a:ea typeface="Calibri"/>
                          <a:cs typeface="Calibri"/>
                          <a:sym typeface="Calibri"/>
                        </a:rPr>
                        <a:t>passengers</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tcPr>
                </a:tc>
                <a:extLst>
                  <a:ext uri="{0D108BD9-81ED-4DB2-BD59-A6C34878D82A}">
                    <a16:rowId xmlns:a16="http://schemas.microsoft.com/office/drawing/2014/main" val="10008"/>
                  </a:ext>
                </a:extLst>
              </a:tr>
              <a:tr h="200025">
                <a:tc>
                  <a:txBody>
                    <a:bodyPr/>
                    <a:lstStyle/>
                    <a:p>
                      <a:pPr marL="0" lvl="0" indent="0" algn="r" rtl="0">
                        <a:lnSpc>
                          <a:spcPct val="115000"/>
                        </a:lnSpc>
                        <a:spcBef>
                          <a:spcPts val="0"/>
                        </a:spcBef>
                        <a:spcAft>
                          <a:spcPts val="0"/>
                        </a:spcAft>
                        <a:buNone/>
                      </a:pPr>
                      <a:r>
                        <a:rPr lang="en-US">
                          <a:latin typeface="Calibri"/>
                          <a:ea typeface="Calibri"/>
                          <a:cs typeface="Calibri"/>
                          <a:sym typeface="Calibri"/>
                        </a:rPr>
                        <a:t> Average number in the queue (</a:t>
                      </a:r>
                      <a:r>
                        <a:rPr lang="en-US" i="1"/>
                        <a:t>Lq</a:t>
                      </a:r>
                      <a:r>
                        <a:rPr lang="en-US"/>
                        <a:t>) = </a:t>
                      </a:r>
                      <a:endParaRPr/>
                    </a:p>
                  </a:txBody>
                  <a:tcPr marL="9525" marR="9525" marT="9525" marB="91425" anchor="b">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US">
                          <a:latin typeface="Calibri"/>
                          <a:ea typeface="Calibri"/>
                          <a:cs typeface="Calibri"/>
                          <a:sym typeface="Calibri"/>
                        </a:rPr>
                        <a:t>124.716</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Calibri"/>
                          <a:ea typeface="Calibri"/>
                          <a:cs typeface="Calibri"/>
                          <a:sym typeface="Calibri"/>
                        </a:rPr>
                        <a:t>passengers</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tcPr>
                </a:tc>
                <a:extLst>
                  <a:ext uri="{0D108BD9-81ED-4DB2-BD59-A6C34878D82A}">
                    <a16:rowId xmlns:a16="http://schemas.microsoft.com/office/drawing/2014/main" val="10009"/>
                  </a:ext>
                </a:extLst>
              </a:tr>
              <a:tr h="200025">
                <a:tc>
                  <a:txBody>
                    <a:bodyPr/>
                    <a:lstStyle/>
                    <a:p>
                      <a:pPr marL="0" lvl="0" indent="0" algn="r" rtl="0">
                        <a:lnSpc>
                          <a:spcPct val="115000"/>
                        </a:lnSpc>
                        <a:spcBef>
                          <a:spcPts val="0"/>
                        </a:spcBef>
                        <a:spcAft>
                          <a:spcPts val="0"/>
                        </a:spcAft>
                        <a:buNone/>
                      </a:pPr>
                      <a:r>
                        <a:rPr lang="en-US">
                          <a:latin typeface="Calibri"/>
                          <a:ea typeface="Calibri"/>
                          <a:cs typeface="Calibri"/>
                          <a:sym typeface="Calibri"/>
                        </a:rPr>
                        <a:t>  	Average time in the system (</a:t>
                      </a:r>
                      <a:r>
                        <a:rPr lang="en-US" i="1"/>
                        <a:t>W</a:t>
                      </a:r>
                      <a:r>
                        <a:rPr lang="en-US"/>
                        <a:t>) = </a:t>
                      </a:r>
                      <a:endParaRPr/>
                    </a:p>
                  </a:txBody>
                  <a:tcPr marL="9525" marR="9525" marT="9525" marB="91425" anchor="b">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US">
                          <a:latin typeface="Calibri"/>
                          <a:ea typeface="Calibri"/>
                          <a:cs typeface="Calibri"/>
                          <a:sym typeface="Calibri"/>
                        </a:rPr>
                        <a:t>1.62</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Calibri"/>
                          <a:ea typeface="Calibri"/>
                          <a:cs typeface="Calibri"/>
                          <a:sym typeface="Calibri"/>
                        </a:rPr>
                        <a:t>minutes</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tcPr>
                </a:tc>
                <a:extLst>
                  <a:ext uri="{0D108BD9-81ED-4DB2-BD59-A6C34878D82A}">
                    <a16:rowId xmlns:a16="http://schemas.microsoft.com/office/drawing/2014/main" val="10010"/>
                  </a:ext>
                </a:extLst>
              </a:tr>
              <a:tr h="327250">
                <a:tc>
                  <a:txBody>
                    <a:bodyPr/>
                    <a:lstStyle/>
                    <a:p>
                      <a:pPr marL="0" lvl="0" indent="0" algn="r" rtl="0">
                        <a:lnSpc>
                          <a:spcPct val="115000"/>
                        </a:lnSpc>
                        <a:spcBef>
                          <a:spcPts val="0"/>
                        </a:spcBef>
                        <a:spcAft>
                          <a:spcPts val="0"/>
                        </a:spcAft>
                        <a:buNone/>
                      </a:pPr>
                      <a:r>
                        <a:rPr lang="en-US">
                          <a:latin typeface="Calibri"/>
                          <a:ea typeface="Calibri"/>
                          <a:cs typeface="Calibri"/>
                          <a:sym typeface="Calibri"/>
                        </a:rPr>
                        <a:t> 	Average time in the queue (</a:t>
                      </a:r>
                      <a:r>
                        <a:rPr lang="en-US" i="1"/>
                        <a:t>Wq</a:t>
                      </a:r>
                      <a:r>
                        <a:rPr lang="en-US"/>
                        <a:t>) = </a:t>
                      </a:r>
                      <a:endParaRPr/>
                    </a:p>
                  </a:txBody>
                  <a:tcPr marL="9525" marR="9525" marT="9525" marB="91425" anchor="b">
                    <a:lnR w="63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US">
                          <a:latin typeface="Calibri"/>
                          <a:ea typeface="Calibri"/>
                          <a:cs typeface="Calibri"/>
                          <a:sym typeface="Calibri"/>
                        </a:rPr>
                        <a:t>1.52</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Calibri"/>
                          <a:ea typeface="Calibri"/>
                          <a:cs typeface="Calibri"/>
                          <a:sym typeface="Calibri"/>
                        </a:rPr>
                        <a:t>minutes</a:t>
                      </a:r>
                      <a:endParaRPr>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tcPr>
                </a:tc>
                <a:extLst>
                  <a:ext uri="{0D108BD9-81ED-4DB2-BD59-A6C34878D82A}">
                    <a16:rowId xmlns:a16="http://schemas.microsoft.com/office/drawing/2014/main" val="10011"/>
                  </a:ext>
                </a:extLst>
              </a:tr>
            </a:tbl>
          </a:graphicData>
        </a:graphic>
      </p:graphicFrame>
      <p:pic>
        <p:nvPicPr>
          <p:cNvPr id="167" name="Google Shape;167;g24e9e60e69b_0_0"/>
          <p:cNvPicPr preferRelativeResize="0"/>
          <p:nvPr/>
        </p:nvPicPr>
        <p:blipFill>
          <a:blip r:embed="rId3">
            <a:alphaModFix/>
          </a:blip>
          <a:stretch>
            <a:fillRect/>
          </a:stretch>
        </p:blipFill>
        <p:spPr>
          <a:xfrm>
            <a:off x="5552325" y="1193950"/>
            <a:ext cx="3562499" cy="760700"/>
          </a:xfrm>
          <a:prstGeom prst="rect">
            <a:avLst/>
          </a:prstGeom>
          <a:noFill/>
          <a:ln>
            <a:noFill/>
          </a:ln>
        </p:spPr>
      </p:pic>
      <p:pic>
        <p:nvPicPr>
          <p:cNvPr id="168" name="Google Shape;168;g24e9e60e69b_0_0"/>
          <p:cNvPicPr preferRelativeResize="0"/>
          <p:nvPr/>
        </p:nvPicPr>
        <p:blipFill>
          <a:blip r:embed="rId4">
            <a:alphaModFix/>
          </a:blip>
          <a:stretch>
            <a:fillRect/>
          </a:stretch>
        </p:blipFill>
        <p:spPr>
          <a:xfrm>
            <a:off x="5672675" y="2058325"/>
            <a:ext cx="2257567" cy="760700"/>
          </a:xfrm>
          <a:prstGeom prst="rect">
            <a:avLst/>
          </a:prstGeom>
          <a:noFill/>
          <a:ln>
            <a:noFill/>
          </a:ln>
        </p:spPr>
      </p:pic>
      <p:pic>
        <p:nvPicPr>
          <p:cNvPr id="169" name="Google Shape;169;g24e9e60e69b_0_0"/>
          <p:cNvPicPr preferRelativeResize="0"/>
          <p:nvPr/>
        </p:nvPicPr>
        <p:blipFill>
          <a:blip r:embed="rId5">
            <a:alphaModFix/>
          </a:blip>
          <a:stretch>
            <a:fillRect/>
          </a:stretch>
        </p:blipFill>
        <p:spPr>
          <a:xfrm>
            <a:off x="5672675" y="2922700"/>
            <a:ext cx="3185000" cy="948925"/>
          </a:xfrm>
          <a:prstGeom prst="rect">
            <a:avLst/>
          </a:prstGeom>
          <a:noFill/>
          <a:ln>
            <a:noFill/>
          </a:ln>
        </p:spPr>
      </p:pic>
      <p:pic>
        <p:nvPicPr>
          <p:cNvPr id="170" name="Google Shape;170;g24e9e60e69b_0_0"/>
          <p:cNvPicPr preferRelativeResize="0"/>
          <p:nvPr/>
        </p:nvPicPr>
        <p:blipFill>
          <a:blip r:embed="rId6">
            <a:alphaModFix/>
          </a:blip>
          <a:stretch>
            <a:fillRect/>
          </a:stretch>
        </p:blipFill>
        <p:spPr>
          <a:xfrm>
            <a:off x="5749675" y="3975300"/>
            <a:ext cx="1884375" cy="662775"/>
          </a:xfrm>
          <a:prstGeom prst="rect">
            <a:avLst/>
          </a:prstGeom>
          <a:noFill/>
          <a:ln>
            <a:noFill/>
          </a:ln>
        </p:spPr>
      </p:pic>
      <p:pic>
        <p:nvPicPr>
          <p:cNvPr id="171" name="Google Shape;171;g24e9e60e69b_0_0"/>
          <p:cNvPicPr preferRelativeResize="0"/>
          <p:nvPr/>
        </p:nvPicPr>
        <p:blipFill>
          <a:blip r:embed="rId7">
            <a:alphaModFix/>
          </a:blip>
          <a:stretch>
            <a:fillRect/>
          </a:stretch>
        </p:blipFill>
        <p:spPr>
          <a:xfrm>
            <a:off x="5749675" y="4638075"/>
            <a:ext cx="1137009" cy="830400"/>
          </a:xfrm>
          <a:prstGeom prst="rect">
            <a:avLst/>
          </a:prstGeom>
          <a:noFill/>
          <a:ln>
            <a:noFill/>
          </a:ln>
        </p:spPr>
      </p:pic>
      <p:pic>
        <p:nvPicPr>
          <p:cNvPr id="172" name="Google Shape;172;g24e9e60e69b_0_0"/>
          <p:cNvPicPr preferRelativeResize="0"/>
          <p:nvPr/>
        </p:nvPicPr>
        <p:blipFill>
          <a:blip r:embed="rId8">
            <a:alphaModFix/>
          </a:blip>
          <a:stretch>
            <a:fillRect/>
          </a:stretch>
        </p:blipFill>
        <p:spPr>
          <a:xfrm>
            <a:off x="5749675" y="5600375"/>
            <a:ext cx="2257575" cy="6514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4e9e60e69b_0_8"/>
          <p:cNvSpPr txBox="1">
            <a:spLocks noGrp="1"/>
          </p:cNvSpPr>
          <p:nvPr>
            <p:ph type="title"/>
          </p:nvPr>
        </p:nvSpPr>
        <p:spPr>
          <a:xfrm>
            <a:off x="920700" y="363547"/>
            <a:ext cx="7302600" cy="830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200" b="1">
                <a:highlight>
                  <a:schemeClr val="lt1"/>
                </a:highlight>
              </a:rPr>
              <a:t>Number of staff and security Checkpoint</a:t>
            </a:r>
            <a:endParaRPr sz="5100"/>
          </a:p>
        </p:txBody>
      </p:sp>
      <p:graphicFrame>
        <p:nvGraphicFramePr>
          <p:cNvPr id="179" name="Google Shape;179;g24e9e60e69b_0_8"/>
          <p:cNvGraphicFramePr/>
          <p:nvPr/>
        </p:nvGraphicFramePr>
        <p:xfrm>
          <a:off x="842025" y="1583225"/>
          <a:ext cx="7459950" cy="4495791"/>
        </p:xfrm>
        <a:graphic>
          <a:graphicData uri="http://schemas.openxmlformats.org/drawingml/2006/table">
            <a:tbl>
              <a:tblPr>
                <a:noFill/>
                <a:tableStyleId>{7ADE3F4A-8D30-486A-94C2-545F46975190}</a:tableStyleId>
              </a:tblPr>
              <a:tblGrid>
                <a:gridCol w="1398000">
                  <a:extLst>
                    <a:ext uri="{9D8B030D-6E8A-4147-A177-3AD203B41FA5}">
                      <a16:colId xmlns:a16="http://schemas.microsoft.com/office/drawing/2014/main" val="20000"/>
                    </a:ext>
                  </a:extLst>
                </a:gridCol>
                <a:gridCol w="1193375">
                  <a:extLst>
                    <a:ext uri="{9D8B030D-6E8A-4147-A177-3AD203B41FA5}">
                      <a16:colId xmlns:a16="http://schemas.microsoft.com/office/drawing/2014/main" val="20001"/>
                    </a:ext>
                  </a:extLst>
                </a:gridCol>
                <a:gridCol w="2265450">
                  <a:extLst>
                    <a:ext uri="{9D8B030D-6E8A-4147-A177-3AD203B41FA5}">
                      <a16:colId xmlns:a16="http://schemas.microsoft.com/office/drawing/2014/main" val="20002"/>
                    </a:ext>
                  </a:extLst>
                </a:gridCol>
                <a:gridCol w="2603125">
                  <a:extLst>
                    <a:ext uri="{9D8B030D-6E8A-4147-A177-3AD203B41FA5}">
                      <a16:colId xmlns:a16="http://schemas.microsoft.com/office/drawing/2014/main" val="20003"/>
                    </a:ext>
                  </a:extLst>
                </a:gridCol>
              </a:tblGrid>
              <a:tr h="385200">
                <a:tc>
                  <a:txBody>
                    <a:bodyPr/>
                    <a:lstStyle/>
                    <a:p>
                      <a:pPr marL="0" lvl="0" indent="0" algn="l" rtl="0">
                        <a:spcBef>
                          <a:spcPts val="0"/>
                        </a:spcBef>
                        <a:spcAft>
                          <a:spcPts val="0"/>
                        </a:spcAft>
                        <a:buNone/>
                      </a:pPr>
                      <a:r>
                        <a:rPr lang="en-US" sz="1700" b="1">
                          <a:latin typeface="Calibri"/>
                          <a:ea typeface="Calibri"/>
                          <a:cs typeface="Calibri"/>
                          <a:sym typeface="Calibri"/>
                        </a:rPr>
                        <a:t>Forecast Year 4 </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700"/>
                    </a:p>
                  </a:txBody>
                  <a:tcPr marL="9525" marR="9525" marT="9525" marB="91425" anchor="b">
                    <a:lnL w="6350" cap="flat" cmpd="sng">
                      <a:solidFill>
                        <a:srgbClr val="000000"/>
                      </a:solidFill>
                      <a:prstDash val="solid"/>
                      <a:round/>
                      <a:headEnd type="none" w="sm" len="sm"/>
                      <a:tailEnd type="none" w="sm" len="sm"/>
                    </a:lnL>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700"/>
                    </a:p>
                  </a:txBody>
                  <a:tcPr marL="9525" marR="9525" marT="9525" marB="91425" anchor="b">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700"/>
                    </a:p>
                  </a:txBody>
                  <a:tcPr marL="9525" marR="9525" marT="9525" marB="91425" anchor="b">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37350">
                <a:tc>
                  <a:txBody>
                    <a:bodyPr/>
                    <a:lstStyle/>
                    <a:p>
                      <a:pPr marL="0" lvl="0" indent="0" algn="l" rtl="0">
                        <a:spcBef>
                          <a:spcPts val="0"/>
                        </a:spcBef>
                        <a:spcAft>
                          <a:spcPts val="0"/>
                        </a:spcAft>
                        <a:buNone/>
                      </a:pPr>
                      <a:r>
                        <a:rPr lang="en-US" sz="1700" b="1">
                          <a:latin typeface="Calibri"/>
                          <a:ea typeface="Calibri"/>
                          <a:cs typeface="Calibri"/>
                          <a:sym typeface="Calibri"/>
                        </a:rPr>
                        <a:t>Time slot</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700" b="1">
                          <a:latin typeface="Calibri"/>
                          <a:ea typeface="Calibri"/>
                          <a:cs typeface="Calibri"/>
                          <a:sym typeface="Calibri"/>
                        </a:rPr>
                        <a:t>Passengers</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No. of Check  points ( c )</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  	Average time in the system (</a:t>
                      </a:r>
                      <a:r>
                        <a:rPr lang="en-US" sz="1700" b="1" i="1"/>
                        <a:t>W</a:t>
                      </a:r>
                      <a:r>
                        <a:rPr lang="en-US" sz="1700" b="1"/>
                        <a:t>)</a:t>
                      </a:r>
                      <a:endParaRPr sz="1700" b="1"/>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0550">
                <a:tc>
                  <a:txBody>
                    <a:bodyPr/>
                    <a:lstStyle/>
                    <a:p>
                      <a:pPr marL="0" lvl="0" indent="0" algn="l" rtl="0">
                        <a:spcBef>
                          <a:spcPts val="0"/>
                        </a:spcBef>
                        <a:spcAft>
                          <a:spcPts val="0"/>
                        </a:spcAft>
                        <a:buNone/>
                      </a:pPr>
                      <a:r>
                        <a:rPr lang="en-US" sz="1700">
                          <a:latin typeface="Calibri"/>
                          <a:ea typeface="Calibri"/>
                          <a:cs typeface="Calibri"/>
                          <a:sym typeface="Calibri"/>
                        </a:rPr>
                        <a:t>4-6 AM</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700">
                          <a:latin typeface="Calibri"/>
                          <a:ea typeface="Calibri"/>
                          <a:cs typeface="Calibri"/>
                          <a:sym typeface="Calibri"/>
                        </a:rPr>
                        <a:t>4927</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8</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1.62</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0550">
                <a:tc>
                  <a:txBody>
                    <a:bodyPr/>
                    <a:lstStyle/>
                    <a:p>
                      <a:pPr marL="0" lvl="0" indent="0" algn="l" rtl="0">
                        <a:spcBef>
                          <a:spcPts val="0"/>
                        </a:spcBef>
                        <a:spcAft>
                          <a:spcPts val="0"/>
                        </a:spcAft>
                        <a:buNone/>
                      </a:pPr>
                      <a:r>
                        <a:rPr lang="en-US" sz="1700">
                          <a:latin typeface="Calibri"/>
                          <a:ea typeface="Calibri"/>
                          <a:cs typeface="Calibri"/>
                          <a:sym typeface="Calibri"/>
                        </a:rPr>
                        <a:t>6-8 AM</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700">
                          <a:latin typeface="Calibri"/>
                          <a:ea typeface="Calibri"/>
                          <a:cs typeface="Calibri"/>
                          <a:sym typeface="Calibri"/>
                        </a:rPr>
                        <a:t>5529</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9</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1.11</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0550">
                <a:tc>
                  <a:txBody>
                    <a:bodyPr/>
                    <a:lstStyle/>
                    <a:p>
                      <a:pPr marL="0" lvl="0" indent="0" algn="l" rtl="0">
                        <a:spcBef>
                          <a:spcPts val="0"/>
                        </a:spcBef>
                        <a:spcAft>
                          <a:spcPts val="0"/>
                        </a:spcAft>
                        <a:buNone/>
                      </a:pPr>
                      <a:r>
                        <a:rPr lang="en-US" sz="1700">
                          <a:latin typeface="Calibri"/>
                          <a:ea typeface="Calibri"/>
                          <a:cs typeface="Calibri"/>
                          <a:sym typeface="Calibri"/>
                        </a:rPr>
                        <a:t>8-10 AM</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700">
                          <a:latin typeface="Calibri"/>
                          <a:ea typeface="Calibri"/>
                          <a:cs typeface="Calibri"/>
                          <a:sym typeface="Calibri"/>
                        </a:rPr>
                        <a:t>5783</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10</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0.21</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0550">
                <a:tc>
                  <a:txBody>
                    <a:bodyPr/>
                    <a:lstStyle/>
                    <a:p>
                      <a:pPr marL="0" lvl="0" indent="0" algn="l" rtl="0">
                        <a:spcBef>
                          <a:spcPts val="0"/>
                        </a:spcBef>
                        <a:spcAft>
                          <a:spcPts val="0"/>
                        </a:spcAft>
                        <a:buNone/>
                      </a:pPr>
                      <a:r>
                        <a:rPr lang="en-US" sz="1700">
                          <a:latin typeface="Calibri"/>
                          <a:ea typeface="Calibri"/>
                          <a:cs typeface="Calibri"/>
                          <a:sym typeface="Calibri"/>
                        </a:rPr>
                        <a:t>10-noon</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700">
                          <a:latin typeface="Calibri"/>
                          <a:ea typeface="Calibri"/>
                          <a:cs typeface="Calibri"/>
                          <a:sym typeface="Calibri"/>
                        </a:rPr>
                        <a:t>3248</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6</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0.18</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80550">
                <a:tc>
                  <a:txBody>
                    <a:bodyPr/>
                    <a:lstStyle/>
                    <a:p>
                      <a:pPr marL="0" lvl="0" indent="0" algn="l" rtl="0">
                        <a:spcBef>
                          <a:spcPts val="0"/>
                        </a:spcBef>
                        <a:spcAft>
                          <a:spcPts val="0"/>
                        </a:spcAft>
                        <a:buNone/>
                      </a:pPr>
                      <a:r>
                        <a:rPr lang="en-US" sz="1700">
                          <a:latin typeface="Calibri"/>
                          <a:ea typeface="Calibri"/>
                          <a:cs typeface="Calibri"/>
                          <a:sym typeface="Calibri"/>
                        </a:rPr>
                        <a:t>noon-2 PM</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700">
                          <a:latin typeface="Calibri"/>
                          <a:ea typeface="Calibri"/>
                          <a:cs typeface="Calibri"/>
                          <a:sym typeface="Calibri"/>
                        </a:rPr>
                        <a:t>4020</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7</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0.24</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80550">
                <a:tc>
                  <a:txBody>
                    <a:bodyPr/>
                    <a:lstStyle/>
                    <a:p>
                      <a:pPr marL="0" lvl="0" indent="0" algn="l" rtl="0">
                        <a:spcBef>
                          <a:spcPts val="0"/>
                        </a:spcBef>
                        <a:spcAft>
                          <a:spcPts val="0"/>
                        </a:spcAft>
                        <a:buNone/>
                      </a:pPr>
                      <a:r>
                        <a:rPr lang="en-US" sz="1700">
                          <a:latin typeface="Calibri"/>
                          <a:ea typeface="Calibri"/>
                          <a:cs typeface="Calibri"/>
                          <a:sym typeface="Calibri"/>
                        </a:rPr>
                        <a:t>2-4 PM</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700">
                          <a:latin typeface="Calibri"/>
                          <a:ea typeface="Calibri"/>
                          <a:cs typeface="Calibri"/>
                          <a:sym typeface="Calibri"/>
                        </a:rPr>
                        <a:t>4249</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7</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0.68</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80550">
                <a:tc>
                  <a:txBody>
                    <a:bodyPr/>
                    <a:lstStyle/>
                    <a:p>
                      <a:pPr marL="0" lvl="0" indent="0" algn="l" rtl="0">
                        <a:spcBef>
                          <a:spcPts val="0"/>
                        </a:spcBef>
                        <a:spcAft>
                          <a:spcPts val="0"/>
                        </a:spcAft>
                        <a:buNone/>
                      </a:pPr>
                      <a:r>
                        <a:rPr lang="en-US" sz="1700">
                          <a:latin typeface="Calibri"/>
                          <a:ea typeface="Calibri"/>
                          <a:cs typeface="Calibri"/>
                          <a:sym typeface="Calibri"/>
                        </a:rPr>
                        <a:t>4-6 PM</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700">
                          <a:latin typeface="Calibri"/>
                          <a:ea typeface="Calibri"/>
                          <a:cs typeface="Calibri"/>
                          <a:sym typeface="Calibri"/>
                        </a:rPr>
                        <a:t>3726</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7</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0.16</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80550">
                <a:tc>
                  <a:txBody>
                    <a:bodyPr/>
                    <a:lstStyle/>
                    <a:p>
                      <a:pPr marL="0" lvl="0" indent="0" algn="l" rtl="0">
                        <a:spcBef>
                          <a:spcPts val="0"/>
                        </a:spcBef>
                        <a:spcAft>
                          <a:spcPts val="0"/>
                        </a:spcAft>
                        <a:buNone/>
                      </a:pPr>
                      <a:r>
                        <a:rPr lang="en-US" sz="1700">
                          <a:latin typeface="Calibri"/>
                          <a:ea typeface="Calibri"/>
                          <a:cs typeface="Calibri"/>
                          <a:sym typeface="Calibri"/>
                        </a:rPr>
                        <a:t>6-8 PM</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700">
                          <a:latin typeface="Calibri"/>
                          <a:ea typeface="Calibri"/>
                          <a:cs typeface="Calibri"/>
                          <a:sym typeface="Calibri"/>
                        </a:rPr>
                        <a:t>1724</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3</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0.47</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80550">
                <a:tc>
                  <a:txBody>
                    <a:bodyPr/>
                    <a:lstStyle/>
                    <a:p>
                      <a:pPr marL="0" lvl="0" indent="0" algn="l" rtl="0">
                        <a:spcBef>
                          <a:spcPts val="0"/>
                        </a:spcBef>
                        <a:spcAft>
                          <a:spcPts val="0"/>
                        </a:spcAft>
                        <a:buNone/>
                      </a:pPr>
                      <a:r>
                        <a:rPr lang="en-US" sz="1700">
                          <a:latin typeface="Calibri"/>
                          <a:ea typeface="Calibri"/>
                          <a:cs typeface="Calibri"/>
                          <a:sym typeface="Calibri"/>
                        </a:rPr>
                        <a:t>8-10 PM</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700">
                          <a:latin typeface="Calibri"/>
                          <a:ea typeface="Calibri"/>
                          <a:cs typeface="Calibri"/>
                          <a:sym typeface="Calibri"/>
                        </a:rPr>
                        <a:t>528</a:t>
                      </a:r>
                      <a:endParaRPr sz="1700">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1</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0.65</a:t>
                      </a:r>
                      <a:endParaRPr sz="1700" b="1">
                        <a:latin typeface="Calibri"/>
                        <a:ea typeface="Calibri"/>
                        <a:cs typeface="Calibri"/>
                        <a:sym typeface="Calibri"/>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180" name="Google Shape;180;g24e9e60e69b_0_8"/>
          <p:cNvSpPr txBox="1"/>
          <p:nvPr/>
        </p:nvSpPr>
        <p:spPr>
          <a:xfrm>
            <a:off x="1072050" y="1121525"/>
            <a:ext cx="6999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Average time of a passenger in the system needs to be than 5 minutes.</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4ea1f8728d_0_0"/>
          <p:cNvSpPr txBox="1">
            <a:spLocks noGrp="1"/>
          </p:cNvSpPr>
          <p:nvPr>
            <p:ph type="title"/>
          </p:nvPr>
        </p:nvSpPr>
        <p:spPr>
          <a:xfrm>
            <a:off x="457200" y="229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200" b="1"/>
              <a:t>Result and Analysis</a:t>
            </a:r>
            <a:endParaRPr sz="4200" b="1"/>
          </a:p>
        </p:txBody>
      </p:sp>
      <p:sp>
        <p:nvSpPr>
          <p:cNvPr id="187" name="Google Shape;187;g24ea1f8728d_0_0"/>
          <p:cNvSpPr txBox="1">
            <a:spLocks noGrp="1"/>
          </p:cNvSpPr>
          <p:nvPr>
            <p:ph type="body" idx="1"/>
          </p:nvPr>
        </p:nvSpPr>
        <p:spPr>
          <a:xfrm>
            <a:off x="314850" y="914675"/>
            <a:ext cx="8514300" cy="4526100"/>
          </a:xfrm>
          <a:prstGeom prst="rect">
            <a:avLst/>
          </a:prstGeom>
        </p:spPr>
        <p:txBody>
          <a:bodyPr spcFirstLastPara="1" wrap="square" lIns="91425" tIns="45700" rIns="91425" bIns="45700" anchor="t" anchorCtr="0">
            <a:normAutofit/>
          </a:bodyPr>
          <a:lstStyle/>
          <a:p>
            <a:pPr marL="457200" lvl="0" indent="-355600" algn="l" rtl="0">
              <a:spcBef>
                <a:spcPts val="360"/>
              </a:spcBef>
              <a:spcAft>
                <a:spcPts val="0"/>
              </a:spcAft>
              <a:buClr>
                <a:srgbClr val="000000"/>
              </a:buClr>
              <a:buSzPts val="2000"/>
              <a:buChar char="•"/>
            </a:pPr>
            <a:r>
              <a:rPr lang="en-US" sz="2000">
                <a:solidFill>
                  <a:srgbClr val="000000"/>
                </a:solidFill>
              </a:rPr>
              <a:t>Based on the passenger arrivals and the goal of keeping the average time in the system below 5 minutes, the number of security checkpoints has been adjusted accordingly. </a:t>
            </a:r>
            <a:endParaRPr sz="2000">
              <a:solidFill>
                <a:srgbClr val="000000"/>
              </a:solidFill>
            </a:endParaRPr>
          </a:p>
          <a:p>
            <a:pPr marL="457200" lvl="0" indent="-355600" algn="l" rtl="0">
              <a:spcBef>
                <a:spcPts val="0"/>
              </a:spcBef>
              <a:spcAft>
                <a:spcPts val="0"/>
              </a:spcAft>
              <a:buClr>
                <a:srgbClr val="000000"/>
              </a:buClr>
              <a:buSzPts val="2000"/>
              <a:buChar char="•"/>
            </a:pPr>
            <a:r>
              <a:rPr lang="en-US" sz="2000">
                <a:solidFill>
                  <a:srgbClr val="000000"/>
                </a:solidFill>
              </a:rPr>
              <a:t>The number of checkpoints varies throughout the day to match the passenger demand and maintain efficient flow through the security system.</a:t>
            </a:r>
            <a:endParaRPr sz="3400"/>
          </a:p>
        </p:txBody>
      </p:sp>
      <p:graphicFrame>
        <p:nvGraphicFramePr>
          <p:cNvPr id="188" name="Google Shape;188;g24ea1f8728d_0_0"/>
          <p:cNvGraphicFramePr/>
          <p:nvPr/>
        </p:nvGraphicFramePr>
        <p:xfrm>
          <a:off x="1410188" y="2547175"/>
          <a:ext cx="6787000" cy="3517120"/>
        </p:xfrm>
        <a:graphic>
          <a:graphicData uri="http://schemas.openxmlformats.org/drawingml/2006/table">
            <a:tbl>
              <a:tblPr>
                <a:noFill/>
                <a:tableStyleId>{7ADE3F4A-8D30-486A-94C2-545F46975190}</a:tableStyleId>
              </a:tblPr>
              <a:tblGrid>
                <a:gridCol w="1208200">
                  <a:extLst>
                    <a:ext uri="{9D8B030D-6E8A-4147-A177-3AD203B41FA5}">
                      <a16:colId xmlns:a16="http://schemas.microsoft.com/office/drawing/2014/main" val="20000"/>
                    </a:ext>
                  </a:extLst>
                </a:gridCol>
                <a:gridCol w="2615375">
                  <a:extLst>
                    <a:ext uri="{9D8B030D-6E8A-4147-A177-3AD203B41FA5}">
                      <a16:colId xmlns:a16="http://schemas.microsoft.com/office/drawing/2014/main" val="20001"/>
                    </a:ext>
                  </a:extLst>
                </a:gridCol>
                <a:gridCol w="2963425">
                  <a:extLst>
                    <a:ext uri="{9D8B030D-6E8A-4147-A177-3AD203B41FA5}">
                      <a16:colId xmlns:a16="http://schemas.microsoft.com/office/drawing/2014/main" val="20002"/>
                    </a:ext>
                  </a:extLst>
                </a:gridCol>
              </a:tblGrid>
              <a:tr h="351175">
                <a:tc>
                  <a:txBody>
                    <a:bodyPr/>
                    <a:lstStyle/>
                    <a:p>
                      <a:pPr marL="0" lvl="0" indent="0" algn="l" rtl="0">
                        <a:spcBef>
                          <a:spcPts val="0"/>
                        </a:spcBef>
                        <a:spcAft>
                          <a:spcPts val="0"/>
                        </a:spcAft>
                        <a:buNone/>
                      </a:pPr>
                      <a:r>
                        <a:rPr lang="en-US" sz="1700" b="1">
                          <a:latin typeface="Calibri"/>
                          <a:ea typeface="Calibri"/>
                          <a:cs typeface="Calibri"/>
                          <a:sym typeface="Calibri"/>
                        </a:rPr>
                        <a:t>Time slot</a:t>
                      </a:r>
                      <a:endParaRPr sz="17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700" b="1">
                          <a:latin typeface="Calibri"/>
                          <a:ea typeface="Calibri"/>
                          <a:cs typeface="Calibri"/>
                          <a:sym typeface="Calibri"/>
                        </a:rPr>
                        <a:t>Planned No. of check points</a:t>
                      </a:r>
                      <a:endParaRPr sz="17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No. of Check  points ( c ) req.</a:t>
                      </a:r>
                      <a:endParaRPr sz="17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5850">
                <a:tc>
                  <a:txBody>
                    <a:bodyPr/>
                    <a:lstStyle/>
                    <a:p>
                      <a:pPr marL="0" lvl="0" indent="0" algn="l" rtl="0">
                        <a:spcBef>
                          <a:spcPts val="0"/>
                        </a:spcBef>
                        <a:spcAft>
                          <a:spcPts val="0"/>
                        </a:spcAft>
                        <a:buNone/>
                      </a:pPr>
                      <a:r>
                        <a:rPr lang="en-US" sz="1500">
                          <a:latin typeface="Calibri"/>
                          <a:ea typeface="Calibri"/>
                          <a:cs typeface="Calibri"/>
                          <a:sym typeface="Calibri"/>
                        </a:rPr>
                        <a:t>4-6 AM</a:t>
                      </a:r>
                      <a:endParaRPr sz="1500">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500"/>
                        <a:t>6</a:t>
                      </a:r>
                      <a:endParaRPr sz="1500"/>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latin typeface="Calibri"/>
                          <a:ea typeface="Calibri"/>
                          <a:cs typeface="Calibri"/>
                          <a:sym typeface="Calibri"/>
                        </a:rPr>
                        <a:t>8</a:t>
                      </a:r>
                      <a:endParaRPr sz="15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5850">
                <a:tc>
                  <a:txBody>
                    <a:bodyPr/>
                    <a:lstStyle/>
                    <a:p>
                      <a:pPr marL="0" lvl="0" indent="0" algn="l" rtl="0">
                        <a:spcBef>
                          <a:spcPts val="0"/>
                        </a:spcBef>
                        <a:spcAft>
                          <a:spcPts val="0"/>
                        </a:spcAft>
                        <a:buNone/>
                      </a:pPr>
                      <a:r>
                        <a:rPr lang="en-US" sz="1500">
                          <a:latin typeface="Calibri"/>
                          <a:ea typeface="Calibri"/>
                          <a:cs typeface="Calibri"/>
                          <a:sym typeface="Calibri"/>
                        </a:rPr>
                        <a:t>6-8 AM</a:t>
                      </a:r>
                      <a:endParaRPr sz="1500">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500"/>
                        <a:t>6</a:t>
                      </a:r>
                      <a:endParaRPr sz="1500"/>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latin typeface="Calibri"/>
                          <a:ea typeface="Calibri"/>
                          <a:cs typeface="Calibri"/>
                          <a:sym typeface="Calibri"/>
                        </a:rPr>
                        <a:t>9</a:t>
                      </a:r>
                      <a:endParaRPr sz="15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5850">
                <a:tc>
                  <a:txBody>
                    <a:bodyPr/>
                    <a:lstStyle/>
                    <a:p>
                      <a:pPr marL="0" lvl="0" indent="0" algn="l" rtl="0">
                        <a:spcBef>
                          <a:spcPts val="0"/>
                        </a:spcBef>
                        <a:spcAft>
                          <a:spcPts val="0"/>
                        </a:spcAft>
                        <a:buNone/>
                      </a:pPr>
                      <a:r>
                        <a:rPr lang="en-US" sz="1500">
                          <a:latin typeface="Calibri"/>
                          <a:ea typeface="Calibri"/>
                          <a:cs typeface="Calibri"/>
                          <a:sym typeface="Calibri"/>
                        </a:rPr>
                        <a:t>8-10 AM</a:t>
                      </a:r>
                      <a:endParaRPr sz="1500">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500"/>
                        <a:t>6</a:t>
                      </a:r>
                      <a:endParaRPr sz="1500"/>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latin typeface="Calibri"/>
                          <a:ea typeface="Calibri"/>
                          <a:cs typeface="Calibri"/>
                          <a:sym typeface="Calibri"/>
                        </a:rPr>
                        <a:t>10</a:t>
                      </a:r>
                      <a:endParaRPr sz="15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5850">
                <a:tc>
                  <a:txBody>
                    <a:bodyPr/>
                    <a:lstStyle/>
                    <a:p>
                      <a:pPr marL="0" lvl="0" indent="0" algn="l" rtl="0">
                        <a:spcBef>
                          <a:spcPts val="0"/>
                        </a:spcBef>
                        <a:spcAft>
                          <a:spcPts val="0"/>
                        </a:spcAft>
                        <a:buNone/>
                      </a:pPr>
                      <a:r>
                        <a:rPr lang="en-US" sz="1500">
                          <a:latin typeface="Calibri"/>
                          <a:ea typeface="Calibri"/>
                          <a:cs typeface="Calibri"/>
                          <a:sym typeface="Calibri"/>
                        </a:rPr>
                        <a:t>10-noon</a:t>
                      </a:r>
                      <a:endParaRPr sz="1500">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500"/>
                        <a:t>6</a:t>
                      </a:r>
                      <a:endParaRPr sz="1500"/>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latin typeface="Calibri"/>
                          <a:ea typeface="Calibri"/>
                          <a:cs typeface="Calibri"/>
                          <a:sym typeface="Calibri"/>
                        </a:rPr>
                        <a:t>6</a:t>
                      </a:r>
                      <a:endParaRPr sz="15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5850">
                <a:tc>
                  <a:txBody>
                    <a:bodyPr/>
                    <a:lstStyle/>
                    <a:p>
                      <a:pPr marL="0" lvl="0" indent="0" algn="l" rtl="0">
                        <a:spcBef>
                          <a:spcPts val="0"/>
                        </a:spcBef>
                        <a:spcAft>
                          <a:spcPts val="0"/>
                        </a:spcAft>
                        <a:buNone/>
                      </a:pPr>
                      <a:r>
                        <a:rPr lang="en-US" sz="1500">
                          <a:latin typeface="Calibri"/>
                          <a:ea typeface="Calibri"/>
                          <a:cs typeface="Calibri"/>
                          <a:sym typeface="Calibri"/>
                        </a:rPr>
                        <a:t>noon-2 PM</a:t>
                      </a:r>
                      <a:endParaRPr sz="1500">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500"/>
                        <a:t>6</a:t>
                      </a:r>
                      <a:endParaRPr sz="1500"/>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latin typeface="Calibri"/>
                          <a:ea typeface="Calibri"/>
                          <a:cs typeface="Calibri"/>
                          <a:sym typeface="Calibri"/>
                        </a:rPr>
                        <a:t>7</a:t>
                      </a:r>
                      <a:endParaRPr sz="15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25850">
                <a:tc>
                  <a:txBody>
                    <a:bodyPr/>
                    <a:lstStyle/>
                    <a:p>
                      <a:pPr marL="0" lvl="0" indent="0" algn="l" rtl="0">
                        <a:spcBef>
                          <a:spcPts val="0"/>
                        </a:spcBef>
                        <a:spcAft>
                          <a:spcPts val="0"/>
                        </a:spcAft>
                        <a:buNone/>
                      </a:pPr>
                      <a:r>
                        <a:rPr lang="en-US" sz="1500">
                          <a:latin typeface="Calibri"/>
                          <a:ea typeface="Calibri"/>
                          <a:cs typeface="Calibri"/>
                          <a:sym typeface="Calibri"/>
                        </a:rPr>
                        <a:t>2-4 PM</a:t>
                      </a:r>
                      <a:endParaRPr sz="1500">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500"/>
                        <a:t>6</a:t>
                      </a:r>
                      <a:endParaRPr sz="1500"/>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latin typeface="Calibri"/>
                          <a:ea typeface="Calibri"/>
                          <a:cs typeface="Calibri"/>
                          <a:sym typeface="Calibri"/>
                        </a:rPr>
                        <a:t>7</a:t>
                      </a:r>
                      <a:endParaRPr sz="15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25850">
                <a:tc>
                  <a:txBody>
                    <a:bodyPr/>
                    <a:lstStyle/>
                    <a:p>
                      <a:pPr marL="0" lvl="0" indent="0" algn="l" rtl="0">
                        <a:spcBef>
                          <a:spcPts val="0"/>
                        </a:spcBef>
                        <a:spcAft>
                          <a:spcPts val="0"/>
                        </a:spcAft>
                        <a:buNone/>
                      </a:pPr>
                      <a:r>
                        <a:rPr lang="en-US" sz="1500">
                          <a:latin typeface="Calibri"/>
                          <a:ea typeface="Calibri"/>
                          <a:cs typeface="Calibri"/>
                          <a:sym typeface="Calibri"/>
                        </a:rPr>
                        <a:t>4-6 PM</a:t>
                      </a:r>
                      <a:endParaRPr sz="1500">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500"/>
                        <a:t>6</a:t>
                      </a:r>
                      <a:endParaRPr sz="1500"/>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latin typeface="Calibri"/>
                          <a:ea typeface="Calibri"/>
                          <a:cs typeface="Calibri"/>
                          <a:sym typeface="Calibri"/>
                        </a:rPr>
                        <a:t>7</a:t>
                      </a:r>
                      <a:endParaRPr sz="15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25850">
                <a:tc>
                  <a:txBody>
                    <a:bodyPr/>
                    <a:lstStyle/>
                    <a:p>
                      <a:pPr marL="0" lvl="0" indent="0" algn="l" rtl="0">
                        <a:spcBef>
                          <a:spcPts val="0"/>
                        </a:spcBef>
                        <a:spcAft>
                          <a:spcPts val="0"/>
                        </a:spcAft>
                        <a:buNone/>
                      </a:pPr>
                      <a:r>
                        <a:rPr lang="en-US" sz="1500">
                          <a:latin typeface="Calibri"/>
                          <a:ea typeface="Calibri"/>
                          <a:cs typeface="Calibri"/>
                          <a:sym typeface="Calibri"/>
                        </a:rPr>
                        <a:t>6-8 PM</a:t>
                      </a:r>
                      <a:endParaRPr sz="1500">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500"/>
                        <a:t>3</a:t>
                      </a:r>
                      <a:endParaRPr sz="1500"/>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latin typeface="Calibri"/>
                          <a:ea typeface="Calibri"/>
                          <a:cs typeface="Calibri"/>
                          <a:sym typeface="Calibri"/>
                        </a:rPr>
                        <a:t>3</a:t>
                      </a:r>
                      <a:endParaRPr sz="15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25850">
                <a:tc>
                  <a:txBody>
                    <a:bodyPr/>
                    <a:lstStyle/>
                    <a:p>
                      <a:pPr marL="0" lvl="0" indent="0" algn="l" rtl="0">
                        <a:spcBef>
                          <a:spcPts val="0"/>
                        </a:spcBef>
                        <a:spcAft>
                          <a:spcPts val="0"/>
                        </a:spcAft>
                        <a:buNone/>
                      </a:pPr>
                      <a:r>
                        <a:rPr lang="en-US" sz="1500">
                          <a:latin typeface="Calibri"/>
                          <a:ea typeface="Calibri"/>
                          <a:cs typeface="Calibri"/>
                          <a:sym typeface="Calibri"/>
                        </a:rPr>
                        <a:t>8-10 PM</a:t>
                      </a:r>
                      <a:endParaRPr sz="1500">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500"/>
                        <a:t>2</a:t>
                      </a:r>
                      <a:endParaRPr sz="1500"/>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latin typeface="Calibri"/>
                          <a:ea typeface="Calibri"/>
                          <a:cs typeface="Calibri"/>
                          <a:sym typeface="Calibri"/>
                        </a:rPr>
                        <a:t>1</a:t>
                      </a:r>
                      <a:endParaRPr sz="1500" b="1">
                        <a:latin typeface="Calibri"/>
                        <a:ea typeface="Calibri"/>
                        <a:cs typeface="Calibri"/>
                        <a:sym typeface="Calibri"/>
                      </a:endParaRPr>
                    </a:p>
                  </a:txBody>
                  <a:tcPr marL="9525" marR="9525" marT="9525" marB="91425">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4ea1f8728d_1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sz="3800" b="1">
              <a:solidFill>
                <a:schemeClr val="dk2"/>
              </a:solidFill>
            </a:endParaRPr>
          </a:p>
          <a:p>
            <a:pPr marL="0" lvl="0" indent="0" algn="l" rtl="0">
              <a:spcBef>
                <a:spcPts val="360"/>
              </a:spcBef>
              <a:spcAft>
                <a:spcPts val="0"/>
              </a:spcAft>
              <a:buNone/>
            </a:pPr>
            <a:endParaRPr sz="3800" b="1">
              <a:solidFill>
                <a:schemeClr val="dk2"/>
              </a:solidFill>
            </a:endParaRPr>
          </a:p>
          <a:p>
            <a:pPr marL="0" lvl="0" indent="0" algn="l" rtl="0">
              <a:spcBef>
                <a:spcPts val="360"/>
              </a:spcBef>
              <a:spcAft>
                <a:spcPts val="0"/>
              </a:spcAft>
              <a:buNone/>
            </a:pPr>
            <a:r>
              <a:rPr lang="en-US" sz="5500" b="1">
                <a:solidFill>
                  <a:schemeClr val="dk2"/>
                </a:solidFill>
              </a:rPr>
              <a:t>Thank you.</a:t>
            </a:r>
            <a:endParaRPr sz="5500"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4300" b="1"/>
              <a:t>Summary: Airport problem</a:t>
            </a:r>
            <a:endParaRPr sz="4300" b="1"/>
          </a:p>
        </p:txBody>
      </p:sp>
      <p:sp>
        <p:nvSpPr>
          <p:cNvPr id="83" name="Google Shape;83;p2"/>
          <p:cNvSpPr txBox="1">
            <a:spLocks noGrp="1"/>
          </p:cNvSpPr>
          <p:nvPr>
            <p:ph type="body" idx="1"/>
          </p:nvPr>
        </p:nvSpPr>
        <p:spPr>
          <a:xfrm>
            <a:off x="457200" y="1270000"/>
            <a:ext cx="7734300" cy="1359000"/>
          </a:xfrm>
          <a:prstGeom prst="rect">
            <a:avLst/>
          </a:prstGeom>
          <a:noFill/>
          <a:ln>
            <a:noFill/>
          </a:ln>
        </p:spPr>
        <p:txBody>
          <a:bodyPr spcFirstLastPara="1" wrap="square" lIns="91425" tIns="45700" rIns="91425" bIns="45700" anchor="t" anchorCtr="0">
            <a:normAutofit/>
          </a:bodyPr>
          <a:lstStyle/>
          <a:p>
            <a:pPr marL="342900" lvl="0" indent="-317500" algn="l" rtl="0">
              <a:spcBef>
                <a:spcPts val="0"/>
              </a:spcBef>
              <a:spcAft>
                <a:spcPts val="0"/>
              </a:spcAft>
              <a:buClr>
                <a:schemeClr val="dk1"/>
              </a:buClr>
              <a:buSzPts val="2000"/>
              <a:buChar char="•"/>
            </a:pPr>
            <a:r>
              <a:rPr lang="en-US" sz="2000">
                <a:latin typeface="Arial"/>
                <a:ea typeface="Arial"/>
                <a:cs typeface="Arial"/>
                <a:sym typeface="Arial"/>
              </a:rPr>
              <a:t>Long waiting lines and waiting time at security gate.</a:t>
            </a:r>
            <a:endParaRPr sz="2000">
              <a:latin typeface="Arial"/>
              <a:ea typeface="Arial"/>
              <a:cs typeface="Arial"/>
              <a:sym typeface="Arial"/>
            </a:endParaRPr>
          </a:p>
          <a:p>
            <a:pPr marL="342900" lvl="0" indent="-317500" algn="l" rtl="0">
              <a:spcBef>
                <a:spcPts val="0"/>
              </a:spcBef>
              <a:spcAft>
                <a:spcPts val="0"/>
              </a:spcAft>
              <a:buClr>
                <a:schemeClr val="dk1"/>
              </a:buClr>
              <a:buSzPts val="2000"/>
              <a:buChar char="•"/>
            </a:pPr>
            <a:r>
              <a:rPr lang="en-US" sz="2000">
                <a:latin typeface="Arial"/>
                <a:ea typeface="Arial"/>
                <a:cs typeface="Arial"/>
                <a:sym typeface="Arial"/>
              </a:rPr>
              <a:t>Excessive delays due to less number of checkpoint for security procedures at airport.</a:t>
            </a:r>
            <a:endParaRPr sz="2000">
              <a:latin typeface="Arial"/>
              <a:ea typeface="Arial"/>
              <a:cs typeface="Arial"/>
              <a:sym typeface="Arial"/>
            </a:endParaRPr>
          </a:p>
          <a:p>
            <a:pPr marL="342900" lvl="0" indent="0" algn="l" rtl="0">
              <a:lnSpc>
                <a:spcPct val="115000"/>
              </a:lnSpc>
              <a:spcBef>
                <a:spcPts val="0"/>
              </a:spcBef>
              <a:spcAft>
                <a:spcPts val="0"/>
              </a:spcAft>
              <a:buNone/>
            </a:pPr>
            <a:endParaRPr sz="2000"/>
          </a:p>
        </p:txBody>
      </p:sp>
      <p:sp>
        <p:nvSpPr>
          <p:cNvPr id="84" name="Google Shape;84;p2"/>
          <p:cNvSpPr txBox="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800"/>
              <a:buFont typeface="Helvetica Neue"/>
              <a:buNone/>
            </a:pPr>
            <a:r>
              <a:rPr lang="en-US" sz="800" b="0" i="0" u="none" strike="noStrike" cap="none">
                <a:solidFill>
                  <a:srgbClr val="FFFFFF"/>
                </a:solidFill>
                <a:latin typeface="Helvetica Neue"/>
                <a:ea typeface="Helvetica Neue"/>
                <a:cs typeface="Helvetica Neue"/>
                <a:sym typeface="Helvetica Neue"/>
              </a:rPr>
              <a:t>Click Insert &gt; Header &amp; Footer to add Area/Division/Department name</a:t>
            </a:r>
            <a:r>
              <a:rPr lang="en-US" sz="1000" b="0" i="0" u="none" strike="noStrike" cap="none">
                <a:solidFill>
                  <a:srgbClr val="FFFFFF"/>
                </a:solidFill>
                <a:latin typeface="Helvetica Neue"/>
                <a:ea typeface="Helvetica Neue"/>
                <a:cs typeface="Helvetica Neue"/>
                <a:sym typeface="Helvetica Neue"/>
              </a:rPr>
              <a:t>.</a:t>
            </a:r>
            <a:endParaRPr sz="1000" b="0" i="0" u="none" strike="noStrike" cap="none">
              <a:solidFill>
                <a:srgbClr val="FFFFFF"/>
              </a:solidFill>
              <a:latin typeface="Helvetica Neue"/>
              <a:ea typeface="Helvetica Neue"/>
              <a:cs typeface="Helvetica Neue"/>
              <a:sym typeface="Helvetica Neue"/>
            </a:endParaRPr>
          </a:p>
        </p:txBody>
      </p:sp>
      <p:sp>
        <p:nvSpPr>
          <p:cNvPr id="85" name="Google Shape;85;p2"/>
          <p:cNvSpPr txBox="1"/>
          <p:nvPr/>
        </p:nvSpPr>
        <p:spPr>
          <a:xfrm>
            <a:off x="106218" y="6376555"/>
            <a:ext cx="411018"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lt1"/>
                </a:solidFill>
                <a:latin typeface="Calibri"/>
                <a:ea typeface="Calibri"/>
                <a:cs typeface="Calibri"/>
                <a:sym typeface="Calibri"/>
              </a:rPr>
              <a:t>2</a:t>
            </a:fld>
            <a:endParaRPr sz="1800" b="0" i="0" u="none" strike="noStrike" cap="none">
              <a:solidFill>
                <a:schemeClr val="lt1"/>
              </a:solidFill>
              <a:latin typeface="Calibri"/>
              <a:ea typeface="Calibri"/>
              <a:cs typeface="Calibri"/>
              <a:sym typeface="Calibri"/>
            </a:endParaRPr>
          </a:p>
        </p:txBody>
      </p:sp>
      <p:pic>
        <p:nvPicPr>
          <p:cNvPr id="86" name="Google Shape;86;p2"/>
          <p:cNvPicPr preferRelativeResize="0"/>
          <p:nvPr/>
        </p:nvPicPr>
        <p:blipFill>
          <a:blip r:embed="rId3">
            <a:alphaModFix/>
          </a:blip>
          <a:stretch>
            <a:fillRect/>
          </a:stretch>
        </p:blipFill>
        <p:spPr>
          <a:xfrm>
            <a:off x="1663700" y="2410475"/>
            <a:ext cx="5816600" cy="3522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24e452f77a1_0_1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200" b="1"/>
              <a:t>Summary</a:t>
            </a:r>
            <a:endParaRPr sz="4200" b="1"/>
          </a:p>
        </p:txBody>
      </p:sp>
      <p:sp>
        <p:nvSpPr>
          <p:cNvPr id="93" name="Google Shape;93;g24e452f77a1_0_12"/>
          <p:cNvSpPr txBox="1">
            <a:spLocks noGrp="1"/>
          </p:cNvSpPr>
          <p:nvPr>
            <p:ph type="body" idx="1"/>
          </p:nvPr>
        </p:nvSpPr>
        <p:spPr>
          <a:xfrm>
            <a:off x="457200" y="1165950"/>
            <a:ext cx="8440500" cy="4526100"/>
          </a:xfrm>
          <a:prstGeom prst="rect">
            <a:avLst/>
          </a:prstGeom>
        </p:spPr>
        <p:txBody>
          <a:bodyPr spcFirstLastPara="1" wrap="square" lIns="91425" tIns="45700" rIns="91425" bIns="45700" anchor="t" anchorCtr="0">
            <a:normAutofit/>
          </a:bodyPr>
          <a:lstStyle/>
          <a:p>
            <a:pPr marL="457200" lvl="0" indent="-361287" algn="l" rtl="0">
              <a:spcBef>
                <a:spcPts val="360"/>
              </a:spcBef>
              <a:spcAft>
                <a:spcPts val="0"/>
              </a:spcAft>
              <a:buSzPts val="2090"/>
              <a:buChar char="•"/>
            </a:pPr>
            <a:r>
              <a:rPr lang="en-US" sz="2089"/>
              <a:t>Develop a forecast for daily passenger arrivals at the BEI (Berry International Airport) for each time period for one day in July of year 4.</a:t>
            </a:r>
            <a:endParaRPr sz="2089"/>
          </a:p>
          <a:p>
            <a:pPr marL="457200" lvl="0" indent="-361287" algn="l" rtl="0">
              <a:spcBef>
                <a:spcPts val="0"/>
              </a:spcBef>
              <a:spcAft>
                <a:spcPts val="0"/>
              </a:spcAft>
              <a:buSzPts val="2090"/>
              <a:buChar char="•"/>
            </a:pPr>
            <a:r>
              <a:rPr lang="en-US" sz="2089"/>
              <a:t>Determine adequate number of staff and checkpoints required to meet the service goal.</a:t>
            </a:r>
            <a:endParaRPr sz="2089"/>
          </a:p>
          <a:p>
            <a:pPr marL="457200" lvl="0" indent="0" algn="l" rtl="0">
              <a:spcBef>
                <a:spcPts val="360"/>
              </a:spcBef>
              <a:spcAft>
                <a:spcPts val="0"/>
              </a:spcAft>
              <a:buNone/>
            </a:pPr>
            <a:endParaRPr sz="2689"/>
          </a:p>
        </p:txBody>
      </p:sp>
      <p:pic>
        <p:nvPicPr>
          <p:cNvPr id="94" name="Google Shape;94;g24e452f77a1_0_12"/>
          <p:cNvPicPr preferRelativeResize="0"/>
          <p:nvPr/>
        </p:nvPicPr>
        <p:blipFill>
          <a:blip r:embed="rId3">
            <a:alphaModFix/>
          </a:blip>
          <a:stretch>
            <a:fillRect/>
          </a:stretch>
        </p:blipFill>
        <p:spPr>
          <a:xfrm>
            <a:off x="520736" y="2907859"/>
            <a:ext cx="3905898" cy="2929423"/>
          </a:xfrm>
          <a:prstGeom prst="rect">
            <a:avLst/>
          </a:prstGeom>
          <a:noFill/>
          <a:ln>
            <a:noFill/>
          </a:ln>
        </p:spPr>
      </p:pic>
      <p:pic>
        <p:nvPicPr>
          <p:cNvPr id="95" name="Google Shape;95;g24e452f77a1_0_12"/>
          <p:cNvPicPr preferRelativeResize="0"/>
          <p:nvPr/>
        </p:nvPicPr>
        <p:blipFill>
          <a:blip r:embed="rId4">
            <a:alphaModFix/>
          </a:blip>
          <a:stretch>
            <a:fillRect/>
          </a:stretch>
        </p:blipFill>
        <p:spPr>
          <a:xfrm>
            <a:off x="4575497" y="3371109"/>
            <a:ext cx="4047775" cy="21553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4e452f77a1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200" b="1"/>
              <a:t>Objective And Question</a:t>
            </a:r>
            <a:endParaRPr sz="4200" b="1"/>
          </a:p>
        </p:txBody>
      </p:sp>
      <p:sp>
        <p:nvSpPr>
          <p:cNvPr id="102" name="Google Shape;102;g24e452f77a1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a:t>Objective:</a:t>
            </a:r>
            <a:endParaRPr/>
          </a:p>
          <a:p>
            <a:pPr marL="457200" lvl="0" indent="-342900" algn="l" rtl="0">
              <a:spcBef>
                <a:spcPts val="360"/>
              </a:spcBef>
              <a:spcAft>
                <a:spcPts val="0"/>
              </a:spcAft>
              <a:buSzPts val="1800"/>
              <a:buChar char="•"/>
            </a:pPr>
            <a:r>
              <a:rPr lang="en-US" sz="2000"/>
              <a:t>The objective is to determine the number of security checkpoints needed at the Airport during each 2-hour time segment in order to keep average </a:t>
            </a:r>
            <a:r>
              <a:rPr lang="en-US" sz="2089"/>
              <a:t>time in the system less than 5 minutes.</a:t>
            </a:r>
            <a:endParaRPr sz="2089"/>
          </a:p>
          <a:p>
            <a:pPr marL="0" lvl="0" indent="0" algn="l" rtl="0">
              <a:spcBef>
                <a:spcPts val="360"/>
              </a:spcBef>
              <a:spcAft>
                <a:spcPts val="0"/>
              </a:spcAft>
              <a:buNone/>
            </a:pPr>
            <a:r>
              <a:rPr lang="en-US"/>
              <a:t>Question:</a:t>
            </a:r>
            <a:endParaRPr/>
          </a:p>
          <a:p>
            <a:pPr marL="457200" lvl="0" indent="-355600" algn="l" rtl="0">
              <a:spcBef>
                <a:spcPts val="360"/>
              </a:spcBef>
              <a:spcAft>
                <a:spcPts val="0"/>
              </a:spcAft>
              <a:buSzPts val="2000"/>
              <a:buChar char="•"/>
            </a:pPr>
            <a:r>
              <a:rPr lang="en-US" sz="2000"/>
              <a:t>How can we optimize the number of security checkpoints during each time segment to minimize waiting lines and waiting times, ensuring that passengers can move quickly through the security checkpoints without excessive delays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685800" y="665919"/>
            <a:ext cx="7772400" cy="524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990"/>
              <a:buFont typeface="Arial"/>
              <a:buNone/>
            </a:pPr>
            <a:r>
              <a:rPr lang="en-US" sz="4650" b="1"/>
              <a:t>Available Information</a:t>
            </a:r>
            <a:endParaRPr sz="4650" b="1"/>
          </a:p>
          <a:p>
            <a:pPr marL="0" lvl="0" indent="0" algn="ctr" rtl="0">
              <a:spcBef>
                <a:spcPts val="0"/>
              </a:spcBef>
              <a:spcAft>
                <a:spcPts val="0"/>
              </a:spcAft>
              <a:buClr>
                <a:schemeClr val="dk1"/>
              </a:buClr>
              <a:buSzPct val="72727"/>
              <a:buFont typeface="Calibri"/>
              <a:buNone/>
            </a:pPr>
            <a:endParaRPr/>
          </a:p>
        </p:txBody>
      </p:sp>
      <p:sp>
        <p:nvSpPr>
          <p:cNvPr id="108" name="Google Shape;108;p4"/>
          <p:cNvSpPr txBox="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800"/>
              <a:buFont typeface="Helvetica Neue"/>
              <a:buNone/>
            </a:pPr>
            <a:r>
              <a:rPr lang="en-US" sz="800" b="0" i="0" u="none" strike="noStrike" cap="none">
                <a:solidFill>
                  <a:srgbClr val="FFFFFF"/>
                </a:solidFill>
                <a:latin typeface="Helvetica Neue"/>
                <a:ea typeface="Helvetica Neue"/>
                <a:cs typeface="Helvetica Neue"/>
                <a:sym typeface="Helvetica Neue"/>
              </a:rPr>
              <a:t>Click Insert &gt; Header &amp; Footer to add Area/Division/Department name</a:t>
            </a:r>
            <a:r>
              <a:rPr lang="en-US" sz="1000" b="0" i="0" u="none" strike="noStrike" cap="none">
                <a:solidFill>
                  <a:srgbClr val="FFFFFF"/>
                </a:solidFill>
                <a:latin typeface="Helvetica Neue"/>
                <a:ea typeface="Helvetica Neue"/>
                <a:cs typeface="Helvetica Neue"/>
                <a:sym typeface="Helvetica Neue"/>
              </a:rPr>
              <a:t>.</a:t>
            </a:r>
            <a:endParaRPr sz="1000" b="0" i="0" u="none" strike="noStrike" cap="none">
              <a:solidFill>
                <a:srgbClr val="FFFFFF"/>
              </a:solidFill>
              <a:latin typeface="Helvetica Neue"/>
              <a:ea typeface="Helvetica Neue"/>
              <a:cs typeface="Helvetica Neue"/>
              <a:sym typeface="Helvetica Neue"/>
            </a:endParaRPr>
          </a:p>
        </p:txBody>
      </p:sp>
      <p:sp>
        <p:nvSpPr>
          <p:cNvPr id="109" name="Google Shape;109;p4"/>
          <p:cNvSpPr txBox="1"/>
          <p:nvPr/>
        </p:nvSpPr>
        <p:spPr>
          <a:xfrm>
            <a:off x="106218" y="6376555"/>
            <a:ext cx="411018"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lt1"/>
                </a:solidFill>
                <a:latin typeface="Calibri"/>
                <a:ea typeface="Calibri"/>
                <a:cs typeface="Calibri"/>
                <a:sym typeface="Calibri"/>
              </a:rPr>
              <a:t>5</a:t>
            </a:fld>
            <a:endParaRPr sz="1800" b="0" i="0" u="none" strike="noStrike" cap="none">
              <a:solidFill>
                <a:schemeClr val="lt1"/>
              </a:solidFill>
              <a:latin typeface="Calibri"/>
              <a:ea typeface="Calibri"/>
              <a:cs typeface="Calibri"/>
              <a:sym typeface="Calibri"/>
            </a:endParaRPr>
          </a:p>
        </p:txBody>
      </p:sp>
      <p:sp>
        <p:nvSpPr>
          <p:cNvPr id="110" name="Google Shape;110;p4"/>
          <p:cNvSpPr txBox="1"/>
          <p:nvPr/>
        </p:nvSpPr>
        <p:spPr>
          <a:xfrm>
            <a:off x="865950" y="953375"/>
            <a:ext cx="70104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u="sng">
                <a:latin typeface="Calibri"/>
                <a:ea typeface="Calibri"/>
                <a:cs typeface="Calibri"/>
                <a:sym typeface="Calibri"/>
              </a:rPr>
              <a:t>Forecasting Passenger Arrivals</a:t>
            </a:r>
            <a:endParaRPr sz="1200" u="sng">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u="sng">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US" sz="2000" b="1">
                <a:latin typeface="Calibri"/>
                <a:ea typeface="Calibri"/>
                <a:cs typeface="Calibri"/>
                <a:sym typeface="Calibri"/>
              </a:rPr>
              <a:t>Passenger arrivals Data:</a:t>
            </a:r>
            <a:endParaRPr sz="2000" b="1">
              <a:latin typeface="Calibri"/>
              <a:ea typeface="Calibri"/>
              <a:cs typeface="Calibri"/>
              <a:sym typeface="Calibri"/>
            </a:endParaRPr>
          </a:p>
          <a:p>
            <a:pPr marL="457200" marR="0" lvl="0" indent="-355600" algn="l" rtl="0">
              <a:lnSpc>
                <a:spcPct val="100000"/>
              </a:lnSpc>
              <a:spcBef>
                <a:spcPts val="0"/>
              </a:spcBef>
              <a:spcAft>
                <a:spcPts val="0"/>
              </a:spcAft>
              <a:buSzPts val="2000"/>
              <a:buFont typeface="Calibri"/>
              <a:buChar char="●"/>
            </a:pPr>
            <a:r>
              <a:rPr lang="en-US" sz="2000">
                <a:latin typeface="Calibri"/>
                <a:ea typeface="Calibri"/>
                <a:cs typeface="Calibri"/>
                <a:sym typeface="Calibri"/>
              </a:rPr>
              <a:t>Number of Years: 3</a:t>
            </a:r>
            <a:endParaRPr sz="2000">
              <a:latin typeface="Calibri"/>
              <a:ea typeface="Calibri"/>
              <a:cs typeface="Calibri"/>
              <a:sym typeface="Calibri"/>
            </a:endParaRPr>
          </a:p>
          <a:p>
            <a:pPr marL="457200" marR="0" lvl="0" indent="-355600" algn="l" rtl="0">
              <a:lnSpc>
                <a:spcPct val="100000"/>
              </a:lnSpc>
              <a:spcBef>
                <a:spcPts val="0"/>
              </a:spcBef>
              <a:spcAft>
                <a:spcPts val="0"/>
              </a:spcAft>
              <a:buSzPts val="2000"/>
              <a:buFont typeface="Calibri"/>
              <a:buChar char="●"/>
            </a:pPr>
            <a:r>
              <a:rPr lang="en-US" sz="2000">
                <a:latin typeface="Calibri"/>
                <a:ea typeface="Calibri"/>
                <a:cs typeface="Calibri"/>
                <a:sym typeface="Calibri"/>
              </a:rPr>
              <a:t>Month: July</a:t>
            </a:r>
            <a:endParaRPr sz="2000">
              <a:latin typeface="Calibri"/>
              <a:ea typeface="Calibri"/>
              <a:cs typeface="Calibri"/>
              <a:sym typeface="Calibri"/>
            </a:endParaRPr>
          </a:p>
          <a:p>
            <a:pPr marL="457200" marR="0" lvl="0" indent="-355600" algn="l" rtl="0">
              <a:lnSpc>
                <a:spcPct val="100000"/>
              </a:lnSpc>
              <a:spcBef>
                <a:spcPts val="0"/>
              </a:spcBef>
              <a:spcAft>
                <a:spcPts val="0"/>
              </a:spcAft>
              <a:buSzPts val="2000"/>
              <a:buFont typeface="Calibri"/>
              <a:buChar char="●"/>
            </a:pPr>
            <a:r>
              <a:rPr lang="en-US" sz="2000">
                <a:latin typeface="Calibri"/>
                <a:ea typeface="Calibri"/>
                <a:cs typeface="Calibri"/>
                <a:sym typeface="Calibri"/>
              </a:rPr>
              <a:t>Days: 10 (given randomly each year)</a:t>
            </a:r>
            <a:endParaRPr sz="2000">
              <a:latin typeface="Calibri"/>
              <a:ea typeface="Calibri"/>
              <a:cs typeface="Calibri"/>
              <a:sym typeface="Calibri"/>
            </a:endParaRPr>
          </a:p>
          <a:p>
            <a:pPr marL="457200" marR="0" lvl="0" indent="-355600" algn="l" rtl="0">
              <a:lnSpc>
                <a:spcPct val="100000"/>
              </a:lnSpc>
              <a:spcBef>
                <a:spcPts val="0"/>
              </a:spcBef>
              <a:spcAft>
                <a:spcPts val="0"/>
              </a:spcAft>
              <a:buSzPts val="2000"/>
              <a:buFont typeface="Calibri"/>
              <a:buChar char="●"/>
            </a:pPr>
            <a:r>
              <a:rPr lang="en-US" sz="2000">
                <a:latin typeface="Calibri"/>
                <a:ea typeface="Calibri"/>
                <a:cs typeface="Calibri"/>
                <a:sym typeface="Calibri"/>
              </a:rPr>
              <a:t>Time: Every 2-hour from 4 am to 10 PM</a:t>
            </a:r>
            <a:endParaRPr sz="1800">
              <a:latin typeface="Calibri"/>
              <a:ea typeface="Calibri"/>
              <a:cs typeface="Calibri"/>
              <a:sym typeface="Calibri"/>
            </a:endParaRPr>
          </a:p>
        </p:txBody>
      </p:sp>
      <p:sp>
        <p:nvSpPr>
          <p:cNvPr id="111" name="Google Shape;111;p4"/>
          <p:cNvSpPr txBox="1"/>
          <p:nvPr/>
        </p:nvSpPr>
        <p:spPr>
          <a:xfrm>
            <a:off x="865950" y="3310638"/>
            <a:ext cx="70104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u="sng">
                <a:latin typeface="Calibri"/>
                <a:ea typeface="Calibri"/>
                <a:cs typeface="Calibri"/>
                <a:sym typeface="Calibri"/>
              </a:rPr>
              <a:t>Determining Adequate Checkpoints</a:t>
            </a:r>
            <a:endParaRPr sz="2000" b="1" u="sng">
              <a:latin typeface="Calibri"/>
              <a:ea typeface="Calibri"/>
              <a:cs typeface="Calibri"/>
              <a:sym typeface="Calibri"/>
            </a:endParaRPr>
          </a:p>
          <a:p>
            <a:pPr marL="0" lvl="0" indent="0" algn="l" rtl="0">
              <a:spcBef>
                <a:spcPts val="0"/>
              </a:spcBef>
              <a:spcAft>
                <a:spcPts val="0"/>
              </a:spcAft>
              <a:buNone/>
            </a:pPr>
            <a:endParaRPr sz="2000" b="1" u="sng">
              <a:latin typeface="Calibri"/>
              <a:ea typeface="Calibri"/>
              <a:cs typeface="Calibri"/>
              <a:sym typeface="Calibri"/>
            </a:endParaRPr>
          </a:p>
          <a:p>
            <a:pPr marL="0" lvl="0" indent="0" algn="l" rtl="0">
              <a:spcBef>
                <a:spcPts val="0"/>
              </a:spcBef>
              <a:spcAft>
                <a:spcPts val="0"/>
              </a:spcAft>
              <a:buNone/>
            </a:pPr>
            <a:r>
              <a:rPr lang="en-US" sz="2000" b="1">
                <a:latin typeface="Calibri"/>
                <a:ea typeface="Calibri"/>
                <a:cs typeface="Calibri"/>
                <a:sym typeface="Calibri"/>
              </a:rPr>
              <a:t>Airport plans on </a:t>
            </a:r>
            <a:r>
              <a:rPr lang="en-US" sz="2000" b="1">
                <a:solidFill>
                  <a:schemeClr val="dk1"/>
                </a:solidFill>
                <a:highlight>
                  <a:schemeClr val="lt1"/>
                </a:highlight>
                <a:latin typeface="Calibri"/>
                <a:ea typeface="Calibri"/>
                <a:cs typeface="Calibri"/>
                <a:sym typeface="Calibri"/>
              </a:rPr>
              <a:t>number of staff and security checkpoint for July:</a:t>
            </a:r>
            <a:endParaRPr sz="2000" b="1">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4 am to 6 PM: 6</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6 PM to 8 PM: 3</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8 PM to 10 PM: 2</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r>
              <a:rPr lang="en-US" sz="2000" b="1">
                <a:latin typeface="Calibri"/>
                <a:ea typeface="Calibri"/>
                <a:cs typeface="Calibri"/>
                <a:sym typeface="Calibri"/>
              </a:rPr>
              <a:t>Service time per passenger is 11.6 sec.</a:t>
            </a:r>
            <a:endParaRPr sz="2000"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4ba70b1f66_0_35"/>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200" b="1"/>
              <a:t>July Forecast</a:t>
            </a:r>
            <a:endParaRPr sz="4200" b="1"/>
          </a:p>
        </p:txBody>
      </p:sp>
      <p:sp>
        <p:nvSpPr>
          <p:cNvPr id="117" name="Google Shape;117;g24ba70b1f66_0_35"/>
          <p:cNvSpPr txBox="1"/>
          <p:nvPr/>
        </p:nvSpPr>
        <p:spPr>
          <a:xfrm>
            <a:off x="865949" y="6405832"/>
            <a:ext cx="5154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800"/>
              <a:buFont typeface="Helvetica Neue"/>
              <a:buNone/>
            </a:pPr>
            <a:r>
              <a:rPr lang="en-US" sz="800" b="0" i="0" u="none" strike="noStrike" cap="none">
                <a:solidFill>
                  <a:srgbClr val="FFFFFF"/>
                </a:solidFill>
                <a:latin typeface="Helvetica Neue"/>
                <a:ea typeface="Helvetica Neue"/>
                <a:cs typeface="Helvetica Neue"/>
                <a:sym typeface="Helvetica Neue"/>
              </a:rPr>
              <a:t>Click Insert &gt; Header &amp; Footer to add Area/Division/Department name</a:t>
            </a:r>
            <a:r>
              <a:rPr lang="en-US" sz="1000" b="0" i="0" u="none" strike="noStrike" cap="none">
                <a:solidFill>
                  <a:srgbClr val="FFFFFF"/>
                </a:solidFill>
                <a:latin typeface="Helvetica Neue"/>
                <a:ea typeface="Helvetica Neue"/>
                <a:cs typeface="Helvetica Neue"/>
                <a:sym typeface="Helvetica Neue"/>
              </a:rPr>
              <a:t>.</a:t>
            </a:r>
            <a:endParaRPr sz="1000" b="0" i="0" u="none" strike="noStrike" cap="none">
              <a:solidFill>
                <a:srgbClr val="FFFFFF"/>
              </a:solidFill>
              <a:latin typeface="Helvetica Neue"/>
              <a:ea typeface="Helvetica Neue"/>
              <a:cs typeface="Helvetica Neue"/>
              <a:sym typeface="Helvetica Neue"/>
            </a:endParaRPr>
          </a:p>
        </p:txBody>
      </p:sp>
      <p:sp>
        <p:nvSpPr>
          <p:cNvPr id="118" name="Google Shape;118;g24ba70b1f66_0_35"/>
          <p:cNvSpPr txBox="1"/>
          <p:nvPr/>
        </p:nvSpPr>
        <p:spPr>
          <a:xfrm>
            <a:off x="106218" y="6376555"/>
            <a:ext cx="4110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lt1"/>
                </a:solidFill>
                <a:latin typeface="Calibri"/>
                <a:ea typeface="Calibri"/>
                <a:cs typeface="Calibri"/>
                <a:sym typeface="Calibri"/>
              </a:rPr>
              <a:t>6</a:t>
            </a:fld>
            <a:endParaRPr sz="1800" b="0" i="0" u="none" strike="noStrike" cap="none">
              <a:solidFill>
                <a:schemeClr val="lt1"/>
              </a:solidFill>
              <a:latin typeface="Calibri"/>
              <a:ea typeface="Calibri"/>
              <a:cs typeface="Calibri"/>
              <a:sym typeface="Calibri"/>
            </a:endParaRPr>
          </a:p>
        </p:txBody>
      </p:sp>
      <p:pic>
        <p:nvPicPr>
          <p:cNvPr id="119" name="Google Shape;119;g24ba70b1f66_0_35"/>
          <p:cNvPicPr preferRelativeResize="0"/>
          <p:nvPr/>
        </p:nvPicPr>
        <p:blipFill>
          <a:blip r:embed="rId3">
            <a:alphaModFix/>
          </a:blip>
          <a:stretch>
            <a:fillRect/>
          </a:stretch>
        </p:blipFill>
        <p:spPr>
          <a:xfrm>
            <a:off x="669626" y="880235"/>
            <a:ext cx="8017174" cy="53731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4e452f77a1_0_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t>Model Description</a:t>
            </a:r>
            <a:endParaRPr b="1"/>
          </a:p>
        </p:txBody>
      </p:sp>
      <p:sp>
        <p:nvSpPr>
          <p:cNvPr id="126" name="Google Shape;126;g24e452f77a1_0_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55600" algn="l" rtl="0">
              <a:spcBef>
                <a:spcPts val="360"/>
              </a:spcBef>
              <a:spcAft>
                <a:spcPts val="0"/>
              </a:spcAft>
              <a:buSzPts val="2000"/>
              <a:buChar char="•"/>
            </a:pPr>
            <a:r>
              <a:rPr lang="en-US" sz="2000"/>
              <a:t>We have used Linear regression model to develop forecast.</a:t>
            </a:r>
            <a:endParaRPr sz="2000"/>
          </a:p>
          <a:p>
            <a:pPr marL="457200" lvl="0" indent="-355600" algn="l" rtl="0">
              <a:spcBef>
                <a:spcPts val="0"/>
              </a:spcBef>
              <a:spcAft>
                <a:spcPts val="0"/>
              </a:spcAft>
              <a:buSzPts val="2000"/>
              <a:buChar char="•"/>
            </a:pPr>
            <a:r>
              <a:rPr lang="en-US" sz="2000"/>
              <a:t>Regression is a forecasting technique that measures the relationship of one variable the dependent variable (the outcome we want to predict) to one or more other variables the independent variable (the variable we use to make predictions).</a:t>
            </a:r>
            <a:endParaRPr sz="2000"/>
          </a:p>
          <a:p>
            <a:pPr marL="457200" lvl="0" indent="-355600" algn="l" rtl="0">
              <a:spcBef>
                <a:spcPts val="0"/>
              </a:spcBef>
              <a:spcAft>
                <a:spcPts val="0"/>
              </a:spcAft>
              <a:buSzPts val="2000"/>
              <a:buChar char="•"/>
            </a:pPr>
            <a:r>
              <a:rPr lang="en-US" sz="2000"/>
              <a:t>Also to reduce the waiting time we have used Multiple-server model.</a:t>
            </a:r>
            <a:endParaRPr sz="2000"/>
          </a:p>
          <a:p>
            <a:pPr marL="457200" lvl="0" indent="-355600" algn="l" rtl="0">
              <a:spcBef>
                <a:spcPts val="0"/>
              </a:spcBef>
              <a:spcAft>
                <a:spcPts val="0"/>
              </a:spcAft>
              <a:buSzPts val="2000"/>
              <a:buChar char="•"/>
            </a:pPr>
            <a:r>
              <a:rPr lang="en-US" sz="2000"/>
              <a:t>In this queuing theory, there are multiple servers or service channels available to serve customers or process tasks.</a:t>
            </a:r>
            <a:endParaRPr sz="2000"/>
          </a:p>
          <a:p>
            <a:pPr marL="457200" lvl="0" indent="-355600" algn="l" rtl="0">
              <a:spcBef>
                <a:spcPts val="0"/>
              </a:spcBef>
              <a:spcAft>
                <a:spcPts val="0"/>
              </a:spcAft>
              <a:buSzPts val="2000"/>
              <a:buChar char="•"/>
            </a:pPr>
            <a:r>
              <a:rPr lang="en-US" sz="2000"/>
              <a:t>The number of servers in a multi-server model can vary, and it plays a crucial role in determining the efficiency and performance of the system.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200" b="1"/>
              <a:t>July Forecast</a:t>
            </a:r>
            <a:endParaRPr sz="4200" b="1"/>
          </a:p>
        </p:txBody>
      </p:sp>
      <p:sp>
        <p:nvSpPr>
          <p:cNvPr id="132" name="Google Shape;132;p6"/>
          <p:cNvSpPr txBox="1">
            <a:spLocks noGrp="1"/>
          </p:cNvSpPr>
          <p:nvPr>
            <p:ph type="body" idx="1"/>
          </p:nvPr>
        </p:nvSpPr>
        <p:spPr>
          <a:xfrm>
            <a:off x="520650" y="1341825"/>
            <a:ext cx="8102700" cy="486900"/>
          </a:xfrm>
          <a:prstGeom prst="rect">
            <a:avLst/>
          </a:prstGeom>
          <a:noFill/>
          <a:ln>
            <a:noFill/>
          </a:ln>
        </p:spPr>
        <p:txBody>
          <a:bodyPr spcFirstLastPara="1" wrap="square" lIns="91425" tIns="45700" rIns="91425" bIns="45700" anchor="t" anchorCtr="0">
            <a:normAutofit fontScale="85000"/>
          </a:bodyPr>
          <a:lstStyle/>
          <a:p>
            <a:pPr marL="0" lvl="0" indent="0" algn="l" rtl="0">
              <a:spcBef>
                <a:spcPts val="640"/>
              </a:spcBef>
              <a:spcAft>
                <a:spcPts val="0"/>
              </a:spcAft>
              <a:buNone/>
            </a:pPr>
            <a:r>
              <a:rPr lang="en-US" sz="2700"/>
              <a:t>Linear Regression Used to determine forecast for July of year 4</a:t>
            </a:r>
            <a:endParaRPr/>
          </a:p>
        </p:txBody>
      </p:sp>
      <p:sp>
        <p:nvSpPr>
          <p:cNvPr id="133" name="Google Shape;133;p6"/>
          <p:cNvSpPr txBox="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800"/>
              <a:buFont typeface="Helvetica Neue"/>
              <a:buNone/>
            </a:pPr>
            <a:r>
              <a:rPr lang="en-US" sz="800" b="0" i="0" u="none" strike="noStrike" cap="none">
                <a:solidFill>
                  <a:srgbClr val="FFFFFF"/>
                </a:solidFill>
                <a:latin typeface="Helvetica Neue"/>
                <a:ea typeface="Helvetica Neue"/>
                <a:cs typeface="Helvetica Neue"/>
                <a:sym typeface="Helvetica Neue"/>
              </a:rPr>
              <a:t>Click Insert &gt; Header &amp; Footer to add Area/Division/Department name</a:t>
            </a:r>
            <a:r>
              <a:rPr lang="en-US" sz="1000" b="0" i="0" u="none" strike="noStrike" cap="none">
                <a:solidFill>
                  <a:srgbClr val="FFFFFF"/>
                </a:solidFill>
                <a:latin typeface="Helvetica Neue"/>
                <a:ea typeface="Helvetica Neue"/>
                <a:cs typeface="Helvetica Neue"/>
                <a:sym typeface="Helvetica Neue"/>
              </a:rPr>
              <a:t>.</a:t>
            </a:r>
            <a:endParaRPr sz="1000" b="0" i="0" u="none" strike="noStrike" cap="none">
              <a:solidFill>
                <a:srgbClr val="FFFFFF"/>
              </a:solidFill>
              <a:latin typeface="Helvetica Neue"/>
              <a:ea typeface="Helvetica Neue"/>
              <a:cs typeface="Helvetica Neue"/>
              <a:sym typeface="Helvetica Neue"/>
            </a:endParaRPr>
          </a:p>
        </p:txBody>
      </p:sp>
      <p:sp>
        <p:nvSpPr>
          <p:cNvPr id="134" name="Google Shape;134;p6"/>
          <p:cNvSpPr txBox="1"/>
          <p:nvPr/>
        </p:nvSpPr>
        <p:spPr>
          <a:xfrm>
            <a:off x="106218" y="6376555"/>
            <a:ext cx="411018"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lt1"/>
                </a:solidFill>
                <a:latin typeface="Calibri"/>
                <a:ea typeface="Calibri"/>
                <a:cs typeface="Calibri"/>
                <a:sym typeface="Calibri"/>
              </a:rPr>
              <a:t>8</a:t>
            </a:fld>
            <a:endParaRPr sz="1800" b="0" i="0" u="none" strike="noStrike" cap="none">
              <a:solidFill>
                <a:schemeClr val="lt1"/>
              </a:solidFill>
              <a:latin typeface="Calibri"/>
              <a:ea typeface="Calibri"/>
              <a:cs typeface="Calibri"/>
              <a:sym typeface="Calibri"/>
            </a:endParaRPr>
          </a:p>
        </p:txBody>
      </p:sp>
      <p:sp>
        <p:nvSpPr>
          <p:cNvPr id="135" name="Google Shape;135;p6"/>
          <p:cNvSpPr txBox="1">
            <a:spLocks noGrp="1"/>
          </p:cNvSpPr>
          <p:nvPr>
            <p:ph type="body" idx="2"/>
          </p:nvPr>
        </p:nvSpPr>
        <p:spPr>
          <a:xfrm>
            <a:off x="4749750" y="3482199"/>
            <a:ext cx="3873600" cy="1757400"/>
          </a:xfrm>
          <a:prstGeom prst="rect">
            <a:avLst/>
          </a:prstGeom>
        </p:spPr>
        <p:txBody>
          <a:bodyPr spcFirstLastPara="1" wrap="square" lIns="91425" tIns="45700" rIns="91425" bIns="45700" anchor="t" anchorCtr="0">
            <a:normAutofit lnSpcReduction="10000"/>
          </a:bodyPr>
          <a:lstStyle/>
          <a:p>
            <a:pPr marL="0" lvl="0" indent="0" algn="l" rtl="0">
              <a:spcBef>
                <a:spcPts val="640"/>
              </a:spcBef>
              <a:spcAft>
                <a:spcPts val="0"/>
              </a:spcAft>
              <a:buNone/>
            </a:pPr>
            <a:r>
              <a:rPr lang="en-US" sz="2050">
                <a:highlight>
                  <a:schemeClr val="lt1"/>
                </a:highlight>
              </a:rPr>
              <a:t>=INTERCEPT(Arrival Data,Number of year)</a:t>
            </a:r>
            <a:endParaRPr sz="2050">
              <a:highlight>
                <a:schemeClr val="lt1"/>
              </a:highlight>
            </a:endParaRPr>
          </a:p>
          <a:p>
            <a:pPr marL="0" lvl="0" indent="0" algn="l" rtl="0">
              <a:spcBef>
                <a:spcPts val="640"/>
              </a:spcBef>
              <a:spcAft>
                <a:spcPts val="0"/>
              </a:spcAft>
              <a:buNone/>
            </a:pPr>
            <a:r>
              <a:rPr lang="en-US" sz="2050">
                <a:highlight>
                  <a:schemeClr val="lt1"/>
                </a:highlight>
              </a:rPr>
              <a:t>=SLOPE(Arrival Data,Number of year)</a:t>
            </a:r>
            <a:endParaRPr sz="2050">
              <a:highlight>
                <a:schemeClr val="lt1"/>
              </a:highlight>
            </a:endParaRPr>
          </a:p>
          <a:p>
            <a:pPr marL="0" lvl="0" indent="0" algn="l" rtl="0">
              <a:spcBef>
                <a:spcPts val="640"/>
              </a:spcBef>
              <a:spcAft>
                <a:spcPts val="0"/>
              </a:spcAft>
              <a:buNone/>
            </a:pPr>
            <a:r>
              <a:rPr lang="en-US" sz="2050">
                <a:highlight>
                  <a:schemeClr val="lt1"/>
                </a:highlight>
              </a:rPr>
              <a:t>=a+b*4</a:t>
            </a:r>
            <a:endParaRPr sz="2050">
              <a:highlight>
                <a:schemeClr val="lt1"/>
              </a:highlight>
            </a:endParaRPr>
          </a:p>
        </p:txBody>
      </p:sp>
      <p:pic>
        <p:nvPicPr>
          <p:cNvPr id="136" name="Google Shape;136;p6"/>
          <p:cNvPicPr preferRelativeResize="0"/>
          <p:nvPr/>
        </p:nvPicPr>
        <p:blipFill>
          <a:blip r:embed="rId3">
            <a:alphaModFix/>
          </a:blip>
          <a:stretch>
            <a:fillRect/>
          </a:stretch>
        </p:blipFill>
        <p:spPr>
          <a:xfrm>
            <a:off x="304800" y="2057399"/>
            <a:ext cx="3448050" cy="1143000"/>
          </a:xfrm>
          <a:prstGeom prst="rect">
            <a:avLst/>
          </a:prstGeom>
          <a:noFill/>
          <a:ln>
            <a:noFill/>
          </a:ln>
        </p:spPr>
      </p:pic>
      <p:pic>
        <p:nvPicPr>
          <p:cNvPr id="137" name="Google Shape;137;p6"/>
          <p:cNvPicPr preferRelativeResize="0"/>
          <p:nvPr/>
        </p:nvPicPr>
        <p:blipFill>
          <a:blip r:embed="rId4">
            <a:alphaModFix/>
          </a:blip>
          <a:stretch>
            <a:fillRect/>
          </a:stretch>
        </p:blipFill>
        <p:spPr>
          <a:xfrm>
            <a:off x="304800" y="3484599"/>
            <a:ext cx="3409950" cy="1752600"/>
          </a:xfrm>
          <a:prstGeom prst="rect">
            <a:avLst/>
          </a:prstGeom>
          <a:noFill/>
          <a:ln>
            <a:noFill/>
          </a:ln>
        </p:spPr>
      </p:pic>
      <p:cxnSp>
        <p:nvCxnSpPr>
          <p:cNvPr id="138" name="Google Shape;138;p6"/>
          <p:cNvCxnSpPr/>
          <p:nvPr/>
        </p:nvCxnSpPr>
        <p:spPr>
          <a:xfrm rot="10800000">
            <a:off x="3657700" y="3898900"/>
            <a:ext cx="965100" cy="0"/>
          </a:xfrm>
          <a:prstGeom prst="straightConnector1">
            <a:avLst/>
          </a:prstGeom>
          <a:noFill/>
          <a:ln w="28575" cap="flat" cmpd="sng">
            <a:solidFill>
              <a:srgbClr val="FF0000"/>
            </a:solidFill>
            <a:prstDash val="solid"/>
            <a:round/>
            <a:headEnd type="none" w="med" len="med"/>
            <a:tailEnd type="triangle" w="med" len="med"/>
          </a:ln>
        </p:spPr>
      </p:cxnSp>
      <p:cxnSp>
        <p:nvCxnSpPr>
          <p:cNvPr id="139" name="Google Shape;139;p6"/>
          <p:cNvCxnSpPr/>
          <p:nvPr/>
        </p:nvCxnSpPr>
        <p:spPr>
          <a:xfrm rot="10800000">
            <a:off x="3711700" y="4272000"/>
            <a:ext cx="796800" cy="185700"/>
          </a:xfrm>
          <a:prstGeom prst="straightConnector1">
            <a:avLst/>
          </a:prstGeom>
          <a:noFill/>
          <a:ln w="28575" cap="flat" cmpd="sng">
            <a:solidFill>
              <a:srgbClr val="FF0000"/>
            </a:solidFill>
            <a:prstDash val="solid"/>
            <a:round/>
            <a:headEnd type="none" w="med" len="med"/>
            <a:tailEnd type="triangle" w="med" len="med"/>
          </a:ln>
        </p:spPr>
      </p:cxnSp>
      <p:cxnSp>
        <p:nvCxnSpPr>
          <p:cNvPr id="140" name="Google Shape;140;p6"/>
          <p:cNvCxnSpPr/>
          <p:nvPr/>
        </p:nvCxnSpPr>
        <p:spPr>
          <a:xfrm flipH="1">
            <a:off x="3657700" y="4991100"/>
            <a:ext cx="1117500" cy="126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4ba70b1f66_0_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200" b="1"/>
              <a:t>July Forecast</a:t>
            </a:r>
            <a:endParaRPr sz="4200" b="1"/>
          </a:p>
        </p:txBody>
      </p:sp>
      <p:sp>
        <p:nvSpPr>
          <p:cNvPr id="146" name="Google Shape;146;g24ba70b1f66_0_18"/>
          <p:cNvSpPr txBox="1"/>
          <p:nvPr/>
        </p:nvSpPr>
        <p:spPr>
          <a:xfrm>
            <a:off x="865949" y="6405832"/>
            <a:ext cx="5154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800"/>
              <a:buFont typeface="Helvetica Neue"/>
              <a:buNone/>
            </a:pPr>
            <a:r>
              <a:rPr lang="en-US" sz="800" b="0" i="0" u="none" strike="noStrike" cap="none">
                <a:solidFill>
                  <a:srgbClr val="FFFFFF"/>
                </a:solidFill>
                <a:latin typeface="Helvetica Neue"/>
                <a:ea typeface="Helvetica Neue"/>
                <a:cs typeface="Helvetica Neue"/>
                <a:sym typeface="Helvetica Neue"/>
              </a:rPr>
              <a:t>Click Insert &gt; Header &amp; Footer to add Area/Division/Department name</a:t>
            </a:r>
            <a:r>
              <a:rPr lang="en-US" sz="1000" b="0" i="0" u="none" strike="noStrike" cap="none">
                <a:solidFill>
                  <a:srgbClr val="FFFFFF"/>
                </a:solidFill>
                <a:latin typeface="Helvetica Neue"/>
                <a:ea typeface="Helvetica Neue"/>
                <a:cs typeface="Helvetica Neue"/>
                <a:sym typeface="Helvetica Neue"/>
              </a:rPr>
              <a:t>.</a:t>
            </a:r>
            <a:endParaRPr sz="1000" b="0" i="0" u="none" strike="noStrike" cap="none">
              <a:solidFill>
                <a:srgbClr val="FFFFFF"/>
              </a:solidFill>
              <a:latin typeface="Helvetica Neue"/>
              <a:ea typeface="Helvetica Neue"/>
              <a:cs typeface="Helvetica Neue"/>
              <a:sym typeface="Helvetica Neue"/>
            </a:endParaRPr>
          </a:p>
        </p:txBody>
      </p:sp>
      <p:sp>
        <p:nvSpPr>
          <p:cNvPr id="147" name="Google Shape;147;g24ba70b1f66_0_18"/>
          <p:cNvSpPr txBox="1"/>
          <p:nvPr/>
        </p:nvSpPr>
        <p:spPr>
          <a:xfrm>
            <a:off x="106218" y="6376555"/>
            <a:ext cx="4110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lt1"/>
                </a:solidFill>
                <a:latin typeface="Calibri"/>
                <a:ea typeface="Calibri"/>
                <a:cs typeface="Calibri"/>
                <a:sym typeface="Calibri"/>
              </a:rPr>
              <a:t>9</a:t>
            </a:fld>
            <a:endParaRPr sz="1800" b="0" i="0" u="none" strike="noStrike" cap="none">
              <a:solidFill>
                <a:schemeClr val="lt1"/>
              </a:solidFill>
              <a:latin typeface="Calibri"/>
              <a:ea typeface="Calibri"/>
              <a:cs typeface="Calibri"/>
              <a:sym typeface="Calibri"/>
            </a:endParaRPr>
          </a:p>
        </p:txBody>
      </p:sp>
      <p:sp>
        <p:nvSpPr>
          <p:cNvPr id="148" name="Google Shape;148;g24ba70b1f66_0_18"/>
          <p:cNvSpPr txBox="1">
            <a:spLocks noGrp="1"/>
          </p:cNvSpPr>
          <p:nvPr>
            <p:ph type="body" idx="2"/>
          </p:nvPr>
        </p:nvSpPr>
        <p:spPr>
          <a:xfrm>
            <a:off x="4698950" y="1754999"/>
            <a:ext cx="3873600" cy="1757400"/>
          </a:xfrm>
          <a:prstGeom prst="rect">
            <a:avLst/>
          </a:prstGeom>
        </p:spPr>
        <p:txBody>
          <a:bodyPr spcFirstLastPara="1" wrap="square" lIns="91425" tIns="45700" rIns="91425" bIns="45700" anchor="t" anchorCtr="0">
            <a:normAutofit/>
          </a:bodyPr>
          <a:lstStyle/>
          <a:p>
            <a:pPr marL="0" lvl="0" indent="0" algn="l" rtl="0">
              <a:spcBef>
                <a:spcPts val="640"/>
              </a:spcBef>
              <a:spcAft>
                <a:spcPts val="0"/>
              </a:spcAft>
              <a:buNone/>
            </a:pPr>
            <a:r>
              <a:rPr lang="en-US" sz="2050">
                <a:highlight>
                  <a:schemeClr val="lt1"/>
                </a:highlight>
              </a:rPr>
              <a:t>=(Sum of Total Passenger Arrived in from 4 -6 in last 3 year (98,900)/Sum of Total Passenger Arrived in 3 years(677,200))*Line Forecast (33,733.33)</a:t>
            </a:r>
            <a:endParaRPr sz="2050">
              <a:highlight>
                <a:schemeClr val="lt1"/>
              </a:highlight>
            </a:endParaRPr>
          </a:p>
        </p:txBody>
      </p:sp>
      <p:cxnSp>
        <p:nvCxnSpPr>
          <p:cNvPr id="149" name="Google Shape;149;g24ba70b1f66_0_18"/>
          <p:cNvCxnSpPr/>
          <p:nvPr/>
        </p:nvCxnSpPr>
        <p:spPr>
          <a:xfrm rot="10800000">
            <a:off x="3602150" y="2159000"/>
            <a:ext cx="965100" cy="0"/>
          </a:xfrm>
          <a:prstGeom prst="straightConnector1">
            <a:avLst/>
          </a:prstGeom>
          <a:noFill/>
          <a:ln w="28575" cap="flat" cmpd="sng">
            <a:solidFill>
              <a:srgbClr val="FF0000"/>
            </a:solidFill>
            <a:prstDash val="solid"/>
            <a:round/>
            <a:headEnd type="none" w="med" len="med"/>
            <a:tailEnd type="triangle" w="med" len="med"/>
          </a:ln>
        </p:spPr>
      </p:cxnSp>
      <p:pic>
        <p:nvPicPr>
          <p:cNvPr id="150" name="Google Shape;150;g24ba70b1f66_0_18"/>
          <p:cNvPicPr preferRelativeResize="0"/>
          <p:nvPr/>
        </p:nvPicPr>
        <p:blipFill>
          <a:blip r:embed="rId3">
            <a:alphaModFix/>
          </a:blip>
          <a:stretch>
            <a:fillRect/>
          </a:stretch>
        </p:blipFill>
        <p:spPr>
          <a:xfrm>
            <a:off x="473250" y="1600205"/>
            <a:ext cx="2997200" cy="4014100"/>
          </a:xfrm>
          <a:prstGeom prst="rect">
            <a:avLst/>
          </a:prstGeom>
          <a:noFill/>
          <a:ln>
            <a:noFill/>
          </a:ln>
        </p:spPr>
      </p:pic>
    </p:spTree>
  </p:cSld>
  <p:clrMapOvr>
    <a:masterClrMapping/>
  </p:clrMapOvr>
</p:sld>
</file>

<file path=ppt/theme/theme1.xml><?xml version="1.0" encoding="utf-8"?>
<a:theme xmlns:a="http://schemas.openxmlformats.org/drawingml/2006/main" name="Version 6_2011">
  <a:themeElements>
    <a:clrScheme name="Custom Depaul">
      <a:dk1>
        <a:srgbClr val="000000"/>
      </a:dk1>
      <a:lt1>
        <a:srgbClr val="FFFFFF"/>
      </a:lt1>
      <a:dk2>
        <a:srgbClr val="1F497D"/>
      </a:dk2>
      <a:lt2>
        <a:srgbClr val="EEECE1"/>
      </a:lt2>
      <a:accent1>
        <a:srgbClr val="416A9C"/>
      </a:accent1>
      <a:accent2>
        <a:srgbClr val="C0962B"/>
      </a:accent2>
      <a:accent3>
        <a:srgbClr val="BB1F2E"/>
      </a:accent3>
      <a:accent4>
        <a:srgbClr val="3478A2"/>
      </a:accent4>
      <a:accent5>
        <a:srgbClr val="C6C225"/>
      </a:accent5>
      <a:accent6>
        <a:srgbClr val="F79646"/>
      </a:accent6>
      <a:hlink>
        <a:srgbClr val="85D2DD"/>
      </a:hlink>
      <a:folHlink>
        <a:srgbClr val="5C27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897</Words>
  <Application>Microsoft Macintosh PowerPoint</Application>
  <PresentationFormat>On-screen Show (4:3)</PresentationFormat>
  <Paragraphs>194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Helvetica Neue</vt:lpstr>
      <vt:lpstr>Roboto</vt:lpstr>
      <vt:lpstr>Version 6_2011</vt:lpstr>
      <vt:lpstr>Case Study : Forecasting Airport Passenger Arrival</vt:lpstr>
      <vt:lpstr>Summary: Airport problem</vt:lpstr>
      <vt:lpstr>Summary</vt:lpstr>
      <vt:lpstr>Objective And Question</vt:lpstr>
      <vt:lpstr>Available Information </vt:lpstr>
      <vt:lpstr>July Forecast</vt:lpstr>
      <vt:lpstr>Model Description</vt:lpstr>
      <vt:lpstr>July Forecast</vt:lpstr>
      <vt:lpstr>July Forecast</vt:lpstr>
      <vt:lpstr>Number of staff and security Checkpoint</vt:lpstr>
      <vt:lpstr>Number of staff and security Checkpoint</vt:lpstr>
      <vt:lpstr>Number of staff and security Checkpoint</vt:lpstr>
      <vt:lpstr>Result and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Forecasting Airport Passenger Arrival</dc:title>
  <dc:creator>DePaul University</dc:creator>
  <cp:lastModifiedBy>Talsania, Dipen</cp:lastModifiedBy>
  <cp:revision>1</cp:revision>
  <dcterms:created xsi:type="dcterms:W3CDTF">2012-02-24T22:14:36Z</dcterms:created>
  <dcterms:modified xsi:type="dcterms:W3CDTF">2023-06-04T19:08:56Z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0x01010076D7C6F3C061A74EA969A8C28FAC1117</vt:lpwstr>
  </property>
</Properties>
</file>