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12/19/2019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12/19/2019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12/19/2019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12/19/2019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12/19/2019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ebrtc.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onsip.com/" TargetMode="External"/><Relationship Id="rId2" Type="http://schemas.openxmlformats.org/officeDocument/2006/relationships/hyperlink" Target="https://www.onsip.com/blog/four-exciting-webrtc-applications-to-watch-in-201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400" b="1" dirty="0" err="1" smtClean="0"/>
              <a:t>WebRTC</a:t>
            </a:r>
            <a:r>
              <a:rPr lang="en-US" sz="4400" b="1" dirty="0" smtClean="0"/>
              <a:t> Video Conferencing App  with Screen Sharing, Chat and Live Broadcast</a:t>
            </a:r>
            <a:endParaRPr lang="en-US" sz="4400" dirty="0"/>
          </a:p>
        </p:txBody>
      </p:sp>
      <p:sp>
        <p:nvSpPr>
          <p:cNvPr id="3" name="Subtitle 2"/>
          <p:cNvSpPr>
            <a:spLocks noGrp="1"/>
          </p:cNvSpPr>
          <p:nvPr>
            <p:ph type="subTitle" idx="1"/>
          </p:nvPr>
        </p:nvSpPr>
        <p:spPr>
          <a:xfrm>
            <a:off x="1371600" y="3632200"/>
            <a:ext cx="9448800" cy="1658257"/>
          </a:xfrm>
        </p:spPr>
        <p:txBody>
          <a:bodyPr>
            <a:normAutofit/>
          </a:bodyPr>
          <a:lstStyle/>
          <a:p>
            <a:r>
              <a:rPr lang="en-US" dirty="0" smtClean="0"/>
              <a:t>Group Members:</a:t>
            </a:r>
          </a:p>
          <a:p>
            <a:r>
              <a:rPr lang="en-US" dirty="0" smtClean="0"/>
              <a:t>Muhammad Nouman Imran </a:t>
            </a:r>
          </a:p>
          <a:p>
            <a:r>
              <a:rPr lang="en-US" dirty="0" err="1" smtClean="0"/>
              <a:t>Unsha</a:t>
            </a:r>
            <a:r>
              <a:rPr lang="en-US" dirty="0" smtClean="0"/>
              <a:t> </a:t>
            </a:r>
            <a:r>
              <a:rPr lang="en-US" dirty="0" err="1" smtClean="0"/>
              <a:t>Aftab</a:t>
            </a:r>
            <a:endParaRPr lang="en-US" dirty="0" smtClean="0"/>
          </a:p>
          <a:p>
            <a:r>
              <a:rPr lang="en-US" dirty="0" smtClean="0"/>
              <a:t>Muhammad </a:t>
            </a:r>
            <a:r>
              <a:rPr lang="en-US" dirty="0" err="1" smtClean="0"/>
              <a:t>Zakiullah</a:t>
            </a:r>
            <a:r>
              <a:rPr lang="en-US" dirty="0" smtClean="0"/>
              <a:t> Usman</a:t>
            </a:r>
            <a:endParaRPr lang="en-US" dirty="0"/>
          </a:p>
        </p:txBody>
      </p:sp>
    </p:spTree>
    <p:extLst>
      <p:ext uri="{BB962C8B-B14F-4D97-AF65-F5344CB8AC3E}">
        <p14:creationId xmlns:p14="http://schemas.microsoft.com/office/powerpoint/2010/main" val="2447647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err="1" smtClean="0"/>
              <a:t>WebRTC</a:t>
            </a:r>
            <a:r>
              <a:rPr lang="en-US" dirty="0" smtClean="0"/>
              <a:t> works via UDP not reliable</a:t>
            </a:r>
          </a:p>
          <a:p>
            <a:r>
              <a:rPr lang="en-US" dirty="0" smtClean="0"/>
              <a:t>No standard Signaling Protocol</a:t>
            </a:r>
          </a:p>
          <a:p>
            <a:r>
              <a:rPr lang="en-US" dirty="0" smtClean="0"/>
              <a:t>Not Fully compatible with all browsers</a:t>
            </a:r>
          </a:p>
          <a:p>
            <a:endParaRPr lang="en-US" dirty="0"/>
          </a:p>
          <a:p>
            <a:r>
              <a:rPr lang="en-US" b="1" dirty="0" smtClean="0"/>
              <a:t>Why </a:t>
            </a:r>
            <a:r>
              <a:rPr lang="en-US" b="1" dirty="0" err="1" smtClean="0"/>
              <a:t>WebRTC</a:t>
            </a:r>
            <a:r>
              <a:rPr lang="en-US" b="1" dirty="0" smtClean="0"/>
              <a:t>?</a:t>
            </a:r>
          </a:p>
          <a:p>
            <a:r>
              <a:rPr lang="en-US" b="1" dirty="0" smtClean="0"/>
              <a:t>Removes the need for Extra apps like </a:t>
            </a:r>
            <a:r>
              <a:rPr lang="en-US" b="1" dirty="0"/>
              <a:t>Z</a:t>
            </a:r>
            <a:r>
              <a:rPr lang="en-US" b="1" dirty="0" smtClean="0"/>
              <a:t>oom, skype</a:t>
            </a:r>
          </a:p>
          <a:p>
            <a:r>
              <a:rPr lang="en-US" b="1" dirty="0" smtClean="0"/>
              <a:t>Embedded in web Technologies</a:t>
            </a:r>
          </a:p>
          <a:p>
            <a:r>
              <a:rPr lang="en-US" b="1" dirty="0" smtClean="0"/>
              <a:t>Secure</a:t>
            </a:r>
          </a:p>
          <a:p>
            <a:r>
              <a:rPr lang="en-US" b="1" dirty="0" smtClean="0"/>
              <a:t>Pretty new Tool</a:t>
            </a:r>
            <a:endParaRPr lang="en-US" b="1" dirty="0"/>
          </a:p>
        </p:txBody>
      </p:sp>
    </p:spTree>
    <p:extLst>
      <p:ext uri="{BB962C8B-B14F-4D97-AF65-F5344CB8AC3E}">
        <p14:creationId xmlns:p14="http://schemas.microsoft.com/office/powerpoint/2010/main" val="3665856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stretch>
            <a:fillRect/>
          </a:stretch>
        </p:blipFill>
        <p:spPr>
          <a:xfrm>
            <a:off x="1849505" y="2193925"/>
            <a:ext cx="8492990" cy="4024313"/>
          </a:xfrm>
          <a:prstGeom prst="rect">
            <a:avLst/>
          </a:prstGeom>
        </p:spPr>
      </p:pic>
    </p:spTree>
    <p:extLst>
      <p:ext uri="{BB962C8B-B14F-4D97-AF65-F5344CB8AC3E}">
        <p14:creationId xmlns:p14="http://schemas.microsoft.com/office/powerpoint/2010/main" val="4245588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stretch>
            <a:fillRect/>
          </a:stretch>
        </p:blipFill>
        <p:spPr>
          <a:xfrm>
            <a:off x="1015398" y="2193925"/>
            <a:ext cx="10161204" cy="4024313"/>
          </a:xfrm>
          <a:prstGeom prst="rect">
            <a:avLst/>
          </a:prstGeom>
        </p:spPr>
      </p:pic>
    </p:spTree>
    <p:extLst>
      <p:ext uri="{BB962C8B-B14F-4D97-AF65-F5344CB8AC3E}">
        <p14:creationId xmlns:p14="http://schemas.microsoft.com/office/powerpoint/2010/main" val="3902463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stretch>
            <a:fillRect/>
          </a:stretch>
        </p:blipFill>
        <p:spPr>
          <a:xfrm>
            <a:off x="1924904" y="2193925"/>
            <a:ext cx="8342192" cy="4024313"/>
          </a:xfrm>
          <a:prstGeom prst="rect">
            <a:avLst/>
          </a:prstGeom>
        </p:spPr>
      </p:pic>
    </p:spTree>
    <p:extLst>
      <p:ext uri="{BB962C8B-B14F-4D97-AF65-F5344CB8AC3E}">
        <p14:creationId xmlns:p14="http://schemas.microsoft.com/office/powerpoint/2010/main" val="3208637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stretch>
            <a:fillRect/>
          </a:stretch>
        </p:blipFill>
        <p:spPr>
          <a:xfrm>
            <a:off x="685800" y="2591219"/>
            <a:ext cx="10820400" cy="3229725"/>
          </a:xfrm>
          <a:prstGeom prst="rect">
            <a:avLst/>
          </a:prstGeom>
        </p:spPr>
      </p:pic>
    </p:spTree>
    <p:extLst>
      <p:ext uri="{BB962C8B-B14F-4D97-AF65-F5344CB8AC3E}">
        <p14:creationId xmlns:p14="http://schemas.microsoft.com/office/powerpoint/2010/main" val="4053961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stretch>
            <a:fillRect/>
          </a:stretch>
        </p:blipFill>
        <p:spPr>
          <a:xfrm>
            <a:off x="685799" y="2277653"/>
            <a:ext cx="10940143" cy="3856856"/>
          </a:xfrm>
          <a:prstGeom prst="rect">
            <a:avLst/>
          </a:prstGeom>
        </p:spPr>
      </p:pic>
    </p:spTree>
    <p:extLst>
      <p:ext uri="{BB962C8B-B14F-4D97-AF65-F5344CB8AC3E}">
        <p14:creationId xmlns:p14="http://schemas.microsoft.com/office/powerpoint/2010/main" val="426184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stretch>
            <a:fillRect/>
          </a:stretch>
        </p:blipFill>
        <p:spPr>
          <a:xfrm>
            <a:off x="2144914" y="2193925"/>
            <a:ext cx="7902171" cy="4024313"/>
          </a:xfrm>
          <a:prstGeom prst="rect">
            <a:avLst/>
          </a:prstGeom>
        </p:spPr>
      </p:pic>
    </p:spTree>
    <p:extLst>
      <p:ext uri="{BB962C8B-B14F-4D97-AF65-F5344CB8AC3E}">
        <p14:creationId xmlns:p14="http://schemas.microsoft.com/office/powerpoint/2010/main" val="2102834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stretch>
            <a:fillRect/>
          </a:stretch>
        </p:blipFill>
        <p:spPr>
          <a:xfrm>
            <a:off x="1748124" y="2193925"/>
            <a:ext cx="8695751" cy="4024313"/>
          </a:xfrm>
          <a:prstGeom prst="rect">
            <a:avLst/>
          </a:prstGeom>
        </p:spPr>
      </p:pic>
    </p:spTree>
    <p:extLst>
      <p:ext uri="{BB962C8B-B14F-4D97-AF65-F5344CB8AC3E}">
        <p14:creationId xmlns:p14="http://schemas.microsoft.com/office/powerpoint/2010/main" val="3244277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3239372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WEBRTC</a:t>
            </a:r>
            <a:endParaRPr lang="en-US" dirty="0"/>
          </a:p>
        </p:txBody>
      </p:sp>
      <p:sp>
        <p:nvSpPr>
          <p:cNvPr id="3" name="Content Placeholder 2"/>
          <p:cNvSpPr>
            <a:spLocks noGrp="1"/>
          </p:cNvSpPr>
          <p:nvPr>
            <p:ph idx="1"/>
          </p:nvPr>
        </p:nvSpPr>
        <p:spPr/>
        <p:txBody>
          <a:bodyPr/>
          <a:lstStyle/>
          <a:p>
            <a:r>
              <a:rPr lang="en-US" b="1" dirty="0" err="1"/>
              <a:t>WebRTC</a:t>
            </a:r>
            <a:r>
              <a:rPr lang="en-US" b="1" dirty="0"/>
              <a:t> is a free, open project</a:t>
            </a:r>
            <a:r>
              <a:rPr lang="en-US" dirty="0"/>
              <a:t> that provides browsers and mobile applications with Real-Time Communications (RTC) capabilities via simple APIs. The </a:t>
            </a:r>
            <a:r>
              <a:rPr lang="en-US" dirty="0" err="1"/>
              <a:t>WebRTC</a:t>
            </a:r>
            <a:r>
              <a:rPr lang="en-US" dirty="0"/>
              <a:t> components have been optimized to best serve this purpose</a:t>
            </a:r>
            <a:r>
              <a:rPr lang="en-US" dirty="0" smtClean="0"/>
              <a:t>.</a:t>
            </a:r>
          </a:p>
          <a:p>
            <a:r>
              <a:rPr lang="en-US" dirty="0"/>
              <a:t>The </a:t>
            </a:r>
            <a:r>
              <a:rPr lang="en-US" dirty="0" err="1"/>
              <a:t>WebRTC</a:t>
            </a:r>
            <a:r>
              <a:rPr lang="en-US" dirty="0"/>
              <a:t> initiative is a project supported by Google, Mozilla and Opera, amongst others</a:t>
            </a:r>
            <a:r>
              <a:rPr lang="en-US" dirty="0" smtClean="0"/>
              <a:t>.</a:t>
            </a:r>
          </a:p>
          <a:p>
            <a:r>
              <a:rPr lang="en-US" dirty="0" err="1"/>
              <a:t>WebRTC</a:t>
            </a:r>
            <a:r>
              <a:rPr lang="en-US" dirty="0"/>
              <a:t> offers web application developers the ability to write rich, </a:t>
            </a:r>
            <a:r>
              <a:rPr lang="en-US" dirty="0" err="1"/>
              <a:t>realtime</a:t>
            </a:r>
            <a:r>
              <a:rPr lang="en-US" dirty="0"/>
              <a:t> multimedia applications (think video chat) on the web, without requiring plugins, downloads or installs. It’s purpose is to help build a strong RTC platform that works across multiple web browsers, across multiple platforms.</a:t>
            </a:r>
            <a:endParaRPr lang="en-US" dirty="0"/>
          </a:p>
        </p:txBody>
      </p:sp>
    </p:spTree>
    <p:extLst>
      <p:ext uri="{BB962C8B-B14F-4D97-AF65-F5344CB8AC3E}">
        <p14:creationId xmlns:p14="http://schemas.microsoft.com/office/powerpoint/2010/main" val="1739616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p:cNvPicPr>
            <a:picLocks noGrp="1" noChangeAspect="1"/>
          </p:cNvPicPr>
          <p:nvPr>
            <p:ph idx="1"/>
          </p:nvPr>
        </p:nvPicPr>
        <p:blipFill>
          <a:blip r:embed="rId2"/>
          <a:stretch>
            <a:fillRect/>
          </a:stretch>
        </p:blipFill>
        <p:spPr>
          <a:xfrm>
            <a:off x="2966908" y="2193925"/>
            <a:ext cx="6258183" cy="4024313"/>
          </a:xfrm>
          <a:prstGeom prst="rect">
            <a:avLst/>
          </a:prstGeom>
        </p:spPr>
      </p:pic>
    </p:spTree>
    <p:extLst>
      <p:ext uri="{BB962C8B-B14F-4D97-AF65-F5344CB8AC3E}">
        <p14:creationId xmlns:p14="http://schemas.microsoft.com/office/powerpoint/2010/main" val="751080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a:t>You will notice two distinct layers.</a:t>
            </a:r>
          </a:p>
          <a:p>
            <a:r>
              <a:rPr lang="en-US" dirty="0"/>
              <a:t>Browser developers will be interested in the </a:t>
            </a:r>
            <a:r>
              <a:rPr lang="en-US" dirty="0" err="1"/>
              <a:t>WebRTC</a:t>
            </a:r>
            <a:r>
              <a:rPr lang="en-US" dirty="0"/>
              <a:t> C++ API and the capture/render hooks at their disposal.</a:t>
            </a:r>
          </a:p>
          <a:p>
            <a:r>
              <a:rPr lang="en-US" dirty="0"/>
              <a:t>Web App developers will be interested in the Web API.</a:t>
            </a:r>
          </a:p>
          <a:p>
            <a:r>
              <a:rPr lang="en-US" b="1" dirty="0"/>
              <a:t>Your Web App</a:t>
            </a:r>
          </a:p>
          <a:p>
            <a:r>
              <a:rPr lang="en-US" dirty="0"/>
              <a:t>A third-party developer web based application with video and audio chat capabilities powered by the web API for real time communications.</a:t>
            </a:r>
          </a:p>
          <a:p>
            <a:r>
              <a:rPr lang="en-US" b="1" dirty="0"/>
              <a:t>Web API</a:t>
            </a:r>
          </a:p>
          <a:p>
            <a:r>
              <a:rPr lang="en-US" dirty="0"/>
              <a:t>An API to be used by third party developers for developing web based </a:t>
            </a:r>
            <a:r>
              <a:rPr lang="en-US" dirty="0" err="1"/>
              <a:t>videochat</a:t>
            </a:r>
            <a:r>
              <a:rPr lang="en-US" dirty="0"/>
              <a:t>-like applications. </a:t>
            </a:r>
            <a:endParaRPr lang="en-US" dirty="0" smtClean="0"/>
          </a:p>
          <a:p>
            <a:r>
              <a:rPr lang="en-US" b="1" dirty="0" err="1" smtClean="0"/>
              <a:t>WebRTC</a:t>
            </a:r>
            <a:r>
              <a:rPr lang="en-US" b="1" dirty="0" smtClean="0"/>
              <a:t> </a:t>
            </a:r>
            <a:r>
              <a:rPr lang="en-US" b="1" dirty="0"/>
              <a:t>Native C++ API</a:t>
            </a:r>
          </a:p>
          <a:p>
            <a:r>
              <a:rPr lang="en-US" dirty="0"/>
              <a:t>An API layer that enables browser makers to easily implement the Web API proposal.</a:t>
            </a:r>
          </a:p>
          <a:p>
            <a:pPr marL="0" indent="0">
              <a:buNone/>
            </a:pPr>
            <a:r>
              <a:rPr lang="en-US" dirty="0"/>
              <a:t/>
            </a:r>
            <a:br>
              <a:rPr lang="en-US" dirty="0"/>
            </a:br>
            <a:endParaRPr lang="en-US" dirty="0"/>
          </a:p>
        </p:txBody>
      </p:sp>
    </p:spTree>
    <p:extLst>
      <p:ext uri="{BB962C8B-B14F-4D97-AF65-F5344CB8AC3E}">
        <p14:creationId xmlns:p14="http://schemas.microsoft.com/office/powerpoint/2010/main" val="1369229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hlinkClick r:id="rId2"/>
              </a:rPr>
              <a:t>WebRTC</a:t>
            </a:r>
            <a:r>
              <a:rPr lang="en-US" dirty="0"/>
              <a:t> signaling refers to the process of setting up, controlling, and terminating a communication session. In order for two endpoints to begin talking to one another, three types of information must be exchanged</a:t>
            </a:r>
            <a:r>
              <a:rPr lang="en-US" dirty="0" smtClean="0"/>
              <a:t>:</a:t>
            </a:r>
          </a:p>
          <a:p>
            <a:r>
              <a:rPr lang="en-US" dirty="0"/>
              <a:t>Session control information determines when to initialize, close, and modify communications sessions. Session control messages are also used in error reporting.</a:t>
            </a:r>
          </a:p>
          <a:p>
            <a:r>
              <a:rPr lang="en-US" dirty="0"/>
              <a:t>Network Data reveals where endpoints are located on the Internet (IP address and port) so that callers can find </a:t>
            </a:r>
            <a:r>
              <a:rPr lang="en-US" dirty="0" err="1"/>
              <a:t>callees</a:t>
            </a:r>
            <a:r>
              <a:rPr lang="en-US" dirty="0"/>
              <a:t>.</a:t>
            </a:r>
          </a:p>
          <a:p>
            <a:r>
              <a:rPr lang="en-US" dirty="0"/>
              <a:t>Media Data is required to determine the codecs and media types that the callers and </a:t>
            </a:r>
            <a:r>
              <a:rPr lang="en-US" dirty="0" err="1"/>
              <a:t>callees</a:t>
            </a:r>
            <a:r>
              <a:rPr lang="en-US" dirty="0"/>
              <a:t> have in common. If endpoints attempting to start a communications session have differing resolution and codec configurations, then a successful conversation is unlikely. Signaling that exchanges media configuration information between peers occurs by using an offer and answer in the Session Description Protocol (SDP) format.</a:t>
            </a:r>
          </a:p>
          <a:p>
            <a:endParaRPr lang="en-US" dirty="0"/>
          </a:p>
        </p:txBody>
      </p:sp>
    </p:spTree>
    <p:extLst>
      <p:ext uri="{BB962C8B-B14F-4D97-AF65-F5344CB8AC3E}">
        <p14:creationId xmlns:p14="http://schemas.microsoft.com/office/powerpoint/2010/main" val="4054089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Signaling Servers for </a:t>
            </a:r>
            <a:r>
              <a:rPr lang="en-US" dirty="0" err="1" smtClean="0"/>
              <a:t>WEbrtc</a:t>
            </a:r>
            <a:endParaRPr lang="en-US" dirty="0"/>
          </a:p>
        </p:txBody>
      </p:sp>
      <p:sp>
        <p:nvSpPr>
          <p:cNvPr id="3" name="Content Placeholder 2"/>
          <p:cNvSpPr>
            <a:spLocks noGrp="1"/>
          </p:cNvSpPr>
          <p:nvPr>
            <p:ph idx="1"/>
          </p:nvPr>
        </p:nvSpPr>
        <p:spPr/>
        <p:txBody>
          <a:bodyPr>
            <a:normAutofit fontScale="92500"/>
          </a:bodyPr>
          <a:lstStyle/>
          <a:p>
            <a:r>
              <a:rPr lang="en-US" dirty="0"/>
              <a:t>When </a:t>
            </a:r>
            <a:r>
              <a:rPr lang="en-US" dirty="0" err="1">
                <a:hlinkClick r:id="rId2"/>
              </a:rPr>
              <a:t>WebRTC</a:t>
            </a:r>
            <a:r>
              <a:rPr lang="en-US" dirty="0">
                <a:hlinkClick r:id="rId2"/>
              </a:rPr>
              <a:t> applications</a:t>
            </a:r>
            <a:r>
              <a:rPr lang="en-US" dirty="0"/>
              <a:t> are said to operate entirely "in-browser," the perspective is taken from the end user's point of view. Yes, </a:t>
            </a:r>
            <a:r>
              <a:rPr lang="en-US" dirty="0" err="1"/>
              <a:t>WebRTC</a:t>
            </a:r>
            <a:r>
              <a:rPr lang="en-US" dirty="0"/>
              <a:t> app users require nothing beyond their browsers; but underneath the hood, developers must craft server-side solutions to get peers (i.e. browsers) to communicate with each other. This is how the infrastructure of a communication platform, such as the </a:t>
            </a:r>
            <a:r>
              <a:rPr lang="en-US" dirty="0" err="1">
                <a:hlinkClick r:id="rId3"/>
              </a:rPr>
              <a:t>OnSIP</a:t>
            </a:r>
            <a:r>
              <a:rPr lang="en-US" dirty="0">
                <a:hlinkClick r:id="rId3"/>
              </a:rPr>
              <a:t> Communications Platform as a Service (</a:t>
            </a:r>
            <a:r>
              <a:rPr lang="en-US" dirty="0" err="1">
                <a:hlinkClick r:id="rId3"/>
              </a:rPr>
              <a:t>CPaaS</a:t>
            </a:r>
            <a:r>
              <a:rPr lang="en-US" dirty="0"/>
              <a:t>), becomes useful</a:t>
            </a:r>
            <a:r>
              <a:rPr lang="en-US" dirty="0" smtClean="0"/>
              <a:t>.</a:t>
            </a:r>
          </a:p>
          <a:p>
            <a:r>
              <a:rPr lang="en-US" dirty="0"/>
              <a:t>In a nutshell, </a:t>
            </a:r>
            <a:r>
              <a:rPr lang="en-US" dirty="0" err="1"/>
              <a:t>WebRTC</a:t>
            </a:r>
            <a:r>
              <a:rPr lang="en-US" dirty="0"/>
              <a:t> signaling allows for users to exchange metadata to coordinate communication. </a:t>
            </a:r>
            <a:r>
              <a:rPr lang="en-US" dirty="0" err="1"/>
              <a:t>RTCPeerConnection</a:t>
            </a:r>
            <a:r>
              <a:rPr lang="en-US" dirty="0"/>
              <a:t> is the API </a:t>
            </a:r>
            <a:r>
              <a:rPr lang="en-US" dirty="0" err="1"/>
              <a:t>WebRTC</a:t>
            </a:r>
            <a:r>
              <a:rPr lang="en-US" dirty="0"/>
              <a:t> uses to establish peer connections and transfer audio and video media. In order for the connection to work, </a:t>
            </a:r>
            <a:r>
              <a:rPr lang="en-US" dirty="0" err="1"/>
              <a:t>RTCPeerConnection</a:t>
            </a:r>
            <a:r>
              <a:rPr lang="en-US" dirty="0"/>
              <a:t> must acquire local media conditions (resolution and codec capabilities, for instance) for metadata, and gather possible network addresses for the application's host. The signaling mechanism for passing this crucial information back and forth is not built into the </a:t>
            </a:r>
            <a:r>
              <a:rPr lang="en-US" dirty="0" err="1"/>
              <a:t>WebRTC</a:t>
            </a:r>
            <a:r>
              <a:rPr lang="en-US" dirty="0"/>
              <a:t> API.</a:t>
            </a:r>
            <a:endParaRPr lang="en-US" dirty="0"/>
          </a:p>
        </p:txBody>
      </p:sp>
    </p:spTree>
    <p:extLst>
      <p:ext uri="{BB962C8B-B14F-4D97-AF65-F5344CB8AC3E}">
        <p14:creationId xmlns:p14="http://schemas.microsoft.com/office/powerpoint/2010/main" val="1114878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WebRTC</a:t>
            </a:r>
            <a:r>
              <a:rPr lang="en-US" dirty="0"/>
              <a:t> Signaling and NAT Traversal</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task of getting the initial signaling data from one peer to another seems like it should be a simple process. Perhaps in a perfect world, a </a:t>
            </a:r>
            <a:r>
              <a:rPr lang="en-US" dirty="0" err="1"/>
              <a:t>WebRTC</a:t>
            </a:r>
            <a:r>
              <a:rPr lang="en-US" dirty="0"/>
              <a:t> signaling mechanism would be able to connect peers directly, without any detours or sidetracking. But the modern internet is structured in such a way that makes this sort of easy relay impossible. NATs of all varieties, and firewalls on many devices, will often erroneously filter packets that are not primed to deal with ALGs and other protective measures. Outside of generating the SDP packet itself, the signaling mechanism is also crucially responsible for ensuring that these signaling messages can be shared between peers in the first place.</a:t>
            </a:r>
          </a:p>
          <a:p>
            <a:r>
              <a:rPr lang="en-US" dirty="0"/>
              <a:t>So, how does a </a:t>
            </a:r>
            <a:r>
              <a:rPr lang="en-US" dirty="0" err="1"/>
              <a:t>WebRTC</a:t>
            </a:r>
            <a:r>
              <a:rPr lang="en-US" dirty="0"/>
              <a:t> signaling mechanism negotiate the perilous maze of the internet? The answer is simple in theory: it utilizes a versatile framework known as ICE. The efficiency of ICE allows it to calculate, with a mere three methods, the quickest and easiest NAT traversal route for a packet to reach its destination. The first method used, and the least likely to occur, is when ICE tries to make a UDP connection using the host address obtained from a device’s operating system and network card. This will inevitably fail on devices behind NATs, and so there are two remaining methods for ICE to employ: a STUN server or a TURN relay server.</a:t>
            </a:r>
          </a:p>
          <a:p>
            <a:endParaRPr lang="en-US" dirty="0" smtClean="0"/>
          </a:p>
          <a:p>
            <a:endParaRPr lang="en-US" dirty="0"/>
          </a:p>
        </p:txBody>
      </p:sp>
    </p:spTree>
    <p:extLst>
      <p:ext uri="{BB962C8B-B14F-4D97-AF65-F5344CB8AC3E}">
        <p14:creationId xmlns:p14="http://schemas.microsoft.com/office/powerpoint/2010/main" val="3310750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WebRTC</a:t>
            </a:r>
            <a:r>
              <a:rPr lang="en-US" dirty="0"/>
              <a:t> Signaling and NAT Traversal</a:t>
            </a:r>
          </a:p>
        </p:txBody>
      </p:sp>
      <p:sp>
        <p:nvSpPr>
          <p:cNvPr id="3" name="Content Placeholder 2"/>
          <p:cNvSpPr>
            <a:spLocks noGrp="1"/>
          </p:cNvSpPr>
          <p:nvPr>
            <p:ph idx="1"/>
          </p:nvPr>
        </p:nvSpPr>
        <p:spPr/>
        <p:txBody>
          <a:bodyPr>
            <a:normAutofit fontScale="92500"/>
          </a:bodyPr>
          <a:lstStyle/>
          <a:p>
            <a:r>
              <a:rPr lang="en-US" dirty="0"/>
              <a:t>86% of all </a:t>
            </a:r>
            <a:r>
              <a:rPr lang="en-US" dirty="0" err="1"/>
              <a:t>WebRTC</a:t>
            </a:r>
            <a:r>
              <a:rPr lang="en-US" dirty="0"/>
              <a:t> calls are established via STUN servers </a:t>
            </a:r>
            <a:r>
              <a:rPr lang="en-US" baseline="30000" dirty="0"/>
              <a:t>1</a:t>
            </a:r>
            <a:r>
              <a:rPr lang="en-US" dirty="0"/>
              <a:t>. A STUN server operates STUN servers check the IP address and port of incoming requests, and it then sends that address back to the device’s </a:t>
            </a:r>
            <a:r>
              <a:rPr lang="en-US" dirty="0" err="1"/>
              <a:t>WebRTC</a:t>
            </a:r>
            <a:r>
              <a:rPr lang="en-US" dirty="0"/>
              <a:t> application as a response. The </a:t>
            </a:r>
            <a:r>
              <a:rPr lang="en-US" dirty="0" err="1"/>
              <a:t>WebRTC</a:t>
            </a:r>
            <a:r>
              <a:rPr lang="en-US" dirty="0"/>
              <a:t> application thus uses a STUN server to ascertain its own IP port address from a public perspective. This allows the application to offer a publicly accessible address, which is then passed to another </a:t>
            </a:r>
            <a:r>
              <a:rPr lang="en-US" dirty="0" err="1"/>
              <a:t>WebRTC</a:t>
            </a:r>
            <a:r>
              <a:rPr lang="en-US" dirty="0"/>
              <a:t>-enabled peer via the signaling mechanism</a:t>
            </a:r>
            <a:r>
              <a:rPr lang="en-US" dirty="0" smtClean="0"/>
              <a:t>.</a:t>
            </a:r>
          </a:p>
          <a:p>
            <a:r>
              <a:rPr lang="en-US" dirty="0"/>
              <a:t>If both methods fail, the final method employed by ICE is a TURN relay server. TURN servers are used to stream audio, video, and other real-time data between peers. Technically speaking, it does not relay signaling information, because it enables actual real-time data exchanges between peers. TURN servers have publicly available addresses, so peers can connect to them even if they are behind NATs and firewalls. TURN servers are costlier to maintain than STUN servers, because they are actually streaming media rather than connecting peers.</a:t>
            </a:r>
            <a:endParaRPr lang="en-US" dirty="0"/>
          </a:p>
        </p:txBody>
      </p:sp>
    </p:spTree>
    <p:extLst>
      <p:ext uri="{BB962C8B-B14F-4D97-AF65-F5344CB8AC3E}">
        <p14:creationId xmlns:p14="http://schemas.microsoft.com/office/powerpoint/2010/main" val="3532366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WebRTC</a:t>
            </a:r>
            <a:r>
              <a:rPr lang="en-US" dirty="0"/>
              <a:t> Signaling and NAT Traversal</a:t>
            </a:r>
          </a:p>
        </p:txBody>
      </p:sp>
      <p:sp>
        <p:nvSpPr>
          <p:cNvPr id="3" name="Content Placeholder 2"/>
          <p:cNvSpPr>
            <a:spLocks noGrp="1"/>
          </p:cNvSpPr>
          <p:nvPr>
            <p:ph idx="1"/>
          </p:nvPr>
        </p:nvSpPr>
        <p:spPr/>
        <p:txBody>
          <a:bodyPr/>
          <a:lstStyle/>
          <a:p>
            <a:r>
              <a:rPr lang="en-US" dirty="0"/>
              <a:t>A fully functioning </a:t>
            </a:r>
            <a:r>
              <a:rPr lang="en-US" dirty="0" err="1"/>
              <a:t>WebRTC</a:t>
            </a:r>
            <a:r>
              <a:rPr lang="en-US" dirty="0"/>
              <a:t> application requires all of ICE’s capabilities to operate smoothly and effectively. But purchasing and maintaining numerous servers at a significant cost is simply not a feasible option for developers who are looking to make sound economic and personnel decisions. This is why </a:t>
            </a:r>
            <a:r>
              <a:rPr lang="en-US" dirty="0" err="1"/>
              <a:t>OnSIP's</a:t>
            </a:r>
            <a:r>
              <a:rPr lang="en-US" dirty="0"/>
              <a:t> platform is perfect for developers who are looking to harness the power of </a:t>
            </a:r>
            <a:r>
              <a:rPr lang="en-US" dirty="0" err="1"/>
              <a:t>WebRTC</a:t>
            </a:r>
            <a:r>
              <a:rPr lang="en-US" dirty="0"/>
              <a:t>. Our pre-designed, mature SIP network, ensures that developers do not have to build complex server-side architectures to solve basic </a:t>
            </a:r>
            <a:r>
              <a:rPr lang="en-US" dirty="0" err="1"/>
              <a:t>WebRTC</a:t>
            </a:r>
            <a:r>
              <a:rPr lang="en-US" dirty="0"/>
              <a:t> signaling problems. Instead, they can harness the power and reliability of our redundant SIP platform to scale </a:t>
            </a:r>
            <a:r>
              <a:rPr lang="en-US" dirty="0" err="1"/>
              <a:t>WebRTC</a:t>
            </a:r>
            <a:r>
              <a:rPr lang="en-US" dirty="0"/>
              <a:t> applications, bridge compatibility gaps between endpoints, broker connections behind firewalls, and track and report communications with ease. Let us deal with the groundwork, so you can focus on making in-browser applications that are innovative, convenient, and expansive for your users.</a:t>
            </a:r>
            <a:endParaRPr lang="en-US" dirty="0"/>
          </a:p>
        </p:txBody>
      </p:sp>
    </p:spTree>
    <p:extLst>
      <p:ext uri="{BB962C8B-B14F-4D97-AF65-F5344CB8AC3E}">
        <p14:creationId xmlns:p14="http://schemas.microsoft.com/office/powerpoint/2010/main" val="2566507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C7EDCC"/>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29</TotalTime>
  <Words>622</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Vapor Trail</vt:lpstr>
      <vt:lpstr>WebRTC Video Conferencing App  with Screen Sharing, Chat and Live Broadcast</vt:lpstr>
      <vt:lpstr>Intro to WEBRTC</vt:lpstr>
      <vt:lpstr>Architecture</vt:lpstr>
      <vt:lpstr>Architecture</vt:lpstr>
      <vt:lpstr>Signaling</vt:lpstr>
      <vt:lpstr>Signaling Servers for WEbrtc</vt:lpstr>
      <vt:lpstr>WebRTC Signaling and NAT Traversal </vt:lpstr>
      <vt:lpstr>WebRTC Signaling and NAT Traversal</vt:lpstr>
      <vt:lpstr>WebRTC Signaling and NAT Traversal</vt:lpstr>
      <vt:lpstr>Challenges</vt:lpstr>
      <vt:lpstr>DEMO</vt:lpstr>
      <vt:lpstr>DEMO</vt:lpstr>
      <vt:lpstr>DEMO</vt:lpstr>
      <vt:lpstr>Demo</vt:lpstr>
      <vt:lpstr>DEMO</vt:lpstr>
      <vt:lpstr>DEMO</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WebRTC Video Conferencing App  with Screen Sharing, Chat and Live Broadcast</dc:title>
  <dc:creator>Muhammad Nouman Imran</dc:creator>
  <cp:lastModifiedBy>Muhammad Nouman Imran</cp:lastModifiedBy>
  <cp:revision>3</cp:revision>
  <dcterms:created xsi:type="dcterms:W3CDTF">2019-12-19T16:30:58Z</dcterms:created>
  <dcterms:modified xsi:type="dcterms:W3CDTF">2019-12-19T17:00:34Z</dcterms:modified>
</cp:coreProperties>
</file>