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33" r:id="rId44"/>
    <p:sldId id="303" r:id="rId45"/>
    <p:sldId id="304" r:id="rId46"/>
    <p:sldId id="307" r:id="rId47"/>
    <p:sldId id="308" r:id="rId48"/>
    <p:sldId id="309" r:id="rId49"/>
    <p:sldId id="310" r:id="rId50"/>
    <p:sldId id="311" r:id="rId51"/>
    <p:sldId id="312" r:id="rId52"/>
    <p:sldId id="324" r:id="rId53"/>
    <p:sldId id="325" r:id="rId54"/>
    <p:sldId id="326" r:id="rId55"/>
    <p:sldId id="327" r:id="rId56"/>
    <p:sldId id="329" r:id="rId57"/>
    <p:sldId id="330" r:id="rId58"/>
    <p:sldId id="331" r:id="rId59"/>
    <p:sldId id="332"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411" autoAdjust="0"/>
  </p:normalViewPr>
  <p:slideViewPr>
    <p:cSldViewPr snapToGrid="0">
      <p:cViewPr varScale="1">
        <p:scale>
          <a:sx n="61" d="100"/>
          <a:sy n="61" d="100"/>
        </p:scale>
        <p:origin x="10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350B1-DD22-47BD-A642-EAB1E157F8C8}" type="datetimeFigureOut">
              <a:rPr lang="en-US" smtClean="0"/>
              <a:t>9/23/2018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6E3D0-C893-4C07-B8C3-0A899B39C061}" type="slidenum">
              <a:rPr lang="en-US" smtClean="0"/>
              <a:t>‹#›</a:t>
            </a:fld>
            <a:endParaRPr lang="en-US"/>
          </a:p>
        </p:txBody>
      </p:sp>
    </p:spTree>
    <p:extLst>
      <p:ext uri="{BB962C8B-B14F-4D97-AF65-F5344CB8AC3E}">
        <p14:creationId xmlns:p14="http://schemas.microsoft.com/office/powerpoint/2010/main" val="2370451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10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632125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11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279848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15163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2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17044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73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91685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93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11598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14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5785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280796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25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56911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57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13462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44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798604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43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332210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75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069451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96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80968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576341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16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81821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37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25318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7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26596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78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758930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98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354161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39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8008433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20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dirty="0" smtClean="0"/>
              <a:t>public class </a:t>
            </a:r>
            <a:r>
              <a:rPr lang="en-US" dirty="0" err="1" smtClean="0"/>
              <a:t>MyClass</a:t>
            </a:r>
            <a:r>
              <a:rPr lang="en-US" dirty="0" smtClean="0"/>
              <a:t> {    public static void main(String </a:t>
            </a:r>
            <a:r>
              <a:rPr lang="en-US" dirty="0" err="1" smtClean="0"/>
              <a:t>args</a:t>
            </a:r>
            <a:r>
              <a:rPr lang="en-US" dirty="0" smtClean="0"/>
              <a:t>[]) {        // </a:t>
            </a:r>
            <a:r>
              <a:rPr lang="en-US" dirty="0" err="1" smtClean="0"/>
              <a:t>int</a:t>
            </a:r>
            <a:r>
              <a:rPr lang="en-US" dirty="0" smtClean="0"/>
              <a:t> x=10;        // </a:t>
            </a:r>
            <a:r>
              <a:rPr lang="en-US" dirty="0" err="1" smtClean="0"/>
              <a:t>int</a:t>
            </a:r>
            <a:r>
              <a:rPr lang="en-US" dirty="0" smtClean="0"/>
              <a:t> y=25;        // </a:t>
            </a:r>
            <a:r>
              <a:rPr lang="en-US" dirty="0" err="1" smtClean="0"/>
              <a:t>int</a:t>
            </a:r>
            <a:r>
              <a:rPr lang="en-US" dirty="0" smtClean="0"/>
              <a:t> z=</a:t>
            </a:r>
            <a:r>
              <a:rPr lang="en-US" dirty="0" err="1" smtClean="0"/>
              <a:t>x+y</a:t>
            </a:r>
            <a:r>
              <a:rPr lang="en-US" dirty="0" smtClean="0"/>
              <a:t>;        // </a:t>
            </a:r>
            <a:r>
              <a:rPr lang="en-US" dirty="0" err="1" smtClean="0"/>
              <a:t>System.out.println</a:t>
            </a:r>
            <a:r>
              <a:rPr lang="en-US" dirty="0" smtClean="0"/>
              <a:t>("Sum of </a:t>
            </a:r>
            <a:r>
              <a:rPr lang="en-US" dirty="0" err="1" smtClean="0"/>
              <a:t>x+y</a:t>
            </a:r>
            <a:r>
              <a:rPr lang="en-US" dirty="0" smtClean="0"/>
              <a:t> = " + z);                </a:t>
            </a:r>
            <a:r>
              <a:rPr lang="en-US" dirty="0" err="1" smtClean="0"/>
              <a:t>nPrintln</a:t>
            </a:r>
            <a:r>
              <a:rPr lang="en-US" dirty="0" smtClean="0"/>
              <a:t>("Welcome to Java", 5);     }        public static void </a:t>
            </a:r>
            <a:r>
              <a:rPr lang="en-US" dirty="0" err="1" smtClean="0"/>
              <a:t>nPrintln</a:t>
            </a:r>
            <a:r>
              <a:rPr lang="en-US" dirty="0" smtClean="0"/>
              <a:t>(String message, </a:t>
            </a:r>
            <a:r>
              <a:rPr lang="en-US" dirty="0" err="1" smtClean="0"/>
              <a:t>int</a:t>
            </a:r>
            <a:r>
              <a:rPr lang="en-US" dirty="0" smtClean="0"/>
              <a:t> n) {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n; </a:t>
            </a:r>
            <a:r>
              <a:rPr lang="en-US" dirty="0" err="1" smtClean="0"/>
              <a:t>i</a:t>
            </a:r>
            <a:r>
              <a:rPr lang="en-US" dirty="0" smtClean="0"/>
              <a:t>++)        </a:t>
            </a:r>
            <a:r>
              <a:rPr lang="en-US" dirty="0" err="1" smtClean="0"/>
              <a:t>System.out.println</a:t>
            </a:r>
            <a:r>
              <a:rPr lang="en-US" dirty="0" smtClean="0"/>
              <a:t>(message);    }}</a:t>
            </a:r>
            <a:endParaRPr lang="en-US" dirty="0"/>
          </a:p>
        </p:txBody>
      </p:sp>
    </p:spTree>
    <p:extLst>
      <p:ext uri="{BB962C8B-B14F-4D97-AF65-F5344CB8AC3E}">
        <p14:creationId xmlns:p14="http://schemas.microsoft.com/office/powerpoint/2010/main" val="235919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48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795555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649415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6152699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02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529117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46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477196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66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604346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00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1320569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64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7714604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69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411020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25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346293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84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5230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8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5075655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05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69914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0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bn-IN" dirty="0" smtClean="0"/>
              <a:t>পৃথক</a:t>
            </a:r>
            <a:r>
              <a:rPr lang="bn-IN" baseline="0" dirty="0" smtClean="0"/>
              <a:t> করা, নিষ্কাশিত করা। </a:t>
            </a:r>
            <a:r>
              <a:rPr lang="en-US" baseline="0" dirty="0" smtClean="0"/>
              <a:t>Abstract</a:t>
            </a:r>
            <a:endParaRPr lang="en-US" dirty="0"/>
          </a:p>
        </p:txBody>
      </p:sp>
    </p:spTree>
    <p:extLst>
      <p:ext uri="{BB962C8B-B14F-4D97-AF65-F5344CB8AC3E}">
        <p14:creationId xmlns:p14="http://schemas.microsoft.com/office/powerpoint/2010/main" val="37853454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https://beginnersbook.com/2014/01/abstract-method-with-examples-in-java/</a:t>
            </a:r>
            <a:endParaRPr lang="en-US" dirty="0"/>
          </a:p>
        </p:txBody>
      </p:sp>
      <p:sp>
        <p:nvSpPr>
          <p:cNvPr id="4" name="Slide Number Placeholder 3"/>
          <p:cNvSpPr>
            <a:spLocks noGrp="1"/>
          </p:cNvSpPr>
          <p:nvPr>
            <p:ph type="sldNum" sz="quarter" idx="10"/>
          </p:nvPr>
        </p:nvSpPr>
        <p:spPr/>
        <p:txBody>
          <a:bodyPr/>
          <a:lstStyle/>
          <a:p>
            <a:fld id="{F5D6E3D0-C893-4C07-B8C3-0A899B39C061}" type="slidenum">
              <a:rPr lang="en-US" smtClean="0"/>
              <a:t>43</a:t>
            </a:fld>
            <a:endParaRPr lang="en-US"/>
          </a:p>
        </p:txBody>
      </p:sp>
    </p:spTree>
    <p:extLst>
      <p:ext uri="{BB962C8B-B14F-4D97-AF65-F5344CB8AC3E}">
        <p14:creationId xmlns:p14="http://schemas.microsoft.com/office/powerpoint/2010/main" val="42127672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82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812509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71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2939779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92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517130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22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8278072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92099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77183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29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430707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89804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70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5056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91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671717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3103" name="Group 31"/>
          <p:cNvGrpSpPr>
            <a:grpSpLocks/>
          </p:cNvGrpSpPr>
          <p:nvPr/>
        </p:nvGrpSpPr>
        <p:grpSpPr bwMode="auto">
          <a:xfrm>
            <a:off x="1" y="114301"/>
            <a:ext cx="12189884" cy="6742113"/>
            <a:chOff x="0" y="72"/>
            <a:chExt cx="5759" cy="4247"/>
          </a:xfrm>
        </p:grpSpPr>
        <p:sp>
          <p:nvSpPr>
            <p:cNvPr id="3074"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grpSp>
          <p:nvGrpSpPr>
            <p:cNvPr id="3102" name="Group 30"/>
            <p:cNvGrpSpPr>
              <a:grpSpLocks/>
            </p:cNvGrpSpPr>
            <p:nvPr/>
          </p:nvGrpSpPr>
          <p:grpSpPr bwMode="auto">
            <a:xfrm>
              <a:off x="0" y="72"/>
              <a:ext cx="5759" cy="2040"/>
              <a:chOff x="0" y="72"/>
              <a:chExt cx="5759" cy="2040"/>
            </a:xfrm>
          </p:grpSpPr>
          <p:sp>
            <p:nvSpPr>
              <p:cNvPr id="3075"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grpSp>
            <p:nvGrpSpPr>
              <p:cNvPr id="3081" name="Group 9"/>
              <p:cNvGrpSpPr>
                <a:grpSpLocks/>
              </p:cNvGrpSpPr>
              <p:nvPr/>
            </p:nvGrpSpPr>
            <p:grpSpPr bwMode="auto">
              <a:xfrm>
                <a:off x="2289" y="72"/>
                <a:ext cx="1440" cy="1984"/>
                <a:chOff x="2289" y="72"/>
                <a:chExt cx="1440" cy="1984"/>
              </a:xfrm>
            </p:grpSpPr>
            <p:sp>
              <p:nvSpPr>
                <p:cNvPr id="3076"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7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07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07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3080"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grpSp>
          <p:sp>
            <p:nvSpPr>
              <p:cNvPr id="3082"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grpSp>
            <p:nvGrpSpPr>
              <p:cNvPr id="3101" name="Group 29"/>
              <p:cNvGrpSpPr>
                <a:grpSpLocks/>
              </p:cNvGrpSpPr>
              <p:nvPr/>
            </p:nvGrpSpPr>
            <p:grpSpPr bwMode="auto">
              <a:xfrm>
                <a:off x="2071" y="406"/>
                <a:ext cx="1392" cy="1109"/>
                <a:chOff x="2071" y="406"/>
                <a:chExt cx="1392" cy="1109"/>
              </a:xfrm>
            </p:grpSpPr>
            <p:sp>
              <p:nvSpPr>
                <p:cNvPr id="3083"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84"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85"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86"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87"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88"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Lst>
                  <a:ahLst/>
                  <a:cxnLst>
                    <a:cxn ang="0">
                      <a:pos x="T0" y="T1"/>
                    </a:cxn>
                    <a:cxn ang="0">
                      <a:pos x="T2" y="T3"/>
                    </a:cxn>
                    <a:cxn ang="0">
                      <a:pos x="T4" y="T5"/>
                    </a:cxn>
                    <a:cxn ang="0">
                      <a:pos x="T6" y="T7"/>
                    </a:cxn>
                    <a:cxn ang="0">
                      <a:pos x="T8" y="T9"/>
                    </a:cxn>
                    <a:cxn ang="0">
                      <a:pos x="T10" y="T11"/>
                    </a:cxn>
                    <a:cxn ang="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89"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0"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Lst>
                  <a:ahLst/>
                  <a:cxnLst>
                    <a:cxn ang="0">
                      <a:pos x="T0" y="T1"/>
                    </a:cxn>
                    <a:cxn ang="0">
                      <a:pos x="T2" y="T3"/>
                    </a:cxn>
                    <a:cxn ang="0">
                      <a:pos x="T4" y="T5"/>
                    </a:cxn>
                    <a:cxn ang="0">
                      <a:pos x="T6" y="T7"/>
                    </a:cxn>
                    <a:cxn ang="0">
                      <a:pos x="T8" y="T9"/>
                    </a:cxn>
                    <a:cxn ang="0">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1"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2"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3"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4"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5"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6"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Lst>
                  <a:ahLst/>
                  <a:cxnLst>
                    <a:cxn ang="0">
                      <a:pos x="T0" y="T1"/>
                    </a:cxn>
                    <a:cxn ang="0">
                      <a:pos x="T2" y="T3"/>
                    </a:cxn>
                    <a:cxn ang="0">
                      <a:pos x="T4" y="T5"/>
                    </a:cxn>
                    <a:cxn ang="0">
                      <a:pos x="T6" y="T7"/>
                    </a:cxn>
                    <a:cxn ang="0">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7"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8"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099"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3100"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grpSp>
        </p:grpSp>
      </p:grpSp>
      <p:sp>
        <p:nvSpPr>
          <p:cNvPr id="3104" name="Rectangle 32"/>
          <p:cNvSpPr>
            <a:spLocks noGrp="1" noChangeArrowheads="1"/>
          </p:cNvSpPr>
          <p:nvPr>
            <p:ph type="ctrTitle" sz="quarter"/>
          </p:nvPr>
        </p:nvSpPr>
        <p:spPr>
          <a:xfrm>
            <a:off x="914400" y="3429000"/>
            <a:ext cx="103632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828800" y="4648200"/>
            <a:ext cx="85344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106" name="Rectangle 34"/>
          <p:cNvSpPr>
            <a:spLocks noGrp="1" noChangeArrowheads="1"/>
          </p:cNvSpPr>
          <p:nvPr>
            <p:ph type="dt" sz="quarter" idx="2"/>
          </p:nvPr>
        </p:nvSpPr>
        <p:spPr/>
        <p:txBody>
          <a:bodyPr/>
          <a:lstStyle>
            <a:lvl1pPr>
              <a:defRPr/>
            </a:lvl1pPr>
          </a:lstStyle>
          <a:p>
            <a:endParaRPr lang="en-US">
              <a:solidFill>
                <a:srgbClr val="FFFFFF"/>
              </a:solidFill>
            </a:endParaRPr>
          </a:p>
        </p:txBody>
      </p:sp>
      <p:sp>
        <p:nvSpPr>
          <p:cNvPr id="3107" name="Rectangle 35"/>
          <p:cNvSpPr>
            <a:spLocks noGrp="1" noChangeArrowheads="1"/>
          </p:cNvSpPr>
          <p:nvPr>
            <p:ph type="ftr" sz="quarter" idx="3"/>
          </p:nvPr>
        </p:nvSpPr>
        <p:spPr bwMode="auto">
          <a:xfrm>
            <a:off x="4165600" y="6400800"/>
            <a:ext cx="3860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eaLnBrk="0" fontAlgn="base" hangingPunct="0">
              <a:spcBef>
                <a:spcPct val="0"/>
              </a:spcBef>
              <a:spcAft>
                <a:spcPct val="0"/>
              </a:spcAft>
            </a:pPr>
            <a:r>
              <a:rPr lang="en-US">
                <a:solidFill>
                  <a:srgbClr val="FFFFFF"/>
                </a:solidFill>
              </a:rPr>
              <a:t>Liang, Introduction to Java Programming, Sixth Edition, (c) 2007 Pearson Education, Inc. All rights reserved. 0-13-222158-6</a:t>
            </a:r>
          </a:p>
        </p:txBody>
      </p:sp>
      <p:sp>
        <p:nvSpPr>
          <p:cNvPr id="3108" name="Rectangle 36"/>
          <p:cNvSpPr>
            <a:spLocks noGrp="1" noChangeArrowheads="1"/>
          </p:cNvSpPr>
          <p:nvPr>
            <p:ph type="sldNum" sz="quarter" idx="4"/>
          </p:nvPr>
        </p:nvSpPr>
        <p:spPr>
          <a:xfrm>
            <a:off x="8737600" y="6400800"/>
            <a:ext cx="2540000" cy="457200"/>
          </a:xfrm>
        </p:spPr>
        <p:txBody>
          <a:bodyPr/>
          <a:lstStyle>
            <a:lvl1pPr>
              <a:defRPr/>
            </a:lvl1pPr>
          </a:lstStyle>
          <a:p>
            <a:fld id="{C405D579-6597-44B2-AAAE-EA034E56645D}"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34506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C659D8A5-1661-4EAE-B105-BFCC5E06DF54}"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304566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8575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8575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73A0CE02-2203-4012-AED0-0F641615087B}"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78605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A268EAA3-5309-4C69-B8A4-FAA722C41507}"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022134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B6544BAD-B8E2-46D4-B00D-15976ACCDE02}"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197636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5735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5735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CB02ECDF-B7A7-47CA-AB85-F431FE4A3D3B}"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416703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FFFFFF"/>
              </a:solidFill>
            </a:endParaRPr>
          </a:p>
        </p:txBody>
      </p:sp>
      <p:sp>
        <p:nvSpPr>
          <p:cNvPr id="8" name="Slide Number Placeholder 7"/>
          <p:cNvSpPr>
            <a:spLocks noGrp="1"/>
          </p:cNvSpPr>
          <p:nvPr>
            <p:ph type="sldNum" sz="quarter" idx="11"/>
          </p:nvPr>
        </p:nvSpPr>
        <p:spPr/>
        <p:txBody>
          <a:bodyPr/>
          <a:lstStyle>
            <a:lvl1pPr>
              <a:defRPr/>
            </a:lvl1pPr>
          </a:lstStyle>
          <a:p>
            <a:fld id="{26B0CC40-BD89-450A-9AA8-644F7DAA5581}"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330106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FFFFFF"/>
              </a:solidFill>
            </a:endParaRPr>
          </a:p>
        </p:txBody>
      </p:sp>
      <p:sp>
        <p:nvSpPr>
          <p:cNvPr id="4" name="Slide Number Placeholder 3"/>
          <p:cNvSpPr>
            <a:spLocks noGrp="1"/>
          </p:cNvSpPr>
          <p:nvPr>
            <p:ph type="sldNum" sz="quarter" idx="11"/>
          </p:nvPr>
        </p:nvSpPr>
        <p:spPr/>
        <p:txBody>
          <a:bodyPr/>
          <a:lstStyle>
            <a:lvl1pPr>
              <a:defRPr/>
            </a:lvl1pPr>
          </a:lstStyle>
          <a:p>
            <a:fld id="{E2B416C8-E0A5-4D96-81C9-2B513083F5AF}"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647274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FFFFFF"/>
              </a:solidFill>
            </a:endParaRPr>
          </a:p>
        </p:txBody>
      </p:sp>
      <p:sp>
        <p:nvSpPr>
          <p:cNvPr id="3" name="Slide Number Placeholder 2"/>
          <p:cNvSpPr>
            <a:spLocks noGrp="1"/>
          </p:cNvSpPr>
          <p:nvPr>
            <p:ph type="sldNum" sz="quarter" idx="11"/>
          </p:nvPr>
        </p:nvSpPr>
        <p:spPr/>
        <p:txBody>
          <a:bodyPr/>
          <a:lstStyle>
            <a:lvl1pPr>
              <a:defRPr/>
            </a:lvl1pPr>
          </a:lstStyle>
          <a:p>
            <a:fld id="{C1551A1B-EE7C-478E-AF6A-6F7080769CC4}"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33446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8DD2C626-A9FC-4535-990D-D8C212A1460D}"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766698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EAC96CF0-6864-4516-84E1-3F6E2DED69DD}"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532918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53" name="Group 29"/>
          <p:cNvGrpSpPr>
            <a:grpSpLocks/>
          </p:cNvGrpSpPr>
          <p:nvPr/>
        </p:nvGrpSpPr>
        <p:grpSpPr bwMode="auto">
          <a:xfrm>
            <a:off x="0" y="4367214"/>
            <a:ext cx="12175067"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grpSp>
          <p:nvGrpSpPr>
            <p:cNvPr id="1052"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1031"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grpSp>
            <p:nvGrpSpPr>
              <p:cNvPr id="1051"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34"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35"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36"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37"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38"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Lst>
                  <a:ahLst/>
                  <a:cxnLst>
                    <a:cxn ang="0">
                      <a:pos x="T0" y="T1"/>
                    </a:cxn>
                    <a:cxn ang="0">
                      <a:pos x="T2" y="T3"/>
                    </a:cxn>
                    <a:cxn ang="0">
                      <a:pos x="T4" y="T5"/>
                    </a:cxn>
                    <a:cxn ang="0">
                      <a:pos x="T6" y="T7"/>
                    </a:cxn>
                    <a:cxn ang="0">
                      <a:pos x="T8" y="T9"/>
                    </a:cxn>
                    <a:cxn ang="0">
                      <a:pos x="T10" y="T11"/>
                    </a:cxn>
                    <a:cxn ang="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39"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0"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Lst>
                  <a:ahLst/>
                  <a:cxnLst>
                    <a:cxn ang="0">
                      <a:pos x="T0" y="T1"/>
                    </a:cxn>
                    <a:cxn ang="0">
                      <a:pos x="T2" y="T3"/>
                    </a:cxn>
                    <a:cxn ang="0">
                      <a:pos x="T4" y="T5"/>
                    </a:cxn>
                    <a:cxn ang="0">
                      <a:pos x="T6" y="T7"/>
                    </a:cxn>
                    <a:cxn ang="0">
                      <a:pos x="T8" y="T9"/>
                    </a:cxn>
                    <a:cxn ang="0">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1"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2"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3"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4"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5"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6"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Lst>
                  <a:ahLst/>
                  <a:cxnLst>
                    <a:cxn ang="0">
                      <a:pos x="T0" y="T1"/>
                    </a:cxn>
                    <a:cxn ang="0">
                      <a:pos x="T2" y="T3"/>
                    </a:cxn>
                    <a:cxn ang="0">
                      <a:pos x="T4" y="T5"/>
                    </a:cxn>
                    <a:cxn ang="0">
                      <a:pos x="T6" y="T7"/>
                    </a:cxn>
                    <a:cxn ang="0">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7"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8"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49"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050"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grpSp>
        </p:grpSp>
      </p:grpSp>
      <p:sp>
        <p:nvSpPr>
          <p:cNvPr id="1054" name="Rectangle 30"/>
          <p:cNvSpPr>
            <a:spLocks noGrp="1" noChangeArrowheads="1"/>
          </p:cNvSpPr>
          <p:nvPr>
            <p:ph type="title"/>
          </p:nvPr>
        </p:nvSpPr>
        <p:spPr bwMode="auto">
          <a:xfrm>
            <a:off x="914400" y="28575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55" name="Rectangle 31"/>
          <p:cNvSpPr>
            <a:spLocks noGrp="1" noChangeArrowheads="1"/>
          </p:cNvSpPr>
          <p:nvPr>
            <p:ph type="body" idx="1"/>
          </p:nvPr>
        </p:nvSpPr>
        <p:spPr bwMode="auto">
          <a:xfrm>
            <a:off x="914400" y="165735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56" name="Rectangle 32"/>
          <p:cNvSpPr>
            <a:spLocks noGrp="1" noChangeArrowheads="1"/>
          </p:cNvSpPr>
          <p:nvPr>
            <p:ph type="dt" sz="half" idx="2"/>
          </p:nvPr>
        </p:nvSpPr>
        <p:spPr bwMode="auto">
          <a:xfrm>
            <a:off x="9144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eaLnBrk="0" fontAlgn="base" hangingPunct="0">
              <a:spcBef>
                <a:spcPct val="0"/>
              </a:spcBef>
              <a:spcAft>
                <a:spcPct val="0"/>
              </a:spcAft>
            </a:pPr>
            <a:endParaRPr lang="en-US">
              <a:solidFill>
                <a:srgbClr val="FFFFFF"/>
              </a:solidFill>
            </a:endParaRPr>
          </a:p>
        </p:txBody>
      </p:sp>
      <p:sp>
        <p:nvSpPr>
          <p:cNvPr id="1058" name="Rectangle 34"/>
          <p:cNvSpPr>
            <a:spLocks noGrp="1" noChangeArrowheads="1"/>
          </p:cNvSpPr>
          <p:nvPr>
            <p:ph type="sldNum" sz="quarter" idx="4"/>
          </p:nvPr>
        </p:nvSpPr>
        <p:spPr bwMode="auto">
          <a:xfrm>
            <a:off x="8737600" y="63992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eaLnBrk="0" fontAlgn="base" hangingPunct="0">
              <a:spcBef>
                <a:spcPct val="0"/>
              </a:spcBef>
              <a:spcAft>
                <a:spcPct val="0"/>
              </a:spcAft>
            </a:pPr>
            <a:fld id="{0BC00714-A99D-4D27-A63C-8108DF41891C}" type="slidenum">
              <a:rPr lang="en-US">
                <a:solidFill>
                  <a:srgbClr val="FFFFFF"/>
                </a:solidFill>
              </a:rPr>
              <a:pPr eaLnBrk="0" fontAlgn="base" hangingPunct="0">
                <a:spcBef>
                  <a:spcPct val="0"/>
                </a:spcBef>
                <a:spcAft>
                  <a:spcPct val="0"/>
                </a:spcAft>
              </a:pPr>
              <a:t>‹#›</a:t>
            </a:fld>
            <a:endParaRPr lang="en-US">
              <a:solidFill>
                <a:srgbClr val="FFFFFF"/>
              </a:solidFill>
            </a:endParaRPr>
          </a:p>
        </p:txBody>
      </p:sp>
      <p:sp>
        <p:nvSpPr>
          <p:cNvPr id="1059" name="Rectangle 35"/>
          <p:cNvSpPr>
            <a:spLocks noChangeArrowheads="1"/>
          </p:cNvSpPr>
          <p:nvPr/>
        </p:nvSpPr>
        <p:spPr bwMode="auto">
          <a:xfrm>
            <a:off x="2235200" y="6438900"/>
            <a:ext cx="74422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lang="en-US" sz="1000">
                <a:solidFill>
                  <a:srgbClr val="FFFFFF"/>
                </a:solidFill>
                <a:latin typeface="Arial" panose="020B0604020202020204" pitchFamily="34" charset="0"/>
              </a:rPr>
              <a:t>Liang, Introduction to Java Programming, Sixth Edition, (c) 2007 Pearson Education, Inc. All rights reserved. 0-13-222158-6</a:t>
            </a:r>
          </a:p>
        </p:txBody>
      </p:sp>
    </p:spTree>
    <p:extLst>
      <p:ext uri="{BB962C8B-B14F-4D97-AF65-F5344CB8AC3E}">
        <p14:creationId xmlns:p14="http://schemas.microsoft.com/office/powerpoint/2010/main" val="2894485634"/>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w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wmf"/><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4.wmf"/><Relationship Id="rId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4.wmf"/><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4.wmf"/><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4.wmf"/><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5.wmf"/><Relationship Id="rId4"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5.bin"/><Relationship Id="rId5" Type="http://schemas.openxmlformats.org/officeDocument/2006/relationships/image" Target="../media/image6.wmf"/><Relationship Id="rId4" Type="http://schemas.openxmlformats.org/officeDocument/2006/relationships/oleObject" Target="../embeddings/oleObject1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17.bin"/><Relationship Id="rId5" Type="http://schemas.openxmlformats.org/officeDocument/2006/relationships/image" Target="../media/image6.wmf"/><Relationship Id="rId4" Type="http://schemas.openxmlformats.org/officeDocument/2006/relationships/oleObject" Target="../embeddings/oleObject16.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19.bin"/><Relationship Id="rId5" Type="http://schemas.openxmlformats.org/officeDocument/2006/relationships/image" Target="../media/image6.wmf"/><Relationship Id="rId4" Type="http://schemas.openxmlformats.org/officeDocument/2006/relationships/oleObject" Target="../embeddings/oleObject18.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21.bin"/><Relationship Id="rId5" Type="http://schemas.openxmlformats.org/officeDocument/2006/relationships/image" Target="../media/image6.wmf"/><Relationship Id="rId4"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23.bin"/><Relationship Id="rId5" Type="http://schemas.openxmlformats.org/officeDocument/2006/relationships/image" Target="../media/image6.wmf"/><Relationship Id="rId4" Type="http://schemas.openxmlformats.org/officeDocument/2006/relationships/oleObject" Target="../embeddings/oleObject22.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25.bin"/><Relationship Id="rId5" Type="http://schemas.openxmlformats.org/officeDocument/2006/relationships/image" Target="../media/image6.wmf"/><Relationship Id="rId4" Type="http://schemas.openxmlformats.org/officeDocument/2006/relationships/oleObject" Target="../embeddings/oleObject24.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27.bin"/><Relationship Id="rId5" Type="http://schemas.openxmlformats.org/officeDocument/2006/relationships/image" Target="../media/image6.wmf"/><Relationship Id="rId4" Type="http://schemas.openxmlformats.org/officeDocument/2006/relationships/oleObject" Target="../embeddings/oleObject26.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29.bin"/><Relationship Id="rId5" Type="http://schemas.openxmlformats.org/officeDocument/2006/relationships/image" Target="../media/image6.wmf"/><Relationship Id="rId4" Type="http://schemas.openxmlformats.org/officeDocument/2006/relationships/oleObject" Target="../embeddings/oleObject28.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31.bin"/><Relationship Id="rId5" Type="http://schemas.openxmlformats.org/officeDocument/2006/relationships/image" Target="../media/image6.wmf"/><Relationship Id="rId4" Type="http://schemas.openxmlformats.org/officeDocument/2006/relationships/oleObject" Target="../embeddings/oleObject30.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33.bin"/><Relationship Id="rId5" Type="http://schemas.openxmlformats.org/officeDocument/2006/relationships/image" Target="../media/image6.wmf"/><Relationship Id="rId4" Type="http://schemas.openxmlformats.org/officeDocument/2006/relationships/oleObject" Target="../embeddings/oleObject32.bin"/></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ml/TestMethodOverloading.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wmf"/><Relationship Id="rId4" Type="http://schemas.openxmlformats.org/officeDocument/2006/relationships/hyperlink" Target="html/TestMethodOverloading.bat"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34.xml"/><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2.wmf"/><Relationship Id="rId5" Type="http://schemas.openxmlformats.org/officeDocument/2006/relationships/hyperlink" Target="html/ComputeTaxWithMethod.bat" TargetMode="External"/><Relationship Id="rId4" Type="http://schemas.openxmlformats.org/officeDocument/2006/relationships/hyperlink" Target="html/ComputeTaxWithMethod.htm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18.wmf"/><Relationship Id="rId4" Type="http://schemas.openxmlformats.org/officeDocument/2006/relationships/oleObject" Target="../embeddings/oleObject35.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19.wmf"/><Relationship Id="rId4" Type="http://schemas.openxmlformats.org/officeDocument/2006/relationships/oleObject" Target="../embeddings/oleObject36.bin"/></Relationships>
</file>

<file path=ppt/slides/_rels/slide4.xml.rels><?xml version="1.0" encoding="UTF-8" standalone="yes"?>
<Relationships xmlns="http://schemas.openxmlformats.org/package/2006/relationships"><Relationship Id="rId3" Type="http://schemas.openxmlformats.org/officeDocument/2006/relationships/hyperlink" Target="html/TestMax.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wmf"/><Relationship Id="rId4" Type="http://schemas.openxmlformats.org/officeDocument/2006/relationships/hyperlink" Target="html/TestMax.bat"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20.wmf"/><Relationship Id="rId4" Type="http://schemas.openxmlformats.org/officeDocument/2006/relationships/oleObject" Target="../embeddings/oleObject37.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22.wmf"/><Relationship Id="rId5" Type="http://schemas.openxmlformats.org/officeDocument/2006/relationships/oleObject" Target="../embeddings/oleObject39.bin"/><Relationship Id="rId4" Type="http://schemas.openxmlformats.org/officeDocument/2006/relationships/image" Target="../media/image21.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25.png"/><Relationship Id="rId4" Type="http://schemas.openxmlformats.org/officeDocument/2006/relationships/oleObject" Target="../embeddings/oleObject41.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25.png"/><Relationship Id="rId4" Type="http://schemas.openxmlformats.org/officeDocument/2006/relationships/oleObject" Target="../embeddings/oleObject42.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w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2ED17381-C81C-4992-A5AB-755900DCE3E8}" type="slidenum">
              <a:rPr lang="en-US">
                <a:solidFill>
                  <a:srgbClr val="FFFFFF"/>
                </a:solidFill>
              </a:rPr>
              <a:pPr/>
              <a:t>1</a:t>
            </a:fld>
            <a:endParaRPr lang="en-US">
              <a:solidFill>
                <a:srgbClr val="FFFFFF"/>
              </a:solidFill>
            </a:endParaRPr>
          </a:p>
        </p:txBody>
      </p:sp>
      <p:sp>
        <p:nvSpPr>
          <p:cNvPr id="169986" name="Rectangle 2"/>
          <p:cNvSpPr>
            <a:spLocks noGrp="1" noChangeArrowheads="1"/>
          </p:cNvSpPr>
          <p:nvPr>
            <p:ph type="title"/>
          </p:nvPr>
        </p:nvSpPr>
        <p:spPr>
          <a:xfrm>
            <a:off x="2209800" y="228600"/>
            <a:ext cx="7772400" cy="533400"/>
          </a:xfrm>
        </p:spPr>
        <p:txBody>
          <a:bodyPr/>
          <a:lstStyle/>
          <a:p>
            <a:r>
              <a:rPr lang="en-US"/>
              <a:t>Introducing Methods</a:t>
            </a:r>
          </a:p>
        </p:txBody>
      </p:sp>
      <p:sp>
        <p:nvSpPr>
          <p:cNvPr id="169987" name="Text Box 3"/>
          <p:cNvSpPr txBox="1">
            <a:spLocks noChangeArrowheads="1"/>
          </p:cNvSpPr>
          <p:nvPr/>
        </p:nvSpPr>
        <p:spPr bwMode="auto">
          <a:xfrm>
            <a:off x="1828800" y="1143000"/>
            <a:ext cx="8458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974725" indent="-457200">
              <a:defRPr sz="2400">
                <a:solidFill>
                  <a:schemeClr val="tx1"/>
                </a:solidFill>
                <a:latin typeface="Times New Roman" panose="02020603050405020304" pitchFamily="18" charset="0"/>
              </a:defRPr>
            </a:lvl2pPr>
            <a:lvl3pPr marL="1546225" indent="-457200">
              <a:defRPr sz="2400">
                <a:solidFill>
                  <a:schemeClr val="tx1"/>
                </a:solidFill>
                <a:latin typeface="Times New Roman" panose="02020603050405020304" pitchFamily="18" charset="0"/>
              </a:defRPr>
            </a:lvl3pPr>
            <a:lvl4pPr marL="2117725" indent="-457200">
              <a:defRPr sz="2400">
                <a:solidFill>
                  <a:schemeClr val="tx1"/>
                </a:solidFill>
                <a:latin typeface="Times New Roman" panose="02020603050405020304" pitchFamily="18" charset="0"/>
              </a:defRPr>
            </a:lvl4pPr>
            <a:lvl5pPr marL="2689225" indent="-457200">
              <a:defRPr sz="2400">
                <a:solidFill>
                  <a:schemeClr val="tx1"/>
                </a:solidFill>
                <a:latin typeface="Times New Roman" panose="02020603050405020304" pitchFamily="18" charset="0"/>
              </a:defRPr>
            </a:lvl5pPr>
            <a:lvl6pPr marL="3146425" indent="-457200" eaLnBrk="0" fontAlgn="base" hangingPunct="0">
              <a:spcBef>
                <a:spcPct val="0"/>
              </a:spcBef>
              <a:spcAft>
                <a:spcPct val="0"/>
              </a:spcAft>
              <a:defRPr sz="2400">
                <a:solidFill>
                  <a:schemeClr val="tx1"/>
                </a:solidFill>
                <a:latin typeface="Times New Roman" panose="02020603050405020304" pitchFamily="18" charset="0"/>
              </a:defRPr>
            </a:lvl6pPr>
            <a:lvl7pPr marL="3603625" indent="-457200" eaLnBrk="0" fontAlgn="base" hangingPunct="0">
              <a:spcBef>
                <a:spcPct val="0"/>
              </a:spcBef>
              <a:spcAft>
                <a:spcPct val="0"/>
              </a:spcAft>
              <a:defRPr sz="2400">
                <a:solidFill>
                  <a:schemeClr val="tx1"/>
                </a:solidFill>
                <a:latin typeface="Times New Roman" panose="02020603050405020304" pitchFamily="18" charset="0"/>
              </a:defRPr>
            </a:lvl7pPr>
            <a:lvl8pPr marL="4060825" indent="-457200" eaLnBrk="0" fontAlgn="base" hangingPunct="0">
              <a:spcBef>
                <a:spcPct val="0"/>
              </a:spcBef>
              <a:spcAft>
                <a:spcPct val="0"/>
              </a:spcAft>
              <a:defRPr sz="2400">
                <a:solidFill>
                  <a:schemeClr val="tx1"/>
                </a:solidFill>
                <a:latin typeface="Times New Roman" panose="02020603050405020304" pitchFamily="18" charset="0"/>
              </a:defRPr>
            </a:lvl8pPr>
            <a:lvl9pPr marL="4518025" indent="-4572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pPr>
            <a:r>
              <a:rPr lang="en-US" sz="3200">
                <a:solidFill>
                  <a:srgbClr val="FFFFFF"/>
                </a:solidFill>
              </a:rPr>
              <a:t>A method is a collection of statements that are grouped together to perform an operation.</a:t>
            </a:r>
          </a:p>
        </p:txBody>
      </p:sp>
      <p:sp>
        <p:nvSpPr>
          <p:cNvPr id="169988" name="Rectangle 4"/>
          <p:cNvSpPr>
            <a:spLocks noChangeArrowheads="1"/>
          </p:cNvSpPr>
          <p:nvPr/>
        </p:nvSpPr>
        <p:spPr bwMode="auto">
          <a:xfrm>
            <a:off x="4610100" y="23145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69989" name="Rectangle 5"/>
          <p:cNvSpPr>
            <a:spLocks noChangeArrowheads="1"/>
          </p:cNvSpPr>
          <p:nvPr/>
        </p:nvSpPr>
        <p:spPr bwMode="auto">
          <a:xfrm>
            <a:off x="4295775" y="24574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69990" name="Rectangle 6"/>
          <p:cNvSpPr>
            <a:spLocks noChangeArrowheads="1"/>
          </p:cNvSpPr>
          <p:nvPr/>
        </p:nvSpPr>
        <p:spPr bwMode="auto">
          <a:xfrm>
            <a:off x="3609975" y="25717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69991" name="Rectangle 7"/>
          <p:cNvSpPr>
            <a:spLocks noChangeArrowheads="1"/>
          </p:cNvSpPr>
          <p:nvPr/>
        </p:nvSpPr>
        <p:spPr bwMode="auto">
          <a:xfrm>
            <a:off x="3609975" y="25717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69994" name="Rectangle 10"/>
          <p:cNvSpPr>
            <a:spLocks noChangeArrowheads="1"/>
          </p:cNvSpPr>
          <p:nvPr/>
        </p:nvSpPr>
        <p:spPr bwMode="auto">
          <a:xfrm>
            <a:off x="3609975" y="25717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69996" name="Rectangle 12"/>
          <p:cNvSpPr>
            <a:spLocks noChangeArrowheads="1"/>
          </p:cNvSpPr>
          <p:nvPr/>
        </p:nvSpPr>
        <p:spPr bwMode="auto">
          <a:xfrm>
            <a:off x="3609975" y="24860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69998" name="Rectangle 14"/>
          <p:cNvSpPr>
            <a:spLocks noChangeArrowheads="1"/>
          </p:cNvSpPr>
          <p:nvPr/>
        </p:nvSpPr>
        <p:spPr bwMode="auto">
          <a:xfrm>
            <a:off x="3609975" y="24860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169997" name="Object 13"/>
          <p:cNvGraphicFramePr>
            <a:graphicFrameLocks noChangeAspect="1"/>
          </p:cNvGraphicFramePr>
          <p:nvPr/>
        </p:nvGraphicFramePr>
        <p:xfrm>
          <a:off x="1524000" y="2819400"/>
          <a:ext cx="9144000" cy="3468688"/>
        </p:xfrm>
        <a:graphic>
          <a:graphicData uri="http://schemas.openxmlformats.org/presentationml/2006/ole">
            <mc:AlternateContent xmlns:mc="http://schemas.openxmlformats.org/markup-compatibility/2006">
              <mc:Choice xmlns:v="urn:schemas-microsoft-com:vml" Requires="v">
                <p:oleObj spid="_x0000_s1029" name="Picture" r:id="rId4" imgW="4971960" imgH="1886040" progId="Word.Picture.8">
                  <p:embed/>
                </p:oleObj>
              </mc:Choice>
              <mc:Fallback>
                <p:oleObj name="Picture" r:id="rId4" imgW="4971960" imgH="188604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819400"/>
                        <a:ext cx="9144000" cy="346868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364283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3E13C6D2-7C8A-4F97-9BC1-67C5A3FC6F8F}" type="slidenum">
              <a:rPr lang="en-US">
                <a:solidFill>
                  <a:srgbClr val="FFFFFF"/>
                </a:solidFill>
              </a:rPr>
              <a:pPr/>
              <a:t>10</a:t>
            </a:fld>
            <a:endParaRPr lang="en-US">
              <a:solidFill>
                <a:srgbClr val="FFFFFF"/>
              </a:solidFill>
            </a:endParaRPr>
          </a:p>
        </p:txBody>
      </p:sp>
      <p:sp>
        <p:nvSpPr>
          <p:cNvPr id="220162" name="Rectangle 2"/>
          <p:cNvSpPr>
            <a:spLocks noGrp="1" noChangeArrowheads="1"/>
          </p:cNvSpPr>
          <p:nvPr>
            <p:ph type="title"/>
          </p:nvPr>
        </p:nvSpPr>
        <p:spPr>
          <a:xfrm>
            <a:off x="2209800" y="228600"/>
            <a:ext cx="7772400" cy="666750"/>
          </a:xfrm>
        </p:spPr>
        <p:txBody>
          <a:bodyPr/>
          <a:lstStyle/>
          <a:p>
            <a:r>
              <a:rPr lang="en-US" sz="4000"/>
              <a:t>Trace Method Invocation</a:t>
            </a:r>
            <a:endParaRPr lang="en-US" sz="4000">
              <a:solidFill>
                <a:schemeClr val="tx1"/>
              </a:solidFill>
            </a:endParaRPr>
          </a:p>
        </p:txBody>
      </p:sp>
      <p:sp>
        <p:nvSpPr>
          <p:cNvPr id="220163" name="Rectangle 3"/>
          <p:cNvSpPr>
            <a:spLocks noChangeArrowheads="1"/>
          </p:cNvSpPr>
          <p:nvPr/>
        </p:nvSpPr>
        <p:spPr bwMode="auto">
          <a:xfrm>
            <a:off x="45339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220164" name="Rectangle 4"/>
          <p:cNvSpPr>
            <a:spLocks noChangeArrowheads="1"/>
          </p:cNvSpPr>
          <p:nvPr/>
        </p:nvSpPr>
        <p:spPr bwMode="auto">
          <a:xfrm>
            <a:off x="3981450"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220165" name="Object 5"/>
          <p:cNvGraphicFramePr>
            <a:graphicFrameLocks noChangeAspect="1"/>
          </p:cNvGraphicFramePr>
          <p:nvPr/>
        </p:nvGraphicFramePr>
        <p:xfrm>
          <a:off x="1755775" y="1930400"/>
          <a:ext cx="8610600" cy="2209800"/>
        </p:xfrm>
        <a:graphic>
          <a:graphicData uri="http://schemas.openxmlformats.org/presentationml/2006/ole">
            <mc:AlternateContent xmlns:mc="http://schemas.openxmlformats.org/markup-compatibility/2006">
              <mc:Choice xmlns:v="urn:schemas-microsoft-com:vml" Requires="v">
                <p:oleObj spid="_x0000_s7173" name="Picture" r:id="rId4" imgW="4229280" imgH="1085760" progId="Word.Picture.8">
                  <p:embed/>
                </p:oleObj>
              </mc:Choice>
              <mc:Fallback>
                <p:oleObj name="Picture" r:id="rId4" imgW="4229280" imgH="10857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5775" y="1930400"/>
                        <a:ext cx="8610600"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0166" name="Rectangle 6"/>
          <p:cNvSpPr>
            <a:spLocks noChangeArrowheads="1"/>
          </p:cNvSpPr>
          <p:nvPr/>
        </p:nvSpPr>
        <p:spPr bwMode="auto">
          <a:xfrm>
            <a:off x="6172200" y="2354263"/>
            <a:ext cx="2578100" cy="177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220167" name="AutoShape 7"/>
          <p:cNvSpPr>
            <a:spLocks noChangeArrowheads="1"/>
          </p:cNvSpPr>
          <p:nvPr/>
        </p:nvSpPr>
        <p:spPr bwMode="auto">
          <a:xfrm>
            <a:off x="4214814" y="1201739"/>
            <a:ext cx="3533775" cy="384175"/>
          </a:xfrm>
          <a:prstGeom prst="wedgeRoundRectCallout">
            <a:avLst>
              <a:gd name="adj1" fmla="val 44653"/>
              <a:gd name="adj2" fmla="val 26363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declare variable result</a:t>
            </a:r>
          </a:p>
        </p:txBody>
      </p:sp>
      <p:sp>
        <p:nvSpPr>
          <p:cNvPr id="220168" name="Line 8"/>
          <p:cNvSpPr>
            <a:spLocks noChangeShapeType="1"/>
          </p:cNvSpPr>
          <p:nvPr/>
        </p:nvSpPr>
        <p:spPr bwMode="auto">
          <a:xfrm flipV="1">
            <a:off x="3368675" y="2314576"/>
            <a:ext cx="3994150" cy="38417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220169" name="Rectangle 9"/>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26342742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B741032E-CC27-4D11-A633-DB9662F9F9D0}" type="slidenum">
              <a:rPr lang="en-US">
                <a:solidFill>
                  <a:srgbClr val="FFFFFF"/>
                </a:solidFill>
              </a:rPr>
              <a:pPr/>
              <a:t>11</a:t>
            </a:fld>
            <a:endParaRPr lang="en-US">
              <a:solidFill>
                <a:srgbClr val="FFFFFF"/>
              </a:solidFill>
            </a:endParaRPr>
          </a:p>
        </p:txBody>
      </p:sp>
      <p:sp>
        <p:nvSpPr>
          <p:cNvPr id="222210" name="Rectangle 2"/>
          <p:cNvSpPr>
            <a:spLocks noGrp="1" noChangeArrowheads="1"/>
          </p:cNvSpPr>
          <p:nvPr>
            <p:ph type="title"/>
          </p:nvPr>
        </p:nvSpPr>
        <p:spPr>
          <a:xfrm>
            <a:off x="2209800" y="228600"/>
            <a:ext cx="7772400" cy="666750"/>
          </a:xfrm>
        </p:spPr>
        <p:txBody>
          <a:bodyPr/>
          <a:lstStyle/>
          <a:p>
            <a:r>
              <a:rPr lang="en-US" sz="4000"/>
              <a:t>Trace Method Invocation</a:t>
            </a:r>
            <a:endParaRPr lang="en-US" sz="4000">
              <a:solidFill>
                <a:schemeClr val="tx1"/>
              </a:solidFill>
            </a:endParaRPr>
          </a:p>
        </p:txBody>
      </p:sp>
      <p:sp>
        <p:nvSpPr>
          <p:cNvPr id="222211" name="Rectangle 3"/>
          <p:cNvSpPr>
            <a:spLocks noChangeArrowheads="1"/>
          </p:cNvSpPr>
          <p:nvPr/>
        </p:nvSpPr>
        <p:spPr bwMode="auto">
          <a:xfrm>
            <a:off x="45339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222212" name="Rectangle 4"/>
          <p:cNvSpPr>
            <a:spLocks noChangeArrowheads="1"/>
          </p:cNvSpPr>
          <p:nvPr/>
        </p:nvSpPr>
        <p:spPr bwMode="auto">
          <a:xfrm>
            <a:off x="3981450"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222213" name="Object 5"/>
          <p:cNvGraphicFramePr>
            <a:graphicFrameLocks noChangeAspect="1"/>
          </p:cNvGraphicFramePr>
          <p:nvPr/>
        </p:nvGraphicFramePr>
        <p:xfrm>
          <a:off x="1755775" y="1930400"/>
          <a:ext cx="8610600" cy="2209800"/>
        </p:xfrm>
        <a:graphic>
          <a:graphicData uri="http://schemas.openxmlformats.org/presentationml/2006/ole">
            <mc:AlternateContent xmlns:mc="http://schemas.openxmlformats.org/markup-compatibility/2006">
              <mc:Choice xmlns:v="urn:schemas-microsoft-com:vml" Requires="v">
                <p:oleObj spid="_x0000_s8197" name="Picture" r:id="rId4" imgW="4229280" imgH="1085760" progId="Word.Picture.8">
                  <p:embed/>
                </p:oleObj>
              </mc:Choice>
              <mc:Fallback>
                <p:oleObj name="Picture" r:id="rId4" imgW="4229280" imgH="10857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5775" y="1930400"/>
                        <a:ext cx="8610600"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2214" name="Rectangle 6"/>
          <p:cNvSpPr>
            <a:spLocks noChangeArrowheads="1"/>
          </p:cNvSpPr>
          <p:nvPr/>
        </p:nvSpPr>
        <p:spPr bwMode="auto">
          <a:xfrm>
            <a:off x="6172200" y="2622550"/>
            <a:ext cx="2578100" cy="177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222215" name="AutoShape 7"/>
          <p:cNvSpPr>
            <a:spLocks noChangeArrowheads="1"/>
          </p:cNvSpPr>
          <p:nvPr/>
        </p:nvSpPr>
        <p:spPr bwMode="auto">
          <a:xfrm>
            <a:off x="4214814" y="971551"/>
            <a:ext cx="3533775" cy="614363"/>
          </a:xfrm>
          <a:prstGeom prst="wedgeRoundRectCallout">
            <a:avLst>
              <a:gd name="adj1" fmla="val 57593"/>
              <a:gd name="adj2" fmla="val 23888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(num1 &gt; num2) is true since num1 is 5 and num2 is 2</a:t>
            </a:r>
          </a:p>
        </p:txBody>
      </p:sp>
      <p:sp>
        <p:nvSpPr>
          <p:cNvPr id="222216" name="Line 8"/>
          <p:cNvSpPr>
            <a:spLocks noChangeShapeType="1"/>
          </p:cNvSpPr>
          <p:nvPr/>
        </p:nvSpPr>
        <p:spPr bwMode="auto">
          <a:xfrm flipV="1">
            <a:off x="3368675" y="2314576"/>
            <a:ext cx="3994150" cy="38417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222217" name="Rectangle 9"/>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2431213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7AE34DEA-07A2-4719-8DE8-20CA4EC9FF41}" type="slidenum">
              <a:rPr lang="en-US">
                <a:solidFill>
                  <a:srgbClr val="FFFFFF"/>
                </a:solidFill>
              </a:rPr>
              <a:pPr/>
              <a:t>12</a:t>
            </a:fld>
            <a:endParaRPr lang="en-US">
              <a:solidFill>
                <a:srgbClr val="FFFFFF"/>
              </a:solidFill>
            </a:endParaRPr>
          </a:p>
        </p:txBody>
      </p:sp>
      <p:sp>
        <p:nvSpPr>
          <p:cNvPr id="224258" name="Rectangle 2"/>
          <p:cNvSpPr>
            <a:spLocks noGrp="1" noChangeArrowheads="1"/>
          </p:cNvSpPr>
          <p:nvPr>
            <p:ph type="title"/>
          </p:nvPr>
        </p:nvSpPr>
        <p:spPr>
          <a:xfrm>
            <a:off x="2209800" y="228600"/>
            <a:ext cx="7772400" cy="666750"/>
          </a:xfrm>
        </p:spPr>
        <p:txBody>
          <a:bodyPr/>
          <a:lstStyle/>
          <a:p>
            <a:r>
              <a:rPr lang="en-US" sz="4000"/>
              <a:t>Trace Method Invocation</a:t>
            </a:r>
            <a:endParaRPr lang="en-US" sz="4000">
              <a:solidFill>
                <a:schemeClr val="tx1"/>
              </a:solidFill>
            </a:endParaRPr>
          </a:p>
        </p:txBody>
      </p:sp>
      <p:sp>
        <p:nvSpPr>
          <p:cNvPr id="224259" name="Rectangle 3"/>
          <p:cNvSpPr>
            <a:spLocks noChangeArrowheads="1"/>
          </p:cNvSpPr>
          <p:nvPr/>
        </p:nvSpPr>
        <p:spPr bwMode="auto">
          <a:xfrm>
            <a:off x="45339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224260" name="Rectangle 4"/>
          <p:cNvSpPr>
            <a:spLocks noChangeArrowheads="1"/>
          </p:cNvSpPr>
          <p:nvPr/>
        </p:nvSpPr>
        <p:spPr bwMode="auto">
          <a:xfrm>
            <a:off x="3981450"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224261" name="Object 5"/>
          <p:cNvGraphicFramePr>
            <a:graphicFrameLocks noChangeAspect="1"/>
          </p:cNvGraphicFramePr>
          <p:nvPr/>
        </p:nvGraphicFramePr>
        <p:xfrm>
          <a:off x="1755775" y="1930400"/>
          <a:ext cx="8610600" cy="2209800"/>
        </p:xfrm>
        <a:graphic>
          <a:graphicData uri="http://schemas.openxmlformats.org/presentationml/2006/ole">
            <mc:AlternateContent xmlns:mc="http://schemas.openxmlformats.org/markup-compatibility/2006">
              <mc:Choice xmlns:v="urn:schemas-microsoft-com:vml" Requires="v">
                <p:oleObj spid="_x0000_s9221" name="Picture" r:id="rId4" imgW="4229280" imgH="1085760" progId="Word.Picture.8">
                  <p:embed/>
                </p:oleObj>
              </mc:Choice>
              <mc:Fallback>
                <p:oleObj name="Picture" r:id="rId4" imgW="4229280" imgH="10857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5775" y="1930400"/>
                        <a:ext cx="8610600"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4262" name="Rectangle 6"/>
          <p:cNvSpPr>
            <a:spLocks noChangeArrowheads="1"/>
          </p:cNvSpPr>
          <p:nvPr/>
        </p:nvSpPr>
        <p:spPr bwMode="auto">
          <a:xfrm>
            <a:off x="6172200" y="2776538"/>
            <a:ext cx="2578100" cy="177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224263" name="AutoShape 7"/>
          <p:cNvSpPr>
            <a:spLocks noChangeArrowheads="1"/>
          </p:cNvSpPr>
          <p:nvPr/>
        </p:nvSpPr>
        <p:spPr bwMode="auto">
          <a:xfrm>
            <a:off x="4214814" y="971551"/>
            <a:ext cx="3533775" cy="614363"/>
          </a:xfrm>
          <a:prstGeom prst="wedgeRoundRectCallout">
            <a:avLst>
              <a:gd name="adj1" fmla="val 60153"/>
              <a:gd name="adj2" fmla="val 26601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result is now 5</a:t>
            </a:r>
          </a:p>
        </p:txBody>
      </p:sp>
      <p:sp>
        <p:nvSpPr>
          <p:cNvPr id="224264" name="Line 8"/>
          <p:cNvSpPr>
            <a:spLocks noChangeShapeType="1"/>
          </p:cNvSpPr>
          <p:nvPr/>
        </p:nvSpPr>
        <p:spPr bwMode="auto">
          <a:xfrm flipV="1">
            <a:off x="3368675" y="2314576"/>
            <a:ext cx="3994150" cy="38417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224265" name="Rectangle 9"/>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2012925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D9AEFBE1-8304-427C-AEC1-CEDC13EDAB76}" type="slidenum">
              <a:rPr lang="en-US">
                <a:solidFill>
                  <a:srgbClr val="FFFFFF"/>
                </a:solidFill>
              </a:rPr>
              <a:pPr/>
              <a:t>13</a:t>
            </a:fld>
            <a:endParaRPr lang="en-US">
              <a:solidFill>
                <a:srgbClr val="FFFFFF"/>
              </a:solidFill>
            </a:endParaRPr>
          </a:p>
        </p:txBody>
      </p:sp>
      <p:sp>
        <p:nvSpPr>
          <p:cNvPr id="226306" name="Rectangle 2"/>
          <p:cNvSpPr>
            <a:spLocks noGrp="1" noChangeArrowheads="1"/>
          </p:cNvSpPr>
          <p:nvPr>
            <p:ph type="title"/>
          </p:nvPr>
        </p:nvSpPr>
        <p:spPr>
          <a:xfrm>
            <a:off x="2209800" y="228600"/>
            <a:ext cx="7772400" cy="666750"/>
          </a:xfrm>
        </p:spPr>
        <p:txBody>
          <a:bodyPr/>
          <a:lstStyle/>
          <a:p>
            <a:r>
              <a:rPr lang="en-US" sz="4000"/>
              <a:t>Trace Method Invocation</a:t>
            </a:r>
            <a:endParaRPr lang="en-US" sz="4000">
              <a:solidFill>
                <a:schemeClr val="tx1"/>
              </a:solidFill>
            </a:endParaRPr>
          </a:p>
        </p:txBody>
      </p:sp>
      <p:sp>
        <p:nvSpPr>
          <p:cNvPr id="226307" name="Rectangle 3"/>
          <p:cNvSpPr>
            <a:spLocks noChangeArrowheads="1"/>
          </p:cNvSpPr>
          <p:nvPr/>
        </p:nvSpPr>
        <p:spPr bwMode="auto">
          <a:xfrm>
            <a:off x="45339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226308" name="Rectangle 4"/>
          <p:cNvSpPr>
            <a:spLocks noChangeArrowheads="1"/>
          </p:cNvSpPr>
          <p:nvPr/>
        </p:nvSpPr>
        <p:spPr bwMode="auto">
          <a:xfrm>
            <a:off x="3981450"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226309" name="Object 5"/>
          <p:cNvGraphicFramePr>
            <a:graphicFrameLocks noChangeAspect="1"/>
          </p:cNvGraphicFramePr>
          <p:nvPr/>
        </p:nvGraphicFramePr>
        <p:xfrm>
          <a:off x="1755775" y="1930400"/>
          <a:ext cx="8610600" cy="2209800"/>
        </p:xfrm>
        <a:graphic>
          <a:graphicData uri="http://schemas.openxmlformats.org/presentationml/2006/ole">
            <mc:AlternateContent xmlns:mc="http://schemas.openxmlformats.org/markup-compatibility/2006">
              <mc:Choice xmlns:v="urn:schemas-microsoft-com:vml" Requires="v">
                <p:oleObj spid="_x0000_s10245" name="Picture" r:id="rId4" imgW="4229280" imgH="1085760" progId="Word.Picture.8">
                  <p:embed/>
                </p:oleObj>
              </mc:Choice>
              <mc:Fallback>
                <p:oleObj name="Picture" r:id="rId4" imgW="4229280" imgH="10857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5775" y="1930400"/>
                        <a:ext cx="8610600"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6310" name="Rectangle 6"/>
          <p:cNvSpPr>
            <a:spLocks noChangeArrowheads="1"/>
          </p:cNvSpPr>
          <p:nvPr/>
        </p:nvSpPr>
        <p:spPr bwMode="auto">
          <a:xfrm>
            <a:off x="6172200" y="3390900"/>
            <a:ext cx="2578100" cy="177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226311" name="AutoShape 7"/>
          <p:cNvSpPr>
            <a:spLocks noChangeArrowheads="1"/>
          </p:cNvSpPr>
          <p:nvPr/>
        </p:nvSpPr>
        <p:spPr bwMode="auto">
          <a:xfrm>
            <a:off x="4214814" y="1201739"/>
            <a:ext cx="3533775" cy="384175"/>
          </a:xfrm>
          <a:prstGeom prst="wedgeRoundRectCallout">
            <a:avLst>
              <a:gd name="adj1" fmla="val 7954"/>
              <a:gd name="adj2" fmla="val 53181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return result, which is 5</a:t>
            </a:r>
          </a:p>
        </p:txBody>
      </p:sp>
      <p:sp>
        <p:nvSpPr>
          <p:cNvPr id="226312" name="Line 8"/>
          <p:cNvSpPr>
            <a:spLocks noChangeShapeType="1"/>
          </p:cNvSpPr>
          <p:nvPr/>
        </p:nvSpPr>
        <p:spPr bwMode="auto">
          <a:xfrm flipV="1">
            <a:off x="3368675" y="2314576"/>
            <a:ext cx="3994150" cy="38417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226313" name="Rectangle 9"/>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3710847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F62B66BF-1C7C-4826-B6E2-E8B5F4596CCA}" type="slidenum">
              <a:rPr lang="en-US">
                <a:solidFill>
                  <a:srgbClr val="FFFFFF"/>
                </a:solidFill>
              </a:rPr>
              <a:pPr/>
              <a:t>14</a:t>
            </a:fld>
            <a:endParaRPr lang="en-US">
              <a:solidFill>
                <a:srgbClr val="FFFFFF"/>
              </a:solidFill>
            </a:endParaRPr>
          </a:p>
        </p:txBody>
      </p:sp>
      <p:sp>
        <p:nvSpPr>
          <p:cNvPr id="228354" name="Rectangle 2"/>
          <p:cNvSpPr>
            <a:spLocks noGrp="1" noChangeArrowheads="1"/>
          </p:cNvSpPr>
          <p:nvPr>
            <p:ph type="title"/>
          </p:nvPr>
        </p:nvSpPr>
        <p:spPr>
          <a:xfrm>
            <a:off x="2209800" y="228600"/>
            <a:ext cx="7772400" cy="666750"/>
          </a:xfrm>
        </p:spPr>
        <p:txBody>
          <a:bodyPr/>
          <a:lstStyle/>
          <a:p>
            <a:r>
              <a:rPr lang="en-US" sz="4000"/>
              <a:t>Trace Method Invocation</a:t>
            </a:r>
            <a:endParaRPr lang="en-US" sz="4000">
              <a:solidFill>
                <a:schemeClr val="tx1"/>
              </a:solidFill>
            </a:endParaRPr>
          </a:p>
        </p:txBody>
      </p:sp>
      <p:sp>
        <p:nvSpPr>
          <p:cNvPr id="228355" name="Rectangle 3"/>
          <p:cNvSpPr>
            <a:spLocks noChangeArrowheads="1"/>
          </p:cNvSpPr>
          <p:nvPr/>
        </p:nvSpPr>
        <p:spPr bwMode="auto">
          <a:xfrm>
            <a:off x="45339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228356" name="Rectangle 4"/>
          <p:cNvSpPr>
            <a:spLocks noChangeArrowheads="1"/>
          </p:cNvSpPr>
          <p:nvPr/>
        </p:nvSpPr>
        <p:spPr bwMode="auto">
          <a:xfrm>
            <a:off x="3981450"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228357" name="Object 5"/>
          <p:cNvGraphicFramePr>
            <a:graphicFrameLocks noChangeAspect="1"/>
          </p:cNvGraphicFramePr>
          <p:nvPr/>
        </p:nvGraphicFramePr>
        <p:xfrm>
          <a:off x="1755775" y="1930400"/>
          <a:ext cx="8610600" cy="2209800"/>
        </p:xfrm>
        <a:graphic>
          <a:graphicData uri="http://schemas.openxmlformats.org/presentationml/2006/ole">
            <mc:AlternateContent xmlns:mc="http://schemas.openxmlformats.org/markup-compatibility/2006">
              <mc:Choice xmlns:v="urn:schemas-microsoft-com:vml" Requires="v">
                <p:oleObj spid="_x0000_s11269" name="Picture" r:id="rId4" imgW="4229280" imgH="1085760" progId="Word.Picture.8">
                  <p:embed/>
                </p:oleObj>
              </mc:Choice>
              <mc:Fallback>
                <p:oleObj name="Picture" r:id="rId4" imgW="4229280" imgH="10857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5775" y="1930400"/>
                        <a:ext cx="8610600"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8358" name="Rectangle 6"/>
          <p:cNvSpPr>
            <a:spLocks noChangeArrowheads="1"/>
          </p:cNvSpPr>
          <p:nvPr/>
        </p:nvSpPr>
        <p:spPr bwMode="auto">
          <a:xfrm>
            <a:off x="1947863" y="2622550"/>
            <a:ext cx="3384550" cy="177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228359" name="AutoShape 7"/>
          <p:cNvSpPr>
            <a:spLocks noChangeArrowheads="1"/>
          </p:cNvSpPr>
          <p:nvPr/>
        </p:nvSpPr>
        <p:spPr bwMode="auto">
          <a:xfrm>
            <a:off x="4214814" y="931863"/>
            <a:ext cx="3533775" cy="654050"/>
          </a:xfrm>
          <a:prstGeom prst="wedgeRoundRectCallout">
            <a:avLst>
              <a:gd name="adj1" fmla="val -45236"/>
              <a:gd name="adj2" fmla="val 22742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return max(i, j) and assign the return value to k</a:t>
            </a:r>
          </a:p>
        </p:txBody>
      </p:sp>
      <p:sp>
        <p:nvSpPr>
          <p:cNvPr id="228360" name="Line 8"/>
          <p:cNvSpPr>
            <a:spLocks noChangeShapeType="1"/>
          </p:cNvSpPr>
          <p:nvPr/>
        </p:nvSpPr>
        <p:spPr bwMode="auto">
          <a:xfrm flipH="1" flipV="1">
            <a:off x="3368676" y="2776538"/>
            <a:ext cx="2881313" cy="690562"/>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228361" name="Rectangle 9"/>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1074491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6B955BA0-5408-45B3-8EA4-F3CAAA54414B}" type="slidenum">
              <a:rPr lang="en-US">
                <a:solidFill>
                  <a:srgbClr val="FFFFFF"/>
                </a:solidFill>
              </a:rPr>
              <a:pPr/>
              <a:t>15</a:t>
            </a:fld>
            <a:endParaRPr lang="en-US">
              <a:solidFill>
                <a:srgbClr val="FFFFFF"/>
              </a:solidFill>
            </a:endParaRPr>
          </a:p>
        </p:txBody>
      </p:sp>
      <p:sp>
        <p:nvSpPr>
          <p:cNvPr id="230402" name="Rectangle 2"/>
          <p:cNvSpPr>
            <a:spLocks noGrp="1" noChangeArrowheads="1"/>
          </p:cNvSpPr>
          <p:nvPr>
            <p:ph type="title"/>
          </p:nvPr>
        </p:nvSpPr>
        <p:spPr>
          <a:xfrm>
            <a:off x="2209800" y="228600"/>
            <a:ext cx="7772400" cy="666750"/>
          </a:xfrm>
        </p:spPr>
        <p:txBody>
          <a:bodyPr/>
          <a:lstStyle/>
          <a:p>
            <a:r>
              <a:rPr lang="en-US" sz="4000"/>
              <a:t>Trace Method Invocation</a:t>
            </a:r>
            <a:endParaRPr lang="en-US" sz="4000">
              <a:solidFill>
                <a:schemeClr val="tx1"/>
              </a:solidFill>
            </a:endParaRPr>
          </a:p>
        </p:txBody>
      </p:sp>
      <p:sp>
        <p:nvSpPr>
          <p:cNvPr id="230403" name="Rectangle 3"/>
          <p:cNvSpPr>
            <a:spLocks noChangeArrowheads="1"/>
          </p:cNvSpPr>
          <p:nvPr/>
        </p:nvSpPr>
        <p:spPr bwMode="auto">
          <a:xfrm>
            <a:off x="45339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230404" name="Rectangle 4"/>
          <p:cNvSpPr>
            <a:spLocks noChangeArrowheads="1"/>
          </p:cNvSpPr>
          <p:nvPr/>
        </p:nvSpPr>
        <p:spPr bwMode="auto">
          <a:xfrm>
            <a:off x="3981450"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230405" name="Object 5"/>
          <p:cNvGraphicFramePr>
            <a:graphicFrameLocks noChangeAspect="1"/>
          </p:cNvGraphicFramePr>
          <p:nvPr/>
        </p:nvGraphicFramePr>
        <p:xfrm>
          <a:off x="1755775" y="1930400"/>
          <a:ext cx="8610600" cy="2209800"/>
        </p:xfrm>
        <a:graphic>
          <a:graphicData uri="http://schemas.openxmlformats.org/presentationml/2006/ole">
            <mc:AlternateContent xmlns:mc="http://schemas.openxmlformats.org/markup-compatibility/2006">
              <mc:Choice xmlns:v="urn:schemas-microsoft-com:vml" Requires="v">
                <p:oleObj spid="_x0000_s12293" name="Picture" r:id="rId4" imgW="4229280" imgH="1085760" progId="Word.Picture.8">
                  <p:embed/>
                </p:oleObj>
              </mc:Choice>
              <mc:Fallback>
                <p:oleObj name="Picture" r:id="rId4" imgW="4229280" imgH="10857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5775" y="1930400"/>
                        <a:ext cx="8610600"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06" name="Rectangle 6"/>
          <p:cNvSpPr>
            <a:spLocks noChangeArrowheads="1"/>
          </p:cNvSpPr>
          <p:nvPr/>
        </p:nvSpPr>
        <p:spPr bwMode="auto">
          <a:xfrm>
            <a:off x="1947863" y="2968626"/>
            <a:ext cx="3384550" cy="460375"/>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230407" name="AutoShape 7"/>
          <p:cNvSpPr>
            <a:spLocks noChangeArrowheads="1"/>
          </p:cNvSpPr>
          <p:nvPr/>
        </p:nvSpPr>
        <p:spPr bwMode="auto">
          <a:xfrm>
            <a:off x="4214814" y="931863"/>
            <a:ext cx="3533775" cy="654050"/>
          </a:xfrm>
          <a:prstGeom prst="wedgeRoundRectCallout">
            <a:avLst>
              <a:gd name="adj1" fmla="val -43398"/>
              <a:gd name="adj2" fmla="val 27961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Execute the print statement</a:t>
            </a:r>
          </a:p>
        </p:txBody>
      </p:sp>
      <p:sp>
        <p:nvSpPr>
          <p:cNvPr id="230408"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246077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B2726CE-1C07-4696-864A-1FD6F3E220FB}" type="slidenum">
              <a:rPr lang="en-US">
                <a:solidFill>
                  <a:srgbClr val="FFFFFF"/>
                </a:solidFill>
              </a:rPr>
              <a:pPr/>
              <a:t>16</a:t>
            </a:fld>
            <a:endParaRPr lang="en-US">
              <a:solidFill>
                <a:srgbClr val="FFFFFF"/>
              </a:solidFill>
            </a:endParaRPr>
          </a:p>
        </p:txBody>
      </p:sp>
      <p:sp>
        <p:nvSpPr>
          <p:cNvPr id="69634" name="Rectangle 2"/>
          <p:cNvSpPr>
            <a:spLocks noGrp="1" noChangeArrowheads="1"/>
          </p:cNvSpPr>
          <p:nvPr>
            <p:ph type="title"/>
          </p:nvPr>
        </p:nvSpPr>
        <p:spPr>
          <a:xfrm>
            <a:off x="2209800" y="152400"/>
            <a:ext cx="7772400" cy="685800"/>
          </a:xfrm>
        </p:spPr>
        <p:txBody>
          <a:bodyPr/>
          <a:lstStyle/>
          <a:p>
            <a:r>
              <a:rPr lang="en-US"/>
              <a:t>CAUTION</a:t>
            </a:r>
          </a:p>
        </p:txBody>
      </p:sp>
      <p:sp>
        <p:nvSpPr>
          <p:cNvPr id="69635" name="Rectangle 3"/>
          <p:cNvSpPr>
            <a:spLocks noGrp="1" noChangeArrowheads="1"/>
          </p:cNvSpPr>
          <p:nvPr>
            <p:ph type="body" idx="1"/>
          </p:nvPr>
        </p:nvSpPr>
        <p:spPr>
          <a:xfrm>
            <a:off x="1905000" y="1143000"/>
            <a:ext cx="8458200" cy="5181600"/>
          </a:xfrm>
        </p:spPr>
        <p:txBody>
          <a:bodyPr/>
          <a:lstStyle/>
          <a:p>
            <a:pPr marL="0" indent="0">
              <a:lnSpc>
                <a:spcPct val="90000"/>
              </a:lnSpc>
              <a:buNone/>
            </a:pPr>
            <a:r>
              <a:rPr lang="en-US"/>
              <a:t>A return statement is required for a nonvoid method. The following method is logically correct, but it has a compilation error, because the Java compiler thinks it possible that this method does not return any value.</a:t>
            </a:r>
            <a:r>
              <a:rPr lang="en-US" sz="2600">
                <a:latin typeface="Courier" pitchFamily="49" charset="0"/>
                <a:cs typeface="Times New Roman" panose="02020603050405020304" pitchFamily="18" charset="0"/>
              </a:rPr>
              <a:t> </a:t>
            </a:r>
          </a:p>
          <a:p>
            <a:pPr marL="0" indent="0">
              <a:lnSpc>
                <a:spcPct val="90000"/>
              </a:lnSpc>
              <a:buNone/>
            </a:pPr>
            <a:r>
              <a:rPr lang="en-US" sz="2600">
                <a:latin typeface="Courier" pitchFamily="49" charset="0"/>
                <a:cs typeface="Times New Roman" panose="02020603050405020304" pitchFamily="18" charset="0"/>
              </a:rPr>
              <a:t> </a:t>
            </a:r>
            <a:r>
              <a:rPr lang="en-US" sz="2600">
                <a:latin typeface="Courier New" panose="02070309020205020404" pitchFamily="49" charset="0"/>
                <a:cs typeface="Times New Roman" panose="02020603050405020304" pitchFamily="18" charset="0"/>
              </a:rPr>
              <a:t>public static int sign(int n) {</a:t>
            </a:r>
          </a:p>
          <a:p>
            <a:pPr marL="0" indent="0">
              <a:lnSpc>
                <a:spcPct val="90000"/>
              </a:lnSpc>
              <a:buNone/>
            </a:pPr>
            <a:r>
              <a:rPr lang="en-US" sz="2600">
                <a:latin typeface="Courier New" panose="02070309020205020404" pitchFamily="49" charset="0"/>
                <a:cs typeface="Times New Roman" panose="02020603050405020304" pitchFamily="18" charset="0"/>
              </a:rPr>
              <a:t>   if (n &gt; 0) return 1;</a:t>
            </a:r>
          </a:p>
          <a:p>
            <a:pPr marL="0" indent="0">
              <a:lnSpc>
                <a:spcPct val="90000"/>
              </a:lnSpc>
              <a:buNone/>
            </a:pPr>
            <a:r>
              <a:rPr lang="en-US" sz="2600">
                <a:latin typeface="Courier New" panose="02070309020205020404" pitchFamily="49" charset="0"/>
                <a:cs typeface="Times New Roman" panose="02020603050405020304" pitchFamily="18" charset="0"/>
              </a:rPr>
              <a:t>   else if (n == 0) return 0;</a:t>
            </a:r>
          </a:p>
          <a:p>
            <a:pPr marL="0" indent="0">
              <a:lnSpc>
                <a:spcPct val="90000"/>
              </a:lnSpc>
              <a:buNone/>
            </a:pPr>
            <a:r>
              <a:rPr lang="en-US" sz="2600">
                <a:latin typeface="Courier New" panose="02070309020205020404" pitchFamily="49" charset="0"/>
                <a:cs typeface="Times New Roman" panose="02020603050405020304" pitchFamily="18" charset="0"/>
              </a:rPr>
              <a:t>   else if (n &lt; 0) return –1;</a:t>
            </a:r>
          </a:p>
          <a:p>
            <a:pPr marL="0" indent="0">
              <a:lnSpc>
                <a:spcPct val="90000"/>
              </a:lnSpc>
              <a:buNone/>
            </a:pPr>
            <a:r>
              <a:rPr lang="en-US" sz="2600">
                <a:latin typeface="Courier New" panose="02070309020205020404" pitchFamily="49" charset="0"/>
                <a:cs typeface="Times New Roman" panose="02020603050405020304" pitchFamily="18" charset="0"/>
              </a:rPr>
              <a:t> }</a:t>
            </a:r>
            <a:endParaRPr lang="en-US" sz="2600">
              <a:latin typeface="Courier" pitchFamily="49" charset="0"/>
              <a:cs typeface="Times New Roman" panose="02020603050405020304" pitchFamily="18" charset="0"/>
            </a:endParaRPr>
          </a:p>
          <a:p>
            <a:pPr marL="0" indent="0">
              <a:lnSpc>
                <a:spcPct val="90000"/>
              </a:lnSpc>
              <a:buNone/>
            </a:pPr>
            <a:r>
              <a:rPr lang="en-US"/>
              <a:t>To fix this problem, delete if (n&lt;0) in the code.</a:t>
            </a:r>
          </a:p>
        </p:txBody>
      </p:sp>
    </p:spTree>
    <p:extLst>
      <p:ext uri="{BB962C8B-B14F-4D97-AF65-F5344CB8AC3E}">
        <p14:creationId xmlns:p14="http://schemas.microsoft.com/office/powerpoint/2010/main" val="1816607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1E6A337-5F18-4B58-8177-C755CEEFBEE7}" type="slidenum">
              <a:rPr lang="en-US">
                <a:solidFill>
                  <a:srgbClr val="FFFFFF"/>
                </a:solidFill>
              </a:rPr>
              <a:pPr/>
              <a:t>17</a:t>
            </a:fld>
            <a:endParaRPr lang="en-US">
              <a:solidFill>
                <a:srgbClr val="FFFFFF"/>
              </a:solidFill>
            </a:endParaRPr>
          </a:p>
        </p:txBody>
      </p:sp>
      <p:sp>
        <p:nvSpPr>
          <p:cNvPr id="191490" name="Rectangle 2"/>
          <p:cNvSpPr>
            <a:spLocks noGrp="1" noChangeArrowheads="1"/>
          </p:cNvSpPr>
          <p:nvPr>
            <p:ph type="title"/>
          </p:nvPr>
        </p:nvSpPr>
        <p:spPr>
          <a:xfrm>
            <a:off x="1828800" y="152400"/>
            <a:ext cx="8534400" cy="685800"/>
          </a:xfrm>
        </p:spPr>
        <p:txBody>
          <a:bodyPr/>
          <a:lstStyle/>
          <a:p>
            <a:r>
              <a:rPr lang="en-US"/>
              <a:t>Reuse Methods from Other Classes</a:t>
            </a:r>
          </a:p>
        </p:txBody>
      </p:sp>
      <p:sp>
        <p:nvSpPr>
          <p:cNvPr id="191491" name="Rectangle 3"/>
          <p:cNvSpPr>
            <a:spLocks noGrp="1" noChangeArrowheads="1"/>
          </p:cNvSpPr>
          <p:nvPr>
            <p:ph type="body" idx="1"/>
          </p:nvPr>
        </p:nvSpPr>
        <p:spPr>
          <a:xfrm>
            <a:off x="1905000" y="1143000"/>
            <a:ext cx="8458200" cy="5181600"/>
          </a:xfrm>
        </p:spPr>
        <p:txBody>
          <a:bodyPr/>
          <a:lstStyle/>
          <a:p>
            <a:pPr marL="0" indent="0">
              <a:buNone/>
            </a:pPr>
            <a:r>
              <a:rPr lang="en-US" sz="2600">
                <a:cs typeface="Courier New" panose="02070309020205020404" pitchFamily="49" charset="0"/>
              </a:rPr>
              <a:t>NOTE: One of the benefits of methods is for reuse. The </a:t>
            </a:r>
            <a:r>
              <a:rPr lang="en-US" sz="2600" u="sng">
                <a:cs typeface="Courier New" panose="02070309020205020404" pitchFamily="49" charset="0"/>
              </a:rPr>
              <a:t>max</a:t>
            </a:r>
            <a:r>
              <a:rPr lang="en-US" sz="2600">
                <a:cs typeface="Courier New" panose="02070309020205020404" pitchFamily="49" charset="0"/>
              </a:rPr>
              <a:t> method can be invoked from any class besides </a:t>
            </a:r>
            <a:r>
              <a:rPr lang="en-US" sz="2600" u="sng">
                <a:cs typeface="Courier New" panose="02070309020205020404" pitchFamily="49" charset="0"/>
              </a:rPr>
              <a:t>TestMax</a:t>
            </a:r>
            <a:r>
              <a:rPr lang="en-US" sz="2600">
                <a:cs typeface="Courier New" panose="02070309020205020404" pitchFamily="49" charset="0"/>
              </a:rPr>
              <a:t>. If you create a new class </a:t>
            </a:r>
            <a:r>
              <a:rPr lang="en-US" sz="2600" u="sng">
                <a:cs typeface="Courier New" panose="02070309020205020404" pitchFamily="49" charset="0"/>
              </a:rPr>
              <a:t>Test</a:t>
            </a:r>
            <a:r>
              <a:rPr lang="en-US" sz="2600">
                <a:cs typeface="Courier New" panose="02070309020205020404" pitchFamily="49" charset="0"/>
              </a:rPr>
              <a:t>, you can invoke the </a:t>
            </a:r>
            <a:r>
              <a:rPr lang="en-US" sz="2600" u="sng">
                <a:cs typeface="Courier New" panose="02070309020205020404" pitchFamily="49" charset="0"/>
              </a:rPr>
              <a:t>max</a:t>
            </a:r>
            <a:r>
              <a:rPr lang="en-US" sz="2600">
                <a:cs typeface="Courier New" panose="02070309020205020404" pitchFamily="49" charset="0"/>
              </a:rPr>
              <a:t> method using </a:t>
            </a:r>
            <a:r>
              <a:rPr lang="en-US" sz="2600" u="sng">
                <a:cs typeface="Courier New" panose="02070309020205020404" pitchFamily="49" charset="0"/>
              </a:rPr>
              <a:t>ClassName.methodName</a:t>
            </a:r>
            <a:r>
              <a:rPr lang="en-US" sz="2600">
                <a:cs typeface="Courier New" panose="02070309020205020404" pitchFamily="49" charset="0"/>
              </a:rPr>
              <a:t> (e.g., </a:t>
            </a:r>
            <a:r>
              <a:rPr lang="en-US" sz="2600" u="sng">
                <a:cs typeface="Courier New" panose="02070309020205020404" pitchFamily="49" charset="0"/>
              </a:rPr>
              <a:t>TestMax.max</a:t>
            </a:r>
            <a:r>
              <a:rPr lang="en-US" sz="2600">
                <a:cs typeface="Courier New" panose="02070309020205020404" pitchFamily="49" charset="0"/>
              </a:rPr>
              <a:t>). </a:t>
            </a:r>
            <a:endParaRPr lang="en-US"/>
          </a:p>
        </p:txBody>
      </p:sp>
    </p:spTree>
    <p:extLst>
      <p:ext uri="{BB962C8B-B14F-4D97-AF65-F5344CB8AC3E}">
        <p14:creationId xmlns:p14="http://schemas.microsoft.com/office/powerpoint/2010/main" val="1686431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EE6D5B6A-131E-48F5-8532-07263F714980}" type="slidenum">
              <a:rPr lang="en-US">
                <a:solidFill>
                  <a:srgbClr val="FFFFFF"/>
                </a:solidFill>
              </a:rPr>
              <a:pPr/>
              <a:t>18</a:t>
            </a:fld>
            <a:endParaRPr lang="en-US">
              <a:solidFill>
                <a:srgbClr val="FFFFFF"/>
              </a:solidFill>
            </a:endParaRPr>
          </a:p>
        </p:txBody>
      </p:sp>
      <p:sp>
        <p:nvSpPr>
          <p:cNvPr id="114690" name="Rectangle 2"/>
          <p:cNvSpPr>
            <a:spLocks noGrp="1" noChangeArrowheads="1"/>
          </p:cNvSpPr>
          <p:nvPr>
            <p:ph type="title"/>
          </p:nvPr>
        </p:nvSpPr>
        <p:spPr>
          <a:xfrm>
            <a:off x="2209800" y="381000"/>
            <a:ext cx="7772400" cy="685800"/>
          </a:xfrm>
        </p:spPr>
        <p:txBody>
          <a:bodyPr/>
          <a:lstStyle/>
          <a:p>
            <a:r>
              <a:rPr lang="en-US">
                <a:cs typeface="Courier New" panose="02070309020205020404" pitchFamily="49" charset="0"/>
              </a:rPr>
              <a:t>Call Stacks</a:t>
            </a:r>
            <a:r>
              <a:rPr lang="en-US"/>
              <a:t> </a:t>
            </a:r>
          </a:p>
        </p:txBody>
      </p:sp>
      <p:sp>
        <p:nvSpPr>
          <p:cNvPr id="114691" name="Rectangle 3"/>
          <p:cNvSpPr>
            <a:spLocks noChangeArrowheads="1"/>
          </p:cNvSpPr>
          <p:nvPr/>
        </p:nvSpPr>
        <p:spPr bwMode="auto">
          <a:xfrm>
            <a:off x="45339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14694" name="Rectangle 6"/>
          <p:cNvSpPr>
            <a:spLocks noChangeArrowheads="1"/>
          </p:cNvSpPr>
          <p:nvPr/>
        </p:nvSpPr>
        <p:spPr bwMode="auto">
          <a:xfrm>
            <a:off x="3379788" y="22558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14696" name="Rectangle 8"/>
          <p:cNvSpPr>
            <a:spLocks noChangeArrowheads="1"/>
          </p:cNvSpPr>
          <p:nvPr/>
        </p:nvSpPr>
        <p:spPr bwMode="auto">
          <a:xfrm>
            <a:off x="3379788" y="22558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114695" name="Object 7"/>
          <p:cNvGraphicFramePr>
            <a:graphicFrameLocks noChangeAspect="1"/>
          </p:cNvGraphicFramePr>
          <p:nvPr>
            <p:extLst>
              <p:ext uri="{D42A27DB-BD31-4B8C-83A1-F6EECF244321}">
                <p14:modId xmlns:p14="http://schemas.microsoft.com/office/powerpoint/2010/main" val="1854743844"/>
              </p:ext>
            </p:extLst>
          </p:nvPr>
        </p:nvGraphicFramePr>
        <p:xfrm>
          <a:off x="357808" y="1134543"/>
          <a:ext cx="11449879" cy="4944457"/>
        </p:xfrm>
        <a:graphic>
          <a:graphicData uri="http://schemas.openxmlformats.org/presentationml/2006/ole">
            <mc:AlternateContent xmlns:mc="http://schemas.openxmlformats.org/markup-compatibility/2006">
              <mc:Choice xmlns:v="urn:schemas-microsoft-com:vml" Requires="v">
                <p:oleObj spid="_x0000_s13318" r:id="rId4" imgW="5430012" imgH="2343912" progId="Word.Picture.8">
                  <p:embed/>
                </p:oleObj>
              </mc:Choice>
              <mc:Fallback>
                <p:oleObj r:id="rId4" imgW="5430012" imgH="2343912"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808" y="1134543"/>
                        <a:ext cx="11449879" cy="4944457"/>
                      </a:xfrm>
                      <a:prstGeom prst="rect">
                        <a:avLst/>
                      </a:prstGeom>
                      <a:noFill/>
                    </p:spPr>
                  </p:pic>
                </p:oleObj>
              </mc:Fallback>
            </mc:AlternateContent>
          </a:graphicData>
        </a:graphic>
      </p:graphicFrame>
    </p:spTree>
    <p:extLst>
      <p:ext uri="{BB962C8B-B14F-4D97-AF65-F5344CB8AC3E}">
        <p14:creationId xmlns:p14="http://schemas.microsoft.com/office/powerpoint/2010/main" val="2938738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0E3AB9C1-8F4D-4712-90ED-5AEDE480F4BB}" type="slidenum">
              <a:rPr lang="en-US">
                <a:solidFill>
                  <a:srgbClr val="FFFFFF"/>
                </a:solidFill>
              </a:rPr>
              <a:pPr/>
              <a:t>19</a:t>
            </a:fld>
            <a:endParaRPr lang="en-US">
              <a:solidFill>
                <a:srgbClr val="FFFFFF"/>
              </a:solidFill>
            </a:endParaRPr>
          </a:p>
        </p:txBody>
      </p:sp>
      <p:sp>
        <p:nvSpPr>
          <p:cNvPr id="233474" name="Rectangle 2"/>
          <p:cNvSpPr>
            <a:spLocks noGrp="1" noChangeArrowheads="1"/>
          </p:cNvSpPr>
          <p:nvPr>
            <p:ph type="title"/>
          </p:nvPr>
        </p:nvSpPr>
        <p:spPr>
          <a:xfrm>
            <a:off x="2209800" y="285751"/>
            <a:ext cx="7772400" cy="646113"/>
          </a:xfrm>
        </p:spPr>
        <p:txBody>
          <a:bodyPr/>
          <a:lstStyle/>
          <a:p>
            <a:r>
              <a:rPr lang="en-US" sz="4000"/>
              <a:t>Trace Call Stack</a:t>
            </a:r>
            <a:endParaRPr lang="en-US" sz="4000">
              <a:solidFill>
                <a:schemeClr val="tx1"/>
              </a:solidFill>
            </a:endParaRPr>
          </a:p>
        </p:txBody>
      </p:sp>
      <p:sp>
        <p:nvSpPr>
          <p:cNvPr id="233475" name="Rectangle 3"/>
          <p:cNvSpPr>
            <a:spLocks noChangeArrowheads="1"/>
          </p:cNvSpPr>
          <p:nvPr/>
        </p:nvSpPr>
        <p:spPr bwMode="auto">
          <a:xfrm>
            <a:off x="45339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233476" name="Rectangle 4"/>
          <p:cNvSpPr>
            <a:spLocks noChangeArrowheads="1"/>
          </p:cNvSpPr>
          <p:nvPr/>
        </p:nvSpPr>
        <p:spPr bwMode="auto">
          <a:xfrm>
            <a:off x="3981450"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233477" name="Object 5"/>
          <p:cNvGraphicFramePr>
            <a:graphicFrameLocks noChangeAspect="1"/>
          </p:cNvGraphicFramePr>
          <p:nvPr/>
        </p:nvGraphicFramePr>
        <p:xfrm>
          <a:off x="1641475" y="2162176"/>
          <a:ext cx="4878388" cy="4086225"/>
        </p:xfrm>
        <a:graphic>
          <a:graphicData uri="http://schemas.openxmlformats.org/presentationml/2006/ole">
            <mc:AlternateContent xmlns:mc="http://schemas.openxmlformats.org/markup-compatibility/2006">
              <mc:Choice xmlns:v="urn:schemas-microsoft-com:vml" Requires="v">
                <p:oleObj spid="_x0000_s14344" name="Picture" r:id="rId4" imgW="2114640" imgH="1771560" progId="Word.Picture.8">
                  <p:embed/>
                </p:oleObj>
              </mc:Choice>
              <mc:Fallback>
                <p:oleObj name="Picture" r:id="rId4" imgW="2114640" imgH="17715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1475" y="2162176"/>
                        <a:ext cx="4878388" cy="408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478" name="Rectangle 6"/>
          <p:cNvSpPr>
            <a:spLocks noChangeArrowheads="1"/>
          </p:cNvSpPr>
          <p:nvPr/>
        </p:nvSpPr>
        <p:spPr bwMode="auto">
          <a:xfrm>
            <a:off x="1871663" y="2622550"/>
            <a:ext cx="3384550" cy="153988"/>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233479" name="AutoShape 7"/>
          <p:cNvSpPr>
            <a:spLocks noChangeArrowheads="1"/>
          </p:cNvSpPr>
          <p:nvPr/>
        </p:nvSpPr>
        <p:spPr bwMode="auto">
          <a:xfrm>
            <a:off x="5980114" y="1470025"/>
            <a:ext cx="3533775" cy="654050"/>
          </a:xfrm>
          <a:prstGeom prst="wedgeRoundRectCallout">
            <a:avLst>
              <a:gd name="adj1" fmla="val -89713"/>
              <a:gd name="adj2" fmla="val 14077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i is declared and initialized</a:t>
            </a:r>
          </a:p>
        </p:txBody>
      </p:sp>
      <p:graphicFrame>
        <p:nvGraphicFramePr>
          <p:cNvPr id="233480" name="Object 8"/>
          <p:cNvGraphicFramePr>
            <a:graphicFrameLocks noChangeAspect="1"/>
          </p:cNvGraphicFramePr>
          <p:nvPr>
            <p:ph idx="1"/>
          </p:nvPr>
        </p:nvGraphicFramePr>
        <p:xfrm>
          <a:off x="7670800" y="2392363"/>
          <a:ext cx="1830388" cy="3263900"/>
        </p:xfrm>
        <a:graphic>
          <a:graphicData uri="http://schemas.openxmlformats.org/presentationml/2006/ole">
            <mc:AlternateContent xmlns:mc="http://schemas.openxmlformats.org/markup-compatibility/2006">
              <mc:Choice xmlns:v="urn:schemas-microsoft-com:vml" Requires="v">
                <p:oleObj spid="_x0000_s14345" name="Picture" r:id="rId6" imgW="1314360" imgH="2343240" progId="Word.Picture.8">
                  <p:embed/>
                </p:oleObj>
              </mc:Choice>
              <mc:Fallback>
                <p:oleObj name="Picture" r:id="rId6" imgW="1314360" imgH="2343240"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70800" y="2392363"/>
                        <a:ext cx="1830388" cy="32639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3482" name="Line 10"/>
          <p:cNvSpPr>
            <a:spLocks noChangeShapeType="1"/>
          </p:cNvSpPr>
          <p:nvPr/>
        </p:nvSpPr>
        <p:spPr bwMode="auto">
          <a:xfrm>
            <a:off x="5135563" y="2698751"/>
            <a:ext cx="3879850" cy="188277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233483" name="Rectangle 11"/>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1180063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49D0161-801B-402C-BCD0-053A69399BEC}" type="slidenum">
              <a:rPr lang="en-US">
                <a:solidFill>
                  <a:srgbClr val="FFFFFF"/>
                </a:solidFill>
              </a:rPr>
              <a:pPr/>
              <a:t>2</a:t>
            </a:fld>
            <a:endParaRPr lang="en-US">
              <a:solidFill>
                <a:srgbClr val="FFFFFF"/>
              </a:solidFill>
            </a:endParaRPr>
          </a:p>
        </p:txBody>
      </p:sp>
      <p:sp>
        <p:nvSpPr>
          <p:cNvPr id="143362" name="Rectangle 2"/>
          <p:cNvSpPr>
            <a:spLocks noGrp="1" noChangeArrowheads="1"/>
          </p:cNvSpPr>
          <p:nvPr>
            <p:ph type="title"/>
          </p:nvPr>
        </p:nvSpPr>
        <p:spPr>
          <a:xfrm>
            <a:off x="2209800" y="0"/>
            <a:ext cx="7772400" cy="1428750"/>
          </a:xfrm>
        </p:spPr>
        <p:txBody>
          <a:bodyPr/>
          <a:lstStyle/>
          <a:p>
            <a:r>
              <a:rPr lang="en-US" dirty="0" smtClean="0"/>
              <a:t>cont</a:t>
            </a:r>
            <a:r>
              <a:rPr lang="en-US" dirty="0"/>
              <a:t>.</a:t>
            </a:r>
          </a:p>
        </p:txBody>
      </p:sp>
      <p:sp>
        <p:nvSpPr>
          <p:cNvPr id="143364" name="Text Box 4"/>
          <p:cNvSpPr txBox="1">
            <a:spLocks noChangeArrowheads="1"/>
          </p:cNvSpPr>
          <p:nvPr/>
        </p:nvSpPr>
        <p:spPr bwMode="auto">
          <a:xfrm>
            <a:off x="1828800" y="1295401"/>
            <a:ext cx="85344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74725" indent="-457200">
              <a:defRPr sz="2400">
                <a:solidFill>
                  <a:schemeClr val="tx1"/>
                </a:solidFill>
                <a:latin typeface="Times New Roman" panose="02020603050405020304" pitchFamily="18" charset="0"/>
              </a:defRPr>
            </a:lvl2pPr>
            <a:lvl3pPr marL="1546225" indent="-457200">
              <a:defRPr sz="2400">
                <a:solidFill>
                  <a:schemeClr val="tx1"/>
                </a:solidFill>
                <a:latin typeface="Times New Roman" panose="02020603050405020304" pitchFamily="18" charset="0"/>
              </a:defRPr>
            </a:lvl3pPr>
            <a:lvl4pPr marL="2117725" indent="-457200">
              <a:defRPr sz="2400">
                <a:solidFill>
                  <a:schemeClr val="tx1"/>
                </a:solidFill>
                <a:latin typeface="Times New Roman" panose="02020603050405020304" pitchFamily="18" charset="0"/>
              </a:defRPr>
            </a:lvl4pPr>
            <a:lvl5pPr marL="2689225" indent="-457200">
              <a:defRPr sz="2400">
                <a:solidFill>
                  <a:schemeClr val="tx1"/>
                </a:solidFill>
                <a:latin typeface="Times New Roman" panose="02020603050405020304" pitchFamily="18" charset="0"/>
              </a:defRPr>
            </a:lvl5pPr>
            <a:lvl6pPr marL="3146425" indent="-457200" eaLnBrk="0" fontAlgn="base" hangingPunct="0">
              <a:spcBef>
                <a:spcPct val="0"/>
              </a:spcBef>
              <a:spcAft>
                <a:spcPct val="0"/>
              </a:spcAft>
              <a:defRPr sz="2400">
                <a:solidFill>
                  <a:schemeClr val="tx1"/>
                </a:solidFill>
                <a:latin typeface="Times New Roman" panose="02020603050405020304" pitchFamily="18" charset="0"/>
              </a:defRPr>
            </a:lvl6pPr>
            <a:lvl7pPr marL="3603625" indent="-457200" eaLnBrk="0" fontAlgn="base" hangingPunct="0">
              <a:spcBef>
                <a:spcPct val="0"/>
              </a:spcBef>
              <a:spcAft>
                <a:spcPct val="0"/>
              </a:spcAft>
              <a:defRPr sz="2400">
                <a:solidFill>
                  <a:schemeClr val="tx1"/>
                </a:solidFill>
                <a:latin typeface="Times New Roman" panose="02020603050405020304" pitchFamily="18" charset="0"/>
              </a:defRPr>
            </a:lvl7pPr>
            <a:lvl8pPr marL="4060825" indent="-457200" eaLnBrk="0" fontAlgn="base" hangingPunct="0">
              <a:spcBef>
                <a:spcPct val="0"/>
              </a:spcBef>
              <a:spcAft>
                <a:spcPct val="0"/>
              </a:spcAft>
              <a:defRPr sz="2400">
                <a:solidFill>
                  <a:schemeClr val="tx1"/>
                </a:solidFill>
                <a:latin typeface="Times New Roman" panose="02020603050405020304" pitchFamily="18" charset="0"/>
              </a:defRPr>
            </a:lvl8pPr>
            <a:lvl9pPr marL="4518025" indent="-4572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buFontTx/>
              <a:buChar char="•"/>
            </a:pPr>
            <a:r>
              <a:rPr lang="en-US" sz="3200" i="1">
                <a:solidFill>
                  <a:srgbClr val="FFFFFF"/>
                </a:solidFill>
              </a:rPr>
              <a:t>Method signature</a:t>
            </a:r>
            <a:r>
              <a:rPr lang="en-US" sz="3200">
                <a:solidFill>
                  <a:srgbClr val="FFFFFF"/>
                </a:solidFill>
              </a:rPr>
              <a:t> is the combination of the method name and the parameter list. </a:t>
            </a:r>
          </a:p>
          <a:p>
            <a:pPr eaLnBrk="0" fontAlgn="base" hangingPunct="0">
              <a:spcBef>
                <a:spcPct val="50000"/>
              </a:spcBef>
              <a:spcAft>
                <a:spcPct val="0"/>
              </a:spcAft>
              <a:buFontTx/>
              <a:buChar char="•"/>
            </a:pPr>
            <a:r>
              <a:rPr lang="en-US" sz="3200">
                <a:solidFill>
                  <a:srgbClr val="FFFFFF"/>
                </a:solidFill>
              </a:rPr>
              <a:t>The variables defined in the method header are known as </a:t>
            </a:r>
            <a:r>
              <a:rPr lang="en-US" sz="3200" i="1">
                <a:solidFill>
                  <a:srgbClr val="FFFFFF"/>
                </a:solidFill>
              </a:rPr>
              <a:t>formal parameters</a:t>
            </a:r>
            <a:r>
              <a:rPr lang="en-US" sz="3200">
                <a:solidFill>
                  <a:srgbClr val="FFFFFF"/>
                </a:solidFill>
              </a:rPr>
              <a:t>. </a:t>
            </a:r>
          </a:p>
          <a:p>
            <a:pPr eaLnBrk="0" fontAlgn="base" hangingPunct="0">
              <a:spcBef>
                <a:spcPct val="50000"/>
              </a:spcBef>
              <a:spcAft>
                <a:spcPct val="0"/>
              </a:spcAft>
              <a:buFontTx/>
              <a:buChar char="•"/>
            </a:pPr>
            <a:r>
              <a:rPr lang="en-US" sz="3200">
                <a:solidFill>
                  <a:srgbClr val="FFFFFF"/>
                </a:solidFill>
                <a:cs typeface="Courier New" panose="02070309020205020404" pitchFamily="49" charset="0"/>
              </a:rPr>
              <a:t>When a method is invoked, you pass a value to the parameter. This value is referred to as </a:t>
            </a:r>
            <a:r>
              <a:rPr lang="en-US" sz="3200" i="1">
                <a:solidFill>
                  <a:srgbClr val="FFFFFF"/>
                </a:solidFill>
                <a:cs typeface="Courier New" panose="02070309020205020404" pitchFamily="49" charset="0"/>
              </a:rPr>
              <a:t>actual parameter or argument</a:t>
            </a:r>
            <a:r>
              <a:rPr lang="en-US" sz="3200">
                <a:solidFill>
                  <a:srgbClr val="FFFFFF"/>
                </a:solidFill>
                <a:cs typeface="Courier New" panose="02070309020205020404" pitchFamily="49" charset="0"/>
              </a:rPr>
              <a:t>. </a:t>
            </a:r>
            <a:endParaRPr lang="en-US" sz="3200">
              <a:solidFill>
                <a:srgbClr val="FFFFFF"/>
              </a:solidFill>
            </a:endParaRPr>
          </a:p>
        </p:txBody>
      </p:sp>
    </p:spTree>
    <p:extLst>
      <p:ext uri="{BB962C8B-B14F-4D97-AF65-F5344CB8AC3E}">
        <p14:creationId xmlns:p14="http://schemas.microsoft.com/office/powerpoint/2010/main" val="16156575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2D2945A2-CDBE-41AE-A88C-D626FA4AA990}" type="slidenum">
              <a:rPr lang="en-US">
                <a:solidFill>
                  <a:srgbClr val="FFFFFF"/>
                </a:solidFill>
              </a:rPr>
              <a:pPr/>
              <a:t>20</a:t>
            </a:fld>
            <a:endParaRPr lang="en-US">
              <a:solidFill>
                <a:srgbClr val="FFFFFF"/>
              </a:solidFill>
            </a:endParaRPr>
          </a:p>
        </p:txBody>
      </p:sp>
      <p:sp>
        <p:nvSpPr>
          <p:cNvPr id="236546" name="Rectangle 2"/>
          <p:cNvSpPr>
            <a:spLocks noGrp="1" noChangeArrowheads="1"/>
          </p:cNvSpPr>
          <p:nvPr>
            <p:ph type="title"/>
          </p:nvPr>
        </p:nvSpPr>
        <p:spPr>
          <a:xfrm>
            <a:off x="2209800" y="285750"/>
            <a:ext cx="7772400" cy="685800"/>
          </a:xfrm>
        </p:spPr>
        <p:txBody>
          <a:bodyPr/>
          <a:lstStyle/>
          <a:p>
            <a:r>
              <a:rPr lang="en-US" sz="4000"/>
              <a:t>Trace Call Stack</a:t>
            </a:r>
            <a:endParaRPr lang="en-US" sz="4000">
              <a:solidFill>
                <a:schemeClr val="tx1"/>
              </a:solidFill>
            </a:endParaRPr>
          </a:p>
        </p:txBody>
      </p:sp>
      <p:sp>
        <p:nvSpPr>
          <p:cNvPr id="236547" name="Rectangle 3"/>
          <p:cNvSpPr>
            <a:spLocks noChangeArrowheads="1"/>
          </p:cNvSpPr>
          <p:nvPr/>
        </p:nvSpPr>
        <p:spPr bwMode="auto">
          <a:xfrm>
            <a:off x="45339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236548" name="Rectangle 4"/>
          <p:cNvSpPr>
            <a:spLocks noChangeArrowheads="1"/>
          </p:cNvSpPr>
          <p:nvPr/>
        </p:nvSpPr>
        <p:spPr bwMode="auto">
          <a:xfrm>
            <a:off x="3981450"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236549" name="Object 5"/>
          <p:cNvGraphicFramePr>
            <a:graphicFrameLocks noChangeAspect="1"/>
          </p:cNvGraphicFramePr>
          <p:nvPr/>
        </p:nvGraphicFramePr>
        <p:xfrm>
          <a:off x="1641475" y="2162176"/>
          <a:ext cx="4878388" cy="4086225"/>
        </p:xfrm>
        <a:graphic>
          <a:graphicData uri="http://schemas.openxmlformats.org/presentationml/2006/ole">
            <mc:AlternateContent xmlns:mc="http://schemas.openxmlformats.org/markup-compatibility/2006">
              <mc:Choice xmlns:v="urn:schemas-microsoft-com:vml" Requires="v">
                <p:oleObj spid="_x0000_s15368" name="Picture" r:id="rId4" imgW="2114640" imgH="1771560" progId="Word.Picture.8">
                  <p:embed/>
                </p:oleObj>
              </mc:Choice>
              <mc:Fallback>
                <p:oleObj name="Picture" r:id="rId4" imgW="2114640" imgH="17715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1475" y="2162176"/>
                        <a:ext cx="4878388" cy="408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50" name="Rectangle 6"/>
          <p:cNvSpPr>
            <a:spLocks noChangeArrowheads="1"/>
          </p:cNvSpPr>
          <p:nvPr/>
        </p:nvSpPr>
        <p:spPr bwMode="auto">
          <a:xfrm>
            <a:off x="1871663" y="2814639"/>
            <a:ext cx="3384550" cy="1539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236551" name="AutoShape 7"/>
          <p:cNvSpPr>
            <a:spLocks noChangeArrowheads="1"/>
          </p:cNvSpPr>
          <p:nvPr/>
        </p:nvSpPr>
        <p:spPr bwMode="auto">
          <a:xfrm>
            <a:off x="5980114" y="1470025"/>
            <a:ext cx="3533775" cy="654050"/>
          </a:xfrm>
          <a:prstGeom prst="wedgeRoundRectCallout">
            <a:avLst>
              <a:gd name="adj1" fmla="val -86523"/>
              <a:gd name="adj2" fmla="val 17184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j is declared and initialized</a:t>
            </a:r>
          </a:p>
        </p:txBody>
      </p:sp>
      <p:graphicFrame>
        <p:nvGraphicFramePr>
          <p:cNvPr id="236552" name="Object 8"/>
          <p:cNvGraphicFramePr>
            <a:graphicFrameLocks noChangeAspect="1"/>
          </p:cNvGraphicFramePr>
          <p:nvPr>
            <p:ph idx="1"/>
          </p:nvPr>
        </p:nvGraphicFramePr>
        <p:xfrm>
          <a:off x="7670800" y="2392363"/>
          <a:ext cx="1830388" cy="3263900"/>
        </p:xfrm>
        <a:graphic>
          <a:graphicData uri="http://schemas.openxmlformats.org/presentationml/2006/ole">
            <mc:AlternateContent xmlns:mc="http://schemas.openxmlformats.org/markup-compatibility/2006">
              <mc:Choice xmlns:v="urn:schemas-microsoft-com:vml" Requires="v">
                <p:oleObj spid="_x0000_s15369" name="Picture" r:id="rId6" imgW="1314360" imgH="2343240" progId="Word.Picture.8">
                  <p:embed/>
                </p:oleObj>
              </mc:Choice>
              <mc:Fallback>
                <p:oleObj name="Picture" r:id="rId6" imgW="1314360" imgH="2343240"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70800" y="2392363"/>
                        <a:ext cx="1830388" cy="32639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553" name="Line 9"/>
          <p:cNvSpPr>
            <a:spLocks noChangeShapeType="1"/>
          </p:cNvSpPr>
          <p:nvPr/>
        </p:nvSpPr>
        <p:spPr bwMode="auto">
          <a:xfrm>
            <a:off x="4981575" y="2890838"/>
            <a:ext cx="4033838" cy="15367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236554" name="Rectangle 10"/>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2807495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C79B0C3E-2235-495B-8F07-96C32A76D254}" type="slidenum">
              <a:rPr lang="en-US">
                <a:solidFill>
                  <a:srgbClr val="FFFFFF"/>
                </a:solidFill>
              </a:rPr>
              <a:pPr/>
              <a:t>21</a:t>
            </a:fld>
            <a:endParaRPr lang="en-US">
              <a:solidFill>
                <a:srgbClr val="FFFFFF"/>
              </a:solidFill>
            </a:endParaRPr>
          </a:p>
        </p:txBody>
      </p:sp>
      <p:sp>
        <p:nvSpPr>
          <p:cNvPr id="238594" name="Rectangle 2"/>
          <p:cNvSpPr>
            <a:spLocks noGrp="1" noChangeArrowheads="1"/>
          </p:cNvSpPr>
          <p:nvPr>
            <p:ph type="title"/>
          </p:nvPr>
        </p:nvSpPr>
        <p:spPr>
          <a:xfrm>
            <a:off x="2209800" y="285751"/>
            <a:ext cx="7772400" cy="646113"/>
          </a:xfrm>
        </p:spPr>
        <p:txBody>
          <a:bodyPr/>
          <a:lstStyle/>
          <a:p>
            <a:r>
              <a:rPr lang="en-US" sz="4000"/>
              <a:t>Trace Call Stack</a:t>
            </a:r>
            <a:endParaRPr lang="en-US" sz="4000">
              <a:solidFill>
                <a:schemeClr val="tx1"/>
              </a:solidFill>
            </a:endParaRPr>
          </a:p>
        </p:txBody>
      </p:sp>
      <p:sp>
        <p:nvSpPr>
          <p:cNvPr id="238595" name="Rectangle 3"/>
          <p:cNvSpPr>
            <a:spLocks noChangeArrowheads="1"/>
          </p:cNvSpPr>
          <p:nvPr/>
        </p:nvSpPr>
        <p:spPr bwMode="auto">
          <a:xfrm>
            <a:off x="45339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238596" name="Rectangle 4"/>
          <p:cNvSpPr>
            <a:spLocks noChangeArrowheads="1"/>
          </p:cNvSpPr>
          <p:nvPr/>
        </p:nvSpPr>
        <p:spPr bwMode="auto">
          <a:xfrm>
            <a:off x="3981450"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238597" name="Object 5"/>
          <p:cNvGraphicFramePr>
            <a:graphicFrameLocks noChangeAspect="1"/>
          </p:cNvGraphicFramePr>
          <p:nvPr/>
        </p:nvGraphicFramePr>
        <p:xfrm>
          <a:off x="1641475" y="2162176"/>
          <a:ext cx="4878388" cy="4086225"/>
        </p:xfrm>
        <a:graphic>
          <a:graphicData uri="http://schemas.openxmlformats.org/presentationml/2006/ole">
            <mc:AlternateContent xmlns:mc="http://schemas.openxmlformats.org/markup-compatibility/2006">
              <mc:Choice xmlns:v="urn:schemas-microsoft-com:vml" Requires="v">
                <p:oleObj spid="_x0000_s16392" name="Picture" r:id="rId4" imgW="2114640" imgH="1771560" progId="Word.Picture.8">
                  <p:embed/>
                </p:oleObj>
              </mc:Choice>
              <mc:Fallback>
                <p:oleObj name="Picture" r:id="rId4" imgW="2114640" imgH="17715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1475" y="2162176"/>
                        <a:ext cx="4878388" cy="408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8598" name="Rectangle 6"/>
          <p:cNvSpPr>
            <a:spLocks noChangeArrowheads="1"/>
          </p:cNvSpPr>
          <p:nvPr/>
        </p:nvSpPr>
        <p:spPr bwMode="auto">
          <a:xfrm>
            <a:off x="1871663" y="3006725"/>
            <a:ext cx="690562" cy="153988"/>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238599" name="AutoShape 7"/>
          <p:cNvSpPr>
            <a:spLocks noChangeArrowheads="1"/>
          </p:cNvSpPr>
          <p:nvPr/>
        </p:nvSpPr>
        <p:spPr bwMode="auto">
          <a:xfrm>
            <a:off x="5980114" y="1470025"/>
            <a:ext cx="3533775" cy="654050"/>
          </a:xfrm>
          <a:prstGeom prst="wedgeRoundRectCallout">
            <a:avLst>
              <a:gd name="adj1" fmla="val -150269"/>
              <a:gd name="adj2" fmla="val 18349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Declare k</a:t>
            </a:r>
          </a:p>
        </p:txBody>
      </p:sp>
      <p:graphicFrame>
        <p:nvGraphicFramePr>
          <p:cNvPr id="238600" name="Object 8"/>
          <p:cNvGraphicFramePr>
            <a:graphicFrameLocks noChangeAspect="1"/>
          </p:cNvGraphicFramePr>
          <p:nvPr>
            <p:ph idx="1"/>
          </p:nvPr>
        </p:nvGraphicFramePr>
        <p:xfrm>
          <a:off x="7670800" y="2392363"/>
          <a:ext cx="1830388" cy="3263900"/>
        </p:xfrm>
        <a:graphic>
          <a:graphicData uri="http://schemas.openxmlformats.org/presentationml/2006/ole">
            <mc:AlternateContent xmlns:mc="http://schemas.openxmlformats.org/markup-compatibility/2006">
              <mc:Choice xmlns:v="urn:schemas-microsoft-com:vml" Requires="v">
                <p:oleObj spid="_x0000_s16393" name="Picture" r:id="rId6" imgW="1314360" imgH="2343240" progId="Word.Picture.8">
                  <p:embed/>
                </p:oleObj>
              </mc:Choice>
              <mc:Fallback>
                <p:oleObj name="Picture" r:id="rId6" imgW="1314360" imgH="2343240"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70800" y="2392363"/>
                        <a:ext cx="1830388" cy="32639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8601" name="Line 9"/>
          <p:cNvSpPr>
            <a:spLocks noChangeShapeType="1"/>
          </p:cNvSpPr>
          <p:nvPr/>
        </p:nvSpPr>
        <p:spPr bwMode="auto">
          <a:xfrm>
            <a:off x="2524125" y="3121026"/>
            <a:ext cx="6529388" cy="115252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238602" name="Rectangle 10"/>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21675227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74FCE744-16E3-4665-AE0C-ECC92BC5BE23}" type="slidenum">
              <a:rPr lang="en-US">
                <a:solidFill>
                  <a:srgbClr val="FFFFFF"/>
                </a:solidFill>
              </a:rPr>
              <a:pPr/>
              <a:t>22</a:t>
            </a:fld>
            <a:endParaRPr lang="en-US">
              <a:solidFill>
                <a:srgbClr val="FFFFFF"/>
              </a:solidFill>
            </a:endParaRPr>
          </a:p>
        </p:txBody>
      </p:sp>
      <p:sp>
        <p:nvSpPr>
          <p:cNvPr id="254978" name="Rectangle 2"/>
          <p:cNvSpPr>
            <a:spLocks noGrp="1" noChangeArrowheads="1"/>
          </p:cNvSpPr>
          <p:nvPr>
            <p:ph type="title"/>
          </p:nvPr>
        </p:nvSpPr>
        <p:spPr>
          <a:xfrm>
            <a:off x="2209800" y="285751"/>
            <a:ext cx="7772400" cy="646113"/>
          </a:xfrm>
        </p:spPr>
        <p:txBody>
          <a:bodyPr/>
          <a:lstStyle/>
          <a:p>
            <a:r>
              <a:rPr lang="en-US" sz="4000"/>
              <a:t>Trace Call Stack</a:t>
            </a:r>
            <a:endParaRPr lang="en-US" sz="4000">
              <a:solidFill>
                <a:schemeClr val="tx1"/>
              </a:solidFill>
            </a:endParaRPr>
          </a:p>
        </p:txBody>
      </p:sp>
      <p:sp>
        <p:nvSpPr>
          <p:cNvPr id="254979" name="Rectangle 3"/>
          <p:cNvSpPr>
            <a:spLocks noChangeArrowheads="1"/>
          </p:cNvSpPr>
          <p:nvPr/>
        </p:nvSpPr>
        <p:spPr bwMode="auto">
          <a:xfrm>
            <a:off x="45339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254980" name="Rectangle 4"/>
          <p:cNvSpPr>
            <a:spLocks noChangeArrowheads="1"/>
          </p:cNvSpPr>
          <p:nvPr/>
        </p:nvSpPr>
        <p:spPr bwMode="auto">
          <a:xfrm>
            <a:off x="3981450"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254981" name="Object 5"/>
          <p:cNvGraphicFramePr>
            <a:graphicFrameLocks noChangeAspect="1"/>
          </p:cNvGraphicFramePr>
          <p:nvPr/>
        </p:nvGraphicFramePr>
        <p:xfrm>
          <a:off x="1641475" y="2162176"/>
          <a:ext cx="4878388" cy="4086225"/>
        </p:xfrm>
        <a:graphic>
          <a:graphicData uri="http://schemas.openxmlformats.org/presentationml/2006/ole">
            <mc:AlternateContent xmlns:mc="http://schemas.openxmlformats.org/markup-compatibility/2006">
              <mc:Choice xmlns:v="urn:schemas-microsoft-com:vml" Requires="v">
                <p:oleObj spid="_x0000_s17416" name="Picture" r:id="rId4" imgW="2114640" imgH="1771560" progId="Word.Picture.8">
                  <p:embed/>
                </p:oleObj>
              </mc:Choice>
              <mc:Fallback>
                <p:oleObj name="Picture" r:id="rId4" imgW="2114640" imgH="17715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1475" y="2162176"/>
                        <a:ext cx="4878388" cy="408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4982" name="Rectangle 6"/>
          <p:cNvSpPr>
            <a:spLocks noChangeArrowheads="1"/>
          </p:cNvSpPr>
          <p:nvPr/>
        </p:nvSpPr>
        <p:spPr bwMode="auto">
          <a:xfrm>
            <a:off x="2754313" y="3006725"/>
            <a:ext cx="2501900" cy="153988"/>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254983" name="AutoShape 7"/>
          <p:cNvSpPr>
            <a:spLocks noChangeArrowheads="1"/>
          </p:cNvSpPr>
          <p:nvPr/>
        </p:nvSpPr>
        <p:spPr bwMode="auto">
          <a:xfrm>
            <a:off x="5980114" y="1470025"/>
            <a:ext cx="3533775" cy="654050"/>
          </a:xfrm>
          <a:prstGeom prst="wedgeRoundRectCallout">
            <a:avLst>
              <a:gd name="adj1" fmla="val -78843"/>
              <a:gd name="adj2" fmla="val 19271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Invoke max(i, j)</a:t>
            </a:r>
          </a:p>
        </p:txBody>
      </p:sp>
      <p:graphicFrame>
        <p:nvGraphicFramePr>
          <p:cNvPr id="254984" name="Object 8"/>
          <p:cNvGraphicFramePr>
            <a:graphicFrameLocks noChangeAspect="1"/>
          </p:cNvGraphicFramePr>
          <p:nvPr>
            <p:ph idx="1"/>
          </p:nvPr>
        </p:nvGraphicFramePr>
        <p:xfrm>
          <a:off x="7670800" y="2392363"/>
          <a:ext cx="1830388" cy="3263900"/>
        </p:xfrm>
        <a:graphic>
          <a:graphicData uri="http://schemas.openxmlformats.org/presentationml/2006/ole">
            <mc:AlternateContent xmlns:mc="http://schemas.openxmlformats.org/markup-compatibility/2006">
              <mc:Choice xmlns:v="urn:schemas-microsoft-com:vml" Requires="v">
                <p:oleObj spid="_x0000_s17417" name="Picture" r:id="rId6" imgW="1314360" imgH="2343240" progId="Word.Picture.8">
                  <p:embed/>
                </p:oleObj>
              </mc:Choice>
              <mc:Fallback>
                <p:oleObj name="Picture" r:id="rId6" imgW="1314360" imgH="2343240"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70800" y="2392363"/>
                        <a:ext cx="1830388" cy="32639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4985" name="Line 9"/>
          <p:cNvSpPr>
            <a:spLocks noChangeShapeType="1"/>
          </p:cNvSpPr>
          <p:nvPr/>
        </p:nvSpPr>
        <p:spPr bwMode="auto">
          <a:xfrm>
            <a:off x="4829175" y="3082926"/>
            <a:ext cx="114300" cy="1268413"/>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254986" name="Rectangle 10"/>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32169989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50A5E71A-F6A4-4321-B717-494E1E018393}" type="slidenum">
              <a:rPr lang="en-US">
                <a:solidFill>
                  <a:srgbClr val="FFFFFF"/>
                </a:solidFill>
              </a:rPr>
              <a:pPr/>
              <a:t>23</a:t>
            </a:fld>
            <a:endParaRPr lang="en-US">
              <a:solidFill>
                <a:srgbClr val="FFFFFF"/>
              </a:solidFill>
            </a:endParaRPr>
          </a:p>
        </p:txBody>
      </p:sp>
      <p:sp>
        <p:nvSpPr>
          <p:cNvPr id="240642" name="Rectangle 2"/>
          <p:cNvSpPr>
            <a:spLocks noGrp="1" noChangeArrowheads="1"/>
          </p:cNvSpPr>
          <p:nvPr>
            <p:ph type="title"/>
          </p:nvPr>
        </p:nvSpPr>
        <p:spPr>
          <a:xfrm>
            <a:off x="2209800" y="285750"/>
            <a:ext cx="7772400" cy="685800"/>
          </a:xfrm>
        </p:spPr>
        <p:txBody>
          <a:bodyPr/>
          <a:lstStyle/>
          <a:p>
            <a:r>
              <a:rPr lang="en-US" sz="4000"/>
              <a:t>Trace Call Stack</a:t>
            </a:r>
            <a:endParaRPr lang="en-US" sz="4000">
              <a:solidFill>
                <a:schemeClr val="tx1"/>
              </a:solidFill>
            </a:endParaRPr>
          </a:p>
        </p:txBody>
      </p:sp>
      <p:sp>
        <p:nvSpPr>
          <p:cNvPr id="240643" name="Rectangle 3"/>
          <p:cNvSpPr>
            <a:spLocks noChangeArrowheads="1"/>
          </p:cNvSpPr>
          <p:nvPr/>
        </p:nvSpPr>
        <p:spPr bwMode="auto">
          <a:xfrm>
            <a:off x="45339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240644" name="Rectangle 4"/>
          <p:cNvSpPr>
            <a:spLocks noChangeArrowheads="1"/>
          </p:cNvSpPr>
          <p:nvPr/>
        </p:nvSpPr>
        <p:spPr bwMode="auto">
          <a:xfrm>
            <a:off x="3981450"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240645" name="Object 5"/>
          <p:cNvGraphicFramePr>
            <a:graphicFrameLocks noChangeAspect="1"/>
          </p:cNvGraphicFramePr>
          <p:nvPr/>
        </p:nvGraphicFramePr>
        <p:xfrm>
          <a:off x="1641475" y="2162176"/>
          <a:ext cx="4878388" cy="4086225"/>
        </p:xfrm>
        <a:graphic>
          <a:graphicData uri="http://schemas.openxmlformats.org/presentationml/2006/ole">
            <mc:AlternateContent xmlns:mc="http://schemas.openxmlformats.org/markup-compatibility/2006">
              <mc:Choice xmlns:v="urn:schemas-microsoft-com:vml" Requires="v">
                <p:oleObj spid="_x0000_s18440" name="Picture" r:id="rId4" imgW="2114640" imgH="1771560" progId="Word.Picture.8">
                  <p:embed/>
                </p:oleObj>
              </mc:Choice>
              <mc:Fallback>
                <p:oleObj name="Picture" r:id="rId4" imgW="2114640" imgH="17715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1475" y="2162176"/>
                        <a:ext cx="4878388" cy="408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0646" name="Rectangle 6"/>
          <p:cNvSpPr>
            <a:spLocks noChangeArrowheads="1"/>
          </p:cNvSpPr>
          <p:nvPr/>
        </p:nvSpPr>
        <p:spPr bwMode="auto">
          <a:xfrm>
            <a:off x="3560764" y="4311650"/>
            <a:ext cx="2573337" cy="192088"/>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240647" name="AutoShape 7"/>
          <p:cNvSpPr>
            <a:spLocks noChangeArrowheads="1"/>
          </p:cNvSpPr>
          <p:nvPr/>
        </p:nvSpPr>
        <p:spPr bwMode="auto">
          <a:xfrm>
            <a:off x="5980114" y="1470025"/>
            <a:ext cx="3533775" cy="654050"/>
          </a:xfrm>
          <a:prstGeom prst="wedgeRoundRectCallout">
            <a:avLst>
              <a:gd name="adj1" fmla="val -47171"/>
              <a:gd name="adj2" fmla="val 39611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pass the values of i and j to num1 and num2</a:t>
            </a:r>
          </a:p>
        </p:txBody>
      </p:sp>
      <p:graphicFrame>
        <p:nvGraphicFramePr>
          <p:cNvPr id="240651" name="Object 11"/>
          <p:cNvGraphicFramePr>
            <a:graphicFrameLocks noChangeAspect="1"/>
          </p:cNvGraphicFramePr>
          <p:nvPr>
            <p:ph idx="1"/>
          </p:nvPr>
        </p:nvGraphicFramePr>
        <p:xfrm>
          <a:off x="7594601" y="2276475"/>
          <a:ext cx="2284413" cy="4071938"/>
        </p:xfrm>
        <a:graphic>
          <a:graphicData uri="http://schemas.openxmlformats.org/presentationml/2006/ole">
            <mc:AlternateContent xmlns:mc="http://schemas.openxmlformats.org/markup-compatibility/2006">
              <mc:Choice xmlns:v="urn:schemas-microsoft-com:vml" Requires="v">
                <p:oleObj spid="_x0000_s18441" name="Picture" r:id="rId6" imgW="1314360" imgH="2343240" progId="Word.Picture.8">
                  <p:embed/>
                </p:oleObj>
              </mc:Choice>
              <mc:Fallback>
                <p:oleObj name="Picture" r:id="rId6" imgW="1314360" imgH="2343240"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4601" y="2276475"/>
                        <a:ext cx="2284413" cy="4071938"/>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0649" name="Line 9"/>
          <p:cNvSpPr>
            <a:spLocks noChangeShapeType="1"/>
          </p:cNvSpPr>
          <p:nvPr/>
        </p:nvSpPr>
        <p:spPr bwMode="auto">
          <a:xfrm flipV="1">
            <a:off x="5059364" y="3889376"/>
            <a:ext cx="3609975" cy="461963"/>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240652" name="Rectangle 12"/>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4412436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96FFFFE7-709A-4D19-83C0-7846135EABAD}" type="slidenum">
              <a:rPr lang="en-US">
                <a:solidFill>
                  <a:srgbClr val="FFFFFF"/>
                </a:solidFill>
              </a:rPr>
              <a:pPr/>
              <a:t>24</a:t>
            </a:fld>
            <a:endParaRPr lang="en-US">
              <a:solidFill>
                <a:srgbClr val="FFFFFF"/>
              </a:solidFill>
            </a:endParaRPr>
          </a:p>
        </p:txBody>
      </p:sp>
      <p:sp>
        <p:nvSpPr>
          <p:cNvPr id="242690" name="Rectangle 2"/>
          <p:cNvSpPr>
            <a:spLocks noGrp="1" noChangeArrowheads="1"/>
          </p:cNvSpPr>
          <p:nvPr>
            <p:ph type="title"/>
          </p:nvPr>
        </p:nvSpPr>
        <p:spPr>
          <a:xfrm>
            <a:off x="2209800" y="285751"/>
            <a:ext cx="7772400" cy="531813"/>
          </a:xfrm>
        </p:spPr>
        <p:txBody>
          <a:bodyPr/>
          <a:lstStyle/>
          <a:p>
            <a:r>
              <a:rPr lang="en-US" sz="4000"/>
              <a:t>Trace Call Stack</a:t>
            </a:r>
            <a:endParaRPr lang="en-US" sz="4000">
              <a:solidFill>
                <a:schemeClr val="tx1"/>
              </a:solidFill>
            </a:endParaRPr>
          </a:p>
        </p:txBody>
      </p:sp>
      <p:sp>
        <p:nvSpPr>
          <p:cNvPr id="242691" name="Rectangle 3"/>
          <p:cNvSpPr>
            <a:spLocks noChangeArrowheads="1"/>
          </p:cNvSpPr>
          <p:nvPr/>
        </p:nvSpPr>
        <p:spPr bwMode="auto">
          <a:xfrm>
            <a:off x="45339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242692" name="Rectangle 4"/>
          <p:cNvSpPr>
            <a:spLocks noChangeArrowheads="1"/>
          </p:cNvSpPr>
          <p:nvPr/>
        </p:nvSpPr>
        <p:spPr bwMode="auto">
          <a:xfrm>
            <a:off x="3981450"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242693" name="Object 5"/>
          <p:cNvGraphicFramePr>
            <a:graphicFrameLocks noChangeAspect="1"/>
          </p:cNvGraphicFramePr>
          <p:nvPr/>
        </p:nvGraphicFramePr>
        <p:xfrm>
          <a:off x="1641475" y="2162176"/>
          <a:ext cx="4878388" cy="4086225"/>
        </p:xfrm>
        <a:graphic>
          <a:graphicData uri="http://schemas.openxmlformats.org/presentationml/2006/ole">
            <mc:AlternateContent xmlns:mc="http://schemas.openxmlformats.org/markup-compatibility/2006">
              <mc:Choice xmlns:v="urn:schemas-microsoft-com:vml" Requires="v">
                <p:oleObj spid="_x0000_s19464" name="Picture" r:id="rId4" imgW="2114640" imgH="1771560" progId="Word.Picture.8">
                  <p:embed/>
                </p:oleObj>
              </mc:Choice>
              <mc:Fallback>
                <p:oleObj name="Picture" r:id="rId4" imgW="2114640" imgH="17715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1475" y="2162176"/>
                        <a:ext cx="4878388" cy="408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2694" name="Rectangle 6"/>
          <p:cNvSpPr>
            <a:spLocks noChangeArrowheads="1"/>
          </p:cNvSpPr>
          <p:nvPr/>
        </p:nvSpPr>
        <p:spPr bwMode="auto">
          <a:xfrm>
            <a:off x="1909764" y="4503739"/>
            <a:ext cx="4186237" cy="1920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242695" name="AutoShape 7"/>
          <p:cNvSpPr>
            <a:spLocks noChangeArrowheads="1"/>
          </p:cNvSpPr>
          <p:nvPr/>
        </p:nvSpPr>
        <p:spPr bwMode="auto">
          <a:xfrm>
            <a:off x="5980114" y="1470025"/>
            <a:ext cx="3533775" cy="654050"/>
          </a:xfrm>
          <a:prstGeom prst="wedgeRoundRectCallout">
            <a:avLst>
              <a:gd name="adj1" fmla="val -51032"/>
              <a:gd name="adj2" fmla="val 43543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pass the values of i and j to num1 and num2</a:t>
            </a:r>
          </a:p>
        </p:txBody>
      </p:sp>
      <p:graphicFrame>
        <p:nvGraphicFramePr>
          <p:cNvPr id="242696" name="Object 8"/>
          <p:cNvGraphicFramePr>
            <a:graphicFrameLocks noChangeAspect="1"/>
          </p:cNvGraphicFramePr>
          <p:nvPr>
            <p:ph idx="1"/>
          </p:nvPr>
        </p:nvGraphicFramePr>
        <p:xfrm>
          <a:off x="7594601" y="2276475"/>
          <a:ext cx="2284413" cy="4071938"/>
        </p:xfrm>
        <a:graphic>
          <a:graphicData uri="http://schemas.openxmlformats.org/presentationml/2006/ole">
            <mc:AlternateContent xmlns:mc="http://schemas.openxmlformats.org/markup-compatibility/2006">
              <mc:Choice xmlns:v="urn:schemas-microsoft-com:vml" Requires="v">
                <p:oleObj spid="_x0000_s19465" name="Picture" r:id="rId6" imgW="1314360" imgH="2343240" progId="Word.Picture.8">
                  <p:embed/>
                </p:oleObj>
              </mc:Choice>
              <mc:Fallback>
                <p:oleObj name="Picture" r:id="rId6" imgW="1314360" imgH="2343240"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4601" y="2276475"/>
                        <a:ext cx="2284413" cy="4071938"/>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2697" name="Line 9"/>
          <p:cNvSpPr>
            <a:spLocks noChangeShapeType="1"/>
          </p:cNvSpPr>
          <p:nvPr/>
        </p:nvSpPr>
        <p:spPr bwMode="auto">
          <a:xfrm flipV="1">
            <a:off x="5443538" y="3621089"/>
            <a:ext cx="3263900" cy="99853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242698" name="Rectangle 10"/>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1782527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77C291E7-8981-4D76-AF48-CA1C1F8CD7AB}" type="slidenum">
              <a:rPr lang="en-US">
                <a:solidFill>
                  <a:srgbClr val="FFFFFF"/>
                </a:solidFill>
              </a:rPr>
              <a:pPr/>
              <a:t>25</a:t>
            </a:fld>
            <a:endParaRPr lang="en-US">
              <a:solidFill>
                <a:srgbClr val="FFFFFF"/>
              </a:solidFill>
            </a:endParaRPr>
          </a:p>
        </p:txBody>
      </p:sp>
      <p:sp>
        <p:nvSpPr>
          <p:cNvPr id="244738" name="Rectangle 2"/>
          <p:cNvSpPr>
            <a:spLocks noGrp="1" noChangeArrowheads="1"/>
          </p:cNvSpPr>
          <p:nvPr>
            <p:ph type="title"/>
          </p:nvPr>
        </p:nvSpPr>
        <p:spPr>
          <a:xfrm>
            <a:off x="2209800" y="285751"/>
            <a:ext cx="7772400" cy="531813"/>
          </a:xfrm>
        </p:spPr>
        <p:txBody>
          <a:bodyPr/>
          <a:lstStyle/>
          <a:p>
            <a:r>
              <a:rPr lang="en-US" sz="4000"/>
              <a:t>Trace Call Stack</a:t>
            </a:r>
            <a:endParaRPr lang="en-US" sz="4000">
              <a:solidFill>
                <a:schemeClr val="tx1"/>
              </a:solidFill>
            </a:endParaRPr>
          </a:p>
        </p:txBody>
      </p:sp>
      <p:sp>
        <p:nvSpPr>
          <p:cNvPr id="244739" name="Rectangle 3"/>
          <p:cNvSpPr>
            <a:spLocks noChangeArrowheads="1"/>
          </p:cNvSpPr>
          <p:nvPr/>
        </p:nvSpPr>
        <p:spPr bwMode="auto">
          <a:xfrm>
            <a:off x="45339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244740" name="Rectangle 4"/>
          <p:cNvSpPr>
            <a:spLocks noChangeArrowheads="1"/>
          </p:cNvSpPr>
          <p:nvPr/>
        </p:nvSpPr>
        <p:spPr bwMode="auto">
          <a:xfrm>
            <a:off x="3981450"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244741" name="Object 5"/>
          <p:cNvGraphicFramePr>
            <a:graphicFrameLocks noChangeAspect="1"/>
          </p:cNvGraphicFramePr>
          <p:nvPr/>
        </p:nvGraphicFramePr>
        <p:xfrm>
          <a:off x="1641475" y="2162176"/>
          <a:ext cx="4878388" cy="4086225"/>
        </p:xfrm>
        <a:graphic>
          <a:graphicData uri="http://schemas.openxmlformats.org/presentationml/2006/ole">
            <mc:AlternateContent xmlns:mc="http://schemas.openxmlformats.org/markup-compatibility/2006">
              <mc:Choice xmlns:v="urn:schemas-microsoft-com:vml" Requires="v">
                <p:oleObj spid="_x0000_s20488" name="Picture" r:id="rId4" imgW="2114640" imgH="1771560" progId="Word.Picture.8">
                  <p:embed/>
                </p:oleObj>
              </mc:Choice>
              <mc:Fallback>
                <p:oleObj name="Picture" r:id="rId4" imgW="2114640" imgH="17715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1475" y="2162176"/>
                        <a:ext cx="4878388" cy="408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4742" name="Rectangle 6"/>
          <p:cNvSpPr>
            <a:spLocks noChangeArrowheads="1"/>
          </p:cNvSpPr>
          <p:nvPr/>
        </p:nvSpPr>
        <p:spPr bwMode="auto">
          <a:xfrm>
            <a:off x="1909764" y="4811714"/>
            <a:ext cx="4186237" cy="1920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244743" name="AutoShape 7"/>
          <p:cNvSpPr>
            <a:spLocks noChangeArrowheads="1"/>
          </p:cNvSpPr>
          <p:nvPr/>
        </p:nvSpPr>
        <p:spPr bwMode="auto">
          <a:xfrm>
            <a:off x="5980114" y="1470025"/>
            <a:ext cx="3533775" cy="654050"/>
          </a:xfrm>
          <a:prstGeom prst="wedgeRoundRectCallout">
            <a:avLst>
              <a:gd name="adj1" fmla="val -53819"/>
              <a:gd name="adj2" fmla="val 47232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(num1 &gt; num2) is true</a:t>
            </a:r>
          </a:p>
        </p:txBody>
      </p:sp>
      <p:graphicFrame>
        <p:nvGraphicFramePr>
          <p:cNvPr id="244744" name="Object 8"/>
          <p:cNvGraphicFramePr>
            <a:graphicFrameLocks noChangeAspect="1"/>
          </p:cNvGraphicFramePr>
          <p:nvPr>
            <p:ph idx="1"/>
          </p:nvPr>
        </p:nvGraphicFramePr>
        <p:xfrm>
          <a:off x="7594601" y="2276475"/>
          <a:ext cx="2284413" cy="4071938"/>
        </p:xfrm>
        <a:graphic>
          <a:graphicData uri="http://schemas.openxmlformats.org/presentationml/2006/ole">
            <mc:AlternateContent xmlns:mc="http://schemas.openxmlformats.org/markup-compatibility/2006">
              <mc:Choice xmlns:v="urn:schemas-microsoft-com:vml" Requires="v">
                <p:oleObj spid="_x0000_s20489" name="Picture" r:id="rId6" imgW="1314360" imgH="2343240" progId="Word.Picture.8">
                  <p:embed/>
                </p:oleObj>
              </mc:Choice>
              <mc:Fallback>
                <p:oleObj name="Picture" r:id="rId6" imgW="1314360" imgH="2343240"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4601" y="2276475"/>
                        <a:ext cx="2284413" cy="4071938"/>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4746" name="Rectangle 10"/>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35589348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F5C8D90A-738D-43DF-B998-89F53502AA15}" type="slidenum">
              <a:rPr lang="en-US">
                <a:solidFill>
                  <a:srgbClr val="FFFFFF"/>
                </a:solidFill>
              </a:rPr>
              <a:pPr/>
              <a:t>26</a:t>
            </a:fld>
            <a:endParaRPr lang="en-US">
              <a:solidFill>
                <a:srgbClr val="FFFFFF"/>
              </a:solidFill>
            </a:endParaRPr>
          </a:p>
        </p:txBody>
      </p:sp>
      <p:sp>
        <p:nvSpPr>
          <p:cNvPr id="246786" name="Rectangle 2"/>
          <p:cNvSpPr>
            <a:spLocks noGrp="1" noChangeArrowheads="1"/>
          </p:cNvSpPr>
          <p:nvPr>
            <p:ph type="title"/>
          </p:nvPr>
        </p:nvSpPr>
        <p:spPr>
          <a:xfrm>
            <a:off x="2209800" y="285751"/>
            <a:ext cx="7772400" cy="531813"/>
          </a:xfrm>
        </p:spPr>
        <p:txBody>
          <a:bodyPr/>
          <a:lstStyle/>
          <a:p>
            <a:r>
              <a:rPr lang="en-US" sz="4000"/>
              <a:t>Trace Call Stack</a:t>
            </a:r>
            <a:endParaRPr lang="en-US" sz="4000">
              <a:solidFill>
                <a:schemeClr val="tx1"/>
              </a:solidFill>
            </a:endParaRPr>
          </a:p>
        </p:txBody>
      </p:sp>
      <p:sp>
        <p:nvSpPr>
          <p:cNvPr id="246787" name="Rectangle 3"/>
          <p:cNvSpPr>
            <a:spLocks noChangeArrowheads="1"/>
          </p:cNvSpPr>
          <p:nvPr/>
        </p:nvSpPr>
        <p:spPr bwMode="auto">
          <a:xfrm>
            <a:off x="45339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246788" name="Rectangle 4"/>
          <p:cNvSpPr>
            <a:spLocks noChangeArrowheads="1"/>
          </p:cNvSpPr>
          <p:nvPr/>
        </p:nvSpPr>
        <p:spPr bwMode="auto">
          <a:xfrm>
            <a:off x="3981450"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246789" name="Object 5"/>
          <p:cNvGraphicFramePr>
            <a:graphicFrameLocks noChangeAspect="1"/>
          </p:cNvGraphicFramePr>
          <p:nvPr/>
        </p:nvGraphicFramePr>
        <p:xfrm>
          <a:off x="1641475" y="2162176"/>
          <a:ext cx="4878388" cy="4086225"/>
        </p:xfrm>
        <a:graphic>
          <a:graphicData uri="http://schemas.openxmlformats.org/presentationml/2006/ole">
            <mc:AlternateContent xmlns:mc="http://schemas.openxmlformats.org/markup-compatibility/2006">
              <mc:Choice xmlns:v="urn:schemas-microsoft-com:vml" Requires="v">
                <p:oleObj spid="_x0000_s21512" name="Picture" r:id="rId4" imgW="2114640" imgH="1771560" progId="Word.Picture.8">
                  <p:embed/>
                </p:oleObj>
              </mc:Choice>
              <mc:Fallback>
                <p:oleObj name="Picture" r:id="rId4" imgW="2114640" imgH="17715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1475" y="2162176"/>
                        <a:ext cx="4878388" cy="408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0" name="Rectangle 6"/>
          <p:cNvSpPr>
            <a:spLocks noChangeArrowheads="1"/>
          </p:cNvSpPr>
          <p:nvPr/>
        </p:nvSpPr>
        <p:spPr bwMode="auto">
          <a:xfrm>
            <a:off x="1909764" y="5003800"/>
            <a:ext cx="4186237" cy="192088"/>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246791" name="AutoShape 7"/>
          <p:cNvSpPr>
            <a:spLocks noChangeArrowheads="1"/>
          </p:cNvSpPr>
          <p:nvPr/>
        </p:nvSpPr>
        <p:spPr bwMode="auto">
          <a:xfrm>
            <a:off x="5980114" y="1470025"/>
            <a:ext cx="3533775" cy="654050"/>
          </a:xfrm>
          <a:prstGeom prst="wedgeRoundRectCallout">
            <a:avLst>
              <a:gd name="adj1" fmla="val -51259"/>
              <a:gd name="adj2" fmla="val 50703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Assign num1 to result</a:t>
            </a:r>
          </a:p>
        </p:txBody>
      </p:sp>
      <p:graphicFrame>
        <p:nvGraphicFramePr>
          <p:cNvPr id="246792" name="Object 8"/>
          <p:cNvGraphicFramePr>
            <a:graphicFrameLocks noChangeAspect="1"/>
          </p:cNvGraphicFramePr>
          <p:nvPr>
            <p:ph idx="1"/>
          </p:nvPr>
        </p:nvGraphicFramePr>
        <p:xfrm>
          <a:off x="7594601" y="2276475"/>
          <a:ext cx="2284413" cy="4071938"/>
        </p:xfrm>
        <a:graphic>
          <a:graphicData uri="http://schemas.openxmlformats.org/presentationml/2006/ole">
            <mc:AlternateContent xmlns:mc="http://schemas.openxmlformats.org/markup-compatibility/2006">
              <mc:Choice xmlns:v="urn:schemas-microsoft-com:vml" Requires="v">
                <p:oleObj spid="_x0000_s21513" name="Picture" r:id="rId6" imgW="1314360" imgH="2343240" progId="Word.Picture.8">
                  <p:embed/>
                </p:oleObj>
              </mc:Choice>
              <mc:Fallback>
                <p:oleObj name="Picture" r:id="rId6" imgW="1314360" imgH="2343240"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4601" y="2276475"/>
                        <a:ext cx="2284413" cy="4071938"/>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793" name="Line 9"/>
          <p:cNvSpPr>
            <a:spLocks noChangeShapeType="1"/>
          </p:cNvSpPr>
          <p:nvPr/>
        </p:nvSpPr>
        <p:spPr bwMode="auto">
          <a:xfrm flipV="1">
            <a:off x="5481638" y="3659188"/>
            <a:ext cx="3725862" cy="1458912"/>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246794" name="Rectangle 10"/>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16425336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E062D7A7-7EC8-4BB7-A670-CB14A6D4A8A8}" type="slidenum">
              <a:rPr lang="en-US">
                <a:solidFill>
                  <a:srgbClr val="FFFFFF"/>
                </a:solidFill>
              </a:rPr>
              <a:pPr/>
              <a:t>27</a:t>
            </a:fld>
            <a:endParaRPr lang="en-US">
              <a:solidFill>
                <a:srgbClr val="FFFFFF"/>
              </a:solidFill>
            </a:endParaRPr>
          </a:p>
        </p:txBody>
      </p:sp>
      <p:sp>
        <p:nvSpPr>
          <p:cNvPr id="248834" name="Rectangle 2"/>
          <p:cNvSpPr>
            <a:spLocks noGrp="1" noChangeArrowheads="1"/>
          </p:cNvSpPr>
          <p:nvPr>
            <p:ph type="title"/>
          </p:nvPr>
        </p:nvSpPr>
        <p:spPr>
          <a:xfrm>
            <a:off x="2209800" y="285751"/>
            <a:ext cx="7772400" cy="531813"/>
          </a:xfrm>
        </p:spPr>
        <p:txBody>
          <a:bodyPr/>
          <a:lstStyle/>
          <a:p>
            <a:r>
              <a:rPr lang="en-US" sz="4000"/>
              <a:t>Trace Call Stack</a:t>
            </a:r>
            <a:endParaRPr lang="en-US" sz="4000">
              <a:solidFill>
                <a:schemeClr val="tx1"/>
              </a:solidFill>
            </a:endParaRPr>
          </a:p>
        </p:txBody>
      </p:sp>
      <p:sp>
        <p:nvSpPr>
          <p:cNvPr id="248835" name="Rectangle 3"/>
          <p:cNvSpPr>
            <a:spLocks noChangeArrowheads="1"/>
          </p:cNvSpPr>
          <p:nvPr/>
        </p:nvSpPr>
        <p:spPr bwMode="auto">
          <a:xfrm>
            <a:off x="45339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248836" name="Rectangle 4"/>
          <p:cNvSpPr>
            <a:spLocks noChangeArrowheads="1"/>
          </p:cNvSpPr>
          <p:nvPr/>
        </p:nvSpPr>
        <p:spPr bwMode="auto">
          <a:xfrm>
            <a:off x="3981450"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248837" name="Object 5"/>
          <p:cNvGraphicFramePr>
            <a:graphicFrameLocks noChangeAspect="1"/>
          </p:cNvGraphicFramePr>
          <p:nvPr/>
        </p:nvGraphicFramePr>
        <p:xfrm>
          <a:off x="1641475" y="2162176"/>
          <a:ext cx="4878388" cy="4086225"/>
        </p:xfrm>
        <a:graphic>
          <a:graphicData uri="http://schemas.openxmlformats.org/presentationml/2006/ole">
            <mc:AlternateContent xmlns:mc="http://schemas.openxmlformats.org/markup-compatibility/2006">
              <mc:Choice xmlns:v="urn:schemas-microsoft-com:vml" Requires="v">
                <p:oleObj spid="_x0000_s22536" name="Picture" r:id="rId4" imgW="2114640" imgH="1771560" progId="Word.Picture.8">
                  <p:embed/>
                </p:oleObj>
              </mc:Choice>
              <mc:Fallback>
                <p:oleObj name="Picture" r:id="rId4" imgW="2114640" imgH="17715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1475" y="2162176"/>
                        <a:ext cx="4878388" cy="408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8838" name="Rectangle 6"/>
          <p:cNvSpPr>
            <a:spLocks noChangeArrowheads="1"/>
          </p:cNvSpPr>
          <p:nvPr/>
        </p:nvSpPr>
        <p:spPr bwMode="auto">
          <a:xfrm>
            <a:off x="1871664" y="5694364"/>
            <a:ext cx="4186237" cy="192087"/>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248839" name="AutoShape 7"/>
          <p:cNvSpPr>
            <a:spLocks noChangeArrowheads="1"/>
          </p:cNvSpPr>
          <p:nvPr/>
        </p:nvSpPr>
        <p:spPr bwMode="auto">
          <a:xfrm>
            <a:off x="5980114" y="1470025"/>
            <a:ext cx="3533775" cy="654050"/>
          </a:xfrm>
          <a:prstGeom prst="wedgeRoundRectCallout">
            <a:avLst>
              <a:gd name="adj1" fmla="val -63255"/>
              <a:gd name="adj2" fmla="val 60412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Return result and assign it to k</a:t>
            </a:r>
          </a:p>
        </p:txBody>
      </p:sp>
      <p:graphicFrame>
        <p:nvGraphicFramePr>
          <p:cNvPr id="248840" name="Object 8"/>
          <p:cNvGraphicFramePr>
            <a:graphicFrameLocks noChangeAspect="1"/>
          </p:cNvGraphicFramePr>
          <p:nvPr>
            <p:ph idx="1"/>
          </p:nvPr>
        </p:nvGraphicFramePr>
        <p:xfrm>
          <a:off x="7594601" y="2276475"/>
          <a:ext cx="2284413" cy="4071938"/>
        </p:xfrm>
        <a:graphic>
          <a:graphicData uri="http://schemas.openxmlformats.org/presentationml/2006/ole">
            <mc:AlternateContent xmlns:mc="http://schemas.openxmlformats.org/markup-compatibility/2006">
              <mc:Choice xmlns:v="urn:schemas-microsoft-com:vml" Requires="v">
                <p:oleObj spid="_x0000_s22537" name="Picture" r:id="rId6" imgW="1314360" imgH="2343240" progId="Word.Picture.8">
                  <p:embed/>
                </p:oleObj>
              </mc:Choice>
              <mc:Fallback>
                <p:oleObj name="Picture" r:id="rId6" imgW="1314360" imgH="2343240"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4601" y="2276475"/>
                        <a:ext cx="2284413" cy="4071938"/>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8841" name="Line 9"/>
          <p:cNvSpPr>
            <a:spLocks noChangeShapeType="1"/>
          </p:cNvSpPr>
          <p:nvPr/>
        </p:nvSpPr>
        <p:spPr bwMode="auto">
          <a:xfrm flipH="1" flipV="1">
            <a:off x="2447926" y="3082926"/>
            <a:ext cx="614363" cy="265112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248842" name="Line 10"/>
          <p:cNvSpPr>
            <a:spLocks noChangeShapeType="1"/>
          </p:cNvSpPr>
          <p:nvPr/>
        </p:nvSpPr>
        <p:spPr bwMode="auto">
          <a:xfrm flipV="1">
            <a:off x="5749925" y="4773614"/>
            <a:ext cx="3225800" cy="99853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248843" name="Rectangle 11"/>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39274242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E4304274-79F1-4B84-8F87-39D8A4CE88EC}" type="slidenum">
              <a:rPr lang="en-US">
                <a:solidFill>
                  <a:srgbClr val="FFFFFF"/>
                </a:solidFill>
              </a:rPr>
              <a:pPr/>
              <a:t>28</a:t>
            </a:fld>
            <a:endParaRPr lang="en-US">
              <a:solidFill>
                <a:srgbClr val="FFFFFF"/>
              </a:solidFill>
            </a:endParaRPr>
          </a:p>
        </p:txBody>
      </p:sp>
      <p:sp>
        <p:nvSpPr>
          <p:cNvPr id="252930" name="Rectangle 2"/>
          <p:cNvSpPr>
            <a:spLocks noGrp="1" noChangeArrowheads="1"/>
          </p:cNvSpPr>
          <p:nvPr>
            <p:ph type="title"/>
          </p:nvPr>
        </p:nvSpPr>
        <p:spPr>
          <a:xfrm>
            <a:off x="2209800" y="285751"/>
            <a:ext cx="7772400" cy="646113"/>
          </a:xfrm>
        </p:spPr>
        <p:txBody>
          <a:bodyPr/>
          <a:lstStyle/>
          <a:p>
            <a:r>
              <a:rPr lang="en-US" sz="4000"/>
              <a:t>Trace Call Stack</a:t>
            </a:r>
            <a:endParaRPr lang="en-US" sz="4000">
              <a:solidFill>
                <a:schemeClr val="tx1"/>
              </a:solidFill>
            </a:endParaRPr>
          </a:p>
        </p:txBody>
      </p:sp>
      <p:sp>
        <p:nvSpPr>
          <p:cNvPr id="252931" name="Rectangle 3"/>
          <p:cNvSpPr>
            <a:spLocks noChangeArrowheads="1"/>
          </p:cNvSpPr>
          <p:nvPr/>
        </p:nvSpPr>
        <p:spPr bwMode="auto">
          <a:xfrm>
            <a:off x="45339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252932" name="Rectangle 4"/>
          <p:cNvSpPr>
            <a:spLocks noChangeArrowheads="1"/>
          </p:cNvSpPr>
          <p:nvPr/>
        </p:nvSpPr>
        <p:spPr bwMode="auto">
          <a:xfrm>
            <a:off x="3981450"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252933" name="Object 5"/>
          <p:cNvGraphicFramePr>
            <a:graphicFrameLocks noChangeAspect="1"/>
          </p:cNvGraphicFramePr>
          <p:nvPr/>
        </p:nvGraphicFramePr>
        <p:xfrm>
          <a:off x="1641475" y="2162176"/>
          <a:ext cx="4878388" cy="4086225"/>
        </p:xfrm>
        <a:graphic>
          <a:graphicData uri="http://schemas.openxmlformats.org/presentationml/2006/ole">
            <mc:AlternateContent xmlns:mc="http://schemas.openxmlformats.org/markup-compatibility/2006">
              <mc:Choice xmlns:v="urn:schemas-microsoft-com:vml" Requires="v">
                <p:oleObj spid="_x0000_s23560" name="Picture" r:id="rId4" imgW="2114640" imgH="1771560" progId="Word.Picture.8">
                  <p:embed/>
                </p:oleObj>
              </mc:Choice>
              <mc:Fallback>
                <p:oleObj name="Picture" r:id="rId4" imgW="2114640" imgH="17715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1475" y="2162176"/>
                        <a:ext cx="4878388" cy="408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34" name="Rectangle 6"/>
          <p:cNvSpPr>
            <a:spLocks noChangeArrowheads="1"/>
          </p:cNvSpPr>
          <p:nvPr/>
        </p:nvSpPr>
        <p:spPr bwMode="auto">
          <a:xfrm>
            <a:off x="1871663" y="3313113"/>
            <a:ext cx="3384550" cy="576262"/>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252935" name="AutoShape 7"/>
          <p:cNvSpPr>
            <a:spLocks noChangeArrowheads="1"/>
          </p:cNvSpPr>
          <p:nvPr/>
        </p:nvSpPr>
        <p:spPr bwMode="auto">
          <a:xfrm>
            <a:off x="5980114" y="1470025"/>
            <a:ext cx="3533775" cy="654050"/>
          </a:xfrm>
          <a:prstGeom prst="wedgeRoundRectCallout">
            <a:avLst>
              <a:gd name="adj1" fmla="val -75833"/>
              <a:gd name="adj2" fmla="val 25631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Execute print statement</a:t>
            </a:r>
          </a:p>
        </p:txBody>
      </p:sp>
      <p:graphicFrame>
        <p:nvGraphicFramePr>
          <p:cNvPr id="252936" name="Object 8"/>
          <p:cNvGraphicFramePr>
            <a:graphicFrameLocks noChangeAspect="1"/>
          </p:cNvGraphicFramePr>
          <p:nvPr>
            <p:ph idx="1"/>
          </p:nvPr>
        </p:nvGraphicFramePr>
        <p:xfrm>
          <a:off x="7670800" y="2392363"/>
          <a:ext cx="1830388" cy="3263900"/>
        </p:xfrm>
        <a:graphic>
          <a:graphicData uri="http://schemas.openxmlformats.org/presentationml/2006/ole">
            <mc:AlternateContent xmlns:mc="http://schemas.openxmlformats.org/markup-compatibility/2006">
              <mc:Choice xmlns:v="urn:schemas-microsoft-com:vml" Requires="v">
                <p:oleObj spid="_x0000_s23561" name="Picture" r:id="rId6" imgW="1314360" imgH="2343240" progId="Word.Picture.8">
                  <p:embed/>
                </p:oleObj>
              </mc:Choice>
              <mc:Fallback>
                <p:oleObj name="Picture" r:id="rId6" imgW="1314360" imgH="2343240"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70800" y="2392363"/>
                        <a:ext cx="1830388" cy="32639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2938" name="Rectangle 10"/>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15591840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fld id="{2FE0A2EE-41C0-4AAF-9D07-7D169DA0FD93}" type="slidenum">
              <a:rPr lang="en-US">
                <a:solidFill>
                  <a:srgbClr val="FFFFFF"/>
                </a:solidFill>
              </a:rPr>
              <a:pPr/>
              <a:t>29</a:t>
            </a:fld>
            <a:endParaRPr lang="en-US">
              <a:solidFill>
                <a:srgbClr val="FFFFFF"/>
              </a:solidFill>
            </a:endParaRPr>
          </a:p>
        </p:txBody>
      </p:sp>
      <p:sp>
        <p:nvSpPr>
          <p:cNvPr id="172034" name="Rectangle 2"/>
          <p:cNvSpPr>
            <a:spLocks noGrp="1" noChangeArrowheads="1"/>
          </p:cNvSpPr>
          <p:nvPr>
            <p:ph type="title"/>
          </p:nvPr>
        </p:nvSpPr>
        <p:spPr>
          <a:xfrm>
            <a:off x="2209800" y="152400"/>
            <a:ext cx="7772400" cy="533400"/>
          </a:xfrm>
          <a:noFill/>
          <a:ln/>
        </p:spPr>
        <p:txBody>
          <a:bodyPr/>
          <a:lstStyle/>
          <a:p>
            <a:r>
              <a:rPr lang="en-US" sz="3200">
                <a:cs typeface="Times New Roman" panose="02020603050405020304" pitchFamily="18" charset="0"/>
              </a:rPr>
              <a:t>Call Stack in JBuilder Debugger</a:t>
            </a:r>
            <a:endParaRPr lang="en-US" sz="3200">
              <a:latin typeface="Courier" pitchFamily="49" charset="0"/>
              <a:cs typeface="Times New Roman" panose="02020603050405020304" pitchFamily="18" charset="0"/>
            </a:endParaRPr>
          </a:p>
        </p:txBody>
      </p:sp>
      <p:pic>
        <p:nvPicPr>
          <p:cNvPr id="17203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914400"/>
            <a:ext cx="5691188" cy="577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2039" name="Group 7"/>
          <p:cNvGrpSpPr>
            <a:grpSpLocks/>
          </p:cNvGrpSpPr>
          <p:nvPr/>
        </p:nvGrpSpPr>
        <p:grpSpPr bwMode="auto">
          <a:xfrm>
            <a:off x="3200400" y="4572000"/>
            <a:ext cx="1524000" cy="274638"/>
            <a:chOff x="912" y="2496"/>
            <a:chExt cx="960" cy="173"/>
          </a:xfrm>
        </p:grpSpPr>
        <p:sp>
          <p:nvSpPr>
            <p:cNvPr id="172040" name="Text Box 8"/>
            <p:cNvSpPr txBox="1">
              <a:spLocks noChangeArrowheads="1"/>
            </p:cNvSpPr>
            <p:nvPr/>
          </p:nvSpPr>
          <p:spPr bwMode="auto">
            <a:xfrm>
              <a:off x="912" y="2496"/>
              <a:ext cx="8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200">
                  <a:solidFill>
                    <a:srgbClr val="FFFFFF"/>
                  </a:solidFill>
                  <a:cs typeface="Times New Roman" panose="02020603050405020304" pitchFamily="18" charset="0"/>
                </a:rPr>
                <a:t>Stack view</a:t>
              </a:r>
            </a:p>
          </p:txBody>
        </p:sp>
        <p:sp>
          <p:nvSpPr>
            <p:cNvPr id="172041" name="Line 9"/>
            <p:cNvSpPr>
              <a:spLocks noChangeShapeType="1"/>
            </p:cNvSpPr>
            <p:nvPr/>
          </p:nvSpPr>
          <p:spPr bwMode="auto">
            <a:xfrm>
              <a:off x="1488" y="2592"/>
              <a:ext cx="384" cy="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grpSp>
      <p:grpSp>
        <p:nvGrpSpPr>
          <p:cNvPr id="172045" name="Group 13"/>
          <p:cNvGrpSpPr>
            <a:grpSpLocks/>
          </p:cNvGrpSpPr>
          <p:nvPr/>
        </p:nvGrpSpPr>
        <p:grpSpPr bwMode="auto">
          <a:xfrm>
            <a:off x="3200400" y="4876800"/>
            <a:ext cx="2514600" cy="274638"/>
            <a:chOff x="1056" y="3072"/>
            <a:chExt cx="1584" cy="173"/>
          </a:xfrm>
        </p:grpSpPr>
        <p:sp>
          <p:nvSpPr>
            <p:cNvPr id="172043" name="Text Box 11"/>
            <p:cNvSpPr txBox="1">
              <a:spLocks noChangeArrowheads="1"/>
            </p:cNvSpPr>
            <p:nvPr/>
          </p:nvSpPr>
          <p:spPr bwMode="auto">
            <a:xfrm>
              <a:off x="1056" y="3072"/>
              <a:ext cx="8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200">
                  <a:solidFill>
                    <a:srgbClr val="FFFFFF"/>
                  </a:solidFill>
                  <a:cs typeface="Times New Roman" panose="02020603050405020304" pitchFamily="18" charset="0"/>
                </a:rPr>
                <a:t>Invoke max</a:t>
              </a:r>
            </a:p>
          </p:txBody>
        </p:sp>
        <p:sp>
          <p:nvSpPr>
            <p:cNvPr id="172044" name="Line 12"/>
            <p:cNvSpPr>
              <a:spLocks noChangeShapeType="1"/>
            </p:cNvSpPr>
            <p:nvPr/>
          </p:nvSpPr>
          <p:spPr bwMode="auto">
            <a:xfrm>
              <a:off x="1680" y="3168"/>
              <a:ext cx="960" cy="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grpSp>
      <p:grpSp>
        <p:nvGrpSpPr>
          <p:cNvPr id="172046" name="Group 14"/>
          <p:cNvGrpSpPr>
            <a:grpSpLocks/>
          </p:cNvGrpSpPr>
          <p:nvPr/>
        </p:nvGrpSpPr>
        <p:grpSpPr bwMode="auto">
          <a:xfrm>
            <a:off x="3200400" y="5257800"/>
            <a:ext cx="2514600" cy="274638"/>
            <a:chOff x="1056" y="3072"/>
            <a:chExt cx="1584" cy="173"/>
          </a:xfrm>
        </p:grpSpPr>
        <p:sp>
          <p:nvSpPr>
            <p:cNvPr id="172047" name="Text Box 15"/>
            <p:cNvSpPr txBox="1">
              <a:spLocks noChangeArrowheads="1"/>
            </p:cNvSpPr>
            <p:nvPr/>
          </p:nvSpPr>
          <p:spPr bwMode="auto">
            <a:xfrm>
              <a:off x="1056" y="3072"/>
              <a:ext cx="8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200">
                  <a:solidFill>
                    <a:srgbClr val="FFFFFF"/>
                  </a:solidFill>
                  <a:cs typeface="Times New Roman" panose="02020603050405020304" pitchFamily="18" charset="0"/>
                </a:rPr>
                <a:t>Invoke main</a:t>
              </a:r>
            </a:p>
          </p:txBody>
        </p:sp>
        <p:sp>
          <p:nvSpPr>
            <p:cNvPr id="172048" name="Line 16"/>
            <p:cNvSpPr>
              <a:spLocks noChangeShapeType="1"/>
            </p:cNvSpPr>
            <p:nvPr/>
          </p:nvSpPr>
          <p:spPr bwMode="auto">
            <a:xfrm>
              <a:off x="1680" y="3168"/>
              <a:ext cx="960" cy="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grpSp>
      <p:sp>
        <p:nvSpPr>
          <p:cNvPr id="172049" name="Text Box 17"/>
          <p:cNvSpPr txBox="1">
            <a:spLocks noChangeArrowheads="1"/>
          </p:cNvSpPr>
          <p:nvPr/>
        </p:nvSpPr>
        <p:spPr bwMode="auto">
          <a:xfrm>
            <a:off x="1676400" y="914401"/>
            <a:ext cx="25146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a:solidFill>
                  <a:srgbClr val="FFFFFF"/>
                </a:solidFill>
                <a:cs typeface="Times New Roman" panose="02020603050405020304" pitchFamily="18" charset="0"/>
              </a:rPr>
              <a:t>You can see the chain of method invocations in the stack view of the JBuilder debugger.</a:t>
            </a:r>
          </a:p>
        </p:txBody>
      </p:sp>
      <p:sp>
        <p:nvSpPr>
          <p:cNvPr id="172050" name="Rectangle 18"/>
          <p:cNvSpPr>
            <a:spLocks noChangeArrowheads="1"/>
          </p:cNvSpPr>
          <p:nvPr/>
        </p:nvSpPr>
        <p:spPr bwMode="auto">
          <a:xfrm>
            <a:off x="1676400" y="152400"/>
            <a:ext cx="1143000" cy="6096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FFFF99"/>
              </a:buClr>
              <a:buFont typeface="Monotype Sorts" pitchFamily="2" charset="2"/>
              <a:buNone/>
            </a:pPr>
            <a:r>
              <a:rPr lang="en-US" sz="1800">
                <a:solidFill>
                  <a:srgbClr val="FFFFFF"/>
                </a:solidFill>
              </a:rPr>
              <a:t>JBuilder Optional</a:t>
            </a:r>
          </a:p>
        </p:txBody>
      </p:sp>
    </p:spTree>
    <p:extLst>
      <p:ext uri="{BB962C8B-B14F-4D97-AF65-F5344CB8AC3E}">
        <p14:creationId xmlns:p14="http://schemas.microsoft.com/office/powerpoint/2010/main" val="3318601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72039"/>
                                        </p:tgtEl>
                                        <p:attrNameLst>
                                          <p:attrName>style.visibility</p:attrName>
                                        </p:attrNameLst>
                                      </p:cBhvr>
                                      <p:to>
                                        <p:strVal val="visible"/>
                                      </p:to>
                                    </p:set>
                                    <p:anim calcmode="lin" valueType="num">
                                      <p:cBhvr additive="base">
                                        <p:cTn id="7" dur="500" fill="hold"/>
                                        <p:tgtEl>
                                          <p:spTgt spid="172039"/>
                                        </p:tgtEl>
                                        <p:attrNameLst>
                                          <p:attrName>ppt_x</p:attrName>
                                        </p:attrNameLst>
                                      </p:cBhvr>
                                      <p:tavLst>
                                        <p:tav tm="0">
                                          <p:val>
                                            <p:strVal val="0-#ppt_w/2"/>
                                          </p:val>
                                        </p:tav>
                                        <p:tav tm="100000">
                                          <p:val>
                                            <p:strVal val="#ppt_x"/>
                                          </p:val>
                                        </p:tav>
                                      </p:tavLst>
                                    </p:anim>
                                    <p:anim calcmode="lin" valueType="num">
                                      <p:cBhvr additive="base">
                                        <p:cTn id="8" dur="500" fill="hold"/>
                                        <p:tgtEl>
                                          <p:spTgt spid="1720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2045"/>
                                        </p:tgtEl>
                                        <p:attrNameLst>
                                          <p:attrName>style.visibility</p:attrName>
                                        </p:attrNameLst>
                                      </p:cBhvr>
                                      <p:to>
                                        <p:strVal val="visible"/>
                                      </p:to>
                                    </p:set>
                                    <p:anim calcmode="lin" valueType="num">
                                      <p:cBhvr additive="base">
                                        <p:cTn id="13" dur="500" fill="hold"/>
                                        <p:tgtEl>
                                          <p:spTgt spid="172045"/>
                                        </p:tgtEl>
                                        <p:attrNameLst>
                                          <p:attrName>ppt_x</p:attrName>
                                        </p:attrNameLst>
                                      </p:cBhvr>
                                      <p:tavLst>
                                        <p:tav tm="0">
                                          <p:val>
                                            <p:strVal val="0-#ppt_w/2"/>
                                          </p:val>
                                        </p:tav>
                                        <p:tav tm="100000">
                                          <p:val>
                                            <p:strVal val="#ppt_x"/>
                                          </p:val>
                                        </p:tav>
                                      </p:tavLst>
                                    </p:anim>
                                    <p:anim calcmode="lin" valueType="num">
                                      <p:cBhvr additive="base">
                                        <p:cTn id="14" dur="500" fill="hold"/>
                                        <p:tgtEl>
                                          <p:spTgt spid="17204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72046"/>
                                        </p:tgtEl>
                                        <p:attrNameLst>
                                          <p:attrName>style.visibility</p:attrName>
                                        </p:attrNameLst>
                                      </p:cBhvr>
                                      <p:to>
                                        <p:strVal val="visible"/>
                                      </p:to>
                                    </p:set>
                                    <p:anim calcmode="lin" valueType="num">
                                      <p:cBhvr additive="base">
                                        <p:cTn id="19" dur="500" fill="hold"/>
                                        <p:tgtEl>
                                          <p:spTgt spid="172046"/>
                                        </p:tgtEl>
                                        <p:attrNameLst>
                                          <p:attrName>ppt_x</p:attrName>
                                        </p:attrNameLst>
                                      </p:cBhvr>
                                      <p:tavLst>
                                        <p:tav tm="0">
                                          <p:val>
                                            <p:strVal val="0-#ppt_w/2"/>
                                          </p:val>
                                        </p:tav>
                                        <p:tav tm="100000">
                                          <p:val>
                                            <p:strVal val="#ppt_x"/>
                                          </p:val>
                                        </p:tav>
                                      </p:tavLst>
                                    </p:anim>
                                    <p:anim calcmode="lin" valueType="num">
                                      <p:cBhvr additive="base">
                                        <p:cTn id="20" dur="500" fill="hold"/>
                                        <p:tgtEl>
                                          <p:spTgt spid="1720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914D134-C6B0-4521-83DC-695903947140}" type="slidenum">
              <a:rPr lang="en-US">
                <a:solidFill>
                  <a:srgbClr val="FFFFFF"/>
                </a:solidFill>
              </a:rPr>
              <a:pPr/>
              <a:t>3</a:t>
            </a:fld>
            <a:endParaRPr lang="en-US">
              <a:solidFill>
                <a:srgbClr val="FFFFFF"/>
              </a:solidFill>
            </a:endParaRPr>
          </a:p>
        </p:txBody>
      </p:sp>
      <p:sp>
        <p:nvSpPr>
          <p:cNvPr id="163842" name="Rectangle 2"/>
          <p:cNvSpPr>
            <a:spLocks noGrp="1" noChangeArrowheads="1"/>
          </p:cNvSpPr>
          <p:nvPr>
            <p:ph type="title"/>
          </p:nvPr>
        </p:nvSpPr>
        <p:spPr>
          <a:xfrm>
            <a:off x="2209800" y="0"/>
            <a:ext cx="7772400" cy="1428750"/>
          </a:xfrm>
        </p:spPr>
        <p:txBody>
          <a:bodyPr/>
          <a:lstStyle/>
          <a:p>
            <a:r>
              <a:rPr lang="en-US" dirty="0" smtClean="0"/>
              <a:t>cont</a:t>
            </a:r>
            <a:r>
              <a:rPr lang="en-US" dirty="0"/>
              <a:t>.</a:t>
            </a:r>
          </a:p>
        </p:txBody>
      </p:sp>
      <p:sp>
        <p:nvSpPr>
          <p:cNvPr id="163843" name="Text Box 3"/>
          <p:cNvSpPr txBox="1">
            <a:spLocks noChangeArrowheads="1"/>
          </p:cNvSpPr>
          <p:nvPr/>
        </p:nvSpPr>
        <p:spPr bwMode="auto">
          <a:xfrm>
            <a:off x="1828800" y="1219200"/>
            <a:ext cx="86868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74725" indent="-457200">
              <a:defRPr sz="2400">
                <a:solidFill>
                  <a:schemeClr val="tx1"/>
                </a:solidFill>
                <a:latin typeface="Times New Roman" panose="02020603050405020304" pitchFamily="18" charset="0"/>
              </a:defRPr>
            </a:lvl2pPr>
            <a:lvl3pPr marL="1546225" indent="-457200">
              <a:defRPr sz="2400">
                <a:solidFill>
                  <a:schemeClr val="tx1"/>
                </a:solidFill>
                <a:latin typeface="Times New Roman" panose="02020603050405020304" pitchFamily="18" charset="0"/>
              </a:defRPr>
            </a:lvl3pPr>
            <a:lvl4pPr marL="2117725" indent="-457200">
              <a:defRPr sz="2400">
                <a:solidFill>
                  <a:schemeClr val="tx1"/>
                </a:solidFill>
                <a:latin typeface="Times New Roman" panose="02020603050405020304" pitchFamily="18" charset="0"/>
              </a:defRPr>
            </a:lvl4pPr>
            <a:lvl5pPr marL="2689225" indent="-457200">
              <a:defRPr sz="2400">
                <a:solidFill>
                  <a:schemeClr val="tx1"/>
                </a:solidFill>
                <a:latin typeface="Times New Roman" panose="02020603050405020304" pitchFamily="18" charset="0"/>
              </a:defRPr>
            </a:lvl5pPr>
            <a:lvl6pPr marL="3146425" indent="-457200" eaLnBrk="0" fontAlgn="base" hangingPunct="0">
              <a:spcBef>
                <a:spcPct val="0"/>
              </a:spcBef>
              <a:spcAft>
                <a:spcPct val="0"/>
              </a:spcAft>
              <a:defRPr sz="2400">
                <a:solidFill>
                  <a:schemeClr val="tx1"/>
                </a:solidFill>
                <a:latin typeface="Times New Roman" panose="02020603050405020304" pitchFamily="18" charset="0"/>
              </a:defRPr>
            </a:lvl6pPr>
            <a:lvl7pPr marL="3603625" indent="-457200" eaLnBrk="0" fontAlgn="base" hangingPunct="0">
              <a:spcBef>
                <a:spcPct val="0"/>
              </a:spcBef>
              <a:spcAft>
                <a:spcPct val="0"/>
              </a:spcAft>
              <a:defRPr sz="2400">
                <a:solidFill>
                  <a:schemeClr val="tx1"/>
                </a:solidFill>
                <a:latin typeface="Times New Roman" panose="02020603050405020304" pitchFamily="18" charset="0"/>
              </a:defRPr>
            </a:lvl7pPr>
            <a:lvl8pPr marL="4060825" indent="-457200" eaLnBrk="0" fontAlgn="base" hangingPunct="0">
              <a:spcBef>
                <a:spcPct val="0"/>
              </a:spcBef>
              <a:spcAft>
                <a:spcPct val="0"/>
              </a:spcAft>
              <a:defRPr sz="2400">
                <a:solidFill>
                  <a:schemeClr val="tx1"/>
                </a:solidFill>
                <a:latin typeface="Times New Roman" panose="02020603050405020304" pitchFamily="18" charset="0"/>
              </a:defRPr>
            </a:lvl8pPr>
            <a:lvl9pPr marL="4518025" indent="-4572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buFontTx/>
              <a:buChar char="•"/>
            </a:pPr>
            <a:r>
              <a:rPr lang="en-US" sz="3200">
                <a:solidFill>
                  <a:srgbClr val="FFFFFF"/>
                </a:solidFill>
                <a:cs typeface="Times New Roman" panose="02020603050405020304" pitchFamily="18" charset="0"/>
              </a:rPr>
              <a:t>A method may return a value. The </a:t>
            </a:r>
            <a:r>
              <a:rPr lang="en-US" sz="3200" u="sng">
                <a:solidFill>
                  <a:srgbClr val="FFFFFF"/>
                </a:solidFill>
                <a:cs typeface="Times New Roman" panose="02020603050405020304" pitchFamily="18" charset="0"/>
              </a:rPr>
              <a:t>returnValueType</a:t>
            </a:r>
            <a:r>
              <a:rPr lang="en-US" sz="3200">
                <a:solidFill>
                  <a:srgbClr val="FFFFFF"/>
                </a:solidFill>
                <a:cs typeface="Times New Roman" panose="02020603050405020304" pitchFamily="18" charset="0"/>
              </a:rPr>
              <a:t> is the data type of the value the method returns. If the method does not return a value, the </a:t>
            </a:r>
            <a:r>
              <a:rPr lang="en-US" sz="3200" u="sng">
                <a:solidFill>
                  <a:srgbClr val="FFFFFF"/>
                </a:solidFill>
                <a:cs typeface="Times New Roman" panose="02020603050405020304" pitchFamily="18" charset="0"/>
              </a:rPr>
              <a:t>returnValueType</a:t>
            </a:r>
            <a:r>
              <a:rPr lang="en-US" sz="3200">
                <a:solidFill>
                  <a:srgbClr val="FFFFFF"/>
                </a:solidFill>
                <a:cs typeface="Times New Roman" panose="02020603050405020304" pitchFamily="18" charset="0"/>
              </a:rPr>
              <a:t> is the keyword </a:t>
            </a:r>
            <a:r>
              <a:rPr lang="en-US" sz="3200" u="sng">
                <a:solidFill>
                  <a:srgbClr val="FFFFFF"/>
                </a:solidFill>
                <a:cs typeface="Times New Roman" panose="02020603050405020304" pitchFamily="18" charset="0"/>
              </a:rPr>
              <a:t>void</a:t>
            </a:r>
            <a:r>
              <a:rPr lang="en-US" sz="3200">
                <a:solidFill>
                  <a:srgbClr val="FFFFFF"/>
                </a:solidFill>
                <a:cs typeface="Times New Roman" panose="02020603050405020304" pitchFamily="18" charset="0"/>
              </a:rPr>
              <a:t>. For example, the </a:t>
            </a:r>
            <a:r>
              <a:rPr lang="en-US" sz="3200" u="sng">
                <a:solidFill>
                  <a:srgbClr val="FFFFFF"/>
                </a:solidFill>
                <a:cs typeface="Times New Roman" panose="02020603050405020304" pitchFamily="18" charset="0"/>
              </a:rPr>
              <a:t>returnValueType</a:t>
            </a:r>
            <a:r>
              <a:rPr lang="en-US" sz="3200">
                <a:solidFill>
                  <a:srgbClr val="FFFFFF"/>
                </a:solidFill>
                <a:cs typeface="Times New Roman" panose="02020603050405020304" pitchFamily="18" charset="0"/>
              </a:rPr>
              <a:t> in the </a:t>
            </a:r>
            <a:r>
              <a:rPr lang="en-US" sz="3200" u="sng">
                <a:solidFill>
                  <a:srgbClr val="FFFFFF"/>
                </a:solidFill>
                <a:cs typeface="Times New Roman" panose="02020603050405020304" pitchFamily="18" charset="0"/>
              </a:rPr>
              <a:t>main</a:t>
            </a:r>
            <a:r>
              <a:rPr lang="en-US" sz="3200">
                <a:solidFill>
                  <a:srgbClr val="FFFFFF"/>
                </a:solidFill>
                <a:cs typeface="Times New Roman" panose="02020603050405020304" pitchFamily="18" charset="0"/>
              </a:rPr>
              <a:t> method is </a:t>
            </a:r>
            <a:r>
              <a:rPr lang="en-US" sz="3200" u="sng">
                <a:solidFill>
                  <a:srgbClr val="FFFFFF"/>
                </a:solidFill>
                <a:cs typeface="Times New Roman" panose="02020603050405020304" pitchFamily="18" charset="0"/>
              </a:rPr>
              <a:t>void</a:t>
            </a:r>
            <a:r>
              <a:rPr lang="en-US" sz="3200">
                <a:solidFill>
                  <a:srgbClr val="FFFFFF"/>
                </a:solidFill>
                <a:cs typeface="Times New Roman" panose="02020603050405020304" pitchFamily="18" charset="0"/>
              </a:rPr>
              <a:t>.</a:t>
            </a:r>
            <a:endParaRPr lang="en-US" sz="3200" i="1">
              <a:solidFill>
                <a:srgbClr val="FFFFFF"/>
              </a:solidFill>
              <a:cs typeface="Times New Roman" panose="02020603050405020304" pitchFamily="18" charset="0"/>
            </a:endParaRPr>
          </a:p>
        </p:txBody>
      </p:sp>
    </p:spTree>
    <p:extLst>
      <p:ext uri="{BB962C8B-B14F-4D97-AF65-F5344CB8AC3E}">
        <p14:creationId xmlns:p14="http://schemas.microsoft.com/office/powerpoint/2010/main" val="25278267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ABC97EA-99E7-43BC-BBCE-1251F8B9AD1D}" type="slidenum">
              <a:rPr lang="en-US">
                <a:solidFill>
                  <a:srgbClr val="FFFFFF"/>
                </a:solidFill>
              </a:rPr>
              <a:pPr/>
              <a:t>30</a:t>
            </a:fld>
            <a:endParaRPr lang="en-US">
              <a:solidFill>
                <a:srgbClr val="FFFFFF"/>
              </a:solidFill>
            </a:endParaRPr>
          </a:p>
        </p:txBody>
      </p:sp>
      <p:sp>
        <p:nvSpPr>
          <p:cNvPr id="131074" name="Rectangle 2"/>
          <p:cNvSpPr>
            <a:spLocks noGrp="1" noChangeArrowheads="1"/>
          </p:cNvSpPr>
          <p:nvPr>
            <p:ph type="title"/>
          </p:nvPr>
        </p:nvSpPr>
        <p:spPr>
          <a:xfrm>
            <a:off x="2209800" y="228600"/>
            <a:ext cx="7772400" cy="609600"/>
          </a:xfrm>
        </p:spPr>
        <p:txBody>
          <a:bodyPr/>
          <a:lstStyle/>
          <a:p>
            <a:r>
              <a:rPr lang="en-US"/>
              <a:t>Passing Parameters</a:t>
            </a:r>
            <a:endParaRPr lang="en-US">
              <a:solidFill>
                <a:schemeClr val="tx1"/>
              </a:solidFill>
            </a:endParaRPr>
          </a:p>
        </p:txBody>
      </p:sp>
      <p:sp>
        <p:nvSpPr>
          <p:cNvPr id="131075" name="Rectangle 3"/>
          <p:cNvSpPr>
            <a:spLocks noGrp="1" noChangeArrowheads="1"/>
          </p:cNvSpPr>
          <p:nvPr>
            <p:ph type="body" idx="1"/>
          </p:nvPr>
        </p:nvSpPr>
        <p:spPr>
          <a:xfrm>
            <a:off x="1676400" y="990600"/>
            <a:ext cx="9144000" cy="1600200"/>
          </a:xfrm>
          <a:solidFill>
            <a:schemeClr val="tx1"/>
          </a:solidFill>
        </p:spPr>
        <p:txBody>
          <a:bodyPr/>
          <a:lstStyle/>
          <a:p>
            <a:pPr>
              <a:buFont typeface="Monotype Sorts" pitchFamily="2" charset="2"/>
              <a:buNone/>
            </a:pPr>
            <a:r>
              <a:rPr lang="en-US" sz="2200" dirty="0">
                <a:solidFill>
                  <a:schemeClr val="bg2"/>
                </a:solidFill>
                <a:latin typeface="Courier New" panose="02070309020205020404" pitchFamily="49" charset="0"/>
              </a:rPr>
              <a:t>public static void </a:t>
            </a:r>
            <a:r>
              <a:rPr lang="en-US" sz="2200" dirty="0" err="1">
                <a:solidFill>
                  <a:schemeClr val="bg2"/>
                </a:solidFill>
                <a:latin typeface="Courier New" panose="02070309020205020404" pitchFamily="49" charset="0"/>
              </a:rPr>
              <a:t>nPrintln</a:t>
            </a:r>
            <a:r>
              <a:rPr lang="en-US" sz="2200" dirty="0">
                <a:solidFill>
                  <a:schemeClr val="bg2"/>
                </a:solidFill>
                <a:latin typeface="Courier New" panose="02070309020205020404" pitchFamily="49" charset="0"/>
              </a:rPr>
              <a:t>(String message, </a:t>
            </a:r>
            <a:r>
              <a:rPr lang="en-US" sz="2200" dirty="0" err="1">
                <a:solidFill>
                  <a:schemeClr val="bg2"/>
                </a:solidFill>
                <a:latin typeface="Courier New" panose="02070309020205020404" pitchFamily="49" charset="0"/>
              </a:rPr>
              <a:t>int</a:t>
            </a:r>
            <a:r>
              <a:rPr lang="en-US" sz="2200" dirty="0">
                <a:solidFill>
                  <a:schemeClr val="bg2"/>
                </a:solidFill>
                <a:latin typeface="Courier New" panose="02070309020205020404" pitchFamily="49" charset="0"/>
              </a:rPr>
              <a:t> n) {  </a:t>
            </a:r>
          </a:p>
          <a:p>
            <a:pPr>
              <a:spcBef>
                <a:spcPct val="0"/>
              </a:spcBef>
              <a:buFont typeface="Monotype Sorts" pitchFamily="2" charset="2"/>
              <a:buNone/>
            </a:pPr>
            <a:r>
              <a:rPr lang="en-US" sz="2200" dirty="0">
                <a:solidFill>
                  <a:schemeClr val="bg2"/>
                </a:solidFill>
                <a:latin typeface="Courier New" panose="02070309020205020404" pitchFamily="49" charset="0"/>
              </a:rPr>
              <a:t>  for (</a:t>
            </a:r>
            <a:r>
              <a:rPr lang="en-US" sz="2200" dirty="0" err="1">
                <a:solidFill>
                  <a:schemeClr val="bg2"/>
                </a:solidFill>
                <a:latin typeface="Courier New" panose="02070309020205020404" pitchFamily="49" charset="0"/>
              </a:rPr>
              <a:t>int</a:t>
            </a:r>
            <a:r>
              <a:rPr lang="en-US" sz="2200" dirty="0">
                <a:solidFill>
                  <a:schemeClr val="bg2"/>
                </a:solidFill>
                <a:latin typeface="Courier New" panose="02070309020205020404" pitchFamily="49" charset="0"/>
              </a:rPr>
              <a:t> </a:t>
            </a:r>
            <a:r>
              <a:rPr lang="en-US" sz="2200" dirty="0" err="1">
                <a:solidFill>
                  <a:schemeClr val="bg2"/>
                </a:solidFill>
                <a:latin typeface="Courier New" panose="02070309020205020404" pitchFamily="49" charset="0"/>
              </a:rPr>
              <a:t>i</a:t>
            </a:r>
            <a:r>
              <a:rPr lang="en-US" sz="2200" dirty="0">
                <a:solidFill>
                  <a:schemeClr val="bg2"/>
                </a:solidFill>
                <a:latin typeface="Courier New" panose="02070309020205020404" pitchFamily="49" charset="0"/>
              </a:rPr>
              <a:t> = 0; </a:t>
            </a:r>
            <a:r>
              <a:rPr lang="en-US" sz="2200" dirty="0" err="1">
                <a:solidFill>
                  <a:schemeClr val="bg2"/>
                </a:solidFill>
                <a:latin typeface="Courier New" panose="02070309020205020404" pitchFamily="49" charset="0"/>
              </a:rPr>
              <a:t>i</a:t>
            </a:r>
            <a:r>
              <a:rPr lang="en-US" sz="2200" dirty="0">
                <a:solidFill>
                  <a:schemeClr val="bg2"/>
                </a:solidFill>
                <a:latin typeface="Courier New" panose="02070309020205020404" pitchFamily="49" charset="0"/>
              </a:rPr>
              <a:t> &lt; n; </a:t>
            </a:r>
            <a:r>
              <a:rPr lang="en-US" sz="2200" dirty="0" err="1">
                <a:solidFill>
                  <a:schemeClr val="bg2"/>
                </a:solidFill>
                <a:latin typeface="Courier New" panose="02070309020205020404" pitchFamily="49" charset="0"/>
              </a:rPr>
              <a:t>i</a:t>
            </a:r>
            <a:r>
              <a:rPr lang="en-US" sz="2200" dirty="0">
                <a:solidFill>
                  <a:schemeClr val="bg2"/>
                </a:solidFill>
                <a:latin typeface="Courier New" panose="02070309020205020404" pitchFamily="49" charset="0"/>
              </a:rPr>
              <a:t>++)</a:t>
            </a:r>
          </a:p>
          <a:p>
            <a:pPr>
              <a:spcBef>
                <a:spcPct val="0"/>
              </a:spcBef>
              <a:buFont typeface="Monotype Sorts" pitchFamily="2" charset="2"/>
              <a:buNone/>
            </a:pPr>
            <a:r>
              <a:rPr lang="en-US" sz="2200" dirty="0">
                <a:solidFill>
                  <a:schemeClr val="bg2"/>
                </a:solidFill>
                <a:latin typeface="Courier New" panose="02070309020205020404" pitchFamily="49" charset="0"/>
              </a:rPr>
              <a:t>    </a:t>
            </a:r>
            <a:r>
              <a:rPr lang="en-US" sz="2200" dirty="0" err="1">
                <a:solidFill>
                  <a:schemeClr val="bg2"/>
                </a:solidFill>
                <a:latin typeface="Courier New" panose="02070309020205020404" pitchFamily="49" charset="0"/>
              </a:rPr>
              <a:t>System.out.println</a:t>
            </a:r>
            <a:r>
              <a:rPr lang="en-US" sz="2200" dirty="0">
                <a:solidFill>
                  <a:schemeClr val="bg2"/>
                </a:solidFill>
                <a:latin typeface="Courier New" panose="02070309020205020404" pitchFamily="49" charset="0"/>
              </a:rPr>
              <a:t>(message);</a:t>
            </a:r>
          </a:p>
          <a:p>
            <a:pPr>
              <a:spcBef>
                <a:spcPct val="0"/>
              </a:spcBef>
              <a:buFont typeface="Monotype Sorts" pitchFamily="2" charset="2"/>
              <a:buNone/>
            </a:pPr>
            <a:r>
              <a:rPr lang="en-US" sz="2200" dirty="0">
                <a:solidFill>
                  <a:schemeClr val="bg2"/>
                </a:solidFill>
                <a:latin typeface="Courier New" panose="02070309020205020404" pitchFamily="49" charset="0"/>
              </a:rPr>
              <a:t>}</a:t>
            </a:r>
          </a:p>
        </p:txBody>
      </p:sp>
      <p:sp>
        <p:nvSpPr>
          <p:cNvPr id="131076" name="Rectangle 4"/>
          <p:cNvSpPr>
            <a:spLocks noChangeArrowheads="1"/>
          </p:cNvSpPr>
          <p:nvPr/>
        </p:nvSpPr>
        <p:spPr bwMode="auto">
          <a:xfrm>
            <a:off x="1905000" y="2667000"/>
            <a:ext cx="8458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
                <a:srgbClr val="FFFF99"/>
              </a:buClr>
              <a:buFont typeface="Monotype Sorts" pitchFamily="2" charset="2"/>
              <a:buNone/>
            </a:pPr>
            <a:r>
              <a:rPr lang="en-US" sz="2800" dirty="0">
                <a:solidFill>
                  <a:srgbClr val="FFFFFF"/>
                </a:solidFill>
              </a:rPr>
              <a:t>Suppose you invoke the method using </a:t>
            </a:r>
          </a:p>
          <a:p>
            <a:pPr lvl="1" eaLnBrk="0" fontAlgn="base" hangingPunct="0">
              <a:spcBef>
                <a:spcPct val="0"/>
              </a:spcBef>
              <a:spcAft>
                <a:spcPct val="0"/>
              </a:spcAft>
              <a:buClr>
                <a:srgbClr val="FFFFFF"/>
              </a:buClr>
              <a:buFontTx/>
              <a:buNone/>
            </a:pPr>
            <a:r>
              <a:rPr lang="en-US" sz="2400" dirty="0" err="1">
                <a:solidFill>
                  <a:srgbClr val="FFFFFF"/>
                </a:solidFill>
              </a:rPr>
              <a:t>nPrintln</a:t>
            </a:r>
            <a:r>
              <a:rPr lang="en-US" sz="2400" dirty="0">
                <a:solidFill>
                  <a:srgbClr val="FFFFFF"/>
                </a:solidFill>
              </a:rPr>
              <a:t>(“Welcome to Java”, 5); </a:t>
            </a:r>
          </a:p>
          <a:p>
            <a:pPr eaLnBrk="0" fontAlgn="base" hangingPunct="0">
              <a:spcBef>
                <a:spcPct val="0"/>
              </a:spcBef>
              <a:spcAft>
                <a:spcPct val="0"/>
              </a:spcAft>
              <a:buClr>
                <a:srgbClr val="FFFF99"/>
              </a:buClr>
              <a:buFont typeface="Monotype Sorts" pitchFamily="2" charset="2"/>
              <a:buNone/>
            </a:pPr>
            <a:r>
              <a:rPr lang="en-US" sz="2800" dirty="0">
                <a:solidFill>
                  <a:srgbClr val="FFFFFF"/>
                </a:solidFill>
              </a:rPr>
              <a:t>What is the output?</a:t>
            </a:r>
          </a:p>
          <a:p>
            <a:pPr eaLnBrk="0" fontAlgn="base" hangingPunct="0">
              <a:spcBef>
                <a:spcPct val="0"/>
              </a:spcBef>
              <a:spcAft>
                <a:spcPct val="0"/>
              </a:spcAft>
              <a:buClr>
                <a:srgbClr val="FFFF99"/>
              </a:buClr>
              <a:buFont typeface="Monotype Sorts" pitchFamily="2" charset="2"/>
              <a:buNone/>
            </a:pPr>
            <a:endParaRPr lang="en-US" sz="2800" dirty="0">
              <a:solidFill>
                <a:srgbClr val="FFFFFF"/>
              </a:solidFill>
            </a:endParaRPr>
          </a:p>
          <a:p>
            <a:pPr eaLnBrk="0" fontAlgn="base" hangingPunct="0">
              <a:spcBef>
                <a:spcPct val="0"/>
              </a:spcBef>
              <a:spcAft>
                <a:spcPct val="0"/>
              </a:spcAft>
              <a:buClr>
                <a:srgbClr val="FFFF99"/>
              </a:buClr>
              <a:buFont typeface="Monotype Sorts" pitchFamily="2" charset="2"/>
              <a:buNone/>
            </a:pPr>
            <a:r>
              <a:rPr lang="en-US" sz="2800" dirty="0">
                <a:solidFill>
                  <a:srgbClr val="FFFFFF"/>
                </a:solidFill>
              </a:rPr>
              <a:t>Suppose you invoke the method using </a:t>
            </a:r>
          </a:p>
          <a:p>
            <a:pPr lvl="1" eaLnBrk="0" fontAlgn="base" hangingPunct="0">
              <a:spcBef>
                <a:spcPct val="0"/>
              </a:spcBef>
              <a:spcAft>
                <a:spcPct val="0"/>
              </a:spcAft>
              <a:buClr>
                <a:srgbClr val="FFFFFF"/>
              </a:buClr>
              <a:buFontTx/>
              <a:buNone/>
            </a:pPr>
            <a:r>
              <a:rPr lang="en-US" sz="2400" dirty="0" err="1">
                <a:solidFill>
                  <a:srgbClr val="FFFFFF"/>
                </a:solidFill>
              </a:rPr>
              <a:t>nPrintln</a:t>
            </a:r>
            <a:r>
              <a:rPr lang="en-US" sz="2400" dirty="0">
                <a:solidFill>
                  <a:srgbClr val="FFFFFF"/>
                </a:solidFill>
              </a:rPr>
              <a:t>(“Computer Science”, 15); </a:t>
            </a:r>
          </a:p>
          <a:p>
            <a:pPr eaLnBrk="0" fontAlgn="base" hangingPunct="0">
              <a:spcBef>
                <a:spcPct val="0"/>
              </a:spcBef>
              <a:spcAft>
                <a:spcPct val="0"/>
              </a:spcAft>
              <a:buClr>
                <a:srgbClr val="FFFF99"/>
              </a:buClr>
              <a:buFont typeface="Monotype Sorts" pitchFamily="2" charset="2"/>
              <a:buNone/>
            </a:pPr>
            <a:r>
              <a:rPr lang="en-US" sz="2800" dirty="0">
                <a:solidFill>
                  <a:srgbClr val="FFFFFF"/>
                </a:solidFill>
              </a:rPr>
              <a:t>What is the output?</a:t>
            </a:r>
          </a:p>
        </p:txBody>
      </p:sp>
    </p:spTree>
    <p:extLst>
      <p:ext uri="{BB962C8B-B14F-4D97-AF65-F5344CB8AC3E}">
        <p14:creationId xmlns:p14="http://schemas.microsoft.com/office/powerpoint/2010/main" val="22830427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ECDFB4C2-50A2-4308-BB5E-947E8A9B476D}" type="slidenum">
              <a:rPr lang="en-US">
                <a:solidFill>
                  <a:srgbClr val="FFFFFF"/>
                </a:solidFill>
              </a:rPr>
              <a:pPr/>
              <a:t>31</a:t>
            </a:fld>
            <a:endParaRPr lang="en-US">
              <a:solidFill>
                <a:srgbClr val="FFFFFF"/>
              </a:solidFill>
            </a:endParaRPr>
          </a:p>
        </p:txBody>
      </p:sp>
      <p:sp>
        <p:nvSpPr>
          <p:cNvPr id="71682" name="Rectangle 2"/>
          <p:cNvSpPr>
            <a:spLocks noGrp="1" noChangeArrowheads="1"/>
          </p:cNvSpPr>
          <p:nvPr>
            <p:ph type="title"/>
          </p:nvPr>
        </p:nvSpPr>
        <p:spPr>
          <a:xfrm>
            <a:off x="2209800" y="0"/>
            <a:ext cx="7772400" cy="1428750"/>
          </a:xfrm>
        </p:spPr>
        <p:txBody>
          <a:bodyPr/>
          <a:lstStyle/>
          <a:p>
            <a:r>
              <a:rPr lang="en-US"/>
              <a:t>Overloading Methods</a:t>
            </a:r>
            <a:endParaRPr lang="en-US">
              <a:solidFill>
                <a:schemeClr val="tx1"/>
              </a:solidFill>
            </a:endParaRPr>
          </a:p>
        </p:txBody>
      </p:sp>
      <p:sp>
        <p:nvSpPr>
          <p:cNvPr id="71683" name="Rectangle 3"/>
          <p:cNvSpPr>
            <a:spLocks noGrp="1" noChangeArrowheads="1"/>
          </p:cNvSpPr>
          <p:nvPr>
            <p:ph type="body" idx="1"/>
          </p:nvPr>
        </p:nvSpPr>
        <p:spPr>
          <a:xfrm>
            <a:off x="1524000" y="1371600"/>
            <a:ext cx="9144000" cy="3810000"/>
          </a:xfrm>
        </p:spPr>
        <p:txBody>
          <a:bodyPr/>
          <a:lstStyle/>
          <a:p>
            <a:pPr>
              <a:lnSpc>
                <a:spcPct val="90000"/>
              </a:lnSpc>
              <a:buFont typeface="Monotype Sorts" pitchFamily="2" charset="2"/>
              <a:buNone/>
            </a:pPr>
            <a:r>
              <a:rPr lang="en-US"/>
              <a:t>Listing 5.3  Overloading the </a:t>
            </a:r>
            <a:r>
              <a:rPr lang="en-US">
                <a:latin typeface="Courier New" panose="02070309020205020404" pitchFamily="49" charset="0"/>
              </a:rPr>
              <a:t>max</a:t>
            </a:r>
            <a:r>
              <a:rPr lang="en-US"/>
              <a:t> Method</a:t>
            </a:r>
          </a:p>
          <a:p>
            <a:pPr>
              <a:lnSpc>
                <a:spcPct val="90000"/>
              </a:lnSpc>
              <a:buFont typeface="Monotype Sorts" pitchFamily="2" charset="2"/>
              <a:buNone/>
            </a:pPr>
            <a:endParaRPr lang="en-US" sz="2600">
              <a:latin typeface="Courier New" panose="02070309020205020404" pitchFamily="49" charset="0"/>
            </a:endParaRPr>
          </a:p>
          <a:p>
            <a:pPr>
              <a:lnSpc>
                <a:spcPct val="90000"/>
              </a:lnSpc>
              <a:buFont typeface="Monotype Sorts" pitchFamily="2" charset="2"/>
              <a:buNone/>
            </a:pPr>
            <a:r>
              <a:rPr lang="en-US" sz="2600">
                <a:latin typeface="Courier New" panose="02070309020205020404" pitchFamily="49" charset="0"/>
              </a:rPr>
              <a:t>public static double max(double num1, double num2) { </a:t>
            </a:r>
          </a:p>
          <a:p>
            <a:pPr>
              <a:lnSpc>
                <a:spcPct val="90000"/>
              </a:lnSpc>
              <a:spcBef>
                <a:spcPct val="0"/>
              </a:spcBef>
              <a:buFont typeface="Monotype Sorts" pitchFamily="2" charset="2"/>
              <a:buNone/>
            </a:pPr>
            <a:r>
              <a:rPr lang="en-US" sz="2600">
                <a:latin typeface="Courier New" panose="02070309020205020404" pitchFamily="49" charset="0"/>
              </a:rPr>
              <a:t>  if (num1 &gt; num2)</a:t>
            </a:r>
          </a:p>
          <a:p>
            <a:pPr>
              <a:lnSpc>
                <a:spcPct val="90000"/>
              </a:lnSpc>
              <a:spcBef>
                <a:spcPct val="0"/>
              </a:spcBef>
              <a:buFont typeface="Monotype Sorts" pitchFamily="2" charset="2"/>
              <a:buNone/>
            </a:pPr>
            <a:r>
              <a:rPr lang="en-US" sz="2600">
                <a:latin typeface="Courier New" panose="02070309020205020404" pitchFamily="49" charset="0"/>
              </a:rPr>
              <a:t>    return num1;</a:t>
            </a:r>
          </a:p>
          <a:p>
            <a:pPr>
              <a:lnSpc>
                <a:spcPct val="90000"/>
              </a:lnSpc>
              <a:spcBef>
                <a:spcPct val="0"/>
              </a:spcBef>
              <a:buFont typeface="Monotype Sorts" pitchFamily="2" charset="2"/>
              <a:buNone/>
            </a:pPr>
            <a:r>
              <a:rPr lang="en-US" sz="2600">
                <a:latin typeface="Courier New" panose="02070309020205020404" pitchFamily="49" charset="0"/>
              </a:rPr>
              <a:t>  else</a:t>
            </a:r>
          </a:p>
          <a:p>
            <a:pPr>
              <a:lnSpc>
                <a:spcPct val="90000"/>
              </a:lnSpc>
              <a:spcBef>
                <a:spcPct val="0"/>
              </a:spcBef>
              <a:buFont typeface="Monotype Sorts" pitchFamily="2" charset="2"/>
              <a:buNone/>
            </a:pPr>
            <a:r>
              <a:rPr lang="en-US" sz="2600">
                <a:latin typeface="Courier New" panose="02070309020205020404" pitchFamily="49" charset="0"/>
              </a:rPr>
              <a:t>    return num2;</a:t>
            </a:r>
          </a:p>
          <a:p>
            <a:pPr>
              <a:lnSpc>
                <a:spcPct val="90000"/>
              </a:lnSpc>
              <a:spcBef>
                <a:spcPct val="0"/>
              </a:spcBef>
              <a:buFont typeface="Monotype Sorts" pitchFamily="2" charset="2"/>
              <a:buNone/>
            </a:pPr>
            <a:r>
              <a:rPr lang="en-US" sz="2600">
                <a:latin typeface="Courier New" panose="02070309020205020404" pitchFamily="49" charset="0"/>
              </a:rPr>
              <a:t>}</a:t>
            </a:r>
          </a:p>
        </p:txBody>
      </p:sp>
      <p:sp>
        <p:nvSpPr>
          <p:cNvPr id="71686" name="AutoShape 6">
            <a:hlinkClick r:id="" action="ppaction://noaction" highlightClick="1"/>
          </p:cNvPr>
          <p:cNvSpPr>
            <a:spLocks noChangeArrowheads="1"/>
          </p:cNvSpPr>
          <p:nvPr/>
        </p:nvSpPr>
        <p:spPr bwMode="auto">
          <a:xfrm>
            <a:off x="2667000" y="5562600"/>
            <a:ext cx="3657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eaLnBrk="0" fontAlgn="base" hangingPunct="0">
              <a:spcBef>
                <a:spcPct val="0"/>
              </a:spcBef>
              <a:spcAft>
                <a:spcPct val="0"/>
              </a:spcAft>
            </a:pPr>
            <a:r>
              <a:rPr lang="en-US" sz="2400">
                <a:solidFill>
                  <a:srgbClr val="009966"/>
                </a:solidFill>
                <a:latin typeface="Book Antiqua" panose="02040602050305030304" pitchFamily="18" charset="0"/>
                <a:hlinkClick r:id="rId3" action="ppaction://hlinkfile"/>
              </a:rPr>
              <a:t>TestMethodOverloading</a:t>
            </a:r>
            <a:endParaRPr lang="en-US" sz="2400">
              <a:solidFill>
                <a:srgbClr val="009966"/>
              </a:solidFill>
            </a:endParaRPr>
          </a:p>
        </p:txBody>
      </p:sp>
      <p:pic>
        <p:nvPicPr>
          <p:cNvPr id="71687" name="Picture 7">
            <a:hlinkClick r:id="rId4" action="ppaction://program"/>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29401" y="5562601"/>
            <a:ext cx="3313113"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8735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BC42AF7-2BCA-47C0-A9B1-CA220F8BBF76}" type="slidenum">
              <a:rPr lang="en-US">
                <a:solidFill>
                  <a:srgbClr val="FFFFFF"/>
                </a:solidFill>
              </a:rPr>
              <a:pPr/>
              <a:t>32</a:t>
            </a:fld>
            <a:endParaRPr lang="en-US">
              <a:solidFill>
                <a:srgbClr val="FFFFFF"/>
              </a:solidFill>
            </a:endParaRPr>
          </a:p>
        </p:txBody>
      </p:sp>
      <p:sp>
        <p:nvSpPr>
          <p:cNvPr id="110594" name="Rectangle 2"/>
          <p:cNvSpPr>
            <a:spLocks noGrp="1" noChangeArrowheads="1"/>
          </p:cNvSpPr>
          <p:nvPr>
            <p:ph type="title"/>
          </p:nvPr>
        </p:nvSpPr>
        <p:spPr>
          <a:xfrm>
            <a:off x="2209800" y="381000"/>
            <a:ext cx="7772400" cy="838200"/>
          </a:xfrm>
        </p:spPr>
        <p:txBody>
          <a:bodyPr/>
          <a:lstStyle/>
          <a:p>
            <a:r>
              <a:rPr lang="en-US"/>
              <a:t>Ambiguous Invocation</a:t>
            </a:r>
            <a:endParaRPr lang="en-US">
              <a:solidFill>
                <a:schemeClr val="tx1"/>
              </a:solidFill>
            </a:endParaRPr>
          </a:p>
        </p:txBody>
      </p:sp>
      <p:sp>
        <p:nvSpPr>
          <p:cNvPr id="110595" name="Rectangle 3"/>
          <p:cNvSpPr>
            <a:spLocks noGrp="1" noChangeArrowheads="1"/>
          </p:cNvSpPr>
          <p:nvPr>
            <p:ph type="body" idx="1"/>
          </p:nvPr>
        </p:nvSpPr>
        <p:spPr>
          <a:xfrm>
            <a:off x="2057400" y="1600200"/>
            <a:ext cx="8077200" cy="3810000"/>
          </a:xfrm>
        </p:spPr>
        <p:txBody>
          <a:bodyPr/>
          <a:lstStyle/>
          <a:p>
            <a:pPr marL="0" indent="0">
              <a:buNone/>
            </a:pPr>
            <a:r>
              <a:rPr lang="en-US" sz="3600">
                <a:cs typeface="Times New Roman" panose="02020603050405020304" pitchFamily="18" charset="0"/>
              </a:rPr>
              <a:t>Sometimes there may be two or more possible matches for an invocation of a method, but the compiler cannot determine the most specific match. This is referred to as </a:t>
            </a:r>
            <a:r>
              <a:rPr lang="en-US" sz="3600" i="1">
                <a:cs typeface="Times New Roman" panose="02020603050405020304" pitchFamily="18" charset="0"/>
              </a:rPr>
              <a:t>ambiguous invocation</a:t>
            </a:r>
            <a:r>
              <a:rPr lang="en-US" sz="3600">
                <a:cs typeface="Times New Roman" panose="02020603050405020304" pitchFamily="18" charset="0"/>
              </a:rPr>
              <a:t>. Ambiguous invocation is a compilation error. </a:t>
            </a:r>
          </a:p>
        </p:txBody>
      </p:sp>
    </p:spTree>
    <p:extLst>
      <p:ext uri="{BB962C8B-B14F-4D97-AF65-F5344CB8AC3E}">
        <p14:creationId xmlns:p14="http://schemas.microsoft.com/office/powerpoint/2010/main" val="33058213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6099BCB-CCC7-4ADE-A342-7219B08659FE}" type="slidenum">
              <a:rPr lang="en-US">
                <a:solidFill>
                  <a:srgbClr val="FFFFFF"/>
                </a:solidFill>
              </a:rPr>
              <a:pPr/>
              <a:t>33</a:t>
            </a:fld>
            <a:endParaRPr lang="en-US">
              <a:solidFill>
                <a:srgbClr val="FFFFFF"/>
              </a:solidFill>
            </a:endParaRPr>
          </a:p>
        </p:txBody>
      </p:sp>
      <p:sp>
        <p:nvSpPr>
          <p:cNvPr id="139266" name="Rectangle 2"/>
          <p:cNvSpPr>
            <a:spLocks noGrp="1" noChangeArrowheads="1"/>
          </p:cNvSpPr>
          <p:nvPr>
            <p:ph type="title"/>
          </p:nvPr>
        </p:nvSpPr>
        <p:spPr>
          <a:xfrm>
            <a:off x="2209800" y="152400"/>
            <a:ext cx="7772400" cy="533400"/>
          </a:xfrm>
        </p:spPr>
        <p:txBody>
          <a:bodyPr/>
          <a:lstStyle/>
          <a:p>
            <a:r>
              <a:rPr lang="en-US" dirty="0" smtClean="0"/>
              <a:t>Cont..</a:t>
            </a:r>
            <a:endParaRPr lang="en-US" dirty="0">
              <a:solidFill>
                <a:schemeClr val="tx1"/>
              </a:solidFill>
            </a:endParaRPr>
          </a:p>
        </p:txBody>
      </p:sp>
      <p:sp>
        <p:nvSpPr>
          <p:cNvPr id="139267" name="Rectangle 3"/>
          <p:cNvSpPr>
            <a:spLocks noGrp="1" noChangeArrowheads="1"/>
          </p:cNvSpPr>
          <p:nvPr>
            <p:ph type="body" idx="1"/>
          </p:nvPr>
        </p:nvSpPr>
        <p:spPr>
          <a:xfrm>
            <a:off x="2133600" y="762000"/>
            <a:ext cx="7924800" cy="5791200"/>
          </a:xfrm>
          <a:solidFill>
            <a:schemeClr val="tx1"/>
          </a:solidFill>
        </p:spPr>
        <p:txBody>
          <a:bodyPr/>
          <a:lstStyle/>
          <a:p>
            <a:pPr marL="0" indent="0">
              <a:lnSpc>
                <a:spcPct val="90000"/>
              </a:lnSpc>
              <a:buNone/>
            </a:pPr>
            <a:r>
              <a:rPr lang="en-US" sz="1800">
                <a:solidFill>
                  <a:schemeClr val="bg2"/>
                </a:solidFill>
                <a:latin typeface="Courier New" panose="02070309020205020404" pitchFamily="49" charset="0"/>
                <a:cs typeface="Times New Roman" panose="02020603050405020304" pitchFamily="18" charset="0"/>
              </a:rPr>
              <a:t>public class AmbiguousOverloading {</a:t>
            </a:r>
          </a:p>
          <a:p>
            <a:pPr marL="0" indent="0">
              <a:lnSpc>
                <a:spcPct val="90000"/>
              </a:lnSpc>
              <a:buNone/>
            </a:pPr>
            <a:r>
              <a:rPr lang="en-US" sz="1800">
                <a:solidFill>
                  <a:schemeClr val="bg2"/>
                </a:solidFill>
                <a:latin typeface="Courier New" panose="02070309020205020404" pitchFamily="49" charset="0"/>
                <a:cs typeface="Times New Roman" panose="02020603050405020304" pitchFamily="18" charset="0"/>
              </a:rPr>
              <a:t>  public static void main(String[] args) {</a:t>
            </a:r>
          </a:p>
          <a:p>
            <a:pPr marL="0" indent="0">
              <a:lnSpc>
                <a:spcPct val="90000"/>
              </a:lnSpc>
              <a:buNone/>
            </a:pPr>
            <a:r>
              <a:rPr lang="en-US" sz="1800">
                <a:solidFill>
                  <a:schemeClr val="bg2"/>
                </a:solidFill>
                <a:latin typeface="Courier New" panose="02070309020205020404" pitchFamily="49" charset="0"/>
                <a:cs typeface="Times New Roman" panose="02020603050405020304" pitchFamily="18" charset="0"/>
              </a:rPr>
              <a:t>    System.out.println(max(1, 2));  </a:t>
            </a:r>
          </a:p>
          <a:p>
            <a:pPr marL="0" indent="0">
              <a:lnSpc>
                <a:spcPct val="90000"/>
              </a:lnSpc>
              <a:buNone/>
            </a:pPr>
            <a:r>
              <a:rPr lang="en-US" sz="1800">
                <a:solidFill>
                  <a:schemeClr val="bg2"/>
                </a:solidFill>
                <a:latin typeface="Courier New" panose="02070309020205020404" pitchFamily="49" charset="0"/>
                <a:cs typeface="Times New Roman" panose="02020603050405020304" pitchFamily="18" charset="0"/>
              </a:rPr>
              <a:t>  }</a:t>
            </a:r>
          </a:p>
          <a:p>
            <a:pPr marL="0" indent="0">
              <a:lnSpc>
                <a:spcPct val="90000"/>
              </a:lnSpc>
              <a:buNone/>
            </a:pPr>
            <a:r>
              <a:rPr lang="en-US" sz="1800">
                <a:solidFill>
                  <a:schemeClr val="bg2"/>
                </a:solidFill>
                <a:latin typeface="Courier New" panose="02070309020205020404" pitchFamily="49" charset="0"/>
                <a:cs typeface="Times New Roman" panose="02020603050405020304" pitchFamily="18" charset="0"/>
              </a:rPr>
              <a:t> </a:t>
            </a:r>
          </a:p>
          <a:p>
            <a:pPr marL="0" indent="0">
              <a:lnSpc>
                <a:spcPct val="90000"/>
              </a:lnSpc>
              <a:buNone/>
            </a:pPr>
            <a:r>
              <a:rPr lang="en-US" sz="1800">
                <a:solidFill>
                  <a:schemeClr val="bg2"/>
                </a:solidFill>
                <a:latin typeface="Courier New" panose="02070309020205020404" pitchFamily="49" charset="0"/>
                <a:cs typeface="Times New Roman" panose="02020603050405020304" pitchFamily="18" charset="0"/>
              </a:rPr>
              <a:t>  public static double max(int num1, double num2) { </a:t>
            </a:r>
          </a:p>
          <a:p>
            <a:pPr marL="0" indent="0">
              <a:lnSpc>
                <a:spcPct val="90000"/>
              </a:lnSpc>
              <a:buNone/>
            </a:pPr>
            <a:r>
              <a:rPr lang="en-US" sz="1800">
                <a:solidFill>
                  <a:schemeClr val="bg2"/>
                </a:solidFill>
                <a:latin typeface="Courier New" panose="02070309020205020404" pitchFamily="49" charset="0"/>
                <a:cs typeface="Times New Roman" panose="02020603050405020304" pitchFamily="18" charset="0"/>
              </a:rPr>
              <a:t>    if (num1 &gt; num2)</a:t>
            </a:r>
          </a:p>
          <a:p>
            <a:pPr marL="0" indent="0">
              <a:lnSpc>
                <a:spcPct val="90000"/>
              </a:lnSpc>
              <a:buNone/>
            </a:pPr>
            <a:r>
              <a:rPr lang="en-US" sz="1800">
                <a:solidFill>
                  <a:schemeClr val="bg2"/>
                </a:solidFill>
                <a:latin typeface="Courier New" panose="02070309020205020404" pitchFamily="49" charset="0"/>
                <a:cs typeface="Times New Roman" panose="02020603050405020304" pitchFamily="18" charset="0"/>
              </a:rPr>
              <a:t>      return num1;</a:t>
            </a:r>
          </a:p>
          <a:p>
            <a:pPr marL="0" indent="0">
              <a:lnSpc>
                <a:spcPct val="90000"/>
              </a:lnSpc>
              <a:buNone/>
            </a:pPr>
            <a:r>
              <a:rPr lang="en-US" sz="1800">
                <a:solidFill>
                  <a:schemeClr val="bg2"/>
                </a:solidFill>
                <a:latin typeface="Courier New" panose="02070309020205020404" pitchFamily="49" charset="0"/>
                <a:cs typeface="Times New Roman" panose="02020603050405020304" pitchFamily="18" charset="0"/>
              </a:rPr>
              <a:t>    else</a:t>
            </a:r>
          </a:p>
          <a:p>
            <a:pPr marL="0" indent="0">
              <a:lnSpc>
                <a:spcPct val="90000"/>
              </a:lnSpc>
              <a:buNone/>
            </a:pPr>
            <a:r>
              <a:rPr lang="en-US" sz="1800">
                <a:solidFill>
                  <a:schemeClr val="bg2"/>
                </a:solidFill>
                <a:latin typeface="Courier New" panose="02070309020205020404" pitchFamily="49" charset="0"/>
                <a:cs typeface="Times New Roman" panose="02020603050405020304" pitchFamily="18" charset="0"/>
              </a:rPr>
              <a:t>      return num2;</a:t>
            </a:r>
          </a:p>
          <a:p>
            <a:pPr marL="0" indent="0">
              <a:lnSpc>
                <a:spcPct val="90000"/>
              </a:lnSpc>
              <a:buNone/>
            </a:pPr>
            <a:r>
              <a:rPr lang="en-US" sz="1800">
                <a:solidFill>
                  <a:schemeClr val="bg2"/>
                </a:solidFill>
                <a:latin typeface="Courier New" panose="02070309020205020404" pitchFamily="49" charset="0"/>
                <a:cs typeface="Times New Roman" panose="02020603050405020304" pitchFamily="18" charset="0"/>
              </a:rPr>
              <a:t>  }</a:t>
            </a:r>
          </a:p>
          <a:p>
            <a:pPr marL="0" indent="0">
              <a:lnSpc>
                <a:spcPct val="90000"/>
              </a:lnSpc>
              <a:buNone/>
            </a:pPr>
            <a:r>
              <a:rPr lang="en-US" sz="1800">
                <a:solidFill>
                  <a:schemeClr val="bg2"/>
                </a:solidFill>
                <a:latin typeface="Courier New" panose="02070309020205020404" pitchFamily="49" charset="0"/>
                <a:cs typeface="Times New Roman" panose="02020603050405020304" pitchFamily="18" charset="0"/>
              </a:rPr>
              <a:t>  </a:t>
            </a:r>
          </a:p>
          <a:p>
            <a:pPr marL="0" indent="0">
              <a:lnSpc>
                <a:spcPct val="90000"/>
              </a:lnSpc>
              <a:buNone/>
            </a:pPr>
            <a:r>
              <a:rPr lang="en-US" sz="1800">
                <a:solidFill>
                  <a:schemeClr val="bg2"/>
                </a:solidFill>
                <a:latin typeface="Courier New" panose="02070309020205020404" pitchFamily="49" charset="0"/>
                <a:cs typeface="Times New Roman" panose="02020603050405020304" pitchFamily="18" charset="0"/>
              </a:rPr>
              <a:t>  public static double max(double num1, int num2) {</a:t>
            </a:r>
          </a:p>
          <a:p>
            <a:pPr marL="0" indent="0">
              <a:lnSpc>
                <a:spcPct val="90000"/>
              </a:lnSpc>
              <a:buNone/>
            </a:pPr>
            <a:r>
              <a:rPr lang="en-US" sz="1800">
                <a:solidFill>
                  <a:schemeClr val="bg2"/>
                </a:solidFill>
                <a:latin typeface="Courier New" panose="02070309020205020404" pitchFamily="49" charset="0"/>
                <a:cs typeface="Times New Roman" panose="02020603050405020304" pitchFamily="18" charset="0"/>
              </a:rPr>
              <a:t>    if (num1 &gt; num2)</a:t>
            </a:r>
          </a:p>
          <a:p>
            <a:pPr marL="0" indent="0">
              <a:lnSpc>
                <a:spcPct val="90000"/>
              </a:lnSpc>
              <a:buNone/>
            </a:pPr>
            <a:r>
              <a:rPr lang="en-US" sz="1800">
                <a:solidFill>
                  <a:schemeClr val="bg2"/>
                </a:solidFill>
                <a:latin typeface="Courier New" panose="02070309020205020404" pitchFamily="49" charset="0"/>
                <a:cs typeface="Times New Roman" panose="02020603050405020304" pitchFamily="18" charset="0"/>
              </a:rPr>
              <a:t>      return num1;</a:t>
            </a:r>
          </a:p>
          <a:p>
            <a:pPr marL="0" indent="0">
              <a:lnSpc>
                <a:spcPct val="90000"/>
              </a:lnSpc>
              <a:buNone/>
            </a:pPr>
            <a:r>
              <a:rPr lang="en-US" sz="1800">
                <a:solidFill>
                  <a:schemeClr val="bg2"/>
                </a:solidFill>
                <a:latin typeface="Courier New" panose="02070309020205020404" pitchFamily="49" charset="0"/>
                <a:cs typeface="Times New Roman" panose="02020603050405020304" pitchFamily="18" charset="0"/>
              </a:rPr>
              <a:t>    else</a:t>
            </a:r>
          </a:p>
          <a:p>
            <a:pPr marL="0" indent="0">
              <a:lnSpc>
                <a:spcPct val="90000"/>
              </a:lnSpc>
              <a:buNone/>
            </a:pPr>
            <a:r>
              <a:rPr lang="en-US" sz="1800">
                <a:solidFill>
                  <a:schemeClr val="bg2"/>
                </a:solidFill>
                <a:latin typeface="Courier New" panose="02070309020205020404" pitchFamily="49" charset="0"/>
                <a:cs typeface="Times New Roman" panose="02020603050405020304" pitchFamily="18" charset="0"/>
              </a:rPr>
              <a:t>      return num2;     </a:t>
            </a:r>
          </a:p>
          <a:p>
            <a:pPr marL="0" indent="0">
              <a:lnSpc>
                <a:spcPct val="90000"/>
              </a:lnSpc>
              <a:buNone/>
            </a:pPr>
            <a:r>
              <a:rPr lang="en-US" sz="1800">
                <a:solidFill>
                  <a:schemeClr val="bg2"/>
                </a:solidFill>
                <a:latin typeface="Courier New" panose="02070309020205020404" pitchFamily="49" charset="0"/>
                <a:cs typeface="Times New Roman" panose="02020603050405020304" pitchFamily="18" charset="0"/>
              </a:rPr>
              <a:t>  }</a:t>
            </a:r>
          </a:p>
          <a:p>
            <a:pPr marL="0" indent="0">
              <a:lnSpc>
                <a:spcPct val="90000"/>
              </a:lnSpc>
              <a:buNone/>
            </a:pPr>
            <a:r>
              <a:rPr lang="en-US" sz="1800">
                <a:solidFill>
                  <a:schemeClr val="bg2"/>
                </a:solidFill>
                <a:latin typeface="Courier New" panose="02070309020205020404" pitchFamily="49" charset="0"/>
                <a:cs typeface="Times New Roman" panose="02020603050405020304" pitchFamily="18" charset="0"/>
              </a:rPr>
              <a:t>}</a:t>
            </a:r>
          </a:p>
        </p:txBody>
      </p:sp>
    </p:spTree>
    <p:extLst>
      <p:ext uri="{BB962C8B-B14F-4D97-AF65-F5344CB8AC3E}">
        <p14:creationId xmlns:p14="http://schemas.microsoft.com/office/powerpoint/2010/main" val="15104607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108EEF9-DE24-4593-B54D-4FC6EBEDAEFE}" type="slidenum">
              <a:rPr lang="en-US">
                <a:solidFill>
                  <a:srgbClr val="FFFFFF"/>
                </a:solidFill>
              </a:rPr>
              <a:pPr/>
              <a:t>34</a:t>
            </a:fld>
            <a:endParaRPr lang="en-US">
              <a:solidFill>
                <a:srgbClr val="FFFFFF"/>
              </a:solidFill>
            </a:endParaRPr>
          </a:p>
        </p:txBody>
      </p:sp>
      <p:sp>
        <p:nvSpPr>
          <p:cNvPr id="153602" name="Rectangle 2"/>
          <p:cNvSpPr>
            <a:spLocks noGrp="1" noChangeArrowheads="1"/>
          </p:cNvSpPr>
          <p:nvPr>
            <p:ph type="title"/>
          </p:nvPr>
        </p:nvSpPr>
        <p:spPr>
          <a:xfrm>
            <a:off x="2209800" y="0"/>
            <a:ext cx="7772400" cy="1428750"/>
          </a:xfrm>
        </p:spPr>
        <p:txBody>
          <a:bodyPr/>
          <a:lstStyle/>
          <a:p>
            <a:r>
              <a:rPr lang="en-US"/>
              <a:t>Case Study: Computing Taxes with Methods</a:t>
            </a:r>
          </a:p>
        </p:txBody>
      </p:sp>
      <p:sp>
        <p:nvSpPr>
          <p:cNvPr id="153603" name="Rectangle 3"/>
          <p:cNvSpPr>
            <a:spLocks noGrp="1" noChangeArrowheads="1"/>
          </p:cNvSpPr>
          <p:nvPr>
            <p:ph type="body" idx="1"/>
          </p:nvPr>
        </p:nvSpPr>
        <p:spPr>
          <a:xfrm>
            <a:off x="1828800" y="1447800"/>
            <a:ext cx="8686800" cy="4953000"/>
          </a:xfrm>
        </p:spPr>
        <p:txBody>
          <a:bodyPr/>
          <a:lstStyle/>
          <a:p>
            <a:pPr marL="0" indent="0">
              <a:lnSpc>
                <a:spcPct val="90000"/>
              </a:lnSpc>
              <a:buNone/>
            </a:pPr>
            <a:r>
              <a:rPr lang="en-US" sz="2800">
                <a:cs typeface="Times New Roman" panose="02020603050405020304" pitchFamily="18" charset="0"/>
              </a:rPr>
              <a:t>Listing 3.1, “Computing Taxes,” uses </a:t>
            </a:r>
            <a:r>
              <a:rPr lang="en-US" sz="2800" u="sng">
                <a:cs typeface="Times New Roman" panose="02020603050405020304" pitchFamily="18" charset="0"/>
              </a:rPr>
              <a:t>if</a:t>
            </a:r>
            <a:r>
              <a:rPr lang="en-US" sz="2800">
                <a:cs typeface="Times New Roman" panose="02020603050405020304" pitchFamily="18" charset="0"/>
              </a:rPr>
              <a:t> statements to check the filing status and computes the tax based on the filing status. Simplify Listing 3.1 using methods.</a:t>
            </a:r>
            <a:r>
              <a:rPr lang="en-US" sz="2800"/>
              <a:t> </a:t>
            </a:r>
            <a:r>
              <a:rPr lang="en-US" sz="2800">
                <a:cs typeface="Times New Roman" panose="02020603050405020304" pitchFamily="18" charset="0"/>
              </a:rPr>
              <a:t>Each filing status has six brackets. </a:t>
            </a:r>
          </a:p>
          <a:p>
            <a:pPr marL="0" indent="0">
              <a:lnSpc>
                <a:spcPct val="90000"/>
              </a:lnSpc>
              <a:buNone/>
            </a:pPr>
            <a:r>
              <a:rPr lang="en-US" sz="2800">
                <a:cs typeface="Times New Roman" panose="02020603050405020304" pitchFamily="18" charset="0"/>
              </a:rPr>
              <a:t>The code for computing taxes is nearly same for each filing status except that each filing status has different bracket ranges. For example, the single filer status has six brackets [0, 6000], (6000, 27950], (27950, 67700], (67700, 141250], (141250, 307050], (307050, </a:t>
            </a:r>
            <a:r>
              <a:rPr lang="en-US" sz="2800">
                <a:cs typeface="Times New Roman" panose="02020603050405020304" pitchFamily="18" charset="0"/>
                <a:sym typeface="Symbol" panose="05050102010706020507" pitchFamily="18" charset="2"/>
              </a:rPr>
              <a:t></a:t>
            </a:r>
            <a:r>
              <a:rPr lang="en-US" sz="2800">
                <a:cs typeface="Times New Roman" panose="02020603050405020304" pitchFamily="18" charset="0"/>
              </a:rPr>
              <a:t>), and the married file jointly status has six brackets [0, 12000], (12000, 46700], (46700, 112850], (112850, 171950], (171950, 307050], (307050, </a:t>
            </a:r>
            <a:r>
              <a:rPr lang="en-US" sz="2800">
                <a:cs typeface="Times New Roman" panose="02020603050405020304" pitchFamily="18" charset="0"/>
                <a:sym typeface="Symbol" panose="05050102010706020507" pitchFamily="18" charset="2"/>
              </a:rPr>
              <a:t></a:t>
            </a:r>
            <a:r>
              <a:rPr lang="en-US" sz="2800">
                <a:cs typeface="Times New Roman" panose="02020603050405020304" pitchFamily="18" charset="0"/>
              </a:rPr>
              <a:t>).</a:t>
            </a:r>
            <a:r>
              <a:rPr lang="en-US" sz="2800"/>
              <a:t> </a:t>
            </a:r>
          </a:p>
        </p:txBody>
      </p:sp>
    </p:spTree>
    <p:extLst>
      <p:ext uri="{BB962C8B-B14F-4D97-AF65-F5344CB8AC3E}">
        <p14:creationId xmlns:p14="http://schemas.microsoft.com/office/powerpoint/2010/main" val="21662766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a:xfrm>
            <a:off x="8737600" y="6254835"/>
            <a:ext cx="2540000" cy="457200"/>
          </a:xfrm>
        </p:spPr>
        <p:txBody>
          <a:bodyPr/>
          <a:lstStyle/>
          <a:p>
            <a:fld id="{BE0A97B7-78F4-47E1-9E8B-53F0A556E9AB}" type="slidenum">
              <a:rPr lang="en-US">
                <a:solidFill>
                  <a:srgbClr val="FFFFFF"/>
                </a:solidFill>
              </a:rPr>
              <a:pPr/>
              <a:t>35</a:t>
            </a:fld>
            <a:endParaRPr lang="en-US">
              <a:solidFill>
                <a:srgbClr val="FFFFFF"/>
              </a:solidFill>
            </a:endParaRPr>
          </a:p>
        </p:txBody>
      </p:sp>
      <p:sp>
        <p:nvSpPr>
          <p:cNvPr id="155650" name="Rectangle 2"/>
          <p:cNvSpPr>
            <a:spLocks noGrp="1" noChangeArrowheads="1"/>
          </p:cNvSpPr>
          <p:nvPr>
            <p:ph type="title"/>
          </p:nvPr>
        </p:nvSpPr>
        <p:spPr>
          <a:xfrm>
            <a:off x="2286000" y="160422"/>
            <a:ext cx="7772400" cy="819150"/>
          </a:xfrm>
        </p:spPr>
        <p:txBody>
          <a:bodyPr/>
          <a:lstStyle/>
          <a:p>
            <a:r>
              <a:rPr lang="en-US" dirty="0" smtClean="0"/>
              <a:t>cont</a:t>
            </a:r>
            <a:r>
              <a:rPr lang="en-US" dirty="0"/>
              <a:t>.</a:t>
            </a:r>
          </a:p>
        </p:txBody>
      </p:sp>
      <p:sp>
        <p:nvSpPr>
          <p:cNvPr id="155651" name="Rectangle 3"/>
          <p:cNvSpPr>
            <a:spLocks noGrp="1" noChangeArrowheads="1"/>
          </p:cNvSpPr>
          <p:nvPr>
            <p:ph type="body" idx="1"/>
          </p:nvPr>
        </p:nvSpPr>
        <p:spPr>
          <a:xfrm>
            <a:off x="1828800" y="1303422"/>
            <a:ext cx="8686800" cy="1600200"/>
          </a:xfrm>
        </p:spPr>
        <p:txBody>
          <a:bodyPr/>
          <a:lstStyle/>
          <a:p>
            <a:pPr marL="0" indent="0">
              <a:buNone/>
            </a:pPr>
            <a:r>
              <a:rPr lang="en-US" sz="2400">
                <a:cs typeface="Times New Roman" panose="02020603050405020304" pitchFamily="18" charset="0"/>
              </a:rPr>
              <a:t>The first bracket of each filing status is taxed at 10%, the second 15%, the third 27%, the fourth 30%, the fifth 35%, and the sixth 38.6%. So you can write a method with the brackets as arguments to compute the tax for the filing status. The signature of the method is:</a:t>
            </a:r>
          </a:p>
        </p:txBody>
      </p:sp>
      <p:sp>
        <p:nvSpPr>
          <p:cNvPr id="155652" name="AutoShape 4">
            <a:hlinkClick r:id="" action="ppaction://noaction" highlightClick="1"/>
          </p:cNvPr>
          <p:cNvSpPr>
            <a:spLocks noChangeArrowheads="1"/>
          </p:cNvSpPr>
          <p:nvPr/>
        </p:nvSpPr>
        <p:spPr bwMode="auto">
          <a:xfrm>
            <a:off x="2286000" y="5799222"/>
            <a:ext cx="41910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eaLnBrk="0" fontAlgn="base" hangingPunct="0">
              <a:spcBef>
                <a:spcPct val="0"/>
              </a:spcBef>
              <a:spcAft>
                <a:spcPct val="0"/>
              </a:spcAft>
            </a:pPr>
            <a:r>
              <a:rPr lang="en-US" sz="2400">
                <a:solidFill>
                  <a:srgbClr val="009966"/>
                </a:solidFill>
                <a:latin typeface="Book Antiqua" panose="02040602050305030304" pitchFamily="18" charset="0"/>
                <a:hlinkClick r:id="rId4" action="ppaction://hlinkfile"/>
              </a:rPr>
              <a:t>ComputeTaxWithMethod</a:t>
            </a:r>
            <a:endParaRPr lang="en-US" sz="2400">
              <a:solidFill>
                <a:srgbClr val="009966"/>
              </a:solidFill>
            </a:endParaRPr>
          </a:p>
        </p:txBody>
      </p:sp>
      <p:pic>
        <p:nvPicPr>
          <p:cNvPr id="155653" name="Picture 5">
            <a:hlinkClick r:id="rId5" action="ppaction://program"/>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29401" y="5799223"/>
            <a:ext cx="3313113"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5655" name="Rectangle 7"/>
          <p:cNvSpPr>
            <a:spLocks noChangeArrowheads="1"/>
          </p:cNvSpPr>
          <p:nvPr/>
        </p:nvSpPr>
        <p:spPr bwMode="auto">
          <a:xfrm>
            <a:off x="3295650" y="291941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155654" name="Object 6"/>
          <p:cNvGraphicFramePr>
            <a:graphicFrameLocks noChangeAspect="1"/>
          </p:cNvGraphicFramePr>
          <p:nvPr>
            <p:extLst>
              <p:ext uri="{D42A27DB-BD31-4B8C-83A1-F6EECF244321}">
                <p14:modId xmlns:p14="http://schemas.microsoft.com/office/powerpoint/2010/main" val="3112747503"/>
              </p:ext>
            </p:extLst>
          </p:nvPr>
        </p:nvGraphicFramePr>
        <p:xfrm>
          <a:off x="1828800" y="2827422"/>
          <a:ext cx="8382000" cy="1524000"/>
        </p:xfrm>
        <a:graphic>
          <a:graphicData uri="http://schemas.openxmlformats.org/presentationml/2006/ole">
            <mc:AlternateContent xmlns:mc="http://schemas.openxmlformats.org/markup-compatibility/2006">
              <mc:Choice xmlns:v="urn:schemas-microsoft-com:vml" Requires="v">
                <p:oleObj spid="_x0000_s25606" r:id="rId7" imgW="5603748" imgH="1021080" progId="Word.Picture.8">
                  <p:embed/>
                </p:oleObj>
              </mc:Choice>
              <mc:Fallback>
                <p:oleObj r:id="rId7" imgW="5603748" imgH="1021080"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2827422"/>
                        <a:ext cx="838200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656" name="Rectangle 8"/>
          <p:cNvSpPr>
            <a:spLocks noChangeArrowheads="1"/>
          </p:cNvSpPr>
          <p:nvPr/>
        </p:nvSpPr>
        <p:spPr bwMode="auto">
          <a:xfrm>
            <a:off x="1828800" y="4351422"/>
            <a:ext cx="8534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FFFF99"/>
              </a:buClr>
              <a:buFont typeface="Monotype Sorts" pitchFamily="2" charset="2"/>
              <a:buNone/>
            </a:pPr>
            <a:r>
              <a:rPr lang="en-US" sz="2400">
                <a:solidFill>
                  <a:srgbClr val="FFFFFF"/>
                </a:solidFill>
                <a:cs typeface="Courier New" panose="02070309020205020404" pitchFamily="49" charset="0"/>
              </a:rPr>
              <a:t>For example, you can invoke </a:t>
            </a:r>
            <a:r>
              <a:rPr lang="en-US" sz="2400" u="sng">
                <a:solidFill>
                  <a:srgbClr val="FFFFFF"/>
                </a:solidFill>
                <a:cs typeface="Courier New" panose="02070309020205020404" pitchFamily="49" charset="0"/>
              </a:rPr>
              <a:t>computeTax(400000, 6000, 27950, 67700, 141250, 307050)</a:t>
            </a:r>
            <a:r>
              <a:rPr lang="en-US" sz="2400">
                <a:solidFill>
                  <a:srgbClr val="FFFFFF"/>
                </a:solidFill>
                <a:cs typeface="Courier New" panose="02070309020205020404" pitchFamily="49" charset="0"/>
              </a:rPr>
              <a:t> to compute the tax for single filers with $400,000 of taxable income</a:t>
            </a:r>
            <a:r>
              <a:rPr lang="en-US" sz="2800">
                <a:solidFill>
                  <a:srgbClr val="FFFFFF"/>
                </a:solidFill>
                <a:cs typeface="Times New Roman" panose="02020603050405020304" pitchFamily="18" charset="0"/>
              </a:rPr>
              <a:t>:</a:t>
            </a:r>
          </a:p>
        </p:txBody>
      </p:sp>
    </p:spTree>
    <p:extLst>
      <p:ext uri="{BB962C8B-B14F-4D97-AF65-F5344CB8AC3E}">
        <p14:creationId xmlns:p14="http://schemas.microsoft.com/office/powerpoint/2010/main" val="42379005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C71CE68-CCF8-404F-873F-60FCF7213D86}" type="slidenum">
              <a:rPr lang="en-US">
                <a:solidFill>
                  <a:srgbClr val="FFFFFF"/>
                </a:solidFill>
              </a:rPr>
              <a:pPr/>
              <a:t>36</a:t>
            </a:fld>
            <a:endParaRPr lang="en-US">
              <a:solidFill>
                <a:srgbClr val="FFFFFF"/>
              </a:solidFill>
            </a:endParaRPr>
          </a:p>
        </p:txBody>
      </p:sp>
      <p:sp>
        <p:nvSpPr>
          <p:cNvPr id="129026" name="Rectangle 2"/>
          <p:cNvSpPr>
            <a:spLocks noGrp="1" noChangeArrowheads="1"/>
          </p:cNvSpPr>
          <p:nvPr>
            <p:ph type="title"/>
          </p:nvPr>
        </p:nvSpPr>
        <p:spPr>
          <a:xfrm>
            <a:off x="2209800" y="381000"/>
            <a:ext cx="7772400" cy="838200"/>
          </a:xfrm>
        </p:spPr>
        <p:txBody>
          <a:bodyPr/>
          <a:lstStyle/>
          <a:p>
            <a:r>
              <a:rPr lang="en-US"/>
              <a:t>Scope of Local Variables</a:t>
            </a:r>
            <a:endParaRPr lang="en-US">
              <a:solidFill>
                <a:schemeClr val="tx1"/>
              </a:solidFill>
            </a:endParaRPr>
          </a:p>
        </p:txBody>
      </p:sp>
      <p:sp>
        <p:nvSpPr>
          <p:cNvPr id="129027" name="Rectangle 3"/>
          <p:cNvSpPr>
            <a:spLocks noGrp="1" noChangeArrowheads="1"/>
          </p:cNvSpPr>
          <p:nvPr>
            <p:ph type="body" idx="1"/>
          </p:nvPr>
        </p:nvSpPr>
        <p:spPr>
          <a:xfrm>
            <a:off x="1828800" y="1371600"/>
            <a:ext cx="8610600" cy="5029200"/>
          </a:xfrm>
        </p:spPr>
        <p:txBody>
          <a:bodyPr/>
          <a:lstStyle/>
          <a:p>
            <a:pPr>
              <a:lnSpc>
                <a:spcPct val="90000"/>
              </a:lnSpc>
              <a:buFont typeface="Monotype Sorts" pitchFamily="2" charset="2"/>
              <a:buNone/>
            </a:pPr>
            <a:r>
              <a:rPr lang="en-US" sz="3600" dirty="0"/>
              <a:t>A </a:t>
            </a:r>
            <a:r>
              <a:rPr lang="en-US" sz="3600" u="sng" dirty="0"/>
              <a:t>local variable</a:t>
            </a:r>
            <a:r>
              <a:rPr lang="en-US" sz="3600" dirty="0"/>
              <a:t>: a variable defined inside a method.</a:t>
            </a:r>
          </a:p>
          <a:p>
            <a:pPr>
              <a:lnSpc>
                <a:spcPct val="90000"/>
              </a:lnSpc>
              <a:buFont typeface="Monotype Sorts" pitchFamily="2" charset="2"/>
              <a:buNone/>
            </a:pPr>
            <a:r>
              <a:rPr lang="en-US" sz="3600" u="sng" dirty="0"/>
              <a:t>Scope</a:t>
            </a:r>
            <a:r>
              <a:rPr lang="en-US" sz="3600" dirty="0"/>
              <a:t>: the part of the program where the variable can be referenced.</a:t>
            </a:r>
          </a:p>
          <a:p>
            <a:pPr>
              <a:lnSpc>
                <a:spcPct val="90000"/>
              </a:lnSpc>
              <a:buFont typeface="Monotype Sorts" pitchFamily="2" charset="2"/>
              <a:buNone/>
            </a:pPr>
            <a:r>
              <a:rPr lang="en-US" sz="3600" dirty="0">
                <a:cs typeface="Times New Roman" panose="02020603050405020304" pitchFamily="18" charset="0"/>
              </a:rPr>
              <a:t>The scope of a local variable starts from its declaration and continues to the end of the block that contains the variable. A local variable must be declared before it can be used.</a:t>
            </a:r>
            <a:endParaRPr lang="en-US" sz="3600" dirty="0"/>
          </a:p>
        </p:txBody>
      </p:sp>
    </p:spTree>
    <p:extLst>
      <p:ext uri="{BB962C8B-B14F-4D97-AF65-F5344CB8AC3E}">
        <p14:creationId xmlns:p14="http://schemas.microsoft.com/office/powerpoint/2010/main" val="27600311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BA91DFC-1C6D-4D1C-8CC9-BC2658696A77}" type="slidenum">
              <a:rPr lang="en-US">
                <a:solidFill>
                  <a:srgbClr val="FFFFFF"/>
                </a:solidFill>
              </a:rPr>
              <a:pPr/>
              <a:t>37</a:t>
            </a:fld>
            <a:endParaRPr lang="en-US">
              <a:solidFill>
                <a:srgbClr val="FFFFFF"/>
              </a:solidFill>
            </a:endParaRPr>
          </a:p>
        </p:txBody>
      </p:sp>
      <p:sp>
        <p:nvSpPr>
          <p:cNvPr id="145410" name="Rectangle 2"/>
          <p:cNvSpPr>
            <a:spLocks noGrp="1" noChangeArrowheads="1"/>
          </p:cNvSpPr>
          <p:nvPr>
            <p:ph type="title"/>
          </p:nvPr>
        </p:nvSpPr>
        <p:spPr>
          <a:xfrm>
            <a:off x="2209800" y="381000"/>
            <a:ext cx="7772400" cy="838200"/>
          </a:xfrm>
        </p:spPr>
        <p:txBody>
          <a:bodyPr/>
          <a:lstStyle/>
          <a:p>
            <a:r>
              <a:rPr lang="en-US" dirty="0" smtClean="0"/>
              <a:t>cont</a:t>
            </a:r>
            <a:r>
              <a:rPr lang="en-US" dirty="0"/>
              <a:t>.</a:t>
            </a:r>
            <a:endParaRPr lang="en-US" dirty="0">
              <a:solidFill>
                <a:schemeClr val="tx1"/>
              </a:solidFill>
            </a:endParaRPr>
          </a:p>
        </p:txBody>
      </p:sp>
      <p:sp>
        <p:nvSpPr>
          <p:cNvPr id="145411" name="Rectangle 3"/>
          <p:cNvSpPr>
            <a:spLocks noGrp="1" noChangeArrowheads="1"/>
          </p:cNvSpPr>
          <p:nvPr>
            <p:ph type="body" idx="1"/>
          </p:nvPr>
        </p:nvSpPr>
        <p:spPr>
          <a:xfrm>
            <a:off x="1828800" y="1371600"/>
            <a:ext cx="8610600" cy="5029200"/>
          </a:xfrm>
        </p:spPr>
        <p:txBody>
          <a:bodyPr/>
          <a:lstStyle/>
          <a:p>
            <a:pPr marL="0" indent="0">
              <a:buNone/>
            </a:pPr>
            <a:r>
              <a:rPr lang="en-US" sz="3600">
                <a:cs typeface="Times New Roman" panose="02020603050405020304" pitchFamily="18" charset="0"/>
              </a:rPr>
              <a:t>You can declare a local variable with the same name multiple times in different non-nesting blocks in a method, but you cannot declare a local variable twice in nested blocks.</a:t>
            </a:r>
          </a:p>
        </p:txBody>
      </p:sp>
    </p:spTree>
    <p:extLst>
      <p:ext uri="{BB962C8B-B14F-4D97-AF65-F5344CB8AC3E}">
        <p14:creationId xmlns:p14="http://schemas.microsoft.com/office/powerpoint/2010/main" val="34035257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93474C33-6875-45E3-975C-A8F676F68CFE}" type="slidenum">
              <a:rPr lang="en-US">
                <a:solidFill>
                  <a:srgbClr val="FFFFFF"/>
                </a:solidFill>
              </a:rPr>
              <a:pPr/>
              <a:t>38</a:t>
            </a:fld>
            <a:endParaRPr lang="en-US">
              <a:solidFill>
                <a:srgbClr val="FFFFFF"/>
              </a:solidFill>
            </a:endParaRPr>
          </a:p>
        </p:txBody>
      </p:sp>
      <p:sp>
        <p:nvSpPr>
          <p:cNvPr id="165890" name="Rectangle 2"/>
          <p:cNvSpPr>
            <a:spLocks noGrp="1" noChangeArrowheads="1"/>
          </p:cNvSpPr>
          <p:nvPr>
            <p:ph type="title"/>
          </p:nvPr>
        </p:nvSpPr>
        <p:spPr>
          <a:xfrm>
            <a:off x="2209800" y="228600"/>
            <a:ext cx="7772400" cy="457200"/>
          </a:xfrm>
        </p:spPr>
        <p:txBody>
          <a:bodyPr/>
          <a:lstStyle/>
          <a:p>
            <a:r>
              <a:rPr lang="en-US" dirty="0" smtClean="0"/>
              <a:t>cont</a:t>
            </a:r>
            <a:r>
              <a:rPr lang="en-US" dirty="0"/>
              <a:t>.</a:t>
            </a:r>
            <a:endParaRPr lang="en-US" dirty="0">
              <a:solidFill>
                <a:schemeClr val="tx1"/>
              </a:solidFill>
            </a:endParaRPr>
          </a:p>
        </p:txBody>
      </p:sp>
      <p:sp>
        <p:nvSpPr>
          <p:cNvPr id="165891" name="Rectangle 3"/>
          <p:cNvSpPr>
            <a:spLocks noGrp="1" noChangeArrowheads="1"/>
          </p:cNvSpPr>
          <p:nvPr>
            <p:ph type="body" idx="1"/>
          </p:nvPr>
        </p:nvSpPr>
        <p:spPr>
          <a:xfrm>
            <a:off x="1676400" y="838200"/>
            <a:ext cx="8839200" cy="1900238"/>
          </a:xfrm>
        </p:spPr>
        <p:txBody>
          <a:bodyPr/>
          <a:lstStyle/>
          <a:p>
            <a:pPr marL="0" indent="0">
              <a:lnSpc>
                <a:spcPct val="80000"/>
              </a:lnSpc>
              <a:buNone/>
            </a:pPr>
            <a:r>
              <a:rPr lang="en-US" sz="2800">
                <a:cs typeface="Times New Roman" panose="02020603050405020304" pitchFamily="18" charset="0"/>
              </a:rPr>
              <a:t>A variable declared in the initial action part of a </a:t>
            </a:r>
            <a:r>
              <a:rPr lang="en-US" sz="2800" u="sng">
                <a:cs typeface="Times New Roman" panose="02020603050405020304" pitchFamily="18" charset="0"/>
              </a:rPr>
              <a:t>for</a:t>
            </a:r>
            <a:r>
              <a:rPr lang="en-US" sz="2800">
                <a:cs typeface="Times New Roman" panose="02020603050405020304" pitchFamily="18" charset="0"/>
              </a:rPr>
              <a:t> loop header has its scope in the entire loop. But a variable declared inside a </a:t>
            </a:r>
            <a:r>
              <a:rPr lang="en-US" sz="2800" u="sng">
                <a:cs typeface="Times New Roman" panose="02020603050405020304" pitchFamily="18" charset="0"/>
              </a:rPr>
              <a:t>for</a:t>
            </a:r>
            <a:r>
              <a:rPr lang="en-US" sz="2800">
                <a:cs typeface="Times New Roman" panose="02020603050405020304" pitchFamily="18" charset="0"/>
              </a:rPr>
              <a:t> loop body has its scope limited in the loop body from its declaration and to the end of the block that contains the variable.</a:t>
            </a:r>
          </a:p>
        </p:txBody>
      </p:sp>
      <p:sp>
        <p:nvSpPr>
          <p:cNvPr id="165893" name="Rectangle 5"/>
          <p:cNvSpPr>
            <a:spLocks noChangeArrowheads="1"/>
          </p:cNvSpPr>
          <p:nvPr/>
        </p:nvSpPr>
        <p:spPr bwMode="auto">
          <a:xfrm>
            <a:off x="4324350" y="25717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165892" name="Object 4"/>
          <p:cNvGraphicFramePr>
            <a:graphicFrameLocks noChangeAspect="1"/>
          </p:cNvGraphicFramePr>
          <p:nvPr/>
        </p:nvGraphicFramePr>
        <p:xfrm>
          <a:off x="2293938" y="2776539"/>
          <a:ext cx="7239000" cy="3502025"/>
        </p:xfrm>
        <a:graphic>
          <a:graphicData uri="http://schemas.openxmlformats.org/presentationml/2006/ole">
            <mc:AlternateContent xmlns:mc="http://schemas.openxmlformats.org/markup-compatibility/2006">
              <mc:Choice xmlns:v="urn:schemas-microsoft-com:vml" Requires="v">
                <p:oleObj spid="_x0000_s26630" r:id="rId4" imgW="3543300" imgH="1714500" progId="Word.Picture.8">
                  <p:embed/>
                </p:oleObj>
              </mc:Choice>
              <mc:Fallback>
                <p:oleObj r:id="rId4" imgW="3543300" imgH="17145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3938" y="2776539"/>
                        <a:ext cx="7239000" cy="3502025"/>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7096046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46A7EE18-1B9F-43AF-B2B7-3F61F1EB1163}" type="slidenum">
              <a:rPr lang="en-US">
                <a:solidFill>
                  <a:srgbClr val="FFFFFF"/>
                </a:solidFill>
              </a:rPr>
              <a:pPr/>
              <a:t>39</a:t>
            </a:fld>
            <a:endParaRPr lang="en-US">
              <a:solidFill>
                <a:srgbClr val="FFFFFF"/>
              </a:solidFill>
            </a:endParaRPr>
          </a:p>
        </p:txBody>
      </p:sp>
      <p:sp>
        <p:nvSpPr>
          <p:cNvPr id="151554" name="Rectangle 2"/>
          <p:cNvSpPr>
            <a:spLocks noGrp="1" noChangeArrowheads="1"/>
          </p:cNvSpPr>
          <p:nvPr>
            <p:ph type="title"/>
          </p:nvPr>
        </p:nvSpPr>
        <p:spPr>
          <a:xfrm>
            <a:off x="2209800" y="381000"/>
            <a:ext cx="7772400" cy="838200"/>
          </a:xfrm>
        </p:spPr>
        <p:txBody>
          <a:bodyPr/>
          <a:lstStyle/>
          <a:p>
            <a:r>
              <a:rPr lang="en-US" dirty="0" smtClean="0"/>
              <a:t>cont</a:t>
            </a:r>
            <a:r>
              <a:rPr lang="en-US" dirty="0"/>
              <a:t>.</a:t>
            </a:r>
            <a:endParaRPr lang="en-US" dirty="0">
              <a:solidFill>
                <a:schemeClr val="tx1"/>
              </a:solidFill>
            </a:endParaRPr>
          </a:p>
        </p:txBody>
      </p:sp>
      <p:sp>
        <p:nvSpPr>
          <p:cNvPr id="151558" name="Rectangle 6"/>
          <p:cNvSpPr>
            <a:spLocks noChangeArrowheads="1"/>
          </p:cNvSpPr>
          <p:nvPr/>
        </p:nvSpPr>
        <p:spPr bwMode="auto">
          <a:xfrm>
            <a:off x="4724400"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51560" name="Rectangle 8"/>
          <p:cNvSpPr>
            <a:spLocks noChangeArrowheads="1"/>
          </p:cNvSpPr>
          <p:nvPr/>
        </p:nvSpPr>
        <p:spPr bwMode="auto">
          <a:xfrm>
            <a:off x="3722688" y="24574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151559" name="Object 7"/>
          <p:cNvGraphicFramePr>
            <a:graphicFrameLocks noChangeAspect="1"/>
          </p:cNvGraphicFramePr>
          <p:nvPr/>
        </p:nvGraphicFramePr>
        <p:xfrm>
          <a:off x="1752600" y="2057401"/>
          <a:ext cx="8915400" cy="3649663"/>
        </p:xfrm>
        <a:graphic>
          <a:graphicData uri="http://schemas.openxmlformats.org/presentationml/2006/ole">
            <mc:AlternateContent xmlns:mc="http://schemas.openxmlformats.org/markup-compatibility/2006">
              <mc:Choice xmlns:v="urn:schemas-microsoft-com:vml" Requires="v">
                <p:oleObj spid="_x0000_s27654" name="Picture" r:id="rId4" imgW="4743360" imgH="1943280" progId="Word.Picture.8">
                  <p:embed/>
                </p:oleObj>
              </mc:Choice>
              <mc:Fallback>
                <p:oleObj name="Picture" r:id="rId4" imgW="4743360" imgH="194328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057401"/>
                        <a:ext cx="8915400" cy="3649663"/>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699370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AA651DB-E24C-4614-8B53-AF1A3C95A62E}" type="slidenum">
              <a:rPr lang="en-US">
                <a:solidFill>
                  <a:srgbClr val="FFFFFF"/>
                </a:solidFill>
              </a:rPr>
              <a:pPr/>
              <a:t>4</a:t>
            </a:fld>
            <a:endParaRPr lang="en-US">
              <a:solidFill>
                <a:srgbClr val="FFFFFF"/>
              </a:solidFill>
            </a:endParaRPr>
          </a:p>
        </p:txBody>
      </p:sp>
      <p:sp>
        <p:nvSpPr>
          <p:cNvPr id="68610" name="Rectangle 2"/>
          <p:cNvSpPr>
            <a:spLocks noGrp="1" noChangeArrowheads="1"/>
          </p:cNvSpPr>
          <p:nvPr>
            <p:ph type="title"/>
          </p:nvPr>
        </p:nvSpPr>
        <p:spPr>
          <a:xfrm>
            <a:off x="2209800" y="304800"/>
            <a:ext cx="7772400" cy="762000"/>
          </a:xfrm>
        </p:spPr>
        <p:txBody>
          <a:bodyPr/>
          <a:lstStyle/>
          <a:p>
            <a:r>
              <a:rPr lang="en-US"/>
              <a:t>Calling Methods</a:t>
            </a:r>
            <a:endParaRPr lang="en-US">
              <a:solidFill>
                <a:schemeClr val="tx1"/>
              </a:solidFill>
            </a:endParaRPr>
          </a:p>
        </p:txBody>
      </p:sp>
      <p:sp>
        <p:nvSpPr>
          <p:cNvPr id="68615" name="Text Box 7"/>
          <p:cNvSpPr txBox="1">
            <a:spLocks noChangeArrowheads="1"/>
          </p:cNvSpPr>
          <p:nvPr/>
        </p:nvSpPr>
        <p:spPr bwMode="auto">
          <a:xfrm>
            <a:off x="1905000" y="1219200"/>
            <a:ext cx="8305800" cy="179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3200">
                <a:solidFill>
                  <a:srgbClr val="FFFFFF"/>
                </a:solidFill>
              </a:rPr>
              <a:t>Listing 5.1 Testing the </a:t>
            </a:r>
            <a:r>
              <a:rPr lang="en-US" sz="3200">
                <a:solidFill>
                  <a:srgbClr val="FFFFFF"/>
                </a:solidFill>
                <a:latin typeface="Courier New" panose="02070309020205020404" pitchFamily="49" charset="0"/>
              </a:rPr>
              <a:t>max</a:t>
            </a:r>
            <a:r>
              <a:rPr lang="en-US" sz="3200">
                <a:solidFill>
                  <a:srgbClr val="FFFFFF"/>
                </a:solidFill>
              </a:rPr>
              <a:t> method</a:t>
            </a:r>
          </a:p>
          <a:p>
            <a:pPr eaLnBrk="0" fontAlgn="base" hangingPunct="0">
              <a:spcBef>
                <a:spcPct val="50000"/>
              </a:spcBef>
              <a:spcAft>
                <a:spcPct val="0"/>
              </a:spcAft>
            </a:pPr>
            <a:r>
              <a:rPr lang="en-US" sz="3200">
                <a:solidFill>
                  <a:srgbClr val="FFFFFF"/>
                </a:solidFill>
              </a:rPr>
              <a:t>This program demonstrates calling a method max to return the largest of the </a:t>
            </a:r>
            <a:r>
              <a:rPr lang="en-US" sz="3200">
                <a:solidFill>
                  <a:srgbClr val="FFFFFF"/>
                </a:solidFill>
                <a:latin typeface="Courier New" panose="02070309020205020404" pitchFamily="49" charset="0"/>
              </a:rPr>
              <a:t>int</a:t>
            </a:r>
            <a:r>
              <a:rPr lang="en-US" sz="3200">
                <a:solidFill>
                  <a:srgbClr val="FFFFFF"/>
                </a:solidFill>
              </a:rPr>
              <a:t> values</a:t>
            </a:r>
          </a:p>
        </p:txBody>
      </p:sp>
      <p:sp>
        <p:nvSpPr>
          <p:cNvPr id="68617" name="AutoShape 9">
            <a:hlinkClick r:id="" action="ppaction://noaction" highlightClick="1"/>
          </p:cNvPr>
          <p:cNvSpPr>
            <a:spLocks noChangeArrowheads="1"/>
          </p:cNvSpPr>
          <p:nvPr/>
        </p:nvSpPr>
        <p:spPr bwMode="auto">
          <a:xfrm>
            <a:off x="2667000" y="4724400"/>
            <a:ext cx="3276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eaLnBrk="0" fontAlgn="base" hangingPunct="0">
              <a:spcBef>
                <a:spcPct val="0"/>
              </a:spcBef>
              <a:spcAft>
                <a:spcPct val="0"/>
              </a:spcAft>
            </a:pPr>
            <a:r>
              <a:rPr lang="en-US" sz="2400">
                <a:solidFill>
                  <a:srgbClr val="009966"/>
                </a:solidFill>
                <a:latin typeface="Book Antiqua" panose="02040602050305030304" pitchFamily="18" charset="0"/>
                <a:hlinkClick r:id="rId3" action="ppaction://hlinkfile"/>
              </a:rPr>
              <a:t>TestMax</a:t>
            </a:r>
            <a:endParaRPr lang="en-US" sz="2400">
              <a:solidFill>
                <a:srgbClr val="009966"/>
              </a:solidFill>
            </a:endParaRPr>
          </a:p>
        </p:txBody>
      </p:sp>
      <p:pic>
        <p:nvPicPr>
          <p:cNvPr id="68618" name="Picture 10">
            <a:hlinkClick r:id="rId4" action="ppaction://program"/>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48401" y="4724401"/>
            <a:ext cx="3313113"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26944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8BC941-FA4F-4B79-BFE2-62329FC798D8}" type="slidenum">
              <a:rPr lang="en-US">
                <a:solidFill>
                  <a:srgbClr val="FFFFFF"/>
                </a:solidFill>
              </a:rPr>
              <a:pPr/>
              <a:t>40</a:t>
            </a:fld>
            <a:endParaRPr lang="en-US">
              <a:solidFill>
                <a:srgbClr val="FFFFFF"/>
              </a:solidFill>
            </a:endParaRPr>
          </a:p>
        </p:txBody>
      </p:sp>
      <p:sp>
        <p:nvSpPr>
          <p:cNvPr id="147458" name="Rectangle 2"/>
          <p:cNvSpPr>
            <a:spLocks noGrp="1" noChangeArrowheads="1"/>
          </p:cNvSpPr>
          <p:nvPr>
            <p:ph type="title"/>
          </p:nvPr>
        </p:nvSpPr>
        <p:spPr>
          <a:xfrm>
            <a:off x="2209800" y="228600"/>
            <a:ext cx="7772400" cy="457200"/>
          </a:xfrm>
        </p:spPr>
        <p:txBody>
          <a:bodyPr/>
          <a:lstStyle/>
          <a:p>
            <a:r>
              <a:rPr lang="en-US" dirty="0" smtClean="0"/>
              <a:t> </a:t>
            </a:r>
            <a:r>
              <a:rPr lang="en-US" dirty="0"/>
              <a:t>cont.</a:t>
            </a:r>
            <a:endParaRPr lang="en-US" dirty="0">
              <a:solidFill>
                <a:schemeClr val="tx1"/>
              </a:solidFill>
            </a:endParaRPr>
          </a:p>
        </p:txBody>
      </p:sp>
      <p:sp>
        <p:nvSpPr>
          <p:cNvPr id="147459" name="Rectangle 3"/>
          <p:cNvSpPr>
            <a:spLocks noGrp="1" noChangeArrowheads="1"/>
          </p:cNvSpPr>
          <p:nvPr>
            <p:ph type="body" idx="1"/>
          </p:nvPr>
        </p:nvSpPr>
        <p:spPr>
          <a:xfrm>
            <a:off x="2133600" y="914400"/>
            <a:ext cx="7620000" cy="5562600"/>
          </a:xfrm>
          <a:solidFill>
            <a:schemeClr val="tx1"/>
          </a:solidFill>
        </p:spPr>
        <p:txBody>
          <a:bodyPr/>
          <a:lstStyle/>
          <a:p>
            <a:pPr>
              <a:lnSpc>
                <a:spcPct val="90000"/>
              </a:lnSpc>
              <a:buFont typeface="Monotype Sorts" pitchFamily="2" charset="2"/>
              <a:buNone/>
            </a:pPr>
            <a:r>
              <a:rPr lang="en-US" sz="2600">
                <a:solidFill>
                  <a:schemeClr val="bg2"/>
                </a:solidFill>
                <a:latin typeface="Courier New" panose="02070309020205020404" pitchFamily="49" charset="0"/>
                <a:cs typeface="Times New Roman" panose="02020603050405020304" pitchFamily="18" charset="0"/>
              </a:rPr>
              <a:t>// Fine with no errors</a:t>
            </a:r>
          </a:p>
          <a:p>
            <a:pPr>
              <a:lnSpc>
                <a:spcPct val="90000"/>
              </a:lnSpc>
              <a:buFont typeface="Monotype Sorts" pitchFamily="2" charset="2"/>
              <a:buNone/>
            </a:pPr>
            <a:r>
              <a:rPr lang="en-US" sz="2600">
                <a:solidFill>
                  <a:schemeClr val="bg2"/>
                </a:solidFill>
                <a:latin typeface="Courier New" panose="02070309020205020404" pitchFamily="49" charset="0"/>
                <a:cs typeface="Times New Roman" panose="02020603050405020304" pitchFamily="18" charset="0"/>
              </a:rPr>
              <a:t>public static void correctMethod() {</a:t>
            </a:r>
          </a:p>
          <a:p>
            <a:pPr>
              <a:lnSpc>
                <a:spcPct val="90000"/>
              </a:lnSpc>
              <a:buFont typeface="Monotype Sorts" pitchFamily="2" charset="2"/>
              <a:buNone/>
            </a:pPr>
            <a:r>
              <a:rPr lang="en-US" sz="2600">
                <a:solidFill>
                  <a:schemeClr val="bg2"/>
                </a:solidFill>
                <a:latin typeface="Courier New" panose="02070309020205020404" pitchFamily="49" charset="0"/>
                <a:cs typeface="Times New Roman" panose="02020603050405020304" pitchFamily="18" charset="0"/>
              </a:rPr>
              <a:t>  int x = 1;</a:t>
            </a:r>
          </a:p>
          <a:p>
            <a:pPr>
              <a:lnSpc>
                <a:spcPct val="90000"/>
              </a:lnSpc>
              <a:buFont typeface="Monotype Sorts" pitchFamily="2" charset="2"/>
              <a:buNone/>
            </a:pPr>
            <a:r>
              <a:rPr lang="en-US" sz="2600">
                <a:solidFill>
                  <a:schemeClr val="bg2"/>
                </a:solidFill>
                <a:latin typeface="Courier New" panose="02070309020205020404" pitchFamily="49" charset="0"/>
                <a:cs typeface="Times New Roman" panose="02020603050405020304" pitchFamily="18" charset="0"/>
              </a:rPr>
              <a:t>  int y = 1;</a:t>
            </a:r>
          </a:p>
          <a:p>
            <a:pPr>
              <a:lnSpc>
                <a:spcPct val="90000"/>
              </a:lnSpc>
              <a:buFont typeface="Monotype Sorts" pitchFamily="2" charset="2"/>
              <a:buNone/>
            </a:pPr>
            <a:r>
              <a:rPr lang="en-US" sz="2600">
                <a:solidFill>
                  <a:schemeClr val="bg2"/>
                </a:solidFill>
                <a:latin typeface="Courier New" panose="02070309020205020404" pitchFamily="49" charset="0"/>
                <a:cs typeface="Times New Roman" panose="02020603050405020304" pitchFamily="18" charset="0"/>
              </a:rPr>
              <a:t>  // i is declared </a:t>
            </a:r>
          </a:p>
          <a:p>
            <a:pPr>
              <a:lnSpc>
                <a:spcPct val="90000"/>
              </a:lnSpc>
              <a:buFont typeface="Monotype Sorts" pitchFamily="2" charset="2"/>
              <a:buNone/>
            </a:pPr>
            <a:r>
              <a:rPr lang="en-US" sz="2600">
                <a:solidFill>
                  <a:schemeClr val="bg2"/>
                </a:solidFill>
                <a:latin typeface="Courier New" panose="02070309020205020404" pitchFamily="49" charset="0"/>
                <a:cs typeface="Times New Roman" panose="02020603050405020304" pitchFamily="18" charset="0"/>
              </a:rPr>
              <a:t>  for (int i = 1; i &lt; 10; i++) {</a:t>
            </a:r>
          </a:p>
          <a:p>
            <a:pPr>
              <a:lnSpc>
                <a:spcPct val="90000"/>
              </a:lnSpc>
              <a:buFont typeface="Monotype Sorts" pitchFamily="2" charset="2"/>
              <a:buNone/>
            </a:pPr>
            <a:r>
              <a:rPr lang="en-US" sz="2600">
                <a:solidFill>
                  <a:schemeClr val="bg2"/>
                </a:solidFill>
                <a:latin typeface="Courier New" panose="02070309020205020404" pitchFamily="49" charset="0"/>
                <a:cs typeface="Times New Roman" panose="02020603050405020304" pitchFamily="18" charset="0"/>
              </a:rPr>
              <a:t>    x += i;</a:t>
            </a:r>
          </a:p>
          <a:p>
            <a:pPr>
              <a:lnSpc>
                <a:spcPct val="90000"/>
              </a:lnSpc>
              <a:buFont typeface="Monotype Sorts" pitchFamily="2" charset="2"/>
              <a:buNone/>
            </a:pPr>
            <a:r>
              <a:rPr lang="en-US" sz="2600">
                <a:solidFill>
                  <a:schemeClr val="bg2"/>
                </a:solidFill>
                <a:latin typeface="Courier New" panose="02070309020205020404" pitchFamily="49" charset="0"/>
                <a:cs typeface="Times New Roman" panose="02020603050405020304" pitchFamily="18" charset="0"/>
              </a:rPr>
              <a:t>  }</a:t>
            </a:r>
          </a:p>
          <a:p>
            <a:pPr>
              <a:lnSpc>
                <a:spcPct val="90000"/>
              </a:lnSpc>
              <a:buFont typeface="Monotype Sorts" pitchFamily="2" charset="2"/>
              <a:buNone/>
            </a:pPr>
            <a:r>
              <a:rPr lang="en-US" sz="2600">
                <a:solidFill>
                  <a:schemeClr val="bg2"/>
                </a:solidFill>
                <a:latin typeface="Courier New" panose="02070309020205020404" pitchFamily="49" charset="0"/>
                <a:cs typeface="Times New Roman" panose="02020603050405020304" pitchFamily="18" charset="0"/>
              </a:rPr>
              <a:t>  // i is declared again</a:t>
            </a:r>
          </a:p>
          <a:p>
            <a:pPr>
              <a:lnSpc>
                <a:spcPct val="90000"/>
              </a:lnSpc>
              <a:buFont typeface="Monotype Sorts" pitchFamily="2" charset="2"/>
              <a:buNone/>
            </a:pPr>
            <a:r>
              <a:rPr lang="en-US" sz="2600">
                <a:solidFill>
                  <a:schemeClr val="bg2"/>
                </a:solidFill>
                <a:latin typeface="Courier New" panose="02070309020205020404" pitchFamily="49" charset="0"/>
                <a:cs typeface="Times New Roman" panose="02020603050405020304" pitchFamily="18" charset="0"/>
              </a:rPr>
              <a:t>  for (int i = 1; i &lt; 10; i++) {</a:t>
            </a:r>
          </a:p>
          <a:p>
            <a:pPr>
              <a:lnSpc>
                <a:spcPct val="90000"/>
              </a:lnSpc>
              <a:buFont typeface="Monotype Sorts" pitchFamily="2" charset="2"/>
              <a:buNone/>
            </a:pPr>
            <a:r>
              <a:rPr lang="en-US" sz="2600">
                <a:solidFill>
                  <a:schemeClr val="bg2"/>
                </a:solidFill>
                <a:latin typeface="Courier New" panose="02070309020205020404" pitchFamily="49" charset="0"/>
                <a:cs typeface="Times New Roman" panose="02020603050405020304" pitchFamily="18" charset="0"/>
              </a:rPr>
              <a:t>    y += i;</a:t>
            </a:r>
          </a:p>
          <a:p>
            <a:pPr>
              <a:lnSpc>
                <a:spcPct val="90000"/>
              </a:lnSpc>
              <a:buFont typeface="Monotype Sorts" pitchFamily="2" charset="2"/>
              <a:buNone/>
            </a:pPr>
            <a:r>
              <a:rPr lang="en-US" sz="2600">
                <a:solidFill>
                  <a:schemeClr val="bg2"/>
                </a:solidFill>
                <a:latin typeface="Courier New" panose="02070309020205020404" pitchFamily="49" charset="0"/>
                <a:cs typeface="Times New Roman" panose="02020603050405020304" pitchFamily="18" charset="0"/>
              </a:rPr>
              <a:t>  }</a:t>
            </a:r>
          </a:p>
          <a:p>
            <a:pPr>
              <a:lnSpc>
                <a:spcPct val="90000"/>
              </a:lnSpc>
              <a:buFont typeface="Monotype Sorts" pitchFamily="2" charset="2"/>
              <a:buNone/>
            </a:pPr>
            <a:r>
              <a:rPr lang="en-US" sz="2600">
                <a:solidFill>
                  <a:schemeClr val="bg2"/>
                </a:solidFill>
                <a:latin typeface="Courier New" panose="02070309020205020404" pitchFamily="49" charset="0"/>
                <a:cs typeface="Times New Roman" panose="02020603050405020304" pitchFamily="18" charset="0"/>
              </a:rPr>
              <a:t>}</a:t>
            </a:r>
          </a:p>
        </p:txBody>
      </p:sp>
    </p:spTree>
    <p:extLst>
      <p:ext uri="{BB962C8B-B14F-4D97-AF65-F5344CB8AC3E}">
        <p14:creationId xmlns:p14="http://schemas.microsoft.com/office/powerpoint/2010/main" val="2453367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BD37622-90AB-4AD5-A1D5-8FC9E169C142}" type="slidenum">
              <a:rPr lang="en-US">
                <a:solidFill>
                  <a:srgbClr val="FFFFFF"/>
                </a:solidFill>
              </a:rPr>
              <a:pPr/>
              <a:t>41</a:t>
            </a:fld>
            <a:endParaRPr lang="en-US">
              <a:solidFill>
                <a:srgbClr val="FFFFFF"/>
              </a:solidFill>
            </a:endParaRPr>
          </a:p>
        </p:txBody>
      </p:sp>
      <p:sp>
        <p:nvSpPr>
          <p:cNvPr id="149506" name="Rectangle 2"/>
          <p:cNvSpPr>
            <a:spLocks noGrp="1" noChangeArrowheads="1"/>
          </p:cNvSpPr>
          <p:nvPr>
            <p:ph type="title"/>
          </p:nvPr>
        </p:nvSpPr>
        <p:spPr>
          <a:xfrm>
            <a:off x="2209800" y="228600"/>
            <a:ext cx="7772400" cy="457200"/>
          </a:xfrm>
        </p:spPr>
        <p:txBody>
          <a:bodyPr/>
          <a:lstStyle/>
          <a:p>
            <a:r>
              <a:rPr lang="en-US" dirty="0" smtClean="0"/>
              <a:t>cont</a:t>
            </a:r>
            <a:r>
              <a:rPr lang="en-US" dirty="0"/>
              <a:t>.</a:t>
            </a:r>
            <a:endParaRPr lang="en-US" dirty="0">
              <a:solidFill>
                <a:schemeClr val="tx1"/>
              </a:solidFill>
            </a:endParaRPr>
          </a:p>
        </p:txBody>
      </p:sp>
      <p:sp>
        <p:nvSpPr>
          <p:cNvPr id="149508" name="Rectangle 4"/>
          <p:cNvSpPr>
            <a:spLocks noChangeArrowheads="1"/>
          </p:cNvSpPr>
          <p:nvPr/>
        </p:nvSpPr>
        <p:spPr bwMode="auto">
          <a:xfrm>
            <a:off x="2057400" y="1143000"/>
            <a:ext cx="7848600" cy="48006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lnSpc>
                <a:spcPct val="90000"/>
              </a:lnSpc>
              <a:spcBef>
                <a:spcPct val="20000"/>
              </a:spcBef>
              <a:spcAft>
                <a:spcPct val="0"/>
              </a:spcAft>
              <a:buClr>
                <a:srgbClr val="FFFF99"/>
              </a:buClr>
              <a:buSzPct val="75000"/>
              <a:buFont typeface="Monotype Sorts" pitchFamily="2" charset="2"/>
              <a:buNone/>
            </a:pPr>
            <a:r>
              <a:rPr lang="en-US" sz="2600">
                <a:solidFill>
                  <a:srgbClr val="000000"/>
                </a:solidFill>
                <a:latin typeface="Courier New" panose="02070309020205020404" pitchFamily="49" charset="0"/>
                <a:cs typeface="Times New Roman" panose="02020603050405020304" pitchFamily="18" charset="0"/>
              </a:rPr>
              <a:t>// With no errors</a:t>
            </a:r>
          </a:p>
          <a:p>
            <a:pPr eaLnBrk="0" fontAlgn="base" hangingPunct="0">
              <a:lnSpc>
                <a:spcPct val="90000"/>
              </a:lnSpc>
              <a:spcBef>
                <a:spcPct val="20000"/>
              </a:spcBef>
              <a:spcAft>
                <a:spcPct val="0"/>
              </a:spcAft>
              <a:buClr>
                <a:srgbClr val="FFFF99"/>
              </a:buClr>
              <a:buSzPct val="75000"/>
              <a:buFont typeface="Monotype Sorts" pitchFamily="2" charset="2"/>
              <a:buNone/>
            </a:pPr>
            <a:r>
              <a:rPr lang="en-US" sz="2600">
                <a:solidFill>
                  <a:srgbClr val="000000"/>
                </a:solidFill>
                <a:latin typeface="Courier New" panose="02070309020205020404" pitchFamily="49" charset="0"/>
                <a:cs typeface="Times New Roman" panose="02020603050405020304" pitchFamily="18" charset="0"/>
              </a:rPr>
              <a:t>public static void incorrectMethod() {</a:t>
            </a:r>
          </a:p>
          <a:p>
            <a:pPr eaLnBrk="0" fontAlgn="base" hangingPunct="0">
              <a:lnSpc>
                <a:spcPct val="90000"/>
              </a:lnSpc>
              <a:spcBef>
                <a:spcPct val="20000"/>
              </a:spcBef>
              <a:spcAft>
                <a:spcPct val="0"/>
              </a:spcAft>
              <a:buClr>
                <a:srgbClr val="FFFF99"/>
              </a:buClr>
              <a:buSzPct val="75000"/>
              <a:buFont typeface="Monotype Sorts" pitchFamily="2" charset="2"/>
              <a:buNone/>
            </a:pPr>
            <a:r>
              <a:rPr lang="en-US" sz="2600">
                <a:solidFill>
                  <a:srgbClr val="000000"/>
                </a:solidFill>
                <a:latin typeface="Courier New" panose="02070309020205020404" pitchFamily="49" charset="0"/>
                <a:cs typeface="Times New Roman" panose="02020603050405020304" pitchFamily="18" charset="0"/>
              </a:rPr>
              <a:t>  int x = 1;</a:t>
            </a:r>
          </a:p>
          <a:p>
            <a:pPr eaLnBrk="0" fontAlgn="base" hangingPunct="0">
              <a:lnSpc>
                <a:spcPct val="90000"/>
              </a:lnSpc>
              <a:spcBef>
                <a:spcPct val="20000"/>
              </a:spcBef>
              <a:spcAft>
                <a:spcPct val="0"/>
              </a:spcAft>
              <a:buClr>
                <a:srgbClr val="FFFF99"/>
              </a:buClr>
              <a:buSzPct val="75000"/>
              <a:buFont typeface="Monotype Sorts" pitchFamily="2" charset="2"/>
              <a:buNone/>
            </a:pPr>
            <a:r>
              <a:rPr lang="en-US" sz="2600">
                <a:solidFill>
                  <a:srgbClr val="000000"/>
                </a:solidFill>
                <a:latin typeface="Courier New" panose="02070309020205020404" pitchFamily="49" charset="0"/>
                <a:cs typeface="Times New Roman" panose="02020603050405020304" pitchFamily="18" charset="0"/>
              </a:rPr>
              <a:t>  int y = 1;</a:t>
            </a:r>
          </a:p>
          <a:p>
            <a:pPr eaLnBrk="0" fontAlgn="base" hangingPunct="0">
              <a:lnSpc>
                <a:spcPct val="90000"/>
              </a:lnSpc>
              <a:spcBef>
                <a:spcPct val="20000"/>
              </a:spcBef>
              <a:spcAft>
                <a:spcPct val="0"/>
              </a:spcAft>
              <a:buClr>
                <a:srgbClr val="FFFF99"/>
              </a:buClr>
              <a:buSzPct val="75000"/>
              <a:buFont typeface="Monotype Sorts" pitchFamily="2" charset="2"/>
              <a:buNone/>
            </a:pPr>
            <a:r>
              <a:rPr lang="en-US" sz="2600">
                <a:solidFill>
                  <a:srgbClr val="000000"/>
                </a:solidFill>
                <a:latin typeface="Courier New" panose="02070309020205020404" pitchFamily="49" charset="0"/>
                <a:cs typeface="Times New Roman" panose="02020603050405020304" pitchFamily="18" charset="0"/>
              </a:rPr>
              <a:t>  for (int i = 1; i &lt; 10; i++) {</a:t>
            </a:r>
          </a:p>
          <a:p>
            <a:pPr eaLnBrk="0" fontAlgn="base" hangingPunct="0">
              <a:lnSpc>
                <a:spcPct val="90000"/>
              </a:lnSpc>
              <a:spcBef>
                <a:spcPct val="20000"/>
              </a:spcBef>
              <a:spcAft>
                <a:spcPct val="0"/>
              </a:spcAft>
              <a:buClr>
                <a:srgbClr val="FFFF99"/>
              </a:buClr>
              <a:buSzPct val="75000"/>
              <a:buFont typeface="Monotype Sorts" pitchFamily="2" charset="2"/>
              <a:buNone/>
            </a:pPr>
            <a:r>
              <a:rPr lang="en-US" sz="2600">
                <a:solidFill>
                  <a:srgbClr val="000000"/>
                </a:solidFill>
                <a:latin typeface="Courier New" panose="02070309020205020404" pitchFamily="49" charset="0"/>
                <a:cs typeface="Times New Roman" panose="02020603050405020304" pitchFamily="18" charset="0"/>
              </a:rPr>
              <a:t>    int x = 0;</a:t>
            </a:r>
          </a:p>
          <a:p>
            <a:pPr eaLnBrk="0" fontAlgn="base" hangingPunct="0">
              <a:lnSpc>
                <a:spcPct val="90000"/>
              </a:lnSpc>
              <a:spcBef>
                <a:spcPct val="20000"/>
              </a:spcBef>
              <a:spcAft>
                <a:spcPct val="0"/>
              </a:spcAft>
              <a:buClr>
                <a:srgbClr val="FFFF99"/>
              </a:buClr>
              <a:buSzPct val="75000"/>
              <a:buFont typeface="Monotype Sorts" pitchFamily="2" charset="2"/>
              <a:buNone/>
            </a:pPr>
            <a:r>
              <a:rPr lang="en-US" sz="2600">
                <a:solidFill>
                  <a:srgbClr val="000000"/>
                </a:solidFill>
                <a:latin typeface="Courier New" panose="02070309020205020404" pitchFamily="49" charset="0"/>
                <a:cs typeface="Times New Roman" panose="02020603050405020304" pitchFamily="18" charset="0"/>
              </a:rPr>
              <a:t>    x += i;</a:t>
            </a:r>
          </a:p>
          <a:p>
            <a:pPr eaLnBrk="0" fontAlgn="base" hangingPunct="0">
              <a:lnSpc>
                <a:spcPct val="90000"/>
              </a:lnSpc>
              <a:spcBef>
                <a:spcPct val="20000"/>
              </a:spcBef>
              <a:spcAft>
                <a:spcPct val="0"/>
              </a:spcAft>
              <a:buClr>
                <a:srgbClr val="FFFF99"/>
              </a:buClr>
              <a:buSzPct val="75000"/>
              <a:buFont typeface="Monotype Sorts" pitchFamily="2" charset="2"/>
              <a:buNone/>
            </a:pPr>
            <a:r>
              <a:rPr lang="en-US" sz="2600">
                <a:solidFill>
                  <a:srgbClr val="000000"/>
                </a:solidFill>
                <a:latin typeface="Courier New" panose="02070309020205020404" pitchFamily="49" charset="0"/>
                <a:cs typeface="Times New Roman" panose="02020603050405020304" pitchFamily="18" charset="0"/>
              </a:rPr>
              <a:t>  }</a:t>
            </a:r>
          </a:p>
          <a:p>
            <a:pPr eaLnBrk="0" fontAlgn="base" hangingPunct="0">
              <a:lnSpc>
                <a:spcPct val="90000"/>
              </a:lnSpc>
              <a:spcBef>
                <a:spcPct val="20000"/>
              </a:spcBef>
              <a:spcAft>
                <a:spcPct val="0"/>
              </a:spcAft>
              <a:buClr>
                <a:srgbClr val="FFFF99"/>
              </a:buClr>
              <a:buSzPct val="75000"/>
              <a:buFont typeface="Monotype Sorts" pitchFamily="2" charset="2"/>
              <a:buNone/>
            </a:pPr>
            <a:r>
              <a:rPr lang="en-US" sz="2600">
                <a:solidFill>
                  <a:srgbClr val="000000"/>
                </a:solidFill>
                <a:latin typeface="Courier New" panose="02070309020205020404" pitchFamily="49" charset="0"/>
                <a:cs typeface="Times New Roman" panose="02020603050405020304" pitchFamily="18" charset="0"/>
              </a:rPr>
              <a:t>}</a:t>
            </a:r>
          </a:p>
        </p:txBody>
      </p:sp>
    </p:spTree>
    <p:extLst>
      <p:ext uri="{BB962C8B-B14F-4D97-AF65-F5344CB8AC3E}">
        <p14:creationId xmlns:p14="http://schemas.microsoft.com/office/powerpoint/2010/main" val="4129125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A35C453-E58B-4A1B-97AA-5EC8D86C1CAC}" type="slidenum">
              <a:rPr lang="en-US">
                <a:solidFill>
                  <a:srgbClr val="FFFFFF"/>
                </a:solidFill>
              </a:rPr>
              <a:pPr/>
              <a:t>42</a:t>
            </a:fld>
            <a:endParaRPr lang="en-US">
              <a:solidFill>
                <a:srgbClr val="FFFFFF"/>
              </a:solidFill>
            </a:endParaRPr>
          </a:p>
        </p:txBody>
      </p:sp>
      <p:sp>
        <p:nvSpPr>
          <p:cNvPr id="86018" name="Rectangle 2"/>
          <p:cNvSpPr>
            <a:spLocks noGrp="1" noChangeArrowheads="1"/>
          </p:cNvSpPr>
          <p:nvPr>
            <p:ph type="title"/>
          </p:nvPr>
        </p:nvSpPr>
        <p:spPr>
          <a:xfrm>
            <a:off x="2209800" y="304800"/>
            <a:ext cx="7772400" cy="685800"/>
          </a:xfrm>
        </p:spPr>
        <p:txBody>
          <a:bodyPr/>
          <a:lstStyle/>
          <a:p>
            <a:r>
              <a:rPr lang="en-US" dirty="0"/>
              <a:t>Method Abstraction</a:t>
            </a:r>
            <a:endParaRPr lang="en-US" dirty="0">
              <a:solidFill>
                <a:schemeClr val="tx1"/>
              </a:solidFill>
            </a:endParaRPr>
          </a:p>
        </p:txBody>
      </p:sp>
      <p:sp>
        <p:nvSpPr>
          <p:cNvPr id="86019" name="Rectangle 3"/>
          <p:cNvSpPr>
            <a:spLocks noGrp="1" noChangeArrowheads="1"/>
          </p:cNvSpPr>
          <p:nvPr>
            <p:ph type="body" idx="1"/>
          </p:nvPr>
        </p:nvSpPr>
        <p:spPr>
          <a:xfrm>
            <a:off x="1981200" y="1219200"/>
            <a:ext cx="8305800" cy="1600200"/>
          </a:xfrm>
        </p:spPr>
        <p:txBody>
          <a:bodyPr/>
          <a:lstStyle/>
          <a:p>
            <a:pPr marL="0" indent="0">
              <a:buNone/>
            </a:pPr>
            <a:r>
              <a:rPr lang="en-US"/>
              <a:t>You can think of the method body as a black box that contains the detailed implementation for the method.</a:t>
            </a:r>
          </a:p>
        </p:txBody>
      </p:sp>
      <p:sp>
        <p:nvSpPr>
          <p:cNvPr id="86024" name="Rectangle 8"/>
          <p:cNvSpPr>
            <a:spLocks noChangeArrowheads="1"/>
          </p:cNvSpPr>
          <p:nvPr/>
        </p:nvSpPr>
        <p:spPr bwMode="auto">
          <a:xfrm>
            <a:off x="4352925"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86023" name="Object 7"/>
          <p:cNvGraphicFramePr>
            <a:graphicFrameLocks noChangeAspect="1"/>
          </p:cNvGraphicFramePr>
          <p:nvPr/>
        </p:nvGraphicFramePr>
        <p:xfrm>
          <a:off x="2063750" y="2968625"/>
          <a:ext cx="8153400" cy="3341688"/>
        </p:xfrm>
        <a:graphic>
          <a:graphicData uri="http://schemas.openxmlformats.org/presentationml/2006/ole">
            <mc:AlternateContent xmlns:mc="http://schemas.openxmlformats.org/markup-compatibility/2006">
              <mc:Choice xmlns:v="urn:schemas-microsoft-com:vml" Requires="v">
                <p:oleObj spid="_x0000_s28679" r:id="rId4" imgW="3486912" imgH="1429512" progId="Word.Picture.8">
                  <p:embed/>
                </p:oleObj>
              </mc:Choice>
              <mc:Fallback>
                <p:oleObj r:id="rId4" imgW="3486912" imgH="1429512"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750" y="2968625"/>
                        <a:ext cx="8153400" cy="334168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7932449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 method without body (no implementation) is known as abstract method.</a:t>
            </a:r>
          </a:p>
        </p:txBody>
      </p:sp>
      <p:sp>
        <p:nvSpPr>
          <p:cNvPr id="3" name="Content Placeholder 2"/>
          <p:cNvSpPr>
            <a:spLocks noGrp="1"/>
          </p:cNvSpPr>
          <p:nvPr>
            <p:ph idx="1"/>
          </p:nvPr>
        </p:nvSpPr>
        <p:spPr/>
        <p:txBody>
          <a:bodyPr/>
          <a:lstStyle/>
          <a:p>
            <a:pPr marL="0" indent="0">
              <a:buNone/>
            </a:pPr>
            <a:r>
              <a:rPr lang="en-US" sz="2000" dirty="0" smtClean="0"/>
              <a:t>//abstract class</a:t>
            </a:r>
          </a:p>
          <a:p>
            <a:pPr marL="0" indent="0">
              <a:buNone/>
            </a:pPr>
            <a:r>
              <a:rPr lang="en-US" sz="2000" dirty="0" smtClean="0"/>
              <a:t>abstract class Sum{</a:t>
            </a:r>
          </a:p>
          <a:p>
            <a:pPr marL="0" indent="0">
              <a:buNone/>
            </a:pPr>
            <a:r>
              <a:rPr lang="en-US" sz="2000" dirty="0" smtClean="0"/>
              <a:t>   /* These two are abstract methods, the child class</a:t>
            </a:r>
          </a:p>
          <a:p>
            <a:pPr marL="0" indent="0">
              <a:buNone/>
            </a:pPr>
            <a:r>
              <a:rPr lang="en-US" sz="2000" dirty="0" smtClean="0"/>
              <a:t>    * must implement these methods</a:t>
            </a:r>
          </a:p>
          <a:p>
            <a:pPr marL="0" indent="0">
              <a:buNone/>
            </a:pPr>
            <a:r>
              <a:rPr lang="en-US" sz="2000" dirty="0" smtClean="0"/>
              <a:t>    */</a:t>
            </a:r>
          </a:p>
          <a:p>
            <a:pPr marL="0" indent="0">
              <a:buNone/>
            </a:pPr>
            <a:r>
              <a:rPr lang="en-US" sz="2000" dirty="0" smtClean="0"/>
              <a:t>   public abstract </a:t>
            </a:r>
            <a:r>
              <a:rPr lang="en-US" sz="2000" dirty="0" err="1" smtClean="0"/>
              <a:t>int</a:t>
            </a:r>
            <a:r>
              <a:rPr lang="en-US" sz="2000" dirty="0" smtClean="0"/>
              <a:t> </a:t>
            </a:r>
            <a:r>
              <a:rPr lang="en-US" sz="2000" dirty="0" err="1" smtClean="0"/>
              <a:t>sumOfTwo</a:t>
            </a:r>
            <a:r>
              <a:rPr lang="en-US" sz="2000" dirty="0" smtClean="0"/>
              <a:t>(</a:t>
            </a:r>
            <a:r>
              <a:rPr lang="en-US" sz="2000" dirty="0" err="1" smtClean="0"/>
              <a:t>int</a:t>
            </a:r>
            <a:r>
              <a:rPr lang="en-US" sz="2000" dirty="0" smtClean="0"/>
              <a:t> n1, </a:t>
            </a:r>
            <a:r>
              <a:rPr lang="en-US" sz="2000" dirty="0" err="1" smtClean="0"/>
              <a:t>int</a:t>
            </a:r>
            <a:r>
              <a:rPr lang="en-US" sz="2000" dirty="0" smtClean="0"/>
              <a:t> n2);</a:t>
            </a:r>
          </a:p>
          <a:p>
            <a:pPr marL="0" indent="0">
              <a:buNone/>
            </a:pPr>
            <a:r>
              <a:rPr lang="en-US" sz="2000" dirty="0" smtClean="0"/>
              <a:t>   public abstract </a:t>
            </a:r>
            <a:r>
              <a:rPr lang="en-US" sz="2000" dirty="0" err="1" smtClean="0"/>
              <a:t>int</a:t>
            </a:r>
            <a:r>
              <a:rPr lang="en-US" sz="2000" dirty="0" smtClean="0"/>
              <a:t> </a:t>
            </a:r>
            <a:r>
              <a:rPr lang="en-US" sz="2000" dirty="0" err="1" smtClean="0"/>
              <a:t>sumOfThree</a:t>
            </a:r>
            <a:r>
              <a:rPr lang="en-US" sz="2000" dirty="0" smtClean="0"/>
              <a:t>(</a:t>
            </a:r>
            <a:r>
              <a:rPr lang="en-US" sz="2000" dirty="0" err="1" smtClean="0"/>
              <a:t>int</a:t>
            </a:r>
            <a:r>
              <a:rPr lang="en-US" sz="2000" dirty="0" smtClean="0"/>
              <a:t> n1, </a:t>
            </a:r>
            <a:r>
              <a:rPr lang="en-US" sz="2000" dirty="0" err="1" smtClean="0"/>
              <a:t>int</a:t>
            </a:r>
            <a:r>
              <a:rPr lang="en-US" sz="2000" dirty="0" smtClean="0"/>
              <a:t> n2, </a:t>
            </a:r>
            <a:r>
              <a:rPr lang="en-US" sz="2000" dirty="0" err="1" smtClean="0"/>
              <a:t>int</a:t>
            </a:r>
            <a:r>
              <a:rPr lang="en-US" sz="2000" dirty="0" smtClean="0"/>
              <a:t> n3);</a:t>
            </a:r>
          </a:p>
          <a:p>
            <a:pPr marL="0" indent="0">
              <a:buNone/>
            </a:pPr>
            <a:r>
              <a:rPr lang="en-US" sz="2000" dirty="0" smtClean="0"/>
              <a:t>	</a:t>
            </a:r>
          </a:p>
          <a:p>
            <a:pPr marL="0" indent="0">
              <a:buNone/>
            </a:pPr>
            <a:r>
              <a:rPr lang="en-US" sz="2000" dirty="0" smtClean="0"/>
              <a:t>   //Regular method </a:t>
            </a:r>
          </a:p>
          <a:p>
            <a:pPr marL="0" indent="0">
              <a:buNone/>
            </a:pPr>
            <a:r>
              <a:rPr lang="en-US" sz="2000" dirty="0" smtClean="0"/>
              <a:t>   public void </a:t>
            </a:r>
            <a:r>
              <a:rPr lang="en-US" sz="2000" dirty="0" err="1" smtClean="0"/>
              <a:t>disp</a:t>
            </a:r>
            <a:r>
              <a:rPr lang="en-US" sz="2000" dirty="0" smtClean="0"/>
              <a:t>(){</a:t>
            </a:r>
          </a:p>
          <a:p>
            <a:pPr marL="0" indent="0">
              <a:buNone/>
            </a:pPr>
            <a:r>
              <a:rPr lang="en-US" sz="2000" dirty="0" smtClean="0"/>
              <a:t>	</a:t>
            </a:r>
            <a:r>
              <a:rPr lang="en-US" sz="2000" dirty="0" err="1" smtClean="0"/>
              <a:t>System.out.println</a:t>
            </a:r>
            <a:r>
              <a:rPr lang="en-US" sz="2000" dirty="0" smtClean="0"/>
              <a:t>("Method of class Sum");</a:t>
            </a:r>
          </a:p>
          <a:p>
            <a:pPr marL="0" indent="0">
              <a:buNone/>
            </a:pPr>
            <a:r>
              <a:rPr lang="en-US" sz="2000" dirty="0" smtClean="0"/>
              <a:t>   }</a:t>
            </a:r>
          </a:p>
          <a:p>
            <a:pPr marL="0" indent="0">
              <a:buNone/>
            </a:pPr>
            <a:r>
              <a:rPr lang="en-US" sz="2000" dirty="0" smtClean="0"/>
              <a:t>}</a:t>
            </a:r>
            <a:endParaRPr lang="en-US" sz="2000" dirty="0"/>
          </a:p>
        </p:txBody>
      </p:sp>
      <p:sp>
        <p:nvSpPr>
          <p:cNvPr id="4" name="Slide Number Placeholder 3"/>
          <p:cNvSpPr>
            <a:spLocks noGrp="1"/>
          </p:cNvSpPr>
          <p:nvPr>
            <p:ph type="sldNum" sz="quarter" idx="11"/>
          </p:nvPr>
        </p:nvSpPr>
        <p:spPr/>
        <p:txBody>
          <a:bodyPr/>
          <a:lstStyle/>
          <a:p>
            <a:fld id="{A268EAA3-5309-4C69-B8A4-FAA722C41507}" type="slidenum">
              <a:rPr lang="en-US" smtClean="0">
                <a:solidFill>
                  <a:srgbClr val="FFFFFF"/>
                </a:solidFill>
              </a:rPr>
              <a:pPr/>
              <a:t>43</a:t>
            </a:fld>
            <a:endParaRPr lang="en-US">
              <a:solidFill>
                <a:srgbClr val="FFFFFF"/>
              </a:solidFill>
            </a:endParaRPr>
          </a:p>
        </p:txBody>
      </p:sp>
    </p:spTree>
    <p:extLst>
      <p:ext uri="{BB962C8B-B14F-4D97-AF65-F5344CB8AC3E}">
        <p14:creationId xmlns:p14="http://schemas.microsoft.com/office/powerpoint/2010/main" val="15106020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336AFA3-D61A-4226-B521-02360EDF0502}" type="slidenum">
              <a:rPr lang="en-US">
                <a:solidFill>
                  <a:srgbClr val="FFFFFF"/>
                </a:solidFill>
              </a:rPr>
              <a:pPr/>
              <a:t>44</a:t>
            </a:fld>
            <a:endParaRPr lang="en-US">
              <a:solidFill>
                <a:srgbClr val="FFFFFF"/>
              </a:solidFill>
            </a:endParaRPr>
          </a:p>
        </p:txBody>
      </p:sp>
      <p:sp>
        <p:nvSpPr>
          <p:cNvPr id="137218" name="Rectangle 2"/>
          <p:cNvSpPr>
            <a:spLocks noGrp="1" noChangeArrowheads="1"/>
          </p:cNvSpPr>
          <p:nvPr>
            <p:ph type="title"/>
          </p:nvPr>
        </p:nvSpPr>
        <p:spPr>
          <a:xfrm>
            <a:off x="2209800" y="0"/>
            <a:ext cx="7772400" cy="1428750"/>
          </a:xfrm>
        </p:spPr>
        <p:txBody>
          <a:bodyPr/>
          <a:lstStyle/>
          <a:p>
            <a:r>
              <a:rPr lang="en-US"/>
              <a:t>Benefits of Methods</a:t>
            </a:r>
          </a:p>
        </p:txBody>
      </p:sp>
      <p:sp>
        <p:nvSpPr>
          <p:cNvPr id="137220" name="Text Box 4"/>
          <p:cNvSpPr txBox="1">
            <a:spLocks noChangeArrowheads="1"/>
          </p:cNvSpPr>
          <p:nvPr/>
        </p:nvSpPr>
        <p:spPr bwMode="auto">
          <a:xfrm>
            <a:off x="1828800" y="1371601"/>
            <a:ext cx="85344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50000"/>
              </a:spcBef>
              <a:spcAft>
                <a:spcPct val="0"/>
              </a:spcAft>
              <a:buFontTx/>
              <a:buChar char="•"/>
            </a:pPr>
            <a:r>
              <a:rPr lang="en-US" sz="3200">
                <a:solidFill>
                  <a:srgbClr val="FFFFFF"/>
                </a:solidFill>
              </a:rPr>
              <a:t>Write a method once and reuse it anywhere.</a:t>
            </a:r>
          </a:p>
          <a:p>
            <a:pPr eaLnBrk="0" fontAlgn="base" hangingPunct="0">
              <a:spcBef>
                <a:spcPct val="50000"/>
              </a:spcBef>
              <a:spcAft>
                <a:spcPct val="0"/>
              </a:spcAft>
              <a:buFontTx/>
              <a:buChar char="•"/>
            </a:pPr>
            <a:r>
              <a:rPr lang="en-US" sz="3200">
                <a:solidFill>
                  <a:srgbClr val="FFFFFF"/>
                </a:solidFill>
              </a:rPr>
              <a:t>Information hiding. Hide the implementation from the user.</a:t>
            </a:r>
          </a:p>
          <a:p>
            <a:pPr eaLnBrk="0" fontAlgn="base" hangingPunct="0">
              <a:spcBef>
                <a:spcPct val="50000"/>
              </a:spcBef>
              <a:spcAft>
                <a:spcPct val="0"/>
              </a:spcAft>
              <a:buFontTx/>
              <a:buChar char="•"/>
            </a:pPr>
            <a:r>
              <a:rPr lang="en-US" sz="3200">
                <a:solidFill>
                  <a:srgbClr val="FFFFFF"/>
                </a:solidFill>
              </a:rPr>
              <a:t>Reduce complexity.</a:t>
            </a:r>
          </a:p>
        </p:txBody>
      </p:sp>
    </p:spTree>
    <p:extLst>
      <p:ext uri="{BB962C8B-B14F-4D97-AF65-F5344CB8AC3E}">
        <p14:creationId xmlns:p14="http://schemas.microsoft.com/office/powerpoint/2010/main" val="41372585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18D09B1-AC79-4AA2-B112-617A25DB97E6}" type="slidenum">
              <a:rPr lang="en-US">
                <a:solidFill>
                  <a:srgbClr val="FFFFFF"/>
                </a:solidFill>
              </a:rPr>
              <a:pPr/>
              <a:t>45</a:t>
            </a:fld>
            <a:endParaRPr lang="en-US">
              <a:solidFill>
                <a:srgbClr val="FFFFFF"/>
              </a:solidFill>
            </a:endParaRPr>
          </a:p>
        </p:txBody>
      </p:sp>
      <p:sp>
        <p:nvSpPr>
          <p:cNvPr id="101378" name="Rectangle 2"/>
          <p:cNvSpPr>
            <a:spLocks noGrp="1" noChangeArrowheads="1"/>
          </p:cNvSpPr>
          <p:nvPr>
            <p:ph type="title"/>
          </p:nvPr>
        </p:nvSpPr>
        <p:spPr>
          <a:xfrm>
            <a:off x="2209800" y="0"/>
            <a:ext cx="7772400" cy="1428750"/>
          </a:xfrm>
          <a:noFill/>
          <a:ln/>
        </p:spPr>
        <p:txBody>
          <a:bodyPr/>
          <a:lstStyle/>
          <a:p>
            <a:r>
              <a:rPr lang="en-US"/>
              <a:t>The </a:t>
            </a:r>
            <a:r>
              <a:rPr lang="en-US" sz="4200">
                <a:latin typeface="Courier New" panose="02070309020205020404" pitchFamily="49" charset="0"/>
              </a:rPr>
              <a:t>Math</a:t>
            </a:r>
            <a:r>
              <a:rPr lang="en-US"/>
              <a:t> Class</a:t>
            </a:r>
          </a:p>
        </p:txBody>
      </p:sp>
      <p:sp>
        <p:nvSpPr>
          <p:cNvPr id="101379" name="Rectangle 3"/>
          <p:cNvSpPr>
            <a:spLocks noGrp="1" noChangeArrowheads="1"/>
          </p:cNvSpPr>
          <p:nvPr>
            <p:ph type="body" idx="1"/>
          </p:nvPr>
        </p:nvSpPr>
        <p:spPr>
          <a:xfrm>
            <a:off x="2209800" y="1295400"/>
            <a:ext cx="7848600" cy="5105400"/>
          </a:xfrm>
          <a:noFill/>
          <a:ln/>
        </p:spPr>
        <p:txBody>
          <a:bodyPr/>
          <a:lstStyle/>
          <a:p>
            <a:r>
              <a:rPr lang="en-US"/>
              <a:t>Class constants:</a:t>
            </a:r>
          </a:p>
          <a:p>
            <a:pPr marL="736600" lvl="1" indent="-279400"/>
            <a:r>
              <a:rPr lang="en-US">
                <a:latin typeface="Courier New" panose="02070309020205020404" pitchFamily="49" charset="0"/>
              </a:rPr>
              <a:t>PI</a:t>
            </a:r>
            <a:endParaRPr lang="en-US"/>
          </a:p>
          <a:p>
            <a:pPr marL="736600" lvl="1" indent="-279400"/>
            <a:r>
              <a:rPr lang="en-US">
                <a:latin typeface="Courier New" panose="02070309020205020404" pitchFamily="49" charset="0"/>
              </a:rPr>
              <a:t>E</a:t>
            </a:r>
            <a:endParaRPr lang="en-US"/>
          </a:p>
          <a:p>
            <a:r>
              <a:rPr lang="en-US"/>
              <a:t>Class methods: </a:t>
            </a:r>
          </a:p>
          <a:p>
            <a:pPr marL="736600" lvl="1" indent="-279400"/>
            <a:r>
              <a:rPr lang="en-US"/>
              <a:t>Trigonometric Methods </a:t>
            </a:r>
          </a:p>
          <a:p>
            <a:pPr marL="736600" lvl="1" indent="-279400"/>
            <a:r>
              <a:rPr lang="en-US"/>
              <a:t>Exponent Methods</a:t>
            </a:r>
          </a:p>
          <a:p>
            <a:pPr marL="736600" lvl="1" indent="-279400"/>
            <a:r>
              <a:rPr lang="en-US"/>
              <a:t>Rounding Methods</a:t>
            </a:r>
          </a:p>
          <a:p>
            <a:pPr marL="736600" lvl="1" indent="-279400"/>
            <a:r>
              <a:rPr lang="en-US"/>
              <a:t>min, max, abs, and random Methods</a:t>
            </a:r>
          </a:p>
          <a:p>
            <a:pPr>
              <a:buFont typeface="Monotype Sorts" pitchFamily="2" charset="2"/>
              <a:buNone/>
            </a:pPr>
            <a:endParaRPr lang="en-US" sz="2800"/>
          </a:p>
        </p:txBody>
      </p:sp>
    </p:spTree>
    <p:extLst>
      <p:ext uri="{BB962C8B-B14F-4D97-AF65-F5344CB8AC3E}">
        <p14:creationId xmlns:p14="http://schemas.microsoft.com/office/powerpoint/2010/main" val="16038105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567A3B3-813A-44C0-80F2-62B0ECF1117D}" type="slidenum">
              <a:rPr lang="en-US">
                <a:solidFill>
                  <a:srgbClr val="FFFFFF"/>
                </a:solidFill>
              </a:rPr>
              <a:pPr/>
              <a:t>46</a:t>
            </a:fld>
            <a:endParaRPr lang="en-US">
              <a:solidFill>
                <a:srgbClr val="FFFFFF"/>
              </a:solidFill>
            </a:endParaRPr>
          </a:p>
        </p:txBody>
      </p:sp>
      <p:sp>
        <p:nvSpPr>
          <p:cNvPr id="109570" name="Rectangle 2"/>
          <p:cNvSpPr>
            <a:spLocks noGrp="1" noChangeArrowheads="1"/>
          </p:cNvSpPr>
          <p:nvPr>
            <p:ph type="title"/>
          </p:nvPr>
        </p:nvSpPr>
        <p:spPr>
          <a:xfrm>
            <a:off x="2209800" y="0"/>
            <a:ext cx="7772400" cy="1428750"/>
          </a:xfrm>
          <a:noFill/>
          <a:ln/>
        </p:spPr>
        <p:txBody>
          <a:bodyPr/>
          <a:lstStyle/>
          <a:p>
            <a:r>
              <a:rPr lang="en-US"/>
              <a:t>Rounding Methods</a:t>
            </a:r>
          </a:p>
        </p:txBody>
      </p:sp>
      <p:sp>
        <p:nvSpPr>
          <p:cNvPr id="109571" name="Rectangle 3"/>
          <p:cNvSpPr>
            <a:spLocks noGrp="1" noChangeArrowheads="1"/>
          </p:cNvSpPr>
          <p:nvPr>
            <p:ph type="body" idx="1"/>
          </p:nvPr>
        </p:nvSpPr>
        <p:spPr>
          <a:xfrm>
            <a:off x="2209800" y="1371600"/>
            <a:ext cx="7772400" cy="4876800"/>
          </a:xfrm>
          <a:noFill/>
          <a:ln/>
        </p:spPr>
        <p:txBody>
          <a:bodyPr/>
          <a:lstStyle/>
          <a:p>
            <a:pPr marL="341313" indent="-341313">
              <a:lnSpc>
                <a:spcPct val="90000"/>
              </a:lnSpc>
            </a:pPr>
            <a:r>
              <a:rPr lang="en-US" sz="2000">
                <a:latin typeface="Courier New" panose="02070309020205020404" pitchFamily="49" charset="0"/>
              </a:rPr>
              <a:t>double ceil(double x)</a:t>
            </a:r>
            <a:endParaRPr lang="en-US" sz="2400"/>
          </a:p>
          <a:p>
            <a:pPr marL="520700" lvl="1" indent="-142875">
              <a:lnSpc>
                <a:spcPct val="90000"/>
              </a:lnSpc>
              <a:buNone/>
            </a:pPr>
            <a:r>
              <a:rPr lang="en-US" sz="2000">
                <a:cs typeface="Times New Roman" panose="02020603050405020304" pitchFamily="18" charset="0"/>
              </a:rPr>
              <a:t>x rounded up to its nearest integer. This integer is  returned as a double value.</a:t>
            </a:r>
          </a:p>
          <a:p>
            <a:pPr marL="341313" indent="-341313">
              <a:lnSpc>
                <a:spcPct val="90000"/>
              </a:lnSpc>
              <a:spcBef>
                <a:spcPct val="50000"/>
              </a:spcBef>
            </a:pPr>
            <a:r>
              <a:rPr lang="en-US" sz="2000">
                <a:latin typeface="Courier New" panose="02070309020205020404" pitchFamily="49" charset="0"/>
              </a:rPr>
              <a:t>double floor(double x)</a:t>
            </a:r>
            <a:endParaRPr lang="en-US" sz="2400"/>
          </a:p>
          <a:p>
            <a:pPr marL="520700" lvl="1" indent="-142875">
              <a:lnSpc>
                <a:spcPct val="90000"/>
              </a:lnSpc>
              <a:buNone/>
            </a:pPr>
            <a:r>
              <a:rPr lang="en-US" sz="2000">
                <a:cs typeface="Times New Roman" panose="02020603050405020304" pitchFamily="18" charset="0"/>
              </a:rPr>
              <a:t>x is rounded down to its nearest integer. This integer is  returned as a double value.</a:t>
            </a:r>
            <a:endParaRPr lang="en-US" sz="2000"/>
          </a:p>
          <a:p>
            <a:pPr marL="341313" indent="-341313">
              <a:lnSpc>
                <a:spcPct val="90000"/>
              </a:lnSpc>
              <a:spcBef>
                <a:spcPct val="50000"/>
              </a:spcBef>
            </a:pPr>
            <a:r>
              <a:rPr lang="en-US" sz="2000">
                <a:latin typeface="Courier New" panose="02070309020205020404" pitchFamily="49" charset="0"/>
              </a:rPr>
              <a:t>double rint(double x)</a:t>
            </a:r>
            <a:endParaRPr lang="en-US" sz="2400"/>
          </a:p>
          <a:p>
            <a:pPr marL="520700" lvl="1" indent="-142875">
              <a:lnSpc>
                <a:spcPct val="90000"/>
              </a:lnSpc>
              <a:buNone/>
            </a:pPr>
            <a:r>
              <a:rPr lang="en-US" sz="2000">
                <a:cs typeface="Times New Roman" panose="02020603050405020304" pitchFamily="18" charset="0"/>
              </a:rPr>
              <a:t>x is rounded to its nearest integer. If x is equally close to two integers, the even one is returned as a double.</a:t>
            </a:r>
            <a:endParaRPr lang="en-US" sz="2000"/>
          </a:p>
          <a:p>
            <a:pPr marL="341313" indent="-341313" algn="just">
              <a:lnSpc>
                <a:spcPct val="90000"/>
              </a:lnSpc>
              <a:spcBef>
                <a:spcPct val="50000"/>
              </a:spcBef>
            </a:pPr>
            <a:r>
              <a:rPr lang="en-US" sz="2000">
                <a:latin typeface="Courier New" panose="02070309020205020404" pitchFamily="49" charset="0"/>
              </a:rPr>
              <a:t>int round(float x)</a:t>
            </a:r>
            <a:endParaRPr lang="en-US" sz="2400"/>
          </a:p>
          <a:p>
            <a:pPr marL="520700" lvl="1" indent="-142875">
              <a:lnSpc>
                <a:spcPct val="90000"/>
              </a:lnSpc>
              <a:buNone/>
            </a:pPr>
            <a:r>
              <a:rPr lang="en-US" sz="2000">
                <a:cs typeface="Times New Roman" panose="02020603050405020304" pitchFamily="18" charset="0"/>
              </a:rPr>
              <a:t>Return (int)Math.floor(x+0.5).</a:t>
            </a:r>
          </a:p>
          <a:p>
            <a:pPr marL="341313" indent="-341313" algn="just">
              <a:lnSpc>
                <a:spcPct val="90000"/>
              </a:lnSpc>
              <a:spcBef>
                <a:spcPct val="50000"/>
              </a:spcBef>
            </a:pPr>
            <a:r>
              <a:rPr lang="en-US" sz="2000">
                <a:latin typeface="Courier New" panose="02070309020205020404" pitchFamily="49" charset="0"/>
              </a:rPr>
              <a:t>long round(double x)</a:t>
            </a:r>
            <a:endParaRPr lang="en-US" sz="2400"/>
          </a:p>
          <a:p>
            <a:pPr marL="520700" lvl="1" indent="-142875">
              <a:lnSpc>
                <a:spcPct val="90000"/>
              </a:lnSpc>
              <a:buNone/>
            </a:pPr>
            <a:r>
              <a:rPr lang="en-US" sz="2000">
                <a:cs typeface="Times New Roman" panose="02020603050405020304" pitchFamily="18" charset="0"/>
              </a:rPr>
              <a:t>Return (long)Math.floor(x+0.5).</a:t>
            </a:r>
            <a:r>
              <a:rPr lang="en-US" sz="2000">
                <a:latin typeface="Courier" pitchFamily="49" charset="0"/>
                <a:cs typeface="Times New Roman" panose="02020603050405020304" pitchFamily="18" charset="0"/>
              </a:rPr>
              <a:t> </a:t>
            </a:r>
          </a:p>
          <a:p>
            <a:pPr marL="520700" lvl="1" indent="-142875">
              <a:lnSpc>
                <a:spcPct val="90000"/>
              </a:lnSpc>
              <a:buNone/>
            </a:pPr>
            <a:endParaRPr lang="en-US" sz="2000"/>
          </a:p>
        </p:txBody>
      </p:sp>
    </p:spTree>
    <p:extLst>
      <p:ext uri="{BB962C8B-B14F-4D97-AF65-F5344CB8AC3E}">
        <p14:creationId xmlns:p14="http://schemas.microsoft.com/office/powerpoint/2010/main" val="6234656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5A52996-C022-468C-86C3-CA5829A90A5E}" type="slidenum">
              <a:rPr lang="en-US">
                <a:solidFill>
                  <a:srgbClr val="FFFFFF"/>
                </a:solidFill>
              </a:rPr>
              <a:pPr/>
              <a:t>47</a:t>
            </a:fld>
            <a:endParaRPr lang="en-US">
              <a:solidFill>
                <a:srgbClr val="FFFFFF"/>
              </a:solidFill>
            </a:endParaRPr>
          </a:p>
        </p:txBody>
      </p:sp>
      <p:sp>
        <p:nvSpPr>
          <p:cNvPr id="193538" name="Rectangle 2"/>
          <p:cNvSpPr>
            <a:spLocks noGrp="1" noChangeArrowheads="1"/>
          </p:cNvSpPr>
          <p:nvPr>
            <p:ph type="title"/>
          </p:nvPr>
        </p:nvSpPr>
        <p:spPr>
          <a:xfrm>
            <a:off x="2209800" y="228600"/>
            <a:ext cx="7772400" cy="742950"/>
          </a:xfrm>
          <a:noFill/>
          <a:ln/>
        </p:spPr>
        <p:txBody>
          <a:bodyPr/>
          <a:lstStyle/>
          <a:p>
            <a:r>
              <a:rPr lang="en-US"/>
              <a:t>Rounding Methods Examples</a:t>
            </a:r>
          </a:p>
        </p:txBody>
      </p:sp>
      <p:sp>
        <p:nvSpPr>
          <p:cNvPr id="193539" name="Rectangle 3"/>
          <p:cNvSpPr>
            <a:spLocks noGrp="1" noChangeArrowheads="1"/>
          </p:cNvSpPr>
          <p:nvPr>
            <p:ph type="body" idx="1"/>
          </p:nvPr>
        </p:nvSpPr>
        <p:spPr>
          <a:xfrm>
            <a:off x="2209800" y="1066800"/>
            <a:ext cx="8001000" cy="5486400"/>
          </a:xfrm>
          <a:noFill/>
          <a:ln/>
        </p:spPr>
        <p:txBody>
          <a:bodyPr/>
          <a:lstStyle/>
          <a:p>
            <a:pPr marL="341313" indent="-341313">
              <a:lnSpc>
                <a:spcPct val="90000"/>
              </a:lnSpc>
              <a:buNone/>
            </a:pPr>
            <a:r>
              <a:rPr lang="en-US" sz="1800">
                <a:latin typeface="Courier New" panose="02070309020205020404" pitchFamily="49" charset="0"/>
                <a:cs typeface="Courier New" panose="02070309020205020404" pitchFamily="49" charset="0"/>
              </a:rPr>
              <a:t>Math.ceil(2.1) returns 3.0 </a:t>
            </a:r>
            <a:endParaRPr lang="en-US" sz="1800">
              <a:latin typeface="Courier" pitchFamily="49" charset="0"/>
              <a:cs typeface="Times New Roman" panose="02020603050405020304" pitchFamily="18" charset="0"/>
            </a:endParaRPr>
          </a:p>
          <a:p>
            <a:pPr marL="341313" indent="-341313">
              <a:lnSpc>
                <a:spcPct val="90000"/>
              </a:lnSpc>
              <a:buNone/>
            </a:pPr>
            <a:r>
              <a:rPr lang="en-US" sz="1800">
                <a:latin typeface="Courier New" panose="02070309020205020404" pitchFamily="49" charset="0"/>
                <a:cs typeface="Courier New" panose="02070309020205020404" pitchFamily="49" charset="0"/>
              </a:rPr>
              <a:t>Math.ceil(2.0) returns 2.0</a:t>
            </a:r>
            <a:endParaRPr lang="en-US" sz="1800">
              <a:latin typeface="Courier" pitchFamily="49" charset="0"/>
              <a:cs typeface="Times New Roman" panose="02020603050405020304" pitchFamily="18" charset="0"/>
            </a:endParaRPr>
          </a:p>
          <a:p>
            <a:pPr marL="341313" indent="-341313">
              <a:lnSpc>
                <a:spcPct val="90000"/>
              </a:lnSpc>
              <a:buNone/>
            </a:pPr>
            <a:r>
              <a:rPr lang="en-US" sz="1800">
                <a:latin typeface="Courier New" panose="02070309020205020404" pitchFamily="49" charset="0"/>
                <a:cs typeface="Courier New" panose="02070309020205020404" pitchFamily="49" charset="0"/>
              </a:rPr>
              <a:t>Math.ceil(-2.0) returns –2.0</a:t>
            </a:r>
            <a:endParaRPr lang="en-US" sz="1800">
              <a:latin typeface="Courier" pitchFamily="49" charset="0"/>
              <a:cs typeface="Times New Roman" panose="02020603050405020304" pitchFamily="18" charset="0"/>
            </a:endParaRPr>
          </a:p>
          <a:p>
            <a:pPr marL="341313" indent="-341313">
              <a:lnSpc>
                <a:spcPct val="90000"/>
              </a:lnSpc>
              <a:buNone/>
            </a:pPr>
            <a:r>
              <a:rPr lang="en-US" sz="1800">
                <a:latin typeface="Courier New" panose="02070309020205020404" pitchFamily="49" charset="0"/>
                <a:cs typeface="Courier New" panose="02070309020205020404" pitchFamily="49" charset="0"/>
              </a:rPr>
              <a:t>Math.ceil(-2.1) returns -2.0</a:t>
            </a:r>
            <a:endParaRPr lang="en-US" sz="1800">
              <a:latin typeface="Courier" pitchFamily="49" charset="0"/>
              <a:cs typeface="Times New Roman" panose="02020603050405020304" pitchFamily="18" charset="0"/>
            </a:endParaRPr>
          </a:p>
          <a:p>
            <a:pPr marL="341313" indent="-341313">
              <a:lnSpc>
                <a:spcPct val="90000"/>
              </a:lnSpc>
              <a:buNone/>
            </a:pPr>
            <a:r>
              <a:rPr lang="en-US" sz="1800">
                <a:latin typeface="Courier New" panose="02070309020205020404" pitchFamily="49" charset="0"/>
                <a:cs typeface="Courier New" panose="02070309020205020404" pitchFamily="49" charset="0"/>
              </a:rPr>
              <a:t>Math.floor(2.1) returns 2.0</a:t>
            </a:r>
            <a:endParaRPr lang="en-US" sz="1800">
              <a:latin typeface="Courier" pitchFamily="49" charset="0"/>
              <a:cs typeface="Times New Roman" panose="02020603050405020304" pitchFamily="18" charset="0"/>
            </a:endParaRPr>
          </a:p>
          <a:p>
            <a:pPr marL="341313" indent="-341313">
              <a:lnSpc>
                <a:spcPct val="90000"/>
              </a:lnSpc>
              <a:buNone/>
            </a:pPr>
            <a:r>
              <a:rPr lang="en-US" sz="1800">
                <a:latin typeface="Courier New" panose="02070309020205020404" pitchFamily="49" charset="0"/>
                <a:cs typeface="Courier New" panose="02070309020205020404" pitchFamily="49" charset="0"/>
              </a:rPr>
              <a:t>Math.floor(2.0) returns 2.0</a:t>
            </a:r>
            <a:endParaRPr lang="en-US" sz="1800">
              <a:latin typeface="Courier" pitchFamily="49" charset="0"/>
              <a:cs typeface="Times New Roman" panose="02020603050405020304" pitchFamily="18" charset="0"/>
            </a:endParaRPr>
          </a:p>
          <a:p>
            <a:pPr marL="341313" indent="-341313">
              <a:lnSpc>
                <a:spcPct val="90000"/>
              </a:lnSpc>
              <a:buNone/>
            </a:pPr>
            <a:r>
              <a:rPr lang="en-US" sz="1800">
                <a:latin typeface="Courier New" panose="02070309020205020404" pitchFamily="49" charset="0"/>
                <a:cs typeface="Courier New" panose="02070309020205020404" pitchFamily="49" charset="0"/>
              </a:rPr>
              <a:t>Math.floor(-2.0) returns –2.0</a:t>
            </a:r>
            <a:endParaRPr lang="en-US" sz="1800">
              <a:latin typeface="Courier" pitchFamily="49" charset="0"/>
              <a:cs typeface="Times New Roman" panose="02020603050405020304" pitchFamily="18" charset="0"/>
            </a:endParaRPr>
          </a:p>
          <a:p>
            <a:pPr marL="341313" indent="-341313">
              <a:lnSpc>
                <a:spcPct val="90000"/>
              </a:lnSpc>
              <a:buNone/>
            </a:pPr>
            <a:r>
              <a:rPr lang="en-US" sz="1800">
                <a:latin typeface="Courier New" panose="02070309020205020404" pitchFamily="49" charset="0"/>
                <a:cs typeface="Courier New" panose="02070309020205020404" pitchFamily="49" charset="0"/>
              </a:rPr>
              <a:t>Math.floor(-2.1) returns -3.0</a:t>
            </a:r>
            <a:endParaRPr lang="en-US" sz="1800">
              <a:latin typeface="Courier" pitchFamily="49" charset="0"/>
              <a:cs typeface="Times New Roman" panose="02020603050405020304" pitchFamily="18" charset="0"/>
            </a:endParaRPr>
          </a:p>
          <a:p>
            <a:pPr marL="341313" indent="-341313">
              <a:lnSpc>
                <a:spcPct val="90000"/>
              </a:lnSpc>
              <a:buNone/>
            </a:pPr>
            <a:r>
              <a:rPr lang="en-US" sz="1800">
                <a:latin typeface="Courier New" panose="02070309020205020404" pitchFamily="49" charset="0"/>
                <a:cs typeface="Courier New" panose="02070309020205020404" pitchFamily="49" charset="0"/>
              </a:rPr>
              <a:t>Math.rint(2.1) returns 2.0</a:t>
            </a:r>
            <a:endParaRPr lang="en-US" sz="1800">
              <a:latin typeface="Courier" pitchFamily="49" charset="0"/>
              <a:cs typeface="Times New Roman" panose="02020603050405020304" pitchFamily="18" charset="0"/>
            </a:endParaRPr>
          </a:p>
          <a:p>
            <a:pPr marL="341313" indent="-341313">
              <a:lnSpc>
                <a:spcPct val="90000"/>
              </a:lnSpc>
              <a:buNone/>
            </a:pPr>
            <a:r>
              <a:rPr lang="en-US" sz="1800">
                <a:latin typeface="Courier New" panose="02070309020205020404" pitchFamily="49" charset="0"/>
                <a:cs typeface="Courier New" panose="02070309020205020404" pitchFamily="49" charset="0"/>
              </a:rPr>
              <a:t>Math.rint(2.0) returns 2.0</a:t>
            </a:r>
            <a:endParaRPr lang="en-US" sz="1800">
              <a:latin typeface="Courier" pitchFamily="49" charset="0"/>
              <a:cs typeface="Times New Roman" panose="02020603050405020304" pitchFamily="18" charset="0"/>
            </a:endParaRPr>
          </a:p>
          <a:p>
            <a:pPr marL="341313" indent="-341313">
              <a:lnSpc>
                <a:spcPct val="90000"/>
              </a:lnSpc>
              <a:buNone/>
            </a:pPr>
            <a:r>
              <a:rPr lang="en-US" sz="1800">
                <a:latin typeface="Courier New" panose="02070309020205020404" pitchFamily="49" charset="0"/>
                <a:cs typeface="Courier New" panose="02070309020205020404" pitchFamily="49" charset="0"/>
              </a:rPr>
              <a:t>Math.rint(-2.0) returns –2.0</a:t>
            </a:r>
            <a:endParaRPr lang="en-US" sz="1800">
              <a:latin typeface="Courier" pitchFamily="49" charset="0"/>
              <a:cs typeface="Times New Roman" panose="02020603050405020304" pitchFamily="18" charset="0"/>
            </a:endParaRPr>
          </a:p>
          <a:p>
            <a:pPr marL="341313" indent="-341313">
              <a:lnSpc>
                <a:spcPct val="90000"/>
              </a:lnSpc>
              <a:buNone/>
            </a:pPr>
            <a:r>
              <a:rPr lang="en-US" sz="1800">
                <a:latin typeface="Courier New" panose="02070309020205020404" pitchFamily="49" charset="0"/>
                <a:cs typeface="Courier New" panose="02070309020205020404" pitchFamily="49" charset="0"/>
              </a:rPr>
              <a:t>Math.rint(-2.1) returns -2.0</a:t>
            </a:r>
            <a:endParaRPr lang="en-US" sz="1800">
              <a:latin typeface="Courier" pitchFamily="49" charset="0"/>
              <a:cs typeface="Times New Roman" panose="02020603050405020304" pitchFamily="18" charset="0"/>
            </a:endParaRPr>
          </a:p>
          <a:p>
            <a:pPr marL="341313" indent="-341313">
              <a:lnSpc>
                <a:spcPct val="90000"/>
              </a:lnSpc>
              <a:buNone/>
            </a:pPr>
            <a:r>
              <a:rPr lang="en-US" sz="1800">
                <a:latin typeface="Courier New" panose="02070309020205020404" pitchFamily="49" charset="0"/>
                <a:cs typeface="Courier New" panose="02070309020205020404" pitchFamily="49" charset="0"/>
              </a:rPr>
              <a:t>Math.rint(2.5) returns 2.0</a:t>
            </a:r>
            <a:endParaRPr lang="en-US" sz="1800">
              <a:latin typeface="Courier" pitchFamily="49" charset="0"/>
              <a:cs typeface="Times New Roman" panose="02020603050405020304" pitchFamily="18" charset="0"/>
            </a:endParaRPr>
          </a:p>
          <a:p>
            <a:pPr marL="341313" indent="-341313">
              <a:lnSpc>
                <a:spcPct val="90000"/>
              </a:lnSpc>
              <a:buNone/>
            </a:pPr>
            <a:r>
              <a:rPr lang="en-US" sz="1800">
                <a:latin typeface="Courier New" panose="02070309020205020404" pitchFamily="49" charset="0"/>
                <a:cs typeface="Courier New" panose="02070309020205020404" pitchFamily="49" charset="0"/>
              </a:rPr>
              <a:t>Math.rint(-2.5) returns -2.0</a:t>
            </a:r>
            <a:endParaRPr lang="en-US" sz="1800">
              <a:latin typeface="Courier" pitchFamily="49" charset="0"/>
              <a:cs typeface="Times New Roman" panose="02020603050405020304" pitchFamily="18" charset="0"/>
            </a:endParaRPr>
          </a:p>
          <a:p>
            <a:pPr marL="341313" indent="-341313">
              <a:lnSpc>
                <a:spcPct val="90000"/>
              </a:lnSpc>
              <a:buNone/>
            </a:pPr>
            <a:r>
              <a:rPr lang="en-US" sz="1800">
                <a:latin typeface="Courier New" panose="02070309020205020404" pitchFamily="49" charset="0"/>
                <a:cs typeface="Courier New" panose="02070309020205020404" pitchFamily="49" charset="0"/>
              </a:rPr>
              <a:t>Math.round(2.6f) returns 3 </a:t>
            </a:r>
            <a:endParaRPr lang="en-US" sz="1800">
              <a:latin typeface="Courier" pitchFamily="49" charset="0"/>
              <a:cs typeface="Times New Roman" panose="02020603050405020304" pitchFamily="18" charset="0"/>
            </a:endParaRPr>
          </a:p>
          <a:p>
            <a:pPr marL="341313" indent="-341313">
              <a:lnSpc>
                <a:spcPct val="90000"/>
              </a:lnSpc>
              <a:buNone/>
            </a:pPr>
            <a:r>
              <a:rPr lang="en-US" sz="1800">
                <a:latin typeface="Courier New" panose="02070309020205020404" pitchFamily="49" charset="0"/>
                <a:cs typeface="Courier New" panose="02070309020205020404" pitchFamily="49" charset="0"/>
              </a:rPr>
              <a:t>Math.round(2.0) returns 2   </a:t>
            </a:r>
            <a:endParaRPr lang="en-US" sz="1800">
              <a:latin typeface="Courier" pitchFamily="49" charset="0"/>
              <a:cs typeface="Times New Roman" panose="02020603050405020304" pitchFamily="18" charset="0"/>
            </a:endParaRPr>
          </a:p>
          <a:p>
            <a:pPr marL="341313" indent="-341313">
              <a:lnSpc>
                <a:spcPct val="90000"/>
              </a:lnSpc>
              <a:buNone/>
            </a:pPr>
            <a:r>
              <a:rPr lang="en-US" sz="1800">
                <a:latin typeface="Courier New" panose="02070309020205020404" pitchFamily="49" charset="0"/>
                <a:cs typeface="Courier New" panose="02070309020205020404" pitchFamily="49" charset="0"/>
              </a:rPr>
              <a:t>Math.round(-2.0f) returns -2   </a:t>
            </a:r>
            <a:endParaRPr lang="en-US" sz="1800">
              <a:latin typeface="Courier" pitchFamily="49" charset="0"/>
              <a:cs typeface="Times New Roman" panose="02020603050405020304" pitchFamily="18" charset="0"/>
            </a:endParaRPr>
          </a:p>
          <a:p>
            <a:pPr marL="341313" indent="-341313">
              <a:lnSpc>
                <a:spcPct val="90000"/>
              </a:lnSpc>
              <a:buNone/>
            </a:pPr>
            <a:r>
              <a:rPr lang="en-US" sz="1800">
                <a:latin typeface="Courier New" panose="02070309020205020404" pitchFamily="49" charset="0"/>
                <a:cs typeface="Courier New" panose="02070309020205020404" pitchFamily="49" charset="0"/>
              </a:rPr>
              <a:t>Math.round(-2.6) returns -3</a:t>
            </a:r>
            <a:r>
              <a:rPr lang="en-US" sz="2400" u="sng">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4018799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C4BC23B-D4D7-4FE6-A472-BC977F8D515B}" type="slidenum">
              <a:rPr lang="en-US">
                <a:solidFill>
                  <a:srgbClr val="FFFFFF"/>
                </a:solidFill>
              </a:rPr>
              <a:pPr/>
              <a:t>48</a:t>
            </a:fld>
            <a:endParaRPr lang="en-US">
              <a:solidFill>
                <a:srgbClr val="FFFFFF"/>
              </a:solidFill>
            </a:endParaRPr>
          </a:p>
        </p:txBody>
      </p:sp>
      <p:sp>
        <p:nvSpPr>
          <p:cNvPr id="104450" name="Rectangle 2"/>
          <p:cNvSpPr>
            <a:spLocks noGrp="1" noChangeArrowheads="1"/>
          </p:cNvSpPr>
          <p:nvPr>
            <p:ph type="title"/>
          </p:nvPr>
        </p:nvSpPr>
        <p:spPr>
          <a:xfrm>
            <a:off x="2209800" y="0"/>
            <a:ext cx="7772400" cy="1428750"/>
          </a:xfrm>
          <a:noFill/>
          <a:ln/>
        </p:spPr>
        <p:txBody>
          <a:bodyPr/>
          <a:lstStyle/>
          <a:p>
            <a:r>
              <a:rPr lang="en-US"/>
              <a:t>min, max, and abs</a:t>
            </a:r>
          </a:p>
        </p:txBody>
      </p:sp>
      <p:sp>
        <p:nvSpPr>
          <p:cNvPr id="104451" name="Rectangle 3"/>
          <p:cNvSpPr>
            <a:spLocks noGrp="1" noChangeArrowheads="1"/>
          </p:cNvSpPr>
          <p:nvPr>
            <p:ph type="body" idx="1"/>
          </p:nvPr>
        </p:nvSpPr>
        <p:spPr>
          <a:xfrm>
            <a:off x="1676400" y="1371600"/>
            <a:ext cx="4038600" cy="4495800"/>
          </a:xfrm>
          <a:noFill/>
          <a:ln/>
        </p:spPr>
        <p:txBody>
          <a:bodyPr/>
          <a:lstStyle/>
          <a:p>
            <a:pPr>
              <a:spcBef>
                <a:spcPct val="50000"/>
              </a:spcBef>
            </a:pPr>
            <a:r>
              <a:rPr lang="en-US" sz="2200">
                <a:latin typeface="Courier New" panose="02070309020205020404" pitchFamily="49" charset="0"/>
              </a:rPr>
              <a:t>max(a, b)</a:t>
            </a:r>
            <a:r>
              <a:rPr lang="en-US" sz="2200"/>
              <a:t>and </a:t>
            </a:r>
            <a:r>
              <a:rPr lang="en-US" sz="2200">
                <a:latin typeface="Courier New" panose="02070309020205020404" pitchFamily="49" charset="0"/>
              </a:rPr>
              <a:t>min(a, b)</a:t>
            </a:r>
            <a:endParaRPr lang="en-US" sz="2400"/>
          </a:p>
          <a:p>
            <a:pPr marL="377825" lvl="1" indent="0">
              <a:buNone/>
            </a:pPr>
            <a:r>
              <a:rPr lang="en-US" sz="2000"/>
              <a:t>Returns the maximum or minimum of two parameters.</a:t>
            </a:r>
          </a:p>
          <a:p>
            <a:pPr algn="just">
              <a:spcBef>
                <a:spcPct val="50000"/>
              </a:spcBef>
            </a:pPr>
            <a:r>
              <a:rPr lang="en-US" sz="2200">
                <a:latin typeface="Courier New" panose="02070309020205020404" pitchFamily="49" charset="0"/>
              </a:rPr>
              <a:t>abs(a)</a:t>
            </a:r>
            <a:endParaRPr lang="en-US" sz="2400"/>
          </a:p>
          <a:p>
            <a:pPr marL="377825" lvl="1" indent="0">
              <a:buNone/>
            </a:pPr>
            <a:r>
              <a:rPr lang="en-US" sz="2000"/>
              <a:t>Returns the absolute value of the parameter.</a:t>
            </a:r>
          </a:p>
          <a:p>
            <a:pPr>
              <a:spcBef>
                <a:spcPct val="50000"/>
              </a:spcBef>
            </a:pPr>
            <a:r>
              <a:rPr lang="en-US" sz="2200">
                <a:latin typeface="Courier New" panose="02070309020205020404" pitchFamily="49" charset="0"/>
              </a:rPr>
              <a:t>random()</a:t>
            </a:r>
            <a:endParaRPr lang="en-US" sz="2400"/>
          </a:p>
          <a:p>
            <a:pPr marL="377825" lvl="1" indent="0">
              <a:buNone/>
            </a:pPr>
            <a:r>
              <a:rPr lang="en-US" sz="2000"/>
              <a:t>Returns a random </a:t>
            </a:r>
            <a:r>
              <a:rPr lang="en-US" sz="2000">
                <a:latin typeface="Courier New" panose="02070309020205020404" pitchFamily="49" charset="0"/>
              </a:rPr>
              <a:t>double</a:t>
            </a:r>
            <a:r>
              <a:rPr lang="en-US" sz="2000"/>
              <a:t> value</a:t>
            </a:r>
            <a:br>
              <a:rPr lang="en-US" sz="2000"/>
            </a:br>
            <a:r>
              <a:rPr lang="en-US" sz="2000"/>
              <a:t>in the range [0.0, 1.0).</a:t>
            </a:r>
          </a:p>
        </p:txBody>
      </p:sp>
      <p:sp>
        <p:nvSpPr>
          <p:cNvPr id="104453" name="Rectangle 5"/>
          <p:cNvSpPr>
            <a:spLocks noChangeArrowheads="1"/>
          </p:cNvSpPr>
          <p:nvPr/>
        </p:nvSpPr>
        <p:spPr bwMode="auto">
          <a:xfrm>
            <a:off x="5943600" y="1371600"/>
            <a:ext cx="4419600" cy="4648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Aft>
                <a:spcPct val="0"/>
              </a:spcAft>
              <a:buClr>
                <a:srgbClr val="FFFF99"/>
              </a:buClr>
              <a:buFont typeface="Monotype Sorts" pitchFamily="2" charset="2"/>
              <a:buNone/>
            </a:pPr>
            <a:r>
              <a:rPr lang="en-US" sz="2200">
                <a:solidFill>
                  <a:srgbClr val="FFFFFF"/>
                </a:solidFill>
                <a:latin typeface="Courier New" panose="02070309020205020404" pitchFamily="49" charset="0"/>
                <a:cs typeface="Courier New" panose="02070309020205020404" pitchFamily="49" charset="0"/>
              </a:rPr>
              <a:t>Examples:</a:t>
            </a:r>
          </a:p>
          <a:p>
            <a:pPr eaLnBrk="0" fontAlgn="base" hangingPunct="0">
              <a:spcAft>
                <a:spcPct val="0"/>
              </a:spcAft>
              <a:buClr>
                <a:srgbClr val="FFFF99"/>
              </a:buClr>
              <a:buFont typeface="Monotype Sorts" pitchFamily="2" charset="2"/>
              <a:buNone/>
            </a:pPr>
            <a:endParaRPr lang="en-US" sz="2200">
              <a:solidFill>
                <a:srgbClr val="FFFFFF"/>
              </a:solidFill>
              <a:latin typeface="Courier New" panose="02070309020205020404" pitchFamily="49" charset="0"/>
              <a:cs typeface="Courier New" panose="02070309020205020404" pitchFamily="49" charset="0"/>
            </a:endParaRPr>
          </a:p>
          <a:p>
            <a:pPr eaLnBrk="0" fontAlgn="base" hangingPunct="0">
              <a:spcAft>
                <a:spcPct val="0"/>
              </a:spcAft>
              <a:buClr>
                <a:srgbClr val="FFFF99"/>
              </a:buClr>
              <a:buFont typeface="Monotype Sorts" pitchFamily="2" charset="2"/>
              <a:buNone/>
            </a:pPr>
            <a:r>
              <a:rPr lang="en-US" sz="2200">
                <a:solidFill>
                  <a:srgbClr val="FFFFFF"/>
                </a:solidFill>
                <a:latin typeface="Courier New" panose="02070309020205020404" pitchFamily="49" charset="0"/>
                <a:cs typeface="Courier New" panose="02070309020205020404" pitchFamily="49" charset="0"/>
              </a:rPr>
              <a:t>Math.max(2, 3) returns 3 </a:t>
            </a:r>
            <a:endParaRPr lang="en-US" sz="2200">
              <a:solidFill>
                <a:srgbClr val="FFFFFF"/>
              </a:solidFill>
              <a:latin typeface="Courier" pitchFamily="49" charset="0"/>
              <a:cs typeface="Times New Roman" panose="02020603050405020304" pitchFamily="18" charset="0"/>
            </a:endParaRPr>
          </a:p>
          <a:p>
            <a:pPr eaLnBrk="0" fontAlgn="base" hangingPunct="0">
              <a:spcAft>
                <a:spcPct val="0"/>
              </a:spcAft>
              <a:buClr>
                <a:srgbClr val="FFFF99"/>
              </a:buClr>
              <a:buFont typeface="Monotype Sorts" pitchFamily="2" charset="2"/>
              <a:buNone/>
            </a:pPr>
            <a:r>
              <a:rPr lang="en-US" sz="2200">
                <a:solidFill>
                  <a:srgbClr val="FFFFFF"/>
                </a:solidFill>
                <a:latin typeface="Courier New" panose="02070309020205020404" pitchFamily="49" charset="0"/>
                <a:cs typeface="Courier New" panose="02070309020205020404" pitchFamily="49" charset="0"/>
              </a:rPr>
              <a:t>Math.max(2.5, 3) returns 3.0 </a:t>
            </a:r>
            <a:endParaRPr lang="en-US" sz="2200">
              <a:solidFill>
                <a:srgbClr val="FFFFFF"/>
              </a:solidFill>
              <a:latin typeface="Courier New" panose="02070309020205020404" pitchFamily="49" charset="0"/>
              <a:cs typeface="Times New Roman" panose="02020603050405020304" pitchFamily="18" charset="0"/>
            </a:endParaRPr>
          </a:p>
          <a:p>
            <a:pPr eaLnBrk="0" fontAlgn="base" hangingPunct="0">
              <a:spcAft>
                <a:spcPct val="0"/>
              </a:spcAft>
              <a:buClr>
                <a:srgbClr val="FFFF99"/>
              </a:buClr>
              <a:buFont typeface="Monotype Sorts" pitchFamily="2" charset="2"/>
              <a:buNone/>
            </a:pPr>
            <a:r>
              <a:rPr lang="en-US" sz="2200">
                <a:solidFill>
                  <a:srgbClr val="FFFFFF"/>
                </a:solidFill>
                <a:latin typeface="Courier New" panose="02070309020205020404" pitchFamily="49" charset="0"/>
                <a:cs typeface="Courier New" panose="02070309020205020404" pitchFamily="49" charset="0"/>
              </a:rPr>
              <a:t>Math.min(2.5, 3.6) returns 2.5 </a:t>
            </a:r>
            <a:endParaRPr lang="en-US" sz="2200">
              <a:solidFill>
                <a:srgbClr val="FFFFFF"/>
              </a:solidFill>
              <a:latin typeface="Courier New" panose="02070309020205020404" pitchFamily="49" charset="0"/>
              <a:cs typeface="Times New Roman" panose="02020603050405020304" pitchFamily="18" charset="0"/>
            </a:endParaRPr>
          </a:p>
          <a:p>
            <a:pPr eaLnBrk="0" fontAlgn="base" hangingPunct="0">
              <a:spcAft>
                <a:spcPct val="0"/>
              </a:spcAft>
              <a:buClr>
                <a:srgbClr val="FFFF99"/>
              </a:buClr>
              <a:buFont typeface="Monotype Sorts" pitchFamily="2" charset="2"/>
              <a:buNone/>
            </a:pPr>
            <a:r>
              <a:rPr lang="en-US" sz="2200">
                <a:solidFill>
                  <a:srgbClr val="FFFFFF"/>
                </a:solidFill>
                <a:latin typeface="Courier New" panose="02070309020205020404" pitchFamily="49" charset="0"/>
                <a:cs typeface="Courier New" panose="02070309020205020404" pitchFamily="49" charset="0"/>
              </a:rPr>
              <a:t>Math.abs(-2) returns 2</a:t>
            </a:r>
            <a:endParaRPr lang="en-US" sz="2200">
              <a:solidFill>
                <a:srgbClr val="FFFFFF"/>
              </a:solidFill>
              <a:latin typeface="Courier New" panose="02070309020205020404" pitchFamily="49" charset="0"/>
              <a:cs typeface="Times New Roman" panose="02020603050405020304" pitchFamily="18" charset="0"/>
            </a:endParaRPr>
          </a:p>
          <a:p>
            <a:pPr eaLnBrk="0" fontAlgn="base" hangingPunct="0">
              <a:spcAft>
                <a:spcPct val="0"/>
              </a:spcAft>
              <a:buClr>
                <a:srgbClr val="FFFF99"/>
              </a:buClr>
              <a:buFont typeface="Monotype Sorts" pitchFamily="2" charset="2"/>
              <a:buNone/>
            </a:pPr>
            <a:r>
              <a:rPr lang="en-US" sz="2200">
                <a:solidFill>
                  <a:srgbClr val="FFFFFF"/>
                </a:solidFill>
                <a:latin typeface="Courier New" panose="02070309020205020404" pitchFamily="49" charset="0"/>
                <a:cs typeface="Times New Roman" panose="02020603050405020304" pitchFamily="18" charset="0"/>
              </a:rPr>
              <a:t>Math.abs(-2.1) returns 2.1</a:t>
            </a:r>
          </a:p>
        </p:txBody>
      </p:sp>
    </p:spTree>
    <p:extLst>
      <p:ext uri="{BB962C8B-B14F-4D97-AF65-F5344CB8AC3E}">
        <p14:creationId xmlns:p14="http://schemas.microsoft.com/office/powerpoint/2010/main" val="6062758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543F6F20-31FE-4949-974A-290EC7D43C75}" type="slidenum">
              <a:rPr lang="en-US">
                <a:solidFill>
                  <a:srgbClr val="FFFFFF"/>
                </a:solidFill>
              </a:rPr>
              <a:pPr/>
              <a:t>49</a:t>
            </a:fld>
            <a:endParaRPr lang="en-US">
              <a:solidFill>
                <a:srgbClr val="FFFFFF"/>
              </a:solidFill>
            </a:endParaRPr>
          </a:p>
        </p:txBody>
      </p:sp>
      <p:sp>
        <p:nvSpPr>
          <p:cNvPr id="194562" name="Rectangle 2"/>
          <p:cNvSpPr>
            <a:spLocks noGrp="1" noChangeArrowheads="1"/>
          </p:cNvSpPr>
          <p:nvPr>
            <p:ph type="title"/>
          </p:nvPr>
        </p:nvSpPr>
        <p:spPr>
          <a:xfrm>
            <a:off x="2209800" y="228600"/>
            <a:ext cx="7772400" cy="685800"/>
          </a:xfrm>
          <a:noFill/>
          <a:ln/>
        </p:spPr>
        <p:txBody>
          <a:bodyPr/>
          <a:lstStyle/>
          <a:p>
            <a:r>
              <a:rPr lang="en-US">
                <a:cs typeface="Courier New" panose="02070309020205020404" pitchFamily="49" charset="0"/>
              </a:rPr>
              <a:t>The </a:t>
            </a:r>
            <a:r>
              <a:rPr lang="en-US" u="sng">
                <a:cs typeface="Courier New" panose="02070309020205020404" pitchFamily="49" charset="0"/>
              </a:rPr>
              <a:t>random</a:t>
            </a:r>
            <a:r>
              <a:rPr lang="en-US">
                <a:cs typeface="Courier New" panose="02070309020205020404" pitchFamily="49" charset="0"/>
              </a:rPr>
              <a:t> Method</a:t>
            </a:r>
            <a:endParaRPr lang="en-US"/>
          </a:p>
        </p:txBody>
      </p:sp>
      <p:sp>
        <p:nvSpPr>
          <p:cNvPr id="194563" name="Rectangle 3"/>
          <p:cNvSpPr>
            <a:spLocks noGrp="1" noChangeArrowheads="1"/>
          </p:cNvSpPr>
          <p:nvPr>
            <p:ph type="body" idx="1"/>
          </p:nvPr>
        </p:nvSpPr>
        <p:spPr>
          <a:xfrm>
            <a:off x="1752600" y="1143000"/>
            <a:ext cx="8686800" cy="838200"/>
          </a:xfrm>
          <a:noFill/>
          <a:ln/>
        </p:spPr>
        <p:txBody>
          <a:bodyPr/>
          <a:lstStyle/>
          <a:p>
            <a:pPr marL="0" indent="0">
              <a:spcBef>
                <a:spcPct val="50000"/>
              </a:spcBef>
              <a:buNone/>
            </a:pPr>
            <a:r>
              <a:rPr lang="en-US" sz="2400">
                <a:cs typeface="Courier New" panose="02070309020205020404" pitchFamily="49" charset="0"/>
              </a:rPr>
              <a:t>Generates a random </a:t>
            </a:r>
            <a:r>
              <a:rPr lang="en-US" sz="2400" u="sng">
                <a:cs typeface="Courier New" panose="02070309020205020404" pitchFamily="49" charset="0"/>
              </a:rPr>
              <a:t>double</a:t>
            </a:r>
            <a:r>
              <a:rPr lang="en-US" sz="2400">
                <a:cs typeface="Courier New" panose="02070309020205020404" pitchFamily="49" charset="0"/>
              </a:rPr>
              <a:t> value greater than or equal to 0.0 and less than 1.0 (</a:t>
            </a:r>
            <a:r>
              <a:rPr lang="en-US" sz="2400" u="sng">
                <a:cs typeface="Courier New" panose="02070309020205020404" pitchFamily="49" charset="0"/>
              </a:rPr>
              <a:t>0 &lt;= Math.random() &lt; 1.0</a:t>
            </a:r>
            <a:r>
              <a:rPr lang="en-US" sz="2400">
                <a:cs typeface="Courier New" panose="02070309020205020404" pitchFamily="49" charset="0"/>
              </a:rPr>
              <a:t>).</a:t>
            </a:r>
            <a:r>
              <a:rPr lang="en-US" sz="2400"/>
              <a:t> </a:t>
            </a:r>
          </a:p>
        </p:txBody>
      </p:sp>
      <p:sp>
        <p:nvSpPr>
          <p:cNvPr id="194565" name="Rectangle 5"/>
          <p:cNvSpPr>
            <a:spLocks noChangeArrowheads="1"/>
          </p:cNvSpPr>
          <p:nvPr/>
        </p:nvSpPr>
        <p:spPr bwMode="auto">
          <a:xfrm>
            <a:off x="1752600" y="228600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4064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Clr>
                <a:srgbClr val="FFFF99"/>
              </a:buClr>
              <a:buFont typeface="Monotype Sorts" pitchFamily="2" charset="2"/>
              <a:buNone/>
            </a:pPr>
            <a:r>
              <a:rPr lang="en-US" sz="2400">
                <a:solidFill>
                  <a:srgbClr val="FFFFFF"/>
                </a:solidFill>
                <a:cs typeface="Courier New" panose="02070309020205020404" pitchFamily="49" charset="0"/>
              </a:rPr>
              <a:t>Examples:</a:t>
            </a:r>
            <a:endParaRPr lang="en-US" sz="2400">
              <a:solidFill>
                <a:srgbClr val="FFFFFF"/>
              </a:solidFill>
            </a:endParaRPr>
          </a:p>
        </p:txBody>
      </p:sp>
      <p:sp>
        <p:nvSpPr>
          <p:cNvPr id="194567" name="Rectangle 7"/>
          <p:cNvSpPr>
            <a:spLocks noChangeArrowheads="1"/>
          </p:cNvSpPr>
          <p:nvPr/>
        </p:nvSpPr>
        <p:spPr bwMode="auto">
          <a:xfrm>
            <a:off x="3419475" y="2947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194566" name="Object 6"/>
          <p:cNvGraphicFramePr>
            <a:graphicFrameLocks noChangeAspect="1"/>
          </p:cNvGraphicFramePr>
          <p:nvPr/>
        </p:nvGraphicFramePr>
        <p:xfrm>
          <a:off x="2057400" y="2895601"/>
          <a:ext cx="8001000" cy="1438275"/>
        </p:xfrm>
        <a:graphic>
          <a:graphicData uri="http://schemas.openxmlformats.org/presentationml/2006/ole">
            <mc:AlternateContent xmlns:mc="http://schemas.openxmlformats.org/markup-compatibility/2006">
              <mc:Choice xmlns:v="urn:schemas-microsoft-com:vml" Requires="v">
                <p:oleObj spid="_x0000_s29704" r:id="rId3" imgW="5353812" imgH="958596" progId="Word.Picture.8">
                  <p:embed/>
                </p:oleObj>
              </mc:Choice>
              <mc:Fallback>
                <p:oleObj r:id="rId3" imgW="5353812" imgH="95859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895601"/>
                        <a:ext cx="8001000" cy="1438275"/>
                      </a:xfrm>
                      <a:prstGeom prst="rect">
                        <a:avLst/>
                      </a:prstGeom>
                      <a:solidFill>
                        <a:schemeClr val="tx1"/>
                      </a:solidFill>
                    </p:spPr>
                  </p:pic>
                </p:oleObj>
              </mc:Fallback>
            </mc:AlternateContent>
          </a:graphicData>
        </a:graphic>
      </p:graphicFrame>
      <p:sp>
        <p:nvSpPr>
          <p:cNvPr id="194568" name="Rectangle 8"/>
          <p:cNvSpPr>
            <a:spLocks noChangeArrowheads="1"/>
          </p:cNvSpPr>
          <p:nvPr/>
        </p:nvSpPr>
        <p:spPr bwMode="auto">
          <a:xfrm>
            <a:off x="1752600" y="457200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4064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50000"/>
              </a:spcBef>
              <a:spcAft>
                <a:spcPct val="0"/>
              </a:spcAft>
              <a:buClr>
                <a:srgbClr val="FFFF99"/>
              </a:buClr>
              <a:buFont typeface="Monotype Sorts" pitchFamily="2" charset="2"/>
              <a:buNone/>
            </a:pPr>
            <a:r>
              <a:rPr lang="en-US" sz="2400">
                <a:solidFill>
                  <a:srgbClr val="FFFFFF"/>
                </a:solidFill>
                <a:cs typeface="Courier New" panose="02070309020205020404" pitchFamily="49" charset="0"/>
              </a:rPr>
              <a:t>In general,</a:t>
            </a:r>
            <a:endParaRPr lang="en-US" sz="2400">
              <a:solidFill>
                <a:srgbClr val="FFFFFF"/>
              </a:solidFill>
            </a:endParaRPr>
          </a:p>
        </p:txBody>
      </p:sp>
      <p:sp>
        <p:nvSpPr>
          <p:cNvPr id="194570" name="Rectangle 10"/>
          <p:cNvSpPr>
            <a:spLocks noChangeArrowheads="1"/>
          </p:cNvSpPr>
          <p:nvPr/>
        </p:nvSpPr>
        <p:spPr bwMode="auto">
          <a:xfrm>
            <a:off x="3419475" y="32289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194569" name="Object 9"/>
          <p:cNvGraphicFramePr>
            <a:graphicFrameLocks noChangeAspect="1"/>
          </p:cNvGraphicFramePr>
          <p:nvPr/>
        </p:nvGraphicFramePr>
        <p:xfrm>
          <a:off x="1981200" y="5181601"/>
          <a:ext cx="8534400" cy="638175"/>
        </p:xfrm>
        <a:graphic>
          <a:graphicData uri="http://schemas.openxmlformats.org/presentationml/2006/ole">
            <mc:AlternateContent xmlns:mc="http://schemas.openxmlformats.org/markup-compatibility/2006">
              <mc:Choice xmlns:v="urn:schemas-microsoft-com:vml" Requires="v">
                <p:oleObj spid="_x0000_s29705" r:id="rId5" imgW="5353812" imgH="399288" progId="Word.Picture.8">
                  <p:embed/>
                </p:oleObj>
              </mc:Choice>
              <mc:Fallback>
                <p:oleObj r:id="rId5" imgW="5353812" imgH="399288"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5181601"/>
                        <a:ext cx="8534400" cy="638175"/>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706995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2759DD24-FF62-4C89-A716-06B80299D4FF}" type="slidenum">
              <a:rPr lang="en-US">
                <a:solidFill>
                  <a:srgbClr val="FFFFFF"/>
                </a:solidFill>
              </a:rPr>
              <a:pPr/>
              <a:t>5</a:t>
            </a:fld>
            <a:endParaRPr lang="en-US">
              <a:solidFill>
                <a:srgbClr val="FFFFFF"/>
              </a:solidFill>
            </a:endParaRPr>
          </a:p>
        </p:txBody>
      </p:sp>
      <p:sp>
        <p:nvSpPr>
          <p:cNvPr id="112642" name="Rectangle 2"/>
          <p:cNvSpPr>
            <a:spLocks noGrp="1" noChangeArrowheads="1"/>
          </p:cNvSpPr>
          <p:nvPr>
            <p:ph type="title"/>
          </p:nvPr>
        </p:nvSpPr>
        <p:spPr>
          <a:xfrm>
            <a:off x="2209800" y="0"/>
            <a:ext cx="7772400" cy="1428750"/>
          </a:xfrm>
        </p:spPr>
        <p:txBody>
          <a:bodyPr/>
          <a:lstStyle/>
          <a:p>
            <a:r>
              <a:rPr lang="en-US" dirty="0" smtClean="0"/>
              <a:t>cont</a:t>
            </a:r>
            <a:r>
              <a:rPr lang="en-US" dirty="0"/>
              <a:t>.</a:t>
            </a:r>
            <a:endParaRPr lang="en-US" dirty="0">
              <a:solidFill>
                <a:schemeClr val="tx1"/>
              </a:solidFill>
            </a:endParaRPr>
          </a:p>
        </p:txBody>
      </p:sp>
      <p:sp>
        <p:nvSpPr>
          <p:cNvPr id="112647" name="Rectangle 7"/>
          <p:cNvSpPr>
            <a:spLocks noChangeArrowheads="1"/>
          </p:cNvSpPr>
          <p:nvPr/>
        </p:nvSpPr>
        <p:spPr bwMode="auto">
          <a:xfrm>
            <a:off x="45339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112649" name="Rectangle 9"/>
          <p:cNvSpPr>
            <a:spLocks noChangeArrowheads="1"/>
          </p:cNvSpPr>
          <p:nvPr/>
        </p:nvSpPr>
        <p:spPr bwMode="auto">
          <a:xfrm>
            <a:off x="3981450"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112648" name="Object 8"/>
          <p:cNvGraphicFramePr>
            <a:graphicFrameLocks noChangeAspect="1"/>
          </p:cNvGraphicFramePr>
          <p:nvPr>
            <p:extLst>
              <p:ext uri="{D42A27DB-BD31-4B8C-83A1-F6EECF244321}">
                <p14:modId xmlns:p14="http://schemas.microsoft.com/office/powerpoint/2010/main" val="1121490391"/>
              </p:ext>
            </p:extLst>
          </p:nvPr>
        </p:nvGraphicFramePr>
        <p:xfrm>
          <a:off x="554420" y="1511378"/>
          <a:ext cx="10946002" cy="4141076"/>
        </p:xfrm>
        <a:graphic>
          <a:graphicData uri="http://schemas.openxmlformats.org/presentationml/2006/ole">
            <mc:AlternateContent xmlns:mc="http://schemas.openxmlformats.org/markup-compatibility/2006">
              <mc:Choice xmlns:v="urn:schemas-microsoft-com:vml" Requires="v">
                <p:oleObj spid="_x0000_s2053" name="Picture" r:id="rId4" imgW="4229280" imgH="1600200" progId="Word.Picture.8">
                  <p:embed/>
                </p:oleObj>
              </mc:Choice>
              <mc:Fallback>
                <p:oleObj name="Picture" r:id="rId4" imgW="4229280" imgH="16002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420" y="1511378"/>
                        <a:ext cx="10946002" cy="4141076"/>
                      </a:xfrm>
                      <a:prstGeom prst="rect">
                        <a:avLst/>
                      </a:prstGeom>
                      <a:noFill/>
                    </p:spPr>
                  </p:pic>
                </p:oleObj>
              </mc:Fallback>
            </mc:AlternateContent>
          </a:graphicData>
        </a:graphic>
      </p:graphicFrame>
      <p:sp>
        <p:nvSpPr>
          <p:cNvPr id="112650" name="Rectangle 10"/>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dirty="0">
                <a:solidFill>
                  <a:srgbClr val="000000"/>
                </a:solidFill>
                <a:latin typeface="Forte" pitchFamily="66" charset="0"/>
              </a:rPr>
              <a:t>animation</a:t>
            </a:r>
          </a:p>
        </p:txBody>
      </p:sp>
    </p:spTree>
    <p:extLst>
      <p:ext uri="{BB962C8B-B14F-4D97-AF65-F5344CB8AC3E}">
        <p14:creationId xmlns:p14="http://schemas.microsoft.com/office/powerpoint/2010/main" val="40487439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ADEB4A2C-A03A-468F-892F-922A88FE0A30}" type="slidenum">
              <a:rPr lang="en-US">
                <a:solidFill>
                  <a:srgbClr val="FFFFFF"/>
                </a:solidFill>
              </a:rPr>
              <a:pPr/>
              <a:t>50</a:t>
            </a:fld>
            <a:endParaRPr lang="en-US">
              <a:solidFill>
                <a:srgbClr val="FFFFFF"/>
              </a:solidFill>
            </a:endParaRPr>
          </a:p>
        </p:txBody>
      </p:sp>
      <p:sp>
        <p:nvSpPr>
          <p:cNvPr id="174082" name="Rectangle 2"/>
          <p:cNvSpPr>
            <a:spLocks noGrp="1" noChangeArrowheads="1"/>
          </p:cNvSpPr>
          <p:nvPr>
            <p:ph type="title"/>
          </p:nvPr>
        </p:nvSpPr>
        <p:spPr>
          <a:xfrm>
            <a:off x="2209800" y="152400"/>
            <a:ext cx="7772400" cy="533400"/>
          </a:xfrm>
          <a:noFill/>
          <a:ln/>
        </p:spPr>
        <p:txBody>
          <a:bodyPr/>
          <a:lstStyle/>
          <a:p>
            <a:r>
              <a:rPr lang="en-US" sz="3200">
                <a:cs typeface="Times New Roman" panose="02020603050405020304" pitchFamily="18" charset="0"/>
              </a:rPr>
              <a:t>View java.lang.Math Documentation</a:t>
            </a:r>
            <a:endParaRPr lang="en-US" sz="3200">
              <a:latin typeface="Courier" pitchFamily="49" charset="0"/>
              <a:cs typeface="Times New Roman" panose="02020603050405020304" pitchFamily="18" charset="0"/>
            </a:endParaRPr>
          </a:p>
        </p:txBody>
      </p:sp>
      <p:sp>
        <p:nvSpPr>
          <p:cNvPr id="174086" name="Text Box 6"/>
          <p:cNvSpPr txBox="1">
            <a:spLocks noChangeArrowheads="1"/>
          </p:cNvSpPr>
          <p:nvPr/>
        </p:nvSpPr>
        <p:spPr bwMode="auto">
          <a:xfrm>
            <a:off x="1600200" y="1371600"/>
            <a:ext cx="25146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dirty="0">
                <a:solidFill>
                  <a:srgbClr val="FFFFFF"/>
                </a:solidFill>
                <a:cs typeface="Times New Roman" panose="02020603050405020304" pitchFamily="18" charset="0"/>
              </a:rPr>
              <a:t>You can view the complete documentation for the </a:t>
            </a:r>
            <a:r>
              <a:rPr lang="en-US" sz="1600" u="sng" dirty="0">
                <a:solidFill>
                  <a:srgbClr val="FFFFFF"/>
                </a:solidFill>
                <a:cs typeface="Times New Roman" panose="02020603050405020304" pitchFamily="18" charset="0"/>
              </a:rPr>
              <a:t>Math</a:t>
            </a:r>
            <a:r>
              <a:rPr lang="en-US" sz="1600" dirty="0">
                <a:solidFill>
                  <a:srgbClr val="FFFFFF"/>
                </a:solidFill>
                <a:cs typeface="Times New Roman" panose="02020603050405020304" pitchFamily="18" charset="0"/>
              </a:rPr>
              <a:t> class online from </a:t>
            </a:r>
            <a:r>
              <a:rPr lang="en-US" sz="1600" u="sng" dirty="0">
                <a:solidFill>
                  <a:srgbClr val="FFFFFF"/>
                </a:solidFill>
                <a:cs typeface="Times New Roman" panose="02020603050405020304" pitchFamily="18" charset="0"/>
              </a:rPr>
              <a:t>http://java.sun.com/j2se/1.5.2/docs/api/index.htm</a:t>
            </a:r>
            <a:r>
              <a:rPr lang="en-US" sz="1600" dirty="0">
                <a:solidFill>
                  <a:srgbClr val="FFFFFF"/>
                </a:solidFill>
                <a:cs typeface="Times New Roman" panose="02020603050405020304" pitchFamily="18" charset="0"/>
              </a:rPr>
              <a:t>. </a:t>
            </a:r>
          </a:p>
        </p:txBody>
      </p:sp>
      <p:sp>
        <p:nvSpPr>
          <p:cNvPr id="174088" name="Rectangle 8"/>
          <p:cNvSpPr>
            <a:spLocks noChangeArrowheads="1"/>
          </p:cNvSpPr>
          <p:nvPr/>
        </p:nvSpPr>
        <p:spPr bwMode="auto">
          <a:xfrm>
            <a:off x="3429000" y="17668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174087" name="Object 7"/>
          <p:cNvGraphicFramePr>
            <a:graphicFrameLocks noChangeAspect="1"/>
          </p:cNvGraphicFramePr>
          <p:nvPr/>
        </p:nvGraphicFramePr>
        <p:xfrm>
          <a:off x="4191000" y="1219200"/>
          <a:ext cx="6248400" cy="3894138"/>
        </p:xfrm>
        <a:graphic>
          <a:graphicData uri="http://schemas.openxmlformats.org/presentationml/2006/ole">
            <mc:AlternateContent xmlns:mc="http://schemas.openxmlformats.org/markup-compatibility/2006">
              <mc:Choice xmlns:v="urn:schemas-microsoft-com:vml" Requires="v">
                <p:oleObj spid="_x0000_s30726" r:id="rId3" imgW="5334745" imgH="3323810" progId="Paint.Picture">
                  <p:embed/>
                </p:oleObj>
              </mc:Choice>
              <mc:Fallback>
                <p:oleObj r:id="rId3" imgW="5334745" imgH="332381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219200"/>
                        <a:ext cx="6248400" cy="3894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089" name="Rectangle 9"/>
          <p:cNvSpPr>
            <a:spLocks noChangeArrowheads="1"/>
          </p:cNvSpPr>
          <p:nvPr/>
        </p:nvSpPr>
        <p:spPr bwMode="auto">
          <a:xfrm>
            <a:off x="1676400" y="152400"/>
            <a:ext cx="1143000" cy="6096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FFFF99"/>
              </a:buClr>
              <a:buFont typeface="Monotype Sorts" pitchFamily="2" charset="2"/>
              <a:buNone/>
            </a:pPr>
            <a:r>
              <a:rPr lang="en-US" sz="1800">
                <a:solidFill>
                  <a:srgbClr val="FFFFFF"/>
                </a:solidFill>
              </a:rPr>
              <a:t>JBuilder Optional</a:t>
            </a:r>
          </a:p>
        </p:txBody>
      </p:sp>
    </p:spTree>
    <p:extLst>
      <p:ext uri="{BB962C8B-B14F-4D97-AF65-F5344CB8AC3E}">
        <p14:creationId xmlns:p14="http://schemas.microsoft.com/office/powerpoint/2010/main" val="23733485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5328154-D392-4DFF-B194-A37ED91604CC}" type="slidenum">
              <a:rPr lang="en-US">
                <a:solidFill>
                  <a:srgbClr val="FFFFFF"/>
                </a:solidFill>
              </a:rPr>
              <a:pPr/>
              <a:t>51</a:t>
            </a:fld>
            <a:endParaRPr lang="en-US">
              <a:solidFill>
                <a:srgbClr val="FFFFFF"/>
              </a:solidFill>
            </a:endParaRPr>
          </a:p>
        </p:txBody>
      </p:sp>
      <p:sp>
        <p:nvSpPr>
          <p:cNvPr id="175106" name="Rectangle 2"/>
          <p:cNvSpPr>
            <a:spLocks noGrp="1" noChangeArrowheads="1"/>
          </p:cNvSpPr>
          <p:nvPr>
            <p:ph type="title"/>
          </p:nvPr>
        </p:nvSpPr>
        <p:spPr>
          <a:xfrm>
            <a:off x="2209800" y="152400"/>
            <a:ext cx="7772400" cy="533400"/>
          </a:xfrm>
          <a:noFill/>
          <a:ln/>
        </p:spPr>
        <p:txBody>
          <a:bodyPr/>
          <a:lstStyle/>
          <a:p>
            <a:r>
              <a:rPr lang="en-US" sz="3200">
                <a:cs typeface="Times New Roman" panose="02020603050405020304" pitchFamily="18" charset="0"/>
              </a:rPr>
              <a:t>View java.lang.Math from JBuilder</a:t>
            </a:r>
            <a:endParaRPr lang="en-US" sz="3200">
              <a:latin typeface="Courier" pitchFamily="49" charset="0"/>
              <a:cs typeface="Times New Roman" panose="02020603050405020304" pitchFamily="18" charset="0"/>
            </a:endParaRPr>
          </a:p>
        </p:txBody>
      </p:sp>
      <p:pic>
        <p:nvPicPr>
          <p:cNvPr id="175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990601"/>
            <a:ext cx="6153150" cy="555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5109" name="Text Box 5"/>
          <p:cNvSpPr txBox="1">
            <a:spLocks noChangeArrowheads="1"/>
          </p:cNvSpPr>
          <p:nvPr/>
        </p:nvSpPr>
        <p:spPr bwMode="auto">
          <a:xfrm>
            <a:off x="1600200" y="1143001"/>
            <a:ext cx="251460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a:solidFill>
                  <a:srgbClr val="FFFFFF"/>
                </a:solidFill>
                <a:cs typeface="Times New Roman" panose="02020603050405020304" pitchFamily="18" charset="0"/>
              </a:rPr>
              <a:t>You can view the complete documentation for the </a:t>
            </a:r>
            <a:r>
              <a:rPr lang="en-US" sz="1600" u="sng">
                <a:solidFill>
                  <a:srgbClr val="FFFFFF"/>
                </a:solidFill>
                <a:cs typeface="Times New Roman" panose="02020603050405020304" pitchFamily="18" charset="0"/>
              </a:rPr>
              <a:t>Math</a:t>
            </a:r>
            <a:r>
              <a:rPr lang="en-US" sz="1600">
                <a:solidFill>
                  <a:srgbClr val="FFFFFF"/>
                </a:solidFill>
                <a:cs typeface="Times New Roman" panose="02020603050405020304" pitchFamily="18" charset="0"/>
              </a:rPr>
              <a:t> class in JBuilder by choosing </a:t>
            </a:r>
            <a:r>
              <a:rPr lang="en-US" sz="1600" i="1">
                <a:solidFill>
                  <a:srgbClr val="FFFFFF"/>
                </a:solidFill>
                <a:cs typeface="Times New Roman" panose="02020603050405020304" pitchFamily="18" charset="0"/>
              </a:rPr>
              <a:t>Search</a:t>
            </a:r>
            <a:r>
              <a:rPr lang="en-US" sz="1600">
                <a:solidFill>
                  <a:srgbClr val="FFFFFF"/>
                </a:solidFill>
                <a:cs typeface="Times New Roman" panose="02020603050405020304" pitchFamily="18" charset="0"/>
              </a:rPr>
              <a:t>, </a:t>
            </a:r>
            <a:r>
              <a:rPr lang="en-US" sz="1600" i="1">
                <a:solidFill>
                  <a:srgbClr val="FFFFFF"/>
                </a:solidFill>
                <a:cs typeface="Times New Roman" panose="02020603050405020304" pitchFamily="18" charset="0"/>
              </a:rPr>
              <a:t>Find Classes</a:t>
            </a:r>
            <a:r>
              <a:rPr lang="en-US" sz="1600">
                <a:solidFill>
                  <a:srgbClr val="FFFFFF"/>
                </a:solidFill>
                <a:cs typeface="Times New Roman" panose="02020603050405020304" pitchFamily="18" charset="0"/>
              </a:rPr>
              <a:t> to display the Find Classes dialog box. Type </a:t>
            </a:r>
            <a:r>
              <a:rPr lang="en-US" sz="1600" u="sng">
                <a:solidFill>
                  <a:srgbClr val="FFFFFF"/>
                </a:solidFill>
                <a:cs typeface="Times New Roman" panose="02020603050405020304" pitchFamily="18" charset="0"/>
              </a:rPr>
              <a:t>java.lang.Math</a:t>
            </a:r>
            <a:r>
              <a:rPr lang="en-US" sz="1600">
                <a:solidFill>
                  <a:srgbClr val="FFFFFF"/>
                </a:solidFill>
                <a:cs typeface="Times New Roman" panose="02020603050405020304" pitchFamily="18" charset="0"/>
              </a:rPr>
              <a:t> in the Class name field to display the documentation of the </a:t>
            </a:r>
            <a:r>
              <a:rPr lang="en-US" sz="1600" u="sng">
                <a:solidFill>
                  <a:srgbClr val="FFFFFF"/>
                </a:solidFill>
                <a:cs typeface="Times New Roman" panose="02020603050405020304" pitchFamily="18" charset="0"/>
              </a:rPr>
              <a:t>Math</a:t>
            </a:r>
            <a:r>
              <a:rPr lang="en-US" sz="1600">
                <a:solidFill>
                  <a:srgbClr val="FFFFFF"/>
                </a:solidFill>
                <a:cs typeface="Times New Roman" panose="02020603050405020304" pitchFamily="18" charset="0"/>
              </a:rPr>
              <a:t> class in the content pane.</a:t>
            </a:r>
            <a:r>
              <a:rPr lang="en-US" sz="2400">
                <a:solidFill>
                  <a:srgbClr val="FFFFFF"/>
                </a:solidFill>
                <a:cs typeface="Times New Roman" panose="02020603050405020304" pitchFamily="18" charset="0"/>
              </a:rPr>
              <a:t> </a:t>
            </a:r>
            <a:endParaRPr lang="en-US" sz="2400">
              <a:solidFill>
                <a:srgbClr val="FFFFFF"/>
              </a:solidFill>
            </a:endParaRPr>
          </a:p>
        </p:txBody>
      </p:sp>
      <p:sp>
        <p:nvSpPr>
          <p:cNvPr id="175110" name="Rectangle 6"/>
          <p:cNvSpPr>
            <a:spLocks noChangeArrowheads="1"/>
          </p:cNvSpPr>
          <p:nvPr/>
        </p:nvSpPr>
        <p:spPr bwMode="auto">
          <a:xfrm>
            <a:off x="1676400" y="152400"/>
            <a:ext cx="1143000" cy="6096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FFFF99"/>
              </a:buClr>
              <a:buFont typeface="Monotype Sorts" pitchFamily="2" charset="2"/>
              <a:buNone/>
            </a:pPr>
            <a:r>
              <a:rPr lang="en-US" sz="1800">
                <a:solidFill>
                  <a:srgbClr val="FFFFFF"/>
                </a:solidFill>
              </a:rPr>
              <a:t>JBuilder Optional</a:t>
            </a:r>
          </a:p>
        </p:txBody>
      </p:sp>
    </p:spTree>
    <p:extLst>
      <p:ext uri="{BB962C8B-B14F-4D97-AF65-F5344CB8AC3E}">
        <p14:creationId xmlns:p14="http://schemas.microsoft.com/office/powerpoint/2010/main" val="9872272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F091E20-C1E8-4AE0-B0AA-616492082491}" type="slidenum">
              <a:rPr lang="en-US">
                <a:solidFill>
                  <a:srgbClr val="FFFFFF"/>
                </a:solidFill>
              </a:rPr>
              <a:pPr/>
              <a:t>52</a:t>
            </a:fld>
            <a:endParaRPr lang="en-US">
              <a:solidFill>
                <a:srgbClr val="FFFFFF"/>
              </a:solidFill>
            </a:endParaRPr>
          </a:p>
        </p:txBody>
      </p:sp>
      <p:sp>
        <p:nvSpPr>
          <p:cNvPr id="176130" name="Rectangle 2"/>
          <p:cNvSpPr>
            <a:spLocks noGrp="1" noChangeArrowheads="1"/>
          </p:cNvSpPr>
          <p:nvPr>
            <p:ph type="title"/>
          </p:nvPr>
        </p:nvSpPr>
        <p:spPr>
          <a:xfrm>
            <a:off x="1752600" y="0"/>
            <a:ext cx="8763000" cy="990600"/>
          </a:xfrm>
        </p:spPr>
        <p:txBody>
          <a:bodyPr/>
          <a:lstStyle/>
          <a:p>
            <a:r>
              <a:rPr lang="en-US"/>
              <a:t>Package</a:t>
            </a:r>
          </a:p>
        </p:txBody>
      </p:sp>
      <p:sp>
        <p:nvSpPr>
          <p:cNvPr id="176131" name="Rectangle 3"/>
          <p:cNvSpPr>
            <a:spLocks noGrp="1" noChangeArrowheads="1"/>
          </p:cNvSpPr>
          <p:nvPr>
            <p:ph type="body" idx="1"/>
          </p:nvPr>
        </p:nvSpPr>
        <p:spPr>
          <a:xfrm>
            <a:off x="1905000" y="914400"/>
            <a:ext cx="8534400" cy="5410200"/>
          </a:xfrm>
        </p:spPr>
        <p:txBody>
          <a:bodyPr/>
          <a:lstStyle/>
          <a:p>
            <a:pPr marL="533400" indent="-533400">
              <a:lnSpc>
                <a:spcPct val="90000"/>
              </a:lnSpc>
              <a:spcBef>
                <a:spcPct val="0"/>
              </a:spcBef>
              <a:buClrTx/>
              <a:buSzTx/>
              <a:buNone/>
            </a:pPr>
            <a:r>
              <a:rPr lang="en-US" sz="2800"/>
              <a:t>There are three reasons for using packages:</a:t>
            </a:r>
          </a:p>
          <a:p>
            <a:pPr marL="533400" indent="-533400">
              <a:lnSpc>
                <a:spcPct val="90000"/>
              </a:lnSpc>
              <a:spcBef>
                <a:spcPct val="0"/>
              </a:spcBef>
              <a:buClrTx/>
              <a:buSzTx/>
              <a:buNone/>
            </a:pPr>
            <a:endParaRPr lang="en-US" sz="2800"/>
          </a:p>
          <a:p>
            <a:pPr marL="533400" indent="-533400">
              <a:lnSpc>
                <a:spcPct val="90000"/>
              </a:lnSpc>
              <a:spcBef>
                <a:spcPct val="0"/>
              </a:spcBef>
              <a:buClrTx/>
              <a:buSzTx/>
              <a:buFontTx/>
              <a:buAutoNum type="arabicPeriod"/>
            </a:pPr>
            <a:r>
              <a:rPr lang="en-US" sz="2800" i="1">
                <a:cs typeface="Times New Roman" panose="02020603050405020304" pitchFamily="18" charset="0"/>
              </a:rPr>
              <a:t>To avoid naming conflicts</a:t>
            </a:r>
            <a:r>
              <a:rPr lang="en-US" sz="2800">
                <a:cs typeface="Times New Roman" panose="02020603050405020304" pitchFamily="18" charset="0"/>
              </a:rPr>
              <a:t>. When you develop reusable classes to be shared by other programmers, naming conflicts often occur. To prevent this, put your classes into packages so that they can be referenced through package names</a:t>
            </a:r>
            <a:r>
              <a:rPr lang="en-US" sz="2800"/>
              <a:t>.</a:t>
            </a:r>
          </a:p>
          <a:p>
            <a:pPr marL="533400" indent="-533400">
              <a:lnSpc>
                <a:spcPct val="90000"/>
              </a:lnSpc>
              <a:spcBef>
                <a:spcPct val="0"/>
              </a:spcBef>
              <a:buClrTx/>
              <a:buSzTx/>
              <a:buFontTx/>
              <a:buAutoNum type="arabicPeriod"/>
            </a:pPr>
            <a:r>
              <a:rPr lang="en-US" sz="2800" i="1">
                <a:cs typeface="Times New Roman" panose="02020603050405020304" pitchFamily="18" charset="0"/>
              </a:rPr>
              <a:t>To distribute software conveniently</a:t>
            </a:r>
            <a:r>
              <a:rPr lang="en-US" sz="2800">
                <a:cs typeface="Times New Roman" panose="02020603050405020304" pitchFamily="18" charset="0"/>
              </a:rPr>
              <a:t>. Packages group related classes so that they can be easily distributed.</a:t>
            </a:r>
          </a:p>
          <a:p>
            <a:pPr marL="533400" indent="-533400">
              <a:lnSpc>
                <a:spcPct val="90000"/>
              </a:lnSpc>
              <a:spcBef>
                <a:spcPct val="0"/>
              </a:spcBef>
              <a:buClrTx/>
              <a:buSzTx/>
              <a:buFontTx/>
              <a:buAutoNum type="arabicPeriod"/>
            </a:pPr>
            <a:r>
              <a:rPr lang="en-US" sz="2800" i="1">
                <a:cs typeface="Times New Roman" panose="02020603050405020304" pitchFamily="18" charset="0"/>
              </a:rPr>
              <a:t>To protect classes</a:t>
            </a:r>
            <a:r>
              <a:rPr lang="en-US" sz="2800">
                <a:cs typeface="Times New Roman" panose="02020603050405020304" pitchFamily="18" charset="0"/>
              </a:rPr>
              <a:t>. Packages provide protection so that the protected members of the classes are accessible to the classes in the same package, but not to the external classes.</a:t>
            </a:r>
            <a:endParaRPr lang="en-US" sz="2800"/>
          </a:p>
        </p:txBody>
      </p:sp>
      <p:sp>
        <p:nvSpPr>
          <p:cNvPr id="176133" name="Rectangle 5"/>
          <p:cNvSpPr>
            <a:spLocks noChangeArrowheads="1"/>
          </p:cNvSpPr>
          <p:nvPr/>
        </p:nvSpPr>
        <p:spPr bwMode="auto">
          <a:xfrm>
            <a:off x="1752600" y="304800"/>
            <a:ext cx="1066800" cy="381000"/>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FFFF99"/>
              </a:buClr>
              <a:buFont typeface="Monotype Sorts" pitchFamily="2" charset="2"/>
              <a:buNone/>
            </a:pPr>
            <a:r>
              <a:rPr lang="en-US" sz="1800">
                <a:solidFill>
                  <a:srgbClr val="FFFFFF"/>
                </a:solidFill>
              </a:rPr>
              <a:t>Optional</a:t>
            </a:r>
          </a:p>
        </p:txBody>
      </p:sp>
    </p:spTree>
    <p:extLst>
      <p:ext uri="{BB962C8B-B14F-4D97-AF65-F5344CB8AC3E}">
        <p14:creationId xmlns:p14="http://schemas.microsoft.com/office/powerpoint/2010/main" val="3631656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E8D0BD3-116F-487C-80CE-29A985ACC6A5}" type="slidenum">
              <a:rPr lang="en-US">
                <a:solidFill>
                  <a:srgbClr val="FFFFFF"/>
                </a:solidFill>
              </a:rPr>
              <a:pPr/>
              <a:t>53</a:t>
            </a:fld>
            <a:endParaRPr lang="en-US">
              <a:solidFill>
                <a:srgbClr val="FFFFFF"/>
              </a:solidFill>
            </a:endParaRPr>
          </a:p>
        </p:txBody>
      </p:sp>
      <p:sp>
        <p:nvSpPr>
          <p:cNvPr id="178178" name="Rectangle 2"/>
          <p:cNvSpPr>
            <a:spLocks noGrp="1" noChangeArrowheads="1"/>
          </p:cNvSpPr>
          <p:nvPr>
            <p:ph type="title"/>
          </p:nvPr>
        </p:nvSpPr>
        <p:spPr>
          <a:xfrm>
            <a:off x="1752600" y="0"/>
            <a:ext cx="8763000" cy="990600"/>
          </a:xfrm>
        </p:spPr>
        <p:txBody>
          <a:bodyPr/>
          <a:lstStyle/>
          <a:p>
            <a:r>
              <a:rPr lang="en-US">
                <a:cs typeface="Times New Roman" panose="02020603050405020304" pitchFamily="18" charset="0"/>
              </a:rPr>
              <a:t>Package-Naming Conventions</a:t>
            </a:r>
            <a:r>
              <a:rPr lang="en-US"/>
              <a:t> </a:t>
            </a:r>
          </a:p>
        </p:txBody>
      </p:sp>
      <p:sp>
        <p:nvSpPr>
          <p:cNvPr id="178179" name="Rectangle 3"/>
          <p:cNvSpPr>
            <a:spLocks noGrp="1" noChangeArrowheads="1"/>
          </p:cNvSpPr>
          <p:nvPr>
            <p:ph type="body" idx="1"/>
          </p:nvPr>
        </p:nvSpPr>
        <p:spPr>
          <a:xfrm>
            <a:off x="1905000" y="990600"/>
            <a:ext cx="8534400" cy="5334000"/>
          </a:xfrm>
        </p:spPr>
        <p:txBody>
          <a:bodyPr/>
          <a:lstStyle/>
          <a:p>
            <a:pPr marL="0" indent="0">
              <a:lnSpc>
                <a:spcPct val="90000"/>
              </a:lnSpc>
              <a:spcBef>
                <a:spcPct val="0"/>
              </a:spcBef>
              <a:buClrTx/>
              <a:buSzTx/>
              <a:buNone/>
            </a:pPr>
            <a:r>
              <a:rPr lang="en-US" sz="2400">
                <a:cs typeface="Times New Roman" panose="02020603050405020304" pitchFamily="18" charset="0"/>
              </a:rPr>
              <a:t>Packages are hierarchical, and you can have packages within packages. For example, </a:t>
            </a:r>
            <a:r>
              <a:rPr lang="en-US" sz="2400" u="sng">
                <a:cs typeface="Times New Roman" panose="02020603050405020304" pitchFamily="18" charset="0"/>
              </a:rPr>
              <a:t>java.lang.Math</a:t>
            </a:r>
            <a:r>
              <a:rPr lang="en-US" sz="2400">
                <a:cs typeface="Times New Roman" panose="02020603050405020304" pitchFamily="18" charset="0"/>
              </a:rPr>
              <a:t> indicates that </a:t>
            </a:r>
            <a:r>
              <a:rPr lang="en-US" sz="2400" u="sng">
                <a:cs typeface="Times New Roman" panose="02020603050405020304" pitchFamily="18" charset="0"/>
              </a:rPr>
              <a:t>Math</a:t>
            </a:r>
            <a:r>
              <a:rPr lang="en-US" sz="2400">
                <a:cs typeface="Times New Roman" panose="02020603050405020304" pitchFamily="18" charset="0"/>
              </a:rPr>
              <a:t> is a class in the package </a:t>
            </a:r>
            <a:r>
              <a:rPr lang="en-US" sz="2400" u="sng">
                <a:cs typeface="Times New Roman" panose="02020603050405020304" pitchFamily="18" charset="0"/>
              </a:rPr>
              <a:t>lang</a:t>
            </a:r>
            <a:r>
              <a:rPr lang="en-US" sz="2400">
                <a:cs typeface="Times New Roman" panose="02020603050405020304" pitchFamily="18" charset="0"/>
              </a:rPr>
              <a:t> and that </a:t>
            </a:r>
            <a:r>
              <a:rPr lang="en-US" sz="2400" u="sng">
                <a:cs typeface="Times New Roman" panose="02020603050405020304" pitchFamily="18" charset="0"/>
              </a:rPr>
              <a:t>lang</a:t>
            </a:r>
            <a:r>
              <a:rPr lang="en-US" sz="2400">
                <a:cs typeface="Times New Roman" panose="02020603050405020304" pitchFamily="18" charset="0"/>
              </a:rPr>
              <a:t> is a package in the package </a:t>
            </a:r>
            <a:r>
              <a:rPr lang="en-US" sz="2400" u="sng">
                <a:cs typeface="Times New Roman" panose="02020603050405020304" pitchFamily="18" charset="0"/>
              </a:rPr>
              <a:t>java</a:t>
            </a:r>
            <a:r>
              <a:rPr lang="en-US" sz="2400">
                <a:cs typeface="Times New Roman" panose="02020603050405020304" pitchFamily="18" charset="0"/>
              </a:rPr>
              <a:t>. Levels of nesting can be used to ensure the uniqueness of package names.</a:t>
            </a:r>
          </a:p>
          <a:p>
            <a:pPr marL="0" indent="0">
              <a:lnSpc>
                <a:spcPct val="90000"/>
              </a:lnSpc>
              <a:spcBef>
                <a:spcPct val="0"/>
              </a:spcBef>
              <a:buClrTx/>
              <a:buSzTx/>
              <a:buNone/>
            </a:pPr>
            <a:endParaRPr lang="en-US" sz="2400">
              <a:cs typeface="Times New Roman" panose="02020603050405020304" pitchFamily="18" charset="0"/>
            </a:endParaRPr>
          </a:p>
          <a:p>
            <a:pPr marL="0" indent="0">
              <a:lnSpc>
                <a:spcPct val="90000"/>
              </a:lnSpc>
              <a:spcBef>
                <a:spcPct val="0"/>
              </a:spcBef>
              <a:buClrTx/>
              <a:buSzTx/>
              <a:buNone/>
            </a:pPr>
            <a:r>
              <a:rPr lang="en-US" sz="2400">
                <a:cs typeface="Times New Roman" panose="02020603050405020304" pitchFamily="18" charset="0"/>
              </a:rPr>
              <a:t>Choosing a unique name is important because your package may be used on the Internet by other programs. Java designers recommend that you use your Internet domain name in reverse order as a package prefix. Since Internet domain names are unique, this prevents naming conflicts. Suppose you want to create a package named mypackage on a host machine with the Internet domain name prenhall.com. To follow the naming convention, you would name the entire package com.prenhall.mypackage. By convention, package names are all in lowercase.</a:t>
            </a:r>
          </a:p>
        </p:txBody>
      </p:sp>
    </p:spTree>
    <p:extLst>
      <p:ext uri="{BB962C8B-B14F-4D97-AF65-F5344CB8AC3E}">
        <p14:creationId xmlns:p14="http://schemas.microsoft.com/office/powerpoint/2010/main" val="3201679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C613A9DB-B819-4D62-965D-7BC9E99FCE39}" type="slidenum">
              <a:rPr lang="en-US">
                <a:solidFill>
                  <a:srgbClr val="FFFFFF"/>
                </a:solidFill>
              </a:rPr>
              <a:pPr/>
              <a:t>54</a:t>
            </a:fld>
            <a:endParaRPr lang="en-US">
              <a:solidFill>
                <a:srgbClr val="FFFFFF"/>
              </a:solidFill>
            </a:endParaRPr>
          </a:p>
        </p:txBody>
      </p:sp>
      <p:sp>
        <p:nvSpPr>
          <p:cNvPr id="181250" name="Rectangle 2"/>
          <p:cNvSpPr>
            <a:spLocks noGrp="1" noChangeArrowheads="1"/>
          </p:cNvSpPr>
          <p:nvPr>
            <p:ph type="title"/>
          </p:nvPr>
        </p:nvSpPr>
        <p:spPr>
          <a:xfrm>
            <a:off x="1752600" y="0"/>
            <a:ext cx="8763000" cy="990600"/>
          </a:xfrm>
        </p:spPr>
        <p:txBody>
          <a:bodyPr/>
          <a:lstStyle/>
          <a:p>
            <a:r>
              <a:rPr lang="en-US">
                <a:cs typeface="Times New Roman" panose="02020603050405020304" pitchFamily="18" charset="0"/>
              </a:rPr>
              <a:t>Package Directories</a:t>
            </a:r>
          </a:p>
        </p:txBody>
      </p:sp>
      <p:sp>
        <p:nvSpPr>
          <p:cNvPr id="181251" name="Rectangle 3"/>
          <p:cNvSpPr>
            <a:spLocks noGrp="1" noChangeArrowheads="1"/>
          </p:cNvSpPr>
          <p:nvPr>
            <p:ph type="body" idx="1"/>
          </p:nvPr>
        </p:nvSpPr>
        <p:spPr>
          <a:xfrm>
            <a:off x="1905000" y="990600"/>
            <a:ext cx="8534400" cy="1676400"/>
          </a:xfrm>
        </p:spPr>
        <p:txBody>
          <a:bodyPr/>
          <a:lstStyle/>
          <a:p>
            <a:pPr marL="0" indent="0">
              <a:lnSpc>
                <a:spcPct val="90000"/>
              </a:lnSpc>
              <a:spcBef>
                <a:spcPct val="0"/>
              </a:spcBef>
              <a:buClrTx/>
              <a:buSzTx/>
              <a:buNone/>
            </a:pPr>
            <a:r>
              <a:rPr lang="en-US" sz="2400">
                <a:cs typeface="Times New Roman" panose="02020603050405020304" pitchFamily="18" charset="0"/>
              </a:rPr>
              <a:t>Java expects one-to-one mapping of the package name and the file system directory structure. For the package named com.prenhall.mypackage, you must create a directory, as shown in the figure. In other words, a package is actually a directory that contains the bytecode of the classes.</a:t>
            </a:r>
          </a:p>
        </p:txBody>
      </p:sp>
      <p:sp>
        <p:nvSpPr>
          <p:cNvPr id="181253" name="Rectangle 5"/>
          <p:cNvSpPr>
            <a:spLocks noChangeArrowheads="1"/>
          </p:cNvSpPr>
          <p:nvPr/>
        </p:nvSpPr>
        <p:spPr bwMode="auto">
          <a:xfrm>
            <a:off x="5329238" y="30670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181252" name="Object 4"/>
          <p:cNvGraphicFramePr>
            <a:graphicFrameLocks noChangeAspect="1"/>
          </p:cNvGraphicFramePr>
          <p:nvPr/>
        </p:nvGraphicFramePr>
        <p:xfrm>
          <a:off x="2057400" y="3733801"/>
          <a:ext cx="3276600" cy="1546225"/>
        </p:xfrm>
        <a:graphic>
          <a:graphicData uri="http://schemas.openxmlformats.org/presentationml/2006/ole">
            <mc:AlternateContent xmlns:mc="http://schemas.openxmlformats.org/markup-compatibility/2006">
              <mc:Choice xmlns:v="urn:schemas-microsoft-com:vml" Requires="v">
                <p:oleObj spid="_x0000_s32773" r:id="rId4" imgW="1533739" imgH="724001" progId="Paint.Picture">
                  <p:embed/>
                </p:oleObj>
              </mc:Choice>
              <mc:Fallback>
                <p:oleObj r:id="rId4" imgW="1533739" imgH="724001"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733801"/>
                        <a:ext cx="3276600" cy="154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1254" name="Rectangle 6"/>
          <p:cNvSpPr>
            <a:spLocks noChangeArrowheads="1"/>
          </p:cNvSpPr>
          <p:nvPr/>
        </p:nvSpPr>
        <p:spPr bwMode="auto">
          <a:xfrm>
            <a:off x="3810000" y="3276600"/>
            <a:ext cx="3352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1025525" indent="-457200">
              <a:spcBef>
                <a:spcPct val="20000"/>
              </a:spcBef>
              <a:buClr>
                <a:schemeClr val="tx1"/>
              </a:buClr>
              <a:buChar char="–"/>
              <a:defRPr sz="2800">
                <a:solidFill>
                  <a:schemeClr val="tx1"/>
                </a:solidFill>
                <a:latin typeface="Times New Roman" panose="02020603050405020304" pitchFamily="18" charset="0"/>
              </a:defRPr>
            </a:lvl2pPr>
            <a:lvl3pPr marL="1520825" indent="-3810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978025" indent="-342900">
              <a:spcBef>
                <a:spcPct val="20000"/>
              </a:spcBef>
              <a:buClr>
                <a:schemeClr val="tx1"/>
              </a:buClr>
              <a:buChar char="–"/>
              <a:defRPr sz="2000">
                <a:solidFill>
                  <a:schemeClr val="tx1"/>
                </a:solidFill>
                <a:latin typeface="Times New Roman" panose="02020603050405020304" pitchFamily="18" charset="0"/>
              </a:defRPr>
            </a:lvl4pPr>
            <a:lvl5pPr marL="2435225" indent="-342900">
              <a:spcBef>
                <a:spcPct val="20000"/>
              </a:spcBef>
              <a:buClr>
                <a:schemeClr val="tx2"/>
              </a:buClr>
              <a:buChar char="•"/>
              <a:defRPr sz="2000">
                <a:solidFill>
                  <a:schemeClr val="tx1"/>
                </a:solidFill>
                <a:latin typeface="Times New Roman" panose="02020603050405020304" pitchFamily="18" charset="0"/>
              </a:defRPr>
            </a:lvl5pPr>
            <a:lvl6pPr marL="2892425"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3349625"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806825"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4264025"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Bef>
                <a:spcPct val="0"/>
              </a:spcBef>
              <a:spcAft>
                <a:spcPct val="0"/>
              </a:spcAft>
              <a:buClrTx/>
              <a:buSzTx/>
              <a:buFontTx/>
              <a:buNone/>
            </a:pPr>
            <a:r>
              <a:rPr lang="en-US" sz="2400">
                <a:solidFill>
                  <a:srgbClr val="FFFFFF"/>
                </a:solidFill>
                <a:cs typeface="Times New Roman" panose="02020603050405020304" pitchFamily="18" charset="0"/>
              </a:rPr>
              <a:t>com.prenhall.mypackage</a:t>
            </a:r>
          </a:p>
        </p:txBody>
      </p:sp>
      <p:sp>
        <p:nvSpPr>
          <p:cNvPr id="181255" name="Line 7"/>
          <p:cNvSpPr>
            <a:spLocks noChangeShapeType="1"/>
          </p:cNvSpPr>
          <p:nvPr/>
        </p:nvSpPr>
        <p:spPr bwMode="auto">
          <a:xfrm flipH="1">
            <a:off x="3581400" y="3657600"/>
            <a:ext cx="609600" cy="609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81256" name="Line 8"/>
          <p:cNvSpPr>
            <a:spLocks noChangeShapeType="1"/>
          </p:cNvSpPr>
          <p:nvPr/>
        </p:nvSpPr>
        <p:spPr bwMode="auto">
          <a:xfrm flipH="1">
            <a:off x="4267200" y="3657600"/>
            <a:ext cx="685800" cy="914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81257" name="Line 9"/>
          <p:cNvSpPr>
            <a:spLocks noChangeShapeType="1"/>
          </p:cNvSpPr>
          <p:nvPr/>
        </p:nvSpPr>
        <p:spPr bwMode="auto">
          <a:xfrm flipH="1">
            <a:off x="4876800" y="3581400"/>
            <a:ext cx="1143000" cy="1295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181258" name="Rectangle 10"/>
          <p:cNvSpPr>
            <a:spLocks noChangeArrowheads="1"/>
          </p:cNvSpPr>
          <p:nvPr/>
        </p:nvSpPr>
        <p:spPr bwMode="auto">
          <a:xfrm>
            <a:off x="5867400" y="4495800"/>
            <a:ext cx="4495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1025525" indent="-457200">
              <a:spcBef>
                <a:spcPct val="20000"/>
              </a:spcBef>
              <a:buClr>
                <a:schemeClr val="tx1"/>
              </a:buClr>
              <a:buChar char="–"/>
              <a:defRPr sz="2800">
                <a:solidFill>
                  <a:schemeClr val="tx1"/>
                </a:solidFill>
                <a:latin typeface="Times New Roman" panose="02020603050405020304" pitchFamily="18" charset="0"/>
              </a:defRPr>
            </a:lvl2pPr>
            <a:lvl3pPr marL="1520825" indent="-3810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978025" indent="-342900">
              <a:spcBef>
                <a:spcPct val="20000"/>
              </a:spcBef>
              <a:buClr>
                <a:schemeClr val="tx1"/>
              </a:buClr>
              <a:buChar char="–"/>
              <a:defRPr sz="2000">
                <a:solidFill>
                  <a:schemeClr val="tx1"/>
                </a:solidFill>
                <a:latin typeface="Times New Roman" panose="02020603050405020304" pitchFamily="18" charset="0"/>
              </a:defRPr>
            </a:lvl4pPr>
            <a:lvl5pPr marL="2435225" indent="-342900">
              <a:spcBef>
                <a:spcPct val="20000"/>
              </a:spcBef>
              <a:buClr>
                <a:schemeClr val="tx2"/>
              </a:buClr>
              <a:buChar char="•"/>
              <a:defRPr sz="2000">
                <a:solidFill>
                  <a:schemeClr val="tx1"/>
                </a:solidFill>
                <a:latin typeface="Times New Roman" panose="02020603050405020304" pitchFamily="18" charset="0"/>
              </a:defRPr>
            </a:lvl5pPr>
            <a:lvl6pPr marL="2892425"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3349625"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806825"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4264025"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Bef>
                <a:spcPct val="0"/>
              </a:spcBef>
              <a:spcAft>
                <a:spcPct val="0"/>
              </a:spcAft>
              <a:buClrTx/>
              <a:buSzTx/>
              <a:buFontTx/>
              <a:buNone/>
            </a:pPr>
            <a:r>
              <a:rPr lang="en-US" sz="1800">
                <a:solidFill>
                  <a:srgbClr val="FFFFFF"/>
                </a:solidFill>
                <a:cs typeface="Times New Roman" panose="02020603050405020304" pitchFamily="18" charset="0"/>
              </a:rPr>
              <a:t>The </a:t>
            </a:r>
            <a:r>
              <a:rPr lang="en-US" sz="1800" u="sng">
                <a:solidFill>
                  <a:srgbClr val="FFFFFF"/>
                </a:solidFill>
                <a:cs typeface="Times New Roman" panose="02020603050405020304" pitchFamily="18" charset="0"/>
              </a:rPr>
              <a:t>com</a:t>
            </a:r>
            <a:r>
              <a:rPr lang="en-US" sz="1800">
                <a:solidFill>
                  <a:srgbClr val="FFFFFF"/>
                </a:solidFill>
                <a:cs typeface="Times New Roman" panose="02020603050405020304" pitchFamily="18" charset="0"/>
              </a:rPr>
              <a:t> directory does not have to be the root directory. In order for Java to know where your package is in the file system, you must modify the environment variable </a:t>
            </a:r>
            <a:r>
              <a:rPr lang="en-US" sz="1800" u="sng">
                <a:solidFill>
                  <a:srgbClr val="FFFFFF"/>
                </a:solidFill>
                <a:cs typeface="Times New Roman" panose="02020603050405020304" pitchFamily="18" charset="0"/>
              </a:rPr>
              <a:t>classpath</a:t>
            </a:r>
            <a:r>
              <a:rPr lang="en-US" sz="1800">
                <a:solidFill>
                  <a:srgbClr val="FFFFFF"/>
                </a:solidFill>
                <a:cs typeface="Times New Roman" panose="02020603050405020304" pitchFamily="18" charset="0"/>
              </a:rPr>
              <a:t> so that it points to the directory in which your package resides. </a:t>
            </a:r>
          </a:p>
        </p:txBody>
      </p:sp>
    </p:spTree>
    <p:extLst>
      <p:ext uri="{BB962C8B-B14F-4D97-AF65-F5344CB8AC3E}">
        <p14:creationId xmlns:p14="http://schemas.microsoft.com/office/powerpoint/2010/main" val="30317310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6FD36D4-E637-4E38-A1C9-651D8880E0C4}" type="slidenum">
              <a:rPr lang="en-US">
                <a:solidFill>
                  <a:srgbClr val="FFFFFF"/>
                </a:solidFill>
              </a:rPr>
              <a:pPr/>
              <a:t>55</a:t>
            </a:fld>
            <a:endParaRPr lang="en-US">
              <a:solidFill>
                <a:srgbClr val="FFFFFF"/>
              </a:solidFill>
            </a:endParaRPr>
          </a:p>
        </p:txBody>
      </p:sp>
      <p:sp>
        <p:nvSpPr>
          <p:cNvPr id="183298" name="Rectangle 2"/>
          <p:cNvSpPr>
            <a:spLocks noGrp="1" noChangeArrowheads="1"/>
          </p:cNvSpPr>
          <p:nvPr>
            <p:ph type="title"/>
          </p:nvPr>
        </p:nvSpPr>
        <p:spPr>
          <a:xfrm>
            <a:off x="1752600" y="0"/>
            <a:ext cx="8763000" cy="990600"/>
          </a:xfrm>
        </p:spPr>
        <p:txBody>
          <a:bodyPr/>
          <a:lstStyle/>
          <a:p>
            <a:r>
              <a:rPr lang="en-US">
                <a:cs typeface="Times New Roman" panose="02020603050405020304" pitchFamily="18" charset="0"/>
              </a:rPr>
              <a:t>Setting classpath Environment </a:t>
            </a:r>
          </a:p>
        </p:txBody>
      </p:sp>
      <p:sp>
        <p:nvSpPr>
          <p:cNvPr id="183300" name="Rectangle 4"/>
          <p:cNvSpPr>
            <a:spLocks noChangeArrowheads="1"/>
          </p:cNvSpPr>
          <p:nvPr/>
        </p:nvSpPr>
        <p:spPr bwMode="auto">
          <a:xfrm>
            <a:off x="5329238" y="30670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183301" name="Object 5"/>
          <p:cNvGraphicFramePr>
            <a:graphicFrameLocks noChangeAspect="1"/>
          </p:cNvGraphicFramePr>
          <p:nvPr/>
        </p:nvGraphicFramePr>
        <p:xfrm>
          <a:off x="1905000" y="4724401"/>
          <a:ext cx="3276600" cy="1546225"/>
        </p:xfrm>
        <a:graphic>
          <a:graphicData uri="http://schemas.openxmlformats.org/presentationml/2006/ole">
            <mc:AlternateContent xmlns:mc="http://schemas.openxmlformats.org/markup-compatibility/2006">
              <mc:Choice xmlns:v="urn:schemas-microsoft-com:vml" Requires="v">
                <p:oleObj spid="_x0000_s33798" r:id="rId4" imgW="1533739" imgH="724001" progId="Paint.Picture">
                  <p:embed/>
                </p:oleObj>
              </mc:Choice>
              <mc:Fallback>
                <p:oleObj r:id="rId4" imgW="1533739" imgH="724001"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4724401"/>
                        <a:ext cx="3276600" cy="154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3306" name="Rectangle 10"/>
          <p:cNvSpPr>
            <a:spLocks noChangeArrowheads="1"/>
          </p:cNvSpPr>
          <p:nvPr/>
        </p:nvSpPr>
        <p:spPr bwMode="auto">
          <a:xfrm>
            <a:off x="1752600" y="1143000"/>
            <a:ext cx="84582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1025525" indent="-457200">
              <a:spcBef>
                <a:spcPct val="20000"/>
              </a:spcBef>
              <a:buClr>
                <a:schemeClr val="tx1"/>
              </a:buClr>
              <a:buChar char="–"/>
              <a:defRPr sz="2800">
                <a:solidFill>
                  <a:schemeClr val="tx1"/>
                </a:solidFill>
                <a:latin typeface="Times New Roman" panose="02020603050405020304" pitchFamily="18" charset="0"/>
              </a:defRPr>
            </a:lvl2pPr>
            <a:lvl3pPr marL="1520825" indent="-3810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978025" indent="-342900">
              <a:spcBef>
                <a:spcPct val="20000"/>
              </a:spcBef>
              <a:buClr>
                <a:schemeClr val="tx1"/>
              </a:buClr>
              <a:buChar char="–"/>
              <a:defRPr sz="2000">
                <a:solidFill>
                  <a:schemeClr val="tx1"/>
                </a:solidFill>
                <a:latin typeface="Times New Roman" panose="02020603050405020304" pitchFamily="18" charset="0"/>
              </a:defRPr>
            </a:lvl4pPr>
            <a:lvl5pPr marL="2435225" indent="-342900">
              <a:spcBef>
                <a:spcPct val="20000"/>
              </a:spcBef>
              <a:buClr>
                <a:schemeClr val="tx2"/>
              </a:buClr>
              <a:buChar char="•"/>
              <a:defRPr sz="2000">
                <a:solidFill>
                  <a:schemeClr val="tx1"/>
                </a:solidFill>
                <a:latin typeface="Times New Roman" panose="02020603050405020304" pitchFamily="18" charset="0"/>
              </a:defRPr>
            </a:lvl5pPr>
            <a:lvl6pPr marL="2892425"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3349625"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806825"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4264025" indent="-3429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Bef>
                <a:spcPct val="0"/>
              </a:spcBef>
              <a:spcAft>
                <a:spcPct val="0"/>
              </a:spcAft>
              <a:buClrTx/>
              <a:buSzTx/>
              <a:buFontTx/>
              <a:buNone/>
            </a:pPr>
            <a:endParaRPr lang="en-US" sz="1800" dirty="0">
              <a:solidFill>
                <a:srgbClr val="FFFFFF"/>
              </a:solidFill>
              <a:cs typeface="Times New Roman" panose="02020603050405020304" pitchFamily="18" charset="0"/>
            </a:endParaRPr>
          </a:p>
          <a:p>
            <a:pPr eaLnBrk="0" fontAlgn="base" hangingPunct="0">
              <a:lnSpc>
                <a:spcPct val="90000"/>
              </a:lnSpc>
              <a:spcBef>
                <a:spcPct val="0"/>
              </a:spcBef>
              <a:spcAft>
                <a:spcPct val="0"/>
              </a:spcAft>
              <a:buClrTx/>
              <a:buSzTx/>
              <a:buFontTx/>
              <a:buNone/>
            </a:pPr>
            <a:r>
              <a:rPr lang="en-US" sz="1800" dirty="0">
                <a:solidFill>
                  <a:srgbClr val="FFFFFF"/>
                </a:solidFill>
                <a:cs typeface="Times New Roman" panose="02020603050405020304" pitchFamily="18" charset="0"/>
              </a:rPr>
              <a:t>Suppose the com directory is under c:\book. The following line adds c:\book into the </a:t>
            </a:r>
            <a:r>
              <a:rPr lang="en-US" sz="1800" dirty="0" err="1">
                <a:solidFill>
                  <a:srgbClr val="FFFFFF"/>
                </a:solidFill>
                <a:cs typeface="Times New Roman" panose="02020603050405020304" pitchFamily="18" charset="0"/>
              </a:rPr>
              <a:t>classpath</a:t>
            </a:r>
            <a:r>
              <a:rPr lang="en-US" sz="1800" dirty="0">
                <a:solidFill>
                  <a:srgbClr val="FFFFFF"/>
                </a:solidFill>
                <a:cs typeface="Times New Roman" panose="02020603050405020304" pitchFamily="18" charset="0"/>
              </a:rPr>
              <a:t>:</a:t>
            </a:r>
          </a:p>
          <a:p>
            <a:pPr lvl="1" eaLnBrk="0" fontAlgn="base" hangingPunct="0">
              <a:lnSpc>
                <a:spcPct val="90000"/>
              </a:lnSpc>
              <a:spcBef>
                <a:spcPct val="0"/>
              </a:spcBef>
              <a:spcAft>
                <a:spcPct val="0"/>
              </a:spcAft>
              <a:buClrTx/>
              <a:buFontTx/>
              <a:buNone/>
            </a:pPr>
            <a:r>
              <a:rPr lang="en-US" sz="1600" dirty="0" err="1">
                <a:solidFill>
                  <a:srgbClr val="FFFFFF"/>
                </a:solidFill>
                <a:cs typeface="Times New Roman" panose="02020603050405020304" pitchFamily="18" charset="0"/>
              </a:rPr>
              <a:t>classpath</a:t>
            </a:r>
            <a:r>
              <a:rPr lang="en-US" sz="1600" dirty="0">
                <a:solidFill>
                  <a:srgbClr val="FFFFFF"/>
                </a:solidFill>
                <a:cs typeface="Times New Roman" panose="02020603050405020304" pitchFamily="18" charset="0"/>
              </a:rPr>
              <a:t>=.;c:\book;</a:t>
            </a:r>
          </a:p>
          <a:p>
            <a:pPr lvl="1" eaLnBrk="0" fontAlgn="base" hangingPunct="0">
              <a:lnSpc>
                <a:spcPct val="90000"/>
              </a:lnSpc>
              <a:spcBef>
                <a:spcPct val="0"/>
              </a:spcBef>
              <a:spcAft>
                <a:spcPct val="0"/>
              </a:spcAft>
              <a:buClrTx/>
              <a:buFontTx/>
              <a:buNone/>
            </a:pPr>
            <a:endParaRPr lang="en-US" sz="1600" dirty="0">
              <a:solidFill>
                <a:srgbClr val="FFFFFF"/>
              </a:solidFill>
              <a:cs typeface="Times New Roman" panose="02020603050405020304" pitchFamily="18" charset="0"/>
            </a:endParaRPr>
          </a:p>
          <a:p>
            <a:pPr eaLnBrk="0" fontAlgn="base" hangingPunct="0">
              <a:lnSpc>
                <a:spcPct val="90000"/>
              </a:lnSpc>
              <a:spcBef>
                <a:spcPct val="0"/>
              </a:spcBef>
              <a:spcAft>
                <a:spcPct val="0"/>
              </a:spcAft>
              <a:buClrTx/>
              <a:buSzTx/>
              <a:buFontTx/>
              <a:buNone/>
            </a:pPr>
            <a:r>
              <a:rPr lang="en-US" sz="1800" dirty="0">
                <a:solidFill>
                  <a:srgbClr val="FFFFFF"/>
                </a:solidFill>
                <a:cs typeface="Times New Roman" panose="02020603050405020304" pitchFamily="18" charset="0"/>
              </a:rPr>
              <a:t>The period (.) indicating the current directory is always in </a:t>
            </a:r>
            <a:r>
              <a:rPr lang="en-US" sz="1800" dirty="0" err="1">
                <a:solidFill>
                  <a:srgbClr val="FFFFFF"/>
                </a:solidFill>
                <a:cs typeface="Times New Roman" panose="02020603050405020304" pitchFamily="18" charset="0"/>
              </a:rPr>
              <a:t>classpath</a:t>
            </a:r>
            <a:r>
              <a:rPr lang="en-US" sz="1800" dirty="0">
                <a:solidFill>
                  <a:srgbClr val="FFFFFF"/>
                </a:solidFill>
                <a:cs typeface="Times New Roman" panose="02020603050405020304" pitchFamily="18" charset="0"/>
              </a:rPr>
              <a:t>. The directory c:\book is in </a:t>
            </a:r>
            <a:r>
              <a:rPr lang="en-US" sz="1800" dirty="0" err="1">
                <a:solidFill>
                  <a:srgbClr val="FFFFFF"/>
                </a:solidFill>
                <a:cs typeface="Times New Roman" panose="02020603050405020304" pitchFamily="18" charset="0"/>
              </a:rPr>
              <a:t>classpath</a:t>
            </a:r>
            <a:r>
              <a:rPr lang="en-US" sz="1800" dirty="0">
                <a:solidFill>
                  <a:srgbClr val="FFFFFF"/>
                </a:solidFill>
                <a:cs typeface="Times New Roman" panose="02020603050405020304" pitchFamily="18" charset="0"/>
              </a:rPr>
              <a:t> so that you can use the package </a:t>
            </a:r>
            <a:r>
              <a:rPr lang="en-US" sz="1800" dirty="0" err="1">
                <a:solidFill>
                  <a:srgbClr val="FFFFFF"/>
                </a:solidFill>
                <a:cs typeface="Times New Roman" panose="02020603050405020304" pitchFamily="18" charset="0"/>
              </a:rPr>
              <a:t>com.prenhall.mypackage</a:t>
            </a:r>
            <a:r>
              <a:rPr lang="en-US" sz="1800" dirty="0">
                <a:solidFill>
                  <a:srgbClr val="FFFFFF"/>
                </a:solidFill>
                <a:cs typeface="Times New Roman" panose="02020603050405020304" pitchFamily="18" charset="0"/>
              </a:rPr>
              <a:t> in the program.</a:t>
            </a:r>
          </a:p>
          <a:p>
            <a:pPr eaLnBrk="0" fontAlgn="base" hangingPunct="0">
              <a:lnSpc>
                <a:spcPct val="90000"/>
              </a:lnSpc>
              <a:spcBef>
                <a:spcPct val="0"/>
              </a:spcBef>
              <a:spcAft>
                <a:spcPct val="0"/>
              </a:spcAft>
              <a:buClrTx/>
              <a:buSzTx/>
              <a:buFontTx/>
              <a:buNone/>
            </a:pPr>
            <a:endParaRPr lang="en-US" sz="1800"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27930771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FB05121-6C88-4C45-A91C-89694AF2BE7E}" type="slidenum">
              <a:rPr lang="en-US">
                <a:solidFill>
                  <a:srgbClr val="FFFFFF"/>
                </a:solidFill>
              </a:rPr>
              <a:pPr/>
              <a:t>56</a:t>
            </a:fld>
            <a:endParaRPr lang="en-US">
              <a:solidFill>
                <a:srgbClr val="FFFFFF"/>
              </a:solidFill>
            </a:endParaRPr>
          </a:p>
        </p:txBody>
      </p:sp>
      <p:sp>
        <p:nvSpPr>
          <p:cNvPr id="186370" name="Rectangle 2"/>
          <p:cNvSpPr>
            <a:spLocks noGrp="1" noChangeArrowheads="1"/>
          </p:cNvSpPr>
          <p:nvPr>
            <p:ph type="title"/>
          </p:nvPr>
        </p:nvSpPr>
        <p:spPr>
          <a:xfrm>
            <a:off x="2209800" y="152400"/>
            <a:ext cx="7772400" cy="533400"/>
          </a:xfrm>
          <a:noFill/>
          <a:ln/>
        </p:spPr>
        <p:txBody>
          <a:bodyPr/>
          <a:lstStyle/>
          <a:p>
            <a:r>
              <a:rPr lang="en-US" sz="3200">
                <a:cs typeface="Times New Roman" panose="02020603050405020304" pitchFamily="18" charset="0"/>
              </a:rPr>
              <a:t>Putting Classes into Packages </a:t>
            </a:r>
          </a:p>
        </p:txBody>
      </p:sp>
      <p:sp>
        <p:nvSpPr>
          <p:cNvPr id="186372" name="Text Box 4"/>
          <p:cNvSpPr txBox="1">
            <a:spLocks noChangeArrowheads="1"/>
          </p:cNvSpPr>
          <p:nvPr/>
        </p:nvSpPr>
        <p:spPr bwMode="auto">
          <a:xfrm>
            <a:off x="1828800" y="838201"/>
            <a:ext cx="86106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000">
                <a:solidFill>
                  <a:srgbClr val="FFFFFF"/>
                </a:solidFill>
                <a:cs typeface="Times New Roman" panose="02020603050405020304" pitchFamily="18" charset="0"/>
              </a:rPr>
              <a:t>Every class in Java belongs to a package. The class is added to the package when it is compiled. All the classes that you have used so far in this book were placed in the current directory (a default package) when the Java source programs were compiled. To put a class in a specific package, you need to add the following line as the first noncomment and nonblank statement in the program:</a:t>
            </a:r>
          </a:p>
          <a:p>
            <a:pPr eaLnBrk="0" fontAlgn="base" hangingPunct="0">
              <a:spcBef>
                <a:spcPct val="0"/>
              </a:spcBef>
              <a:spcAft>
                <a:spcPct val="0"/>
              </a:spcAft>
            </a:pPr>
            <a:endParaRPr lang="en-US" sz="2000">
              <a:solidFill>
                <a:srgbClr val="FFFFFF"/>
              </a:solidFill>
              <a:cs typeface="Times New Roman" panose="02020603050405020304" pitchFamily="18" charset="0"/>
            </a:endParaRPr>
          </a:p>
          <a:p>
            <a:pPr lvl="1" eaLnBrk="0" fontAlgn="base" hangingPunct="0">
              <a:spcBef>
                <a:spcPct val="0"/>
              </a:spcBef>
              <a:spcAft>
                <a:spcPct val="0"/>
              </a:spcAft>
            </a:pPr>
            <a:r>
              <a:rPr lang="en-US" sz="2000">
                <a:solidFill>
                  <a:srgbClr val="FFFFFF"/>
                </a:solidFill>
                <a:cs typeface="Times New Roman" panose="02020603050405020304" pitchFamily="18" charset="0"/>
              </a:rPr>
              <a:t>package packagename;</a:t>
            </a:r>
          </a:p>
        </p:txBody>
      </p:sp>
    </p:spTree>
    <p:extLst>
      <p:ext uri="{BB962C8B-B14F-4D97-AF65-F5344CB8AC3E}">
        <p14:creationId xmlns:p14="http://schemas.microsoft.com/office/powerpoint/2010/main" val="4791028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E1BCB0E-1D4E-4ADD-954D-6294CC83285A}" type="slidenum">
              <a:rPr lang="en-US">
                <a:solidFill>
                  <a:srgbClr val="FFFFFF"/>
                </a:solidFill>
              </a:rPr>
              <a:pPr/>
              <a:t>57</a:t>
            </a:fld>
            <a:endParaRPr lang="en-US">
              <a:solidFill>
                <a:srgbClr val="FFFFFF"/>
              </a:solidFill>
            </a:endParaRPr>
          </a:p>
        </p:txBody>
      </p:sp>
      <p:sp>
        <p:nvSpPr>
          <p:cNvPr id="187394" name="Rectangle 2"/>
          <p:cNvSpPr>
            <a:spLocks noGrp="1" noChangeArrowheads="1"/>
          </p:cNvSpPr>
          <p:nvPr>
            <p:ph type="title"/>
          </p:nvPr>
        </p:nvSpPr>
        <p:spPr>
          <a:xfrm>
            <a:off x="2209800" y="152400"/>
            <a:ext cx="7772400" cy="533400"/>
          </a:xfrm>
          <a:noFill/>
          <a:ln/>
        </p:spPr>
        <p:txBody>
          <a:bodyPr/>
          <a:lstStyle/>
          <a:p>
            <a:r>
              <a:rPr lang="en-US" sz="3200">
                <a:cs typeface="Times New Roman" panose="02020603050405020304" pitchFamily="18" charset="0"/>
              </a:rPr>
              <a:t>Listing 5.8 Putting Classes into Packages</a:t>
            </a:r>
          </a:p>
        </p:txBody>
      </p:sp>
      <p:sp>
        <p:nvSpPr>
          <p:cNvPr id="187395" name="Text Box 3"/>
          <p:cNvSpPr txBox="1">
            <a:spLocks noChangeArrowheads="1"/>
          </p:cNvSpPr>
          <p:nvPr/>
        </p:nvSpPr>
        <p:spPr bwMode="auto">
          <a:xfrm>
            <a:off x="1905000" y="685801"/>
            <a:ext cx="8610600"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000" dirty="0">
                <a:solidFill>
                  <a:srgbClr val="FFFF99"/>
                </a:solidFill>
                <a:cs typeface="Times New Roman" panose="02020603050405020304" pitchFamily="18" charset="0"/>
              </a:rPr>
              <a:t>Problem</a:t>
            </a:r>
            <a:r>
              <a:rPr lang="en-US" sz="2000" dirty="0">
                <a:solidFill>
                  <a:srgbClr val="FFFFFF"/>
                </a:solidFill>
                <a:cs typeface="Times New Roman" panose="02020603050405020304" pitchFamily="18" charset="0"/>
              </a:rPr>
              <a:t> </a:t>
            </a:r>
          </a:p>
          <a:p>
            <a:pPr eaLnBrk="0" fontAlgn="base" hangingPunct="0">
              <a:spcBef>
                <a:spcPct val="0"/>
              </a:spcBef>
              <a:spcAft>
                <a:spcPct val="0"/>
              </a:spcAft>
            </a:pPr>
            <a:r>
              <a:rPr lang="en-US" sz="2000" dirty="0">
                <a:solidFill>
                  <a:srgbClr val="FFFFFF"/>
                </a:solidFill>
                <a:cs typeface="Times New Roman" panose="02020603050405020304" pitchFamily="18" charset="0"/>
              </a:rPr>
              <a:t>This example creates a class named </a:t>
            </a:r>
            <a:r>
              <a:rPr lang="en-US" sz="2000" u="sng" dirty="0">
                <a:solidFill>
                  <a:srgbClr val="FFFFFF"/>
                </a:solidFill>
                <a:cs typeface="Times New Roman" panose="02020603050405020304" pitchFamily="18" charset="0"/>
              </a:rPr>
              <a:t>Format</a:t>
            </a:r>
            <a:r>
              <a:rPr lang="en-US" sz="2000" dirty="0">
                <a:solidFill>
                  <a:srgbClr val="FFFFFF"/>
                </a:solidFill>
                <a:cs typeface="Times New Roman" panose="02020603050405020304" pitchFamily="18" charset="0"/>
              </a:rPr>
              <a:t> and places it in the package </a:t>
            </a:r>
            <a:r>
              <a:rPr lang="en-US" sz="2000" u="sng" dirty="0" err="1">
                <a:solidFill>
                  <a:srgbClr val="FFFFFF"/>
                </a:solidFill>
                <a:cs typeface="Times New Roman" panose="02020603050405020304" pitchFamily="18" charset="0"/>
              </a:rPr>
              <a:t>com.prenhall.mypackage</a:t>
            </a:r>
            <a:r>
              <a:rPr lang="en-US" sz="2000" dirty="0">
                <a:solidFill>
                  <a:srgbClr val="FFFFFF"/>
                </a:solidFill>
                <a:cs typeface="Times New Roman" panose="02020603050405020304" pitchFamily="18" charset="0"/>
              </a:rPr>
              <a:t>. The </a:t>
            </a:r>
            <a:r>
              <a:rPr lang="en-US" sz="2000" u="sng" dirty="0">
                <a:solidFill>
                  <a:srgbClr val="FFFFFF"/>
                </a:solidFill>
                <a:cs typeface="Times New Roman" panose="02020603050405020304" pitchFamily="18" charset="0"/>
              </a:rPr>
              <a:t>Format</a:t>
            </a:r>
            <a:r>
              <a:rPr lang="en-US" sz="2000" dirty="0">
                <a:solidFill>
                  <a:srgbClr val="FFFFFF"/>
                </a:solidFill>
                <a:cs typeface="Times New Roman" panose="02020603050405020304" pitchFamily="18" charset="0"/>
              </a:rPr>
              <a:t> class contains the </a:t>
            </a:r>
            <a:r>
              <a:rPr lang="en-US" sz="2000" u="sng" dirty="0">
                <a:solidFill>
                  <a:srgbClr val="FFFFFF"/>
                </a:solidFill>
                <a:cs typeface="Times New Roman" panose="02020603050405020304" pitchFamily="18" charset="0"/>
              </a:rPr>
              <a:t>format(number, </a:t>
            </a:r>
            <a:r>
              <a:rPr lang="en-US" sz="2000" u="sng" dirty="0" err="1">
                <a:solidFill>
                  <a:srgbClr val="FFFFFF"/>
                </a:solidFill>
                <a:cs typeface="Times New Roman" panose="02020603050405020304" pitchFamily="18" charset="0"/>
              </a:rPr>
              <a:t>numOfDecimalDigits</a:t>
            </a:r>
            <a:r>
              <a:rPr lang="en-US" sz="2000" u="sng" dirty="0">
                <a:solidFill>
                  <a:srgbClr val="FFFFFF"/>
                </a:solidFill>
                <a:cs typeface="Times New Roman" panose="02020603050405020304" pitchFamily="18" charset="0"/>
              </a:rPr>
              <a:t>)</a:t>
            </a:r>
            <a:r>
              <a:rPr lang="en-US" sz="2000" dirty="0">
                <a:solidFill>
                  <a:srgbClr val="FFFFFF"/>
                </a:solidFill>
                <a:cs typeface="Times New Roman" panose="02020603050405020304" pitchFamily="18" charset="0"/>
              </a:rPr>
              <a:t> method that returns a new number with the specified number of digits after the decimal point. For example, </a:t>
            </a:r>
            <a:r>
              <a:rPr lang="en-US" sz="2000" u="sng" dirty="0">
                <a:solidFill>
                  <a:srgbClr val="FFFFFF"/>
                </a:solidFill>
                <a:cs typeface="Times New Roman" panose="02020603050405020304" pitchFamily="18" charset="0"/>
              </a:rPr>
              <a:t>format(10.3422345, 2)</a:t>
            </a:r>
            <a:r>
              <a:rPr lang="en-US" sz="2000" dirty="0">
                <a:solidFill>
                  <a:srgbClr val="FFFFFF"/>
                </a:solidFill>
                <a:cs typeface="Times New Roman" panose="02020603050405020304" pitchFamily="18" charset="0"/>
              </a:rPr>
              <a:t> returns 10.34, and format(-0.343434, 3) returns –0.343. </a:t>
            </a:r>
          </a:p>
          <a:p>
            <a:pPr eaLnBrk="0" fontAlgn="base" hangingPunct="0">
              <a:spcBef>
                <a:spcPct val="0"/>
              </a:spcBef>
              <a:spcAft>
                <a:spcPct val="0"/>
              </a:spcAft>
            </a:pPr>
            <a:endParaRPr lang="en-US" sz="2000" dirty="0">
              <a:solidFill>
                <a:srgbClr val="FFFFFF"/>
              </a:solidFill>
              <a:cs typeface="Times New Roman" panose="02020603050405020304" pitchFamily="18" charset="0"/>
            </a:endParaRPr>
          </a:p>
          <a:p>
            <a:pPr eaLnBrk="0" fontAlgn="base" hangingPunct="0">
              <a:spcBef>
                <a:spcPct val="0"/>
              </a:spcBef>
              <a:spcAft>
                <a:spcPct val="0"/>
              </a:spcAft>
            </a:pPr>
            <a:r>
              <a:rPr lang="en-US" sz="2000" dirty="0">
                <a:solidFill>
                  <a:srgbClr val="FFFF99"/>
                </a:solidFill>
                <a:cs typeface="Times New Roman" panose="02020603050405020304" pitchFamily="18" charset="0"/>
              </a:rPr>
              <a:t>Solution</a:t>
            </a:r>
            <a:endParaRPr lang="en-US" sz="2000" dirty="0">
              <a:solidFill>
                <a:srgbClr val="FFFFFF"/>
              </a:solidFill>
              <a:cs typeface="Times New Roman" panose="02020603050405020304" pitchFamily="18" charset="0"/>
            </a:endParaRPr>
          </a:p>
          <a:p>
            <a:pPr eaLnBrk="0" fontAlgn="base" hangingPunct="0">
              <a:spcBef>
                <a:spcPct val="0"/>
              </a:spcBef>
              <a:spcAft>
                <a:spcPct val="0"/>
              </a:spcAft>
            </a:pPr>
            <a:r>
              <a:rPr lang="en-US" sz="2000" dirty="0">
                <a:solidFill>
                  <a:srgbClr val="FFFFFF"/>
                </a:solidFill>
                <a:cs typeface="Times New Roman" panose="02020603050405020304" pitchFamily="18" charset="0"/>
              </a:rPr>
              <a:t>1. Create Format.java as follows and save it into c:\book\com\prenhall\mypackage.</a:t>
            </a:r>
          </a:p>
          <a:p>
            <a:pPr lvl="1" eaLnBrk="0" fontAlgn="base" hangingPunct="0">
              <a:spcBef>
                <a:spcPct val="0"/>
              </a:spcBef>
              <a:spcAft>
                <a:spcPct val="0"/>
              </a:spcAft>
            </a:pPr>
            <a:r>
              <a:rPr lang="en-US" sz="1400" dirty="0">
                <a:solidFill>
                  <a:srgbClr val="FFFFFF"/>
                </a:solidFill>
                <a:latin typeface="Courier New" panose="02070309020205020404" pitchFamily="49" charset="0"/>
                <a:cs typeface="Times New Roman" panose="02020603050405020304" pitchFamily="18" charset="0"/>
              </a:rPr>
              <a:t>// Format.java: Format number. </a:t>
            </a:r>
          </a:p>
          <a:p>
            <a:pPr lvl="1" eaLnBrk="0" fontAlgn="base" hangingPunct="0">
              <a:spcBef>
                <a:spcPct val="0"/>
              </a:spcBef>
              <a:spcAft>
                <a:spcPct val="0"/>
              </a:spcAft>
            </a:pPr>
            <a:r>
              <a:rPr lang="en-US" sz="1400" dirty="0">
                <a:solidFill>
                  <a:srgbClr val="FFFFFF"/>
                </a:solidFill>
                <a:latin typeface="Courier New" panose="02070309020205020404" pitchFamily="49" charset="0"/>
                <a:cs typeface="Times New Roman" panose="02020603050405020304" pitchFamily="18" charset="0"/>
              </a:rPr>
              <a:t>package </a:t>
            </a:r>
            <a:r>
              <a:rPr lang="en-US" sz="1400" dirty="0" err="1">
                <a:solidFill>
                  <a:srgbClr val="FFFFFF"/>
                </a:solidFill>
                <a:latin typeface="Courier New" panose="02070309020205020404" pitchFamily="49" charset="0"/>
                <a:cs typeface="Times New Roman" panose="02020603050405020304" pitchFamily="18" charset="0"/>
              </a:rPr>
              <a:t>com.prenhall.mypackage</a:t>
            </a:r>
            <a:r>
              <a:rPr lang="en-US" sz="1400" dirty="0">
                <a:solidFill>
                  <a:srgbClr val="FFFFFF"/>
                </a:solidFill>
                <a:latin typeface="Courier New" panose="02070309020205020404" pitchFamily="49" charset="0"/>
                <a:cs typeface="Times New Roman" panose="02020603050405020304" pitchFamily="18" charset="0"/>
              </a:rPr>
              <a:t>;</a:t>
            </a:r>
          </a:p>
          <a:p>
            <a:pPr lvl="1" eaLnBrk="0" fontAlgn="base" hangingPunct="0">
              <a:spcBef>
                <a:spcPct val="0"/>
              </a:spcBef>
              <a:spcAft>
                <a:spcPct val="0"/>
              </a:spcAft>
            </a:pPr>
            <a:r>
              <a:rPr lang="en-US" sz="1400" dirty="0">
                <a:solidFill>
                  <a:srgbClr val="FFFFFF"/>
                </a:solidFill>
                <a:latin typeface="Courier New" panose="02070309020205020404" pitchFamily="49" charset="0"/>
                <a:cs typeface="Times New Roman" panose="02020603050405020304" pitchFamily="18" charset="0"/>
              </a:rPr>
              <a:t> </a:t>
            </a:r>
          </a:p>
          <a:p>
            <a:pPr lvl="1" eaLnBrk="0" fontAlgn="base" hangingPunct="0">
              <a:spcBef>
                <a:spcPct val="0"/>
              </a:spcBef>
              <a:spcAft>
                <a:spcPct val="0"/>
              </a:spcAft>
            </a:pPr>
            <a:r>
              <a:rPr lang="en-US" sz="1400" dirty="0">
                <a:solidFill>
                  <a:srgbClr val="FFFFFF"/>
                </a:solidFill>
                <a:latin typeface="Courier New" panose="02070309020205020404" pitchFamily="49" charset="0"/>
                <a:cs typeface="Times New Roman" panose="02020603050405020304" pitchFamily="18" charset="0"/>
              </a:rPr>
              <a:t>public class Format {</a:t>
            </a:r>
          </a:p>
          <a:p>
            <a:pPr lvl="1" eaLnBrk="0" fontAlgn="base" hangingPunct="0">
              <a:spcBef>
                <a:spcPct val="0"/>
              </a:spcBef>
              <a:spcAft>
                <a:spcPct val="0"/>
              </a:spcAft>
            </a:pPr>
            <a:endParaRPr lang="en-US" sz="1400" dirty="0" smtClean="0">
              <a:solidFill>
                <a:srgbClr val="FFFFFF"/>
              </a:solidFill>
              <a:latin typeface="Courier New" panose="02070309020205020404" pitchFamily="49" charset="0"/>
              <a:cs typeface="Times New Roman" panose="02020603050405020304" pitchFamily="18" charset="0"/>
            </a:endParaRPr>
          </a:p>
          <a:p>
            <a:pPr lvl="1" eaLnBrk="0" fontAlgn="base" hangingPunct="0">
              <a:spcBef>
                <a:spcPct val="0"/>
              </a:spcBef>
              <a:spcAft>
                <a:spcPct val="0"/>
              </a:spcAft>
            </a:pPr>
            <a:r>
              <a:rPr lang="en-US" sz="1400" dirty="0" smtClean="0">
                <a:solidFill>
                  <a:srgbClr val="FFFFFF"/>
                </a:solidFill>
                <a:latin typeface="Courier New" panose="02070309020205020404" pitchFamily="49" charset="0"/>
                <a:cs typeface="Times New Roman" panose="02020603050405020304" pitchFamily="18" charset="0"/>
              </a:rPr>
              <a:t>  </a:t>
            </a:r>
            <a:r>
              <a:rPr lang="en-US" sz="1400" dirty="0">
                <a:solidFill>
                  <a:srgbClr val="FFFFFF"/>
                </a:solidFill>
                <a:latin typeface="Courier New" panose="02070309020205020404" pitchFamily="49" charset="0"/>
                <a:cs typeface="Times New Roman" panose="02020603050405020304" pitchFamily="18" charset="0"/>
              </a:rPr>
              <a:t>public static double </a:t>
            </a:r>
            <a:r>
              <a:rPr lang="en-US" sz="1400" dirty="0" smtClean="0">
                <a:solidFill>
                  <a:srgbClr val="FFFFFF"/>
                </a:solidFill>
                <a:latin typeface="Courier New" panose="02070309020205020404" pitchFamily="49" charset="0"/>
                <a:cs typeface="Times New Roman" panose="02020603050405020304" pitchFamily="18" charset="0"/>
              </a:rPr>
              <a:t>format(double </a:t>
            </a:r>
            <a:r>
              <a:rPr lang="en-US" sz="1400" dirty="0">
                <a:solidFill>
                  <a:srgbClr val="FFFFFF"/>
                </a:solidFill>
                <a:latin typeface="Courier New" panose="02070309020205020404" pitchFamily="49" charset="0"/>
                <a:cs typeface="Times New Roman" panose="02020603050405020304" pitchFamily="18" charset="0"/>
              </a:rPr>
              <a:t>number, </a:t>
            </a:r>
            <a:r>
              <a:rPr lang="en-US" sz="1400" dirty="0" err="1">
                <a:solidFill>
                  <a:srgbClr val="FFFFFF"/>
                </a:solidFill>
                <a:latin typeface="Courier New" panose="02070309020205020404" pitchFamily="49" charset="0"/>
                <a:cs typeface="Times New Roman" panose="02020603050405020304" pitchFamily="18" charset="0"/>
              </a:rPr>
              <a:t>int</a:t>
            </a:r>
            <a:r>
              <a:rPr lang="en-US" sz="1400" dirty="0">
                <a:solidFill>
                  <a:srgbClr val="FFFFFF"/>
                </a:solidFill>
                <a:latin typeface="Courier New" panose="02070309020205020404" pitchFamily="49" charset="0"/>
                <a:cs typeface="Times New Roman" panose="02020603050405020304" pitchFamily="18" charset="0"/>
              </a:rPr>
              <a:t> </a:t>
            </a:r>
            <a:r>
              <a:rPr lang="en-US" sz="1400" dirty="0" err="1">
                <a:solidFill>
                  <a:srgbClr val="FFFFFF"/>
                </a:solidFill>
                <a:latin typeface="Courier New" panose="02070309020205020404" pitchFamily="49" charset="0"/>
                <a:cs typeface="Times New Roman" panose="02020603050405020304" pitchFamily="18" charset="0"/>
              </a:rPr>
              <a:t>numOfDecimalDigits</a:t>
            </a:r>
            <a:r>
              <a:rPr lang="en-US" sz="1400" dirty="0">
                <a:solidFill>
                  <a:srgbClr val="FFFFFF"/>
                </a:solidFill>
                <a:latin typeface="Courier New" panose="02070309020205020404" pitchFamily="49" charset="0"/>
                <a:cs typeface="Times New Roman" panose="02020603050405020304" pitchFamily="18" charset="0"/>
              </a:rPr>
              <a:t>) </a:t>
            </a:r>
            <a:r>
              <a:rPr lang="en-US" sz="1400" dirty="0" smtClean="0">
                <a:solidFill>
                  <a:srgbClr val="FFFFFF"/>
                </a:solidFill>
                <a:latin typeface="Courier New" panose="02070309020205020404" pitchFamily="49" charset="0"/>
                <a:cs typeface="Times New Roman" panose="02020603050405020304" pitchFamily="18" charset="0"/>
              </a:rPr>
              <a:t>{</a:t>
            </a:r>
          </a:p>
          <a:p>
            <a:pPr lvl="1" eaLnBrk="0" fontAlgn="base" hangingPunct="0">
              <a:spcBef>
                <a:spcPct val="0"/>
              </a:spcBef>
              <a:spcAft>
                <a:spcPct val="0"/>
              </a:spcAft>
            </a:pPr>
            <a:endParaRPr lang="en-US" sz="1400" dirty="0">
              <a:solidFill>
                <a:srgbClr val="FFFFFF"/>
              </a:solidFill>
              <a:latin typeface="Courier New" panose="02070309020205020404" pitchFamily="49" charset="0"/>
              <a:cs typeface="Times New Roman" panose="02020603050405020304" pitchFamily="18" charset="0"/>
            </a:endParaRPr>
          </a:p>
          <a:p>
            <a:pPr lvl="1" eaLnBrk="0" fontAlgn="base" hangingPunct="0">
              <a:spcBef>
                <a:spcPct val="0"/>
              </a:spcBef>
              <a:spcAft>
                <a:spcPct val="0"/>
              </a:spcAft>
            </a:pPr>
            <a:r>
              <a:rPr lang="en-US" sz="1400" dirty="0">
                <a:solidFill>
                  <a:srgbClr val="FFFFFF"/>
                </a:solidFill>
                <a:latin typeface="Courier New" panose="02070309020205020404" pitchFamily="49" charset="0"/>
                <a:cs typeface="Times New Roman" panose="02020603050405020304" pitchFamily="18" charset="0"/>
              </a:rPr>
              <a:t>    return </a:t>
            </a:r>
            <a:r>
              <a:rPr lang="en-US" sz="1400" dirty="0" err="1">
                <a:solidFill>
                  <a:srgbClr val="FFFFFF"/>
                </a:solidFill>
                <a:latin typeface="Courier New" panose="02070309020205020404" pitchFamily="49" charset="0"/>
                <a:cs typeface="Times New Roman" panose="02020603050405020304" pitchFamily="18" charset="0"/>
              </a:rPr>
              <a:t>Math.round</a:t>
            </a:r>
            <a:r>
              <a:rPr lang="en-US" sz="1400" dirty="0">
                <a:solidFill>
                  <a:srgbClr val="FFFFFF"/>
                </a:solidFill>
                <a:latin typeface="Courier New" panose="02070309020205020404" pitchFamily="49" charset="0"/>
                <a:cs typeface="Times New Roman" panose="02020603050405020304" pitchFamily="18" charset="0"/>
              </a:rPr>
              <a:t>(number * </a:t>
            </a:r>
            <a:r>
              <a:rPr lang="en-US" sz="1400" dirty="0" err="1">
                <a:solidFill>
                  <a:srgbClr val="FFFFFF"/>
                </a:solidFill>
                <a:latin typeface="Courier New" panose="02070309020205020404" pitchFamily="49" charset="0"/>
                <a:cs typeface="Times New Roman" panose="02020603050405020304" pitchFamily="18" charset="0"/>
              </a:rPr>
              <a:t>Math.pow</a:t>
            </a:r>
            <a:r>
              <a:rPr lang="en-US" sz="1400" dirty="0">
                <a:solidFill>
                  <a:srgbClr val="FFFFFF"/>
                </a:solidFill>
                <a:latin typeface="Courier New" panose="02070309020205020404" pitchFamily="49" charset="0"/>
                <a:cs typeface="Times New Roman" panose="02020603050405020304" pitchFamily="18" charset="0"/>
              </a:rPr>
              <a:t>(10, </a:t>
            </a:r>
            <a:r>
              <a:rPr lang="en-US" sz="1400" dirty="0" err="1">
                <a:solidFill>
                  <a:srgbClr val="FFFFFF"/>
                </a:solidFill>
                <a:latin typeface="Courier New" panose="02070309020205020404" pitchFamily="49" charset="0"/>
                <a:cs typeface="Times New Roman" panose="02020603050405020304" pitchFamily="18" charset="0"/>
              </a:rPr>
              <a:t>numOfDecimalDigits</a:t>
            </a:r>
            <a:r>
              <a:rPr lang="en-US" sz="1400" dirty="0">
                <a:solidFill>
                  <a:srgbClr val="FFFFFF"/>
                </a:solidFill>
                <a:latin typeface="Courier New" panose="02070309020205020404" pitchFamily="49" charset="0"/>
                <a:cs typeface="Times New Roman" panose="02020603050405020304" pitchFamily="18" charset="0"/>
              </a:rPr>
              <a:t>)) /</a:t>
            </a:r>
          </a:p>
          <a:p>
            <a:pPr lvl="1" eaLnBrk="0" fontAlgn="base" hangingPunct="0">
              <a:spcBef>
                <a:spcPct val="0"/>
              </a:spcBef>
              <a:spcAft>
                <a:spcPct val="0"/>
              </a:spcAft>
            </a:pPr>
            <a:r>
              <a:rPr lang="en-US" sz="1400" dirty="0">
                <a:solidFill>
                  <a:srgbClr val="FFFFFF"/>
                </a:solidFill>
                <a:latin typeface="Courier New" panose="02070309020205020404" pitchFamily="49" charset="0"/>
                <a:cs typeface="Times New Roman" panose="02020603050405020304" pitchFamily="18" charset="0"/>
              </a:rPr>
              <a:t>      </a:t>
            </a:r>
            <a:r>
              <a:rPr lang="en-US" sz="1400" dirty="0" err="1">
                <a:solidFill>
                  <a:srgbClr val="FFFFFF"/>
                </a:solidFill>
                <a:latin typeface="Courier New" panose="02070309020205020404" pitchFamily="49" charset="0"/>
                <a:cs typeface="Times New Roman" panose="02020603050405020304" pitchFamily="18" charset="0"/>
              </a:rPr>
              <a:t>Math.pow</a:t>
            </a:r>
            <a:r>
              <a:rPr lang="en-US" sz="1400" dirty="0">
                <a:solidFill>
                  <a:srgbClr val="FFFFFF"/>
                </a:solidFill>
                <a:latin typeface="Courier New" panose="02070309020205020404" pitchFamily="49" charset="0"/>
                <a:cs typeface="Times New Roman" panose="02020603050405020304" pitchFamily="18" charset="0"/>
              </a:rPr>
              <a:t>(10, </a:t>
            </a:r>
            <a:r>
              <a:rPr lang="en-US" sz="1400" dirty="0" err="1">
                <a:solidFill>
                  <a:srgbClr val="FFFFFF"/>
                </a:solidFill>
                <a:latin typeface="Courier New" panose="02070309020205020404" pitchFamily="49" charset="0"/>
                <a:cs typeface="Times New Roman" panose="02020603050405020304" pitchFamily="18" charset="0"/>
              </a:rPr>
              <a:t>numOfDecimalDigits</a:t>
            </a:r>
            <a:r>
              <a:rPr lang="en-US" sz="1400" dirty="0">
                <a:solidFill>
                  <a:srgbClr val="FFFFFF"/>
                </a:solidFill>
                <a:latin typeface="Courier New" panose="02070309020205020404" pitchFamily="49" charset="0"/>
                <a:cs typeface="Times New Roman" panose="02020603050405020304" pitchFamily="18" charset="0"/>
              </a:rPr>
              <a:t>);</a:t>
            </a:r>
          </a:p>
          <a:p>
            <a:pPr lvl="1" eaLnBrk="0" fontAlgn="base" hangingPunct="0">
              <a:spcBef>
                <a:spcPct val="0"/>
              </a:spcBef>
              <a:spcAft>
                <a:spcPct val="0"/>
              </a:spcAft>
            </a:pPr>
            <a:r>
              <a:rPr lang="en-US" sz="1400" dirty="0">
                <a:solidFill>
                  <a:srgbClr val="FFFFFF"/>
                </a:solidFill>
                <a:latin typeface="Courier New" panose="02070309020205020404" pitchFamily="49" charset="0"/>
                <a:cs typeface="Times New Roman" panose="02020603050405020304" pitchFamily="18" charset="0"/>
              </a:rPr>
              <a:t>  }</a:t>
            </a:r>
          </a:p>
          <a:p>
            <a:pPr lvl="1" eaLnBrk="0" fontAlgn="base" hangingPunct="0">
              <a:spcBef>
                <a:spcPct val="0"/>
              </a:spcBef>
              <a:spcAft>
                <a:spcPct val="0"/>
              </a:spcAft>
            </a:pPr>
            <a:r>
              <a:rPr lang="en-US" sz="1400" dirty="0">
                <a:solidFill>
                  <a:srgbClr val="FFFFFF"/>
                </a:solidFill>
                <a:latin typeface="Courier New" panose="02070309020205020404" pitchFamily="49" charset="0"/>
                <a:cs typeface="Times New Roman" panose="02020603050405020304" pitchFamily="18" charset="0"/>
              </a:rPr>
              <a:t>}</a:t>
            </a:r>
            <a:endParaRPr lang="en-US" sz="2000" dirty="0">
              <a:solidFill>
                <a:srgbClr val="FFFFFF"/>
              </a:solidFill>
              <a:latin typeface="Courier New" panose="02070309020205020404" pitchFamily="49" charset="0"/>
              <a:cs typeface="Times New Roman" panose="02020603050405020304" pitchFamily="18" charset="0"/>
            </a:endParaRPr>
          </a:p>
          <a:p>
            <a:pPr eaLnBrk="0" fontAlgn="base" hangingPunct="0">
              <a:spcBef>
                <a:spcPct val="0"/>
              </a:spcBef>
              <a:spcAft>
                <a:spcPct val="0"/>
              </a:spcAft>
            </a:pPr>
            <a:r>
              <a:rPr lang="en-US" sz="2000" dirty="0">
                <a:solidFill>
                  <a:srgbClr val="FFFFFF"/>
                </a:solidFill>
                <a:cs typeface="Times New Roman" panose="02020603050405020304" pitchFamily="18" charset="0"/>
              </a:rPr>
              <a:t>2. Compile Format.java. Make sure </a:t>
            </a:r>
            <a:r>
              <a:rPr lang="en-US" sz="2000" dirty="0" err="1">
                <a:solidFill>
                  <a:srgbClr val="FFFFFF"/>
                </a:solidFill>
                <a:cs typeface="Times New Roman" panose="02020603050405020304" pitchFamily="18" charset="0"/>
              </a:rPr>
              <a:t>Format.class</a:t>
            </a:r>
            <a:r>
              <a:rPr lang="en-US" sz="2000" dirty="0">
                <a:solidFill>
                  <a:srgbClr val="FFFFFF"/>
                </a:solidFill>
                <a:cs typeface="Times New Roman" panose="02020603050405020304" pitchFamily="18" charset="0"/>
              </a:rPr>
              <a:t> is in c:\book\com\prenhall\mypackage.</a:t>
            </a:r>
          </a:p>
        </p:txBody>
      </p:sp>
    </p:spTree>
    <p:extLst>
      <p:ext uri="{BB962C8B-B14F-4D97-AF65-F5344CB8AC3E}">
        <p14:creationId xmlns:p14="http://schemas.microsoft.com/office/powerpoint/2010/main" val="4094905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64B5BCA-50DB-4987-926B-D9994961197C}" type="slidenum">
              <a:rPr lang="en-US">
                <a:solidFill>
                  <a:srgbClr val="FFFFFF"/>
                </a:solidFill>
              </a:rPr>
              <a:pPr/>
              <a:t>58</a:t>
            </a:fld>
            <a:endParaRPr lang="en-US">
              <a:solidFill>
                <a:srgbClr val="FFFFFF"/>
              </a:solidFill>
            </a:endParaRPr>
          </a:p>
        </p:txBody>
      </p:sp>
      <p:sp>
        <p:nvSpPr>
          <p:cNvPr id="188418" name="Rectangle 2"/>
          <p:cNvSpPr>
            <a:spLocks noGrp="1" noChangeArrowheads="1"/>
          </p:cNvSpPr>
          <p:nvPr>
            <p:ph type="title"/>
          </p:nvPr>
        </p:nvSpPr>
        <p:spPr>
          <a:xfrm>
            <a:off x="2209800" y="152400"/>
            <a:ext cx="7772400" cy="533400"/>
          </a:xfrm>
          <a:noFill/>
          <a:ln/>
        </p:spPr>
        <p:txBody>
          <a:bodyPr/>
          <a:lstStyle/>
          <a:p>
            <a:r>
              <a:rPr lang="en-US" sz="3200">
                <a:cs typeface="Times New Roman" panose="02020603050405020304" pitchFamily="18" charset="0"/>
              </a:rPr>
              <a:t>Using Classes from Packages </a:t>
            </a:r>
          </a:p>
        </p:txBody>
      </p:sp>
      <p:sp>
        <p:nvSpPr>
          <p:cNvPr id="188419" name="Text Box 3"/>
          <p:cNvSpPr txBox="1">
            <a:spLocks noChangeArrowheads="1"/>
          </p:cNvSpPr>
          <p:nvPr/>
        </p:nvSpPr>
        <p:spPr bwMode="auto">
          <a:xfrm>
            <a:off x="1676400" y="838201"/>
            <a:ext cx="8839200"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000">
                <a:solidFill>
                  <a:srgbClr val="FFFFFF"/>
                </a:solidFill>
                <a:cs typeface="Times New Roman" panose="02020603050405020304" pitchFamily="18" charset="0"/>
              </a:rPr>
              <a:t>There are two ways to use classes from a package. </a:t>
            </a:r>
          </a:p>
          <a:p>
            <a:pPr eaLnBrk="0" fontAlgn="base" hangingPunct="0">
              <a:spcBef>
                <a:spcPct val="0"/>
              </a:spcBef>
              <a:spcAft>
                <a:spcPct val="0"/>
              </a:spcAft>
              <a:buFontTx/>
              <a:buChar char="•"/>
            </a:pPr>
            <a:r>
              <a:rPr lang="en-US" sz="2000">
                <a:solidFill>
                  <a:srgbClr val="FFFFFF"/>
                </a:solidFill>
                <a:cs typeface="Times New Roman" panose="02020603050405020304" pitchFamily="18" charset="0"/>
              </a:rPr>
              <a:t>   One way is to use the fully qualified name of the class. For example, the fully qualified name for JOptionPane is javax.swing.JOptionPane. For Format in the preceding example, it is com.prenhall.mypackage.Format. This is convenient if the class is used a few times in the program. </a:t>
            </a:r>
          </a:p>
          <a:p>
            <a:pPr eaLnBrk="0" fontAlgn="base" hangingPunct="0">
              <a:spcBef>
                <a:spcPct val="0"/>
              </a:spcBef>
              <a:spcAft>
                <a:spcPct val="0"/>
              </a:spcAft>
              <a:buFontTx/>
              <a:buChar char="•"/>
            </a:pPr>
            <a:r>
              <a:rPr lang="en-US" sz="2000">
                <a:solidFill>
                  <a:srgbClr val="FFFFFF"/>
                </a:solidFill>
                <a:cs typeface="Times New Roman" panose="02020603050405020304" pitchFamily="18" charset="0"/>
              </a:rPr>
              <a:t>   The other way is to use the import statement. For example, to import all the classes in the javax.swing package, you can use </a:t>
            </a:r>
          </a:p>
          <a:p>
            <a:pPr eaLnBrk="0" fontAlgn="base" hangingPunct="0">
              <a:spcBef>
                <a:spcPct val="0"/>
              </a:spcBef>
              <a:spcAft>
                <a:spcPct val="0"/>
              </a:spcAft>
            </a:pPr>
            <a:r>
              <a:rPr lang="en-US" sz="2000">
                <a:solidFill>
                  <a:srgbClr val="FFFFFF"/>
                </a:solidFill>
                <a:cs typeface="Times New Roman" panose="02020603050405020304" pitchFamily="18" charset="0"/>
              </a:rPr>
              <a:t>       import javax.swing.*;</a:t>
            </a:r>
          </a:p>
          <a:p>
            <a:pPr eaLnBrk="0" fontAlgn="base" hangingPunct="0">
              <a:spcBef>
                <a:spcPct val="0"/>
              </a:spcBef>
              <a:spcAft>
                <a:spcPct val="0"/>
              </a:spcAft>
            </a:pPr>
            <a:endParaRPr lang="en-US" sz="2000">
              <a:solidFill>
                <a:srgbClr val="FFFFFF"/>
              </a:solidFill>
              <a:cs typeface="Times New Roman" panose="02020603050405020304" pitchFamily="18" charset="0"/>
            </a:endParaRPr>
          </a:p>
          <a:p>
            <a:pPr eaLnBrk="0" fontAlgn="base" hangingPunct="0">
              <a:spcBef>
                <a:spcPct val="0"/>
              </a:spcBef>
              <a:spcAft>
                <a:spcPct val="0"/>
              </a:spcAft>
            </a:pPr>
            <a:r>
              <a:rPr lang="en-US" sz="2000">
                <a:solidFill>
                  <a:srgbClr val="FFFFFF"/>
                </a:solidFill>
                <a:cs typeface="Times New Roman" panose="02020603050405020304" pitchFamily="18" charset="0"/>
              </a:rPr>
              <a:t>An import that uses a * is called an import on demand declaration. You can also import a specific class. For example, this statement imports javax.swing.JOptionPane:</a:t>
            </a:r>
          </a:p>
          <a:p>
            <a:pPr lvl="1" eaLnBrk="0" fontAlgn="base" hangingPunct="0">
              <a:spcBef>
                <a:spcPct val="0"/>
              </a:spcBef>
              <a:spcAft>
                <a:spcPct val="0"/>
              </a:spcAft>
            </a:pPr>
            <a:r>
              <a:rPr lang="en-US" sz="2000">
                <a:solidFill>
                  <a:srgbClr val="FFFFFF"/>
                </a:solidFill>
                <a:cs typeface="Times New Roman" panose="02020603050405020304" pitchFamily="18" charset="0"/>
              </a:rPr>
              <a:t>import javax.swing.JOptionPane;</a:t>
            </a:r>
          </a:p>
          <a:p>
            <a:pPr lvl="1" eaLnBrk="0" fontAlgn="base" hangingPunct="0">
              <a:spcBef>
                <a:spcPct val="0"/>
              </a:spcBef>
              <a:spcAft>
                <a:spcPct val="0"/>
              </a:spcAft>
            </a:pPr>
            <a:endParaRPr lang="en-US" sz="2000">
              <a:solidFill>
                <a:srgbClr val="FFFFFF"/>
              </a:solidFill>
              <a:cs typeface="Times New Roman" panose="02020603050405020304" pitchFamily="18" charset="0"/>
            </a:endParaRPr>
          </a:p>
          <a:p>
            <a:pPr eaLnBrk="0" fontAlgn="base" hangingPunct="0">
              <a:spcBef>
                <a:spcPct val="0"/>
              </a:spcBef>
              <a:spcAft>
                <a:spcPct val="0"/>
              </a:spcAft>
            </a:pPr>
            <a:r>
              <a:rPr lang="en-US" sz="2000">
                <a:solidFill>
                  <a:srgbClr val="FFFFFF"/>
                </a:solidFill>
                <a:cs typeface="Times New Roman" panose="02020603050405020304" pitchFamily="18" charset="0"/>
              </a:rPr>
              <a:t>The information for the classes in an imported package is not read in at compile time or runtime unless the class is used in the program. The import statement simply tells the compiler where to locate the classes. </a:t>
            </a:r>
          </a:p>
        </p:txBody>
      </p:sp>
    </p:spTree>
    <p:extLst>
      <p:ext uri="{BB962C8B-B14F-4D97-AF65-F5344CB8AC3E}">
        <p14:creationId xmlns:p14="http://schemas.microsoft.com/office/powerpoint/2010/main" val="31253132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DD13064-1E33-413F-80FD-C3B28C1E4151}" type="slidenum">
              <a:rPr lang="en-US">
                <a:solidFill>
                  <a:srgbClr val="FFFFFF"/>
                </a:solidFill>
              </a:rPr>
              <a:pPr/>
              <a:t>59</a:t>
            </a:fld>
            <a:endParaRPr lang="en-US">
              <a:solidFill>
                <a:srgbClr val="FFFFFF"/>
              </a:solidFill>
            </a:endParaRPr>
          </a:p>
        </p:txBody>
      </p:sp>
      <p:sp>
        <p:nvSpPr>
          <p:cNvPr id="189442" name="Rectangle 2"/>
          <p:cNvSpPr>
            <a:spLocks noGrp="1" noChangeArrowheads="1"/>
          </p:cNvSpPr>
          <p:nvPr>
            <p:ph type="title"/>
          </p:nvPr>
        </p:nvSpPr>
        <p:spPr>
          <a:xfrm>
            <a:off x="2209800" y="152400"/>
            <a:ext cx="7772400" cy="533400"/>
          </a:xfrm>
          <a:noFill/>
          <a:ln/>
        </p:spPr>
        <p:txBody>
          <a:bodyPr/>
          <a:lstStyle/>
          <a:p>
            <a:r>
              <a:rPr lang="en-US" sz="3200">
                <a:cs typeface="Times New Roman" panose="02020603050405020304" pitchFamily="18" charset="0"/>
              </a:rPr>
              <a:t>Listing 5.9 Using Packages</a:t>
            </a:r>
          </a:p>
        </p:txBody>
      </p:sp>
      <p:sp>
        <p:nvSpPr>
          <p:cNvPr id="189443" name="Text Box 3"/>
          <p:cNvSpPr txBox="1">
            <a:spLocks noChangeArrowheads="1"/>
          </p:cNvSpPr>
          <p:nvPr/>
        </p:nvSpPr>
        <p:spPr bwMode="auto">
          <a:xfrm>
            <a:off x="1752600" y="990600"/>
            <a:ext cx="8915400"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000">
                <a:solidFill>
                  <a:srgbClr val="FFFF99"/>
                </a:solidFill>
                <a:cs typeface="Times New Roman" panose="02020603050405020304" pitchFamily="18" charset="0"/>
              </a:rPr>
              <a:t>Problem</a:t>
            </a:r>
            <a:r>
              <a:rPr lang="en-US" sz="2000">
                <a:solidFill>
                  <a:srgbClr val="FFFFFF"/>
                </a:solidFill>
                <a:cs typeface="Times New Roman" panose="02020603050405020304" pitchFamily="18" charset="0"/>
              </a:rPr>
              <a:t> </a:t>
            </a:r>
          </a:p>
          <a:p>
            <a:pPr eaLnBrk="0" fontAlgn="base" hangingPunct="0">
              <a:spcBef>
                <a:spcPct val="0"/>
              </a:spcBef>
              <a:spcAft>
                <a:spcPct val="0"/>
              </a:spcAft>
            </a:pPr>
            <a:r>
              <a:rPr lang="en-US" sz="2000">
                <a:solidFill>
                  <a:srgbClr val="FFFFFF"/>
                </a:solidFill>
                <a:cs typeface="Times New Roman" panose="02020603050405020304" pitchFamily="18" charset="0"/>
              </a:rPr>
              <a:t>This example shows a program that uses the Format class in the com.prenhall.mypackage.mypackage package.</a:t>
            </a:r>
          </a:p>
          <a:p>
            <a:pPr eaLnBrk="0" fontAlgn="base" hangingPunct="0">
              <a:spcBef>
                <a:spcPct val="0"/>
              </a:spcBef>
              <a:spcAft>
                <a:spcPct val="0"/>
              </a:spcAft>
            </a:pPr>
            <a:endParaRPr lang="en-US" sz="2000">
              <a:solidFill>
                <a:srgbClr val="FFFFFF"/>
              </a:solidFill>
              <a:cs typeface="Times New Roman" panose="02020603050405020304" pitchFamily="18" charset="0"/>
            </a:endParaRPr>
          </a:p>
          <a:p>
            <a:pPr eaLnBrk="0" fontAlgn="base" hangingPunct="0">
              <a:spcBef>
                <a:spcPct val="0"/>
              </a:spcBef>
              <a:spcAft>
                <a:spcPct val="0"/>
              </a:spcAft>
            </a:pPr>
            <a:r>
              <a:rPr lang="en-US" sz="2000">
                <a:solidFill>
                  <a:srgbClr val="FFFF99"/>
                </a:solidFill>
                <a:cs typeface="Times New Roman" panose="02020603050405020304" pitchFamily="18" charset="0"/>
              </a:rPr>
              <a:t>Solution</a:t>
            </a:r>
            <a:endParaRPr lang="en-US" sz="2000">
              <a:solidFill>
                <a:srgbClr val="FFFFFF"/>
              </a:solidFill>
              <a:cs typeface="Times New Roman" panose="02020603050405020304" pitchFamily="18" charset="0"/>
            </a:endParaRPr>
          </a:p>
          <a:p>
            <a:pPr eaLnBrk="0" fontAlgn="base" hangingPunct="0">
              <a:spcBef>
                <a:spcPct val="0"/>
              </a:spcBef>
              <a:spcAft>
                <a:spcPct val="0"/>
              </a:spcAft>
            </a:pPr>
            <a:r>
              <a:rPr lang="en-US" sz="2000">
                <a:solidFill>
                  <a:srgbClr val="FFFFFF"/>
                </a:solidFill>
                <a:cs typeface="Times New Roman" panose="02020603050405020304" pitchFamily="18" charset="0"/>
              </a:rPr>
              <a:t>1. Create TestFormatClass.java as follows and save it into c:\book.</a:t>
            </a:r>
          </a:p>
          <a:p>
            <a:pPr eaLnBrk="0" fontAlgn="base" hangingPunct="0">
              <a:spcBef>
                <a:spcPct val="0"/>
              </a:spcBef>
              <a:spcAft>
                <a:spcPct val="0"/>
              </a:spcAft>
            </a:pPr>
            <a:r>
              <a:rPr lang="en-US" sz="2000">
                <a:solidFill>
                  <a:srgbClr val="FFFFFF"/>
                </a:solidFill>
                <a:cs typeface="Times New Roman" panose="02020603050405020304" pitchFamily="18" charset="0"/>
              </a:rPr>
              <a:t>The following code gives the solution to the problem.</a:t>
            </a:r>
          </a:p>
          <a:p>
            <a:pPr eaLnBrk="0" fontAlgn="base" hangingPunct="0">
              <a:spcBef>
                <a:spcPct val="0"/>
              </a:spcBef>
              <a:spcAft>
                <a:spcPct val="0"/>
              </a:spcAft>
            </a:pPr>
            <a:endParaRPr lang="en-US" sz="2000">
              <a:solidFill>
                <a:srgbClr val="FFFFFF"/>
              </a:solidFill>
              <a:cs typeface="Times New Roman" panose="02020603050405020304" pitchFamily="18" charset="0"/>
            </a:endParaRPr>
          </a:p>
          <a:p>
            <a:pPr lvl="1" eaLnBrk="0" fontAlgn="base" hangingPunct="0">
              <a:spcBef>
                <a:spcPct val="0"/>
              </a:spcBef>
              <a:spcAft>
                <a:spcPct val="0"/>
              </a:spcAft>
            </a:pPr>
            <a:r>
              <a:rPr lang="en-US">
                <a:solidFill>
                  <a:srgbClr val="FFFFFF"/>
                </a:solidFill>
                <a:latin typeface="Courier New" panose="02070309020205020404" pitchFamily="49" charset="0"/>
                <a:cs typeface="Times New Roman" panose="02020603050405020304" pitchFamily="18" charset="0"/>
              </a:rPr>
              <a:t>// TestFormatClass.java: Demonstrate using the Format class</a:t>
            </a:r>
          </a:p>
          <a:p>
            <a:pPr lvl="1" eaLnBrk="0" fontAlgn="base" hangingPunct="0">
              <a:spcBef>
                <a:spcPct val="0"/>
              </a:spcBef>
              <a:spcAft>
                <a:spcPct val="0"/>
              </a:spcAft>
            </a:pPr>
            <a:r>
              <a:rPr lang="en-US">
                <a:solidFill>
                  <a:srgbClr val="FFFFFF"/>
                </a:solidFill>
                <a:latin typeface="Courier New" panose="02070309020205020404" pitchFamily="49" charset="0"/>
                <a:cs typeface="Times New Roman" panose="02020603050405020304" pitchFamily="18" charset="0"/>
              </a:rPr>
              <a:t>import com.prenhall.mypackage.Format;</a:t>
            </a:r>
          </a:p>
          <a:p>
            <a:pPr lvl="1" eaLnBrk="0" fontAlgn="base" hangingPunct="0">
              <a:spcBef>
                <a:spcPct val="0"/>
              </a:spcBef>
              <a:spcAft>
                <a:spcPct val="0"/>
              </a:spcAft>
            </a:pPr>
            <a:r>
              <a:rPr lang="en-US">
                <a:solidFill>
                  <a:srgbClr val="FFFFFF"/>
                </a:solidFill>
                <a:latin typeface="Courier New" panose="02070309020205020404" pitchFamily="49" charset="0"/>
                <a:cs typeface="Times New Roman" panose="02020603050405020304" pitchFamily="18" charset="0"/>
              </a:rPr>
              <a:t> </a:t>
            </a:r>
          </a:p>
          <a:p>
            <a:pPr lvl="1" eaLnBrk="0" fontAlgn="base" hangingPunct="0">
              <a:spcBef>
                <a:spcPct val="0"/>
              </a:spcBef>
              <a:spcAft>
                <a:spcPct val="0"/>
              </a:spcAft>
            </a:pPr>
            <a:r>
              <a:rPr lang="en-US">
                <a:solidFill>
                  <a:srgbClr val="FFFFFF"/>
                </a:solidFill>
                <a:latin typeface="Courier New" panose="02070309020205020404" pitchFamily="49" charset="0"/>
                <a:cs typeface="Times New Roman" panose="02020603050405020304" pitchFamily="18" charset="0"/>
              </a:rPr>
              <a:t>public class TestFormatClass {</a:t>
            </a:r>
          </a:p>
          <a:p>
            <a:pPr lvl="1" eaLnBrk="0" fontAlgn="base" hangingPunct="0">
              <a:spcBef>
                <a:spcPct val="0"/>
              </a:spcBef>
              <a:spcAft>
                <a:spcPct val="0"/>
              </a:spcAft>
            </a:pPr>
            <a:r>
              <a:rPr lang="en-US">
                <a:solidFill>
                  <a:srgbClr val="FFFFFF"/>
                </a:solidFill>
                <a:latin typeface="Courier New" panose="02070309020205020404" pitchFamily="49" charset="0"/>
                <a:cs typeface="Times New Roman" panose="02020603050405020304" pitchFamily="18" charset="0"/>
              </a:rPr>
              <a:t>  /** Main method */</a:t>
            </a:r>
          </a:p>
          <a:p>
            <a:pPr lvl="1" eaLnBrk="0" fontAlgn="base" hangingPunct="0">
              <a:spcBef>
                <a:spcPct val="0"/>
              </a:spcBef>
              <a:spcAft>
                <a:spcPct val="0"/>
              </a:spcAft>
            </a:pPr>
            <a:r>
              <a:rPr lang="en-US">
                <a:solidFill>
                  <a:srgbClr val="FFFFFF"/>
                </a:solidFill>
                <a:latin typeface="Courier New" panose="02070309020205020404" pitchFamily="49" charset="0"/>
                <a:cs typeface="Times New Roman" panose="02020603050405020304" pitchFamily="18" charset="0"/>
              </a:rPr>
              <a:t>  public static void main(String[] args) {</a:t>
            </a:r>
          </a:p>
          <a:p>
            <a:pPr lvl="1" eaLnBrk="0" fontAlgn="base" hangingPunct="0">
              <a:spcBef>
                <a:spcPct val="0"/>
              </a:spcBef>
              <a:spcAft>
                <a:spcPct val="0"/>
              </a:spcAft>
            </a:pPr>
            <a:r>
              <a:rPr lang="en-US">
                <a:solidFill>
                  <a:srgbClr val="FFFFFF"/>
                </a:solidFill>
                <a:latin typeface="Courier New" panose="02070309020205020404" pitchFamily="49" charset="0"/>
                <a:cs typeface="Times New Roman" panose="02020603050405020304" pitchFamily="18" charset="0"/>
              </a:rPr>
              <a:t>    System.out.println(Format.format(10.3422345, 2));</a:t>
            </a:r>
          </a:p>
          <a:p>
            <a:pPr lvl="1" eaLnBrk="0" fontAlgn="base" hangingPunct="0">
              <a:spcBef>
                <a:spcPct val="0"/>
              </a:spcBef>
              <a:spcAft>
                <a:spcPct val="0"/>
              </a:spcAft>
            </a:pPr>
            <a:r>
              <a:rPr lang="en-US">
                <a:solidFill>
                  <a:srgbClr val="FFFFFF"/>
                </a:solidFill>
                <a:latin typeface="Courier New" panose="02070309020205020404" pitchFamily="49" charset="0"/>
                <a:cs typeface="Times New Roman" panose="02020603050405020304" pitchFamily="18" charset="0"/>
              </a:rPr>
              <a:t>    System.out.println(Format.format(-0.343434, 3));</a:t>
            </a:r>
          </a:p>
          <a:p>
            <a:pPr lvl="1" eaLnBrk="0" fontAlgn="base" hangingPunct="0">
              <a:spcBef>
                <a:spcPct val="0"/>
              </a:spcBef>
              <a:spcAft>
                <a:spcPct val="0"/>
              </a:spcAft>
            </a:pPr>
            <a:r>
              <a:rPr lang="en-US">
                <a:solidFill>
                  <a:srgbClr val="FFFFFF"/>
                </a:solidFill>
                <a:latin typeface="Courier New" panose="02070309020205020404" pitchFamily="49" charset="0"/>
                <a:cs typeface="Times New Roman" panose="02020603050405020304" pitchFamily="18" charset="0"/>
              </a:rPr>
              <a:t>  }</a:t>
            </a:r>
          </a:p>
          <a:p>
            <a:pPr lvl="1" eaLnBrk="0" fontAlgn="base" hangingPunct="0">
              <a:spcBef>
                <a:spcPct val="0"/>
              </a:spcBef>
              <a:spcAft>
                <a:spcPct val="0"/>
              </a:spcAft>
            </a:pPr>
            <a:r>
              <a:rPr lang="en-US">
                <a:solidFill>
                  <a:srgbClr val="FFFFFF"/>
                </a:solidFill>
                <a:latin typeface="Courier New" panose="02070309020205020404" pitchFamily="49" charset="0"/>
                <a:cs typeface="Times New Roman" panose="02020603050405020304" pitchFamily="18" charset="0"/>
              </a:rPr>
              <a:t>}</a:t>
            </a:r>
          </a:p>
        </p:txBody>
      </p:sp>
    </p:spTree>
    <p:extLst>
      <p:ext uri="{BB962C8B-B14F-4D97-AF65-F5344CB8AC3E}">
        <p14:creationId xmlns:p14="http://schemas.microsoft.com/office/powerpoint/2010/main" val="2056641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8963289E-1E94-4B89-9BEE-0790DC53D948}" type="slidenum">
              <a:rPr lang="en-US">
                <a:solidFill>
                  <a:srgbClr val="FFFFFF"/>
                </a:solidFill>
              </a:rPr>
              <a:pPr/>
              <a:t>6</a:t>
            </a:fld>
            <a:endParaRPr lang="en-US">
              <a:solidFill>
                <a:srgbClr val="FFFFFF"/>
              </a:solidFill>
            </a:endParaRPr>
          </a:p>
        </p:txBody>
      </p:sp>
      <p:sp>
        <p:nvSpPr>
          <p:cNvPr id="211970" name="Rectangle 2"/>
          <p:cNvSpPr>
            <a:spLocks noGrp="1" noChangeArrowheads="1"/>
          </p:cNvSpPr>
          <p:nvPr>
            <p:ph type="title"/>
          </p:nvPr>
        </p:nvSpPr>
        <p:spPr>
          <a:xfrm>
            <a:off x="2209800" y="228600"/>
            <a:ext cx="7772400" cy="666750"/>
          </a:xfrm>
        </p:spPr>
        <p:txBody>
          <a:bodyPr/>
          <a:lstStyle/>
          <a:p>
            <a:r>
              <a:rPr lang="en-US" sz="4000"/>
              <a:t>Trace Method Invocation</a:t>
            </a:r>
            <a:endParaRPr lang="en-US" sz="4000">
              <a:solidFill>
                <a:schemeClr val="tx1"/>
              </a:solidFill>
            </a:endParaRPr>
          </a:p>
        </p:txBody>
      </p:sp>
      <p:sp>
        <p:nvSpPr>
          <p:cNvPr id="211971" name="Rectangle 3"/>
          <p:cNvSpPr>
            <a:spLocks noChangeArrowheads="1"/>
          </p:cNvSpPr>
          <p:nvPr/>
        </p:nvSpPr>
        <p:spPr bwMode="auto">
          <a:xfrm>
            <a:off x="45339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211972" name="Rectangle 4"/>
          <p:cNvSpPr>
            <a:spLocks noChangeArrowheads="1"/>
          </p:cNvSpPr>
          <p:nvPr/>
        </p:nvSpPr>
        <p:spPr bwMode="auto">
          <a:xfrm>
            <a:off x="3981450"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211973" name="Object 5"/>
          <p:cNvGraphicFramePr>
            <a:graphicFrameLocks noChangeAspect="1"/>
          </p:cNvGraphicFramePr>
          <p:nvPr/>
        </p:nvGraphicFramePr>
        <p:xfrm>
          <a:off x="1755775" y="1930400"/>
          <a:ext cx="8610600" cy="2209800"/>
        </p:xfrm>
        <a:graphic>
          <a:graphicData uri="http://schemas.openxmlformats.org/presentationml/2006/ole">
            <mc:AlternateContent xmlns:mc="http://schemas.openxmlformats.org/markup-compatibility/2006">
              <mc:Choice xmlns:v="urn:schemas-microsoft-com:vml" Requires="v">
                <p:oleObj spid="_x0000_s3077" name="Picture" r:id="rId4" imgW="4229280" imgH="1085760" progId="Word.Picture.8">
                  <p:embed/>
                </p:oleObj>
              </mc:Choice>
              <mc:Fallback>
                <p:oleObj name="Picture" r:id="rId4" imgW="4229280" imgH="10857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5775" y="1930400"/>
                        <a:ext cx="8610600" cy="2209800"/>
                      </a:xfrm>
                      <a:prstGeom prst="rect">
                        <a:avLst/>
                      </a:prstGeom>
                      <a:noFill/>
                    </p:spPr>
                  </p:pic>
                </p:oleObj>
              </mc:Fallback>
            </mc:AlternateContent>
          </a:graphicData>
        </a:graphic>
      </p:graphicFrame>
      <p:sp>
        <p:nvSpPr>
          <p:cNvPr id="211974" name="Rectangle 6"/>
          <p:cNvSpPr>
            <a:spLocks noChangeArrowheads="1"/>
          </p:cNvSpPr>
          <p:nvPr/>
        </p:nvSpPr>
        <p:spPr bwMode="auto">
          <a:xfrm>
            <a:off x="1908175" y="2311400"/>
            <a:ext cx="3422650" cy="177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211975" name="AutoShape 7"/>
          <p:cNvSpPr>
            <a:spLocks noChangeArrowheads="1"/>
          </p:cNvSpPr>
          <p:nvPr/>
        </p:nvSpPr>
        <p:spPr bwMode="auto">
          <a:xfrm>
            <a:off x="4214814" y="1201739"/>
            <a:ext cx="3533775" cy="384175"/>
          </a:xfrm>
          <a:prstGeom prst="wedgeRoundRectCallout">
            <a:avLst>
              <a:gd name="adj1" fmla="val -45014"/>
              <a:gd name="adj2" fmla="val 26363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i is now 5</a:t>
            </a:r>
          </a:p>
        </p:txBody>
      </p:sp>
      <p:sp>
        <p:nvSpPr>
          <p:cNvPr id="211976"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477925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88D62F23-BEEA-4387-8B22-5D591A1B2608}" type="slidenum">
              <a:rPr lang="en-US">
                <a:solidFill>
                  <a:srgbClr val="FFFFFF"/>
                </a:solidFill>
              </a:rPr>
              <a:pPr/>
              <a:t>7</a:t>
            </a:fld>
            <a:endParaRPr lang="en-US">
              <a:solidFill>
                <a:srgbClr val="FFFFFF"/>
              </a:solidFill>
            </a:endParaRPr>
          </a:p>
        </p:txBody>
      </p:sp>
      <p:sp>
        <p:nvSpPr>
          <p:cNvPr id="214018" name="Rectangle 2"/>
          <p:cNvSpPr>
            <a:spLocks noGrp="1" noChangeArrowheads="1"/>
          </p:cNvSpPr>
          <p:nvPr>
            <p:ph type="title"/>
          </p:nvPr>
        </p:nvSpPr>
        <p:spPr>
          <a:xfrm>
            <a:off x="2209800" y="228600"/>
            <a:ext cx="7772400" cy="666750"/>
          </a:xfrm>
        </p:spPr>
        <p:txBody>
          <a:bodyPr/>
          <a:lstStyle/>
          <a:p>
            <a:r>
              <a:rPr lang="en-US" sz="4000"/>
              <a:t>Trace Method Invocation</a:t>
            </a:r>
            <a:endParaRPr lang="en-US" sz="4000">
              <a:solidFill>
                <a:schemeClr val="tx1"/>
              </a:solidFill>
            </a:endParaRPr>
          </a:p>
        </p:txBody>
      </p:sp>
      <p:sp>
        <p:nvSpPr>
          <p:cNvPr id="214019" name="Rectangle 3"/>
          <p:cNvSpPr>
            <a:spLocks noChangeArrowheads="1"/>
          </p:cNvSpPr>
          <p:nvPr/>
        </p:nvSpPr>
        <p:spPr bwMode="auto">
          <a:xfrm>
            <a:off x="45339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214020" name="Rectangle 4"/>
          <p:cNvSpPr>
            <a:spLocks noChangeArrowheads="1"/>
          </p:cNvSpPr>
          <p:nvPr/>
        </p:nvSpPr>
        <p:spPr bwMode="auto">
          <a:xfrm>
            <a:off x="3981450"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214021" name="Object 5"/>
          <p:cNvGraphicFramePr>
            <a:graphicFrameLocks noChangeAspect="1"/>
          </p:cNvGraphicFramePr>
          <p:nvPr/>
        </p:nvGraphicFramePr>
        <p:xfrm>
          <a:off x="1755775" y="1930400"/>
          <a:ext cx="8610600" cy="2209800"/>
        </p:xfrm>
        <a:graphic>
          <a:graphicData uri="http://schemas.openxmlformats.org/presentationml/2006/ole">
            <mc:AlternateContent xmlns:mc="http://schemas.openxmlformats.org/markup-compatibility/2006">
              <mc:Choice xmlns:v="urn:schemas-microsoft-com:vml" Requires="v">
                <p:oleObj spid="_x0000_s4101" name="Picture" r:id="rId4" imgW="4229280" imgH="1085760" progId="Word.Picture.8">
                  <p:embed/>
                </p:oleObj>
              </mc:Choice>
              <mc:Fallback>
                <p:oleObj name="Picture" r:id="rId4" imgW="4229280" imgH="10857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5775" y="1930400"/>
                        <a:ext cx="8610600"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4022" name="Rectangle 6"/>
          <p:cNvSpPr>
            <a:spLocks noChangeArrowheads="1"/>
          </p:cNvSpPr>
          <p:nvPr/>
        </p:nvSpPr>
        <p:spPr bwMode="auto">
          <a:xfrm>
            <a:off x="1909763" y="2468563"/>
            <a:ext cx="3422650" cy="177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214023" name="AutoShape 7"/>
          <p:cNvSpPr>
            <a:spLocks noChangeArrowheads="1"/>
          </p:cNvSpPr>
          <p:nvPr/>
        </p:nvSpPr>
        <p:spPr bwMode="auto">
          <a:xfrm>
            <a:off x="4214814" y="1201739"/>
            <a:ext cx="3533775" cy="384175"/>
          </a:xfrm>
          <a:prstGeom prst="wedgeRoundRectCallout">
            <a:avLst>
              <a:gd name="adj1" fmla="val -45236"/>
              <a:gd name="adj2" fmla="val 30909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j is now 2</a:t>
            </a:r>
          </a:p>
        </p:txBody>
      </p:sp>
      <p:sp>
        <p:nvSpPr>
          <p:cNvPr id="214024"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514825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6C69A83A-5A04-40E9-A653-FAFA6D140AD1}" type="slidenum">
              <a:rPr lang="en-US">
                <a:solidFill>
                  <a:srgbClr val="FFFFFF"/>
                </a:solidFill>
              </a:rPr>
              <a:pPr/>
              <a:t>8</a:t>
            </a:fld>
            <a:endParaRPr lang="en-US">
              <a:solidFill>
                <a:srgbClr val="FFFFFF"/>
              </a:solidFill>
            </a:endParaRPr>
          </a:p>
        </p:txBody>
      </p:sp>
      <p:sp>
        <p:nvSpPr>
          <p:cNvPr id="216066" name="Rectangle 2"/>
          <p:cNvSpPr>
            <a:spLocks noGrp="1" noChangeArrowheads="1"/>
          </p:cNvSpPr>
          <p:nvPr>
            <p:ph type="title"/>
          </p:nvPr>
        </p:nvSpPr>
        <p:spPr>
          <a:xfrm>
            <a:off x="2209800" y="228600"/>
            <a:ext cx="7772400" cy="666750"/>
          </a:xfrm>
        </p:spPr>
        <p:txBody>
          <a:bodyPr/>
          <a:lstStyle/>
          <a:p>
            <a:r>
              <a:rPr lang="en-US" sz="4000"/>
              <a:t>Trace Method Invocation</a:t>
            </a:r>
            <a:endParaRPr lang="en-US" sz="4000">
              <a:solidFill>
                <a:schemeClr val="tx1"/>
              </a:solidFill>
            </a:endParaRPr>
          </a:p>
        </p:txBody>
      </p:sp>
      <p:sp>
        <p:nvSpPr>
          <p:cNvPr id="216067" name="Rectangle 3"/>
          <p:cNvSpPr>
            <a:spLocks noChangeArrowheads="1"/>
          </p:cNvSpPr>
          <p:nvPr/>
        </p:nvSpPr>
        <p:spPr bwMode="auto">
          <a:xfrm>
            <a:off x="45339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216068" name="Rectangle 4"/>
          <p:cNvSpPr>
            <a:spLocks noChangeArrowheads="1"/>
          </p:cNvSpPr>
          <p:nvPr/>
        </p:nvSpPr>
        <p:spPr bwMode="auto">
          <a:xfrm>
            <a:off x="3981450"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216069" name="Object 5"/>
          <p:cNvGraphicFramePr>
            <a:graphicFrameLocks noChangeAspect="1"/>
          </p:cNvGraphicFramePr>
          <p:nvPr/>
        </p:nvGraphicFramePr>
        <p:xfrm>
          <a:off x="1755775" y="1930400"/>
          <a:ext cx="8610600" cy="2209800"/>
        </p:xfrm>
        <a:graphic>
          <a:graphicData uri="http://schemas.openxmlformats.org/presentationml/2006/ole">
            <mc:AlternateContent xmlns:mc="http://schemas.openxmlformats.org/markup-compatibility/2006">
              <mc:Choice xmlns:v="urn:schemas-microsoft-com:vml" Requires="v">
                <p:oleObj spid="_x0000_s5125" name="Picture" r:id="rId4" imgW="4229280" imgH="1085760" progId="Word.Picture.8">
                  <p:embed/>
                </p:oleObj>
              </mc:Choice>
              <mc:Fallback>
                <p:oleObj name="Picture" r:id="rId4" imgW="4229280" imgH="10857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5775" y="1930400"/>
                        <a:ext cx="8610600"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6070" name="Rectangle 6"/>
          <p:cNvSpPr>
            <a:spLocks noChangeArrowheads="1"/>
          </p:cNvSpPr>
          <p:nvPr/>
        </p:nvSpPr>
        <p:spPr bwMode="auto">
          <a:xfrm>
            <a:off x="2754313" y="2622550"/>
            <a:ext cx="2578100" cy="177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216071" name="AutoShape 7"/>
          <p:cNvSpPr>
            <a:spLocks noChangeArrowheads="1"/>
          </p:cNvSpPr>
          <p:nvPr/>
        </p:nvSpPr>
        <p:spPr bwMode="auto">
          <a:xfrm>
            <a:off x="4214814" y="1201739"/>
            <a:ext cx="3533775" cy="384175"/>
          </a:xfrm>
          <a:prstGeom prst="wedgeRoundRectCallout">
            <a:avLst>
              <a:gd name="adj1" fmla="val -45236"/>
              <a:gd name="adj2" fmla="val 35206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invoke max(i, j)</a:t>
            </a:r>
          </a:p>
        </p:txBody>
      </p:sp>
      <p:sp>
        <p:nvSpPr>
          <p:cNvPr id="216072" name="Rectangle 8"/>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2488704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A3286BCA-A91D-4653-B5A3-C1F91B1DE251}" type="slidenum">
              <a:rPr lang="en-US">
                <a:solidFill>
                  <a:srgbClr val="FFFFFF"/>
                </a:solidFill>
              </a:rPr>
              <a:pPr/>
              <a:t>9</a:t>
            </a:fld>
            <a:endParaRPr lang="en-US">
              <a:solidFill>
                <a:srgbClr val="FFFFFF"/>
              </a:solidFill>
            </a:endParaRPr>
          </a:p>
        </p:txBody>
      </p:sp>
      <p:sp>
        <p:nvSpPr>
          <p:cNvPr id="218114" name="Rectangle 2"/>
          <p:cNvSpPr>
            <a:spLocks noGrp="1" noChangeArrowheads="1"/>
          </p:cNvSpPr>
          <p:nvPr>
            <p:ph type="title"/>
          </p:nvPr>
        </p:nvSpPr>
        <p:spPr>
          <a:xfrm>
            <a:off x="2209800" y="228600"/>
            <a:ext cx="7772400" cy="666750"/>
          </a:xfrm>
        </p:spPr>
        <p:txBody>
          <a:bodyPr/>
          <a:lstStyle/>
          <a:p>
            <a:r>
              <a:rPr lang="en-US" sz="4000"/>
              <a:t>Trace Method Invocation</a:t>
            </a:r>
            <a:endParaRPr lang="en-US" sz="4000">
              <a:solidFill>
                <a:schemeClr val="tx1"/>
              </a:solidFill>
            </a:endParaRPr>
          </a:p>
        </p:txBody>
      </p:sp>
      <p:sp>
        <p:nvSpPr>
          <p:cNvPr id="218115" name="Rectangle 3"/>
          <p:cNvSpPr>
            <a:spLocks noChangeArrowheads="1"/>
          </p:cNvSpPr>
          <p:nvPr/>
        </p:nvSpPr>
        <p:spPr bwMode="auto">
          <a:xfrm>
            <a:off x="45339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sp>
        <p:nvSpPr>
          <p:cNvPr id="218116" name="Rectangle 4"/>
          <p:cNvSpPr>
            <a:spLocks noChangeArrowheads="1"/>
          </p:cNvSpPr>
          <p:nvPr/>
        </p:nvSpPr>
        <p:spPr bwMode="auto">
          <a:xfrm>
            <a:off x="3981450"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FFFFFF"/>
              </a:solidFill>
            </a:endParaRPr>
          </a:p>
        </p:txBody>
      </p:sp>
      <p:graphicFrame>
        <p:nvGraphicFramePr>
          <p:cNvPr id="218117" name="Object 5"/>
          <p:cNvGraphicFramePr>
            <a:graphicFrameLocks noChangeAspect="1"/>
          </p:cNvGraphicFramePr>
          <p:nvPr/>
        </p:nvGraphicFramePr>
        <p:xfrm>
          <a:off x="1755775" y="1930400"/>
          <a:ext cx="8610600" cy="2209800"/>
        </p:xfrm>
        <a:graphic>
          <a:graphicData uri="http://schemas.openxmlformats.org/presentationml/2006/ole">
            <mc:AlternateContent xmlns:mc="http://schemas.openxmlformats.org/markup-compatibility/2006">
              <mc:Choice xmlns:v="urn:schemas-microsoft-com:vml" Requires="v">
                <p:oleObj spid="_x0000_s6149" name="Picture" r:id="rId4" imgW="4229280" imgH="1085760" progId="Word.Picture.8">
                  <p:embed/>
                </p:oleObj>
              </mc:Choice>
              <mc:Fallback>
                <p:oleObj name="Picture" r:id="rId4" imgW="4229280" imgH="10857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5775" y="1930400"/>
                        <a:ext cx="8610600"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8118" name="Rectangle 6"/>
          <p:cNvSpPr>
            <a:spLocks noChangeArrowheads="1"/>
          </p:cNvSpPr>
          <p:nvPr/>
        </p:nvSpPr>
        <p:spPr bwMode="auto">
          <a:xfrm>
            <a:off x="7286625" y="2162175"/>
            <a:ext cx="2578100" cy="177800"/>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FFFF"/>
              </a:solidFill>
            </a:endParaRPr>
          </a:p>
        </p:txBody>
      </p:sp>
      <p:sp>
        <p:nvSpPr>
          <p:cNvPr id="218119" name="AutoShape 7"/>
          <p:cNvSpPr>
            <a:spLocks noChangeArrowheads="1"/>
          </p:cNvSpPr>
          <p:nvPr/>
        </p:nvSpPr>
        <p:spPr bwMode="auto">
          <a:xfrm>
            <a:off x="4214814" y="931864"/>
            <a:ext cx="3532187" cy="998537"/>
          </a:xfrm>
          <a:prstGeom prst="wedgeRoundRectCallout">
            <a:avLst>
              <a:gd name="adj1" fmla="val 41597"/>
              <a:gd name="adj2" fmla="val 751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r>
              <a:rPr lang="en-US">
                <a:solidFill>
                  <a:srgbClr val="FFFFFF"/>
                </a:solidFill>
              </a:rPr>
              <a:t>invoke max(i, j)</a:t>
            </a:r>
          </a:p>
          <a:p>
            <a:pPr algn="ctr" eaLnBrk="0" fontAlgn="base" hangingPunct="0">
              <a:spcBef>
                <a:spcPct val="0"/>
              </a:spcBef>
              <a:spcAft>
                <a:spcPct val="0"/>
              </a:spcAft>
            </a:pPr>
            <a:r>
              <a:rPr lang="en-US">
                <a:solidFill>
                  <a:srgbClr val="FFFFFF"/>
                </a:solidFill>
              </a:rPr>
              <a:t>Pass the value of i to num1</a:t>
            </a:r>
          </a:p>
          <a:p>
            <a:pPr algn="ctr" eaLnBrk="0" fontAlgn="base" hangingPunct="0">
              <a:spcBef>
                <a:spcPct val="0"/>
              </a:spcBef>
              <a:spcAft>
                <a:spcPct val="0"/>
              </a:spcAft>
            </a:pPr>
            <a:r>
              <a:rPr lang="en-US">
                <a:solidFill>
                  <a:srgbClr val="FFFFFF"/>
                </a:solidFill>
              </a:rPr>
              <a:t>Pass the value of j to num2</a:t>
            </a:r>
          </a:p>
        </p:txBody>
      </p:sp>
      <p:sp>
        <p:nvSpPr>
          <p:cNvPr id="218120" name="Line 8"/>
          <p:cNvSpPr>
            <a:spLocks noChangeShapeType="1"/>
          </p:cNvSpPr>
          <p:nvPr/>
        </p:nvSpPr>
        <p:spPr bwMode="auto">
          <a:xfrm flipV="1">
            <a:off x="3368675" y="2314576"/>
            <a:ext cx="3994150" cy="38417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FFFF"/>
              </a:solidFill>
            </a:endParaRPr>
          </a:p>
        </p:txBody>
      </p:sp>
      <p:sp>
        <p:nvSpPr>
          <p:cNvPr id="218121" name="Rectangle 9"/>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solidFill>
                  <a:srgbClr val="000000"/>
                </a:solidFill>
                <a:latin typeface="Forte" pitchFamily="66" charset="0"/>
              </a:rPr>
              <a:t>animation</a:t>
            </a:r>
          </a:p>
        </p:txBody>
      </p:sp>
    </p:spTree>
    <p:extLst>
      <p:ext uri="{BB962C8B-B14F-4D97-AF65-F5344CB8AC3E}">
        <p14:creationId xmlns:p14="http://schemas.microsoft.com/office/powerpoint/2010/main" val="3639243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804</TotalTime>
  <Words>2704</Words>
  <Application>Microsoft Office PowerPoint</Application>
  <PresentationFormat>Widescreen</PresentationFormat>
  <Paragraphs>394</Paragraphs>
  <Slides>59</Slides>
  <Notes>47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59</vt:i4>
      </vt:variant>
    </vt:vector>
  </HeadingPairs>
  <TitlesOfParts>
    <vt:vector size="72" baseType="lpstr">
      <vt:lpstr>Arial</vt:lpstr>
      <vt:lpstr>Book Antiqua</vt:lpstr>
      <vt:lpstr>Calibri</vt:lpstr>
      <vt:lpstr>Courier</vt:lpstr>
      <vt:lpstr>Courier New</vt:lpstr>
      <vt:lpstr>Forte</vt:lpstr>
      <vt:lpstr>Monotype Sorts</vt:lpstr>
      <vt:lpstr>Symbol</vt:lpstr>
      <vt:lpstr>Times New Roman</vt:lpstr>
      <vt:lpstr>Vrinda</vt:lpstr>
      <vt:lpstr>International</vt:lpstr>
      <vt:lpstr>Microsoft Word Picture</vt:lpstr>
      <vt:lpstr>Bitmap Image</vt:lpstr>
      <vt:lpstr>Introducing Methods</vt:lpstr>
      <vt:lpstr>cont.</vt:lpstr>
      <vt:lpstr>cont.</vt:lpstr>
      <vt:lpstr>Calling Methods</vt:lpstr>
      <vt:lpstr>cont.</vt:lpstr>
      <vt:lpstr>Trace Method Invocation</vt:lpstr>
      <vt:lpstr>Trace Method Invocation</vt:lpstr>
      <vt:lpstr>Trace Method Invocation</vt:lpstr>
      <vt:lpstr>Trace Method Invocation</vt:lpstr>
      <vt:lpstr>Trace Method Invocation</vt:lpstr>
      <vt:lpstr>Trace Method Invocation</vt:lpstr>
      <vt:lpstr>Trace Method Invocation</vt:lpstr>
      <vt:lpstr>Trace Method Invocation</vt:lpstr>
      <vt:lpstr>Trace Method Invocation</vt:lpstr>
      <vt:lpstr>Trace Method Invocation</vt:lpstr>
      <vt:lpstr>CAUTION</vt:lpstr>
      <vt:lpstr>Reuse Methods from Other Classes</vt:lpstr>
      <vt:lpstr>Call Stacks </vt:lpstr>
      <vt:lpstr>Trace Call Stack</vt:lpstr>
      <vt:lpstr>Trace Call Stack</vt:lpstr>
      <vt:lpstr>Trace Call Stack</vt:lpstr>
      <vt:lpstr>Trace Call Stack</vt:lpstr>
      <vt:lpstr>Trace Call Stack</vt:lpstr>
      <vt:lpstr>Trace Call Stack</vt:lpstr>
      <vt:lpstr>Trace Call Stack</vt:lpstr>
      <vt:lpstr>Trace Call Stack</vt:lpstr>
      <vt:lpstr>Trace Call Stack</vt:lpstr>
      <vt:lpstr>Trace Call Stack</vt:lpstr>
      <vt:lpstr>Call Stack in JBuilder Debugger</vt:lpstr>
      <vt:lpstr>Passing Parameters</vt:lpstr>
      <vt:lpstr>Overloading Methods</vt:lpstr>
      <vt:lpstr>Ambiguous Invocation</vt:lpstr>
      <vt:lpstr>Cont..</vt:lpstr>
      <vt:lpstr>Case Study: Computing Taxes with Methods</vt:lpstr>
      <vt:lpstr>cont.</vt:lpstr>
      <vt:lpstr>Scope of Local Variables</vt:lpstr>
      <vt:lpstr>cont.</vt:lpstr>
      <vt:lpstr>cont.</vt:lpstr>
      <vt:lpstr>cont.</vt:lpstr>
      <vt:lpstr> cont.</vt:lpstr>
      <vt:lpstr>cont.</vt:lpstr>
      <vt:lpstr>Method Abstraction</vt:lpstr>
      <vt:lpstr>A method without body (no implementation) is known as abstract method.</vt:lpstr>
      <vt:lpstr>Benefits of Methods</vt:lpstr>
      <vt:lpstr>The Math Class</vt:lpstr>
      <vt:lpstr>Rounding Methods</vt:lpstr>
      <vt:lpstr>Rounding Methods Examples</vt:lpstr>
      <vt:lpstr>min, max, and abs</vt:lpstr>
      <vt:lpstr>The random Method</vt:lpstr>
      <vt:lpstr>View java.lang.Math Documentation</vt:lpstr>
      <vt:lpstr>View java.lang.Math from JBuilder</vt:lpstr>
      <vt:lpstr>Package</vt:lpstr>
      <vt:lpstr>Package-Naming Conventions </vt:lpstr>
      <vt:lpstr>Package Directories</vt:lpstr>
      <vt:lpstr>Setting classpath Environment </vt:lpstr>
      <vt:lpstr>Putting Classes into Packages </vt:lpstr>
      <vt:lpstr>Listing 5.8 Putting Classes into Packages</vt:lpstr>
      <vt:lpstr>Using Classes from Packages </vt:lpstr>
      <vt:lpstr>Listing 5.9 Using Packages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Methods</dc:title>
  <dc:creator>Windows User</dc:creator>
  <cp:lastModifiedBy>Windows User</cp:lastModifiedBy>
  <cp:revision>18</cp:revision>
  <dcterms:created xsi:type="dcterms:W3CDTF">2018-09-23T13:07:01Z</dcterms:created>
  <dcterms:modified xsi:type="dcterms:W3CDTF">2018-09-24T02:31:39Z</dcterms:modified>
</cp:coreProperties>
</file>