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tiff" ContentType="image/tif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11" r:id="rId45"/>
    <p:sldId id="313" r:id="rId46"/>
    <p:sldId id="314" r:id="rId47"/>
    <p:sldId id="315" r:id="rId48"/>
    <p:sldId id="316" r:id="rId49"/>
    <p:sldId id="318" r:id="rId50"/>
    <p:sldId id="319" r:id="rId51"/>
    <p:sldId id="320" r:id="rId52"/>
    <p:sldId id="321" r:id="rId53"/>
    <p:sldId id="322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2" r:id="rId72"/>
    <p:sldId id="343" r:id="rId73"/>
    <p:sldId id="344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507" y="232130"/>
            <a:ext cx="6052185" cy="59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744" y="1429715"/>
            <a:ext cx="5493711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Courier" charset="0"/>
          <a:ea typeface="+mn-ea"/>
          <a:cs typeface="Courier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a.gov/library/publications/the-world-fac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localhost\Users\Mili\Downloads\BJ6_LectureSlides\ch11\code\section_3\CaesarCipher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11\code\section_5\DataAnalyz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11\code\section_5\DataSetRead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11\code\section_5\BadDataExceptio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11\code\section_1\Total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90118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7850"/>
            <a:ext cx="397129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95" dirty="0"/>
              <a:t>Chapter </a:t>
            </a:r>
            <a:r>
              <a:rPr spc="105" dirty="0"/>
              <a:t>11 </a:t>
            </a:r>
            <a:r>
              <a:rPr spc="260" dirty="0"/>
              <a:t>– </a:t>
            </a:r>
            <a:r>
              <a:rPr spc="125" dirty="0"/>
              <a:t>Input/Output</a:t>
            </a:r>
            <a:r>
              <a:rPr spc="-340" dirty="0"/>
              <a:t> </a:t>
            </a:r>
            <a:r>
              <a:rPr spc="135" dirty="0"/>
              <a:t>and  </a:t>
            </a:r>
            <a:r>
              <a:rPr spc="75" dirty="0"/>
              <a:t>Exception</a:t>
            </a:r>
            <a:r>
              <a:rPr spc="10" dirty="0"/>
              <a:t> </a:t>
            </a:r>
            <a:r>
              <a:rPr spc="140" dirty="0"/>
              <a:t>Handling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57428" y="1143000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641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94816"/>
            <a:ext cx="568198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 happens when you supply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name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10" dirty="0">
                <a:latin typeface="Arial"/>
                <a:cs typeface="Arial"/>
              </a:rPr>
              <a:t>a nonexistent </a:t>
            </a:r>
            <a:r>
              <a:rPr sz="1200" spc="5" dirty="0">
                <a:latin typeface="Arial"/>
                <a:cs typeface="Arial"/>
              </a:rPr>
              <a:t>input file to 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Total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program? Try </a:t>
            </a:r>
            <a:r>
              <a:rPr sz="1200" spc="5" dirty="0">
                <a:latin typeface="Arial"/>
                <a:cs typeface="Arial"/>
              </a:rPr>
              <a:t>it out if </a:t>
            </a:r>
            <a:r>
              <a:rPr sz="1200" spc="10" dirty="0">
                <a:latin typeface="Arial"/>
                <a:cs typeface="Arial"/>
              </a:rPr>
              <a:t>you are </a:t>
            </a:r>
            <a:r>
              <a:rPr sz="1200" spc="5" dirty="0">
                <a:latin typeface="Arial"/>
                <a:cs typeface="Arial"/>
              </a:rPr>
              <a:t>not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sure.</a:t>
            </a:r>
            <a:endParaRPr sz="1200" dirty="0">
              <a:latin typeface="Arial"/>
              <a:cs typeface="Arial"/>
            </a:endParaRPr>
          </a:p>
          <a:p>
            <a:pPr marL="291465" marR="5080">
              <a:lnSpc>
                <a:spcPct val="116599"/>
              </a:lnSpc>
              <a:spcBef>
                <a:spcPts val="64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 program throws a </a:t>
            </a:r>
            <a:r>
              <a:rPr sz="1450" spc="5" dirty="0">
                <a:latin typeface="Courier" charset="0"/>
                <a:cs typeface="Courier" charset="0"/>
              </a:rPr>
              <a:t>FileNotFoundException</a:t>
            </a:r>
            <a:r>
              <a:rPr sz="1450" spc="-40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 terminates.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607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6155"/>
            <a:ext cx="6000750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you wanted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add </a:t>
            </a:r>
            <a:r>
              <a:rPr sz="1200" spc="5" dirty="0">
                <a:latin typeface="Arial"/>
                <a:cs typeface="Arial"/>
              </a:rPr>
              <a:t>the total to </a:t>
            </a:r>
            <a:r>
              <a:rPr sz="1200" spc="10" dirty="0">
                <a:latin typeface="Arial"/>
                <a:cs typeface="Arial"/>
              </a:rPr>
              <a:t>an </a:t>
            </a:r>
            <a:r>
              <a:rPr sz="1200" spc="5" dirty="0">
                <a:latin typeface="Arial"/>
                <a:cs typeface="Arial"/>
              </a:rPr>
              <a:t>existing file instead of writing </a:t>
            </a:r>
            <a:r>
              <a:rPr sz="1200" spc="10" dirty="0">
                <a:latin typeface="Arial"/>
                <a:cs typeface="Arial"/>
              </a:rPr>
              <a:t>a new </a:t>
            </a:r>
            <a:r>
              <a:rPr sz="1200" spc="5" dirty="0">
                <a:latin typeface="Arial"/>
                <a:cs typeface="Arial"/>
              </a:rPr>
              <a:t>file. Self  </a:t>
            </a:r>
            <a:r>
              <a:rPr sz="1200" spc="10" dirty="0">
                <a:latin typeface="Arial"/>
                <a:cs typeface="Arial"/>
              </a:rPr>
              <a:t>Check 1 </a:t>
            </a:r>
            <a:r>
              <a:rPr sz="1200" spc="5" dirty="0">
                <a:latin typeface="Arial"/>
                <a:cs typeface="Arial"/>
              </a:rPr>
              <a:t>indicates that </a:t>
            </a:r>
            <a:r>
              <a:rPr sz="1200" spc="10" dirty="0">
                <a:latin typeface="Arial"/>
                <a:cs typeface="Arial"/>
              </a:rPr>
              <a:t>you cannot simply do </a:t>
            </a:r>
            <a:r>
              <a:rPr sz="1200" spc="5" dirty="0">
                <a:latin typeface="Arial"/>
                <a:cs typeface="Arial"/>
              </a:rPr>
              <a:t>this </a:t>
            </a:r>
            <a:r>
              <a:rPr sz="1200" spc="10" dirty="0">
                <a:latin typeface="Arial"/>
                <a:cs typeface="Arial"/>
              </a:rPr>
              <a:t>by </a:t>
            </a:r>
            <a:r>
              <a:rPr sz="1200" spc="5" dirty="0">
                <a:latin typeface="Arial"/>
                <a:cs typeface="Arial"/>
              </a:rPr>
              <a:t>specifying the </a:t>
            </a:r>
            <a:r>
              <a:rPr sz="1200" spc="10" dirty="0">
                <a:latin typeface="Arial"/>
                <a:cs typeface="Arial"/>
              </a:rPr>
              <a:t>same </a:t>
            </a:r>
            <a:r>
              <a:rPr sz="1200" spc="5" dirty="0">
                <a:latin typeface="Arial"/>
                <a:cs typeface="Arial"/>
              </a:rPr>
              <a:t>file for input  </a:t>
            </a:r>
            <a:r>
              <a:rPr sz="1200" spc="10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output. </a:t>
            </a:r>
            <a:r>
              <a:rPr sz="1200" spc="10" dirty="0">
                <a:latin typeface="Arial"/>
                <a:cs typeface="Arial"/>
              </a:rPr>
              <a:t>How can you achieve </a:t>
            </a:r>
            <a:r>
              <a:rPr sz="1200" spc="5" dirty="0">
                <a:latin typeface="Arial"/>
                <a:cs typeface="Arial"/>
              </a:rPr>
              <a:t>this </a:t>
            </a:r>
            <a:r>
              <a:rPr sz="1200" spc="10" dirty="0">
                <a:latin typeface="Arial"/>
                <a:cs typeface="Arial"/>
              </a:rPr>
              <a:t>task? Provide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pseudocode </a:t>
            </a:r>
            <a:r>
              <a:rPr sz="1200" spc="5" dirty="0">
                <a:latin typeface="Arial"/>
                <a:cs typeface="Arial"/>
              </a:rPr>
              <a:t>for 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solution.</a:t>
            </a:r>
            <a:endParaRPr sz="12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748990"/>
            <a:ext cx="5344795" cy="158813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363537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mic Sans MS"/>
                <a:cs typeface="Comic Sans MS"/>
              </a:rPr>
              <a:t>Open a scanner for the </a:t>
            </a:r>
            <a:r>
              <a:rPr sz="850" spc="10" dirty="0">
                <a:latin typeface="Comic Sans MS"/>
                <a:cs typeface="Comic Sans MS"/>
              </a:rPr>
              <a:t>file.  </a:t>
            </a:r>
            <a:r>
              <a:rPr sz="850" spc="15" dirty="0">
                <a:latin typeface="Comic Sans MS"/>
                <a:cs typeface="Comic Sans MS"/>
              </a:rPr>
              <a:t>For each number </a:t>
            </a:r>
            <a:r>
              <a:rPr sz="850" spc="10" dirty="0">
                <a:latin typeface="Comic Sans MS"/>
                <a:cs typeface="Comic Sans MS"/>
              </a:rPr>
              <a:t>in </a:t>
            </a:r>
            <a:r>
              <a:rPr sz="850" spc="15" dirty="0">
                <a:latin typeface="Comic Sans MS"/>
                <a:cs typeface="Comic Sans MS"/>
              </a:rPr>
              <a:t>the</a:t>
            </a:r>
            <a:r>
              <a:rPr sz="850" spc="-105" dirty="0">
                <a:latin typeface="Comic Sans MS"/>
                <a:cs typeface="Comic Sans MS"/>
              </a:rPr>
              <a:t> </a:t>
            </a:r>
            <a:r>
              <a:rPr sz="850" spc="15" dirty="0">
                <a:latin typeface="Comic Sans MS"/>
                <a:cs typeface="Comic Sans MS"/>
              </a:rPr>
              <a:t>scanner</a:t>
            </a:r>
            <a:endParaRPr sz="850" dirty="0">
              <a:latin typeface="Comic Sans MS"/>
              <a:cs typeface="Comic Sans MS"/>
            </a:endParaRPr>
          </a:p>
          <a:p>
            <a:pPr marL="21907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mic Sans MS"/>
                <a:cs typeface="Comic Sans MS"/>
              </a:rPr>
              <a:t>Add the number </a:t>
            </a:r>
            <a:r>
              <a:rPr sz="850" spc="10" dirty="0">
                <a:latin typeface="Comic Sans MS"/>
                <a:cs typeface="Comic Sans MS"/>
              </a:rPr>
              <a:t>to </a:t>
            </a:r>
            <a:r>
              <a:rPr sz="850" spc="15" dirty="0">
                <a:latin typeface="Comic Sans MS"/>
                <a:cs typeface="Comic Sans MS"/>
              </a:rPr>
              <a:t>an</a:t>
            </a:r>
            <a:r>
              <a:rPr sz="850" spc="-7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array.</a:t>
            </a:r>
            <a:endParaRPr sz="850" dirty="0">
              <a:latin typeface="Comic Sans MS"/>
              <a:cs typeface="Comic Sans MS"/>
            </a:endParaRPr>
          </a:p>
          <a:p>
            <a:pPr marL="52069" marR="4330065">
              <a:lnSpc>
                <a:spcPct val="102699"/>
              </a:lnSpc>
            </a:pPr>
            <a:r>
              <a:rPr sz="850" spc="10" dirty="0">
                <a:latin typeface="Comic Sans MS"/>
                <a:cs typeface="Comic Sans MS"/>
              </a:rPr>
              <a:t>Close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scanner.  </a:t>
            </a:r>
            <a:r>
              <a:rPr sz="850" spc="15" dirty="0">
                <a:latin typeface="Comic Sans MS"/>
                <a:cs typeface="Comic Sans MS"/>
              </a:rPr>
              <a:t>Set </a:t>
            </a:r>
            <a:r>
              <a:rPr sz="850" spc="10" dirty="0">
                <a:latin typeface="Comic Sans MS"/>
                <a:cs typeface="Comic Sans MS"/>
              </a:rPr>
              <a:t>total to</a:t>
            </a:r>
            <a:r>
              <a:rPr sz="850" spc="-7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0.</a:t>
            </a:r>
            <a:endParaRPr sz="850" dirty="0">
              <a:latin typeface="Comic Sans MS"/>
              <a:cs typeface="Comic Sans MS"/>
            </a:endParaRPr>
          </a:p>
          <a:p>
            <a:pPr marL="52069" marR="3609975">
              <a:lnSpc>
                <a:spcPct val="102699"/>
              </a:lnSpc>
            </a:pPr>
            <a:r>
              <a:rPr sz="850" spc="15" dirty="0">
                <a:latin typeface="Comic Sans MS"/>
                <a:cs typeface="Comic Sans MS"/>
              </a:rPr>
              <a:t>Open a </a:t>
            </a:r>
            <a:r>
              <a:rPr sz="850" spc="10" dirty="0">
                <a:latin typeface="Comic Sans MS"/>
                <a:cs typeface="Comic Sans MS"/>
              </a:rPr>
              <a:t>print writer </a:t>
            </a:r>
            <a:r>
              <a:rPr sz="850" spc="15" dirty="0">
                <a:latin typeface="Comic Sans MS"/>
                <a:cs typeface="Comic Sans MS"/>
              </a:rPr>
              <a:t>for the </a:t>
            </a:r>
            <a:r>
              <a:rPr sz="850" spc="10" dirty="0">
                <a:latin typeface="Comic Sans MS"/>
                <a:cs typeface="Comic Sans MS"/>
              </a:rPr>
              <a:t>file.  </a:t>
            </a:r>
            <a:r>
              <a:rPr sz="850" spc="15" dirty="0">
                <a:latin typeface="Comic Sans MS"/>
                <a:cs typeface="Comic Sans MS"/>
              </a:rPr>
              <a:t>For each number </a:t>
            </a:r>
            <a:r>
              <a:rPr sz="850" spc="10" dirty="0">
                <a:latin typeface="Comic Sans MS"/>
                <a:cs typeface="Comic Sans MS"/>
              </a:rPr>
              <a:t>in </a:t>
            </a:r>
            <a:r>
              <a:rPr sz="850" spc="15" dirty="0">
                <a:latin typeface="Comic Sans MS"/>
                <a:cs typeface="Comic Sans MS"/>
              </a:rPr>
              <a:t>the</a:t>
            </a:r>
            <a:r>
              <a:rPr sz="850" spc="-8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array</a:t>
            </a:r>
            <a:endParaRPr sz="850" dirty="0">
              <a:latin typeface="Comic Sans MS"/>
              <a:cs typeface="Comic Sans MS"/>
            </a:endParaRPr>
          </a:p>
          <a:p>
            <a:pPr marL="152400" marR="3161665" indent="33020">
              <a:lnSpc>
                <a:spcPct val="102699"/>
              </a:lnSpc>
            </a:pPr>
            <a:r>
              <a:rPr sz="850" spc="15" dirty="0">
                <a:latin typeface="Comic Sans MS"/>
                <a:cs typeface="Comic Sans MS"/>
              </a:rPr>
              <a:t>Write the number </a:t>
            </a:r>
            <a:r>
              <a:rPr sz="850" spc="10" dirty="0">
                <a:latin typeface="Comic Sans MS"/>
                <a:cs typeface="Comic Sans MS"/>
              </a:rPr>
              <a:t>to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print writer.  </a:t>
            </a:r>
            <a:r>
              <a:rPr sz="850" spc="15" dirty="0">
                <a:latin typeface="Comic Sans MS"/>
                <a:cs typeface="Comic Sans MS"/>
              </a:rPr>
              <a:t>Add the number </a:t>
            </a:r>
            <a:r>
              <a:rPr sz="850" spc="10" dirty="0">
                <a:latin typeface="Comic Sans MS"/>
                <a:cs typeface="Comic Sans MS"/>
              </a:rPr>
              <a:t>to</a:t>
            </a:r>
            <a:r>
              <a:rPr sz="850" spc="-80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total.</a:t>
            </a:r>
            <a:endParaRPr sz="850" dirty="0">
              <a:latin typeface="Comic Sans MS"/>
              <a:cs typeface="Comic Sans MS"/>
            </a:endParaRPr>
          </a:p>
          <a:p>
            <a:pPr marL="52069" marR="3639820">
              <a:lnSpc>
                <a:spcPct val="102699"/>
              </a:lnSpc>
            </a:pPr>
            <a:r>
              <a:rPr sz="850" spc="15" dirty="0">
                <a:latin typeface="Comic Sans MS"/>
                <a:cs typeface="Comic Sans MS"/>
              </a:rPr>
              <a:t>Write </a:t>
            </a:r>
            <a:r>
              <a:rPr sz="850" spc="10" dirty="0">
                <a:latin typeface="Comic Sans MS"/>
                <a:cs typeface="Comic Sans MS"/>
              </a:rPr>
              <a:t>total to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print writer.  Close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print</a:t>
            </a:r>
            <a:r>
              <a:rPr sz="850" spc="-4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writer.</a:t>
            </a:r>
            <a:endParaRPr sz="85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572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5806"/>
            <a:ext cx="556958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How do you modify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program so </a:t>
            </a:r>
            <a:r>
              <a:rPr sz="1200" spc="5" dirty="0">
                <a:latin typeface="Arial"/>
                <a:cs typeface="Arial"/>
              </a:rPr>
              <a:t>that it </a:t>
            </a:r>
            <a:r>
              <a:rPr sz="1200" spc="10" dirty="0">
                <a:latin typeface="Arial"/>
                <a:cs typeface="Arial"/>
              </a:rPr>
              <a:t>shows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average, </a:t>
            </a:r>
            <a:r>
              <a:rPr sz="1200" spc="5" dirty="0">
                <a:latin typeface="Arial"/>
                <a:cs typeface="Arial"/>
              </a:rPr>
              <a:t>not the total, of the  inputs?</a:t>
            </a:r>
            <a:endParaRPr sz="1200" dirty="0">
              <a:latin typeface="Arial"/>
              <a:cs typeface="Arial"/>
            </a:endParaRPr>
          </a:p>
          <a:p>
            <a:pPr marL="291465" marR="146685">
              <a:lnSpc>
                <a:spcPct val="116599"/>
              </a:lnSpc>
              <a:spcBef>
                <a:spcPts val="57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Add a variable count that is incremented whenever a  number is read. At the end, print the average, not the total,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as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823451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out.printf("Average: %8.2f\n", total /</a:t>
            </a:r>
            <a:r>
              <a:rPr sz="850" spc="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count);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2113729"/>
            <a:ext cx="519620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z="1450" spc="5" dirty="0">
                <a:latin typeface="Arial"/>
                <a:cs typeface="Arial"/>
              </a:rPr>
              <a:t>Because the string </a:t>
            </a:r>
            <a:r>
              <a:rPr sz="1450" spc="5" dirty="0">
                <a:latin typeface="Courier" charset="0"/>
                <a:cs typeface="Courier" charset="0"/>
              </a:rPr>
              <a:t>"Average"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three characters longer than  </a:t>
            </a:r>
            <a:r>
              <a:rPr sz="1450" spc="5" dirty="0">
                <a:latin typeface="Courier" charset="0"/>
                <a:cs typeface="Courier" charset="0"/>
              </a:rPr>
              <a:t>"Total"</a:t>
            </a:r>
            <a:r>
              <a:rPr sz="1450" spc="5" dirty="0">
                <a:latin typeface="Arial"/>
                <a:cs typeface="Arial"/>
              </a:rPr>
              <a:t>, change the other output to  </a:t>
            </a:r>
            <a:r>
              <a:rPr sz="1450" spc="5" dirty="0">
                <a:latin typeface="Courier" charset="0"/>
                <a:cs typeface="Courier" charset="0"/>
              </a:rPr>
              <a:t>out.printf("%18.2f\n",</a:t>
            </a:r>
            <a:r>
              <a:rPr sz="1450" spc="3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value)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537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797" y="1216314"/>
            <a:ext cx="5835650" cy="748665"/>
          </a:xfrm>
          <a:custGeom>
            <a:avLst/>
            <a:gdLst/>
            <a:ahLst/>
            <a:cxnLst/>
            <a:rect l="l" t="t" r="r" b="b"/>
            <a:pathLst>
              <a:path w="5835650" h="748664">
                <a:moveTo>
                  <a:pt x="0" y="0"/>
                </a:moveTo>
                <a:lnTo>
                  <a:pt x="5835129" y="0"/>
                </a:lnTo>
                <a:lnTo>
                  <a:pt x="5835129" y="748093"/>
                </a:lnTo>
                <a:lnTo>
                  <a:pt x="0" y="748093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507" y="793768"/>
            <a:ext cx="60274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How can you modify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Courier" charset="0"/>
                <a:cs typeface="Courier" charset="0"/>
              </a:rPr>
              <a:t>Total</a:t>
            </a:r>
            <a:r>
              <a:rPr sz="1200" spc="-38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program so </a:t>
            </a:r>
            <a:r>
              <a:rPr sz="1200" spc="5" dirty="0">
                <a:latin typeface="Arial"/>
                <a:cs typeface="Arial"/>
              </a:rPr>
              <a:t>that it writes the </a:t>
            </a:r>
            <a:r>
              <a:rPr sz="1200" spc="10" dirty="0">
                <a:latin typeface="Arial"/>
                <a:cs typeface="Arial"/>
              </a:rPr>
              <a:t>values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two columns, </a:t>
            </a:r>
            <a:r>
              <a:rPr sz="1200" spc="5" dirty="0">
                <a:latin typeface="Arial"/>
                <a:cs typeface="Arial"/>
              </a:rPr>
              <a:t>like  this: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9797" y="1240945"/>
          <a:ext cx="971941" cy="723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53"/>
                <a:gridCol w="414888"/>
              </a:tblGrid>
              <a:tr h="145027"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32.00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54.00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08057">
                <a:tc>
                  <a:txBody>
                    <a:bodyPr/>
                    <a:lstStyle/>
                    <a:p>
                      <a:pPr marR="48260" algn="r">
                        <a:lnSpc>
                          <a:spcPts val="80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67.50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29.00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08057">
                <a:tc>
                  <a:txBody>
                    <a:bodyPr/>
                    <a:lstStyle/>
                    <a:p>
                      <a:pPr marR="48260" algn="r">
                        <a:lnSpc>
                          <a:spcPts val="80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35.00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80.00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08057">
                <a:tc>
                  <a:txBody>
                    <a:bodyPr/>
                    <a:lstStyle/>
                    <a:p>
                      <a:pPr marR="48260" algn="r">
                        <a:lnSpc>
                          <a:spcPts val="80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115.00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44.50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08057">
                <a:tc>
                  <a:txBody>
                    <a:bodyPr/>
                    <a:lstStyle/>
                    <a:p>
                      <a:pPr marR="48260" algn="r">
                        <a:lnSpc>
                          <a:spcPts val="80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100.00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65.00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46203">
                <a:tc>
                  <a:txBody>
                    <a:bodyPr/>
                    <a:lstStyle/>
                    <a:p>
                      <a:pPr marL="52069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Total: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800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622.00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744" y="2046968"/>
            <a:ext cx="52539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Add a variable </a:t>
            </a:r>
            <a:r>
              <a:rPr sz="1450" spc="5" dirty="0">
                <a:latin typeface="Courier" charset="0"/>
                <a:cs typeface="Courier" charset="0"/>
              </a:rPr>
              <a:t>count</a:t>
            </a:r>
            <a:r>
              <a:rPr sz="1450" spc="-45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that is incremented whenever a  number is read. Only write a new line when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is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even.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976" y="2646004"/>
            <a:ext cx="5344795" cy="455381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345884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count++;  out.printf("%8.2f",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value);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if (count % 2 == 0) { out.println();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744" y="3194044"/>
            <a:ext cx="52939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At the end of the loop, write a new line </a:t>
            </a: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count is odd, then write  the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total: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3801393"/>
            <a:ext cx="5344795" cy="32457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2719070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if (count % 2 == 1) { out.println(); }  out.printf("Total: %10.2f\n", total);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502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</a:t>
            </a:r>
            <a:r>
              <a:rPr spc="-120" dirty="0"/>
              <a:t> </a:t>
            </a:r>
            <a:r>
              <a:rPr spc="114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125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6948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74860"/>
            <a:ext cx="507809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of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reads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that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is  delimited by white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space.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loop for processing a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file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681446"/>
            <a:ext cx="5344795" cy="72019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 marR="3324225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String input = in.next();  System.out.println(input);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264149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503787"/>
            <a:ext cx="54616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input is "</a:t>
            </a:r>
            <a:r>
              <a:rPr sz="1450" spc="5" dirty="0">
                <a:latin typeface="Courier" charset="0"/>
                <a:cs typeface="Courier" charset="0"/>
              </a:rPr>
              <a:t>Mary had a little lamb</a:t>
            </a:r>
            <a:r>
              <a:rPr sz="1450" spc="5" dirty="0">
                <a:latin typeface="Arial"/>
                <a:cs typeface="Arial"/>
              </a:rPr>
              <a:t>", the loop prints each  word on a separate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line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3111135"/>
            <a:ext cx="5344795" cy="72872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500697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Mary  had  a</a:t>
            </a:r>
            <a:endParaRPr sz="850" dirty="0">
              <a:latin typeface="Courier" charset="0"/>
              <a:cs typeface="Courier" charset="0"/>
            </a:endParaRPr>
          </a:p>
          <a:p>
            <a:pPr marL="52069" marR="4872355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little  lamb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467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</a:t>
            </a:r>
            <a:r>
              <a:rPr spc="-120" dirty="0"/>
              <a:t> </a:t>
            </a:r>
            <a:r>
              <a:rPr spc="114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122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6913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204267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744" y="774510"/>
            <a:ext cx="534924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returns any sequence of characters that is not  white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space.</a:t>
            </a:r>
            <a:endParaRPr sz="1450" dirty="0">
              <a:latin typeface="Arial"/>
              <a:cs typeface="Arial"/>
            </a:endParaRPr>
          </a:p>
          <a:p>
            <a:pPr marL="12700" marR="122555">
              <a:lnSpc>
                <a:spcPct val="116599"/>
              </a:lnSpc>
              <a:spcBef>
                <a:spcPts val="325"/>
              </a:spcBef>
            </a:pPr>
            <a:r>
              <a:rPr sz="1450" b="1" spc="5" dirty="0">
                <a:latin typeface="Arial"/>
                <a:cs typeface="Arial"/>
              </a:rPr>
              <a:t>White space </a:t>
            </a:r>
            <a:r>
              <a:rPr sz="1450" spc="5" dirty="0">
                <a:latin typeface="Arial"/>
                <a:cs typeface="Arial"/>
              </a:rPr>
              <a:t>includes: spaces, tab characters, and the newline  characters that separate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lines.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50" spc="5" dirty="0">
                <a:latin typeface="Arial"/>
                <a:cs typeface="Arial"/>
              </a:rPr>
              <a:t>These strings are considered "words" by the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976" y="2246323"/>
            <a:ext cx="5344795" cy="45929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21310" marR="467042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snow.  1729  C++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577" y="294869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00" y="326456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8000" y="34889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000" y="371341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8000" y="413733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2301" y="436176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248" y="16624"/>
                </a:moveTo>
                <a:lnTo>
                  <a:pt x="33248" y="27430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7430"/>
                </a:lnTo>
                <a:lnTo>
                  <a:pt x="0" y="16624"/>
                </a:lnTo>
                <a:lnTo>
                  <a:pt x="0" y="5818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5818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301" y="454463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248" y="16624"/>
                </a:moveTo>
                <a:lnTo>
                  <a:pt x="33248" y="27430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7430"/>
                </a:lnTo>
                <a:lnTo>
                  <a:pt x="0" y="16624"/>
                </a:lnTo>
                <a:lnTo>
                  <a:pt x="0" y="5818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5818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577" y="482724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0744" y="2847670"/>
            <a:ext cx="5227955" cy="237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55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called:</a:t>
            </a:r>
            <a:endParaRPr sz="1450" dirty="0">
              <a:latin typeface="Arial"/>
              <a:cs typeface="Arial"/>
            </a:endParaRPr>
          </a:p>
          <a:p>
            <a:pPr marL="347345" marR="5080">
              <a:lnSpc>
                <a:spcPct val="1339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Input characters that </a:t>
            </a:r>
            <a:r>
              <a:rPr sz="1100" spc="10" dirty="0">
                <a:latin typeface="Arial"/>
                <a:cs typeface="Arial"/>
              </a:rPr>
              <a:t>are </a:t>
            </a:r>
            <a:r>
              <a:rPr sz="1100" spc="5" dirty="0">
                <a:latin typeface="Arial"/>
                <a:cs typeface="Arial"/>
              </a:rPr>
              <a:t>white </a:t>
            </a:r>
            <a:r>
              <a:rPr sz="1100" spc="10" dirty="0">
                <a:latin typeface="Arial"/>
                <a:cs typeface="Arial"/>
              </a:rPr>
              <a:t>space are consumed </a:t>
            </a:r>
            <a:r>
              <a:rPr sz="1100" spc="5" dirty="0">
                <a:latin typeface="Arial"/>
                <a:cs typeface="Arial"/>
              </a:rPr>
              <a:t>- </a:t>
            </a:r>
            <a:r>
              <a:rPr sz="1100" spc="10" dirty="0">
                <a:latin typeface="Arial"/>
                <a:cs typeface="Arial"/>
              </a:rPr>
              <a:t>removed from </a:t>
            </a:r>
            <a:r>
              <a:rPr sz="1100" spc="5" dirty="0">
                <a:latin typeface="Arial"/>
                <a:cs typeface="Arial"/>
              </a:rPr>
              <a:t>the input  </a:t>
            </a:r>
            <a:r>
              <a:rPr sz="1100" spc="10" dirty="0">
                <a:latin typeface="Arial"/>
                <a:cs typeface="Arial"/>
              </a:rPr>
              <a:t>They do </a:t>
            </a:r>
            <a:r>
              <a:rPr sz="1100" spc="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become </a:t>
            </a:r>
            <a:r>
              <a:rPr sz="1100" spc="5" dirty="0">
                <a:latin typeface="Arial"/>
                <a:cs typeface="Arial"/>
              </a:rPr>
              <a:t>part of 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word</a:t>
            </a:r>
            <a:endParaRPr sz="1100" dirty="0">
              <a:latin typeface="Arial"/>
              <a:cs typeface="Arial"/>
            </a:endParaRPr>
          </a:p>
          <a:p>
            <a:pPr marL="347345" marR="100330">
              <a:lnSpc>
                <a:spcPct val="113999"/>
              </a:lnSpc>
              <a:spcBef>
                <a:spcPts val="260"/>
              </a:spcBef>
            </a:pP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first character that is </a:t>
            </a:r>
            <a:r>
              <a:rPr sz="1100" b="1" spc="10" dirty="0">
                <a:latin typeface="Arial"/>
                <a:cs typeface="Arial"/>
              </a:rPr>
              <a:t>not </a:t>
            </a:r>
            <a:r>
              <a:rPr sz="1100" spc="5" dirty="0">
                <a:latin typeface="Arial"/>
                <a:cs typeface="Arial"/>
              </a:rPr>
              <a:t>white </a:t>
            </a:r>
            <a:r>
              <a:rPr sz="1100" spc="10" dirty="0">
                <a:latin typeface="Arial"/>
                <a:cs typeface="Arial"/>
              </a:rPr>
              <a:t>space becomes </a:t>
            </a:r>
            <a:r>
              <a:rPr sz="1100" spc="5" dirty="0">
                <a:latin typeface="Arial"/>
                <a:cs typeface="Arial"/>
              </a:rPr>
              <a:t>the first character of the  </a:t>
            </a:r>
            <a:r>
              <a:rPr sz="1100" spc="10" dirty="0">
                <a:latin typeface="Arial"/>
                <a:cs typeface="Arial"/>
              </a:rPr>
              <a:t>word</a:t>
            </a:r>
            <a:endParaRPr sz="11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Arial"/>
                <a:cs typeface="Arial"/>
              </a:rPr>
              <a:t>More </a:t>
            </a:r>
            <a:r>
              <a:rPr sz="1100" spc="5" dirty="0">
                <a:latin typeface="Arial"/>
                <a:cs typeface="Arial"/>
              </a:rPr>
              <a:t>characters </a:t>
            </a:r>
            <a:r>
              <a:rPr sz="1100" spc="10" dirty="0">
                <a:latin typeface="Arial"/>
                <a:cs typeface="Arial"/>
              </a:rPr>
              <a:t>are added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until</a:t>
            </a:r>
            <a:endParaRPr sz="1100" dirty="0">
              <a:latin typeface="Arial"/>
              <a:cs typeface="Arial"/>
            </a:endParaRPr>
          </a:p>
          <a:p>
            <a:pPr marL="603885" marR="2460625">
              <a:lnSpc>
                <a:spcPct val="141200"/>
              </a:lnSpc>
              <a:spcBef>
                <a:spcPts val="210"/>
              </a:spcBef>
            </a:pPr>
            <a:r>
              <a:rPr sz="850" dirty="0">
                <a:latin typeface="Arial"/>
                <a:cs typeface="Arial"/>
              </a:rPr>
              <a:t>Either another white space character occurs  Or the end of the input file has been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reached</a:t>
            </a:r>
          </a:p>
          <a:p>
            <a:pPr marL="12700" marR="114935">
              <a:lnSpc>
                <a:spcPct val="116599"/>
              </a:lnSpc>
              <a:spcBef>
                <a:spcPts val="575"/>
              </a:spcBef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end of the input file is reached before any character was  added to the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word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8" name="object 2"/>
          <p:cNvSpPr/>
          <p:nvPr/>
        </p:nvSpPr>
        <p:spPr>
          <a:xfrm>
            <a:off x="1128886" y="53109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1256711" y="5229425"/>
            <a:ext cx="2431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a “no such element </a:t>
            </a:r>
            <a:r>
              <a:rPr sz="1100" spc="5" dirty="0">
                <a:latin typeface="Arial"/>
                <a:cs typeface="Arial"/>
              </a:rPr>
              <a:t>exception”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occurs.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397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</a:t>
            </a:r>
            <a:r>
              <a:rPr spc="-120" dirty="0"/>
              <a:t> </a:t>
            </a:r>
            <a:r>
              <a:rPr spc="114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032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00" y="122738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780" y="41560"/>
                </a:moveTo>
                <a:lnTo>
                  <a:pt x="11687" y="40300"/>
                </a:lnTo>
                <a:lnTo>
                  <a:pt x="5194" y="36469"/>
                </a:lnTo>
                <a:lnTo>
                  <a:pt x="1298" y="29988"/>
                </a:lnTo>
                <a:lnTo>
                  <a:pt x="0" y="20780"/>
                </a:lnTo>
                <a:lnTo>
                  <a:pt x="1298" y="11572"/>
                </a:lnTo>
                <a:lnTo>
                  <a:pt x="5194" y="5091"/>
                </a:lnTo>
                <a:lnTo>
                  <a:pt x="11687" y="1259"/>
                </a:lnTo>
                <a:lnTo>
                  <a:pt x="20780" y="0"/>
                </a:lnTo>
                <a:lnTo>
                  <a:pt x="29872" y="1259"/>
                </a:lnTo>
                <a:lnTo>
                  <a:pt x="36366" y="5091"/>
                </a:lnTo>
                <a:lnTo>
                  <a:pt x="40262" y="11572"/>
                </a:lnTo>
                <a:lnTo>
                  <a:pt x="41560" y="20780"/>
                </a:lnTo>
                <a:lnTo>
                  <a:pt x="40262" y="29988"/>
                </a:lnTo>
                <a:lnTo>
                  <a:pt x="36366" y="36469"/>
                </a:lnTo>
                <a:lnTo>
                  <a:pt x="29872" y="40300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802182"/>
            <a:ext cx="473900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read just words and discard anything that isn't a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letter: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5" dirty="0">
                <a:latin typeface="Arial"/>
                <a:cs typeface="Arial"/>
              </a:rPr>
              <a:t>Call </a:t>
            </a:r>
            <a:r>
              <a:rPr sz="1100" spc="10" dirty="0">
                <a:latin typeface="Courier" charset="0"/>
                <a:cs typeface="Courier" charset="0"/>
              </a:rPr>
              <a:t>useDelimiter </a:t>
            </a:r>
            <a:r>
              <a:rPr sz="1100" spc="10" dirty="0">
                <a:latin typeface="Arial"/>
                <a:cs typeface="Arial"/>
              </a:rPr>
              <a:t>method </a:t>
            </a:r>
            <a:r>
              <a:rPr sz="1100" spc="5" dirty="0">
                <a:latin typeface="Arial"/>
                <a:cs typeface="Arial"/>
              </a:rPr>
              <a:t>of the </a:t>
            </a:r>
            <a:r>
              <a:rPr sz="1100" spc="10" dirty="0">
                <a:latin typeface="Courier" charset="0"/>
                <a:cs typeface="Courier" charset="0"/>
              </a:rPr>
              <a:t>Scanner</a:t>
            </a:r>
            <a:r>
              <a:rPr sz="1100" spc="-34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62" y="1389473"/>
            <a:ext cx="4771390" cy="39433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8895" marR="2767965">
              <a:lnSpc>
                <a:spcPts val="919"/>
              </a:lnSpc>
              <a:spcBef>
                <a:spcPts val="375"/>
              </a:spcBef>
            </a:pPr>
            <a:r>
              <a:rPr sz="800" spc="-10" dirty="0">
                <a:latin typeface="Courier" charset="0"/>
                <a:cs typeface="Courier" charset="0"/>
              </a:rPr>
              <a:t>Scanner in = new Scanner(. . .);  in.useDelimiter("[^A-Za-z]+");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890"/>
              </a:lnSpc>
            </a:pPr>
            <a:r>
              <a:rPr sz="800" spc="-10" dirty="0">
                <a:latin typeface="Courier" charset="0"/>
                <a:cs typeface="Courier" charset="0"/>
              </a:rPr>
              <a:t>. .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205028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577" y="235783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0744" y="1949259"/>
            <a:ext cx="532511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word separator becomes any character that is </a:t>
            </a:r>
            <a:r>
              <a:rPr sz="1450" b="1" spc="5" dirty="0">
                <a:latin typeface="Arial"/>
                <a:cs typeface="Arial"/>
              </a:rPr>
              <a:t>not </a:t>
            </a:r>
            <a:r>
              <a:rPr sz="1450" spc="5" dirty="0">
                <a:latin typeface="Arial"/>
                <a:cs typeface="Arial"/>
              </a:rPr>
              <a:t>a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letter.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390"/>
              </a:spcBef>
            </a:pPr>
            <a:r>
              <a:rPr sz="1450" spc="5" dirty="0">
                <a:latin typeface="Arial"/>
                <a:cs typeface="Arial"/>
              </a:rPr>
              <a:t>Punctuation and numbers are not included in the words returned  by the next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method.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455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1214"/>
            <a:ext cx="413766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</a:t>
            </a:r>
            <a:r>
              <a:rPr spc="-290" dirty="0"/>
              <a:t> </a:t>
            </a:r>
            <a:r>
              <a:rPr spc="135" dirty="0"/>
              <a:t>Reading  </a:t>
            </a:r>
            <a:r>
              <a:rPr spc="100" dirty="0"/>
              <a:t>Characters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9378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1056076"/>
            <a:ext cx="5189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To read one character at a time, set the delimiter pattern to the  empty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655112"/>
            <a:ext cx="5344795" cy="32457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312229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Scanner in = new Scanner(. . .);  in.useDelimiter("");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221618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278140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078470"/>
            <a:ext cx="496570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10" dirty="0">
                <a:latin typeface="Arial"/>
                <a:cs typeface="Arial"/>
              </a:rPr>
              <a:t>Now </a:t>
            </a:r>
            <a:r>
              <a:rPr sz="1450" spc="5" dirty="0">
                <a:latin typeface="Arial"/>
                <a:cs typeface="Arial"/>
              </a:rPr>
              <a:t>each call to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51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returns a string consisting of a single  character.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5" dirty="0">
                <a:latin typeface="Arial"/>
                <a:cs typeface="Arial"/>
              </a:rPr>
              <a:t>To process the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characters: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2993369"/>
            <a:ext cx="5344795" cy="71237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char ch =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in.next().charAt(0);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latin typeface="Comic Sans MS"/>
                <a:cs typeface="Comic Sans MS"/>
              </a:rPr>
              <a:t>Process</a:t>
            </a:r>
            <a:r>
              <a:rPr sz="850" spc="180" dirty="0">
                <a:latin typeface="Comic Sans MS"/>
                <a:cs typeface="Comic Sans MS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ch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420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0865"/>
            <a:ext cx="452310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</a:t>
            </a:r>
            <a:r>
              <a:rPr spc="-254" dirty="0"/>
              <a:t> </a:t>
            </a:r>
            <a:r>
              <a:rPr spc="145" dirty="0"/>
              <a:t>Classifying  </a:t>
            </a:r>
            <a:r>
              <a:rPr spc="100" dirty="0"/>
              <a:t>Characters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1082598"/>
            <a:ext cx="4297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0" dirty="0">
                <a:latin typeface="Courier" charset="0"/>
                <a:cs typeface="Courier" charset="0"/>
              </a:rPr>
              <a:t>Character</a:t>
            </a:r>
            <a:r>
              <a:rPr sz="1200" spc="-32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class </a:t>
            </a:r>
            <a:r>
              <a:rPr sz="1200" spc="10" dirty="0">
                <a:latin typeface="Arial"/>
                <a:cs typeface="Arial"/>
              </a:rPr>
              <a:t>has methods </a:t>
            </a:r>
            <a:r>
              <a:rPr sz="1200" spc="5" dirty="0">
                <a:latin typeface="Arial"/>
                <a:cs typeface="Arial"/>
              </a:rPr>
              <a:t>for classifying characters.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802177" y="1433943"/>
            <a:ext cx="4325232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292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 </a:t>
            </a:r>
            <a:r>
              <a:rPr spc="135" dirty="0"/>
              <a:t>Reading</a:t>
            </a:r>
            <a:r>
              <a:rPr spc="-120" dirty="0"/>
              <a:t> </a:t>
            </a:r>
            <a:r>
              <a:rPr spc="105" dirty="0"/>
              <a:t>Lines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104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72764"/>
            <a:ext cx="5218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nextLine</a:t>
            </a:r>
            <a:r>
              <a:rPr sz="1450" spc="-45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reads a line of input and consumes the  newline character at the end of the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line: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371801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line =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in.nextLine();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17998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237341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052" rIns="0" bIns="0" rtlCol="0">
            <a:spAutoFit/>
          </a:bodyPr>
          <a:lstStyle/>
          <a:p>
            <a:pPr marL="12700" marR="5080">
              <a:lnSpc>
                <a:spcPct val="120400"/>
              </a:lnSpc>
            </a:pPr>
            <a:r>
              <a:rPr spc="5" dirty="0">
                <a:latin typeface="Arial"/>
                <a:cs typeface="Arial"/>
              </a:rPr>
              <a:t>The </a:t>
            </a:r>
            <a:r>
              <a:rPr spc="5" dirty="0"/>
              <a:t>hasNextLine</a:t>
            </a:r>
            <a:r>
              <a:rPr spc="-465" dirty="0"/>
              <a:t> </a:t>
            </a:r>
            <a:r>
              <a:rPr spc="5" dirty="0">
                <a:latin typeface="Arial"/>
                <a:cs typeface="Arial"/>
              </a:rPr>
              <a:t>method returns </a:t>
            </a:r>
            <a:r>
              <a:rPr spc="5" dirty="0"/>
              <a:t>true</a:t>
            </a:r>
            <a:r>
              <a:rPr spc="-465" dirty="0"/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5" dirty="0">
                <a:latin typeface="Arial"/>
                <a:cs typeface="Arial"/>
              </a:rPr>
              <a:t> there are more input  lines, </a:t>
            </a:r>
            <a:r>
              <a:rPr spc="5" dirty="0"/>
              <a:t>false</a:t>
            </a:r>
            <a:r>
              <a:rPr spc="-500" dirty="0"/>
              <a:t> </a:t>
            </a:r>
            <a:r>
              <a:rPr spc="5" dirty="0">
                <a:latin typeface="Arial"/>
                <a:cs typeface="Arial"/>
              </a:rPr>
              <a:t>when all lines have been read.</a:t>
            </a:r>
          </a:p>
          <a:p>
            <a:pPr marL="12700" marR="145415">
              <a:lnSpc>
                <a:spcPct val="116599"/>
              </a:lnSpc>
              <a:spcBef>
                <a:spcPts val="390"/>
              </a:spcBef>
            </a:pPr>
            <a:r>
              <a:rPr spc="5" dirty="0">
                <a:latin typeface="Arial"/>
                <a:cs typeface="Arial"/>
                <a:hlinkClick r:id="rId2"/>
              </a:rPr>
              <a:t>Example: process a file with population data from the </a:t>
            </a:r>
            <a:r>
              <a:rPr spc="5" dirty="0">
                <a:solidFill>
                  <a:srgbClr val="000080"/>
                </a:solidFill>
                <a:latin typeface="Arial"/>
                <a:cs typeface="Arial"/>
                <a:hlinkClick r:id="rId2"/>
              </a:rPr>
              <a:t>CIA Fact  Book </a:t>
            </a:r>
            <a:r>
              <a:rPr spc="5" dirty="0">
                <a:latin typeface="Arial"/>
                <a:cs typeface="Arial"/>
                <a:hlinkClick r:id="rId2"/>
              </a:rPr>
              <a:t>with lines like</a:t>
            </a:r>
            <a:r>
              <a:rPr spc="-75" dirty="0">
                <a:latin typeface="Arial"/>
                <a:cs typeface="Arial"/>
                <a:hlinkClick r:id="rId2"/>
              </a:rPr>
              <a:t> </a:t>
            </a:r>
            <a:r>
              <a:rPr spc="5" dirty="0">
                <a:latin typeface="Arial"/>
                <a:cs typeface="Arial"/>
                <a:hlinkClick r:id="rId2"/>
              </a:rPr>
              <a:t>this: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0976" y="2843052"/>
            <a:ext cx="5344795" cy="58156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  <a:tabLst>
                <a:tab pos="523240" algn="l"/>
              </a:tabLst>
            </a:pPr>
            <a:r>
              <a:rPr sz="850" spc="15" dirty="0">
                <a:latin typeface="Courier" charset="0"/>
                <a:cs typeface="Courier" charset="0"/>
              </a:rPr>
              <a:t>China	1330044605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  <a:tabLst>
                <a:tab pos="523240" algn="l"/>
              </a:tabLst>
            </a:pPr>
            <a:r>
              <a:rPr sz="850" spc="15" dirty="0">
                <a:latin typeface="Courier" charset="0"/>
                <a:cs typeface="Courier" charset="0"/>
              </a:rPr>
              <a:t>India	1147995898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United States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303824646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...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577" y="36617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3560768"/>
            <a:ext cx="273748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Read each input line into a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976" y="3873758"/>
            <a:ext cx="5344795" cy="71237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(in.hasNextLine())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line =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nextLine();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  <a:tabLst>
                <a:tab pos="786130" algn="l"/>
              </a:tabLst>
            </a:pPr>
            <a:r>
              <a:rPr sz="850" spc="15" dirty="0">
                <a:latin typeface="Comic Sans MS"/>
                <a:cs typeface="Comic Sans MS"/>
              </a:rPr>
              <a:t>Process	</a:t>
            </a:r>
            <a:r>
              <a:rPr sz="850" spc="15" dirty="0">
                <a:latin typeface="Courier" charset="0"/>
                <a:cs typeface="Courier" charset="0"/>
              </a:rPr>
              <a:t>line.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991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</a:t>
            </a:r>
            <a:r>
              <a:rPr spc="-35" dirty="0"/>
              <a:t> </a:t>
            </a:r>
            <a:r>
              <a:rPr spc="145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802177" y="827112"/>
            <a:ext cx="3699167" cy="288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39763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428388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45831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489066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3875303"/>
            <a:ext cx="4931410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read and write text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files</a:t>
            </a:r>
            <a:endParaRPr sz="1450">
              <a:latin typeface="Arial"/>
              <a:cs typeface="Arial"/>
            </a:endParaRPr>
          </a:p>
          <a:p>
            <a:pPr marL="12700" marR="1847214">
              <a:lnSpc>
                <a:spcPct val="135400"/>
              </a:lnSpc>
              <a:spcBef>
                <a:spcPts val="65"/>
              </a:spcBef>
            </a:pPr>
            <a:r>
              <a:rPr sz="1450" spc="5" dirty="0">
                <a:latin typeface="Arial"/>
                <a:cs typeface="Arial"/>
              </a:rPr>
              <a:t>To process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line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arguments  To throw and catch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exceptions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5" dirty="0">
                <a:latin typeface="Arial"/>
                <a:cs typeface="Arial"/>
              </a:rPr>
              <a:t>To implement programs that propagate checked</a:t>
            </a:r>
            <a:r>
              <a:rPr sz="1450" spc="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exceptions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257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 </a:t>
            </a:r>
            <a:r>
              <a:rPr spc="135" dirty="0"/>
              <a:t>Reading</a:t>
            </a:r>
            <a:r>
              <a:rPr spc="-120" dirty="0"/>
              <a:t> </a:t>
            </a:r>
            <a:r>
              <a:rPr spc="105" dirty="0"/>
              <a:t>Lines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1012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6704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72415"/>
            <a:ext cx="534479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Then use the </a:t>
            </a:r>
            <a:r>
              <a:rPr sz="1450" spc="5" dirty="0">
                <a:latin typeface="Courier" charset="0"/>
                <a:cs typeface="Courier" charset="0"/>
              </a:rPr>
              <a:t>isDigit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</a:t>
            </a:r>
            <a:r>
              <a:rPr sz="1450" spc="5" dirty="0">
                <a:latin typeface="Courier" charset="0"/>
                <a:cs typeface="Courier" charset="0"/>
              </a:rPr>
              <a:t>isWhitespace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methods to find out  where the </a:t>
            </a:r>
            <a:r>
              <a:rPr sz="1450" spc="10" dirty="0">
                <a:latin typeface="Arial"/>
                <a:cs typeface="Arial"/>
              </a:rPr>
              <a:t>name </a:t>
            </a:r>
            <a:r>
              <a:rPr sz="1450" spc="5" dirty="0">
                <a:latin typeface="Arial"/>
                <a:cs typeface="Arial"/>
              </a:rPr>
              <a:t>ends and the number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starts.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To locate the first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digit: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679001"/>
            <a:ext cx="5344795" cy="31995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int i =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0;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 (!Character.isDigit(line.charAt(i))) { i++;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22317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130729"/>
            <a:ext cx="3669029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extract the country </a:t>
            </a:r>
            <a:r>
              <a:rPr sz="1450" spc="10" dirty="0">
                <a:latin typeface="Arial"/>
                <a:cs typeface="Arial"/>
              </a:rPr>
              <a:t>name </a:t>
            </a:r>
            <a:r>
              <a:rPr sz="1450" spc="5" dirty="0">
                <a:latin typeface="Arial"/>
                <a:cs typeface="Arial"/>
              </a:rPr>
              <a:t>and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population: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2443719"/>
            <a:ext cx="5344795" cy="32457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2448560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countryName = line.substring(0, i);  String population = line.substring(i);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577" y="300478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2903759"/>
            <a:ext cx="524573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Use </a:t>
            </a:r>
            <a:r>
              <a:rPr sz="1450" spc="5" dirty="0">
                <a:latin typeface="Courier" charset="0"/>
                <a:cs typeface="Courier" charset="0"/>
              </a:rPr>
              <a:t>trim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to remove spaces at the beginning and end of string: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976" y="3216749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countryName =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countryName.trim();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868" y="3537061"/>
            <a:ext cx="4023360" cy="1130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0577" y="480852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0744" y="4707496"/>
            <a:ext cx="3669029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Note that the population is stored in a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280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69468"/>
            <a:ext cx="448183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 </a:t>
            </a:r>
            <a:r>
              <a:rPr spc="125" dirty="0"/>
              <a:t>Scanning</a:t>
            </a:r>
            <a:r>
              <a:rPr spc="-100" dirty="0"/>
              <a:t> </a:t>
            </a:r>
            <a:r>
              <a:rPr spc="110" dirty="0"/>
              <a:t>a  </a:t>
            </a:r>
            <a:r>
              <a:rPr spc="114" dirty="0"/>
              <a:t>String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2003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1062642"/>
            <a:ext cx="52197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Occasionally easier to construct a new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 to read  the characters from a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661678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Scanner lineScanner = new Scanner(line);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20897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744" y="1952042"/>
            <a:ext cx="5387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Then you can use </a:t>
            </a:r>
            <a:r>
              <a:rPr sz="1450" spc="5" dirty="0">
                <a:latin typeface="Courier" charset="0"/>
                <a:cs typeface="Courier" charset="0"/>
              </a:rPr>
              <a:t>lineScanner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like any other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object,  reading words and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numbers: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76" y="2559391"/>
            <a:ext cx="5344795" cy="84779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2583180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countryName = lineScanner.next();  while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(!lineScanner.hasNextInt())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countryName = countryName + " " +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lineScanner.next();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int populationValue =</a:t>
            </a:r>
            <a:r>
              <a:rPr sz="850" spc="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lineScanner.nextInt();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245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69119"/>
            <a:ext cx="451548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65" dirty="0"/>
              <a:t>Text </a:t>
            </a:r>
            <a:r>
              <a:rPr spc="105" dirty="0"/>
              <a:t>Input </a:t>
            </a:r>
            <a:r>
              <a:rPr spc="135" dirty="0"/>
              <a:t>and </a:t>
            </a:r>
            <a:r>
              <a:rPr spc="114" dirty="0"/>
              <a:t>Output </a:t>
            </a:r>
            <a:r>
              <a:rPr spc="-130" dirty="0"/>
              <a:t>-</a:t>
            </a:r>
            <a:r>
              <a:rPr spc="-295" dirty="0"/>
              <a:t> </a:t>
            </a:r>
            <a:r>
              <a:rPr spc="120" dirty="0"/>
              <a:t>Converting  </a:t>
            </a:r>
            <a:r>
              <a:rPr spc="135" dirty="0"/>
              <a:t>Strings </a:t>
            </a:r>
            <a:r>
              <a:rPr spc="80" dirty="0"/>
              <a:t>to</a:t>
            </a:r>
            <a:r>
              <a:rPr spc="-145" dirty="0"/>
              <a:t> </a:t>
            </a:r>
            <a:r>
              <a:rPr spc="150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9169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20062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1090663"/>
            <a:ext cx="5160010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a string contains the digits of a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number.</a:t>
            </a:r>
            <a:endParaRPr sz="1450" dirty="0">
              <a:latin typeface="Arial"/>
              <a:cs typeface="Arial"/>
            </a:endParaRPr>
          </a:p>
          <a:p>
            <a:pPr marL="347345" marR="5080">
              <a:lnSpc>
                <a:spcPct val="113999"/>
              </a:lnSpc>
              <a:spcBef>
                <a:spcPts val="780"/>
              </a:spcBef>
            </a:pPr>
            <a:r>
              <a:rPr sz="1100" spc="10" dirty="0">
                <a:latin typeface="Arial"/>
                <a:cs typeface="Arial"/>
              </a:rPr>
              <a:t>Use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Integer.parseInt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Double.parseDouble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obtain  the </a:t>
            </a:r>
            <a:r>
              <a:rPr sz="1100" spc="10" dirty="0">
                <a:latin typeface="Arial"/>
                <a:cs typeface="Arial"/>
              </a:rPr>
              <a:t>number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value.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string contains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"303824646"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Use </a:t>
            </a:r>
            <a:r>
              <a:rPr sz="1100" spc="10" dirty="0">
                <a:latin typeface="Courier" charset="0"/>
                <a:cs typeface="Courier" charset="0"/>
              </a:rPr>
              <a:t>Integer.parseInt</a:t>
            </a:r>
            <a:r>
              <a:rPr sz="1100" spc="-34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 </a:t>
            </a:r>
            <a:r>
              <a:rPr sz="1100" spc="5" dirty="0">
                <a:latin typeface="Arial"/>
                <a:cs typeface="Arial"/>
              </a:rPr>
              <a:t>to get the integer </a:t>
            </a:r>
            <a:r>
              <a:rPr sz="1100" spc="10" dirty="0">
                <a:latin typeface="Arial"/>
                <a:cs typeface="Arial"/>
              </a:rPr>
              <a:t>value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62" y="2492544"/>
            <a:ext cx="4771390" cy="27058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R="1567815" algn="ctr">
              <a:lnSpc>
                <a:spcPts val="94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int populationValue =</a:t>
            </a:r>
            <a:r>
              <a:rPr sz="800" spc="114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Integer.parseInt(population);</a:t>
            </a:r>
            <a:endParaRPr sz="800" dirty="0">
              <a:latin typeface="Courier" charset="0"/>
              <a:cs typeface="Courier" charset="0"/>
            </a:endParaRPr>
          </a:p>
          <a:p>
            <a:pPr marR="1689100" algn="ctr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// populationValue is the integer</a:t>
            </a:r>
            <a:r>
              <a:rPr sz="800" spc="7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303824646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302867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927648"/>
            <a:ext cx="22383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string contains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"3.95"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Use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Double.parseDouble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3462" y="3514939"/>
            <a:ext cx="4771390" cy="27058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8895">
              <a:lnSpc>
                <a:spcPts val="94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double price =</a:t>
            </a:r>
            <a:r>
              <a:rPr sz="800" spc="7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Double.parseDouble(input);</a:t>
            </a:r>
            <a:endParaRPr sz="800" dirty="0">
              <a:latin typeface="Courier" charset="0"/>
              <a:cs typeface="Courier" charset="0"/>
            </a:endParaRPr>
          </a:p>
          <a:p>
            <a:pPr marL="230504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// price is the floating-point number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3.95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577" y="40593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3958355"/>
            <a:ext cx="545211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string must not contain spaces or other non-digits. Use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trim</a:t>
            </a:r>
            <a:r>
              <a:rPr sz="1450" spc="5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976" y="4271345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int populationValue =</a:t>
            </a:r>
            <a:r>
              <a:rPr sz="850" spc="7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Integer.parseInt(population.trim());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118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Avoiding </a:t>
            </a:r>
            <a:r>
              <a:rPr spc="105" dirty="0"/>
              <a:t>Errors </a:t>
            </a:r>
            <a:r>
              <a:rPr spc="80" dirty="0"/>
              <a:t>When </a:t>
            </a:r>
            <a:r>
              <a:rPr spc="135" dirty="0"/>
              <a:t>Reading</a:t>
            </a:r>
            <a:r>
              <a:rPr spc="-229" dirty="0"/>
              <a:t> </a:t>
            </a:r>
            <a:r>
              <a:rPr spc="150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0041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78150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868" y="1941018"/>
            <a:ext cx="2236127" cy="257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311976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375148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799388"/>
            <a:ext cx="5410200" cy="309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input is not a properly formatted number when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calling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nextInt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nextDouble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5" dirty="0">
                <a:latin typeface="Arial"/>
                <a:cs typeface="Arial"/>
              </a:rPr>
              <a:t>input </a:t>
            </a:r>
            <a:r>
              <a:rPr sz="1100" spc="10" dirty="0">
                <a:latin typeface="Arial"/>
                <a:cs typeface="Arial"/>
              </a:rPr>
              <a:t>mismatch exception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occurs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5" dirty="0">
                <a:latin typeface="Arial"/>
                <a:cs typeface="Arial"/>
              </a:rPr>
              <a:t>For example, </a:t>
            </a: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 input contains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characters: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47345" marR="1753870">
              <a:lnSpc>
                <a:spcPct val="133900"/>
              </a:lnSpc>
              <a:spcBef>
                <a:spcPts val="869"/>
              </a:spcBef>
            </a:pPr>
            <a:r>
              <a:rPr sz="1100" spc="10" dirty="0">
                <a:latin typeface="Arial"/>
                <a:cs typeface="Arial"/>
              </a:rPr>
              <a:t>White space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consumed and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word 21st </a:t>
            </a:r>
            <a:r>
              <a:rPr sz="1100" spc="5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read.  </a:t>
            </a:r>
            <a:r>
              <a:rPr sz="1100" spc="10" dirty="0">
                <a:latin typeface="Arial"/>
                <a:cs typeface="Arial"/>
              </a:rPr>
              <a:t>21st </a:t>
            </a:r>
            <a:r>
              <a:rPr sz="1100" spc="5" dirty="0">
                <a:latin typeface="Arial"/>
                <a:cs typeface="Arial"/>
              </a:rPr>
              <a:t>is not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properly </a:t>
            </a:r>
            <a:r>
              <a:rPr sz="1100" spc="10" dirty="0">
                <a:latin typeface="Arial"/>
                <a:cs typeface="Arial"/>
              </a:rPr>
              <a:t>formatted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number</a:t>
            </a:r>
            <a:endParaRPr sz="11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Arial"/>
                <a:cs typeface="Arial"/>
              </a:rPr>
              <a:t>Causes an </a:t>
            </a:r>
            <a:r>
              <a:rPr sz="1100" spc="5" dirty="0">
                <a:latin typeface="Arial"/>
                <a:cs typeface="Arial"/>
              </a:rPr>
              <a:t>input </a:t>
            </a:r>
            <a:r>
              <a:rPr sz="1100" spc="10" dirty="0">
                <a:latin typeface="Arial"/>
                <a:cs typeface="Arial"/>
              </a:rPr>
              <a:t>mismatch exception </a:t>
            </a:r>
            <a:r>
              <a:rPr sz="1100" spc="5" dirty="0">
                <a:latin typeface="Arial"/>
                <a:cs typeface="Arial"/>
              </a:rPr>
              <a:t>in the </a:t>
            </a:r>
            <a:r>
              <a:rPr sz="1100" spc="10" dirty="0">
                <a:latin typeface="Courier" charset="0"/>
                <a:cs typeface="Courier" charset="0"/>
              </a:rPr>
              <a:t>nextInt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there is no input at all when you call </a:t>
            </a:r>
            <a:r>
              <a:rPr sz="1450" spc="5" dirty="0">
                <a:latin typeface="Courier" charset="0"/>
                <a:cs typeface="Courier" charset="0"/>
              </a:rPr>
              <a:t>nextInt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or </a:t>
            </a:r>
            <a:r>
              <a:rPr sz="1450" spc="5" dirty="0">
                <a:latin typeface="Courier" charset="0"/>
                <a:cs typeface="Courier" charset="0"/>
              </a:rPr>
              <a:t>nextDouble</a:t>
            </a:r>
            <a:r>
              <a:rPr sz="1450" spc="5" dirty="0">
                <a:latin typeface="Arial"/>
                <a:cs typeface="Arial"/>
              </a:rPr>
              <a:t>,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A “no such element </a:t>
            </a:r>
            <a:r>
              <a:rPr sz="1100" spc="5" dirty="0">
                <a:latin typeface="Arial"/>
                <a:cs typeface="Arial"/>
              </a:rPr>
              <a:t>exception”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occurs.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spc="5" dirty="0">
                <a:latin typeface="Arial"/>
                <a:cs typeface="Arial"/>
              </a:rPr>
              <a:t>To avoid exceptions, use the </a:t>
            </a:r>
            <a:r>
              <a:rPr sz="1450" spc="5" dirty="0">
                <a:latin typeface="Courier" charset="0"/>
                <a:cs typeface="Courier" charset="0"/>
              </a:rPr>
              <a:t>hasNextInt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3955134"/>
            <a:ext cx="5344795" cy="71237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if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(in.hasNextInt())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int value =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in.nextInt();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083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Mixing </a:t>
            </a:r>
            <a:r>
              <a:rPr spc="75" dirty="0"/>
              <a:t>Number, </a:t>
            </a:r>
            <a:r>
              <a:rPr spc="30" dirty="0"/>
              <a:t>Word, </a:t>
            </a:r>
            <a:r>
              <a:rPr spc="135" dirty="0"/>
              <a:t>and </a:t>
            </a:r>
            <a:r>
              <a:rPr spc="65" dirty="0"/>
              <a:t>Line</a:t>
            </a:r>
            <a:r>
              <a:rPr spc="-215" dirty="0"/>
              <a:t> </a:t>
            </a:r>
            <a:r>
              <a:rPr spc="105" dirty="0"/>
              <a:t>Input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0838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736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20471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744" y="807351"/>
            <a:ext cx="5425440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nextInt</a:t>
            </a:r>
            <a:r>
              <a:rPr sz="1450" spc="5" dirty="0">
                <a:latin typeface="Arial"/>
                <a:cs typeface="Arial"/>
              </a:rPr>
              <a:t>, </a:t>
            </a:r>
            <a:r>
              <a:rPr sz="1450" spc="5" dirty="0">
                <a:latin typeface="Courier" charset="0"/>
                <a:cs typeface="Courier" charset="0"/>
              </a:rPr>
              <a:t>nextDouble</a:t>
            </a:r>
            <a:r>
              <a:rPr sz="1450" spc="5" dirty="0">
                <a:latin typeface="Arial"/>
                <a:cs typeface="Arial"/>
              </a:rPr>
              <a:t>, and </a:t>
            </a:r>
            <a:r>
              <a:rPr sz="1450" spc="5" dirty="0">
                <a:latin typeface="Courier" charset="0"/>
                <a:cs typeface="Courier" charset="0"/>
              </a:rPr>
              <a:t>next</a:t>
            </a:r>
            <a:r>
              <a:rPr sz="1450" spc="-44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methods do </a:t>
            </a:r>
            <a:r>
              <a:rPr sz="1450" b="1" spc="5" dirty="0">
                <a:latin typeface="Arial"/>
                <a:cs typeface="Arial"/>
              </a:rPr>
              <a:t>not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450" spc="5" dirty="0">
                <a:latin typeface="Arial"/>
                <a:cs typeface="Arial"/>
              </a:rPr>
              <a:t>consume the white space that follows the number or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word.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  <a:spcBef>
                <a:spcPts val="325"/>
              </a:spcBef>
            </a:pPr>
            <a:r>
              <a:rPr sz="1450" spc="5" dirty="0">
                <a:latin typeface="Arial"/>
                <a:cs typeface="Arial"/>
              </a:rPr>
              <a:t>This can be a problem </a:t>
            </a: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you alternate between calling </a:t>
            </a:r>
            <a:r>
              <a:rPr sz="1450" spc="5" dirty="0">
                <a:latin typeface="Courier" charset="0"/>
                <a:cs typeface="Courier" charset="0"/>
              </a:rPr>
              <a:t>nextInt/  nextDouble/next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</a:t>
            </a:r>
            <a:r>
              <a:rPr sz="1450" spc="5" dirty="0">
                <a:latin typeface="Courier" charset="0"/>
                <a:cs typeface="Courier" charset="0"/>
              </a:rPr>
              <a:t>nextLine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  <a:p>
            <a:pPr marL="12700" marR="260350">
              <a:lnSpc>
                <a:spcPct val="116599"/>
              </a:lnSpc>
              <a:spcBef>
                <a:spcPts val="390"/>
              </a:spcBef>
            </a:pPr>
            <a:r>
              <a:rPr sz="1450" spc="5" dirty="0">
                <a:latin typeface="Arial"/>
                <a:cs typeface="Arial"/>
              </a:rPr>
              <a:t>Example: a file contains country names and populations in this  format: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976" y="2508470"/>
            <a:ext cx="5344795" cy="863441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460311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China  1330044605</a:t>
            </a:r>
            <a:endParaRPr sz="850" dirty="0">
              <a:latin typeface="Courier" charset="0"/>
              <a:cs typeface="Courier" charset="0"/>
            </a:endParaRPr>
          </a:p>
          <a:p>
            <a:pPr marL="52069" marR="4603115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India  1147995898</a:t>
            </a:r>
            <a:endParaRPr sz="850" dirty="0">
              <a:latin typeface="Courier" charset="0"/>
              <a:cs typeface="Courier" charset="0"/>
            </a:endParaRPr>
          </a:p>
          <a:p>
            <a:pPr marL="52069" marR="4401185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United States  303824646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577" y="360151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0744" y="3500488"/>
            <a:ext cx="318198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file is read with these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instructions: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976" y="3805166"/>
            <a:ext cx="5344795" cy="85106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(in.hasNextLine())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 marR="2719070">
              <a:lnSpc>
                <a:spcPct val="101699"/>
              </a:lnSpc>
              <a:spcBef>
                <a:spcPts val="10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countryName = in.nextLine();  int population = in.nextInt();  </a:t>
            </a:r>
            <a:r>
              <a:rPr sz="850" spc="15" dirty="0">
                <a:latin typeface="Comic Sans MS"/>
                <a:cs typeface="Comic Sans MS"/>
              </a:rPr>
              <a:t>Process the country name and</a:t>
            </a:r>
            <a:r>
              <a:rPr sz="850" spc="-8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population.</a:t>
            </a:r>
            <a:endParaRPr sz="850" dirty="0">
              <a:latin typeface="Comic Sans MS"/>
              <a:cs typeface="Comic Sans MS"/>
            </a:endParaRPr>
          </a:p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048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Mixing </a:t>
            </a:r>
            <a:r>
              <a:rPr spc="75" dirty="0"/>
              <a:t>Number, </a:t>
            </a:r>
            <a:r>
              <a:rPr spc="30" dirty="0"/>
              <a:t>Word, </a:t>
            </a:r>
            <a:r>
              <a:rPr spc="135" dirty="0"/>
              <a:t>and </a:t>
            </a:r>
            <a:r>
              <a:rPr spc="65" dirty="0"/>
              <a:t>Line</a:t>
            </a:r>
            <a:r>
              <a:rPr spc="-215" dirty="0"/>
              <a:t> </a:t>
            </a:r>
            <a:r>
              <a:rPr spc="105" dirty="0"/>
              <a:t>Input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997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868" y="1059883"/>
            <a:ext cx="3807231" cy="299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15730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868" y="1733215"/>
            <a:ext cx="2859582" cy="324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227953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868" y="2439788"/>
            <a:ext cx="1371600" cy="315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577" y="321881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577" y="35346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798690"/>
            <a:ext cx="4824730" cy="3212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Initial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input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Input after first call to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nextLine</a:t>
            </a:r>
            <a:endParaRPr sz="14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Input after call to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nextInt</a:t>
            </a:r>
            <a:endParaRPr sz="14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nextInt did </a:t>
            </a:r>
            <a:r>
              <a:rPr sz="1100" b="1" spc="10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consume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newline </a:t>
            </a:r>
            <a:r>
              <a:rPr sz="1100" spc="5" dirty="0">
                <a:latin typeface="Arial"/>
                <a:cs typeface="Arial"/>
              </a:rPr>
              <a:t>character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spc="5" dirty="0">
                <a:latin typeface="Arial"/>
                <a:cs typeface="Arial"/>
              </a:rPr>
              <a:t>The second call to </a:t>
            </a:r>
            <a:r>
              <a:rPr sz="1450" spc="5" dirty="0">
                <a:latin typeface="Courier" charset="0"/>
                <a:cs typeface="Courier" charset="0"/>
              </a:rPr>
              <a:t>nextLine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reads an empty string!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455"/>
              </a:spcBef>
            </a:pPr>
            <a:r>
              <a:rPr sz="1450" spc="5" dirty="0">
                <a:latin typeface="Arial"/>
                <a:cs typeface="Arial"/>
              </a:rPr>
              <a:t>The remedy is to add a call to </a:t>
            </a:r>
            <a:r>
              <a:rPr sz="1450" spc="5" dirty="0">
                <a:latin typeface="Courier" charset="0"/>
                <a:cs typeface="Courier" charset="0"/>
              </a:rPr>
              <a:t>nextLine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after reading the  population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976" y="3995996"/>
            <a:ext cx="5344795" cy="45929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278574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countryName = in.nextLine();  int population = in.nextInt();  in.nextLine(); // Consume the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newline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013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0976" y="3796155"/>
            <a:ext cx="5344795" cy="523875"/>
          </a:xfrm>
          <a:custGeom>
            <a:avLst/>
            <a:gdLst/>
            <a:ahLst/>
            <a:cxnLst/>
            <a:rect l="l" t="t" r="r" b="b"/>
            <a:pathLst>
              <a:path w="5344795" h="523875">
                <a:moveTo>
                  <a:pt x="0" y="0"/>
                </a:moveTo>
                <a:lnTo>
                  <a:pt x="5344712" y="0"/>
                </a:lnTo>
                <a:lnTo>
                  <a:pt x="5344712" y="523665"/>
                </a:lnTo>
                <a:lnTo>
                  <a:pt x="0" y="523665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Formatting</a:t>
            </a:r>
            <a:r>
              <a:rPr spc="-10" dirty="0"/>
              <a:t> </a:t>
            </a:r>
            <a:r>
              <a:rPr spc="114" dirty="0"/>
              <a:t>Output</a:t>
            </a:r>
          </a:p>
        </p:txBody>
      </p:sp>
      <p:sp>
        <p:nvSpPr>
          <p:cNvPr id="5" name="object 5"/>
          <p:cNvSpPr/>
          <p:nvPr/>
        </p:nvSpPr>
        <p:spPr>
          <a:xfrm>
            <a:off x="760577" y="90768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12069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744" y="728426"/>
            <a:ext cx="405193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sz="1450" spc="5" dirty="0">
                <a:latin typeface="Arial"/>
                <a:cs typeface="Arial"/>
              </a:rPr>
              <a:t>There are additional options for </a:t>
            </a:r>
            <a:r>
              <a:rPr sz="1450" spc="5" dirty="0">
                <a:latin typeface="Courier" charset="0"/>
                <a:cs typeface="Courier" charset="0"/>
              </a:rPr>
              <a:t>printf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method.  Format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flags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6868" y="1367447"/>
            <a:ext cx="4380801" cy="2011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577" y="359250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0744" y="3491477"/>
            <a:ext cx="544893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Example: print a table of items and prices, each stored in an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array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603" y="3855105"/>
            <a:ext cx="606425" cy="40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Cookies:  Linguine:  Clams: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9980" y="3858602"/>
            <a:ext cx="33718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algn="ctr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3.20</a:t>
            </a:r>
            <a:endParaRPr sz="850" dirty="0">
              <a:latin typeface="Courier" charset="0"/>
              <a:cs typeface="Courier" charset="0"/>
            </a:endParaRPr>
          </a:p>
          <a:p>
            <a:pPr marL="67310" algn="ctr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2.95</a:t>
            </a:r>
            <a:endParaRPr sz="850" dirty="0">
              <a:latin typeface="Courier" charset="0"/>
              <a:cs typeface="Courier" charset="0"/>
            </a:endParaRPr>
          </a:p>
          <a:p>
            <a:pPr algn="ctr">
              <a:lnSpc>
                <a:spcPts val="101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17.29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577" y="449022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0744" y="4389189"/>
            <a:ext cx="54902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item strings line up to the left; the numbers line up to the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right.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978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Formatting</a:t>
            </a:r>
            <a:r>
              <a:rPr spc="-10" dirty="0"/>
              <a:t> </a:t>
            </a:r>
            <a:r>
              <a:rPr spc="114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9902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97991"/>
            <a:ext cx="532447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specify left alignment, add a hyphen (-) before the field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width: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102669"/>
            <a:ext cx="5344795" cy="166840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20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System.out.printf(“%-10s%10.2f”, items[i] + “:”,</a:t>
            </a:r>
            <a:r>
              <a:rPr sz="600" spc="13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prices[i]);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153074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183829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577" y="267782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577" y="375008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latin typeface="Arial"/>
                <a:cs typeface="Arial"/>
              </a:rPr>
              <a:t>There are two format specifiers in the string: "</a:t>
            </a:r>
            <a:r>
              <a:rPr spc="5" dirty="0"/>
              <a:t>%-10s%10.2f</a:t>
            </a:r>
            <a:r>
              <a:rPr spc="-475" dirty="0"/>
              <a:t> </a:t>
            </a:r>
            <a:r>
              <a:rPr spc="5" dirty="0">
                <a:latin typeface="Arial"/>
                <a:cs typeface="Arial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pc="5" dirty="0">
                <a:latin typeface="Arial"/>
                <a:cs typeface="Arial"/>
              </a:rPr>
              <a:t>%-10s</a:t>
            </a: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Formats a </a:t>
            </a:r>
            <a:r>
              <a:rPr sz="1100" spc="5" dirty="0">
                <a:latin typeface="Arial"/>
                <a:cs typeface="Arial"/>
              </a:rPr>
              <a:t>left-justified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string.</a:t>
            </a:r>
            <a:endParaRPr sz="11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445"/>
              </a:spcBef>
            </a:pPr>
            <a:r>
              <a:rPr sz="1100" spc="10" dirty="0">
                <a:latin typeface="Arial"/>
                <a:cs typeface="Arial"/>
              </a:rPr>
              <a:t>Padded </a:t>
            </a:r>
            <a:r>
              <a:rPr sz="1100" spc="5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spaces so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becomes </a:t>
            </a:r>
            <a:r>
              <a:rPr sz="1100" spc="5" dirty="0">
                <a:latin typeface="Arial"/>
                <a:cs typeface="Arial"/>
              </a:rPr>
              <a:t>ten characters </a:t>
            </a:r>
            <a:r>
              <a:rPr sz="1100" spc="10" dirty="0">
                <a:latin typeface="Arial"/>
                <a:cs typeface="Arial"/>
              </a:rPr>
              <a:t>wide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5" dirty="0">
                <a:latin typeface="Arial"/>
                <a:cs typeface="Arial"/>
              </a:rPr>
              <a:t>%10.2f</a:t>
            </a:r>
          </a:p>
          <a:p>
            <a:pPr marL="347345" marR="2492375">
              <a:lnSpc>
                <a:spcPct val="133900"/>
              </a:lnSpc>
              <a:spcBef>
                <a:spcPts val="515"/>
              </a:spcBef>
            </a:pPr>
            <a:r>
              <a:rPr sz="1100" spc="10" dirty="0">
                <a:latin typeface="Arial"/>
                <a:cs typeface="Arial"/>
              </a:rPr>
              <a:t>Formats a </a:t>
            </a:r>
            <a:r>
              <a:rPr sz="1100" spc="5" dirty="0">
                <a:latin typeface="Arial"/>
                <a:cs typeface="Arial"/>
              </a:rPr>
              <a:t>floating-point </a:t>
            </a:r>
            <a:r>
              <a:rPr sz="1100" spc="10" dirty="0">
                <a:latin typeface="Arial"/>
                <a:cs typeface="Arial"/>
              </a:rPr>
              <a:t>number  The </a:t>
            </a:r>
            <a:r>
              <a:rPr sz="1100" spc="5" dirty="0">
                <a:latin typeface="Arial"/>
                <a:cs typeface="Arial"/>
              </a:rPr>
              <a:t>field that is ten characters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wide.</a:t>
            </a:r>
            <a:endParaRPr sz="11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445"/>
              </a:spcBef>
            </a:pPr>
            <a:r>
              <a:rPr sz="1100" spc="10" dirty="0">
                <a:latin typeface="Arial"/>
                <a:cs typeface="Arial"/>
              </a:rPr>
              <a:t>Spaces appear </a:t>
            </a:r>
            <a:r>
              <a:rPr sz="1100" spc="5" dirty="0">
                <a:latin typeface="Arial"/>
                <a:cs typeface="Arial"/>
              </a:rPr>
              <a:t>to the left </a:t>
            </a:r>
            <a:r>
              <a:rPr sz="1100" spc="10" dirty="0">
                <a:latin typeface="Arial"/>
                <a:cs typeface="Arial"/>
              </a:rPr>
              <a:t>and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value </a:t>
            </a:r>
            <a:r>
              <a:rPr sz="1100" spc="5" dirty="0">
                <a:latin typeface="Arial"/>
                <a:cs typeface="Arial"/>
              </a:rPr>
              <a:t>to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right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5" dirty="0">
                <a:latin typeface="Arial"/>
                <a:cs typeface="Arial"/>
              </a:rPr>
              <a:t>The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output</a:t>
            </a:r>
          </a:p>
        </p:txBody>
      </p:sp>
      <p:sp>
        <p:nvSpPr>
          <p:cNvPr id="12" name="object 12"/>
          <p:cNvSpPr/>
          <p:nvPr/>
        </p:nvSpPr>
        <p:spPr>
          <a:xfrm>
            <a:off x="926868" y="3911145"/>
            <a:ext cx="4455617" cy="124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908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Formatting</a:t>
            </a:r>
            <a:r>
              <a:rPr spc="-10" dirty="0"/>
              <a:t> </a:t>
            </a:r>
            <a:r>
              <a:rPr spc="114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7262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718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203708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286830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343352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507" y="779170"/>
            <a:ext cx="5552440" cy="279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A format </a:t>
            </a:r>
            <a:r>
              <a:rPr sz="1200" spc="5" dirty="0">
                <a:latin typeface="Arial"/>
                <a:cs typeface="Arial"/>
              </a:rPr>
              <a:t>specifier </a:t>
            </a:r>
            <a:r>
              <a:rPr sz="1200" spc="10" dirty="0">
                <a:latin typeface="Arial"/>
                <a:cs typeface="Arial"/>
              </a:rPr>
              <a:t>has </a:t>
            </a:r>
            <a:r>
              <a:rPr sz="1200" spc="5" dirty="0">
                <a:latin typeface="Arial"/>
                <a:cs typeface="Arial"/>
              </a:rPr>
              <a:t>the following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structure:</a:t>
            </a:r>
            <a:endParaRPr sz="1200" dirty="0">
              <a:latin typeface="Arial"/>
              <a:cs typeface="Arial"/>
            </a:endParaRPr>
          </a:p>
          <a:p>
            <a:pPr marL="291465" algn="just">
              <a:lnSpc>
                <a:spcPct val="100000"/>
              </a:lnSpc>
              <a:spcBef>
                <a:spcPts val="860"/>
              </a:spcBef>
            </a:pPr>
            <a:r>
              <a:rPr sz="1450" spc="5" dirty="0">
                <a:latin typeface="Arial"/>
                <a:cs typeface="Arial"/>
              </a:rPr>
              <a:t>The first character is a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%.</a:t>
            </a:r>
            <a:endParaRPr sz="1450" dirty="0">
              <a:latin typeface="Arial"/>
              <a:cs typeface="Arial"/>
            </a:endParaRPr>
          </a:p>
          <a:p>
            <a:pPr marL="291465" marR="357505">
              <a:lnSpc>
                <a:spcPct val="116599"/>
              </a:lnSpc>
              <a:spcBef>
                <a:spcPts val="325"/>
              </a:spcBef>
            </a:pPr>
            <a:r>
              <a:rPr sz="1450" spc="5" dirty="0">
                <a:latin typeface="Arial"/>
                <a:cs typeface="Arial"/>
              </a:rPr>
              <a:t>Next are optional “flags” that modify the format, such as - to  indicate left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alignment.</a:t>
            </a:r>
            <a:endParaRPr sz="1450" dirty="0">
              <a:latin typeface="Arial"/>
              <a:cs typeface="Arial"/>
            </a:endParaRPr>
          </a:p>
          <a:p>
            <a:pPr marL="291465" marR="5080" algn="just">
              <a:lnSpc>
                <a:spcPct val="116599"/>
              </a:lnSpc>
              <a:spcBef>
                <a:spcPts val="390"/>
              </a:spcBef>
            </a:pPr>
            <a:r>
              <a:rPr sz="1450" spc="5" dirty="0">
                <a:latin typeface="Arial"/>
                <a:cs typeface="Arial"/>
              </a:rPr>
              <a:t>Next is the field width, the total number of characters in the field  (including the spaces used for padding), followed by an optional  precision for floating-point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numbers.</a:t>
            </a:r>
            <a:endParaRPr sz="1450" dirty="0">
              <a:latin typeface="Arial"/>
              <a:cs typeface="Arial"/>
            </a:endParaRPr>
          </a:p>
          <a:p>
            <a:pPr marL="291465" marR="297180">
              <a:lnSpc>
                <a:spcPct val="120400"/>
              </a:lnSpc>
              <a:spcBef>
                <a:spcPts val="390"/>
              </a:spcBef>
            </a:pPr>
            <a:r>
              <a:rPr sz="1450" spc="5" dirty="0">
                <a:latin typeface="Arial"/>
                <a:cs typeface="Arial"/>
              </a:rPr>
              <a:t>The format specifier ends with the format type, such as </a:t>
            </a:r>
            <a:r>
              <a:rPr sz="1450" spc="5" dirty="0">
                <a:latin typeface="Courier" charset="0"/>
                <a:cs typeface="Courier" charset="0"/>
              </a:rPr>
              <a:t>f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for  floating-point values or </a:t>
            </a:r>
            <a:r>
              <a:rPr sz="1450" spc="5" dirty="0">
                <a:latin typeface="Courier" charset="0"/>
                <a:cs typeface="Courier" charset="0"/>
              </a:rPr>
              <a:t>s</a:t>
            </a:r>
            <a:r>
              <a:rPr sz="1450" spc="-53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for strings.</a:t>
            </a:r>
            <a:endParaRPr sz="1450" dirty="0">
              <a:latin typeface="Arial"/>
              <a:cs typeface="Arial"/>
            </a:endParaRPr>
          </a:p>
          <a:p>
            <a:pPr marL="291465" algn="just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Format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types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2133600" y="3276600"/>
            <a:ext cx="3582784" cy="205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838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6784"/>
            <a:ext cx="586930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</a:t>
            </a:r>
            <a:r>
              <a:rPr sz="1200" spc="5" dirty="0">
                <a:latin typeface="Arial"/>
                <a:cs typeface="Arial"/>
              </a:rPr>
              <a:t>the input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characters  </a:t>
            </a:r>
            <a:r>
              <a:rPr sz="1200" spc="10" dirty="0">
                <a:latin typeface="Courier" charset="0"/>
                <a:cs typeface="Courier" charset="0"/>
              </a:rPr>
              <a:t>Hello, World!</a:t>
            </a:r>
            <a:r>
              <a:rPr sz="1200" spc="10" dirty="0">
                <a:latin typeface="Arial"/>
                <a:cs typeface="Arial"/>
              </a:rPr>
              <a:t>. What are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values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of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10" dirty="0">
                <a:latin typeface="Courier" charset="0"/>
                <a:cs typeface="Courier" charset="0"/>
              </a:rPr>
              <a:t>word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input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after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fragment?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217643"/>
            <a:ext cx="5835650" cy="268920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 marR="4144010">
              <a:lnSpc>
                <a:spcPct val="101299"/>
              </a:lnSpc>
              <a:spcBef>
                <a:spcPts val="400"/>
              </a:spcBef>
            </a:pPr>
            <a:r>
              <a:rPr sz="700" spc="20" dirty="0">
                <a:latin typeface="Courier" charset="0"/>
                <a:cs typeface="Courier" charset="0"/>
              </a:rPr>
              <a:t>String word = in.next();  String input =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in.nextLine();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1652746"/>
            <a:ext cx="424370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word is </a:t>
            </a:r>
            <a:r>
              <a:rPr sz="1450" spc="5" dirty="0">
                <a:latin typeface="Courier" charset="0"/>
                <a:cs typeface="Courier" charset="0"/>
              </a:rPr>
              <a:t>"Hello"</a:t>
            </a:r>
            <a:r>
              <a:rPr sz="1450" spc="5" dirty="0">
                <a:latin typeface="Arial"/>
                <a:cs typeface="Arial"/>
              </a:rPr>
              <a:t>, and input is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"World!"</a:t>
            </a:r>
            <a:endParaRPr sz="14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90013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6802"/>
            <a:ext cx="408432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135" dirty="0"/>
              <a:t>Reading and </a:t>
            </a:r>
            <a:r>
              <a:rPr spc="95" dirty="0"/>
              <a:t>Writing </a:t>
            </a:r>
            <a:r>
              <a:rPr spc="65" dirty="0"/>
              <a:t>Text </a:t>
            </a:r>
            <a:r>
              <a:rPr spc="75" dirty="0"/>
              <a:t>Files</a:t>
            </a:r>
            <a:r>
              <a:rPr spc="-315" dirty="0"/>
              <a:t> </a:t>
            </a:r>
            <a:r>
              <a:rPr spc="-130" dirty="0"/>
              <a:t>-  </a:t>
            </a:r>
            <a:r>
              <a:rPr spc="135" dirty="0"/>
              <a:t>Reading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20768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50692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00" y="183109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265"/>
                </a:lnTo>
                <a:lnTo>
                  <a:pt x="5194" y="36376"/>
                </a:lnTo>
                <a:lnTo>
                  <a:pt x="1298" y="29883"/>
                </a:lnTo>
                <a:lnTo>
                  <a:pt x="0" y="20780"/>
                </a:lnTo>
                <a:lnTo>
                  <a:pt x="1298" y="11677"/>
                </a:lnTo>
                <a:lnTo>
                  <a:pt x="5194" y="5184"/>
                </a:lnTo>
                <a:lnTo>
                  <a:pt x="11687" y="1294"/>
                </a:lnTo>
                <a:lnTo>
                  <a:pt x="20780" y="0"/>
                </a:lnTo>
                <a:lnTo>
                  <a:pt x="29872" y="1294"/>
                </a:lnTo>
                <a:lnTo>
                  <a:pt x="36366" y="5184"/>
                </a:lnTo>
                <a:lnTo>
                  <a:pt x="40262" y="11677"/>
                </a:lnTo>
                <a:lnTo>
                  <a:pt x="41560" y="20780"/>
                </a:lnTo>
                <a:lnTo>
                  <a:pt x="40262" y="29883"/>
                </a:lnTo>
                <a:lnTo>
                  <a:pt x="36366" y="36376"/>
                </a:lnTo>
                <a:lnTo>
                  <a:pt x="29872" y="40265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744" y="1028431"/>
            <a:ext cx="3575685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35400"/>
              </a:lnSpc>
            </a:pPr>
            <a:r>
              <a:rPr sz="1450" spc="5" dirty="0">
                <a:latin typeface="Arial"/>
                <a:cs typeface="Arial"/>
              </a:rPr>
              <a:t>Use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 for reading text files  To read from a disk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file: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Construct a </a:t>
            </a:r>
            <a:r>
              <a:rPr sz="1100" spc="10" dirty="0">
                <a:latin typeface="Courier" charset="0"/>
                <a:cs typeface="Courier" charset="0"/>
              </a:rPr>
              <a:t>File </a:t>
            </a:r>
            <a:r>
              <a:rPr sz="1100" spc="5" dirty="0">
                <a:latin typeface="Arial"/>
                <a:cs typeface="Arial"/>
              </a:rPr>
              <a:t>object representing the input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file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462" y="1993185"/>
            <a:ext cx="4771390" cy="16286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File inputFile = new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File("input.txt");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8000" y="236307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265"/>
                </a:lnTo>
                <a:lnTo>
                  <a:pt x="5194" y="36376"/>
                </a:lnTo>
                <a:lnTo>
                  <a:pt x="1298" y="29883"/>
                </a:lnTo>
                <a:lnTo>
                  <a:pt x="0" y="20780"/>
                </a:lnTo>
                <a:lnTo>
                  <a:pt x="1298" y="11677"/>
                </a:lnTo>
                <a:lnTo>
                  <a:pt x="5194" y="5184"/>
                </a:lnTo>
                <a:lnTo>
                  <a:pt x="11687" y="1294"/>
                </a:lnTo>
                <a:lnTo>
                  <a:pt x="20780" y="0"/>
                </a:lnTo>
                <a:lnTo>
                  <a:pt x="29872" y="1294"/>
                </a:lnTo>
                <a:lnTo>
                  <a:pt x="36366" y="5184"/>
                </a:lnTo>
                <a:lnTo>
                  <a:pt x="40262" y="11677"/>
                </a:lnTo>
                <a:lnTo>
                  <a:pt x="41560" y="20780"/>
                </a:lnTo>
                <a:lnTo>
                  <a:pt x="40262" y="29883"/>
                </a:lnTo>
                <a:lnTo>
                  <a:pt x="36366" y="36376"/>
                </a:lnTo>
                <a:lnTo>
                  <a:pt x="29872" y="40265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5825" y="2281561"/>
            <a:ext cx="33356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Use </a:t>
            </a:r>
            <a:r>
              <a:rPr sz="1100" spc="5" dirty="0">
                <a:latin typeface="Arial"/>
                <a:cs typeface="Arial"/>
              </a:rPr>
              <a:t>this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File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object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construct</a:t>
            </a:r>
            <a:r>
              <a:rPr sz="1100" spc="10" dirty="0">
                <a:latin typeface="Arial"/>
                <a:cs typeface="Arial"/>
              </a:rPr>
              <a:t> a </a:t>
            </a:r>
            <a:r>
              <a:rPr sz="1100" spc="10" dirty="0">
                <a:latin typeface="Courier" charset="0"/>
                <a:cs typeface="Courier" charset="0"/>
              </a:rPr>
              <a:t>Scanner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object: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462" y="2525163"/>
            <a:ext cx="4771390" cy="16286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Scanner in = new</a:t>
            </a:r>
            <a:r>
              <a:rPr sz="800" spc="25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Scanner(reader);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8000" y="290336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265"/>
                </a:lnTo>
                <a:lnTo>
                  <a:pt x="5194" y="36376"/>
                </a:lnTo>
                <a:lnTo>
                  <a:pt x="1298" y="29883"/>
                </a:lnTo>
                <a:lnTo>
                  <a:pt x="0" y="20780"/>
                </a:lnTo>
                <a:lnTo>
                  <a:pt x="1298" y="11677"/>
                </a:lnTo>
                <a:lnTo>
                  <a:pt x="5194" y="5184"/>
                </a:lnTo>
                <a:lnTo>
                  <a:pt x="11687" y="1294"/>
                </a:lnTo>
                <a:lnTo>
                  <a:pt x="20780" y="0"/>
                </a:lnTo>
                <a:lnTo>
                  <a:pt x="29872" y="1294"/>
                </a:lnTo>
                <a:lnTo>
                  <a:pt x="36366" y="5184"/>
                </a:lnTo>
                <a:lnTo>
                  <a:pt x="40262" y="11677"/>
                </a:lnTo>
                <a:lnTo>
                  <a:pt x="41560" y="20780"/>
                </a:lnTo>
                <a:lnTo>
                  <a:pt x="40262" y="29883"/>
                </a:lnTo>
                <a:lnTo>
                  <a:pt x="36366" y="36376"/>
                </a:lnTo>
                <a:lnTo>
                  <a:pt x="29872" y="40265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2301" y="313610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48" y="16624"/>
                </a:moveTo>
                <a:lnTo>
                  <a:pt x="33248" y="27679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7679"/>
                </a:lnTo>
                <a:lnTo>
                  <a:pt x="0" y="16624"/>
                </a:lnTo>
                <a:lnTo>
                  <a:pt x="0" y="5569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5569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45825" y="2821851"/>
            <a:ext cx="308737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Use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" charset="0"/>
                <a:cs typeface="Courier" charset="0"/>
              </a:rPr>
              <a:t>Scanner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read data from </a:t>
            </a:r>
            <a:r>
              <a:rPr sz="1100" spc="5" dirty="0">
                <a:latin typeface="Arial"/>
                <a:cs typeface="Arial"/>
              </a:rPr>
              <a:t>file</a:t>
            </a:r>
            <a:endParaRPr sz="1100" dirty="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695"/>
              </a:spcBef>
            </a:pPr>
            <a:r>
              <a:rPr sz="850" dirty="0">
                <a:latin typeface="Courier" charset="0"/>
                <a:cs typeface="Courier" charset="0"/>
              </a:rPr>
              <a:t>next</a:t>
            </a:r>
            <a:r>
              <a:rPr sz="850" dirty="0">
                <a:latin typeface="Arial"/>
                <a:cs typeface="Arial"/>
              </a:rPr>
              <a:t>, </a:t>
            </a:r>
            <a:r>
              <a:rPr sz="850" dirty="0">
                <a:latin typeface="Courier" charset="0"/>
                <a:cs typeface="Courier" charset="0"/>
              </a:rPr>
              <a:t>nextInt</a:t>
            </a:r>
            <a:r>
              <a:rPr sz="850" dirty="0">
                <a:latin typeface="Arial"/>
                <a:cs typeface="Arial"/>
              </a:rPr>
              <a:t>, and </a:t>
            </a:r>
            <a:r>
              <a:rPr sz="850" dirty="0">
                <a:latin typeface="Courier" charset="0"/>
                <a:cs typeface="Courier" charset="0"/>
              </a:rPr>
              <a:t>nextDouble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803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6434"/>
            <a:ext cx="553847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</a:t>
            </a:r>
            <a:r>
              <a:rPr sz="1200" spc="5" dirty="0">
                <a:latin typeface="Arial"/>
                <a:cs typeface="Arial"/>
              </a:rPr>
              <a:t>the input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characters </a:t>
            </a:r>
            <a:r>
              <a:rPr sz="1200" spc="10" dirty="0">
                <a:latin typeface="Courier" charset="0"/>
                <a:cs typeface="Courier" charset="0"/>
              </a:rPr>
              <a:t>995.0 Fred</a:t>
            </a:r>
            <a:r>
              <a:rPr sz="1200" spc="10" dirty="0">
                <a:latin typeface="Arial"/>
                <a:cs typeface="Arial"/>
              </a:rPr>
              <a:t>. What are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values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of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10" dirty="0">
                <a:latin typeface="Courier" charset="0"/>
                <a:cs typeface="Courier" charset="0"/>
              </a:rPr>
              <a:t>number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input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after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fragment?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217294"/>
            <a:ext cx="5835650" cy="37792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9"/>
              </a:spcBef>
            </a:pPr>
            <a:r>
              <a:rPr sz="700" spc="20" dirty="0">
                <a:latin typeface="Courier" charset="0"/>
                <a:cs typeface="Courier" charset="0"/>
              </a:rPr>
              <a:t>int number =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7625" marR="3134360">
              <a:lnSpc>
                <a:spcPct val="101299"/>
              </a:lnSpc>
            </a:pPr>
            <a:r>
              <a:rPr sz="700" spc="20" dirty="0">
                <a:latin typeface="Courier" charset="0"/>
                <a:cs typeface="Courier" charset="0"/>
              </a:rPr>
              <a:t>if (in.hasNextInt()) { number = in.nextInt();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  String input =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in.next();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1709935"/>
            <a:ext cx="5424170" cy="107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100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Because 995.0 is not an integer, the call  </a:t>
            </a:r>
            <a:r>
              <a:rPr sz="1450" spc="5" dirty="0">
                <a:latin typeface="Courier" charset="0"/>
                <a:cs typeface="Courier" charset="0"/>
              </a:rPr>
              <a:t>in.hasNextInt()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returns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false,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and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the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call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in.nextInt()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 skipped. The value of </a:t>
            </a:r>
            <a:r>
              <a:rPr sz="1450" spc="5" dirty="0">
                <a:latin typeface="Courier" charset="0"/>
                <a:cs typeface="Courier" charset="0"/>
              </a:rPr>
              <a:t>number </a:t>
            </a:r>
            <a:r>
              <a:rPr sz="1450" spc="5" dirty="0">
                <a:latin typeface="Arial"/>
                <a:cs typeface="Arial"/>
              </a:rPr>
              <a:t>stays 0, and </a:t>
            </a:r>
            <a:r>
              <a:rPr sz="1450" spc="5" dirty="0">
                <a:latin typeface="Courier" charset="0"/>
                <a:cs typeface="Courier" charset="0"/>
              </a:rPr>
              <a:t>input </a:t>
            </a:r>
            <a:r>
              <a:rPr sz="1450" spc="5" dirty="0">
                <a:latin typeface="Arial"/>
                <a:cs typeface="Arial"/>
              </a:rPr>
              <a:t>is set to the  string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"995.0".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768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6085"/>
            <a:ext cx="600583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</a:t>
            </a:r>
            <a:r>
              <a:rPr sz="1200" spc="5" dirty="0">
                <a:latin typeface="Arial"/>
                <a:cs typeface="Arial"/>
              </a:rPr>
              <a:t>the input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characters  </a:t>
            </a:r>
            <a:r>
              <a:rPr sz="1200" spc="10" dirty="0">
                <a:latin typeface="Courier" charset="0"/>
                <a:cs typeface="Courier" charset="0"/>
              </a:rPr>
              <a:t>6E6 6,995.00</a:t>
            </a:r>
            <a:r>
              <a:rPr sz="1200" spc="10" dirty="0">
                <a:latin typeface="Arial"/>
                <a:cs typeface="Arial"/>
              </a:rPr>
              <a:t>. What are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values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x1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10" dirty="0">
                <a:latin typeface="Arial"/>
                <a:cs typeface="Arial"/>
              </a:rPr>
              <a:t>and </a:t>
            </a:r>
            <a:r>
              <a:rPr sz="1200" spc="10" dirty="0">
                <a:latin typeface="Courier" charset="0"/>
                <a:cs typeface="Courier" charset="0"/>
              </a:rPr>
              <a:t>x2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after this </a:t>
            </a:r>
            <a:r>
              <a:rPr sz="1200" spc="10" dirty="0">
                <a:latin typeface="Arial"/>
                <a:cs typeface="Arial"/>
              </a:rPr>
              <a:t>code fragment?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216944"/>
            <a:ext cx="5835650" cy="268920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 marR="4199890">
              <a:lnSpc>
                <a:spcPct val="101299"/>
              </a:lnSpc>
              <a:spcBef>
                <a:spcPts val="40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x1 =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in.nextDouble();  double x2 =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in.nextDouble();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1612492"/>
            <a:ext cx="5377180" cy="10610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2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Courier" charset="0"/>
                <a:cs typeface="Courier" charset="0"/>
              </a:rPr>
              <a:t>x1 </a:t>
            </a:r>
            <a:r>
              <a:rPr sz="1450" spc="5" dirty="0">
                <a:latin typeface="Arial"/>
                <a:cs typeface="Arial"/>
              </a:rPr>
              <a:t>is set to 6000000. Because a </a:t>
            </a:r>
            <a:r>
              <a:rPr sz="1450" spc="10" dirty="0">
                <a:latin typeface="Arial"/>
                <a:cs typeface="Arial"/>
              </a:rPr>
              <a:t>comma </a:t>
            </a:r>
            <a:r>
              <a:rPr sz="1450" spc="5" dirty="0">
                <a:latin typeface="Arial"/>
                <a:cs typeface="Arial"/>
              </a:rPr>
              <a:t>is not  considered a part of a floating-point number in Java, the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second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Arial"/>
                <a:cs typeface="Arial"/>
              </a:rPr>
              <a:t>call to </a:t>
            </a:r>
            <a:r>
              <a:rPr sz="1450" spc="5" dirty="0">
                <a:latin typeface="Courier" charset="0"/>
                <a:cs typeface="Courier" charset="0"/>
              </a:rPr>
              <a:t>nextDouble</a:t>
            </a:r>
            <a:r>
              <a:rPr sz="1450" spc="-44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causes an input mismatch exception and </a:t>
            </a:r>
            <a:r>
              <a:rPr sz="1450" spc="5" dirty="0">
                <a:latin typeface="Courier" charset="0"/>
                <a:cs typeface="Courier" charset="0"/>
              </a:rPr>
              <a:t>x2</a:t>
            </a:r>
            <a:endParaRPr sz="14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450" spc="5" dirty="0">
                <a:latin typeface="Arial"/>
                <a:cs typeface="Arial"/>
              </a:rPr>
              <a:t>is not</a:t>
            </a:r>
            <a:r>
              <a:rPr sz="1450" spc="-9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set.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734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9194"/>
            <a:ext cx="5966460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5" dirty="0">
                <a:latin typeface="Arial"/>
                <a:cs typeface="Arial"/>
              </a:rPr>
              <a:t>input file </a:t>
            </a:r>
            <a:r>
              <a:rPr sz="1200" spc="10" dirty="0">
                <a:latin typeface="Arial"/>
                <a:cs typeface="Arial"/>
              </a:rPr>
              <a:t>contains a sequence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10" dirty="0">
                <a:latin typeface="Arial"/>
                <a:cs typeface="Arial"/>
              </a:rPr>
              <a:t>numbers, </a:t>
            </a:r>
            <a:r>
              <a:rPr sz="1200" spc="5" dirty="0">
                <a:latin typeface="Arial"/>
                <a:cs typeface="Arial"/>
              </a:rPr>
              <a:t>but </a:t>
            </a:r>
            <a:r>
              <a:rPr sz="1200" spc="10" dirty="0">
                <a:latin typeface="Arial"/>
                <a:cs typeface="Arial"/>
              </a:rPr>
              <a:t>sometimes a value </a:t>
            </a:r>
            <a:r>
              <a:rPr sz="1200" spc="5" dirty="0">
                <a:latin typeface="Arial"/>
                <a:cs typeface="Arial"/>
              </a:rPr>
              <a:t>is not available  </a:t>
            </a:r>
            <a:r>
              <a:rPr sz="1200" spc="10" dirty="0">
                <a:latin typeface="Arial"/>
                <a:cs typeface="Arial"/>
              </a:rPr>
              <a:t>and marked as </a:t>
            </a:r>
            <a:r>
              <a:rPr sz="1200" spc="5" dirty="0">
                <a:latin typeface="Courier" charset="0"/>
                <a:cs typeface="Courier" charset="0"/>
              </a:rPr>
              <a:t>N/A</a:t>
            </a:r>
            <a:r>
              <a:rPr sz="1200" spc="5" dirty="0">
                <a:latin typeface="Arial"/>
                <a:cs typeface="Arial"/>
              </a:rPr>
              <a:t>. </a:t>
            </a:r>
            <a:r>
              <a:rPr sz="1200" spc="10" dirty="0">
                <a:latin typeface="Arial"/>
                <a:cs typeface="Arial"/>
              </a:rPr>
              <a:t>How can you read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numbers and </a:t>
            </a:r>
            <a:r>
              <a:rPr sz="1200" spc="5" dirty="0">
                <a:latin typeface="Arial"/>
                <a:cs typeface="Arial"/>
              </a:rPr>
              <a:t>skip </a:t>
            </a:r>
            <a:r>
              <a:rPr sz="1200" spc="10" dirty="0">
                <a:latin typeface="Arial"/>
                <a:cs typeface="Arial"/>
              </a:rPr>
              <a:t>over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markers?</a:t>
            </a:r>
            <a:endParaRPr sz="1200" dirty="0">
              <a:latin typeface="Arial"/>
              <a:cs typeface="Arial"/>
            </a:endParaRPr>
          </a:p>
          <a:p>
            <a:pPr marL="291465" marR="729615">
              <a:lnSpc>
                <a:spcPct val="120400"/>
              </a:lnSpc>
              <a:spcBef>
                <a:spcPts val="505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Read them as strings, and convert those strings to  numbers that are not equal to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N/A</a:t>
            </a:r>
            <a:r>
              <a:rPr sz="1450" spc="5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831694"/>
            <a:ext cx="5344795" cy="84779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359346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input = in.next();  if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(!input.equals("N/A"))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double value =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Double.parseDouble(input);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latin typeface="Comic Sans MS"/>
                <a:cs typeface="Comic Sans MS"/>
              </a:rPr>
              <a:t>Process</a:t>
            </a:r>
            <a:r>
              <a:rPr sz="850" spc="185" dirty="0">
                <a:latin typeface="Comic Sans MS"/>
                <a:cs typeface="Comic Sans MS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value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699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7075"/>
            <a:ext cx="601789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How can you remove spaces from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country name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Section </a:t>
            </a:r>
            <a:r>
              <a:rPr sz="1200" spc="5" dirty="0">
                <a:latin typeface="Arial"/>
                <a:cs typeface="Arial"/>
              </a:rPr>
              <a:t>11.2.4 without </a:t>
            </a:r>
            <a:r>
              <a:rPr sz="1200" spc="10" dirty="0">
                <a:latin typeface="Arial"/>
                <a:cs typeface="Arial"/>
              </a:rPr>
              <a:t>using </a:t>
            </a:r>
            <a:r>
              <a:rPr sz="1200" spc="5" dirty="0">
                <a:latin typeface="Arial"/>
                <a:cs typeface="Arial"/>
              </a:rPr>
              <a:t>the  trim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method?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Locate the last character of the country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name: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557044"/>
            <a:ext cx="5344795" cy="71237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int j = i -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1;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(!Character.isWhiteSpace(line.charAt(j)))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j--;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2416067"/>
            <a:ext cx="260286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Then extract the country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name: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2720745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countryName = line.substring(0, j +</a:t>
            </a:r>
            <a:r>
              <a:rPr sz="850" spc="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1);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664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Command </a:t>
            </a:r>
            <a:r>
              <a:rPr spc="65" dirty="0"/>
              <a:t>Line</a:t>
            </a:r>
            <a:r>
              <a:rPr spc="-14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64233" y="81945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4233" y="169222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233" y="256500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681739"/>
            <a:ext cx="5345430" cy="20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You can run a Java program by typing a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at the prompt  in the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shell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window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Called </a:t>
            </a:r>
            <a:r>
              <a:rPr sz="1100" spc="5" dirty="0">
                <a:latin typeface="Arial"/>
                <a:cs typeface="Arial"/>
              </a:rPr>
              <a:t>“invoking the </a:t>
            </a:r>
            <a:r>
              <a:rPr sz="1100" spc="10" dirty="0">
                <a:latin typeface="Arial"/>
                <a:cs typeface="Arial"/>
              </a:rPr>
              <a:t>program from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command</a:t>
            </a:r>
            <a:r>
              <a:rPr sz="1100" spc="5" dirty="0">
                <a:latin typeface="Arial"/>
                <a:cs typeface="Arial"/>
              </a:rPr>
              <a:t> line”</a:t>
            </a:r>
            <a:endParaRPr sz="1100">
              <a:latin typeface="Arial"/>
              <a:cs typeface="Arial"/>
            </a:endParaRPr>
          </a:p>
          <a:p>
            <a:pPr marL="12700" marR="56515">
              <a:lnSpc>
                <a:spcPct val="116599"/>
              </a:lnSpc>
              <a:spcBef>
                <a:spcPts val="590"/>
              </a:spcBef>
            </a:pPr>
            <a:r>
              <a:rPr sz="1450" spc="5" dirty="0">
                <a:latin typeface="Arial"/>
                <a:cs typeface="Arial"/>
              </a:rPr>
              <a:t>With this method, you can add extra information for the program  to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use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Called </a:t>
            </a:r>
            <a:r>
              <a:rPr sz="1100" b="1" spc="10" dirty="0">
                <a:latin typeface="Arial"/>
                <a:cs typeface="Arial"/>
              </a:rPr>
              <a:t>command </a:t>
            </a:r>
            <a:r>
              <a:rPr sz="1100" b="1" spc="5" dirty="0">
                <a:latin typeface="Arial"/>
                <a:cs typeface="Arial"/>
              </a:rPr>
              <a:t>line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arguments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5" dirty="0">
                <a:latin typeface="Arial"/>
                <a:cs typeface="Arial"/>
              </a:rPr>
              <a:t>Example: start a program with a </a:t>
            </a:r>
            <a:r>
              <a:rPr sz="1450" spc="10" dirty="0">
                <a:latin typeface="Arial"/>
                <a:cs typeface="Arial"/>
              </a:rPr>
              <a:t>command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line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632" y="2776964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java ProgramClass -v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input.dat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233" y="37619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33" y="407781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3067326"/>
            <a:ext cx="5296535" cy="141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74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 program receives the strings </a:t>
            </a:r>
            <a:r>
              <a:rPr sz="1450" spc="5" dirty="0">
                <a:latin typeface="Courier" charset="0"/>
                <a:cs typeface="Courier" charset="0"/>
              </a:rPr>
              <a:t>"-v"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</a:t>
            </a:r>
            <a:r>
              <a:rPr sz="1450" spc="5" dirty="0">
                <a:latin typeface="Courier" charset="0"/>
                <a:cs typeface="Courier" charset="0"/>
              </a:rPr>
              <a:t>"input.dat"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as 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line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arguments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Useful for automating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tasks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50" spc="5" dirty="0">
                <a:latin typeface="Arial"/>
                <a:cs typeface="Arial"/>
              </a:rPr>
              <a:t>Your program receives its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line arguments in the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args</a:t>
            </a:r>
            <a:endParaRPr sz="14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Arial"/>
                <a:cs typeface="Arial"/>
              </a:rPr>
              <a:t>parameter of the </a:t>
            </a:r>
            <a:r>
              <a:rPr sz="1450" spc="5" dirty="0">
                <a:latin typeface="Courier" charset="0"/>
                <a:cs typeface="Courier" charset="0"/>
              </a:rPr>
              <a:t>main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632" y="4555764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static void main(String[]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args)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233" y="498384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4400" y="4882809"/>
            <a:ext cx="556260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 the example, </a:t>
            </a:r>
            <a:r>
              <a:rPr sz="1450" spc="5" dirty="0">
                <a:latin typeface="Courier" charset="0"/>
                <a:cs typeface="Courier" charset="0"/>
              </a:rPr>
              <a:t>args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an array of length 2, </a:t>
            </a:r>
            <a:r>
              <a:rPr sz="1450" spc="5">
                <a:latin typeface="Arial"/>
                <a:cs typeface="Arial"/>
              </a:rPr>
              <a:t>containing </a:t>
            </a:r>
            <a:r>
              <a:rPr sz="1450" spc="5" smtClean="0">
                <a:latin typeface="Arial"/>
                <a:cs typeface="Arial"/>
              </a:rPr>
              <a:t>the</a:t>
            </a:r>
            <a:r>
              <a:rPr lang="en-US" sz="1450" spc="5" smtClean="0">
                <a:latin typeface="Arial"/>
                <a:cs typeface="Arial"/>
              </a:rPr>
              <a:t> strings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952897" y="5115575"/>
            <a:ext cx="5344795" cy="31995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args[0]: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"-v"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args[1]: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"input.dat"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594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Command </a:t>
            </a:r>
            <a:r>
              <a:rPr spc="65" dirty="0"/>
              <a:t>Line</a:t>
            </a:r>
            <a:r>
              <a:rPr spc="-145" dirty="0"/>
              <a:t> </a:t>
            </a:r>
            <a:r>
              <a:rPr spc="150" dirty="0"/>
              <a:t>Arguments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9518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94149"/>
            <a:ext cx="473773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Example: a program that encrypts a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file</a:t>
            </a:r>
            <a:endParaRPr sz="1450">
              <a:latin typeface="Arial"/>
              <a:cs typeface="Arial"/>
            </a:endParaRPr>
          </a:p>
          <a:p>
            <a:pPr marL="347345" marR="5080">
              <a:lnSpc>
                <a:spcPct val="133900"/>
              </a:lnSpc>
              <a:spcBef>
                <a:spcPts val="450"/>
              </a:spcBef>
            </a:pPr>
            <a:r>
              <a:rPr sz="1100" spc="10" dirty="0">
                <a:latin typeface="Arial"/>
                <a:cs typeface="Arial"/>
              </a:rPr>
              <a:t>Use a Caesar Cipher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10" dirty="0">
                <a:latin typeface="Arial"/>
                <a:cs typeface="Arial"/>
              </a:rPr>
              <a:t>replaces A </a:t>
            </a:r>
            <a:r>
              <a:rPr sz="1100" spc="5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a D, B </a:t>
            </a:r>
            <a:r>
              <a:rPr sz="1100" spc="5" dirty="0">
                <a:latin typeface="Arial"/>
                <a:cs typeface="Arial"/>
              </a:rPr>
              <a:t>with </a:t>
            </a:r>
            <a:r>
              <a:rPr sz="1100" spc="10" dirty="0">
                <a:latin typeface="Arial"/>
                <a:cs typeface="Arial"/>
              </a:rPr>
              <a:t>an E, and so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on  Sample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9377" y="1558626"/>
            <a:ext cx="3474720" cy="63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24163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349688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315273"/>
            <a:ext cx="4595495" cy="157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 program will take </a:t>
            </a:r>
            <a:r>
              <a:rPr sz="1450" spc="10" dirty="0">
                <a:latin typeface="Arial"/>
                <a:cs typeface="Arial"/>
              </a:rPr>
              <a:t>command </a:t>
            </a:r>
            <a:r>
              <a:rPr sz="1450" spc="5" dirty="0">
                <a:latin typeface="Arial"/>
                <a:cs typeface="Arial"/>
              </a:rPr>
              <a:t>line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arguments</a:t>
            </a:r>
            <a:endParaRPr sz="1450" dirty="0">
              <a:latin typeface="Arial"/>
              <a:cs typeface="Arial"/>
            </a:endParaRPr>
          </a:p>
          <a:p>
            <a:pPr marL="347345" marR="353060">
              <a:lnSpc>
                <a:spcPct val="133900"/>
              </a:lnSpc>
              <a:spcBef>
                <a:spcPts val="450"/>
              </a:spcBef>
            </a:pPr>
            <a:r>
              <a:rPr sz="1100" spc="10" dirty="0">
                <a:latin typeface="Arial"/>
                <a:cs typeface="Arial"/>
              </a:rPr>
              <a:t>An </a:t>
            </a:r>
            <a:r>
              <a:rPr sz="1100" spc="5" dirty="0">
                <a:latin typeface="Arial"/>
                <a:cs typeface="Arial"/>
              </a:rPr>
              <a:t>optional -d flag to indicate decryption instead of encryption 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input file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name</a:t>
            </a:r>
            <a:endParaRPr sz="11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output file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name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spc="5" dirty="0">
                <a:latin typeface="Arial"/>
                <a:cs typeface="Arial"/>
              </a:rPr>
              <a:t>To encrypt the file </a:t>
            </a:r>
            <a:r>
              <a:rPr sz="1450" spc="5" dirty="0">
                <a:latin typeface="Courier" charset="0"/>
                <a:cs typeface="Courier" charset="0"/>
              </a:rPr>
              <a:t>input.txt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place the result into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encrypt.txt</a:t>
            </a:r>
            <a:endParaRPr sz="14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3958208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java CaesarCipher input.txt encrypt.txt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577" y="439459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4293565"/>
            <a:ext cx="48196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decrypt the file </a:t>
            </a:r>
            <a:r>
              <a:rPr sz="1450" spc="5" dirty="0">
                <a:latin typeface="Courier" charset="0"/>
                <a:cs typeface="Courier" charset="0"/>
              </a:rPr>
              <a:t>encrypt.txt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 place the result into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output.txt</a:t>
            </a:r>
            <a:endParaRPr sz="14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976" y="4855920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java CaesarCipher -d encrypt.txt</a:t>
            </a:r>
            <a:r>
              <a:rPr sz="850" spc="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output.txt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524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section_3/</a:t>
            </a:r>
            <a:r>
              <a:rPr spc="85" dirty="0">
                <a:solidFill>
                  <a:srgbClr val="000080"/>
                </a:solidFill>
                <a:hlinkClick r:id="rId2"/>
              </a:rPr>
              <a:t>CaesarCipher.java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890835" y="1314497"/>
            <a:ext cx="4564380" cy="246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200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encrypts a file using the Caesar</a:t>
            </a:r>
            <a:r>
              <a:rPr sz="1050" spc="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cipher.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</a:pP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CaesarCipher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98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dirty="0">
                <a:latin typeface="Courier New"/>
                <a:cs typeface="Courier New"/>
              </a:rPr>
              <a:t>main(String[] args)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50" spc="-1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FileNotFoundException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980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01320" marR="2468880">
              <a:lnSpc>
                <a:spcPts val="980"/>
              </a:lnSpc>
              <a:spcBef>
                <a:spcPts val="45"/>
              </a:spcBef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850" dirty="0">
                <a:latin typeface="Courier New"/>
                <a:cs typeface="Courier New"/>
              </a:rPr>
              <a:t>DEFAULT_KEY =</a:t>
            </a:r>
            <a:r>
              <a:rPr sz="850" spc="-105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850" spc="-5" dirty="0">
                <a:latin typeface="Courier New"/>
                <a:cs typeface="Courier New"/>
              </a:rPr>
              <a:t>; 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dirty="0">
                <a:latin typeface="Courier New"/>
                <a:cs typeface="Courier New"/>
              </a:rPr>
              <a:t>key = DEFAULT_KEY;  String inFile = </a:t>
            </a:r>
            <a:r>
              <a:rPr sz="850" spc="-5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850" spc="-5" dirty="0">
                <a:latin typeface="Courier New"/>
                <a:cs typeface="Courier New"/>
              </a:rPr>
              <a:t>;  </a:t>
            </a:r>
            <a:r>
              <a:rPr sz="850" dirty="0">
                <a:latin typeface="Courier New"/>
                <a:cs typeface="Courier New"/>
              </a:rPr>
              <a:t>String outFile =</a:t>
            </a:r>
            <a:r>
              <a:rPr sz="850" spc="-95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1F9060"/>
                </a:solidFill>
                <a:latin typeface="Courier New"/>
                <a:cs typeface="Courier New"/>
              </a:rPr>
              <a:t>""</a:t>
            </a:r>
            <a:r>
              <a:rPr sz="850" spc="-5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401320">
              <a:lnSpc>
                <a:spcPts val="1125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dirty="0">
                <a:latin typeface="Courier New"/>
                <a:cs typeface="Courier New"/>
              </a:rPr>
              <a:t>files =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50" spc="-5" dirty="0">
                <a:latin typeface="Courier New"/>
                <a:cs typeface="Courier New"/>
              </a:rPr>
              <a:t>; </a:t>
            </a:r>
            <a:r>
              <a:rPr sz="850" dirty="0">
                <a:latin typeface="Courier New"/>
                <a:cs typeface="Courier New"/>
              </a:rPr>
              <a:t>//</a:t>
            </a:r>
            <a:r>
              <a:rPr sz="850" spc="-20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Number of command line arguments that are files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800">
              <a:latin typeface="Times New Roman"/>
              <a:cs typeface="Times New Roman"/>
            </a:endParaRPr>
          </a:p>
          <a:p>
            <a:pPr marL="401320">
              <a:lnSpc>
                <a:spcPts val="100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50" spc="-5" dirty="0">
                <a:latin typeface="Courier New"/>
                <a:cs typeface="Courier New"/>
              </a:rPr>
              <a:t>(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dirty="0">
                <a:latin typeface="Courier New"/>
                <a:cs typeface="Courier New"/>
              </a:rPr>
              <a:t>i =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50" spc="-5" dirty="0">
                <a:latin typeface="Courier New"/>
                <a:cs typeface="Courier New"/>
              </a:rPr>
              <a:t>; </a:t>
            </a:r>
            <a:r>
              <a:rPr sz="850" dirty="0">
                <a:latin typeface="Courier New"/>
                <a:cs typeface="Courier New"/>
              </a:rPr>
              <a:t>i &lt; args.length;</a:t>
            </a:r>
            <a:r>
              <a:rPr sz="850" spc="-8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i++)</a:t>
            </a:r>
            <a:endParaRPr sz="850">
              <a:latin typeface="Courier New"/>
              <a:cs typeface="Courier New"/>
            </a:endParaRPr>
          </a:p>
          <a:p>
            <a:pPr marL="401320">
              <a:lnSpc>
                <a:spcPts val="980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95630">
              <a:lnSpc>
                <a:spcPts val="980"/>
              </a:lnSpc>
            </a:pPr>
            <a:r>
              <a:rPr sz="850" dirty="0">
                <a:latin typeface="Courier New"/>
                <a:cs typeface="Courier New"/>
              </a:rPr>
              <a:t>String arg =</a:t>
            </a:r>
            <a:r>
              <a:rPr sz="850" spc="-10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args[i];</a:t>
            </a:r>
            <a:endParaRPr sz="850">
              <a:latin typeface="Courier New"/>
              <a:cs typeface="Courier New"/>
            </a:endParaRPr>
          </a:p>
          <a:p>
            <a:pPr marL="595630">
              <a:lnSpc>
                <a:spcPts val="98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spc="-5" dirty="0">
                <a:latin typeface="Courier New"/>
                <a:cs typeface="Courier New"/>
              </a:rPr>
              <a:t>(arg.charAt(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50" spc="-5" dirty="0">
                <a:latin typeface="Courier New"/>
                <a:cs typeface="Courier New"/>
              </a:rPr>
              <a:t>) </a:t>
            </a:r>
            <a:r>
              <a:rPr sz="850" dirty="0">
                <a:latin typeface="Courier New"/>
                <a:cs typeface="Courier New"/>
              </a:rPr>
              <a:t>==</a:t>
            </a:r>
            <a:r>
              <a:rPr sz="850" spc="-20" dirty="0">
                <a:latin typeface="Courier New"/>
                <a:cs typeface="Courier New"/>
              </a:rPr>
              <a:t>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'-'</a:t>
            </a:r>
            <a:r>
              <a:rPr sz="850" spc="-5" dirty="0">
                <a:latin typeface="Courier New"/>
                <a:cs typeface="Courier New"/>
              </a:rPr>
              <a:t>)</a:t>
            </a:r>
            <a:endParaRPr sz="850">
              <a:latin typeface="Courier New"/>
              <a:cs typeface="Courier New"/>
            </a:endParaRPr>
          </a:p>
          <a:p>
            <a:pPr marL="596265">
              <a:lnSpc>
                <a:spcPts val="944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R="1352550" algn="ctr">
              <a:lnSpc>
                <a:spcPts val="1205"/>
              </a:lnSpc>
            </a:pPr>
            <a:r>
              <a:rPr sz="850" dirty="0">
                <a:latin typeface="Courier New"/>
                <a:cs typeface="Courier New"/>
              </a:rPr>
              <a:t>//</a:t>
            </a:r>
            <a:r>
              <a:rPr sz="850" spc="-27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It is a command line option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668927" y="3882951"/>
            <a:ext cx="223012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char </a:t>
            </a:r>
            <a:r>
              <a:rPr sz="850" dirty="0">
                <a:latin typeface="Courier New"/>
                <a:cs typeface="Courier New"/>
              </a:rPr>
              <a:t>option 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arg.charAt(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850" spc="-5" dirty="0">
                <a:latin typeface="Courier New"/>
                <a:cs typeface="Courier New"/>
              </a:rPr>
              <a:t>);</a:t>
            </a:r>
            <a:endParaRPr sz="850">
              <a:latin typeface="Courier New"/>
              <a:cs typeface="Courier New"/>
            </a:endParaRPr>
          </a:p>
          <a:p>
            <a:pPr marL="12700" marR="5080">
              <a:lnSpc>
                <a:spcPts val="980"/>
              </a:lnSpc>
              <a:spcBef>
                <a:spcPts val="45"/>
              </a:spcBef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dirty="0">
                <a:latin typeface="Courier New"/>
                <a:cs typeface="Courier New"/>
              </a:rPr>
              <a:t>(option ==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'd'</a:t>
            </a:r>
            <a:r>
              <a:rPr sz="850" spc="-5" dirty="0">
                <a:latin typeface="Courier New"/>
                <a:cs typeface="Courier New"/>
              </a:rPr>
              <a:t>) </a:t>
            </a:r>
            <a:r>
              <a:rPr sz="850" dirty="0">
                <a:latin typeface="Courier New"/>
                <a:cs typeface="Courier New"/>
              </a:rPr>
              <a:t>{ key = -key;</a:t>
            </a:r>
            <a:r>
              <a:rPr sz="850" spc="-8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} 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else </a:t>
            </a:r>
            <a:r>
              <a:rPr sz="850" dirty="0">
                <a:latin typeface="Courier New"/>
                <a:cs typeface="Courier New"/>
              </a:rPr>
              <a:t>{ usage(); </a:t>
            </a:r>
            <a:r>
              <a:rPr sz="850" spc="-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850" spc="-5" dirty="0">
                <a:latin typeface="Courier New"/>
                <a:cs typeface="Courier New"/>
              </a:rPr>
              <a:t>;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74373" y="4256998"/>
            <a:ext cx="121031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205"/>
              </a:lnSpc>
            </a:pPr>
            <a:r>
              <a:rPr sz="850" dirty="0">
                <a:latin typeface="Courier New"/>
                <a:cs typeface="Courier New"/>
              </a:rPr>
              <a:t>//</a:t>
            </a:r>
            <a:r>
              <a:rPr sz="850" spc="-30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It is a file name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31507" y="691085"/>
            <a:ext cx="2684145" cy="448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194310">
              <a:lnSpc>
                <a:spcPts val="1000"/>
              </a:lnSpc>
              <a:buClr>
                <a:srgbClr val="0073FF"/>
              </a:buClr>
              <a:buFont typeface="Courier New"/>
              <a:buAutoNum type="arabicPlain"/>
              <a:tabLst>
                <a:tab pos="27241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java.io.File;</a:t>
            </a:r>
            <a:endParaRPr sz="850">
              <a:latin typeface="Courier New"/>
              <a:cs typeface="Courier New"/>
            </a:endParaRPr>
          </a:p>
          <a:p>
            <a:pPr marL="27178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7241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java.io.FileNotFoundException;</a:t>
            </a:r>
            <a:endParaRPr sz="850">
              <a:latin typeface="Courier New"/>
              <a:cs typeface="Courier New"/>
            </a:endParaRPr>
          </a:p>
          <a:p>
            <a:pPr marL="27178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7241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java.io.PrintWriter;</a:t>
            </a:r>
            <a:endParaRPr sz="850">
              <a:latin typeface="Courier New"/>
              <a:cs typeface="Courier New"/>
            </a:endParaRPr>
          </a:p>
          <a:p>
            <a:pPr marL="27178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7241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java.util.Scanner;</a:t>
            </a:r>
            <a:endParaRPr sz="850">
              <a:latin typeface="Courier New"/>
              <a:cs typeface="Courier New"/>
            </a:endParaRPr>
          </a:p>
          <a:p>
            <a:pPr marR="245618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>
              <a:latin typeface="Courier New"/>
              <a:cs typeface="Courier New"/>
            </a:endParaRPr>
          </a:p>
          <a:p>
            <a:pPr marR="2456180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>
              <a:latin typeface="Courier New"/>
              <a:cs typeface="Courier New"/>
            </a:endParaRPr>
          </a:p>
          <a:p>
            <a:pPr marR="2456180" algn="ctr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>
              <a:latin typeface="Courier New"/>
              <a:cs typeface="Courier New"/>
            </a:endParaRPr>
          </a:p>
          <a:p>
            <a:pPr marR="2456180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  <a:p>
            <a:pPr marR="245618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50">
              <a:latin typeface="Courier New"/>
              <a:cs typeface="Courier New"/>
            </a:endParaRPr>
          </a:p>
          <a:p>
            <a:pPr marR="2520950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668927" y="4905346"/>
            <a:ext cx="21653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850" dirty="0">
                <a:latin typeface="Courier New"/>
                <a:cs typeface="Courier New"/>
              </a:rPr>
              <a:t>files++;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dirty="0">
                <a:latin typeface="Courier New"/>
                <a:cs typeface="Courier New"/>
              </a:rPr>
              <a:t>(files == </a:t>
            </a:r>
            <a:r>
              <a:rPr sz="850" spc="-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850" spc="-5" dirty="0">
                <a:latin typeface="Courier New"/>
                <a:cs typeface="Courier New"/>
              </a:rPr>
              <a:t>) </a:t>
            </a:r>
            <a:r>
              <a:rPr sz="850" dirty="0">
                <a:latin typeface="Courier New"/>
                <a:cs typeface="Courier New"/>
              </a:rPr>
              <a:t>{ inFile = arg;</a:t>
            </a:r>
            <a:r>
              <a:rPr sz="850" spc="-9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6406587" y="632793"/>
            <a:ext cx="13299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6398269" y="632793"/>
            <a:ext cx="141316" cy="1961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454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4712"/>
            <a:ext cx="588010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1200" spc="5" dirty="0">
                <a:latin typeface="Arial"/>
                <a:cs typeface="Arial"/>
              </a:rPr>
              <a:t>If the </a:t>
            </a:r>
            <a:r>
              <a:rPr sz="1200" spc="10" dirty="0">
                <a:latin typeface="Arial"/>
                <a:cs typeface="Arial"/>
              </a:rPr>
              <a:t>program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invoked </a:t>
            </a:r>
            <a:r>
              <a:rPr sz="1200" spc="5" dirty="0">
                <a:latin typeface="Arial"/>
                <a:cs typeface="Arial"/>
              </a:rPr>
              <a:t>with </a:t>
            </a:r>
            <a:r>
              <a:rPr sz="1200" spc="10" dirty="0">
                <a:latin typeface="Courier" charset="0"/>
                <a:cs typeface="Courier" charset="0"/>
              </a:rPr>
              <a:t>java CaesarCipher -d file1.txt</a:t>
            </a:r>
            <a:r>
              <a:rPr sz="1200" spc="10" dirty="0">
                <a:latin typeface="Arial"/>
                <a:cs typeface="Arial"/>
              </a:rPr>
              <a:t>, what are </a:t>
            </a:r>
            <a:r>
              <a:rPr sz="1200" spc="5" dirty="0">
                <a:latin typeface="Arial"/>
                <a:cs typeface="Arial"/>
              </a:rPr>
              <a:t>the  </a:t>
            </a:r>
            <a:r>
              <a:rPr sz="1200" spc="10" dirty="0">
                <a:latin typeface="Arial"/>
                <a:cs typeface="Arial"/>
              </a:rPr>
              <a:t>elements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args</a:t>
            </a:r>
            <a:r>
              <a:rPr sz="1200" spc="10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925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Courier" charset="0"/>
                <a:cs typeface="Courier" charset="0"/>
              </a:rPr>
              <a:t>args[0] </a:t>
            </a:r>
            <a:r>
              <a:rPr sz="1450" spc="5" dirty="0">
                <a:latin typeface="Arial"/>
                <a:cs typeface="Arial"/>
              </a:rPr>
              <a:t>is "-d" and </a:t>
            </a:r>
            <a:r>
              <a:rPr sz="1450" spc="5" dirty="0">
                <a:latin typeface="Courier" charset="0"/>
                <a:cs typeface="Courier" charset="0"/>
              </a:rPr>
              <a:t>args[1]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"file1.txt"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419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4281"/>
            <a:ext cx="399161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Trace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program when </a:t>
            </a:r>
            <a:r>
              <a:rPr sz="1200" spc="5" dirty="0">
                <a:latin typeface="Arial"/>
                <a:cs typeface="Arial"/>
              </a:rPr>
              <a:t>it is </a:t>
            </a:r>
            <a:r>
              <a:rPr sz="1200" spc="10" dirty="0">
                <a:latin typeface="Arial"/>
                <a:cs typeface="Arial"/>
              </a:rPr>
              <a:t>invoked as </a:t>
            </a:r>
            <a:r>
              <a:rPr sz="1200" spc="5" dirty="0">
                <a:latin typeface="Arial"/>
                <a:cs typeface="Arial"/>
              </a:rPr>
              <a:t>in Self </a:t>
            </a:r>
            <a:r>
              <a:rPr sz="1200" spc="10" dirty="0">
                <a:latin typeface="Arial"/>
                <a:cs typeface="Arial"/>
              </a:rPr>
              <a:t>Check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11.</a:t>
            </a:r>
            <a:endParaRPr sz="12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868" y="1334193"/>
            <a:ext cx="2610192" cy="980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2305215"/>
            <a:ext cx="297497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Then the program prints a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message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2609894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Usage: java CaesarCipher [-d] infile</a:t>
            </a:r>
            <a:r>
              <a:rPr sz="850" spc="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outfile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384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4014"/>
            <a:ext cx="5784850" cy="124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1200" spc="5" dirty="0">
                <a:latin typeface="Arial"/>
                <a:cs typeface="Arial"/>
              </a:rPr>
              <a:t>Will the </a:t>
            </a:r>
            <a:r>
              <a:rPr sz="1200" spc="10" dirty="0">
                <a:latin typeface="Arial"/>
                <a:cs typeface="Arial"/>
              </a:rPr>
              <a:t>program run </a:t>
            </a:r>
            <a:r>
              <a:rPr sz="1200" spc="5" dirty="0">
                <a:latin typeface="Arial"/>
                <a:cs typeface="Arial"/>
              </a:rPr>
              <a:t>correctly if the </a:t>
            </a:r>
            <a:r>
              <a:rPr sz="1200" spc="10" dirty="0">
                <a:latin typeface="Arial"/>
                <a:cs typeface="Arial"/>
              </a:rPr>
              <a:t>program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invoked </a:t>
            </a:r>
            <a:r>
              <a:rPr sz="1200" spc="5" dirty="0">
                <a:latin typeface="Arial"/>
                <a:cs typeface="Arial"/>
              </a:rPr>
              <a:t>with </a:t>
            </a:r>
            <a:r>
              <a:rPr sz="1200" spc="10" dirty="0">
                <a:latin typeface="Courier" charset="0"/>
                <a:cs typeface="Courier" charset="0"/>
              </a:rPr>
              <a:t>java CaesarCipher  file1.txt file2.txt -d</a:t>
            </a:r>
            <a:r>
              <a:rPr sz="1200" spc="10" dirty="0">
                <a:latin typeface="Arial"/>
                <a:cs typeface="Arial"/>
              </a:rPr>
              <a:t>? </a:t>
            </a:r>
            <a:r>
              <a:rPr sz="1200" spc="5" dirty="0">
                <a:latin typeface="Arial"/>
                <a:cs typeface="Arial"/>
              </a:rPr>
              <a:t>If so, </a:t>
            </a:r>
            <a:r>
              <a:rPr sz="1200" spc="10" dirty="0">
                <a:latin typeface="Arial"/>
                <a:cs typeface="Arial"/>
              </a:rPr>
              <a:t>why? </a:t>
            </a:r>
            <a:r>
              <a:rPr sz="1200" spc="5" dirty="0">
                <a:latin typeface="Arial"/>
                <a:cs typeface="Arial"/>
              </a:rPr>
              <a:t>If not, </a:t>
            </a:r>
            <a:r>
              <a:rPr sz="1200" spc="10" dirty="0">
                <a:latin typeface="Arial"/>
                <a:cs typeface="Arial"/>
              </a:rPr>
              <a:t>why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not?</a:t>
            </a:r>
            <a:endParaRPr sz="1200" dirty="0">
              <a:latin typeface="Arial"/>
              <a:cs typeface="Arial"/>
            </a:endParaRPr>
          </a:p>
          <a:p>
            <a:pPr marL="291465" marR="135255">
              <a:lnSpc>
                <a:spcPct val="116599"/>
              </a:lnSpc>
              <a:spcBef>
                <a:spcPts val="57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 program will run correctly. The loop that parses the  options does not depend on the positions in which the options  appear.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978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6453"/>
            <a:ext cx="408432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135" dirty="0"/>
              <a:t>Reading and </a:t>
            </a:r>
            <a:r>
              <a:rPr spc="95" dirty="0"/>
              <a:t>Writing </a:t>
            </a:r>
            <a:r>
              <a:rPr spc="65" dirty="0"/>
              <a:t>Text </a:t>
            </a:r>
            <a:r>
              <a:rPr spc="75" dirty="0"/>
              <a:t>Files</a:t>
            </a:r>
            <a:r>
              <a:rPr spc="-315" dirty="0"/>
              <a:t> </a:t>
            </a:r>
            <a:r>
              <a:rPr spc="-130" dirty="0"/>
              <a:t>-  </a:t>
            </a:r>
            <a:r>
              <a:rPr spc="135" dirty="0"/>
              <a:t>Reading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9902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1097997"/>
            <a:ext cx="354457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loop to process numbers in the input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file: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402674"/>
            <a:ext cx="5344795" cy="71237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while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(in.hasNextDouble())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double value =</a:t>
            </a:r>
            <a:r>
              <a:rPr sz="850" spc="-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in.nextDouble();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latin typeface="Comic Sans MS"/>
                <a:cs typeface="Comic Sans MS"/>
              </a:rPr>
              <a:t>Process</a:t>
            </a:r>
            <a:r>
              <a:rPr sz="850" spc="-80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value.</a:t>
            </a:r>
            <a:endParaRPr sz="850" dirty="0">
              <a:latin typeface="Comic Sans MS"/>
              <a:cs typeface="Comic Sans MS"/>
            </a:endParaRPr>
          </a:p>
          <a:p>
            <a:pPr marL="52069">
              <a:lnSpc>
                <a:spcPct val="100000"/>
              </a:lnSpc>
              <a:spcBef>
                <a:spcPts val="4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349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3582"/>
            <a:ext cx="295656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Encrypt CAESAR using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Caesar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cipher.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</a:t>
            </a:r>
            <a:r>
              <a:rPr sz="1450" b="1" spc="-6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FDHVDU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315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3233"/>
            <a:ext cx="588835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How can you modify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program so </a:t>
            </a:r>
            <a:r>
              <a:rPr sz="1200" spc="5" dirty="0">
                <a:latin typeface="Arial"/>
                <a:cs typeface="Arial"/>
              </a:rPr>
              <a:t>that the </a:t>
            </a:r>
            <a:r>
              <a:rPr sz="1200" spc="10" dirty="0">
                <a:latin typeface="Arial"/>
                <a:cs typeface="Arial"/>
              </a:rPr>
              <a:t>user can </a:t>
            </a:r>
            <a:r>
              <a:rPr sz="1200" spc="5" dirty="0">
                <a:latin typeface="Arial"/>
                <a:cs typeface="Arial"/>
              </a:rPr>
              <a:t>specify </a:t>
            </a:r>
            <a:r>
              <a:rPr sz="1200" spc="10" dirty="0">
                <a:latin typeface="Arial"/>
                <a:cs typeface="Arial"/>
              </a:rPr>
              <a:t>an </a:t>
            </a:r>
            <a:r>
              <a:rPr sz="1200" spc="5" dirty="0">
                <a:latin typeface="Arial"/>
                <a:cs typeface="Arial"/>
              </a:rPr>
              <a:t>encryption </a:t>
            </a:r>
            <a:r>
              <a:rPr sz="1200" spc="10" dirty="0">
                <a:latin typeface="Arial"/>
                <a:cs typeface="Arial"/>
              </a:rPr>
              <a:t>key </a:t>
            </a:r>
            <a:r>
              <a:rPr sz="1200" spc="5" dirty="0">
                <a:latin typeface="Arial"/>
                <a:cs typeface="Arial"/>
              </a:rPr>
              <a:t>other  </a:t>
            </a:r>
            <a:r>
              <a:rPr sz="1200" spc="10" dirty="0">
                <a:latin typeface="Arial"/>
                <a:cs typeface="Arial"/>
              </a:rPr>
              <a:t>than 3 </a:t>
            </a:r>
            <a:r>
              <a:rPr sz="1200" spc="5" dirty="0">
                <a:latin typeface="Arial"/>
                <a:cs typeface="Arial"/>
              </a:rPr>
              <a:t>with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-k option, 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195780"/>
            <a:ext cx="5835650" cy="16029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9"/>
              </a:spcBef>
            </a:pPr>
            <a:r>
              <a:rPr sz="700" spc="20" dirty="0">
                <a:latin typeface="Courier" charset="0"/>
                <a:cs typeface="Courier" charset="0"/>
              </a:rPr>
              <a:t>java CaesarCipher -k15 input.txt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output.txt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1514512"/>
            <a:ext cx="1888489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Add the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lines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819192"/>
            <a:ext cx="5344795" cy="72019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else if (option ==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'k')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 marR="3526154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key = Integer.parseInt(  args[i].substring(2));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744" y="2669901"/>
            <a:ext cx="387667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after line 27 and update the usage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8372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60388"/>
            <a:ext cx="3961129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75" dirty="0"/>
              <a:t>Exception </a:t>
            </a:r>
            <a:r>
              <a:rPr spc="140" dirty="0"/>
              <a:t>Handling </a:t>
            </a:r>
            <a:r>
              <a:rPr spc="-130" dirty="0"/>
              <a:t>- </a:t>
            </a:r>
            <a:r>
              <a:rPr spc="140" dirty="0"/>
              <a:t>Throwing  </a:t>
            </a:r>
            <a:r>
              <a:rPr spc="95" dirty="0"/>
              <a:t>Exceptions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0744" y="1045249"/>
            <a:ext cx="5387340" cy="146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16599"/>
              </a:lnSpc>
              <a:buFont typeface="Arial" charset="0"/>
              <a:buChar char="•"/>
            </a:pPr>
            <a:r>
              <a:rPr sz="1200" spc="5" dirty="0">
                <a:latin typeface="Arial"/>
                <a:cs typeface="Arial"/>
              </a:rPr>
              <a:t>Exception handling provides a flexible mechanism for passing  control from the point of error detection to a handler that can deal  with 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error.</a:t>
            </a:r>
            <a:endParaRPr sz="1200" dirty="0">
              <a:latin typeface="Arial"/>
              <a:cs typeface="Arial"/>
            </a:endParaRPr>
          </a:p>
          <a:p>
            <a:pPr marL="184150" marR="46355" indent="-171450">
              <a:lnSpc>
                <a:spcPct val="116599"/>
              </a:lnSpc>
              <a:spcBef>
                <a:spcPts val="325"/>
              </a:spcBef>
              <a:buFont typeface="Arial" charset="0"/>
              <a:buChar char="•"/>
            </a:pPr>
            <a:r>
              <a:rPr sz="1200" spc="10" dirty="0">
                <a:latin typeface="Arial"/>
                <a:cs typeface="Arial"/>
              </a:rPr>
              <a:t>When </a:t>
            </a:r>
            <a:r>
              <a:rPr sz="1200" spc="5" dirty="0">
                <a:latin typeface="Arial"/>
                <a:cs typeface="Arial"/>
              </a:rPr>
              <a:t>you detect an error condition, throw an exception object to  signal an exceptional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condition</a:t>
            </a:r>
            <a:endParaRPr sz="1200" dirty="0">
              <a:latin typeface="Arial"/>
              <a:cs typeface="Arial"/>
            </a:endParaRPr>
          </a:p>
          <a:p>
            <a:pPr marL="184150" marR="584835" indent="-171450">
              <a:lnSpc>
                <a:spcPct val="116599"/>
              </a:lnSpc>
              <a:spcBef>
                <a:spcPts val="390"/>
              </a:spcBef>
              <a:buFont typeface="Arial" charset="0"/>
              <a:buChar char="•"/>
            </a:pPr>
            <a:r>
              <a:rPr sz="1200" dirty="0">
                <a:latin typeface="Arial"/>
                <a:cs typeface="Arial"/>
              </a:rPr>
              <a:t>If </a:t>
            </a:r>
            <a:r>
              <a:rPr sz="1200" spc="5" dirty="0">
                <a:latin typeface="Arial"/>
                <a:cs typeface="Arial"/>
              </a:rPr>
              <a:t>someone tries to withdraw too much money from a bank  account</a:t>
            </a:r>
            <a:endParaRPr sz="12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000" spc="10" dirty="0">
                <a:latin typeface="Arial"/>
                <a:cs typeface="Arial"/>
              </a:rPr>
              <a:t>Throw an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IllegalArgumentException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600112"/>
            <a:ext cx="4771390" cy="38628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472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IllegalArgumentException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exception</a:t>
            </a:r>
          </a:p>
          <a:p>
            <a:pPr marL="48895" marR="2035810" indent="254000">
              <a:lnSpc>
                <a:spcPct val="138800"/>
              </a:lnSpc>
            </a:pPr>
            <a:r>
              <a:rPr sz="550" dirty="0">
                <a:latin typeface="Courier" charset="0"/>
                <a:cs typeface="Courier" charset="0"/>
              </a:rPr>
              <a:t>= new IllegalArgumentException("Amount exceeds balance");  throw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exception;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0244" y="3003984"/>
            <a:ext cx="3681892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Wingdings" charset="2"/>
              <a:buChar char="§"/>
            </a:pPr>
            <a:r>
              <a:rPr sz="1200" spc="10" dirty="0">
                <a:latin typeface="Arial"/>
                <a:cs typeface="Arial"/>
              </a:rPr>
              <a:t>When </a:t>
            </a:r>
            <a:r>
              <a:rPr sz="1200" spc="5" dirty="0">
                <a:latin typeface="Arial"/>
                <a:cs typeface="Arial"/>
              </a:rPr>
              <a:t>an exception is thrown, method terminates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immediately</a:t>
            </a:r>
            <a:endParaRPr sz="1200" dirty="0">
              <a:latin typeface="Arial"/>
              <a:cs typeface="Arial"/>
            </a:endParaRPr>
          </a:p>
          <a:p>
            <a:pPr marL="518795" indent="-171450">
              <a:lnSpc>
                <a:spcPct val="100000"/>
              </a:lnSpc>
              <a:spcBef>
                <a:spcPts val="900"/>
              </a:spcBef>
              <a:buFont typeface="Wingdings" charset="2"/>
              <a:buChar char="§"/>
            </a:pPr>
            <a:r>
              <a:rPr sz="1000" spc="10" dirty="0">
                <a:latin typeface="Arial"/>
                <a:cs typeface="Arial"/>
              </a:rPr>
              <a:t>Execution continues </a:t>
            </a:r>
            <a:r>
              <a:rPr sz="1000" spc="5" dirty="0">
                <a:latin typeface="Arial"/>
                <a:cs typeface="Arial"/>
              </a:rPr>
              <a:t>with </a:t>
            </a:r>
            <a:r>
              <a:rPr sz="1000" spc="10" dirty="0">
                <a:latin typeface="Arial"/>
                <a:cs typeface="Arial"/>
              </a:rPr>
              <a:t>an exception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handler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16599"/>
              </a:lnSpc>
              <a:spcBef>
                <a:spcPts val="590"/>
              </a:spcBef>
              <a:buFont typeface="Wingdings" charset="2"/>
              <a:buChar char="§"/>
            </a:pPr>
            <a:r>
              <a:rPr sz="1200" spc="10" dirty="0">
                <a:latin typeface="Arial"/>
                <a:cs typeface="Arial"/>
              </a:rPr>
              <a:t>When </a:t>
            </a:r>
            <a:r>
              <a:rPr sz="1200" spc="5" dirty="0">
                <a:latin typeface="Arial"/>
                <a:cs typeface="Arial"/>
              </a:rPr>
              <a:t>you throw an exception, the normal control flow is  terminated. This is similar to a circuit breaker that cuts off 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5" dirty="0" smtClean="0">
                <a:latin typeface="Arial"/>
                <a:cs typeface="Arial"/>
              </a:rPr>
              <a:t>flow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5" dirty="0">
                <a:latin typeface="Arial"/>
                <a:cs typeface="Arial"/>
              </a:rPr>
              <a:t>of electricity in a dangerous</a:t>
            </a:r>
            <a:r>
              <a:rPr lang="en-US" sz="1200" spc="-55" dirty="0">
                <a:latin typeface="Arial"/>
                <a:cs typeface="Arial"/>
              </a:rPr>
              <a:t> </a:t>
            </a:r>
            <a:r>
              <a:rPr lang="en-US" sz="1200" spc="5" dirty="0">
                <a:latin typeface="Arial"/>
                <a:cs typeface="Arial"/>
              </a:rPr>
              <a:t>situation.</a:t>
            </a:r>
            <a:endParaRPr lang="en-US" sz="1200" spc="5" dirty="0" smtClean="0">
              <a:latin typeface="Arial"/>
              <a:cs typeface="Arial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4876800" y="3044403"/>
            <a:ext cx="1296784" cy="233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210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20" dirty="0">
                <a:solidFill>
                  <a:srgbClr val="125859"/>
                </a:solidFill>
              </a:rPr>
              <a:t>11.1 </a:t>
            </a:r>
            <a:r>
              <a:rPr spc="140" dirty="0"/>
              <a:t>Throwing </a:t>
            </a:r>
            <a:r>
              <a:rPr spc="120" dirty="0"/>
              <a:t>an</a:t>
            </a:r>
            <a:r>
              <a:rPr spc="-130" dirty="0"/>
              <a:t> </a:t>
            </a:r>
            <a:r>
              <a:rPr spc="75" dirty="0"/>
              <a:t>Exception</a:t>
            </a:r>
          </a:p>
        </p:txBody>
      </p:sp>
      <p:sp>
        <p:nvSpPr>
          <p:cNvPr id="4" name="object 4"/>
          <p:cNvSpPr/>
          <p:nvPr/>
        </p:nvSpPr>
        <p:spPr>
          <a:xfrm>
            <a:off x="802177" y="827112"/>
            <a:ext cx="4871262" cy="211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175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Hierarchy </a:t>
            </a:r>
            <a:r>
              <a:rPr spc="114" dirty="0"/>
              <a:t>of </a:t>
            </a:r>
            <a:r>
              <a:rPr spc="75" dirty="0"/>
              <a:t>Exception</a:t>
            </a:r>
            <a:r>
              <a:rPr spc="-105" dirty="0"/>
              <a:t> </a:t>
            </a:r>
            <a:r>
              <a:rPr spc="170" dirty="0"/>
              <a:t>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81" y="796772"/>
            <a:ext cx="37325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Figure 2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Part of the </a:t>
            </a:r>
            <a:r>
              <a:rPr sz="1200" spc="10" dirty="0">
                <a:latin typeface="Arial"/>
                <a:cs typeface="Arial"/>
              </a:rPr>
              <a:t>Hierarchy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10" dirty="0">
                <a:latin typeface="Arial"/>
                <a:cs typeface="Arial"/>
              </a:rPr>
              <a:t>Exception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253" y="1101775"/>
            <a:ext cx="3967847" cy="4114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105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Catching</a:t>
            </a:r>
            <a:r>
              <a:rPr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902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18952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31805"/>
            <a:ext cx="5293995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000"/>
              </a:lnSpc>
            </a:pPr>
            <a:r>
              <a:rPr sz="1450" spc="5" dirty="0">
                <a:latin typeface="Arial"/>
                <a:cs typeface="Arial"/>
              </a:rPr>
              <a:t>Every exception should be handled somewhere in your program  Place the statements that can cause an exception inside a try  block, and the handler inside a catch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clause.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663322"/>
            <a:ext cx="5344795" cy="215520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try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String filename = . .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.;</a:t>
            </a:r>
            <a:endParaRPr sz="850" dirty="0">
              <a:latin typeface="Courier" charset="0"/>
              <a:cs typeface="Courier" charset="0"/>
            </a:endParaRPr>
          </a:p>
          <a:p>
            <a:pPr marL="254000" marR="2044700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Scanner in = new Scanner(new File(filename));  String input =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in.next();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int value =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Integer.parseInt(input);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catch (IOException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exception)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exception.printStackTrace();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catch (NumberFormatException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exception)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System.out.println(exception.getMessage());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070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Catching</a:t>
            </a:r>
            <a:r>
              <a:rPr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994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97883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88911"/>
            <a:ext cx="527304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Three exceptions </a:t>
            </a:r>
            <a:r>
              <a:rPr sz="1450" spc="10" dirty="0">
                <a:latin typeface="Arial"/>
                <a:cs typeface="Arial"/>
              </a:rPr>
              <a:t>may </a:t>
            </a:r>
            <a:r>
              <a:rPr sz="1450" spc="5" dirty="0">
                <a:latin typeface="Arial"/>
                <a:cs typeface="Arial"/>
              </a:rPr>
              <a:t>be thrown in the try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block:</a:t>
            </a:r>
            <a:endParaRPr sz="1450" dirty="0">
              <a:latin typeface="Arial"/>
              <a:cs typeface="Arial"/>
            </a:endParaRPr>
          </a:p>
          <a:p>
            <a:pPr marL="347345" marR="631190">
              <a:lnSpc>
                <a:spcPct val="138800"/>
              </a:lnSpc>
              <a:spcBef>
                <a:spcPts val="455"/>
              </a:spcBef>
            </a:pP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10" dirty="0">
                <a:latin typeface="Courier" charset="0"/>
                <a:cs typeface="Courier" charset="0"/>
              </a:rPr>
              <a:t>Scanner</a:t>
            </a:r>
            <a:r>
              <a:rPr sz="1100" spc="-34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constructor </a:t>
            </a:r>
            <a:r>
              <a:rPr sz="1100" spc="10" dirty="0">
                <a:latin typeface="Arial"/>
                <a:cs typeface="Arial"/>
              </a:rPr>
              <a:t>can throw a </a:t>
            </a:r>
            <a:r>
              <a:rPr sz="1100" spc="10" dirty="0">
                <a:latin typeface="Courier" charset="0"/>
                <a:cs typeface="Courier" charset="0"/>
              </a:rPr>
              <a:t>FileNotFoundException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10" dirty="0">
                <a:latin typeface="Courier" charset="0"/>
                <a:cs typeface="Courier" charset="0"/>
              </a:rPr>
              <a:t>Scanner.next</a:t>
            </a:r>
            <a:r>
              <a:rPr sz="1100" spc="-3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can throw a </a:t>
            </a:r>
            <a:r>
              <a:rPr sz="1100" spc="10" dirty="0">
                <a:latin typeface="Courier" charset="0"/>
                <a:cs typeface="Courier" charset="0"/>
              </a:rPr>
              <a:t>NoSuchElementException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Courier" charset="0"/>
                <a:cs typeface="Courier" charset="0"/>
              </a:rPr>
              <a:t>Integer.parseInt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can throw a </a:t>
            </a:r>
            <a:r>
              <a:rPr sz="1100" spc="10" dirty="0">
                <a:latin typeface="Courier" charset="0"/>
                <a:cs typeface="Courier" charset="0"/>
              </a:rPr>
              <a:t>NumberFormatException</a:t>
            </a:r>
            <a:r>
              <a:rPr sz="1100" spc="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590"/>
              </a:spcBef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any of these exceptions is actually thrown, then the rest of the  instructions in the try block are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skipped.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035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Catching</a:t>
            </a:r>
            <a:r>
              <a:rPr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959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19714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266008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328349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744" y="701937"/>
            <a:ext cx="5391785" cy="325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0825">
              <a:lnSpc>
                <a:spcPct val="139200"/>
              </a:lnSpc>
            </a:pPr>
            <a:r>
              <a:rPr sz="1450" spc="5" dirty="0">
                <a:latin typeface="Arial"/>
                <a:cs typeface="Arial"/>
              </a:rPr>
              <a:t>What happens when each exception is thrown:  </a:t>
            </a: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a </a:t>
            </a:r>
            <a:r>
              <a:rPr sz="1450" spc="5" dirty="0">
                <a:latin typeface="Courier" charset="0"/>
                <a:cs typeface="Courier" charset="0"/>
              </a:rPr>
              <a:t>FileNotFoundException</a:t>
            </a:r>
            <a:r>
              <a:rPr sz="1450" spc="-45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thrown,</a:t>
            </a:r>
            <a:endParaRPr sz="1450" dirty="0">
              <a:latin typeface="Arial"/>
              <a:cs typeface="Arial"/>
            </a:endParaRPr>
          </a:p>
          <a:p>
            <a:pPr marL="347345" marR="925830">
              <a:lnSpc>
                <a:spcPct val="128899"/>
              </a:lnSpc>
              <a:spcBef>
                <a:spcPts val="585"/>
              </a:spcBef>
            </a:pPr>
            <a:r>
              <a:rPr sz="1100" spc="10" dirty="0">
                <a:latin typeface="Arial"/>
                <a:cs typeface="Arial"/>
              </a:rPr>
              <a:t>then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catch clause </a:t>
            </a:r>
            <a:r>
              <a:rPr sz="1100" spc="5" dirty="0">
                <a:latin typeface="Arial"/>
                <a:cs typeface="Arial"/>
              </a:rPr>
              <a:t>for the </a:t>
            </a:r>
            <a:r>
              <a:rPr sz="1100" spc="10" dirty="0">
                <a:latin typeface="Courier" charset="0"/>
                <a:cs typeface="Courier" charset="0"/>
              </a:rPr>
              <a:t>IOException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executed because  </a:t>
            </a:r>
            <a:r>
              <a:rPr sz="1100" spc="10" dirty="0">
                <a:latin typeface="Courier" charset="0"/>
                <a:cs typeface="Courier" charset="0"/>
              </a:rPr>
              <a:t>FileNotFoundException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a descendant </a:t>
            </a:r>
            <a:r>
              <a:rPr sz="1100" spc="5" dirty="0">
                <a:latin typeface="Arial"/>
                <a:cs typeface="Arial"/>
              </a:rPr>
              <a:t>of </a:t>
            </a:r>
            <a:r>
              <a:rPr sz="1100" spc="10" dirty="0">
                <a:latin typeface="Courier" charset="0"/>
                <a:cs typeface="Courier" charset="0"/>
              </a:rPr>
              <a:t>IOException</a:t>
            </a:r>
            <a:r>
              <a:rPr sz="1100" spc="10" dirty="0">
                <a:latin typeface="Arial"/>
                <a:cs typeface="Arial"/>
              </a:rPr>
              <a:t>. 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you want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show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user a </a:t>
            </a:r>
            <a:r>
              <a:rPr sz="1100" spc="5" dirty="0">
                <a:latin typeface="Arial"/>
                <a:cs typeface="Arial"/>
              </a:rPr>
              <a:t>different </a:t>
            </a:r>
            <a:r>
              <a:rPr sz="1100" spc="10" dirty="0">
                <a:latin typeface="Arial"/>
                <a:cs typeface="Arial"/>
              </a:rPr>
              <a:t>message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47345" marR="448309">
              <a:lnSpc>
                <a:spcPct val="119000"/>
              </a:lnSpc>
            </a:pPr>
            <a:r>
              <a:rPr sz="1100" spc="10" dirty="0">
                <a:latin typeface="Courier" charset="0"/>
                <a:cs typeface="Courier" charset="0"/>
              </a:rPr>
              <a:t>FileNotFoundException</a:t>
            </a:r>
            <a:r>
              <a:rPr sz="1100" spc="10" dirty="0">
                <a:latin typeface="Arial"/>
                <a:cs typeface="Arial"/>
              </a:rPr>
              <a:t>, you must place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catch clause before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clause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an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IOException</a:t>
            </a:r>
            <a:endParaRPr sz="11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dirty="0">
                <a:latin typeface="Arial"/>
                <a:cs typeface="Arial"/>
              </a:rPr>
              <a:t>. If </a:t>
            </a:r>
            <a:r>
              <a:rPr sz="1450" spc="5" dirty="0">
                <a:latin typeface="Arial"/>
                <a:cs typeface="Arial"/>
              </a:rPr>
              <a:t>a </a:t>
            </a:r>
            <a:r>
              <a:rPr sz="1450" spc="5" dirty="0">
                <a:latin typeface="Courier" charset="0"/>
                <a:cs typeface="Courier" charset="0"/>
              </a:rPr>
              <a:t>NumberFormatException</a:t>
            </a:r>
            <a:r>
              <a:rPr sz="1450" spc="-44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occurs,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then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second catch clause </a:t>
            </a:r>
            <a:r>
              <a:rPr sz="1100" spc="5" dirty="0">
                <a:latin typeface="Arial"/>
                <a:cs typeface="Arial"/>
              </a:rPr>
              <a:t>is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executed.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660"/>
              </a:spcBef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Courier" charset="0"/>
                <a:cs typeface="Courier" charset="0"/>
              </a:rPr>
              <a:t>NoSuchElementException</a:t>
            </a:r>
            <a:r>
              <a:rPr sz="1450" spc="-44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is not caught by any of the catch  clauses.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The exception remains thrown </a:t>
            </a:r>
            <a:r>
              <a:rPr sz="1100" spc="5" dirty="0">
                <a:latin typeface="Arial"/>
                <a:cs typeface="Arial"/>
              </a:rPr>
              <a:t>until it is </a:t>
            </a:r>
            <a:r>
              <a:rPr sz="1100" spc="10" dirty="0">
                <a:latin typeface="Arial"/>
                <a:cs typeface="Arial"/>
              </a:rPr>
              <a:t>caught by another </a:t>
            </a:r>
            <a:r>
              <a:rPr sz="1100" spc="5" dirty="0">
                <a:latin typeface="Arial"/>
                <a:cs typeface="Arial"/>
              </a:rPr>
              <a:t>try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block.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9000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Catching</a:t>
            </a:r>
            <a:r>
              <a:rPr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924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18848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149603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179526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236049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788212"/>
            <a:ext cx="4704080" cy="171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Each catch clause contains a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handler.</a:t>
            </a:r>
            <a:endParaRPr sz="1450">
              <a:latin typeface="Arial"/>
              <a:cs typeface="Arial"/>
            </a:endParaRPr>
          </a:p>
          <a:p>
            <a:pPr marL="12700" marR="636270">
              <a:lnSpc>
                <a:spcPts val="2420"/>
              </a:lnSpc>
              <a:spcBef>
                <a:spcPts val="130"/>
              </a:spcBef>
            </a:pPr>
            <a:r>
              <a:rPr sz="1450" spc="5" dirty="0">
                <a:latin typeface="Arial"/>
                <a:cs typeface="Arial"/>
              </a:rPr>
              <a:t>Our example just informed the user of a problem.  Often better to give the user another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chance.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130"/>
              </a:spcBef>
            </a:pP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you throw an exception, you can provide your own  message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string.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5" dirty="0">
                <a:latin typeface="Arial"/>
                <a:cs typeface="Arial"/>
              </a:rPr>
              <a:t>For example, when you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call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76" y="2576611"/>
            <a:ext cx="5344795" cy="16515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throw new IllegalArgumentException("Amount exceeds</a:t>
            </a:r>
            <a:r>
              <a:rPr sz="600" spc="1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balance");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577" y="35491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0744" y="2854504"/>
            <a:ext cx="502539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5275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the message of the exception is the string provided in the  constructor.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You should only catch those exceptions that you can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handle.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2"/>
          <p:cNvSpPr>
            <a:spLocks noChangeAspect="1"/>
          </p:cNvSpPr>
          <p:nvPr/>
        </p:nvSpPr>
        <p:spPr>
          <a:xfrm>
            <a:off x="910745" y="3771157"/>
            <a:ext cx="2204363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930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20" dirty="0">
                <a:solidFill>
                  <a:srgbClr val="125859"/>
                </a:solidFill>
              </a:rPr>
              <a:t>11.2 </a:t>
            </a:r>
            <a:r>
              <a:rPr spc="120" dirty="0"/>
              <a:t>Catching</a:t>
            </a:r>
            <a:r>
              <a:rPr spc="-20"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02177" y="827138"/>
            <a:ext cx="6076607" cy="3832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851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Reading and </a:t>
            </a:r>
            <a:r>
              <a:rPr spc="95" dirty="0"/>
              <a:t>Writing </a:t>
            </a:r>
            <a:r>
              <a:rPr spc="65" dirty="0"/>
              <a:t>Text </a:t>
            </a:r>
            <a:r>
              <a:rPr spc="75" dirty="0"/>
              <a:t>Files </a:t>
            </a:r>
            <a:r>
              <a:rPr spc="-130" dirty="0"/>
              <a:t>-</a:t>
            </a:r>
            <a:r>
              <a:rPr spc="-355" dirty="0"/>
              <a:t> </a:t>
            </a:r>
            <a:r>
              <a:rPr spc="95" dirty="0"/>
              <a:t>Writing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1606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815035"/>
            <a:ext cx="423989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To write to a file, construct a </a:t>
            </a:r>
            <a:r>
              <a:rPr sz="1450" spc="5" dirty="0">
                <a:latin typeface="Courier" charset="0"/>
                <a:cs typeface="Courier" charset="0"/>
              </a:rPr>
              <a:t>PrintWriter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119711"/>
            <a:ext cx="5344795" cy="18915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PrintWriter out = new</a:t>
            </a:r>
            <a:r>
              <a:rPr sz="850" spc="4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PrintWriter("output.txt");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153947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210470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577" y="242056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dirty="0">
                <a:latin typeface="Arial"/>
                <a:cs typeface="Arial"/>
              </a:rPr>
              <a:t>If </a:t>
            </a:r>
            <a:r>
              <a:rPr spc="5" dirty="0">
                <a:latin typeface="Arial"/>
                <a:cs typeface="Arial"/>
              </a:rPr>
              <a:t>file already exists, </a:t>
            </a:r>
            <a:r>
              <a:rPr dirty="0">
                <a:latin typeface="Arial"/>
                <a:cs typeface="Arial"/>
              </a:rPr>
              <a:t>it </a:t>
            </a:r>
            <a:r>
              <a:rPr spc="5" dirty="0">
                <a:latin typeface="Arial"/>
                <a:cs typeface="Arial"/>
              </a:rPr>
              <a:t>is emptied before the new data are written  into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it.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>
                <a:latin typeface="Arial"/>
                <a:cs typeface="Arial"/>
              </a:rPr>
              <a:t>If </a:t>
            </a:r>
            <a:r>
              <a:rPr spc="5" dirty="0">
                <a:latin typeface="Arial"/>
                <a:cs typeface="Arial"/>
              </a:rPr>
              <a:t>file doesn't exist, an empty file is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created.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5" dirty="0">
                <a:latin typeface="Arial"/>
                <a:cs typeface="Arial"/>
              </a:rPr>
              <a:t>Use </a:t>
            </a:r>
            <a:r>
              <a:rPr spc="5" dirty="0"/>
              <a:t>print</a:t>
            </a:r>
            <a:r>
              <a:rPr spc="-465" dirty="0"/>
              <a:t> </a:t>
            </a:r>
            <a:r>
              <a:rPr spc="5" dirty="0">
                <a:latin typeface="Arial"/>
                <a:cs typeface="Arial"/>
              </a:rPr>
              <a:t>and </a:t>
            </a:r>
            <a:r>
              <a:rPr spc="5" dirty="0"/>
              <a:t>println</a:t>
            </a:r>
            <a:r>
              <a:rPr spc="-465" dirty="0"/>
              <a:t> </a:t>
            </a:r>
            <a:r>
              <a:rPr spc="5" dirty="0">
                <a:latin typeface="Arial"/>
                <a:cs typeface="Arial"/>
              </a:rPr>
              <a:t>to write into a </a:t>
            </a:r>
            <a:r>
              <a:rPr spc="5" dirty="0"/>
              <a:t>PrintWriter</a:t>
            </a:r>
            <a:r>
              <a:rPr spc="5" dirty="0">
                <a:latin typeface="Arial"/>
                <a:cs typeface="Arial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0976" y="2624210"/>
            <a:ext cx="5344795" cy="32457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2069" marR="2853055">
              <a:lnSpc>
                <a:spcPct val="102699"/>
              </a:lnSpc>
              <a:spcBef>
                <a:spcPts val="430"/>
              </a:spcBef>
            </a:pPr>
            <a:r>
              <a:rPr sz="850" spc="15" dirty="0">
                <a:latin typeface="Courier" charset="0"/>
                <a:cs typeface="Courier" charset="0"/>
              </a:rPr>
              <a:t>out.println("Hello, World!");  out.printf("Total: %8.2f\n",</a:t>
            </a:r>
            <a:r>
              <a:rPr sz="850" spc="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total);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0577" y="318528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0744" y="3084252"/>
            <a:ext cx="452755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You must close a file when you are done processing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it: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976" y="3388928"/>
            <a:ext cx="5344795" cy="319959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850" spc="15" dirty="0">
                <a:latin typeface="Courier" charset="0"/>
                <a:cs typeface="Courier" charset="0"/>
              </a:rPr>
              <a:t>in.close();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out.close();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0577" y="424923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577" y="482277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0744" y="3774805"/>
            <a:ext cx="5201285" cy="145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800"/>
              </a:lnSpc>
            </a:pPr>
            <a:r>
              <a:rPr sz="1450" spc="5" dirty="0">
                <a:latin typeface="Arial"/>
                <a:cs typeface="Arial"/>
              </a:rPr>
              <a:t>Otherwise, not all of the output </a:t>
            </a:r>
            <a:r>
              <a:rPr sz="1450" spc="10" dirty="0">
                <a:latin typeface="Arial"/>
                <a:cs typeface="Arial"/>
              </a:rPr>
              <a:t>may </a:t>
            </a:r>
            <a:r>
              <a:rPr sz="1450" spc="5" dirty="0">
                <a:latin typeface="Arial"/>
                <a:cs typeface="Arial"/>
              </a:rPr>
              <a:t>be written to the disk file.  An optional character encoding can be specified as the second  parameter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to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and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PrintWriter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constructor</a:t>
            </a:r>
            <a:endParaRPr sz="1450" dirty="0">
              <a:latin typeface="Arial"/>
              <a:cs typeface="Arial"/>
            </a:endParaRPr>
          </a:p>
          <a:p>
            <a:pPr marL="12700" marR="649605">
              <a:lnSpc>
                <a:spcPct val="120400"/>
              </a:lnSpc>
              <a:spcBef>
                <a:spcPts val="325"/>
              </a:spcBef>
            </a:pPr>
            <a:r>
              <a:rPr sz="1450" spc="5" dirty="0">
                <a:latin typeface="Arial"/>
                <a:cs typeface="Arial"/>
              </a:rPr>
              <a:t>Should specify "UTF-8" as the second parameter when  constructing a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or a </a:t>
            </a:r>
            <a:r>
              <a:rPr sz="1450" spc="5" dirty="0">
                <a:latin typeface="Courier" charset="0"/>
                <a:cs typeface="Courier" charset="0"/>
              </a:rPr>
              <a:t>PrintWriter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895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Checked</a:t>
            </a:r>
            <a:r>
              <a:rPr spc="-20"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7081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80253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30826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507" y="769042"/>
            <a:ext cx="5471160" cy="315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Exceptions </a:t>
            </a:r>
            <a:r>
              <a:rPr sz="1200" spc="5" dirty="0">
                <a:latin typeface="Arial"/>
                <a:cs typeface="Arial"/>
              </a:rPr>
              <a:t>fall into three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categories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925"/>
              </a:spcBef>
            </a:pPr>
            <a:r>
              <a:rPr sz="1450" spc="5" dirty="0">
                <a:latin typeface="Arial"/>
                <a:cs typeface="Arial"/>
              </a:rPr>
              <a:t>Internal errors are reported by descendants of the type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Error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Example: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OutOfMemoryError</a:t>
            </a:r>
            <a:endParaRPr sz="1100" dirty="0">
              <a:latin typeface="Courier" charset="0"/>
              <a:cs typeface="Courier" charset="0"/>
            </a:endParaRPr>
          </a:p>
          <a:p>
            <a:pPr marL="291465">
              <a:lnSpc>
                <a:spcPct val="100000"/>
              </a:lnSpc>
              <a:spcBef>
                <a:spcPts val="944"/>
              </a:spcBef>
            </a:pPr>
            <a:r>
              <a:rPr sz="1450" spc="5" dirty="0">
                <a:latin typeface="Arial"/>
                <a:cs typeface="Arial"/>
              </a:rPr>
              <a:t>Descendants of </a:t>
            </a:r>
            <a:r>
              <a:rPr sz="1450" spc="5" dirty="0">
                <a:latin typeface="Courier" charset="0"/>
                <a:cs typeface="Courier" charset="0"/>
              </a:rPr>
              <a:t>RuntimeException</a:t>
            </a:r>
            <a:r>
              <a:rPr sz="1450" spc="5" dirty="0">
                <a:latin typeface="Arial"/>
                <a:cs typeface="Arial"/>
              </a:rPr>
              <a:t>,</a:t>
            </a:r>
            <a:endParaRPr sz="145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Example: </a:t>
            </a:r>
            <a:r>
              <a:rPr sz="1100" spc="10" dirty="0">
                <a:latin typeface="Courier" charset="0"/>
                <a:cs typeface="Courier" charset="0"/>
              </a:rPr>
              <a:t>IndexOutOfBoundsException</a:t>
            </a:r>
            <a:r>
              <a:rPr sz="1100" spc="-37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or</a:t>
            </a:r>
            <a:endParaRPr sz="11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250"/>
              </a:spcBef>
            </a:pPr>
            <a:r>
              <a:rPr sz="1100" spc="10" dirty="0">
                <a:latin typeface="Courier" charset="0"/>
                <a:cs typeface="Courier" charset="0"/>
              </a:rPr>
              <a:t>IllegalArgumentException</a:t>
            </a:r>
            <a:endParaRPr sz="1100" dirty="0">
              <a:latin typeface="Courier" charset="0"/>
              <a:cs typeface="Courier" charset="0"/>
            </a:endParaRPr>
          </a:p>
          <a:p>
            <a:pPr marL="626745">
              <a:lnSpc>
                <a:spcPct val="1000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Indicate errors in </a:t>
            </a:r>
            <a:r>
              <a:rPr sz="1100" spc="10" dirty="0">
                <a:latin typeface="Arial"/>
                <a:cs typeface="Arial"/>
              </a:rPr>
              <a:t>your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code.</a:t>
            </a:r>
            <a:endParaRPr sz="11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Arial"/>
                <a:cs typeface="Arial"/>
              </a:rPr>
              <a:t>They are </a:t>
            </a:r>
            <a:r>
              <a:rPr sz="1100" spc="5" dirty="0">
                <a:latin typeface="Arial"/>
                <a:cs typeface="Arial"/>
              </a:rPr>
              <a:t>called </a:t>
            </a:r>
            <a:r>
              <a:rPr sz="1100" spc="10" dirty="0">
                <a:latin typeface="Arial"/>
                <a:cs typeface="Arial"/>
              </a:rPr>
              <a:t>unchecked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exceptions.</a:t>
            </a:r>
            <a:endParaRPr sz="11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80"/>
              </a:spcBef>
            </a:pPr>
            <a:r>
              <a:rPr sz="1450" spc="5" dirty="0">
                <a:latin typeface="Arial"/>
                <a:cs typeface="Arial"/>
              </a:rPr>
              <a:t>All other exceptions are checked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exceptions.</a:t>
            </a:r>
            <a:endParaRPr sz="1450" dirty="0">
              <a:latin typeface="Arial"/>
              <a:cs typeface="Arial"/>
            </a:endParaRPr>
          </a:p>
          <a:p>
            <a:pPr marL="626745" marR="189865">
              <a:lnSpc>
                <a:spcPct val="113999"/>
              </a:lnSpc>
              <a:spcBef>
                <a:spcPts val="715"/>
              </a:spcBef>
            </a:pPr>
            <a:r>
              <a:rPr sz="1100" spc="5" dirty="0">
                <a:latin typeface="Arial"/>
                <a:cs typeface="Arial"/>
              </a:rPr>
              <a:t>Indicate that </a:t>
            </a:r>
            <a:r>
              <a:rPr sz="1100" spc="10" dirty="0">
                <a:latin typeface="Arial"/>
                <a:cs typeface="Arial"/>
              </a:rPr>
              <a:t>something has gone wrong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some </a:t>
            </a:r>
            <a:r>
              <a:rPr sz="1100" spc="5" dirty="0">
                <a:latin typeface="Arial"/>
                <a:cs typeface="Arial"/>
              </a:rPr>
              <a:t>external </a:t>
            </a:r>
            <a:r>
              <a:rPr sz="1100" spc="10" dirty="0">
                <a:latin typeface="Arial"/>
                <a:cs typeface="Arial"/>
              </a:rPr>
              <a:t>reason beyond  your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control</a:t>
            </a:r>
            <a:endParaRPr sz="11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509"/>
              </a:spcBef>
            </a:pPr>
            <a:r>
              <a:rPr sz="1100" spc="10" dirty="0">
                <a:latin typeface="Arial"/>
                <a:cs typeface="Arial"/>
              </a:rPr>
              <a:t>Example: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IOException</a:t>
            </a:r>
            <a:endParaRPr sz="11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861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Checked</a:t>
            </a:r>
            <a:r>
              <a:rPr spc="-20" dirty="0"/>
              <a:t> </a:t>
            </a:r>
            <a:r>
              <a:rPr spc="95" dirty="0"/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784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7606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50133"/>
            <a:ext cx="5220970" cy="14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Checked exceptions are due to external circumstances that the  programmer cannot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prevent.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The compiler checks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10" dirty="0">
                <a:latin typeface="Arial"/>
                <a:cs typeface="Arial"/>
              </a:rPr>
              <a:t>your program handles these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exceptions.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5" dirty="0">
                <a:latin typeface="Arial"/>
                <a:cs typeface="Arial"/>
              </a:rPr>
              <a:t>The unchecked exceptions are your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fault.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The compiler does </a:t>
            </a:r>
            <a:r>
              <a:rPr sz="1100" spc="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check whether you handle an unchecked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exception.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826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Checked </a:t>
            </a:r>
            <a:r>
              <a:rPr spc="95" dirty="0"/>
              <a:t>Exceptions </a:t>
            </a:r>
            <a:r>
              <a:rPr spc="-130" dirty="0"/>
              <a:t>-</a:t>
            </a:r>
            <a:r>
              <a:rPr spc="-125" dirty="0"/>
              <a:t> </a:t>
            </a:r>
            <a:r>
              <a:rPr spc="135" dirty="0">
                <a:latin typeface="Trebuchet MS"/>
                <a:cs typeface="Trebuchet MS"/>
              </a:rPr>
              <a:t>throws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74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49784"/>
            <a:ext cx="5273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You can handle the checked exception in the same method that  throws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it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76" y="1352979"/>
            <a:ext cx="5344795" cy="134240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try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File inFile = new</a:t>
            </a:r>
            <a:r>
              <a:rPr sz="600" spc="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File(filename);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Scanner in = new Scanner(inFile); // Throws</a:t>
            </a:r>
            <a:r>
              <a:rPr sz="600" spc="14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FileNotFoundException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catch (FileNotFoundException exception) // Exception caught</a:t>
            </a:r>
            <a:r>
              <a:rPr sz="600" spc="14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here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296553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744" y="2864504"/>
            <a:ext cx="4528185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Often the current method cannot handle 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exception.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5" dirty="0">
                <a:latin typeface="Arial"/>
                <a:cs typeface="Arial"/>
              </a:rPr>
              <a:t>Tell the </a:t>
            </a:r>
            <a:r>
              <a:rPr sz="1100" spc="10" dirty="0">
                <a:latin typeface="Arial"/>
                <a:cs typeface="Arial"/>
              </a:rPr>
              <a:t>compiler you are aware </a:t>
            </a:r>
            <a:r>
              <a:rPr sz="1100" spc="5" dirty="0">
                <a:latin typeface="Arial"/>
                <a:cs typeface="Arial"/>
              </a:rPr>
              <a:t>of 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exception</a:t>
            </a:r>
            <a:endParaRPr sz="1100">
              <a:latin typeface="Arial"/>
              <a:cs typeface="Arial"/>
            </a:endParaRPr>
          </a:p>
          <a:p>
            <a:pPr marL="347345" marR="579120">
              <a:lnSpc>
                <a:spcPct val="133900"/>
              </a:lnSpc>
            </a:pPr>
            <a:r>
              <a:rPr sz="1100" spc="10" dirty="0">
                <a:latin typeface="Arial"/>
                <a:cs typeface="Arial"/>
              </a:rPr>
              <a:t>You want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method </a:t>
            </a:r>
            <a:r>
              <a:rPr sz="1100" spc="5" dirty="0">
                <a:latin typeface="Arial"/>
                <a:cs typeface="Arial"/>
              </a:rPr>
              <a:t>to terminate if the </a:t>
            </a:r>
            <a:r>
              <a:rPr sz="1100" spc="10" dirty="0">
                <a:latin typeface="Arial"/>
                <a:cs typeface="Arial"/>
              </a:rPr>
              <a:t>exception occurs  Add a throws clause </a:t>
            </a:r>
            <a:r>
              <a:rPr sz="1100" spc="5" dirty="0">
                <a:latin typeface="Arial"/>
                <a:cs typeface="Arial"/>
              </a:rPr>
              <a:t>to the </a:t>
            </a:r>
            <a:r>
              <a:rPr sz="1100" spc="10" dirty="0">
                <a:latin typeface="Arial"/>
                <a:cs typeface="Arial"/>
              </a:rPr>
              <a:t>method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header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462" y="3904809"/>
            <a:ext cx="4771390" cy="751421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public void readData(String filename) </a:t>
            </a:r>
            <a:r>
              <a:rPr sz="550" b="1" spc="40" dirty="0">
                <a:solidFill>
                  <a:srgbClr val="FF0000"/>
                </a:solidFill>
                <a:latin typeface="Trebuchet MS"/>
                <a:cs typeface="Trebuchet MS"/>
              </a:rPr>
              <a:t>throws</a:t>
            </a:r>
            <a:r>
              <a:rPr sz="550" b="1" spc="1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550" b="1" spc="45" dirty="0">
                <a:solidFill>
                  <a:srgbClr val="FF0000"/>
                </a:solidFill>
                <a:latin typeface="Trebuchet MS"/>
                <a:cs typeface="Trebuchet MS"/>
              </a:rPr>
              <a:t>FileNotFoundException</a:t>
            </a:r>
            <a:endParaRPr sz="550" dirty="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254"/>
              </a:spcBef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76530" marR="3180080">
              <a:lnSpc>
                <a:spcPct val="138800"/>
              </a:lnSpc>
            </a:pPr>
            <a:r>
              <a:rPr sz="550" dirty="0">
                <a:latin typeface="Courier" charset="0"/>
                <a:cs typeface="Courier" charset="0"/>
              </a:rPr>
              <a:t>File inFile = new File(filename);  Scanner in = new</a:t>
            </a:r>
            <a:r>
              <a:rPr sz="550" spc="-4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Scanner(inFile);</a:t>
            </a:r>
          </a:p>
          <a:p>
            <a:pPr marL="48895">
              <a:lnSpc>
                <a:spcPct val="100000"/>
              </a:lnSpc>
              <a:spcBef>
                <a:spcPts val="254"/>
              </a:spcBef>
            </a:pPr>
            <a:r>
              <a:rPr sz="550" dirty="0">
                <a:latin typeface="Courier" charset="0"/>
                <a:cs typeface="Courier" charset="0"/>
              </a:rPr>
              <a:t>. .</a:t>
            </a:r>
            <a:r>
              <a:rPr sz="550" spc="-9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.</a:t>
            </a:r>
          </a:p>
          <a:p>
            <a:pPr marL="48895">
              <a:lnSpc>
                <a:spcPct val="100000"/>
              </a:lnSpc>
              <a:spcBef>
                <a:spcPts val="254"/>
              </a:spcBef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791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Checked </a:t>
            </a:r>
            <a:r>
              <a:rPr spc="95" dirty="0"/>
              <a:t>Exceptions </a:t>
            </a:r>
            <a:r>
              <a:rPr spc="-130" dirty="0"/>
              <a:t>-</a:t>
            </a:r>
            <a:r>
              <a:rPr spc="-125" dirty="0"/>
              <a:t> </a:t>
            </a:r>
            <a:r>
              <a:rPr spc="135" dirty="0">
                <a:latin typeface="Trebuchet MS"/>
                <a:cs typeface="Trebuchet MS"/>
              </a:rPr>
              <a:t>throws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507" y="1166592"/>
            <a:ext cx="4438805" cy="29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252729" indent="-285750">
              <a:lnSpc>
                <a:spcPct val="120400"/>
              </a:lnSpc>
              <a:buFont typeface="Arial" charset="0"/>
              <a:buChar char="•"/>
            </a:pP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throws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clause signals to the caller of your method that </a:t>
            </a:r>
            <a:r>
              <a:rPr sz="1450" dirty="0">
                <a:latin typeface="Arial"/>
                <a:cs typeface="Arial"/>
              </a:rPr>
              <a:t>it  </a:t>
            </a:r>
            <a:r>
              <a:rPr sz="1450" spc="10" dirty="0">
                <a:latin typeface="Arial"/>
                <a:cs typeface="Arial"/>
              </a:rPr>
              <a:t>may </a:t>
            </a:r>
            <a:r>
              <a:rPr sz="1450" spc="5" dirty="0">
                <a:latin typeface="Arial"/>
                <a:cs typeface="Arial"/>
              </a:rPr>
              <a:t>encounter </a:t>
            </a:r>
            <a:r>
              <a:rPr sz="1450" spc="5" dirty="0" smtClean="0">
                <a:latin typeface="Arial"/>
                <a:cs typeface="Arial"/>
              </a:rPr>
              <a:t>a</a:t>
            </a:r>
            <a:r>
              <a:rPr lang="en-US" sz="1450" spc="5" dirty="0" smtClean="0">
                <a:latin typeface="Arial"/>
                <a:cs typeface="Arial"/>
              </a:rPr>
              <a:t> </a:t>
            </a:r>
            <a:r>
              <a:rPr sz="1450" spc="5" dirty="0" smtClean="0">
                <a:latin typeface="Courier" charset="0"/>
                <a:cs typeface="Courier" charset="0"/>
              </a:rPr>
              <a:t>FileNotFoundException</a:t>
            </a:r>
            <a:r>
              <a:rPr sz="1450" spc="5" dirty="0" smtClean="0">
                <a:latin typeface="Arial"/>
                <a:cs typeface="Arial"/>
              </a:rPr>
              <a:t>.</a:t>
            </a:r>
            <a:endParaRPr lang="en-US" sz="1450" spc="5" dirty="0" smtClean="0">
              <a:latin typeface="Arial"/>
              <a:cs typeface="Arial"/>
            </a:endParaRPr>
          </a:p>
          <a:p>
            <a:pPr marL="755650" marR="252729" lvl="1" indent="-285750">
              <a:lnSpc>
                <a:spcPct val="120400"/>
              </a:lnSpc>
              <a:buFont typeface="Arial" charset="0"/>
              <a:buChar char="•"/>
            </a:pPr>
            <a:r>
              <a:rPr lang="en-US" sz="1400" spc="5" dirty="0" smtClean="0">
                <a:latin typeface="Arial"/>
                <a:cs typeface="Arial"/>
              </a:rPr>
              <a:t>The caller must decide</a:t>
            </a:r>
            <a:endParaRPr lang="en-US" sz="1400" dirty="0">
              <a:latin typeface="Arial"/>
              <a:cs typeface="Arial"/>
            </a:endParaRPr>
          </a:p>
          <a:p>
            <a:pPr marL="1098550" marR="252729" lvl="2" indent="-171450">
              <a:lnSpc>
                <a:spcPct val="120400"/>
              </a:lnSpc>
              <a:buFont typeface="Arial" charset="0"/>
              <a:buChar char="•"/>
            </a:pPr>
            <a:r>
              <a:rPr sz="850" dirty="0" smtClean="0">
                <a:latin typeface="Arial"/>
                <a:cs typeface="Arial"/>
              </a:rPr>
              <a:t>To </a:t>
            </a:r>
            <a:r>
              <a:rPr sz="850" dirty="0">
                <a:latin typeface="Arial"/>
                <a:cs typeface="Arial"/>
              </a:rPr>
              <a:t>handle the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dirty="0" smtClean="0">
                <a:latin typeface="Arial"/>
                <a:cs typeface="Arial"/>
              </a:rPr>
              <a:t>exception</a:t>
            </a:r>
            <a:endParaRPr lang="en-US" sz="850" dirty="0" smtClean="0">
              <a:latin typeface="Arial"/>
              <a:cs typeface="Arial"/>
            </a:endParaRPr>
          </a:p>
          <a:p>
            <a:pPr marL="1098550" marR="252729" lvl="2" indent="-171450">
              <a:lnSpc>
                <a:spcPct val="120400"/>
              </a:lnSpc>
              <a:buFont typeface="Arial" charset="0"/>
              <a:buChar char="•"/>
            </a:pPr>
            <a:r>
              <a:rPr sz="850" dirty="0" smtClean="0">
                <a:latin typeface="Arial"/>
                <a:cs typeface="Arial"/>
              </a:rPr>
              <a:t>Or </a:t>
            </a:r>
            <a:r>
              <a:rPr sz="850" dirty="0">
                <a:latin typeface="Arial"/>
                <a:cs typeface="Arial"/>
              </a:rPr>
              <a:t>declare the exception may be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thrown</a:t>
            </a:r>
          </a:p>
          <a:p>
            <a:pPr marL="171450" indent="-171450">
              <a:lnSpc>
                <a:spcPct val="100000"/>
              </a:lnSpc>
              <a:spcBef>
                <a:spcPts val="4"/>
              </a:spcBef>
              <a:buFont typeface="Arial" charset="0"/>
              <a:buChar char="•"/>
            </a:pPr>
            <a:endParaRPr sz="7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sz="1450" spc="5" dirty="0">
                <a:latin typeface="Arial"/>
                <a:cs typeface="Arial"/>
              </a:rPr>
              <a:t>Throw early, catch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5" dirty="0" smtClean="0">
                <a:latin typeface="Arial"/>
                <a:cs typeface="Arial"/>
              </a:rPr>
              <a:t>late</a:t>
            </a:r>
            <a:endParaRPr lang="en-US" sz="1450" dirty="0">
              <a:latin typeface="Arial"/>
              <a:cs typeface="Arial"/>
            </a:endParaRPr>
          </a:p>
          <a:p>
            <a:pPr marL="641350" lvl="1" indent="-171450">
              <a:buFont typeface="Arial" charset="0"/>
              <a:buChar char="•"/>
            </a:pPr>
            <a:r>
              <a:rPr sz="1100" spc="10" dirty="0" smtClean="0">
                <a:latin typeface="Arial"/>
                <a:cs typeface="Arial"/>
              </a:rPr>
              <a:t>Throw </a:t>
            </a:r>
            <a:r>
              <a:rPr sz="1100" spc="10" dirty="0">
                <a:latin typeface="Arial"/>
                <a:cs typeface="Arial"/>
              </a:rPr>
              <a:t>an exception as soon as a problem </a:t>
            </a:r>
            <a:r>
              <a:rPr sz="1100" spc="5" dirty="0">
                <a:latin typeface="Arial"/>
                <a:cs typeface="Arial"/>
              </a:rPr>
              <a:t>is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detected.  </a:t>
            </a:r>
            <a:endParaRPr lang="en-US" sz="1100" spc="5" dirty="0" smtClean="0">
              <a:latin typeface="Arial"/>
              <a:cs typeface="Arial"/>
            </a:endParaRPr>
          </a:p>
          <a:p>
            <a:pPr marL="641350" lvl="1" indent="-171450">
              <a:buFont typeface="Arial" charset="0"/>
              <a:buChar char="•"/>
            </a:pPr>
            <a:r>
              <a:rPr sz="1100" spc="10" dirty="0" smtClean="0">
                <a:latin typeface="Arial"/>
                <a:cs typeface="Arial"/>
              </a:rPr>
              <a:t>Catch </a:t>
            </a:r>
            <a:r>
              <a:rPr sz="1100" spc="5" dirty="0">
                <a:latin typeface="Arial"/>
                <a:cs typeface="Arial"/>
              </a:rPr>
              <a:t>it only </a:t>
            </a:r>
            <a:r>
              <a:rPr sz="1100" spc="10" dirty="0">
                <a:latin typeface="Arial"/>
                <a:cs typeface="Arial"/>
              </a:rPr>
              <a:t>when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problem can be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handled</a:t>
            </a:r>
            <a:endParaRPr sz="1100" dirty="0">
              <a:latin typeface="Arial"/>
              <a:cs typeface="Arial"/>
            </a:endParaRPr>
          </a:p>
          <a:p>
            <a:pPr marL="298450" marR="5080" indent="-285750">
              <a:lnSpc>
                <a:spcPct val="116599"/>
              </a:lnSpc>
              <a:spcBef>
                <a:spcPts val="590"/>
              </a:spcBef>
              <a:buFont typeface="Arial" charset="0"/>
              <a:buChar char="•"/>
            </a:pPr>
            <a:r>
              <a:rPr sz="1450" spc="5" dirty="0">
                <a:latin typeface="Arial"/>
                <a:cs typeface="Arial"/>
              </a:rPr>
              <a:t>Just as trucks with large or hazardous loads carry warning signs,  the throws clause warns the caller that an exception </a:t>
            </a:r>
            <a:r>
              <a:rPr sz="1450" spc="10" dirty="0">
                <a:latin typeface="Arial"/>
                <a:cs typeface="Arial"/>
              </a:rPr>
              <a:t>may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occur.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486400" y="1371600"/>
            <a:ext cx="1363281" cy="223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721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20" dirty="0">
                <a:solidFill>
                  <a:srgbClr val="125859"/>
                </a:solidFill>
              </a:rPr>
              <a:t>11.3 </a:t>
            </a:r>
            <a:r>
              <a:rPr spc="135" dirty="0">
                <a:latin typeface="Trebuchet MS"/>
                <a:cs typeface="Trebuchet MS"/>
              </a:rPr>
              <a:t>throws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spc="130" dirty="0"/>
              <a:t>Clause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02174" y="827137"/>
            <a:ext cx="6035023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686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Closing</a:t>
            </a:r>
            <a:r>
              <a:rPr spc="-25" dirty="0"/>
              <a:t> </a:t>
            </a:r>
            <a:r>
              <a:rPr spc="120" dirty="0"/>
              <a:t>Resources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610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5132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85069"/>
            <a:ext cx="532447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Resources that must be closed require careful handling, such as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PrintWriter</a:t>
            </a:r>
            <a:endParaRPr sz="14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Use the try-with-resources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statement: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667444"/>
            <a:ext cx="5344795" cy="45089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54000" marR="1842770" indent="-201930">
              <a:lnSpc>
                <a:spcPct val="102699"/>
              </a:lnSpc>
              <a:spcBef>
                <a:spcPts val="395"/>
              </a:spcBef>
            </a:pPr>
            <a:r>
              <a:rPr sz="850" spc="15" dirty="0">
                <a:latin typeface="Courier" charset="0"/>
                <a:cs typeface="Courier" charset="0"/>
              </a:rPr>
              <a:t>try (PrintWriter out = new PrintWriter(filename)) {  writeData(out);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 // out.close() is </a:t>
            </a:r>
            <a:r>
              <a:rPr sz="850" i="1" spc="100" dirty="0">
                <a:latin typeface="Trebuchet MS"/>
                <a:cs typeface="Trebuchet MS"/>
              </a:rPr>
              <a:t>always</a:t>
            </a:r>
            <a:r>
              <a:rPr sz="850" i="1" spc="250" dirty="0">
                <a:latin typeface="Trebuchet MS"/>
                <a:cs typeface="Trebuchet MS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called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234904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577" y="2914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0744" y="1429715"/>
            <a:ext cx="5493711" cy="1884927"/>
          </a:xfrm>
          <a:prstGeom prst="rect">
            <a:avLst/>
          </a:prstGeom>
        </p:spPr>
        <p:txBody>
          <a:bodyPr vert="horz" wrap="square" lIns="0" tIns="781610" rIns="0" bIns="0" rtlCol="0">
            <a:spAutoFit/>
          </a:bodyPr>
          <a:lstStyle/>
          <a:p>
            <a:pPr marL="12700" marR="233045">
              <a:lnSpc>
                <a:spcPct val="116599"/>
              </a:lnSpc>
            </a:pPr>
            <a:r>
              <a:rPr lang="en-US" dirty="0">
                <a:latin typeface="Arial"/>
                <a:cs typeface="Arial"/>
              </a:rPr>
              <a:t>If </a:t>
            </a:r>
            <a:r>
              <a:rPr lang="en-US" spc="5" dirty="0">
                <a:latin typeface="Arial"/>
                <a:cs typeface="Arial"/>
              </a:rPr>
              <a:t>no exception occurs, </a:t>
            </a:r>
            <a:r>
              <a:rPr lang="en-US" spc="5" dirty="0" err="1">
                <a:latin typeface="Arial"/>
                <a:cs typeface="Arial"/>
              </a:rPr>
              <a:t>out.close</a:t>
            </a:r>
            <a:r>
              <a:rPr lang="en-US" spc="5" dirty="0">
                <a:latin typeface="Arial"/>
                <a:cs typeface="Arial"/>
              </a:rPr>
              <a:t>() is called after </a:t>
            </a:r>
            <a:r>
              <a:rPr lang="en-US" spc="5" dirty="0" err="1">
                <a:latin typeface="Arial"/>
                <a:cs typeface="Arial"/>
              </a:rPr>
              <a:t>writeData</a:t>
            </a:r>
            <a:r>
              <a:rPr lang="en-US" spc="5" dirty="0" smtClean="0"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5" dirty="0" smtClean="0">
                <a:latin typeface="Arial"/>
                <a:cs typeface="Arial"/>
              </a:rPr>
              <a:t>returns</a:t>
            </a:r>
            <a:endParaRPr spc="5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390"/>
              </a:spcBef>
            </a:pPr>
            <a:r>
              <a:rPr dirty="0">
                <a:latin typeface="Arial"/>
                <a:cs typeface="Arial"/>
              </a:rPr>
              <a:t>If </a:t>
            </a:r>
            <a:r>
              <a:rPr spc="5" dirty="0">
                <a:latin typeface="Arial"/>
                <a:cs typeface="Arial"/>
              </a:rPr>
              <a:t>an exception occurs, out.close() is called before exception is  passed to its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handler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7744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1507" y="239115"/>
            <a:ext cx="425577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1950" b="1" spc="90" dirty="0">
                <a:solidFill>
                  <a:srgbClr val="125859"/>
                </a:solidFill>
                <a:latin typeface="Trebuchet MS"/>
                <a:cs typeface="Trebuchet MS"/>
              </a:rPr>
              <a:t>Syntax </a:t>
            </a:r>
            <a:r>
              <a:rPr sz="1950" b="1" spc="20" dirty="0">
                <a:solidFill>
                  <a:srgbClr val="125859"/>
                </a:solidFill>
                <a:latin typeface="Trebuchet MS"/>
                <a:cs typeface="Trebuchet MS"/>
              </a:rPr>
              <a:t>11.4</a:t>
            </a:r>
            <a:r>
              <a:rPr sz="1950" b="1" spc="-95" dirty="0">
                <a:solidFill>
                  <a:srgbClr val="125859"/>
                </a:solidFill>
                <a:latin typeface="Trebuchet MS"/>
                <a:cs typeface="Trebuchet MS"/>
              </a:rPr>
              <a:t> </a:t>
            </a:r>
            <a:r>
              <a:rPr sz="1950" b="1" spc="235" dirty="0">
                <a:latin typeface="Trebuchet MS"/>
                <a:cs typeface="Trebuchet MS"/>
              </a:rPr>
              <a:t>try-with-resources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ts val="2315"/>
              </a:lnSpc>
            </a:pPr>
            <a:r>
              <a:rPr sz="1950" b="1" spc="75" dirty="0">
                <a:latin typeface="Trebuchet MS"/>
                <a:cs typeface="Trebuchet MS"/>
              </a:rPr>
              <a:t>Statement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02177" y="1118069"/>
            <a:ext cx="6177715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616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02175" y="951800"/>
            <a:ext cx="2001409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70" dirty="0"/>
              <a:t>try-with-resources</a:t>
            </a:r>
            <a:r>
              <a:rPr spc="-80" dirty="0"/>
              <a:t> </a:t>
            </a:r>
            <a:r>
              <a:rPr spc="90" dirty="0"/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0" y="1131982"/>
            <a:ext cx="348329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All visitors to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foreign </a:t>
            </a:r>
            <a:r>
              <a:rPr sz="1200" spc="10" dirty="0">
                <a:latin typeface="Arial"/>
                <a:cs typeface="Arial"/>
              </a:rPr>
              <a:t>country have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go through  passport </a:t>
            </a:r>
            <a:r>
              <a:rPr sz="1200" spc="5" dirty="0">
                <a:latin typeface="Arial"/>
                <a:cs typeface="Arial"/>
              </a:rPr>
              <a:t>control, </a:t>
            </a:r>
            <a:r>
              <a:rPr sz="1200" spc="10" dirty="0">
                <a:latin typeface="Arial"/>
                <a:cs typeface="Arial"/>
              </a:rPr>
              <a:t>no matter what happened 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their  trip. Similarly, the try-with-resources </a:t>
            </a:r>
            <a:r>
              <a:rPr sz="1200" spc="10" dirty="0">
                <a:latin typeface="Arial"/>
                <a:cs typeface="Arial"/>
              </a:rPr>
              <a:t>statement  ensures </a:t>
            </a:r>
            <a:r>
              <a:rPr sz="1200" spc="5" dirty="0">
                <a:latin typeface="Arial"/>
                <a:cs typeface="Arial"/>
              </a:rPr>
              <a:t>that </a:t>
            </a:r>
            <a:r>
              <a:rPr sz="1200" spc="10" dirty="0">
                <a:latin typeface="Arial"/>
                <a:cs typeface="Arial"/>
              </a:rPr>
              <a:t>a resource </a:t>
            </a:r>
            <a:r>
              <a:rPr sz="1200" spc="5" dirty="0">
                <a:latin typeface="Arial"/>
                <a:cs typeface="Arial"/>
              </a:rPr>
              <a:t>is closed, </a:t>
            </a:r>
            <a:r>
              <a:rPr sz="1200" spc="10" dirty="0">
                <a:latin typeface="Arial"/>
                <a:cs typeface="Arial"/>
              </a:rPr>
              <a:t>even when an  exception has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occurred.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581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Designing </a:t>
            </a:r>
            <a:r>
              <a:rPr spc="114" dirty="0"/>
              <a:t>Your </a:t>
            </a:r>
            <a:r>
              <a:rPr spc="175" dirty="0"/>
              <a:t>Own </a:t>
            </a:r>
            <a:r>
              <a:rPr spc="75" dirty="0"/>
              <a:t>Exception</a:t>
            </a:r>
            <a:r>
              <a:rPr spc="-360" dirty="0"/>
              <a:t> </a:t>
            </a:r>
            <a:r>
              <a:rPr spc="14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50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585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784021"/>
            <a:ext cx="5457825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You can design your own exception types </a:t>
            </a:r>
            <a:r>
              <a:rPr sz="1450" spc="15" dirty="0">
                <a:latin typeface="Arial"/>
                <a:cs typeface="Arial"/>
              </a:rPr>
              <a:t>— </a:t>
            </a:r>
            <a:r>
              <a:rPr sz="1450" spc="5" dirty="0">
                <a:latin typeface="Arial"/>
                <a:cs typeface="Arial"/>
              </a:rPr>
              <a:t>subclasses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of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Exception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or </a:t>
            </a:r>
            <a:r>
              <a:rPr sz="1450" spc="5" dirty="0">
                <a:latin typeface="Courier" charset="0"/>
                <a:cs typeface="Courier" charset="0"/>
              </a:rPr>
              <a:t>RuntimeException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390"/>
              </a:spcBef>
            </a:pPr>
            <a:r>
              <a:rPr sz="1450" spc="5" dirty="0">
                <a:latin typeface="Arial"/>
                <a:cs typeface="Arial"/>
              </a:rPr>
              <a:t>Throw an </a:t>
            </a:r>
            <a:r>
              <a:rPr sz="1450" spc="5" dirty="0">
                <a:latin typeface="Courier" charset="0"/>
                <a:cs typeface="Courier" charset="0"/>
              </a:rPr>
              <a:t>InsufficientFundsException</a:t>
            </a:r>
            <a:r>
              <a:rPr sz="1450" spc="-3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when the amount to  withdraw an amount from a bank account exceeds the current  balance.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2190062"/>
            <a:ext cx="5344795" cy="688378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4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if (amount &gt;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balance)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throw new</a:t>
            </a:r>
            <a:r>
              <a:rPr sz="600" spc="5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InsufficientFundsException(</a:t>
            </a:r>
            <a:endParaRPr sz="600" dirty="0">
              <a:latin typeface="Courier" charset="0"/>
              <a:cs typeface="Courier" charset="0"/>
            </a:endParaRPr>
          </a:p>
          <a:p>
            <a:pPr marL="33464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"withdrawal of " + amount + " exceeds balance of " +</a:t>
            </a:r>
            <a:r>
              <a:rPr sz="600" spc="1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balance);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31459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3008243"/>
            <a:ext cx="466026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Make </a:t>
            </a:r>
            <a:r>
              <a:rPr sz="1450" spc="5" dirty="0">
                <a:latin typeface="Courier" charset="0"/>
                <a:cs typeface="Courier" charset="0"/>
              </a:rPr>
              <a:t>InsufficientFundsException</a:t>
            </a:r>
            <a:r>
              <a:rPr sz="1450" spc="-40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an unchecked  exception</a:t>
            </a:r>
            <a:endParaRPr sz="1450" dirty="0">
              <a:latin typeface="Arial"/>
              <a:cs typeface="Arial"/>
            </a:endParaRPr>
          </a:p>
          <a:p>
            <a:pPr marL="347345" marR="336550">
              <a:lnSpc>
                <a:spcPct val="138800"/>
              </a:lnSpc>
              <a:spcBef>
                <a:spcPts val="455"/>
              </a:spcBef>
            </a:pPr>
            <a:r>
              <a:rPr sz="1100" spc="10" dirty="0">
                <a:latin typeface="Arial"/>
                <a:cs typeface="Arial"/>
              </a:rPr>
              <a:t>Programmer could have avoided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by </a:t>
            </a:r>
            <a:r>
              <a:rPr sz="1100" spc="5" dirty="0">
                <a:latin typeface="Arial"/>
                <a:cs typeface="Arial"/>
              </a:rPr>
              <a:t>calling </a:t>
            </a:r>
            <a:r>
              <a:rPr sz="1100" spc="10" dirty="0">
                <a:latin typeface="Courier" charset="0"/>
                <a:cs typeface="Courier" charset="0"/>
              </a:rPr>
              <a:t>getBalance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first  </a:t>
            </a:r>
            <a:r>
              <a:rPr sz="1100" spc="10" dirty="0">
                <a:latin typeface="Arial"/>
                <a:cs typeface="Arial"/>
              </a:rPr>
              <a:t>Extend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IllegalArgumentException</a:t>
            </a:r>
            <a:endParaRPr sz="11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546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Designing </a:t>
            </a:r>
            <a:r>
              <a:rPr spc="114" dirty="0"/>
              <a:t>Your </a:t>
            </a:r>
            <a:r>
              <a:rPr spc="175" dirty="0"/>
              <a:t>Own </a:t>
            </a:r>
            <a:r>
              <a:rPr spc="75" dirty="0"/>
              <a:t>Exception</a:t>
            </a:r>
            <a:r>
              <a:rPr spc="-360" dirty="0"/>
              <a:t> </a:t>
            </a:r>
            <a:r>
              <a:rPr spc="14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470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83672"/>
            <a:ext cx="514921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Supply two constructors for the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class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constructor with </a:t>
            </a:r>
            <a:r>
              <a:rPr sz="1100" spc="10" dirty="0">
                <a:latin typeface="Arial"/>
                <a:cs typeface="Arial"/>
              </a:rPr>
              <a:t>no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arguments</a:t>
            </a:r>
            <a:endParaRPr sz="11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445"/>
              </a:spcBef>
            </a:pP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constructor that </a:t>
            </a:r>
            <a:r>
              <a:rPr sz="1100" spc="10" dirty="0">
                <a:latin typeface="Arial"/>
                <a:cs typeface="Arial"/>
              </a:rPr>
              <a:t>accepts a message </a:t>
            </a:r>
            <a:r>
              <a:rPr sz="1100" spc="5" dirty="0">
                <a:latin typeface="Arial"/>
                <a:cs typeface="Arial"/>
              </a:rPr>
              <a:t>string describing </a:t>
            </a:r>
            <a:r>
              <a:rPr sz="1100" spc="10" dirty="0">
                <a:latin typeface="Arial"/>
                <a:cs typeface="Arial"/>
              </a:rPr>
              <a:t>reason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exception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462" y="1591238"/>
            <a:ext cx="4771390" cy="1197764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12750" marR="2343785" indent="-363855">
              <a:lnSpc>
                <a:spcPts val="919"/>
              </a:lnSpc>
              <a:spcBef>
                <a:spcPts val="340"/>
              </a:spcBef>
            </a:pPr>
            <a:r>
              <a:rPr sz="800" spc="-10" dirty="0">
                <a:latin typeface="Courier" charset="0"/>
                <a:cs typeface="Courier" charset="0"/>
              </a:rPr>
              <a:t>public class InsufficientFundsException  extends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IllegalArgumentException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869"/>
              </a:lnSpc>
            </a:pPr>
            <a:r>
              <a:rPr sz="800" spc="-10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0504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public InsufficientFundsException()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{}</a:t>
            </a:r>
            <a:endParaRPr sz="8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30504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public InsufficientFundsException(String</a:t>
            </a:r>
            <a:r>
              <a:rPr sz="800" spc="110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message)</a:t>
            </a:r>
            <a:endParaRPr sz="800" dirty="0">
              <a:latin typeface="Courier" charset="0"/>
              <a:cs typeface="Courier" charset="0"/>
            </a:endParaRPr>
          </a:p>
          <a:p>
            <a:pPr marL="230504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412750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super(message);</a:t>
            </a:r>
            <a:endParaRPr sz="800" dirty="0">
              <a:latin typeface="Courier" charset="0"/>
              <a:cs typeface="Courier" charset="0"/>
            </a:endParaRPr>
          </a:p>
          <a:p>
            <a:pPr marL="230504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305417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744" y="2953143"/>
            <a:ext cx="545909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the exception is caught, its message string can be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retrieved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Using</a:t>
            </a:r>
            <a:r>
              <a:rPr sz="1100" spc="5" dirty="0">
                <a:latin typeface="Arial"/>
                <a:cs typeface="Arial"/>
              </a:rPr>
              <a:t> the </a:t>
            </a:r>
            <a:r>
              <a:rPr sz="1100" spc="10" dirty="0">
                <a:latin typeface="Courier" charset="0"/>
                <a:cs typeface="Courier" charset="0"/>
              </a:rPr>
              <a:t>getMessage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</a:t>
            </a:r>
            <a:r>
              <a:rPr sz="1100" spc="5" dirty="0">
                <a:latin typeface="Arial"/>
                <a:cs typeface="Arial"/>
              </a:rPr>
              <a:t> of the </a:t>
            </a:r>
            <a:r>
              <a:rPr sz="1100" spc="10" dirty="0">
                <a:latin typeface="Courier" charset="0"/>
                <a:cs typeface="Courier" charset="0"/>
              </a:rPr>
              <a:t>Throwable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class.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781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>
                <a:latin typeface="Trebuchet MS"/>
                <a:cs typeface="Trebuchet MS"/>
              </a:rPr>
              <a:t>FileNotFoundException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90705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722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806024"/>
            <a:ext cx="467296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the input or output file doesn't exist,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FileNotFoundException</a:t>
            </a:r>
            <a:r>
              <a:rPr sz="1450" spc="-45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can occur.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spc="5" dirty="0">
                <a:latin typeface="Arial"/>
                <a:cs typeface="Arial"/>
              </a:rPr>
              <a:t>To handle the exception, label the main method like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this: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76" y="1684239"/>
            <a:ext cx="5344795" cy="167008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3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static void main(String[] args) </a:t>
            </a:r>
            <a:r>
              <a:rPr sz="6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throws</a:t>
            </a:r>
            <a:r>
              <a:rPr sz="600" spc="15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6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FileNotFoundException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511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5200"/>
            <a:ext cx="581152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balance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100 and amount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200. What </a:t>
            </a:r>
            <a:r>
              <a:rPr sz="1200" spc="5" dirty="0">
                <a:latin typeface="Arial"/>
                <a:cs typeface="Arial"/>
              </a:rPr>
              <a:t>is the </a:t>
            </a:r>
            <a:r>
              <a:rPr sz="1200" spc="10" dirty="0">
                <a:latin typeface="Arial"/>
                <a:cs typeface="Arial"/>
              </a:rPr>
              <a:t>value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spc="10" dirty="0">
                <a:latin typeface="Arial"/>
                <a:cs typeface="Arial"/>
              </a:rPr>
              <a:t>balance </a:t>
            </a:r>
            <a:r>
              <a:rPr sz="1200" spc="5" dirty="0">
                <a:latin typeface="Arial"/>
                <a:cs typeface="Arial"/>
              </a:rPr>
              <a:t>after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these  statements?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191905"/>
            <a:ext cx="5835650" cy="595676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45"/>
              </a:spcBef>
            </a:pPr>
            <a:r>
              <a:rPr sz="500" spc="5" dirty="0">
                <a:latin typeface="Courier" charset="0"/>
                <a:cs typeface="Courier" charset="0"/>
              </a:rPr>
              <a:t>if (amount &gt;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balance)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573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throw new IllegalArgumentException("Amount exceeds</a:t>
            </a:r>
            <a:r>
              <a:rPr sz="500" spc="7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balance");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balance = balance -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amount;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1902029"/>
            <a:ext cx="49206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is </a:t>
            </a:r>
            <a:r>
              <a:rPr sz="1450" dirty="0">
                <a:latin typeface="Arial"/>
                <a:cs typeface="Arial"/>
              </a:rPr>
              <a:t>still </a:t>
            </a:r>
            <a:r>
              <a:rPr sz="1450" spc="5" dirty="0">
                <a:latin typeface="Arial"/>
                <a:cs typeface="Arial"/>
              </a:rPr>
              <a:t>100. The last statement was not executed  because the exception was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thrown.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4769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4850"/>
            <a:ext cx="5664200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When </a:t>
            </a:r>
            <a:r>
              <a:rPr sz="1200" spc="5" dirty="0">
                <a:latin typeface="Arial"/>
                <a:cs typeface="Arial"/>
              </a:rPr>
              <a:t>depositing </a:t>
            </a:r>
            <a:r>
              <a:rPr sz="1200" spc="10" dirty="0">
                <a:latin typeface="Arial"/>
                <a:cs typeface="Arial"/>
              </a:rPr>
              <a:t>an amount </a:t>
            </a:r>
            <a:r>
              <a:rPr sz="1200" spc="5" dirty="0">
                <a:latin typeface="Arial"/>
                <a:cs typeface="Arial"/>
              </a:rPr>
              <a:t>into </a:t>
            </a:r>
            <a:r>
              <a:rPr sz="1200" spc="10" dirty="0">
                <a:latin typeface="Arial"/>
                <a:cs typeface="Arial"/>
              </a:rPr>
              <a:t>a bank account, we </a:t>
            </a:r>
            <a:r>
              <a:rPr sz="1200" spc="5" dirty="0">
                <a:latin typeface="Arial"/>
                <a:cs typeface="Arial"/>
              </a:rPr>
              <a:t>don’t </a:t>
            </a:r>
            <a:r>
              <a:rPr sz="1200" spc="10" dirty="0">
                <a:latin typeface="Arial"/>
                <a:cs typeface="Arial"/>
              </a:rPr>
              <a:t>have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worry about  overdrafts—except when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amount </a:t>
            </a:r>
            <a:r>
              <a:rPr sz="1200" spc="5" dirty="0">
                <a:latin typeface="Arial"/>
                <a:cs typeface="Arial"/>
              </a:rPr>
              <a:t>is negative. </a:t>
            </a:r>
            <a:r>
              <a:rPr sz="1200" spc="10" dirty="0">
                <a:latin typeface="Arial"/>
                <a:cs typeface="Arial"/>
              </a:rPr>
              <a:t>Write a statement </a:t>
            </a:r>
            <a:r>
              <a:rPr sz="1200" spc="5" dirty="0">
                <a:latin typeface="Arial"/>
                <a:cs typeface="Arial"/>
              </a:rPr>
              <a:t>that </a:t>
            </a:r>
            <a:r>
              <a:rPr sz="1200" spc="10" dirty="0">
                <a:latin typeface="Arial"/>
                <a:cs typeface="Arial"/>
              </a:rPr>
              <a:t>throws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an  </a:t>
            </a:r>
            <a:r>
              <a:rPr sz="1200" spc="5" dirty="0">
                <a:latin typeface="Arial"/>
                <a:cs typeface="Arial"/>
              </a:rPr>
              <a:t>appropriate </a:t>
            </a:r>
            <a:r>
              <a:rPr sz="1200" spc="10" dirty="0">
                <a:latin typeface="Arial"/>
                <a:cs typeface="Arial"/>
              </a:rPr>
              <a:t>exception </a:t>
            </a:r>
            <a:r>
              <a:rPr sz="1200" spc="5" dirty="0">
                <a:latin typeface="Arial"/>
                <a:cs typeface="Arial"/>
              </a:rPr>
              <a:t>in 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case.</a:t>
            </a:r>
            <a:endParaRPr sz="12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731846"/>
            <a:ext cx="5344795" cy="577722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if (amount &lt;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0)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throw new IllegalArgumentException("Negative</a:t>
            </a:r>
            <a:r>
              <a:rPr sz="850" spc="6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amount");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4420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4501"/>
            <a:ext cx="14655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Consider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008340"/>
            <a:ext cx="5835650" cy="1504950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static void main(String[]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args)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try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4175" marR="2741930">
              <a:lnSpc>
                <a:spcPct val="101299"/>
              </a:lnSpc>
            </a:pPr>
            <a:r>
              <a:rPr sz="700" spc="20" dirty="0">
                <a:latin typeface="Courier" charset="0"/>
                <a:cs typeface="Courier" charset="0"/>
              </a:rPr>
              <a:t>Scanner in = new Scanner(new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File("input.txt"));  int value = in.nextInt();  System.out.println(value);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catch (IOException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exception)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System.out.println("Error opening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file.");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507" y="2551614"/>
            <a:ext cx="5914390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</a:t>
            </a:r>
            <a:r>
              <a:rPr sz="1200" spc="5" dirty="0">
                <a:latin typeface="Arial"/>
                <a:cs typeface="Arial"/>
              </a:rPr>
              <a:t>the file with the </a:t>
            </a:r>
            <a:r>
              <a:rPr sz="1200" spc="10" dirty="0">
                <a:latin typeface="Arial"/>
                <a:cs typeface="Arial"/>
              </a:rPr>
              <a:t>given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0" dirty="0">
                <a:latin typeface="Arial"/>
                <a:cs typeface="Arial"/>
              </a:rPr>
              <a:t>name </a:t>
            </a:r>
            <a:r>
              <a:rPr sz="1200" spc="5" dirty="0">
                <a:latin typeface="Arial"/>
                <a:cs typeface="Arial"/>
              </a:rPr>
              <a:t>exists </a:t>
            </a:r>
            <a:r>
              <a:rPr sz="1200" spc="10" dirty="0">
                <a:latin typeface="Arial"/>
                <a:cs typeface="Arial"/>
              </a:rPr>
              <a:t>and has no </a:t>
            </a:r>
            <a:r>
              <a:rPr sz="1200" spc="5" dirty="0">
                <a:latin typeface="Arial"/>
                <a:cs typeface="Arial"/>
              </a:rPr>
              <a:t>contents. </a:t>
            </a:r>
            <a:r>
              <a:rPr sz="1200" spc="10" dirty="0">
                <a:latin typeface="Arial"/>
                <a:cs typeface="Arial"/>
              </a:rPr>
              <a:t>Trace </a:t>
            </a:r>
            <a:r>
              <a:rPr sz="1200" spc="5" dirty="0">
                <a:latin typeface="Arial"/>
                <a:cs typeface="Arial"/>
              </a:rPr>
              <a:t>the flow of  execution.</a:t>
            </a:r>
            <a:endParaRPr sz="1200" dirty="0">
              <a:latin typeface="Arial"/>
              <a:cs typeface="Arial"/>
            </a:endParaRPr>
          </a:p>
          <a:p>
            <a:pPr marL="291465" marR="232410">
              <a:lnSpc>
                <a:spcPct val="118500"/>
              </a:lnSpc>
              <a:spcBef>
                <a:spcPts val="605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Scanner </a:t>
            </a:r>
            <a:r>
              <a:rPr sz="1450" spc="5" dirty="0">
                <a:latin typeface="Arial"/>
                <a:cs typeface="Arial"/>
              </a:rPr>
              <a:t>constructor succeeds because the file  exists. The </a:t>
            </a:r>
            <a:r>
              <a:rPr sz="1450" spc="5" dirty="0">
                <a:latin typeface="Courier" charset="0"/>
                <a:cs typeface="Courier" charset="0"/>
              </a:rPr>
              <a:t>nextInt </a:t>
            </a:r>
            <a:r>
              <a:rPr sz="1450" spc="5" dirty="0">
                <a:latin typeface="Arial"/>
                <a:cs typeface="Arial"/>
              </a:rPr>
              <a:t>method throws a  </a:t>
            </a:r>
            <a:r>
              <a:rPr sz="1450" spc="5" dirty="0">
                <a:latin typeface="Courier" charset="0"/>
                <a:cs typeface="Courier" charset="0"/>
              </a:rPr>
              <a:t>NoSuchElementException</a:t>
            </a:r>
            <a:r>
              <a:rPr sz="1450" spc="5" dirty="0">
                <a:latin typeface="Arial"/>
                <a:cs typeface="Arial"/>
              </a:rPr>
              <a:t>. This is not an </a:t>
            </a:r>
            <a:r>
              <a:rPr sz="1450" spc="5" dirty="0">
                <a:latin typeface="Courier" charset="0"/>
                <a:cs typeface="Courier" charset="0"/>
              </a:rPr>
              <a:t>IOException</a:t>
            </a:r>
            <a:r>
              <a:rPr sz="1450" spc="5" dirty="0">
                <a:latin typeface="Arial"/>
                <a:cs typeface="Arial"/>
              </a:rPr>
              <a:t>.  Therefore, the error is not caught. Because there is no other  handler, an error message is printed and the program terminates.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407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72464"/>
            <a:ext cx="546862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Why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an </a:t>
            </a:r>
            <a:r>
              <a:rPr sz="1200" spc="10" dirty="0">
                <a:latin typeface="Courier" charset="0"/>
                <a:cs typeface="Courier" charset="0"/>
              </a:rPr>
              <a:t>ArrayIndexOutOfBoundsException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not </a:t>
            </a:r>
            <a:r>
              <a:rPr sz="1200" spc="10" dirty="0">
                <a:latin typeface="Arial"/>
                <a:cs typeface="Arial"/>
              </a:rPr>
              <a:t>a checked exception?</a:t>
            </a:r>
            <a:endParaRPr sz="1200" dirty="0">
              <a:latin typeface="Arial"/>
              <a:cs typeface="Arial"/>
            </a:endParaRPr>
          </a:p>
          <a:p>
            <a:pPr marL="291465" marR="5080">
              <a:lnSpc>
                <a:spcPct val="118500"/>
              </a:lnSpc>
              <a:spcBef>
                <a:spcPts val="54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Because programmers should simply check that their  array index values are valid instead of trying to handle an  </a:t>
            </a:r>
            <a:r>
              <a:rPr sz="1450" spc="5" dirty="0">
                <a:latin typeface="Courier" charset="0"/>
                <a:cs typeface="Courier" charset="0"/>
              </a:rPr>
              <a:t>ArrayIndexOutOfBoundsException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3721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3803"/>
            <a:ext cx="5386705" cy="78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Is there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difference </a:t>
            </a:r>
            <a:r>
              <a:rPr sz="1200" spc="10" dirty="0">
                <a:latin typeface="Arial"/>
                <a:cs typeface="Arial"/>
              </a:rPr>
              <a:t>between catching checked and unchecked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exceptions?</a:t>
            </a:r>
            <a:endParaRPr sz="1200" dirty="0">
              <a:latin typeface="Arial"/>
              <a:cs typeface="Arial"/>
            </a:endParaRPr>
          </a:p>
          <a:p>
            <a:pPr marL="291465" marR="5080">
              <a:lnSpc>
                <a:spcPct val="116599"/>
              </a:lnSpc>
              <a:spcBef>
                <a:spcPts val="57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No. You can catch both exception types in the same  way, as you can see in the code example on page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536.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337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3454"/>
            <a:ext cx="42760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wrong </a:t>
            </a:r>
            <a:r>
              <a:rPr sz="1200" spc="5" dirty="0">
                <a:latin typeface="Arial"/>
                <a:cs typeface="Arial"/>
              </a:rPr>
              <a:t>with the following </a:t>
            </a:r>
            <a:r>
              <a:rPr sz="1200" spc="10" dirty="0">
                <a:latin typeface="Arial"/>
                <a:cs typeface="Arial"/>
              </a:rPr>
              <a:t>code, and how can you </a:t>
            </a:r>
            <a:r>
              <a:rPr sz="1200" spc="5" dirty="0">
                <a:latin typeface="Arial"/>
                <a:cs typeface="Arial"/>
              </a:rPr>
              <a:t>fix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797" y="1007292"/>
            <a:ext cx="5835650" cy="1020408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static void writeAll(String[] lines, String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filename)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5900" marR="3134360">
              <a:lnSpc>
                <a:spcPct val="101299"/>
              </a:lnSpc>
            </a:pPr>
            <a:r>
              <a:rPr sz="700" spc="20" dirty="0">
                <a:latin typeface="Courier" charset="0"/>
                <a:cs typeface="Courier" charset="0"/>
              </a:rPr>
              <a:t>PrintWriter out = new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PrintWriter(filename);  for (String line :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lines)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out.println(line.toUpperCase());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5900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out.close();</a:t>
            </a:r>
            <a:endParaRPr sz="7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10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" y="2151330"/>
            <a:ext cx="5429250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There are two mistakes. The </a:t>
            </a:r>
            <a:r>
              <a:rPr sz="1450" spc="5" dirty="0">
                <a:latin typeface="Courier" charset="0"/>
                <a:cs typeface="Courier" charset="0"/>
              </a:rPr>
              <a:t>PrintWriter</a:t>
            </a:r>
            <a:r>
              <a:rPr sz="1450" spc="-43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constructor  can throw a </a:t>
            </a:r>
            <a:r>
              <a:rPr sz="1450" spc="5" dirty="0">
                <a:latin typeface="Courier" charset="0"/>
                <a:cs typeface="Courier" charset="0"/>
              </a:rPr>
              <a:t>FileNotFoundException</a:t>
            </a:r>
            <a:r>
              <a:rPr sz="1450" spc="5" dirty="0">
                <a:latin typeface="Arial"/>
                <a:cs typeface="Arial"/>
              </a:rPr>
              <a:t>. You should supply a  </a:t>
            </a:r>
            <a:r>
              <a:rPr sz="1450" spc="5" dirty="0">
                <a:latin typeface="Courier" charset="0"/>
                <a:cs typeface="Courier" charset="0"/>
              </a:rPr>
              <a:t>throws </a:t>
            </a:r>
            <a:r>
              <a:rPr sz="1450" spc="5" dirty="0">
                <a:latin typeface="Arial"/>
                <a:cs typeface="Arial"/>
              </a:rPr>
              <a:t>clause. And </a:t>
            </a: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one of the array elements is null, a  </a:t>
            </a:r>
            <a:r>
              <a:rPr sz="1450" spc="5" dirty="0">
                <a:latin typeface="Courier" charset="0"/>
                <a:cs typeface="Courier" charset="0"/>
              </a:rPr>
              <a:t>NullPointerException </a:t>
            </a:r>
            <a:r>
              <a:rPr sz="1450" spc="5" dirty="0">
                <a:latin typeface="Arial"/>
                <a:cs typeface="Arial"/>
              </a:rPr>
              <a:t>is thrown. In that case, the  </a:t>
            </a:r>
            <a:r>
              <a:rPr sz="1450" spc="5" dirty="0">
                <a:latin typeface="Courier" charset="0"/>
                <a:cs typeface="Courier" charset="0"/>
              </a:rPr>
              <a:t>out.close() </a:t>
            </a:r>
            <a:r>
              <a:rPr sz="1450" spc="5" dirty="0">
                <a:latin typeface="Arial"/>
                <a:cs typeface="Arial"/>
              </a:rPr>
              <a:t>statement is never executed. You should use a  try-with-resources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statement.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302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3104"/>
            <a:ext cx="474472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 </a:t>
            </a:r>
            <a:r>
              <a:rPr sz="1200" spc="5" dirty="0">
                <a:latin typeface="Arial"/>
                <a:cs typeface="Arial"/>
              </a:rPr>
              <a:t>is the </a:t>
            </a:r>
            <a:r>
              <a:rPr sz="1200" spc="10" dirty="0">
                <a:latin typeface="Arial"/>
                <a:cs typeface="Arial"/>
              </a:rPr>
              <a:t>purpose </a:t>
            </a:r>
            <a:r>
              <a:rPr sz="1200" spc="5" dirty="0">
                <a:latin typeface="Arial"/>
                <a:cs typeface="Arial"/>
              </a:rPr>
              <a:t>of the call </a:t>
            </a:r>
            <a:r>
              <a:rPr sz="1200" spc="10" dirty="0">
                <a:latin typeface="Arial"/>
                <a:cs typeface="Arial"/>
              </a:rPr>
              <a:t>super(message) </a:t>
            </a:r>
            <a:r>
              <a:rPr sz="1200" spc="5" dirty="0">
                <a:latin typeface="Arial"/>
                <a:cs typeface="Arial"/>
              </a:rPr>
              <a:t>in 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second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05"/>
              </a:lnSpc>
              <a:spcBef>
                <a:spcPts val="65"/>
              </a:spcBef>
            </a:pPr>
            <a:r>
              <a:rPr sz="1200" spc="10" dirty="0">
                <a:latin typeface="Courier" charset="0"/>
                <a:cs typeface="Courier" charset="0"/>
              </a:rPr>
              <a:t>InsufficientFundsException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ts val="1405"/>
              </a:lnSpc>
            </a:pPr>
            <a:r>
              <a:rPr sz="1200" spc="5" dirty="0">
                <a:latin typeface="Arial"/>
                <a:cs typeface="Arial"/>
              </a:rPr>
              <a:t>constructor?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To pass the exception message string to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the</a:t>
            </a:r>
            <a:endParaRPr sz="145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IllegalArgumentException</a:t>
            </a:r>
            <a:r>
              <a:rPr sz="1450" spc="-434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superclass.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267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54526"/>
            <a:ext cx="5991860" cy="197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1200" spc="10" dirty="0">
                <a:latin typeface="Arial"/>
                <a:cs typeface="Arial"/>
              </a:rPr>
              <a:t>Suppose you read bank account data from a </a:t>
            </a:r>
            <a:r>
              <a:rPr sz="1200" spc="5" dirty="0">
                <a:latin typeface="Arial"/>
                <a:cs typeface="Arial"/>
              </a:rPr>
              <a:t>file. </a:t>
            </a:r>
            <a:r>
              <a:rPr sz="1200" spc="10" dirty="0">
                <a:latin typeface="Arial"/>
                <a:cs typeface="Arial"/>
              </a:rPr>
              <a:t>Contrary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5" dirty="0">
                <a:latin typeface="Arial"/>
                <a:cs typeface="Arial"/>
              </a:rPr>
              <a:t>expectation,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next  </a:t>
            </a:r>
            <a:r>
              <a:rPr sz="1200" spc="5" dirty="0">
                <a:latin typeface="Arial"/>
                <a:cs typeface="Arial"/>
              </a:rPr>
              <a:t>input </a:t>
            </a:r>
            <a:r>
              <a:rPr sz="1200" spc="10" dirty="0">
                <a:latin typeface="Arial"/>
                <a:cs typeface="Arial"/>
              </a:rPr>
              <a:t>value </a:t>
            </a:r>
            <a:r>
              <a:rPr sz="1200" spc="5" dirty="0">
                <a:latin typeface="Arial"/>
                <a:cs typeface="Arial"/>
              </a:rPr>
              <a:t>is not of </a:t>
            </a:r>
            <a:r>
              <a:rPr sz="1200" spc="10" dirty="0">
                <a:latin typeface="Arial"/>
                <a:cs typeface="Arial"/>
              </a:rPr>
              <a:t>type double. You decide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implement 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BadDataException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Which exception </a:t>
            </a:r>
            <a:r>
              <a:rPr sz="1200" spc="5" dirty="0">
                <a:latin typeface="Arial"/>
                <a:cs typeface="Arial"/>
              </a:rPr>
              <a:t>class </a:t>
            </a:r>
            <a:r>
              <a:rPr sz="1200" spc="10" dirty="0">
                <a:latin typeface="Arial"/>
                <a:cs typeface="Arial"/>
              </a:rPr>
              <a:t>should you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extend?</a:t>
            </a:r>
            <a:endParaRPr sz="1200" dirty="0">
              <a:latin typeface="Arial"/>
              <a:cs typeface="Arial"/>
            </a:endParaRPr>
          </a:p>
          <a:p>
            <a:pPr marL="291465" marR="401955">
              <a:lnSpc>
                <a:spcPct val="119400"/>
              </a:lnSpc>
              <a:spcBef>
                <a:spcPts val="525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Because file corruption is beyond the control of the  programmer, this should be a checked exception, so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would be  wrong to extend </a:t>
            </a:r>
            <a:r>
              <a:rPr sz="1450" spc="5" dirty="0">
                <a:latin typeface="Courier" charset="0"/>
                <a:cs typeface="Courier" charset="0"/>
              </a:rPr>
              <a:t>RuntimeException </a:t>
            </a:r>
            <a:r>
              <a:rPr sz="1450" spc="5" dirty="0">
                <a:latin typeface="Arial"/>
                <a:cs typeface="Arial"/>
              </a:rPr>
              <a:t>or  </a:t>
            </a:r>
            <a:r>
              <a:rPr sz="1450" spc="5" dirty="0">
                <a:latin typeface="Courier" charset="0"/>
                <a:cs typeface="Courier" charset="0"/>
              </a:rPr>
              <a:t>IllegalArgumentException</a:t>
            </a:r>
            <a:r>
              <a:rPr sz="1450" spc="5" dirty="0">
                <a:latin typeface="Arial"/>
                <a:cs typeface="Arial"/>
              </a:rPr>
              <a:t>. Because the error is related to  input, </a:t>
            </a:r>
            <a:r>
              <a:rPr sz="1450" spc="5" dirty="0">
                <a:latin typeface="Courier" charset="0"/>
                <a:cs typeface="Courier" charset="0"/>
              </a:rPr>
              <a:t>IOException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would be a good choice.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232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350" dirty="0">
                <a:latin typeface="Trebuchet MS"/>
                <a:cs typeface="Trebuchet MS"/>
              </a:rPr>
              <a:t>try/finally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9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987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88841"/>
            <a:ext cx="3929379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cleanup other than </a:t>
            </a:r>
            <a:r>
              <a:rPr sz="1450" spc="5" dirty="0">
                <a:latin typeface="Courier" charset="0"/>
                <a:cs typeface="Courier" charset="0"/>
              </a:rPr>
              <a:t>close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is required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034" y="1097678"/>
            <a:ext cx="5236845" cy="108079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double deposit (double amount)</a:t>
            </a:r>
            <a:r>
              <a:rPr sz="600" spc="5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try</a:t>
            </a:r>
            <a:endParaRPr sz="60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finally</a:t>
            </a:r>
            <a:endParaRPr sz="60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685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mic Sans MS"/>
                <a:cs typeface="Comic Sans MS"/>
              </a:rPr>
              <a:t>Cleanup  </a:t>
            </a:r>
            <a:r>
              <a:rPr sz="600" spc="5" dirty="0">
                <a:latin typeface="Courier" charset="0"/>
                <a:cs typeface="Courier" charset="0"/>
              </a:rPr>
              <a:t>// This code is executed whether or not an exception</a:t>
            </a:r>
            <a:r>
              <a:rPr sz="600" spc="1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occurs</a:t>
            </a:r>
            <a:endParaRPr sz="60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577" y="24525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577" y="349988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0744" y="2351525"/>
            <a:ext cx="5219065" cy="155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Courier" charset="0"/>
                <a:cs typeface="Courier" charset="0"/>
              </a:rPr>
              <a:t>finally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block always executes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no exception </a:t>
            </a:r>
            <a:r>
              <a:rPr sz="1100" spc="5" dirty="0">
                <a:latin typeface="Arial"/>
                <a:cs typeface="Arial"/>
              </a:rPr>
              <a:t>occurs, finally block </a:t>
            </a:r>
            <a:r>
              <a:rPr sz="1100" spc="10" dirty="0">
                <a:latin typeface="Arial"/>
                <a:cs typeface="Arial"/>
              </a:rPr>
              <a:t>executes </a:t>
            </a:r>
            <a:r>
              <a:rPr sz="1100" spc="5" dirty="0">
                <a:latin typeface="Arial"/>
                <a:cs typeface="Arial"/>
              </a:rPr>
              <a:t>after try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block</a:t>
            </a:r>
            <a:endParaRPr sz="1100" dirty="0">
              <a:latin typeface="Arial"/>
              <a:cs typeface="Arial"/>
            </a:endParaRPr>
          </a:p>
          <a:p>
            <a:pPr marL="347345" marR="113664">
              <a:lnSpc>
                <a:spcPct val="113999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exception </a:t>
            </a:r>
            <a:r>
              <a:rPr sz="1100" spc="5" dirty="0">
                <a:latin typeface="Arial"/>
                <a:cs typeface="Arial"/>
              </a:rPr>
              <a:t>occurs, finally block is </a:t>
            </a:r>
            <a:r>
              <a:rPr sz="1100" spc="10" dirty="0">
                <a:latin typeface="Arial"/>
                <a:cs typeface="Arial"/>
              </a:rPr>
              <a:t>executed and exception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propagated </a:t>
            </a:r>
            <a:r>
              <a:rPr sz="1100" spc="5" dirty="0">
                <a:latin typeface="Arial"/>
                <a:cs typeface="Arial"/>
              </a:rPr>
              <a:t>to  its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handler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50" spc="5" dirty="0">
                <a:latin typeface="Courier" charset="0"/>
                <a:cs typeface="Courier" charset="0"/>
              </a:rPr>
              <a:t>finally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rarely required - most Java library classes implement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5" dirty="0">
                <a:latin typeface="Courier" charset="0"/>
                <a:cs typeface="Courier" charset="0"/>
              </a:rPr>
              <a:t>AutoCloseable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interface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197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Application: </a:t>
            </a:r>
            <a:r>
              <a:rPr spc="140" dirty="0"/>
              <a:t>Handling </a:t>
            </a:r>
            <a:r>
              <a:rPr spc="105" dirty="0"/>
              <a:t>Input</a:t>
            </a:r>
            <a:r>
              <a:rPr spc="-140" dirty="0"/>
              <a:t> </a:t>
            </a:r>
            <a:r>
              <a:rPr spc="105" dirty="0"/>
              <a:t>Errors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12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744" y="780179"/>
            <a:ext cx="3289300" cy="142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Program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Asks user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10" dirty="0">
                <a:latin typeface="Arial"/>
                <a:cs typeface="Arial"/>
              </a:rPr>
              <a:t>name </a:t>
            </a:r>
            <a:r>
              <a:rPr sz="1100" spc="5" dirty="0">
                <a:latin typeface="Arial"/>
                <a:cs typeface="Arial"/>
              </a:rPr>
              <a:t>of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File </a:t>
            </a:r>
            <a:r>
              <a:rPr sz="1100" spc="10" dirty="0">
                <a:latin typeface="Arial"/>
                <a:cs typeface="Arial"/>
              </a:rPr>
              <a:t>expected </a:t>
            </a:r>
            <a:r>
              <a:rPr sz="1100" spc="5" dirty="0">
                <a:latin typeface="Arial"/>
                <a:cs typeface="Arial"/>
              </a:rPr>
              <a:t>to contain </a:t>
            </a:r>
            <a:r>
              <a:rPr sz="1100" spc="10" dirty="0">
                <a:latin typeface="Arial"/>
                <a:cs typeface="Arial"/>
              </a:rPr>
              <a:t>data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values</a:t>
            </a:r>
            <a:endParaRPr sz="1100">
              <a:latin typeface="Arial"/>
              <a:cs typeface="Arial"/>
            </a:endParaRPr>
          </a:p>
          <a:p>
            <a:pPr marL="347345" marR="5080">
              <a:lnSpc>
                <a:spcPts val="1830"/>
              </a:lnSpc>
              <a:spcBef>
                <a:spcPts val="80"/>
              </a:spcBef>
            </a:pPr>
            <a:r>
              <a:rPr sz="1100" spc="5" dirty="0">
                <a:latin typeface="Arial"/>
                <a:cs typeface="Arial"/>
              </a:rPr>
              <a:t>First line of file contains total </a:t>
            </a:r>
            <a:r>
              <a:rPr sz="1100" spc="10" dirty="0">
                <a:latin typeface="Arial"/>
                <a:cs typeface="Arial"/>
              </a:rPr>
              <a:t>number </a:t>
            </a:r>
            <a:r>
              <a:rPr sz="1100" spc="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values  Remaining </a:t>
            </a:r>
            <a:r>
              <a:rPr sz="1100" spc="5" dirty="0">
                <a:latin typeface="Arial"/>
                <a:cs typeface="Arial"/>
              </a:rPr>
              <a:t>lines contain 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latin typeface="Arial"/>
                <a:cs typeface="Arial"/>
              </a:rPr>
              <a:t>Typical input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file: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462" y="2269342"/>
            <a:ext cx="4771390" cy="497572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8895">
              <a:lnSpc>
                <a:spcPts val="940"/>
              </a:lnSpc>
              <a:spcBef>
                <a:spcPts val="280"/>
              </a:spcBef>
            </a:pPr>
            <a:r>
              <a:rPr sz="800" spc="-10" dirty="0">
                <a:latin typeface="Courier" charset="0"/>
                <a:cs typeface="Courier" charset="0"/>
              </a:rPr>
              <a:t>3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1.45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-2.1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0.05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9839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07" y="275056"/>
            <a:ext cx="408432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pc="135" dirty="0"/>
              <a:t>Reading and </a:t>
            </a:r>
            <a:r>
              <a:rPr spc="95" dirty="0"/>
              <a:t>Writing </a:t>
            </a:r>
            <a:r>
              <a:rPr spc="65" dirty="0"/>
              <a:t>Text </a:t>
            </a:r>
            <a:r>
              <a:rPr spc="75" dirty="0"/>
              <a:t>Files</a:t>
            </a:r>
            <a:r>
              <a:rPr spc="-315" dirty="0"/>
              <a:t> </a:t>
            </a:r>
            <a:r>
              <a:rPr spc="-130" dirty="0"/>
              <a:t>-  </a:t>
            </a:r>
            <a:r>
              <a:rPr spc="10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9762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00" y="151349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780" y="41560"/>
                </a:moveTo>
                <a:lnTo>
                  <a:pt x="11687" y="40265"/>
                </a:lnTo>
                <a:lnTo>
                  <a:pt x="5194" y="36376"/>
                </a:lnTo>
                <a:lnTo>
                  <a:pt x="1298" y="29883"/>
                </a:lnTo>
                <a:lnTo>
                  <a:pt x="0" y="20780"/>
                </a:lnTo>
                <a:lnTo>
                  <a:pt x="1298" y="11677"/>
                </a:lnTo>
                <a:lnTo>
                  <a:pt x="5194" y="5184"/>
                </a:lnTo>
                <a:lnTo>
                  <a:pt x="11687" y="1294"/>
                </a:lnTo>
                <a:lnTo>
                  <a:pt x="20780" y="0"/>
                </a:lnTo>
                <a:lnTo>
                  <a:pt x="29872" y="1294"/>
                </a:lnTo>
                <a:lnTo>
                  <a:pt x="36366" y="5184"/>
                </a:lnTo>
                <a:lnTo>
                  <a:pt x="40262" y="11677"/>
                </a:lnTo>
                <a:lnTo>
                  <a:pt x="41560" y="20780"/>
                </a:lnTo>
                <a:lnTo>
                  <a:pt x="40262" y="29883"/>
                </a:lnTo>
                <a:lnTo>
                  <a:pt x="36366" y="36376"/>
                </a:lnTo>
                <a:lnTo>
                  <a:pt x="29872" y="40265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744" y="1096600"/>
            <a:ext cx="25927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Read a file containing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numbers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Sample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62" y="1675578"/>
            <a:ext cx="4771390" cy="270587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8895">
              <a:lnSpc>
                <a:spcPts val="94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32 54 67.5 29 35</a:t>
            </a:r>
            <a:r>
              <a:rPr sz="800" spc="-45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80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40"/>
              </a:lnSpc>
            </a:pPr>
            <a:r>
              <a:rPr sz="800" spc="-10" dirty="0">
                <a:latin typeface="Courier" charset="0"/>
                <a:cs typeface="Courier" charset="0"/>
              </a:rPr>
              <a:t>115 44.5 100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10" dirty="0">
                <a:latin typeface="Courier" charset="0"/>
                <a:cs typeface="Courier" charset="0"/>
              </a:rPr>
              <a:t>65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0577" y="22117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00" y="2527573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780" y="41560"/>
                </a:moveTo>
                <a:lnTo>
                  <a:pt x="11687" y="40265"/>
                </a:lnTo>
                <a:lnTo>
                  <a:pt x="5194" y="36376"/>
                </a:lnTo>
                <a:lnTo>
                  <a:pt x="1298" y="29883"/>
                </a:lnTo>
                <a:lnTo>
                  <a:pt x="0" y="20780"/>
                </a:lnTo>
                <a:lnTo>
                  <a:pt x="1298" y="11677"/>
                </a:lnTo>
                <a:lnTo>
                  <a:pt x="5194" y="5184"/>
                </a:lnTo>
                <a:lnTo>
                  <a:pt x="11687" y="1294"/>
                </a:lnTo>
                <a:lnTo>
                  <a:pt x="20780" y="0"/>
                </a:lnTo>
                <a:lnTo>
                  <a:pt x="29872" y="1294"/>
                </a:lnTo>
                <a:lnTo>
                  <a:pt x="36366" y="5184"/>
                </a:lnTo>
                <a:lnTo>
                  <a:pt x="40262" y="11677"/>
                </a:lnTo>
                <a:lnTo>
                  <a:pt x="41560" y="20780"/>
                </a:lnTo>
                <a:lnTo>
                  <a:pt x="40262" y="29883"/>
                </a:lnTo>
                <a:lnTo>
                  <a:pt x="36366" y="36376"/>
                </a:lnTo>
                <a:lnTo>
                  <a:pt x="29872" y="40265"/>
                </a:lnTo>
                <a:lnTo>
                  <a:pt x="20780" y="41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0744" y="2110682"/>
            <a:ext cx="435165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Write the numbers in a column followed by their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total</a:t>
            </a:r>
            <a:endParaRPr sz="145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Output from sample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462" y="2689660"/>
            <a:ext cx="4771390" cy="130933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54685">
              <a:lnSpc>
                <a:spcPts val="940"/>
              </a:lnSpc>
              <a:spcBef>
                <a:spcPts val="310"/>
              </a:spcBef>
            </a:pPr>
            <a:r>
              <a:rPr sz="800" spc="-10" dirty="0">
                <a:latin typeface="Courier" charset="0"/>
                <a:cs typeface="Courier" charset="0"/>
              </a:rPr>
              <a:t>32.00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54.00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67.50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29.00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35.00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80.00</a:t>
            </a:r>
            <a:endParaRPr sz="800" dirty="0">
              <a:latin typeface="Courier" charset="0"/>
              <a:cs typeface="Courier" charset="0"/>
            </a:endParaRPr>
          </a:p>
          <a:p>
            <a:pPr marL="594360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115.00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44.50</a:t>
            </a:r>
            <a:endParaRPr sz="800" dirty="0">
              <a:latin typeface="Courier" charset="0"/>
              <a:cs typeface="Courier" charset="0"/>
            </a:endParaRPr>
          </a:p>
          <a:p>
            <a:pPr marL="594360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100.00</a:t>
            </a:r>
            <a:endParaRPr sz="800" dirty="0">
              <a:latin typeface="Courier" charset="0"/>
              <a:cs typeface="Courier" charset="0"/>
            </a:endParaRPr>
          </a:p>
          <a:p>
            <a:pPr marL="654685">
              <a:lnSpc>
                <a:spcPts val="915"/>
              </a:lnSpc>
            </a:pPr>
            <a:r>
              <a:rPr sz="800" spc="-10" dirty="0">
                <a:latin typeface="Courier" charset="0"/>
                <a:cs typeface="Courier" charset="0"/>
              </a:rPr>
              <a:t>65.00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40"/>
              </a:lnSpc>
              <a:tabLst>
                <a:tab pos="594360" algn="l"/>
              </a:tabLst>
            </a:pPr>
            <a:r>
              <a:rPr sz="800" spc="-10" dirty="0">
                <a:latin typeface="Courier" charset="0"/>
                <a:cs typeface="Courier" charset="0"/>
              </a:rPr>
              <a:t>Total:	622.00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162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Case </a:t>
            </a:r>
            <a:r>
              <a:rPr spc="45" dirty="0"/>
              <a:t>Study: </a:t>
            </a:r>
            <a:r>
              <a:rPr spc="200" dirty="0"/>
              <a:t>A </a:t>
            </a:r>
            <a:r>
              <a:rPr spc="105" dirty="0"/>
              <a:t>Complete</a:t>
            </a:r>
            <a:r>
              <a:rPr spc="-275" dirty="0"/>
              <a:t> </a:t>
            </a:r>
            <a:r>
              <a:rPr spc="10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88086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7203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275941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381505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2301" y="437196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248" y="16624"/>
                </a:moveTo>
                <a:lnTo>
                  <a:pt x="33248" y="24936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4936"/>
                </a:lnTo>
                <a:lnTo>
                  <a:pt x="0" y="16624"/>
                </a:lnTo>
                <a:lnTo>
                  <a:pt x="0" y="8312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8312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2301" y="454652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248" y="16624"/>
                </a:moveTo>
                <a:lnTo>
                  <a:pt x="33248" y="24936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4936"/>
                </a:lnTo>
                <a:lnTo>
                  <a:pt x="0" y="16624"/>
                </a:lnTo>
                <a:lnTo>
                  <a:pt x="0" y="8312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8312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2301" y="472107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248" y="16624"/>
                </a:moveTo>
                <a:lnTo>
                  <a:pt x="33248" y="24936"/>
                </a:lnTo>
                <a:lnTo>
                  <a:pt x="27704" y="33248"/>
                </a:lnTo>
                <a:lnTo>
                  <a:pt x="16624" y="33248"/>
                </a:lnTo>
                <a:lnTo>
                  <a:pt x="5544" y="33248"/>
                </a:lnTo>
                <a:lnTo>
                  <a:pt x="0" y="24936"/>
                </a:lnTo>
                <a:lnTo>
                  <a:pt x="0" y="16624"/>
                </a:lnTo>
                <a:lnTo>
                  <a:pt x="0" y="8312"/>
                </a:lnTo>
                <a:lnTo>
                  <a:pt x="5544" y="0"/>
                </a:lnTo>
                <a:lnTo>
                  <a:pt x="16624" y="0"/>
                </a:lnTo>
                <a:lnTo>
                  <a:pt x="27704" y="0"/>
                </a:lnTo>
                <a:lnTo>
                  <a:pt x="33248" y="8312"/>
                </a:lnTo>
                <a:lnTo>
                  <a:pt x="33248" y="16624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0744" y="779830"/>
            <a:ext cx="5207635" cy="402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What can go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wrong?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1100" spc="5" dirty="0">
                <a:latin typeface="Arial"/>
                <a:cs typeface="Arial"/>
              </a:rPr>
              <a:t>File </a:t>
            </a:r>
            <a:r>
              <a:rPr sz="1100" spc="10" dirty="0">
                <a:latin typeface="Arial"/>
                <a:cs typeface="Arial"/>
              </a:rPr>
              <a:t>might </a:t>
            </a:r>
            <a:r>
              <a:rPr sz="1100" spc="5" dirty="0">
                <a:latin typeface="Arial"/>
                <a:cs typeface="Arial"/>
              </a:rPr>
              <a:t>not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exist</a:t>
            </a:r>
            <a:endParaRPr sz="110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File </a:t>
            </a:r>
            <a:r>
              <a:rPr sz="1100" spc="10" dirty="0">
                <a:latin typeface="Arial"/>
                <a:cs typeface="Arial"/>
              </a:rPr>
              <a:t>might have data </a:t>
            </a:r>
            <a:r>
              <a:rPr sz="1100" spc="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wrong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format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10" dirty="0">
                <a:latin typeface="Arial"/>
                <a:cs typeface="Arial"/>
              </a:rPr>
              <a:t>Who </a:t>
            </a:r>
            <a:r>
              <a:rPr sz="1450" spc="5" dirty="0">
                <a:latin typeface="Arial"/>
                <a:cs typeface="Arial"/>
              </a:rPr>
              <a:t>can detect the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faults?</a:t>
            </a:r>
            <a:endParaRPr sz="1450" dirty="0">
              <a:latin typeface="Arial"/>
              <a:cs typeface="Arial"/>
            </a:endParaRPr>
          </a:p>
          <a:p>
            <a:pPr marL="347345" marR="94615">
              <a:lnSpc>
                <a:spcPct val="124000"/>
              </a:lnSpc>
              <a:spcBef>
                <a:spcPts val="650"/>
              </a:spcBef>
            </a:pPr>
            <a:r>
              <a:rPr sz="1100" spc="10" dirty="0">
                <a:latin typeface="Courier" charset="0"/>
                <a:cs typeface="Courier" charset="0"/>
              </a:rPr>
              <a:t>Scanner </a:t>
            </a:r>
            <a:r>
              <a:rPr sz="1100" spc="5" dirty="0">
                <a:latin typeface="Arial"/>
                <a:cs typeface="Arial"/>
              </a:rPr>
              <a:t>constructor will </a:t>
            </a:r>
            <a:r>
              <a:rPr sz="1100" spc="10" dirty="0">
                <a:latin typeface="Arial"/>
                <a:cs typeface="Arial"/>
              </a:rPr>
              <a:t>throw an exception when </a:t>
            </a:r>
            <a:r>
              <a:rPr sz="1100" spc="5" dirty="0">
                <a:latin typeface="Arial"/>
                <a:cs typeface="Arial"/>
              </a:rPr>
              <a:t>file </a:t>
            </a:r>
            <a:r>
              <a:rPr sz="1100" spc="10" dirty="0">
                <a:latin typeface="Arial"/>
                <a:cs typeface="Arial"/>
              </a:rPr>
              <a:t>does </a:t>
            </a:r>
            <a:r>
              <a:rPr sz="1100" spc="5" dirty="0">
                <a:latin typeface="Arial"/>
                <a:cs typeface="Arial"/>
              </a:rPr>
              <a:t>not exist  </a:t>
            </a:r>
            <a:r>
              <a:rPr sz="1100" spc="10" dirty="0">
                <a:latin typeface="Arial"/>
                <a:cs typeface="Arial"/>
              </a:rPr>
              <a:t>Methods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10" dirty="0">
                <a:latin typeface="Arial"/>
                <a:cs typeface="Arial"/>
              </a:rPr>
              <a:t>process </a:t>
            </a:r>
            <a:r>
              <a:rPr sz="1100" spc="5" dirty="0">
                <a:latin typeface="Arial"/>
                <a:cs typeface="Arial"/>
              </a:rPr>
              <a:t>input </a:t>
            </a:r>
            <a:r>
              <a:rPr sz="1100" spc="10" dirty="0">
                <a:latin typeface="Arial"/>
                <a:cs typeface="Arial"/>
              </a:rPr>
              <a:t>need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throw exception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they </a:t>
            </a:r>
            <a:r>
              <a:rPr sz="1100" spc="5" dirty="0">
                <a:latin typeface="Arial"/>
                <a:cs typeface="Arial"/>
              </a:rPr>
              <a:t>find error in </a:t>
            </a:r>
            <a:r>
              <a:rPr sz="1100" spc="10" dirty="0">
                <a:latin typeface="Arial"/>
                <a:cs typeface="Arial"/>
              </a:rPr>
              <a:t>data  format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5" dirty="0">
                <a:latin typeface="Arial"/>
                <a:cs typeface="Arial"/>
              </a:rPr>
              <a:t>What exceptions can be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thrown?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1030"/>
              </a:spcBef>
            </a:pPr>
            <a:r>
              <a:rPr sz="1100" spc="10" dirty="0">
                <a:latin typeface="Courier" charset="0"/>
                <a:cs typeface="Courier" charset="0"/>
              </a:rPr>
              <a:t>FileNotFoundException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can be thrown by </a:t>
            </a:r>
            <a:r>
              <a:rPr sz="1100" spc="10" dirty="0">
                <a:latin typeface="Courier" charset="0"/>
                <a:cs typeface="Courier" charset="0"/>
              </a:rPr>
              <a:t>Scanner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constructor</a:t>
            </a:r>
            <a:endParaRPr sz="1100" dirty="0">
              <a:latin typeface="Arial"/>
              <a:cs typeface="Arial"/>
            </a:endParaRPr>
          </a:p>
          <a:p>
            <a:pPr marL="347345" marR="5080">
              <a:lnSpc>
                <a:spcPct val="113999"/>
              </a:lnSpc>
              <a:spcBef>
                <a:spcPts val="325"/>
              </a:spcBef>
            </a:pPr>
            <a:r>
              <a:rPr sz="1100" spc="10" dirty="0">
                <a:latin typeface="Courier" charset="0"/>
                <a:cs typeface="Courier" charset="0"/>
              </a:rPr>
              <a:t>BadDataException</a:t>
            </a:r>
            <a:r>
              <a:rPr sz="1100" spc="10" dirty="0">
                <a:latin typeface="Arial"/>
                <a:cs typeface="Arial"/>
              </a:rPr>
              <a:t>, a custom checked exception </a:t>
            </a:r>
            <a:r>
              <a:rPr sz="1100" spc="5" dirty="0">
                <a:latin typeface="Arial"/>
                <a:cs typeface="Arial"/>
              </a:rPr>
              <a:t>class for reporting </a:t>
            </a:r>
            <a:r>
              <a:rPr sz="1100" spc="10" dirty="0">
                <a:latin typeface="Arial"/>
                <a:cs typeface="Arial"/>
              </a:rPr>
              <a:t>wrong  data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format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50" spc="10" dirty="0">
                <a:latin typeface="Arial"/>
                <a:cs typeface="Arial"/>
              </a:rPr>
              <a:t>Who </a:t>
            </a:r>
            <a:r>
              <a:rPr sz="1450" spc="5" dirty="0">
                <a:latin typeface="Arial"/>
                <a:cs typeface="Arial"/>
              </a:rPr>
              <a:t>can remedy the faults that the exceptions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report?</a:t>
            </a:r>
            <a:endParaRPr sz="1450" dirty="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Only</a:t>
            </a:r>
            <a:r>
              <a:rPr sz="1100" spc="5" dirty="0">
                <a:latin typeface="Arial"/>
                <a:cs typeface="Arial"/>
              </a:rPr>
              <a:t> the </a:t>
            </a:r>
            <a:r>
              <a:rPr sz="1100" spc="10" dirty="0">
                <a:latin typeface="Courier" charset="0"/>
                <a:cs typeface="Courier" charset="0"/>
              </a:rPr>
              <a:t>main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method</a:t>
            </a:r>
            <a:r>
              <a:rPr sz="1100" spc="5" dirty="0">
                <a:latin typeface="Arial"/>
                <a:cs typeface="Arial"/>
              </a:rPr>
              <a:t> of </a:t>
            </a:r>
            <a:r>
              <a:rPr sz="1100" spc="10" dirty="0">
                <a:latin typeface="Courier" charset="0"/>
                <a:cs typeface="Courier" charset="0"/>
              </a:rPr>
              <a:t>DataAnalyzer</a:t>
            </a:r>
            <a:r>
              <a:rPr sz="1100" spc="-35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program</a:t>
            </a:r>
            <a:r>
              <a:rPr sz="1100" spc="5" dirty="0">
                <a:latin typeface="Arial"/>
                <a:cs typeface="Arial"/>
              </a:rPr>
              <a:t> interacts with </a:t>
            </a:r>
            <a:r>
              <a:rPr sz="1100" spc="10" dirty="0">
                <a:latin typeface="Arial"/>
                <a:cs typeface="Arial"/>
              </a:rPr>
              <a:t>user</a:t>
            </a:r>
            <a:endParaRPr sz="110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695"/>
              </a:spcBef>
            </a:pPr>
            <a:r>
              <a:rPr sz="850" dirty="0">
                <a:latin typeface="Arial"/>
                <a:cs typeface="Arial"/>
              </a:rPr>
              <a:t>Catches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exceptions</a:t>
            </a:r>
          </a:p>
          <a:p>
            <a:pPr marL="603885">
              <a:lnSpc>
                <a:spcPct val="100000"/>
              </a:lnSpc>
              <a:spcBef>
                <a:spcPts val="355"/>
              </a:spcBef>
            </a:pPr>
            <a:r>
              <a:rPr sz="850" dirty="0">
                <a:latin typeface="Arial"/>
                <a:cs typeface="Arial"/>
              </a:rPr>
              <a:t>Prints appropriate error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messages</a:t>
            </a:r>
          </a:p>
          <a:p>
            <a:pPr marL="603885">
              <a:lnSpc>
                <a:spcPct val="100000"/>
              </a:lnSpc>
              <a:spcBef>
                <a:spcPts val="355"/>
              </a:spcBef>
            </a:pPr>
            <a:r>
              <a:rPr sz="850" dirty="0">
                <a:latin typeface="Arial"/>
                <a:cs typeface="Arial"/>
              </a:rPr>
              <a:t>Gives user another chance to enter a correct</a:t>
            </a:r>
            <a:r>
              <a:rPr sz="850" spc="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8092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5" dirty="0"/>
              <a:t>s</a:t>
            </a:r>
            <a:r>
              <a:rPr spc="20" dirty="0"/>
              <a:t>e</a:t>
            </a:r>
            <a:r>
              <a:rPr spc="40" dirty="0"/>
              <a:t>c</a:t>
            </a:r>
            <a:r>
              <a:rPr spc="15" dirty="0"/>
              <a:t>t</a:t>
            </a:r>
            <a:r>
              <a:rPr spc="50" dirty="0"/>
              <a:t>i</a:t>
            </a:r>
            <a:r>
              <a:rPr spc="140" dirty="0"/>
              <a:t>o</a:t>
            </a:r>
            <a:r>
              <a:rPr spc="130" dirty="0"/>
              <a:t>n</a:t>
            </a:r>
            <a:r>
              <a:rPr spc="-170" dirty="0"/>
              <a:t>_</a:t>
            </a:r>
            <a:r>
              <a:rPr spc="105" dirty="0"/>
              <a:t>5</a:t>
            </a:r>
            <a:r>
              <a:rPr spc="300" dirty="0"/>
              <a:t>/</a:t>
            </a:r>
            <a:r>
              <a:rPr spc="295" dirty="0">
                <a:solidFill>
                  <a:srgbClr val="000080"/>
                </a:solidFill>
                <a:hlinkClick r:id="rId2"/>
              </a:rPr>
              <a:t>D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5" dirty="0">
                <a:solidFill>
                  <a:srgbClr val="000080"/>
                </a:solidFill>
                <a:hlinkClick r:id="rId2"/>
              </a:rPr>
              <a:t>t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20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n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60" dirty="0">
                <a:solidFill>
                  <a:srgbClr val="000080"/>
                </a:solidFill>
                <a:hlinkClick r:id="rId2"/>
              </a:rPr>
              <a:t>l</a:t>
            </a:r>
            <a:r>
              <a:rPr spc="95" dirty="0">
                <a:solidFill>
                  <a:srgbClr val="000080"/>
                </a:solidFill>
                <a:hlinkClick r:id="rId2"/>
              </a:rPr>
              <a:t>y</a:t>
            </a:r>
            <a:r>
              <a:rPr spc="120" dirty="0">
                <a:solidFill>
                  <a:srgbClr val="000080"/>
                </a:solidFill>
                <a:hlinkClick r:id="rId2"/>
              </a:rPr>
              <a:t>z</a:t>
            </a:r>
            <a:r>
              <a:rPr spc="20" dirty="0">
                <a:solidFill>
                  <a:srgbClr val="000080"/>
                </a:solidFill>
                <a:hlinkClick r:id="rId2"/>
              </a:rPr>
              <a:t>e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-235" dirty="0">
                <a:solidFill>
                  <a:srgbClr val="000080"/>
                </a:solidFill>
                <a:hlinkClick r:id="rId2"/>
              </a:rPr>
              <a:t>.</a:t>
            </a:r>
            <a:r>
              <a:rPr spc="-65" dirty="0">
                <a:solidFill>
                  <a:srgbClr val="000080"/>
                </a:solidFill>
                <a:hlinkClick r:id="rId2"/>
              </a:rPr>
              <a:t>j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648363" y="780420"/>
            <a:ext cx="6035040" cy="1255395"/>
          </a:xfrm>
          <a:custGeom>
            <a:avLst/>
            <a:gdLst/>
            <a:ahLst/>
            <a:cxnLst/>
            <a:rect l="l" t="t" r="r" b="b"/>
            <a:pathLst>
              <a:path w="6035040" h="1255395">
                <a:moveTo>
                  <a:pt x="0" y="0"/>
                </a:moveTo>
                <a:lnTo>
                  <a:pt x="6034620" y="0"/>
                </a:lnTo>
                <a:lnTo>
                  <a:pt x="6034620" y="1255134"/>
                </a:lnTo>
                <a:lnTo>
                  <a:pt x="0" y="1255134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046" y="1949255"/>
            <a:ext cx="5893435" cy="108585"/>
          </a:xfrm>
          <a:custGeom>
            <a:avLst/>
            <a:gdLst/>
            <a:ahLst/>
            <a:cxnLst/>
            <a:rect l="l" t="t" r="r" b="b"/>
            <a:pathLst>
              <a:path w="5893434" h="108585">
                <a:moveTo>
                  <a:pt x="0" y="0"/>
                </a:moveTo>
                <a:lnTo>
                  <a:pt x="5893314" y="0"/>
                </a:lnTo>
                <a:lnTo>
                  <a:pt x="5893314" y="108144"/>
                </a:lnTo>
                <a:lnTo>
                  <a:pt x="0" y="10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036" y="868784"/>
            <a:ext cx="261937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010" indent="-194310">
              <a:lnSpc>
                <a:spcPts val="100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java.io.FileNotFoundException;</a:t>
            </a:r>
            <a:endParaRPr sz="850">
              <a:latin typeface="Courier New"/>
              <a:cs typeface="Courier New"/>
            </a:endParaRPr>
          </a:p>
          <a:p>
            <a:pPr marL="2070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java.io.IOException;</a:t>
            </a:r>
            <a:endParaRPr sz="850">
              <a:latin typeface="Courier New"/>
              <a:cs typeface="Courier New"/>
            </a:endParaRPr>
          </a:p>
          <a:p>
            <a:pPr marL="2070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java.util.Scanner;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519" y="1367513"/>
            <a:ext cx="4027804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165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file containing numbers and analyzes its</a:t>
            </a:r>
            <a:r>
              <a:rPr sz="1050" spc="1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contents.</a:t>
            </a:r>
            <a:endParaRPr sz="1050">
              <a:latin typeface="Times New Roman"/>
              <a:cs typeface="Times New Roman"/>
            </a:endParaRPr>
          </a:p>
          <a:p>
            <a:pPr marL="207010" marR="305435">
              <a:lnSpc>
                <a:spcPts val="1180"/>
              </a:lnSpc>
              <a:spcBef>
                <a:spcPts val="65"/>
              </a:spcBef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If the file doesn't exist or contains strings that are not numbers, an  error message is</a:t>
            </a:r>
            <a:r>
              <a:rPr sz="105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displayed.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36" y="1941051"/>
            <a:ext cx="34988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0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46265" y="810491"/>
            <a:ext cx="133003" cy="124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7959" y="810491"/>
            <a:ext cx="141310" cy="274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7150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100" dirty="0"/>
              <a:t>The </a:t>
            </a:r>
            <a:r>
              <a:rPr spc="235" dirty="0">
                <a:latin typeface="Trebuchet MS"/>
                <a:cs typeface="Trebuchet MS"/>
              </a:rPr>
              <a:t>readFile </a:t>
            </a:r>
            <a:r>
              <a:rPr spc="130" dirty="0"/>
              <a:t>Method</a:t>
            </a:r>
            <a:r>
              <a:rPr spc="-375" dirty="0"/>
              <a:t> </a:t>
            </a:r>
            <a:r>
              <a:rPr spc="114" dirty="0"/>
              <a:t>of </a:t>
            </a:r>
            <a:r>
              <a:rPr spc="55" dirty="0"/>
              <a:t>the</a:t>
            </a:r>
          </a:p>
          <a:p>
            <a:pPr marL="12700">
              <a:lnSpc>
                <a:spcPts val="2315"/>
              </a:lnSpc>
            </a:pPr>
            <a:r>
              <a:rPr spc="140" dirty="0">
                <a:latin typeface="Trebuchet MS"/>
                <a:cs typeface="Trebuchet MS"/>
              </a:rPr>
              <a:t>DataSetReader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1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60577" y="11790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577" y="148660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577" y="179415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577" y="209339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0744" y="991396"/>
            <a:ext cx="537591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79750">
              <a:lnSpc>
                <a:spcPct val="139200"/>
              </a:lnSpc>
            </a:pPr>
            <a:r>
              <a:rPr sz="1450" spc="5" dirty="0">
                <a:latin typeface="Arial"/>
                <a:cs typeface="Arial"/>
              </a:rPr>
              <a:t>Constructs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  Calls </a:t>
            </a:r>
            <a:r>
              <a:rPr sz="1450" spc="5" dirty="0">
                <a:latin typeface="Courier" charset="0"/>
                <a:cs typeface="Courier" charset="0"/>
              </a:rPr>
              <a:t>readData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5" dirty="0">
                <a:latin typeface="Arial"/>
                <a:cs typeface="Arial"/>
              </a:rPr>
              <a:t>Completely unconcerned with any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exceptions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16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If </a:t>
            </a:r>
            <a:r>
              <a:rPr sz="1450" spc="5" dirty="0">
                <a:latin typeface="Arial"/>
                <a:cs typeface="Arial"/>
              </a:rPr>
              <a:t>there is a problem with input file,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simply passes the exception  to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caller: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76" y="2567183"/>
            <a:ext cx="5344795" cy="1217753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3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double[] readFile(String filename) throws</a:t>
            </a:r>
            <a:r>
              <a:rPr sz="600" spc="1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IOException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File inFile = new</a:t>
            </a:r>
            <a:r>
              <a:rPr sz="600" spc="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File(filename);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try (Scanner in = new</a:t>
            </a:r>
            <a:r>
              <a:rPr sz="600" spc="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Scanner(inFile))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4645" marR="4381500">
              <a:lnSpc>
                <a:spcPct val="145400"/>
              </a:lnSpc>
            </a:pPr>
            <a:r>
              <a:rPr sz="600" spc="5" dirty="0">
                <a:latin typeface="Courier" charset="0"/>
                <a:cs typeface="Courier" charset="0"/>
              </a:rPr>
              <a:t>readData(in);  return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data;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264" y="80022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034" y="232130"/>
            <a:ext cx="6072658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100" dirty="0"/>
              <a:t>The </a:t>
            </a:r>
            <a:r>
              <a:rPr spc="145" dirty="0">
                <a:latin typeface="Trebuchet MS"/>
                <a:cs typeface="Trebuchet MS"/>
              </a:rPr>
              <a:t>readData </a:t>
            </a:r>
            <a:r>
              <a:rPr spc="130" dirty="0"/>
              <a:t>Method </a:t>
            </a:r>
            <a:r>
              <a:rPr spc="114" dirty="0"/>
              <a:t>of</a:t>
            </a:r>
            <a:r>
              <a:rPr spc="-270" dirty="0"/>
              <a:t> </a:t>
            </a:r>
            <a:r>
              <a:rPr spc="55" dirty="0"/>
              <a:t>the</a:t>
            </a:r>
          </a:p>
          <a:p>
            <a:pPr marL="12700">
              <a:lnSpc>
                <a:spcPts val="2315"/>
              </a:lnSpc>
            </a:pPr>
            <a:r>
              <a:rPr spc="140" dirty="0">
                <a:latin typeface="Trebuchet MS"/>
                <a:cs typeface="Trebuchet MS"/>
              </a:rPr>
              <a:t>DataSetReader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1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62810" y="10076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810" y="130689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810" y="16227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977" y="828395"/>
            <a:ext cx="318833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8200">
              <a:lnSpc>
                <a:spcPct val="135400"/>
              </a:lnSpc>
            </a:pPr>
            <a:r>
              <a:rPr sz="1450" spc="5" dirty="0">
                <a:latin typeface="Arial"/>
                <a:cs typeface="Arial"/>
              </a:rPr>
              <a:t>Reads the number of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values  Constructs an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array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50" spc="5" dirty="0">
                <a:latin typeface="Arial"/>
                <a:cs typeface="Arial"/>
              </a:rPr>
              <a:t>Calls </a:t>
            </a:r>
            <a:r>
              <a:rPr sz="1450" spc="5" dirty="0">
                <a:latin typeface="Courier" charset="0"/>
                <a:cs typeface="Courier" charset="0"/>
              </a:rPr>
              <a:t>readValue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for each data value: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209" y="1830558"/>
            <a:ext cx="5344795" cy="2651760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private void readData(Scanner in) throws</a:t>
            </a:r>
            <a:r>
              <a:rPr sz="850" spc="6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BadDataException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if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(!in.hasNextInt())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593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throw new BadDataException("Length</a:t>
            </a:r>
            <a:r>
              <a:rPr sz="850" spc="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expected");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54000" marR="2786380">
              <a:lnSpc>
                <a:spcPct val="102699"/>
              </a:lnSpc>
            </a:pPr>
            <a:r>
              <a:rPr sz="850" spc="15" dirty="0">
                <a:latin typeface="Courier" charset="0"/>
                <a:cs typeface="Courier" charset="0"/>
              </a:rPr>
              <a:t>int numberOfValues = in.nextInt();  data = new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double[numberOfValues];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for (int i = 0; i &lt; numberOfValues;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i++)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593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readValue(in,</a:t>
            </a:r>
            <a:r>
              <a:rPr sz="850" spc="-4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if</a:t>
            </a:r>
            <a:r>
              <a:rPr sz="850" spc="-4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(in.hasNext())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593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throw new BadDataException("End of file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expected");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810" y="46483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185" y="0"/>
                </a:lnTo>
                <a:lnTo>
                  <a:pt x="58185" y="58185"/>
                </a:lnTo>
                <a:lnTo>
                  <a:pt x="0" y="581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2977" y="4510661"/>
            <a:ext cx="54483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450" spc="5" dirty="0">
                <a:latin typeface="Arial"/>
                <a:cs typeface="Arial"/>
              </a:rPr>
              <a:t>Checks for two potential errors: File might not start with an integer  and File might have additional data after reading all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457200" y="5108779"/>
            <a:ext cx="6206019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77215" indent="-285750">
              <a:buFont typeface="Wingdings" charset="2"/>
              <a:buChar char="§"/>
            </a:pPr>
            <a:r>
              <a:rPr lang="en-US" sz="1450" b="0" kern="0" spc="5" dirty="0" smtClean="0">
                <a:latin typeface="Arial"/>
                <a:cs typeface="Arial"/>
              </a:rPr>
              <a:t>Makes no attempt to catch any</a:t>
            </a:r>
            <a:r>
              <a:rPr lang="en-US" sz="1450" b="0" kern="0" spc="-25" dirty="0" smtClean="0">
                <a:latin typeface="Arial"/>
                <a:cs typeface="Arial"/>
              </a:rPr>
              <a:t> </a:t>
            </a:r>
            <a:r>
              <a:rPr lang="en-US" sz="1450" b="0" kern="0" spc="5" dirty="0" smtClean="0">
                <a:latin typeface="Arial"/>
                <a:cs typeface="Arial"/>
              </a:rPr>
              <a:t>exceptions.</a:t>
            </a:r>
            <a:endParaRPr lang="en-US" sz="145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87045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100" dirty="0"/>
              <a:t>The </a:t>
            </a:r>
            <a:r>
              <a:rPr spc="150" dirty="0">
                <a:latin typeface="Trebuchet MS"/>
                <a:cs typeface="Trebuchet MS"/>
              </a:rPr>
              <a:t>readValue </a:t>
            </a:r>
            <a:r>
              <a:rPr spc="114" dirty="0"/>
              <a:t>method of</a:t>
            </a:r>
            <a:r>
              <a:rPr spc="-280" dirty="0"/>
              <a:t> </a:t>
            </a:r>
            <a:r>
              <a:rPr spc="55" dirty="0"/>
              <a:t>the</a:t>
            </a:r>
          </a:p>
          <a:p>
            <a:pPr marL="12700">
              <a:lnSpc>
                <a:spcPts val="2315"/>
              </a:lnSpc>
            </a:pPr>
            <a:r>
              <a:rPr spc="140" dirty="0">
                <a:latin typeface="Trebuchet MS"/>
                <a:cs typeface="Trebuchet MS"/>
              </a:rPr>
              <a:t>DataSetReader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spc="14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797" y="1069948"/>
            <a:ext cx="5835650" cy="964565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45"/>
              </a:spcBef>
            </a:pPr>
            <a:r>
              <a:rPr sz="500" spc="5" dirty="0">
                <a:latin typeface="Courier" charset="0"/>
                <a:cs typeface="Courier" charset="0"/>
              </a:rPr>
              <a:t>private void readValue(Scanner in, int i) throws</a:t>
            </a:r>
            <a:r>
              <a:rPr sz="500" spc="7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BadDataException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573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if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(!in.hasNextDouble())</a:t>
            </a:r>
            <a:endParaRPr sz="500" dirty="0">
              <a:latin typeface="Courier" charset="0"/>
              <a:cs typeface="Courier" charset="0"/>
            </a:endParaRPr>
          </a:p>
          <a:p>
            <a:pPr marL="16573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R="3288029" algn="ctr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throw new BadDataException("Data value</a:t>
            </a:r>
            <a:r>
              <a:rPr sz="500" spc="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expected");</a:t>
            </a:r>
            <a:endParaRPr sz="500" dirty="0">
              <a:latin typeface="Courier" charset="0"/>
              <a:cs typeface="Courier" charset="0"/>
            </a:endParaRPr>
          </a:p>
          <a:p>
            <a:pPr marL="16573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573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data[i] =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in.nextDouble();</a:t>
            </a:r>
            <a:endParaRPr sz="500" dirty="0"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  <a:spcBef>
                <a:spcPts val="250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9182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Error</a:t>
            </a:r>
            <a:r>
              <a:rPr spc="-65" dirty="0"/>
              <a:t> </a:t>
            </a:r>
            <a:r>
              <a:rPr spc="85" dirty="0"/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872" y="784199"/>
            <a:ext cx="5340985" cy="317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DataAnalyzer.main</a:t>
            </a:r>
            <a:r>
              <a:rPr sz="1200" spc="-36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calls </a:t>
            </a:r>
            <a:r>
              <a:rPr sz="1200" spc="10" dirty="0">
                <a:latin typeface="Courier" charset="0"/>
                <a:cs typeface="Courier" charset="0"/>
              </a:rPr>
              <a:t>DataSetReader.readFile</a:t>
            </a:r>
            <a:endParaRPr sz="1200" dirty="0">
              <a:latin typeface="Courier" charset="0"/>
              <a:cs typeface="Courier" charset="0"/>
            </a:endParaRPr>
          </a:p>
          <a:p>
            <a:pPr marL="228600" indent="-215900">
              <a:lnSpc>
                <a:spcPct val="100000"/>
              </a:lnSpc>
              <a:spcBef>
                <a:spcPts val="1045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readFile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calls </a:t>
            </a:r>
            <a:r>
              <a:rPr sz="1200" spc="10" dirty="0">
                <a:latin typeface="Courier" charset="0"/>
                <a:cs typeface="Courier" charset="0"/>
              </a:rPr>
              <a:t>readData</a:t>
            </a:r>
            <a:endParaRPr sz="1200" dirty="0">
              <a:latin typeface="Courier" charset="0"/>
              <a:cs typeface="Courier" charset="0"/>
            </a:endParaRPr>
          </a:p>
          <a:p>
            <a:pPr marL="228600" indent="-215900">
              <a:lnSpc>
                <a:spcPct val="100000"/>
              </a:lnSpc>
              <a:spcBef>
                <a:spcPts val="1045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readData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calls </a:t>
            </a:r>
            <a:r>
              <a:rPr sz="1200" spc="10" dirty="0">
                <a:latin typeface="Courier" charset="0"/>
                <a:cs typeface="Courier" charset="0"/>
              </a:rPr>
              <a:t>readValue</a:t>
            </a:r>
            <a:endParaRPr sz="1200" dirty="0">
              <a:latin typeface="Courier" charset="0"/>
              <a:cs typeface="Courier" charset="0"/>
            </a:endParaRPr>
          </a:p>
          <a:p>
            <a:pPr marL="228600" indent="-215900">
              <a:lnSpc>
                <a:spcPct val="100000"/>
              </a:lnSpc>
              <a:spcBef>
                <a:spcPts val="1045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readValue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doesn't find </a:t>
            </a:r>
            <a:r>
              <a:rPr sz="1200" spc="10" dirty="0">
                <a:latin typeface="Arial"/>
                <a:cs typeface="Arial"/>
              </a:rPr>
              <a:t>expected value and throws </a:t>
            </a:r>
            <a:r>
              <a:rPr sz="1200" spc="10" dirty="0">
                <a:latin typeface="Courier" charset="0"/>
                <a:cs typeface="Courier" charset="0"/>
              </a:rPr>
              <a:t>BadDataException</a:t>
            </a:r>
            <a:endParaRPr sz="1200" dirty="0">
              <a:latin typeface="Courier" charset="0"/>
              <a:cs typeface="Courier" charset="0"/>
            </a:endParaRPr>
          </a:p>
          <a:p>
            <a:pPr marL="228600" indent="-215900">
              <a:lnSpc>
                <a:spcPct val="100000"/>
              </a:lnSpc>
              <a:spcBef>
                <a:spcPts val="1045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readValue</a:t>
            </a:r>
            <a:r>
              <a:rPr sz="1200" spc="-459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has no handler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10" dirty="0">
                <a:latin typeface="Arial"/>
                <a:cs typeface="Arial"/>
              </a:rPr>
              <a:t>exception and terminates</a:t>
            </a:r>
            <a:endParaRPr sz="12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110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readData</a:t>
            </a:r>
            <a:r>
              <a:rPr sz="1200" spc="-46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has no handler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10" dirty="0">
                <a:latin typeface="Arial"/>
                <a:cs typeface="Arial"/>
              </a:rPr>
              <a:t>exception and terminates</a:t>
            </a:r>
            <a:endParaRPr sz="1200" dirty="0">
              <a:latin typeface="Arial"/>
              <a:cs typeface="Arial"/>
            </a:endParaRPr>
          </a:p>
          <a:p>
            <a:pPr marL="228600" marR="62865" indent="-215900">
              <a:lnSpc>
                <a:spcPct val="122700"/>
              </a:lnSpc>
              <a:spcBef>
                <a:spcPts val="720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readFile</a:t>
            </a:r>
            <a:r>
              <a:rPr sz="1200" spc="-45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has no handler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10" dirty="0">
                <a:latin typeface="Arial"/>
                <a:cs typeface="Arial"/>
              </a:rPr>
              <a:t>exception and terminates immediately </a:t>
            </a:r>
            <a:r>
              <a:rPr sz="1200" spc="5" dirty="0">
                <a:latin typeface="Arial"/>
                <a:cs typeface="Arial"/>
              </a:rPr>
              <a:t>after  closing the </a:t>
            </a:r>
            <a:r>
              <a:rPr sz="1200" spc="10" dirty="0">
                <a:latin typeface="Courier" charset="0"/>
                <a:cs typeface="Courier" charset="0"/>
              </a:rPr>
              <a:t>Scanner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object</a:t>
            </a:r>
            <a:endParaRPr sz="12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045"/>
              </a:spcBef>
              <a:buFont typeface="Arial"/>
              <a:buAutoNum type="arabicPeriod"/>
              <a:tabLst>
                <a:tab pos="229235" algn="l"/>
              </a:tabLst>
            </a:pPr>
            <a:r>
              <a:rPr sz="1200" spc="10" dirty="0">
                <a:latin typeface="Courier" charset="0"/>
                <a:cs typeface="Courier" charset="0"/>
              </a:rPr>
              <a:t>DataAnalyzer.main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has handler </a:t>
            </a:r>
            <a:r>
              <a:rPr sz="1200" spc="5" dirty="0">
                <a:latin typeface="Arial"/>
                <a:cs typeface="Arial"/>
              </a:rPr>
              <a:t>for </a:t>
            </a:r>
            <a:r>
              <a:rPr sz="1200" spc="10" dirty="0">
                <a:latin typeface="Courier" charset="0"/>
                <a:cs typeface="Courier" charset="0"/>
              </a:rPr>
              <a:t>BadDataException</a:t>
            </a:r>
            <a:endParaRPr sz="1200" dirty="0">
              <a:latin typeface="Courier" charset="0"/>
              <a:cs typeface="Courier" charset="0"/>
            </a:endParaRPr>
          </a:p>
          <a:p>
            <a:pPr marL="659130" lvl="1" indent="-18097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659765" algn="l"/>
              </a:tabLst>
            </a:pPr>
            <a:r>
              <a:rPr sz="1000" spc="15" dirty="0">
                <a:latin typeface="Arial"/>
                <a:cs typeface="Arial"/>
              </a:rPr>
              <a:t>Handler prints </a:t>
            </a:r>
            <a:r>
              <a:rPr sz="1000" spc="20" dirty="0">
                <a:latin typeface="Arial"/>
                <a:cs typeface="Arial"/>
              </a:rPr>
              <a:t>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message</a:t>
            </a:r>
            <a:endParaRPr sz="1000" dirty="0">
              <a:latin typeface="Arial"/>
              <a:cs typeface="Arial"/>
            </a:endParaRPr>
          </a:p>
          <a:p>
            <a:pPr marL="659130" lvl="1" indent="-180975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659765" algn="l"/>
              </a:tabLst>
            </a:pPr>
            <a:r>
              <a:rPr sz="1000" spc="20" dirty="0">
                <a:latin typeface="Arial"/>
                <a:cs typeface="Arial"/>
              </a:rPr>
              <a:t>User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given another </a:t>
            </a:r>
            <a:r>
              <a:rPr sz="1000" spc="20" dirty="0">
                <a:latin typeface="Arial"/>
                <a:cs typeface="Arial"/>
              </a:rPr>
              <a:t>chance </a:t>
            </a:r>
            <a:r>
              <a:rPr sz="1000" spc="15" dirty="0">
                <a:latin typeface="Arial"/>
                <a:cs typeface="Arial"/>
              </a:rPr>
              <a:t>to enter </a:t>
            </a:r>
            <a:r>
              <a:rPr sz="1000" spc="10" dirty="0">
                <a:latin typeface="Arial"/>
                <a:cs typeface="Arial"/>
              </a:rPr>
              <a:t>file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name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8833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section_5/</a:t>
            </a:r>
            <a:r>
              <a:rPr spc="75" dirty="0">
                <a:solidFill>
                  <a:srgbClr val="000080"/>
                </a:solidFill>
                <a:hlinkClick r:id="rId2"/>
              </a:rPr>
              <a:t>DataSetReader.java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48363" y="778324"/>
            <a:ext cx="6035040" cy="1255395"/>
          </a:xfrm>
          <a:custGeom>
            <a:avLst/>
            <a:gdLst/>
            <a:ahLst/>
            <a:cxnLst/>
            <a:rect l="l" t="t" r="r" b="b"/>
            <a:pathLst>
              <a:path w="6035040" h="1255395">
                <a:moveTo>
                  <a:pt x="0" y="0"/>
                </a:moveTo>
                <a:lnTo>
                  <a:pt x="6034620" y="0"/>
                </a:lnTo>
                <a:lnTo>
                  <a:pt x="6034620" y="1255134"/>
                </a:lnTo>
                <a:lnTo>
                  <a:pt x="0" y="1255134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046" y="1949255"/>
            <a:ext cx="5893435" cy="108585"/>
          </a:xfrm>
          <a:custGeom>
            <a:avLst/>
            <a:gdLst/>
            <a:ahLst/>
            <a:cxnLst/>
            <a:rect l="l" t="t" r="r" b="b"/>
            <a:pathLst>
              <a:path w="5893434" h="108585">
                <a:moveTo>
                  <a:pt x="0" y="0"/>
                </a:moveTo>
                <a:lnTo>
                  <a:pt x="5893314" y="0"/>
                </a:lnTo>
                <a:lnTo>
                  <a:pt x="5893314" y="108144"/>
                </a:lnTo>
                <a:lnTo>
                  <a:pt x="0" y="10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036" y="868784"/>
            <a:ext cx="1971039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010" indent="-194310">
              <a:lnSpc>
                <a:spcPts val="100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java.io.File;</a:t>
            </a:r>
            <a:endParaRPr sz="850">
              <a:latin typeface="Courier New"/>
              <a:cs typeface="Courier New"/>
            </a:endParaRPr>
          </a:p>
          <a:p>
            <a:pPr marL="2070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java.io.IOException;</a:t>
            </a:r>
            <a:endParaRPr sz="850">
              <a:latin typeface="Courier New"/>
              <a:cs typeface="Courier New"/>
            </a:endParaRPr>
          </a:p>
          <a:p>
            <a:pPr marL="2070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2076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java.util.Scanner;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519" y="1367513"/>
            <a:ext cx="331089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 marR="5080">
              <a:lnSpc>
                <a:spcPts val="1180"/>
              </a:lnSpc>
              <a:spcBef>
                <a:spcPts val="50"/>
              </a:spcBef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Reads a data set from a file. The file must have the format  numberOfValues</a:t>
            </a:r>
            <a:endParaRPr sz="1050">
              <a:latin typeface="Times New Roman"/>
              <a:cs typeface="Times New Roman"/>
            </a:endParaRPr>
          </a:p>
          <a:p>
            <a:pPr marL="207010">
              <a:lnSpc>
                <a:spcPts val="1150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value1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36" y="1957675"/>
            <a:ext cx="9080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4946" y="1932275"/>
            <a:ext cx="38036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value2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6265" y="810491"/>
            <a:ext cx="133003" cy="124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7959" y="810491"/>
            <a:ext cx="141310" cy="224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848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section_5/</a:t>
            </a:r>
            <a:r>
              <a:rPr spc="80" dirty="0">
                <a:solidFill>
                  <a:srgbClr val="000080"/>
                </a:solidFill>
                <a:hlinkClick r:id="rId2"/>
              </a:rPr>
              <a:t>BadDataException.java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48363" y="777975"/>
            <a:ext cx="6035040" cy="1255395"/>
          </a:xfrm>
          <a:custGeom>
            <a:avLst/>
            <a:gdLst/>
            <a:ahLst/>
            <a:cxnLst/>
            <a:rect l="l" t="t" r="r" b="b"/>
            <a:pathLst>
              <a:path w="6035040" h="1255395">
                <a:moveTo>
                  <a:pt x="0" y="0"/>
                </a:moveTo>
                <a:lnTo>
                  <a:pt x="6034620" y="0"/>
                </a:lnTo>
                <a:lnTo>
                  <a:pt x="6034620" y="1255134"/>
                </a:lnTo>
                <a:lnTo>
                  <a:pt x="0" y="1255134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736" y="868784"/>
            <a:ext cx="3371850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1943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java.io.IOException;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944"/>
              </a:lnSpc>
              <a:tabLst>
                <a:tab pos="1943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1200"/>
              </a:lnSpc>
              <a:tabLst>
                <a:tab pos="38862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class reports bad input</a:t>
            </a:r>
            <a:r>
              <a:rPr sz="1050" spc="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data.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994"/>
              </a:lnSpc>
              <a:tabLst>
                <a:tab pos="1943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980"/>
              </a:lnSpc>
              <a:tabLst>
                <a:tab pos="1943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50" dirty="0">
                <a:latin typeface="Courier New"/>
                <a:cs typeface="Courier New"/>
              </a:rPr>
              <a:t>BadDataException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850" spc="-1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IOException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980"/>
              </a:lnSpc>
              <a:tabLst>
                <a:tab pos="19431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388620" indent="-388620">
              <a:lnSpc>
                <a:spcPts val="98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8925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850" dirty="0">
                <a:latin typeface="Courier New"/>
                <a:cs typeface="Courier New"/>
              </a:rPr>
              <a:t>BadDataException()</a:t>
            </a:r>
            <a:r>
              <a:rPr sz="850" spc="-10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{}</a:t>
            </a:r>
            <a:endParaRPr sz="850">
              <a:latin typeface="Courier New"/>
              <a:cs typeface="Courier New"/>
            </a:endParaRPr>
          </a:p>
          <a:p>
            <a:pPr marL="388620" indent="-388620">
              <a:lnSpc>
                <a:spcPts val="100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8925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850" dirty="0">
                <a:latin typeface="Courier New"/>
                <a:cs typeface="Courier New"/>
              </a:rPr>
              <a:t>BadDataException(String</a:t>
            </a:r>
            <a:r>
              <a:rPr sz="850" spc="-10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message)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046" y="2040732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4173" y="0"/>
                </a:lnTo>
              </a:path>
            </a:pathLst>
          </a:custGeom>
          <a:ln w="33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6265" y="810491"/>
            <a:ext cx="133003" cy="124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959" y="810491"/>
            <a:ext cx="141310" cy="88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8134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6527"/>
            <a:ext cx="5571490" cy="131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3675" algn="ctr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Why </a:t>
            </a:r>
            <a:r>
              <a:rPr sz="1200" spc="5" dirty="0">
                <a:latin typeface="Arial"/>
                <a:cs typeface="Arial"/>
              </a:rPr>
              <a:t>doesn't the </a:t>
            </a:r>
            <a:r>
              <a:rPr sz="1200" spc="10" dirty="0">
                <a:latin typeface="Courier" charset="0"/>
                <a:cs typeface="Courier" charset="0"/>
              </a:rPr>
              <a:t>DataSetReader.readFile</a:t>
            </a:r>
            <a:r>
              <a:rPr sz="1200" spc="-36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method catch any exceptions?</a:t>
            </a:r>
            <a:endParaRPr sz="1200" dirty="0">
              <a:latin typeface="Arial"/>
              <a:cs typeface="Arial"/>
            </a:endParaRPr>
          </a:p>
          <a:p>
            <a:pPr marL="291465" marR="5080">
              <a:lnSpc>
                <a:spcPct val="118500"/>
              </a:lnSpc>
              <a:spcBef>
                <a:spcPts val="54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would not be able to do much with them. The  </a:t>
            </a:r>
            <a:r>
              <a:rPr sz="1450" spc="5" dirty="0">
                <a:latin typeface="Courier" charset="0"/>
                <a:cs typeface="Courier" charset="0"/>
              </a:rPr>
              <a:t>DataSetReader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 is a reusable class that </a:t>
            </a:r>
            <a:r>
              <a:rPr sz="1450" spc="10" dirty="0">
                <a:latin typeface="Arial"/>
                <a:cs typeface="Arial"/>
              </a:rPr>
              <a:t>may </a:t>
            </a:r>
            <a:r>
              <a:rPr sz="1450" spc="5" dirty="0">
                <a:latin typeface="Arial"/>
                <a:cs typeface="Arial"/>
              </a:rPr>
              <a:t>be used for  systems with different languages and different user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interfaces.</a:t>
            </a:r>
            <a:endParaRPr sz="145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285"/>
              </a:spcBef>
            </a:pPr>
            <a:r>
              <a:rPr sz="1450" spc="5" dirty="0">
                <a:latin typeface="Arial"/>
                <a:cs typeface="Arial"/>
              </a:rPr>
              <a:t>Thus,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cannot engage in a dialog with the program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user.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7785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57866"/>
            <a:ext cx="5905500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Suppose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user </a:t>
            </a:r>
            <a:r>
              <a:rPr sz="1200" spc="5" dirty="0">
                <a:latin typeface="Arial"/>
                <a:cs typeface="Arial"/>
              </a:rPr>
              <a:t>specifies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file that exists </a:t>
            </a:r>
            <a:r>
              <a:rPr sz="1200" spc="10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empty. Trace </a:t>
            </a:r>
            <a:r>
              <a:rPr sz="1200" spc="5" dirty="0">
                <a:latin typeface="Arial"/>
                <a:cs typeface="Arial"/>
              </a:rPr>
              <a:t>the flow 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execution.</a:t>
            </a:r>
            <a:endParaRPr sz="1200" dirty="0">
              <a:latin typeface="Arial"/>
              <a:cs typeface="Arial"/>
            </a:endParaRPr>
          </a:p>
          <a:p>
            <a:pPr marL="291465" marR="175895">
              <a:lnSpc>
                <a:spcPct val="120400"/>
              </a:lnSpc>
              <a:spcBef>
                <a:spcPts val="57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Courier" charset="0"/>
                <a:cs typeface="Courier" charset="0"/>
              </a:rPr>
              <a:t>DataAnalyzer.main </a:t>
            </a:r>
            <a:r>
              <a:rPr sz="1450" spc="5" dirty="0">
                <a:latin typeface="Arial"/>
                <a:cs typeface="Arial"/>
              </a:rPr>
              <a:t>calls  </a:t>
            </a:r>
            <a:r>
              <a:rPr sz="1450" spc="5" dirty="0">
                <a:latin typeface="Courier" charset="0"/>
                <a:cs typeface="Courier" charset="0"/>
              </a:rPr>
              <a:t>DataSetReader.readFile</a:t>
            </a:r>
            <a:r>
              <a:rPr sz="1450" spc="5" dirty="0">
                <a:latin typeface="Arial"/>
                <a:cs typeface="Arial"/>
              </a:rPr>
              <a:t>, which calls </a:t>
            </a:r>
            <a:r>
              <a:rPr sz="1450" spc="5" dirty="0">
                <a:latin typeface="Courier" charset="0"/>
                <a:cs typeface="Courier" charset="0"/>
              </a:rPr>
              <a:t>readData</a:t>
            </a:r>
            <a:r>
              <a:rPr sz="1450" spc="5" dirty="0">
                <a:latin typeface="Arial"/>
                <a:cs typeface="Arial"/>
              </a:rPr>
              <a:t>. The call  </a:t>
            </a:r>
            <a:r>
              <a:rPr sz="1450" spc="5" dirty="0">
                <a:latin typeface="Courier" charset="0"/>
                <a:cs typeface="Courier" charset="0"/>
              </a:rPr>
              <a:t>in.hasNextInt() </a:t>
            </a:r>
            <a:r>
              <a:rPr sz="1450" spc="5" dirty="0">
                <a:latin typeface="Arial"/>
                <a:cs typeface="Arial"/>
              </a:rPr>
              <a:t>returns </a:t>
            </a:r>
            <a:r>
              <a:rPr sz="1450" spc="5" dirty="0">
                <a:latin typeface="Courier" charset="0"/>
                <a:cs typeface="Courier" charset="0"/>
              </a:rPr>
              <a:t>false</a:t>
            </a:r>
            <a:r>
              <a:rPr sz="1450" spc="5" dirty="0">
                <a:latin typeface="Arial"/>
                <a:cs typeface="Arial"/>
              </a:rPr>
              <a:t>, and </a:t>
            </a:r>
            <a:r>
              <a:rPr sz="1450" spc="5" dirty="0">
                <a:latin typeface="Courier" charset="0"/>
                <a:cs typeface="Courier" charset="0"/>
              </a:rPr>
              <a:t>readData </a:t>
            </a:r>
            <a:r>
              <a:rPr sz="1450" spc="5" dirty="0">
                <a:latin typeface="Arial"/>
                <a:cs typeface="Arial"/>
              </a:rPr>
              <a:t>throws a  </a:t>
            </a:r>
            <a:r>
              <a:rPr sz="1450" spc="5" dirty="0">
                <a:latin typeface="Courier" charset="0"/>
                <a:cs typeface="Courier" charset="0"/>
              </a:rPr>
              <a:t>BadDataException</a:t>
            </a:r>
            <a:r>
              <a:rPr sz="1450" spc="5" dirty="0">
                <a:latin typeface="Arial"/>
                <a:cs typeface="Arial"/>
              </a:rPr>
              <a:t>. The </a:t>
            </a:r>
            <a:r>
              <a:rPr sz="1450" spc="5" dirty="0">
                <a:latin typeface="Courier" charset="0"/>
                <a:cs typeface="Courier" charset="0"/>
              </a:rPr>
              <a:t>readFile</a:t>
            </a:r>
            <a:r>
              <a:rPr sz="1450" spc="-40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doesn't catch </a:t>
            </a:r>
            <a:r>
              <a:rPr sz="1450" dirty="0">
                <a:latin typeface="Arial"/>
                <a:cs typeface="Arial"/>
              </a:rPr>
              <a:t>it, </a:t>
            </a:r>
            <a:r>
              <a:rPr sz="1450" spc="5" dirty="0">
                <a:latin typeface="Arial"/>
                <a:cs typeface="Arial"/>
              </a:rPr>
              <a:t>so 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propagates back to </a:t>
            </a:r>
            <a:r>
              <a:rPr sz="1450" spc="5" dirty="0">
                <a:latin typeface="Courier" charset="0"/>
                <a:cs typeface="Courier" charset="0"/>
              </a:rPr>
              <a:t>main</a:t>
            </a:r>
            <a:r>
              <a:rPr sz="1450" spc="5" dirty="0">
                <a:latin typeface="Arial"/>
                <a:cs typeface="Arial"/>
              </a:rPr>
              <a:t>, where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is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caught.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711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section_1/</a:t>
            </a:r>
            <a:r>
              <a:rPr spc="70" dirty="0">
                <a:solidFill>
                  <a:srgbClr val="000080"/>
                </a:solidFill>
                <a:hlinkClick r:id="rId2"/>
              </a:rPr>
              <a:t>Total.java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48363" y="802453"/>
            <a:ext cx="6035040" cy="1255395"/>
          </a:xfrm>
          <a:custGeom>
            <a:avLst/>
            <a:gdLst/>
            <a:ahLst/>
            <a:cxnLst/>
            <a:rect l="l" t="t" r="r" b="b"/>
            <a:pathLst>
              <a:path w="6035040" h="1255395">
                <a:moveTo>
                  <a:pt x="0" y="0"/>
                </a:moveTo>
                <a:lnTo>
                  <a:pt x="6034620" y="0"/>
                </a:lnTo>
                <a:lnTo>
                  <a:pt x="6034620" y="1255134"/>
                </a:lnTo>
                <a:lnTo>
                  <a:pt x="0" y="1255134"/>
                </a:lnTo>
                <a:lnTo>
                  <a:pt x="0" y="0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736" y="868784"/>
            <a:ext cx="25939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 indent="-194310">
              <a:lnSpc>
                <a:spcPts val="1000"/>
              </a:lnSpc>
              <a:buClr>
                <a:srgbClr val="0073FF"/>
              </a:buClr>
              <a:buFont typeface="Courier New"/>
              <a:buAutoNum type="arabicPlain"/>
              <a:tabLst>
                <a:tab pos="1949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java.io.File;</a:t>
            </a:r>
            <a:endParaRPr sz="850">
              <a:latin typeface="Courier New"/>
              <a:cs typeface="Courier New"/>
            </a:endParaRPr>
          </a:p>
          <a:p>
            <a:pPr marL="1943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1949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java.io.FileNotFoundException;</a:t>
            </a:r>
            <a:endParaRPr sz="850">
              <a:latin typeface="Courier New"/>
              <a:cs typeface="Courier New"/>
            </a:endParaRPr>
          </a:p>
          <a:p>
            <a:pPr marL="1943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1949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java.io.PrintWriter;</a:t>
            </a:r>
            <a:endParaRPr sz="850">
              <a:latin typeface="Courier New"/>
              <a:cs typeface="Courier New"/>
            </a:endParaRPr>
          </a:p>
          <a:p>
            <a:pPr marL="194310" indent="-194310">
              <a:lnSpc>
                <a:spcPts val="980"/>
              </a:lnSpc>
              <a:buClr>
                <a:srgbClr val="0073FF"/>
              </a:buClr>
              <a:buFont typeface="Courier New"/>
              <a:buAutoNum type="arabicPlain"/>
              <a:tabLst>
                <a:tab pos="194945" algn="l"/>
              </a:tabLst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50" spc="-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java.util.Scanner;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98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219" y="1492195"/>
            <a:ext cx="416496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194310">
              <a:lnSpc>
                <a:spcPts val="1180"/>
              </a:lnSpc>
              <a:spcBef>
                <a:spcPts val="50"/>
              </a:spcBef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file with numbers, and writes the numbers to another  file, lined up in a column and followed by their</a:t>
            </a:r>
            <a:r>
              <a:rPr sz="1050" spc="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total.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980"/>
              </a:lnSpc>
            </a:pP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6265" y="810491"/>
            <a:ext cx="133003" cy="124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959" y="810491"/>
            <a:ext cx="141310" cy="282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7436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1622"/>
            <a:ext cx="5935345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200" spc="5" dirty="0">
                <a:latin typeface="Arial"/>
                <a:cs typeface="Arial"/>
              </a:rPr>
              <a:t>If the </a:t>
            </a:r>
            <a:r>
              <a:rPr sz="1200" spc="10" dirty="0">
                <a:latin typeface="Courier" charset="0"/>
                <a:cs typeface="Courier" charset="0"/>
              </a:rPr>
              <a:t>readValue </a:t>
            </a:r>
            <a:r>
              <a:rPr sz="1200" spc="10" dirty="0">
                <a:latin typeface="Arial"/>
                <a:cs typeface="Arial"/>
              </a:rPr>
              <a:t>method had </a:t>
            </a:r>
            <a:r>
              <a:rPr sz="1200" spc="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throw a </a:t>
            </a:r>
            <a:r>
              <a:rPr sz="1200" spc="10" dirty="0">
                <a:latin typeface="Courier" charset="0"/>
                <a:cs typeface="Courier" charset="0"/>
              </a:rPr>
              <a:t>NoSuchElementException </a:t>
            </a:r>
            <a:r>
              <a:rPr sz="1200" spc="5" dirty="0">
                <a:latin typeface="Arial"/>
                <a:cs typeface="Arial"/>
              </a:rPr>
              <a:t>instead of </a:t>
            </a:r>
            <a:r>
              <a:rPr sz="1200" spc="10" dirty="0">
                <a:latin typeface="Arial"/>
                <a:cs typeface="Arial"/>
              </a:rPr>
              <a:t>a  </a:t>
            </a:r>
            <a:r>
              <a:rPr sz="1200" spc="10" dirty="0">
                <a:latin typeface="Courier" charset="0"/>
                <a:cs typeface="Courier" charset="0"/>
              </a:rPr>
              <a:t>BadDataException</a:t>
            </a:r>
            <a:r>
              <a:rPr sz="1200" spc="-32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when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next </a:t>
            </a:r>
            <a:r>
              <a:rPr sz="1200" spc="5" dirty="0">
                <a:latin typeface="Arial"/>
                <a:cs typeface="Arial"/>
              </a:rPr>
              <a:t>input isn’t </a:t>
            </a:r>
            <a:r>
              <a:rPr sz="1200" spc="10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floating-point </a:t>
            </a:r>
            <a:r>
              <a:rPr sz="1200" spc="10" dirty="0">
                <a:latin typeface="Arial"/>
                <a:cs typeface="Arial"/>
              </a:rPr>
              <a:t>number, how would </a:t>
            </a:r>
            <a:r>
              <a:rPr sz="1200" spc="5" dirty="0">
                <a:latin typeface="Arial"/>
                <a:cs typeface="Arial"/>
              </a:rPr>
              <a:t>the  </a:t>
            </a:r>
            <a:r>
              <a:rPr sz="1200" spc="10" dirty="0">
                <a:latin typeface="Arial"/>
                <a:cs typeface="Arial"/>
              </a:rPr>
              <a:t>implementation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change?</a:t>
            </a:r>
            <a:endParaRPr sz="12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86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could simply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be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76" y="1741137"/>
            <a:ext cx="5344795" cy="577722"/>
          </a:xfrm>
          <a:prstGeom prst="rect">
            <a:avLst/>
          </a:prstGeom>
          <a:ln w="831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private void readValue(Scanner in, int i)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0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data[i]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in.nextDouble();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10744" y="1429715"/>
            <a:ext cx="5493711" cy="2589388"/>
          </a:xfrm>
          <a:prstGeom prst="rect">
            <a:avLst/>
          </a:prstGeom>
        </p:spPr>
        <p:txBody>
          <a:bodyPr vert="horz" wrap="square" lIns="0" tIns="10413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endParaRPr lang="en-US" spc="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pc="5" dirty="0" smtClean="0">
                <a:latin typeface="Arial"/>
                <a:cs typeface="Arial"/>
              </a:rPr>
              <a:t>The </a:t>
            </a:r>
            <a:r>
              <a:rPr spc="5" dirty="0"/>
              <a:t>nextDouble</a:t>
            </a:r>
            <a:r>
              <a:rPr spc="-385" dirty="0"/>
              <a:t> </a:t>
            </a:r>
            <a:r>
              <a:rPr spc="5" dirty="0">
                <a:latin typeface="Arial"/>
                <a:cs typeface="Arial"/>
              </a:rPr>
              <a:t>method throws a </a:t>
            </a:r>
            <a:r>
              <a:rPr spc="5" dirty="0"/>
              <a:t>NoSuchElementException</a:t>
            </a:r>
          </a:p>
          <a:p>
            <a:pPr marL="12700" marR="5080">
              <a:lnSpc>
                <a:spcPct val="117900"/>
              </a:lnSpc>
              <a:spcBef>
                <a:spcPts val="40"/>
              </a:spcBef>
            </a:pPr>
            <a:r>
              <a:rPr spc="5" dirty="0">
                <a:latin typeface="Arial"/>
                <a:cs typeface="Arial"/>
              </a:rPr>
              <a:t>or a </a:t>
            </a:r>
            <a:r>
              <a:rPr spc="5" dirty="0"/>
              <a:t>InputMismatchException </a:t>
            </a:r>
            <a:r>
              <a:rPr spc="5" dirty="0">
                <a:latin typeface="Arial"/>
                <a:cs typeface="Arial"/>
              </a:rPr>
              <a:t>(which is a subclass of  </a:t>
            </a:r>
            <a:r>
              <a:rPr spc="5" dirty="0"/>
              <a:t>NoSuchElementException</a:t>
            </a:r>
            <a:r>
              <a:rPr spc="5" dirty="0">
                <a:latin typeface="Arial"/>
                <a:cs typeface="Arial"/>
              </a:rPr>
              <a:t>) when the next input isn’t a floating-  point number. That exception isn’t a checked exception, so </a:t>
            </a:r>
            <a:r>
              <a:rPr dirty="0">
                <a:latin typeface="Arial"/>
                <a:cs typeface="Arial"/>
              </a:rPr>
              <a:t>it </a:t>
            </a:r>
            <a:r>
              <a:rPr spc="5" dirty="0">
                <a:latin typeface="Arial"/>
                <a:cs typeface="Arial"/>
              </a:rPr>
              <a:t>need  not be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declared.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7087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5479"/>
            <a:ext cx="585025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happens</a:t>
            </a:r>
            <a:r>
              <a:rPr sz="1200" spc="5" dirty="0">
                <a:latin typeface="Arial"/>
                <a:cs typeface="Arial"/>
              </a:rPr>
              <a:t> to the </a:t>
            </a:r>
            <a:r>
              <a:rPr sz="1200" spc="10" dirty="0">
                <a:latin typeface="Courier" charset="0"/>
                <a:cs typeface="Courier" charset="0"/>
              </a:rPr>
              <a:t>Scanner</a:t>
            </a:r>
            <a:r>
              <a:rPr sz="1200" spc="-385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object if the </a:t>
            </a:r>
            <a:r>
              <a:rPr sz="1200" spc="10" dirty="0">
                <a:latin typeface="Courier" charset="0"/>
                <a:cs typeface="Courier" charset="0"/>
              </a:rPr>
              <a:t>readData</a:t>
            </a:r>
            <a:r>
              <a:rPr sz="1200" spc="-38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method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throws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exception?</a:t>
            </a:r>
            <a:endParaRPr sz="1200" dirty="0">
              <a:latin typeface="Arial"/>
              <a:cs typeface="Arial"/>
            </a:endParaRPr>
          </a:p>
          <a:p>
            <a:pPr marL="291465" marR="478790">
              <a:lnSpc>
                <a:spcPct val="116599"/>
              </a:lnSpc>
              <a:spcBef>
                <a:spcPts val="64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close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is called on the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  before the exception is propagated to its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handler.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57673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60" dirty="0"/>
              <a:t> </a:t>
            </a:r>
            <a:r>
              <a:rPr spc="35" dirty="0"/>
              <a:t>11.28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65130"/>
            <a:ext cx="552259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 happens </a:t>
            </a:r>
            <a:r>
              <a:rPr sz="1200" spc="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Scanner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readData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method </a:t>
            </a:r>
            <a:r>
              <a:rPr sz="1200" spc="5" dirty="0">
                <a:latin typeface="Arial"/>
                <a:cs typeface="Arial"/>
              </a:rPr>
              <a:t>doesn’t</a:t>
            </a:r>
            <a:r>
              <a:rPr sz="1200" spc="10" dirty="0">
                <a:latin typeface="Arial"/>
                <a:cs typeface="Arial"/>
              </a:rPr>
              <a:t> throw an  exception?</a:t>
            </a:r>
            <a:endParaRPr sz="1200" dirty="0">
              <a:latin typeface="Arial"/>
              <a:cs typeface="Arial"/>
            </a:endParaRPr>
          </a:p>
          <a:p>
            <a:pPr marL="291465" marR="151130">
              <a:lnSpc>
                <a:spcPct val="120400"/>
              </a:lnSpc>
              <a:spcBef>
                <a:spcPts val="570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close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is called on the </a:t>
            </a:r>
            <a:r>
              <a:rPr sz="1450" spc="5" dirty="0">
                <a:latin typeface="Courier" charset="0"/>
                <a:cs typeface="Courier" charset="0"/>
              </a:rPr>
              <a:t>Scanner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  before the </a:t>
            </a:r>
            <a:r>
              <a:rPr sz="1450" spc="5" dirty="0">
                <a:latin typeface="Courier" charset="0"/>
                <a:cs typeface="Courier" charset="0"/>
              </a:rPr>
              <a:t>readFile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method returns to its caller.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07" y="606768"/>
            <a:ext cx="5361940" cy="66675"/>
          </a:xfrm>
          <a:custGeom>
            <a:avLst/>
            <a:gdLst/>
            <a:ahLst/>
            <a:cxnLst/>
            <a:rect l="l" t="t" r="r" b="b"/>
            <a:pathLst>
              <a:path w="5361940" h="66675">
                <a:moveTo>
                  <a:pt x="0" y="0"/>
                </a:moveTo>
                <a:lnTo>
                  <a:pt x="5361336" y="0"/>
                </a:lnTo>
                <a:lnTo>
                  <a:pt x="5361336" y="66497"/>
                </a:lnTo>
                <a:lnTo>
                  <a:pt x="0" y="66497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75" dirty="0"/>
              <a:t> </a:t>
            </a:r>
            <a:r>
              <a:rPr spc="20" dirty="0"/>
              <a:t>11.1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507" y="786853"/>
            <a:ext cx="572516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What happens when you supply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same name </a:t>
            </a:r>
            <a:r>
              <a:rPr sz="1200" spc="5" dirty="0">
                <a:latin typeface="Arial"/>
                <a:cs typeface="Arial"/>
              </a:rPr>
              <a:t>for the input </a:t>
            </a:r>
            <a:r>
              <a:rPr sz="1200" spc="10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output files to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10" dirty="0">
                <a:latin typeface="Courier" charset="0"/>
                <a:cs typeface="Courier" charset="0"/>
              </a:rPr>
              <a:t>Total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program? Try </a:t>
            </a:r>
            <a:r>
              <a:rPr sz="1200" spc="5" dirty="0">
                <a:latin typeface="Arial"/>
                <a:cs typeface="Arial"/>
              </a:rPr>
              <a:t>it out if </a:t>
            </a:r>
            <a:r>
              <a:rPr sz="1200" spc="10" dirty="0">
                <a:latin typeface="Arial"/>
                <a:cs typeface="Arial"/>
              </a:rPr>
              <a:t>you are </a:t>
            </a:r>
            <a:r>
              <a:rPr sz="1200" spc="5" dirty="0">
                <a:latin typeface="Arial"/>
                <a:cs typeface="Arial"/>
              </a:rPr>
              <a:t>not sure.</a:t>
            </a:r>
            <a:endParaRPr sz="1200" dirty="0">
              <a:latin typeface="Arial"/>
              <a:cs typeface="Arial"/>
            </a:endParaRPr>
          </a:p>
          <a:p>
            <a:pPr marL="291465" marR="217170">
              <a:lnSpc>
                <a:spcPct val="118500"/>
              </a:lnSpc>
              <a:spcBef>
                <a:spcPts val="605"/>
              </a:spcBef>
            </a:pPr>
            <a:r>
              <a:rPr sz="1450" b="1" spc="5" dirty="0">
                <a:latin typeface="Arial"/>
                <a:cs typeface="Arial"/>
              </a:rPr>
              <a:t>Answer: </a:t>
            </a: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5" dirty="0">
                <a:latin typeface="Courier" charset="0"/>
                <a:cs typeface="Courier" charset="0"/>
              </a:rPr>
              <a:t>PrintWriter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object is created, the output  file is emptied. Sadly, that is the same file as the input file. The  input file is now empty and the </a:t>
            </a:r>
            <a:r>
              <a:rPr sz="1450" spc="5" dirty="0">
                <a:latin typeface="Courier" charset="0"/>
                <a:cs typeface="Courier" charset="0"/>
              </a:rPr>
              <a:t>while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loop exits immediately.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5465</Words>
  <Application>Microsoft Office PowerPoint</Application>
  <PresentationFormat>Custom</PresentationFormat>
  <Paragraphs>773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Chapter 11 – Input/Output and  Exception Handling</vt:lpstr>
      <vt:lpstr>Chapter Goals</vt:lpstr>
      <vt:lpstr>Reading and Writing Text Files -  Reading</vt:lpstr>
      <vt:lpstr>Reading and Writing Text Files -  Reading</vt:lpstr>
      <vt:lpstr>Reading and Writing Text Files - Writing</vt:lpstr>
      <vt:lpstr>FileNotFoundException</vt:lpstr>
      <vt:lpstr>Reading and Writing Text Files -  Example</vt:lpstr>
      <vt:lpstr>section_1/Total.java</vt:lpstr>
      <vt:lpstr>Self Check 11.1</vt:lpstr>
      <vt:lpstr>Self Check 11.2</vt:lpstr>
      <vt:lpstr>Self Check 11.3</vt:lpstr>
      <vt:lpstr>Self Check 11.4</vt:lpstr>
      <vt:lpstr>Self Check 11.5</vt:lpstr>
      <vt:lpstr>Text Input and Output</vt:lpstr>
      <vt:lpstr>Text Input and Output</vt:lpstr>
      <vt:lpstr>Text Input and Output</vt:lpstr>
      <vt:lpstr>Text Input and Output - Reading  Characters</vt:lpstr>
      <vt:lpstr>Text Input and Output - Classifying  Characters</vt:lpstr>
      <vt:lpstr>Text Input and Output - Reading Lines</vt:lpstr>
      <vt:lpstr>Text Input and Output - Reading Lines</vt:lpstr>
      <vt:lpstr>Text Input and Output - Scanning a  String</vt:lpstr>
      <vt:lpstr>Text Input and Output - Converting  Strings to Numbers</vt:lpstr>
      <vt:lpstr>Avoiding Errors When Reading Numbers</vt:lpstr>
      <vt:lpstr>Mixing Number, Word, and Line Input</vt:lpstr>
      <vt:lpstr>Mixing Number, Word, and Line Input</vt:lpstr>
      <vt:lpstr>Formatting Output</vt:lpstr>
      <vt:lpstr>Formatting Output</vt:lpstr>
      <vt:lpstr>Formatting Output</vt:lpstr>
      <vt:lpstr>Self Check 11.6</vt:lpstr>
      <vt:lpstr>Self Check 11.7</vt:lpstr>
      <vt:lpstr>Self Check 11.8</vt:lpstr>
      <vt:lpstr>Self Check 11.9</vt:lpstr>
      <vt:lpstr>Self Check 11.10</vt:lpstr>
      <vt:lpstr>Command Line Arguments</vt:lpstr>
      <vt:lpstr>Command Line Arguments</vt:lpstr>
      <vt:lpstr>section_3/CaesarCipher.java</vt:lpstr>
      <vt:lpstr>Self Check 11.11</vt:lpstr>
      <vt:lpstr>Self Check 11.12</vt:lpstr>
      <vt:lpstr>Self Check 11.13</vt:lpstr>
      <vt:lpstr>Self Check 11.14</vt:lpstr>
      <vt:lpstr>Self Check 11.15</vt:lpstr>
      <vt:lpstr>Exception Handling - Throwing  Exceptions</vt:lpstr>
      <vt:lpstr>Syntax 11.1 Throwing an Exception</vt:lpstr>
      <vt:lpstr>Hierarchy of Exception Classes</vt:lpstr>
      <vt:lpstr>Catching Exceptions</vt:lpstr>
      <vt:lpstr>Catching Exceptions</vt:lpstr>
      <vt:lpstr>Catching Exceptions</vt:lpstr>
      <vt:lpstr>Catching Exceptions</vt:lpstr>
      <vt:lpstr>Syntax 11.2 Catching Exceptions</vt:lpstr>
      <vt:lpstr>Checked Exceptions</vt:lpstr>
      <vt:lpstr>Checked Exceptions</vt:lpstr>
      <vt:lpstr>Checked Exceptions - throws</vt:lpstr>
      <vt:lpstr>Checked Exceptions - throws</vt:lpstr>
      <vt:lpstr>Syntax 11.3 throws Clause</vt:lpstr>
      <vt:lpstr>Closing Resources</vt:lpstr>
      <vt:lpstr>Slide 56</vt:lpstr>
      <vt:lpstr>The try-with-resources statement</vt:lpstr>
      <vt:lpstr>Designing Your Own Exception Types</vt:lpstr>
      <vt:lpstr>Designing Your Own Exception Types</vt:lpstr>
      <vt:lpstr>Self Check 11.16</vt:lpstr>
      <vt:lpstr>Self Check 11.17</vt:lpstr>
      <vt:lpstr>Self Check 11.18</vt:lpstr>
      <vt:lpstr>Self Check 11.19</vt:lpstr>
      <vt:lpstr>Self Check 11.20</vt:lpstr>
      <vt:lpstr>Self Check 11.21</vt:lpstr>
      <vt:lpstr>Self Check 11.22</vt:lpstr>
      <vt:lpstr>Self Check 11.23</vt:lpstr>
      <vt:lpstr>The try/finally statement</vt:lpstr>
      <vt:lpstr>Application: Handling Input Errors</vt:lpstr>
      <vt:lpstr>Case Study: A Complete Example</vt:lpstr>
      <vt:lpstr>section_5/DataAnalyzer.java</vt:lpstr>
      <vt:lpstr>The readFile Method of the DataSetReader Class</vt:lpstr>
      <vt:lpstr>The readData Method of the DataSetReader Class</vt:lpstr>
      <vt:lpstr>The readValue method of the DataSetReader class</vt:lpstr>
      <vt:lpstr>Error Scenario</vt:lpstr>
      <vt:lpstr>section_5/DataSetReader.java</vt:lpstr>
      <vt:lpstr>section_5/BadDataException.java</vt:lpstr>
      <vt:lpstr>Self Check 11.24</vt:lpstr>
      <vt:lpstr>Self Check 11.25</vt:lpstr>
      <vt:lpstr>Self Check 11.26</vt:lpstr>
      <vt:lpstr>Self Check 11.27</vt:lpstr>
      <vt:lpstr>Self Check 11.28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– Input/Output and  Exception Handling</dc:title>
  <dc:creator>GDonini</dc:creator>
  <cp:lastModifiedBy>GD</cp:lastModifiedBy>
  <cp:revision>6</cp:revision>
  <dcterms:created xsi:type="dcterms:W3CDTF">2016-01-18T23:25:55Z</dcterms:created>
  <dcterms:modified xsi:type="dcterms:W3CDTF">2016-01-23T05:24:38Z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