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90" r:id="rId31"/>
    <p:sldId id="291" r:id="rId32"/>
    <p:sldId id="293" r:id="rId33"/>
    <p:sldId id="294" r:id="rId34"/>
    <p:sldId id="295" r:id="rId35"/>
    <p:sldId id="297" r:id="rId36"/>
    <p:sldId id="299" r:id="rId37"/>
    <p:sldId id="300" r:id="rId38"/>
    <p:sldId id="301" r:id="rId39"/>
    <p:sldId id="302" r:id="rId40"/>
    <p:sldId id="303" r:id="rId41"/>
    <p:sldId id="305" r:id="rId42"/>
    <p:sldId id="306" r:id="rId43"/>
    <p:sldId id="307" r:id="rId44"/>
    <p:sldId id="308" r:id="rId45"/>
    <p:sldId id="309" r:id="rId46"/>
    <p:sldId id="310" r:id="rId47"/>
    <p:sldId id="311" r:id="rId48"/>
    <p:sldId id="312" r:id="rId49"/>
    <p:sldId id="313" r:id="rId50"/>
    <p:sldId id="314" r:id="rId51"/>
    <p:sldId id="316" r:id="rId52"/>
    <p:sldId id="317" r:id="rId53"/>
    <p:sldId id="318" r:id="rId54"/>
    <p:sldId id="319" r:id="rId55"/>
    <p:sldId id="320" r:id="rId56"/>
    <p:sldId id="321" r:id="rId57"/>
    <p:sldId id="322" r:id="rId58"/>
    <p:sldId id="323" r:id="rId59"/>
    <p:sldId id="324" r:id="rId60"/>
    <p:sldId id="325" r:id="rId61"/>
    <p:sldId id="327" r:id="rId62"/>
    <p:sldId id="328" r:id="rId63"/>
    <p:sldId id="329" r:id="rId64"/>
    <p:sldId id="330" r:id="rId65"/>
    <p:sldId id="331" r:id="rId66"/>
    <p:sldId id="332" r:id="rId67"/>
    <p:sldId id="333" r:id="rId68"/>
    <p:sldId id="334" r:id="rId69"/>
    <p:sldId id="335" r:id="rId70"/>
    <p:sldId id="337" r:id="rId71"/>
    <p:sldId id="339" r:id="rId72"/>
    <p:sldId id="341" r:id="rId73"/>
    <p:sldId id="342" r:id="rId74"/>
    <p:sldId id="343" r:id="rId75"/>
    <p:sldId id="344" r:id="rId76"/>
    <p:sldId id="346" r:id="rId77"/>
    <p:sldId id="347" r:id="rId78"/>
    <p:sldId id="348" r:id="rId79"/>
    <p:sldId id="351" r:id="rId80"/>
    <p:sldId id="352" r:id="rId81"/>
    <p:sldId id="353" r:id="rId82"/>
    <p:sldId id="354" r:id="rId83"/>
    <p:sldId id="355" r:id="rId84"/>
    <p:sldId id="356" r:id="rId85"/>
    <p:sldId id="357" r:id="rId86"/>
    <p:sldId id="359" r:id="rId87"/>
    <p:sldId id="360" r:id="rId88"/>
    <p:sldId id="361" r:id="rId89"/>
    <p:sldId id="363" r:id="rId90"/>
    <p:sldId id="365" r:id="rId91"/>
    <p:sldId id="366" r:id="rId92"/>
    <p:sldId id="367" r:id="rId93"/>
    <p:sldId id="368" r:id="rId94"/>
    <p:sldId id="369" r:id="rId95"/>
  </p:sldIdLst>
  <p:sldSz cx="7315200" cy="5486400" type="B5JIS"/>
  <p:notesSz cx="7315200" cy="548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712"/>
  </p:normalViewPr>
  <p:slideViewPr>
    <p:cSldViewPr>
      <p:cViewPr varScale="1">
        <p:scale>
          <a:sx n="124" d="100"/>
          <a:sy n="124" d="100"/>
        </p:scale>
        <p:origin x="-23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8640" y="1700784"/>
            <a:ext cx="6217920" cy="11521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97280" y="3072384"/>
            <a:ext cx="5120640" cy="1371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4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27011" y="104146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17" name="bk object 17"/>
          <p:cNvSpPr/>
          <p:nvPr/>
        </p:nvSpPr>
        <p:spPr>
          <a:xfrm>
            <a:off x="916393" y="1444701"/>
            <a:ext cx="1574952" cy="14653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365760" y="1261872"/>
            <a:ext cx="3182112" cy="362102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767328" y="1261872"/>
            <a:ext cx="3182112" cy="362102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4311" y="277004"/>
            <a:ext cx="5886577" cy="364490"/>
          </a:xfrm>
          <a:prstGeom prst="rect">
            <a:avLst/>
          </a:prstGeom>
        </p:spPr>
        <p:txBody>
          <a:bodyPr wrap="square" lIns="0" tIns="0" rIns="0" bIns="0">
            <a:spAutoFit/>
          </a:bodyPr>
          <a:lstStyle>
            <a:lvl1pPr>
              <a:defRPr sz="23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14311" y="912619"/>
            <a:ext cx="5886577" cy="3539490"/>
          </a:xfrm>
          <a:prstGeom prst="rect">
            <a:avLst/>
          </a:prstGeom>
        </p:spPr>
        <p:txBody>
          <a:bodyPr wrap="square" lIns="0" tIns="0" rIns="0" bIns="0">
            <a:spAutoFit/>
          </a:bodyPr>
          <a:lstStyle>
            <a:lvl1pPr>
              <a:defRPr sz="14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487168" y="5102352"/>
            <a:ext cx="2340864" cy="2743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65760" y="5102352"/>
            <a:ext cx="1682496" cy="2743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a:xfrm>
            <a:off x="5266944" y="5102352"/>
            <a:ext cx="1682496" cy="2743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slow"/>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1\ArrayUtil.java"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2\StopWatch.jav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2\SelectionSortTimer.java"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4\MergeSorter.jav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4\MergeSortDemo.java"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6_1\LinearSearcher.java"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file:///\\localhost\Users\Mili\Downloads\BJ6_LectureSlides\ch14\code\section_6_1\LinearSearchDemo.java"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6_2\BinarySearcher.java"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1\SelectionSorter.java"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localhost\Users\Mili\Downloads\BJ6_LectureSlides\ch14\code\section_1\SelectionSortDemo.java"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36232"/>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88325"/>
            <a:ext cx="3817620" cy="694690"/>
          </a:xfrm>
          <a:prstGeom prst="rect">
            <a:avLst/>
          </a:prstGeom>
        </p:spPr>
        <p:txBody>
          <a:bodyPr vert="horz" wrap="square" lIns="0" tIns="0" rIns="0" bIns="0" rtlCol="0">
            <a:spAutoFit/>
          </a:bodyPr>
          <a:lstStyle/>
          <a:p>
            <a:pPr marL="12700" marR="5080">
              <a:lnSpc>
                <a:spcPts val="2750"/>
              </a:lnSpc>
            </a:pPr>
            <a:r>
              <a:rPr spc="110" dirty="0"/>
              <a:t>Chapter </a:t>
            </a:r>
            <a:r>
              <a:rPr spc="120" dirty="0"/>
              <a:t>14 </a:t>
            </a:r>
            <a:r>
              <a:rPr spc="305" dirty="0"/>
              <a:t>– </a:t>
            </a:r>
            <a:r>
              <a:rPr spc="135" dirty="0"/>
              <a:t>Sorting</a:t>
            </a:r>
            <a:r>
              <a:rPr spc="-434" dirty="0"/>
              <a:t> </a:t>
            </a:r>
            <a:r>
              <a:rPr spc="155" dirty="0"/>
              <a:t>and  </a:t>
            </a:r>
            <a:r>
              <a:rPr spc="120" dirty="0"/>
              <a:t>Searching</a:t>
            </a:r>
          </a:p>
        </p:txBody>
      </p:sp>
      <p:sp>
        <p:nvSpPr>
          <p:cNvPr id="4" name="object 2"/>
          <p:cNvSpPr>
            <a:spLocks noChangeAspect="1"/>
          </p:cNvSpPr>
          <p:nvPr/>
        </p:nvSpPr>
        <p:spPr>
          <a:xfrm>
            <a:off x="1691324" y="1219200"/>
            <a:ext cx="3135498" cy="3931920"/>
          </a:xfrm>
          <a:prstGeom prst="rect">
            <a:avLst/>
          </a:prstGeom>
          <a:blipFill>
            <a:blip r:embed="rId2" cstate="print"/>
            <a:stretch>
              <a:fillRect/>
            </a:stretch>
          </a:blipFill>
          <a:effectLst>
            <a:outerShdw blurRad="50800" dist="50800" dir="5400000" sx="1000" sy="1000" algn="ctr" rotWithShape="0">
              <a:srgbClr val="000000"/>
            </a:outerShdw>
          </a:effectLst>
        </p:spPr>
        <p:txBody>
          <a:bodyPr wrap="square" lIns="0" tIns="0" rIns="0" bIns="0" rtlCol="0"/>
          <a:lstStyle/>
          <a:p>
            <a:pPr algn="ctr"/>
            <a:endParaRPr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8226"/>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section_1/</a:t>
            </a:r>
            <a:r>
              <a:rPr spc="80" dirty="0">
                <a:solidFill>
                  <a:srgbClr val="000080"/>
                </a:solidFill>
                <a:hlinkClick r:id="rId2"/>
              </a:rPr>
              <a:t>ArrayUtil.java</a:t>
            </a:r>
          </a:p>
        </p:txBody>
      </p:sp>
      <p:sp>
        <p:nvSpPr>
          <p:cNvPr id="4" name="object 4"/>
          <p:cNvSpPr/>
          <p:nvPr/>
        </p:nvSpPr>
        <p:spPr>
          <a:xfrm>
            <a:off x="731995" y="922479"/>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28714" y="926362"/>
            <a:ext cx="169457" cy="358852"/>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86107" rIns="0" bIns="0" rtlCol="0">
            <a:spAutoFit/>
          </a:bodyPr>
          <a:lstStyle/>
          <a:p>
            <a:pPr marL="257810">
              <a:lnSpc>
                <a:spcPts val="1190"/>
              </a:lnSpc>
              <a:tabLst>
                <a:tab pos="490855" algn="l"/>
              </a:tabLst>
            </a:pPr>
            <a:r>
              <a:rPr sz="1000" b="1" spc="10" dirty="0">
                <a:solidFill>
                  <a:srgbClr val="0073FF"/>
                </a:solidFill>
                <a:latin typeface="Courier New"/>
                <a:cs typeface="Courier New"/>
              </a:rPr>
              <a:t>1	</a:t>
            </a:r>
            <a:r>
              <a:rPr sz="1000" spc="10" dirty="0">
                <a:solidFill>
                  <a:srgbClr val="CC0066"/>
                </a:solidFill>
                <a:latin typeface="Courier New"/>
                <a:cs typeface="Courier New"/>
              </a:rPr>
              <a:t>import</a:t>
            </a:r>
            <a:r>
              <a:rPr sz="1000" spc="-40" dirty="0">
                <a:solidFill>
                  <a:srgbClr val="CC0066"/>
                </a:solidFill>
                <a:latin typeface="Courier New"/>
                <a:cs typeface="Courier New"/>
              </a:rPr>
              <a:t> </a:t>
            </a:r>
            <a:r>
              <a:rPr sz="1000" spc="10" dirty="0">
                <a:latin typeface="Courier New"/>
                <a:cs typeface="Courier New"/>
              </a:rPr>
              <a:t>java.util.Random;</a:t>
            </a:r>
            <a:endParaRPr sz="1000">
              <a:latin typeface="Courier New"/>
              <a:cs typeface="Courier New"/>
            </a:endParaRPr>
          </a:p>
          <a:p>
            <a:pPr marL="257810">
              <a:lnSpc>
                <a:spcPts val="1175"/>
              </a:lnSpc>
            </a:pPr>
            <a:r>
              <a:rPr sz="1000" b="1" spc="10" dirty="0">
                <a:solidFill>
                  <a:srgbClr val="0073FF"/>
                </a:solidFill>
                <a:latin typeface="Courier New"/>
                <a:cs typeface="Courier New"/>
              </a:rPr>
              <a:t>2</a:t>
            </a:r>
            <a:endParaRPr sz="1000">
              <a:latin typeface="Courier New"/>
              <a:cs typeface="Courier New"/>
            </a:endParaRPr>
          </a:p>
          <a:p>
            <a:pPr marL="257810">
              <a:lnSpc>
                <a:spcPts val="1130"/>
              </a:lnSpc>
              <a:tabLst>
                <a:tab pos="490855" algn="l"/>
              </a:tabLst>
            </a:pPr>
            <a:r>
              <a:rPr sz="1000" b="1" spc="10" dirty="0">
                <a:solidFill>
                  <a:srgbClr val="0073FF"/>
                </a:solidFill>
                <a:latin typeface="Courier New"/>
                <a:cs typeface="Courier New"/>
              </a:rPr>
              <a:t>3	</a:t>
            </a:r>
            <a:r>
              <a:rPr sz="1000" spc="10" dirty="0">
                <a:latin typeface="Courier New"/>
                <a:cs typeface="Courier New"/>
              </a:rPr>
              <a:t>/**</a:t>
            </a:r>
            <a:endParaRPr sz="1000">
              <a:latin typeface="Courier New"/>
              <a:cs typeface="Courier New"/>
            </a:endParaRPr>
          </a:p>
          <a:p>
            <a:pPr marL="257810">
              <a:lnSpc>
                <a:spcPts val="1440"/>
              </a:lnSpc>
              <a:tabLst>
                <a:tab pos="723900" algn="l"/>
              </a:tabLst>
            </a:pPr>
            <a:r>
              <a:rPr sz="1000" b="1" spc="10" dirty="0">
                <a:solidFill>
                  <a:srgbClr val="0073FF"/>
                </a:solidFill>
                <a:latin typeface="Courier New"/>
                <a:cs typeface="Courier New"/>
              </a:rPr>
              <a:t>4	</a:t>
            </a:r>
            <a:r>
              <a:rPr sz="1250" dirty="0">
                <a:solidFill>
                  <a:srgbClr val="0073FF"/>
                </a:solidFill>
                <a:latin typeface="Times New Roman"/>
                <a:cs typeface="Times New Roman"/>
              </a:rPr>
              <a:t>This class contains utility methods for array</a:t>
            </a:r>
            <a:r>
              <a:rPr sz="1250" spc="25" dirty="0">
                <a:solidFill>
                  <a:srgbClr val="0073FF"/>
                </a:solidFill>
                <a:latin typeface="Times New Roman"/>
                <a:cs typeface="Times New Roman"/>
              </a:rPr>
              <a:t> </a:t>
            </a:r>
            <a:r>
              <a:rPr sz="1250" dirty="0">
                <a:solidFill>
                  <a:srgbClr val="0073FF"/>
                </a:solidFill>
                <a:latin typeface="Times New Roman"/>
                <a:cs typeface="Times New Roman"/>
              </a:rPr>
              <a:t>manipulation.</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5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6	</a:t>
            </a:r>
            <a:r>
              <a:rPr sz="1000" spc="10" dirty="0">
                <a:solidFill>
                  <a:srgbClr val="CC0066"/>
                </a:solidFill>
                <a:latin typeface="Courier New"/>
                <a:cs typeface="Courier New"/>
              </a:rPr>
              <a:t>public class</a:t>
            </a:r>
            <a:r>
              <a:rPr sz="1000" spc="-50" dirty="0">
                <a:solidFill>
                  <a:srgbClr val="CC0066"/>
                </a:solidFill>
                <a:latin typeface="Courier New"/>
                <a:cs typeface="Courier New"/>
              </a:rPr>
              <a:t> </a:t>
            </a:r>
            <a:r>
              <a:rPr sz="1000" spc="10" dirty="0">
                <a:latin typeface="Courier New"/>
                <a:cs typeface="Courier New"/>
              </a:rPr>
              <a:t>ArrayUtil</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7	</a:t>
            </a:r>
            <a:r>
              <a:rPr sz="1000" spc="10" dirty="0">
                <a:latin typeface="Courier New"/>
                <a:cs typeface="Courier New"/>
              </a:rPr>
              <a:t>{</a:t>
            </a:r>
            <a:endParaRPr sz="1000">
              <a:latin typeface="Courier New"/>
              <a:cs typeface="Courier New"/>
            </a:endParaRPr>
          </a:p>
          <a:p>
            <a:pPr marL="257810">
              <a:lnSpc>
                <a:spcPts val="1175"/>
              </a:lnSpc>
              <a:tabLst>
                <a:tab pos="723900" algn="l"/>
              </a:tabLst>
            </a:pPr>
            <a:r>
              <a:rPr sz="1000" b="1" spc="10" dirty="0">
                <a:solidFill>
                  <a:srgbClr val="0073FF"/>
                </a:solidFill>
                <a:latin typeface="Courier New"/>
                <a:cs typeface="Courier New"/>
              </a:rPr>
              <a:t>8	</a:t>
            </a:r>
            <a:r>
              <a:rPr sz="1000" spc="10" dirty="0">
                <a:solidFill>
                  <a:srgbClr val="CC0066"/>
                </a:solidFill>
                <a:latin typeface="Courier New"/>
                <a:cs typeface="Courier New"/>
              </a:rPr>
              <a:t>private static </a:t>
            </a:r>
            <a:r>
              <a:rPr sz="1000" spc="10" dirty="0">
                <a:latin typeface="Courier New"/>
                <a:cs typeface="Courier New"/>
              </a:rPr>
              <a:t>Random generator = </a:t>
            </a:r>
            <a:r>
              <a:rPr sz="1000" spc="10" dirty="0">
                <a:solidFill>
                  <a:srgbClr val="CC0066"/>
                </a:solidFill>
                <a:latin typeface="Courier New"/>
                <a:cs typeface="Courier New"/>
              </a:rPr>
              <a:t>new</a:t>
            </a:r>
            <a:r>
              <a:rPr sz="1000" dirty="0">
                <a:solidFill>
                  <a:srgbClr val="CC0066"/>
                </a:solidFill>
                <a:latin typeface="Courier New"/>
                <a:cs typeface="Courier New"/>
              </a:rPr>
              <a:t> </a:t>
            </a:r>
            <a:r>
              <a:rPr sz="1000" spc="10" dirty="0">
                <a:latin typeface="Courier New"/>
                <a:cs typeface="Courier New"/>
              </a:rPr>
              <a:t>Random();</a:t>
            </a:r>
            <a:endParaRPr sz="1000">
              <a:latin typeface="Courier New"/>
              <a:cs typeface="Courier New"/>
            </a:endParaRPr>
          </a:p>
          <a:p>
            <a:pPr marL="257810">
              <a:lnSpc>
                <a:spcPts val="1190"/>
              </a:lnSpc>
            </a:pPr>
            <a:r>
              <a:rPr sz="1000" b="1" spc="10" dirty="0">
                <a:solidFill>
                  <a:srgbClr val="0073FF"/>
                </a:solidFill>
                <a:latin typeface="Courier New"/>
                <a:cs typeface="Courier New"/>
              </a:rPr>
              <a:t>9</a:t>
            </a:r>
            <a:endParaRPr sz="1000">
              <a:latin typeface="Courier New"/>
              <a:cs typeface="Courier New"/>
            </a:endParaRPr>
          </a:p>
          <a:p>
            <a:pPr marL="12700">
              <a:lnSpc>
                <a:spcPct val="100000"/>
              </a:lnSpc>
              <a:spcBef>
                <a:spcPts val="320"/>
              </a:spcBef>
            </a:pPr>
            <a:r>
              <a:rPr b="1" spc="5" dirty="0">
                <a:latin typeface="Arial"/>
                <a:cs typeface="Arial"/>
              </a:rPr>
              <a:t>Typical Program</a:t>
            </a:r>
            <a:r>
              <a:rPr b="1" spc="-55" dirty="0">
                <a:latin typeface="Arial"/>
                <a:cs typeface="Arial"/>
              </a:rPr>
              <a:t> </a:t>
            </a:r>
            <a:r>
              <a:rPr b="1" spc="5" dirty="0">
                <a:latin typeface="Arial"/>
                <a:cs typeface="Arial"/>
              </a:rPr>
              <a:t>Run:</a:t>
            </a:r>
          </a:p>
        </p:txBody>
      </p:sp>
      <p:sp>
        <p:nvSpPr>
          <p:cNvPr id="8" name="object 8"/>
          <p:cNvSpPr txBox="1"/>
          <p:nvPr/>
        </p:nvSpPr>
        <p:spPr>
          <a:xfrm>
            <a:off x="1070915" y="2766602"/>
            <a:ext cx="5044440" cy="354378"/>
          </a:xfrm>
          <a:prstGeom prst="rect">
            <a:avLst/>
          </a:prstGeom>
          <a:ln w="9968">
            <a:solidFill>
              <a:srgbClr val="CCCCCC"/>
            </a:solidFill>
          </a:ln>
        </p:spPr>
        <p:txBody>
          <a:bodyPr vert="horz" wrap="square" lIns="0" tIns="5511" rIns="0" bIns="0" rtlCol="0">
            <a:spAutoFit/>
          </a:bodyPr>
          <a:lstStyle/>
          <a:p>
            <a:pPr>
              <a:lnSpc>
                <a:spcPct val="100000"/>
              </a:lnSpc>
              <a:spcBef>
                <a:spcPts val="43"/>
              </a:spcBef>
            </a:pPr>
            <a:endParaRPr sz="650" dirty="0">
              <a:latin typeface="Times New Roman"/>
              <a:cs typeface="Times New Roman"/>
            </a:endParaRPr>
          </a:p>
          <a:p>
            <a:pPr marL="62865">
              <a:lnSpc>
                <a:spcPct val="100000"/>
              </a:lnSpc>
            </a:pPr>
            <a:r>
              <a:rPr sz="600" spc="15" dirty="0">
                <a:latin typeface="Courier" charset="0"/>
                <a:cs typeface="Courier" charset="0"/>
              </a:rPr>
              <a:t>[65, 46, 14, 52, 38, 2, 96, 39, 14, 33, 13, 4, 24, 99, 89, 77, 73, 87, 36,</a:t>
            </a:r>
            <a:r>
              <a:rPr sz="600" spc="185" dirty="0">
                <a:latin typeface="Courier" charset="0"/>
                <a:cs typeface="Courier" charset="0"/>
              </a:rPr>
              <a:t> </a:t>
            </a:r>
            <a:r>
              <a:rPr sz="600" spc="15" dirty="0">
                <a:latin typeface="Courier" charset="0"/>
                <a:cs typeface="Courier" charset="0"/>
              </a:rPr>
              <a:t>81]</a:t>
            </a:r>
            <a:endParaRPr sz="600" dirty="0">
              <a:latin typeface="Courier" charset="0"/>
              <a:cs typeface="Courier" charset="0"/>
            </a:endParaRPr>
          </a:p>
          <a:p>
            <a:pPr marL="62865">
              <a:lnSpc>
                <a:spcPct val="100000"/>
              </a:lnSpc>
              <a:spcBef>
                <a:spcPts val="535"/>
              </a:spcBef>
            </a:pPr>
            <a:r>
              <a:rPr sz="600" spc="15" dirty="0">
                <a:latin typeface="Courier" charset="0"/>
                <a:cs typeface="Courier" charset="0"/>
              </a:rPr>
              <a:t>[2, 4, 13, 14, 14, 24, 33, 36, 38, 39, 46, 52, 65, 73, 77, 81, 87, 89, 96,</a:t>
            </a:r>
            <a:r>
              <a:rPr sz="600" spc="185" dirty="0">
                <a:latin typeface="Courier" charset="0"/>
                <a:cs typeface="Courier" charset="0"/>
              </a:rPr>
              <a:t> </a:t>
            </a:r>
            <a:r>
              <a:rPr sz="600" spc="15" dirty="0">
                <a:latin typeface="Courier" charset="0"/>
                <a:cs typeface="Courier" charset="0"/>
              </a:rPr>
              <a:t>99]</a:t>
            </a:r>
            <a:endParaRPr sz="600" dirty="0">
              <a:latin typeface="Courier" charset="0"/>
              <a:cs typeface="Courier"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8348"/>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14.1</a:t>
            </a:r>
          </a:p>
        </p:txBody>
      </p:sp>
      <p:sp>
        <p:nvSpPr>
          <p:cNvPr id="4" name="object 4"/>
          <p:cNvSpPr txBox="1"/>
          <p:nvPr/>
        </p:nvSpPr>
        <p:spPr>
          <a:xfrm>
            <a:off x="714311" y="904497"/>
            <a:ext cx="5730240" cy="1513205"/>
          </a:xfrm>
          <a:prstGeom prst="rect">
            <a:avLst/>
          </a:prstGeom>
        </p:spPr>
        <p:txBody>
          <a:bodyPr vert="horz" wrap="square" lIns="0" tIns="0" rIns="0" bIns="0" rtlCol="0">
            <a:spAutoFit/>
          </a:bodyPr>
          <a:lstStyle/>
          <a:p>
            <a:pPr marL="12700" marR="5080">
              <a:lnSpc>
                <a:spcPct val="103800"/>
              </a:lnSpc>
            </a:pPr>
            <a:r>
              <a:rPr sz="1450" spc="5" dirty="0">
                <a:latin typeface="Arial"/>
                <a:cs typeface="Arial"/>
              </a:rPr>
              <a:t>Why</a:t>
            </a:r>
            <a:r>
              <a:rPr sz="1450" dirty="0">
                <a:latin typeface="Arial"/>
                <a:cs typeface="Arial"/>
              </a:rPr>
              <a:t> </a:t>
            </a:r>
            <a:r>
              <a:rPr sz="1450" spc="5" dirty="0">
                <a:latin typeface="Arial"/>
                <a:cs typeface="Arial"/>
              </a:rPr>
              <a:t>do</a:t>
            </a:r>
            <a:r>
              <a:rPr sz="1450" dirty="0">
                <a:latin typeface="Arial"/>
                <a:cs typeface="Arial"/>
              </a:rPr>
              <a:t> </a:t>
            </a:r>
            <a:r>
              <a:rPr sz="1450" spc="5" dirty="0">
                <a:latin typeface="Arial"/>
                <a:cs typeface="Arial"/>
              </a:rPr>
              <a:t>we</a:t>
            </a:r>
            <a:r>
              <a:rPr sz="1450" dirty="0">
                <a:latin typeface="Arial"/>
                <a:cs typeface="Arial"/>
              </a:rPr>
              <a:t> </a:t>
            </a:r>
            <a:r>
              <a:rPr sz="1450" spc="5" dirty="0">
                <a:latin typeface="Arial"/>
                <a:cs typeface="Arial"/>
              </a:rPr>
              <a:t>need</a:t>
            </a:r>
            <a:r>
              <a:rPr sz="1450" dirty="0">
                <a:latin typeface="Arial"/>
                <a:cs typeface="Arial"/>
              </a:rPr>
              <a:t> </a:t>
            </a:r>
            <a:r>
              <a:rPr sz="1450" spc="5" dirty="0">
                <a:latin typeface="Arial"/>
                <a:cs typeface="Arial"/>
              </a:rPr>
              <a:t>the</a:t>
            </a:r>
            <a:r>
              <a:rPr sz="1450" dirty="0">
                <a:latin typeface="Arial"/>
                <a:cs typeface="Arial"/>
              </a:rPr>
              <a:t> </a:t>
            </a:r>
            <a:r>
              <a:rPr sz="1450" spc="5" dirty="0">
                <a:latin typeface="Courier" charset="0"/>
                <a:cs typeface="Courier" charset="0"/>
              </a:rPr>
              <a:t>temp</a:t>
            </a:r>
            <a:r>
              <a:rPr sz="1450" spc="-470" dirty="0">
                <a:latin typeface="Courier" charset="0"/>
                <a:cs typeface="Courier" charset="0"/>
              </a:rPr>
              <a:t> </a:t>
            </a:r>
            <a:r>
              <a:rPr sz="1450" spc="5" dirty="0">
                <a:latin typeface="Arial"/>
                <a:cs typeface="Arial"/>
              </a:rPr>
              <a:t>variable</a:t>
            </a:r>
            <a:r>
              <a:rPr sz="1450" dirty="0">
                <a:latin typeface="Arial"/>
                <a:cs typeface="Arial"/>
              </a:rPr>
              <a:t> </a:t>
            </a:r>
            <a:r>
              <a:rPr sz="1450" spc="5" dirty="0">
                <a:latin typeface="Arial"/>
                <a:cs typeface="Arial"/>
              </a:rPr>
              <a:t>in</a:t>
            </a:r>
            <a:r>
              <a:rPr sz="1450" dirty="0">
                <a:latin typeface="Arial"/>
                <a:cs typeface="Arial"/>
              </a:rPr>
              <a:t> </a:t>
            </a:r>
            <a:r>
              <a:rPr sz="1450" spc="5" dirty="0">
                <a:latin typeface="Arial"/>
                <a:cs typeface="Arial"/>
              </a:rPr>
              <a:t>the</a:t>
            </a:r>
            <a:r>
              <a:rPr sz="1450" dirty="0">
                <a:latin typeface="Arial"/>
                <a:cs typeface="Arial"/>
              </a:rPr>
              <a:t> </a:t>
            </a:r>
            <a:r>
              <a:rPr sz="1450" spc="5" dirty="0">
                <a:latin typeface="Courier" charset="0"/>
                <a:cs typeface="Courier" charset="0"/>
              </a:rPr>
              <a:t>swap</a:t>
            </a:r>
            <a:r>
              <a:rPr sz="1450" spc="-470" dirty="0">
                <a:latin typeface="Courier" charset="0"/>
                <a:cs typeface="Courier" charset="0"/>
              </a:rPr>
              <a:t> </a:t>
            </a:r>
            <a:r>
              <a:rPr sz="1450" spc="5" dirty="0">
                <a:latin typeface="Arial"/>
                <a:cs typeface="Arial"/>
              </a:rPr>
              <a:t>method?</a:t>
            </a:r>
            <a:r>
              <a:rPr sz="1450" dirty="0">
                <a:latin typeface="Arial"/>
                <a:cs typeface="Arial"/>
              </a:rPr>
              <a:t> </a:t>
            </a:r>
            <a:r>
              <a:rPr sz="1450" spc="5" dirty="0">
                <a:latin typeface="Arial"/>
                <a:cs typeface="Arial"/>
              </a:rPr>
              <a:t>What</a:t>
            </a:r>
            <a:r>
              <a:rPr sz="1450" dirty="0">
                <a:latin typeface="Arial"/>
                <a:cs typeface="Arial"/>
              </a:rPr>
              <a:t> </a:t>
            </a:r>
            <a:r>
              <a:rPr sz="1450" spc="5" dirty="0">
                <a:latin typeface="Arial"/>
                <a:cs typeface="Arial"/>
              </a:rPr>
              <a:t>would  happen</a:t>
            </a:r>
            <a:r>
              <a:rPr sz="1450" dirty="0">
                <a:latin typeface="Arial"/>
                <a:cs typeface="Arial"/>
              </a:rPr>
              <a:t> if </a:t>
            </a:r>
            <a:r>
              <a:rPr sz="1450" spc="5" dirty="0">
                <a:latin typeface="Arial"/>
                <a:cs typeface="Arial"/>
              </a:rPr>
              <a:t>you</a:t>
            </a:r>
            <a:r>
              <a:rPr sz="1450" dirty="0">
                <a:latin typeface="Arial"/>
                <a:cs typeface="Arial"/>
              </a:rPr>
              <a:t> </a:t>
            </a:r>
            <a:r>
              <a:rPr sz="1450" spc="5" dirty="0">
                <a:latin typeface="Arial"/>
                <a:cs typeface="Arial"/>
              </a:rPr>
              <a:t>simply</a:t>
            </a:r>
            <a:r>
              <a:rPr sz="1450" dirty="0">
                <a:latin typeface="Arial"/>
                <a:cs typeface="Arial"/>
              </a:rPr>
              <a:t> </a:t>
            </a:r>
            <a:r>
              <a:rPr sz="1450" spc="5" dirty="0">
                <a:latin typeface="Arial"/>
                <a:cs typeface="Arial"/>
              </a:rPr>
              <a:t>assigned</a:t>
            </a:r>
            <a:r>
              <a:rPr sz="1450" dirty="0">
                <a:latin typeface="Arial"/>
                <a:cs typeface="Arial"/>
              </a:rPr>
              <a:t> </a:t>
            </a:r>
            <a:r>
              <a:rPr sz="1450" spc="5" dirty="0">
                <a:latin typeface="Courier" charset="0"/>
                <a:cs typeface="Courier" charset="0"/>
              </a:rPr>
              <a:t>a[i]</a:t>
            </a:r>
            <a:r>
              <a:rPr sz="1450" spc="-470" dirty="0">
                <a:latin typeface="Courier" charset="0"/>
                <a:cs typeface="Courier" charset="0"/>
              </a:rPr>
              <a:t> </a:t>
            </a:r>
            <a:r>
              <a:rPr sz="1450" spc="5" dirty="0">
                <a:latin typeface="Arial"/>
                <a:cs typeface="Arial"/>
              </a:rPr>
              <a:t>to</a:t>
            </a:r>
            <a:r>
              <a:rPr sz="1450" dirty="0">
                <a:latin typeface="Arial"/>
                <a:cs typeface="Arial"/>
              </a:rPr>
              <a:t> </a:t>
            </a:r>
            <a:r>
              <a:rPr sz="1450" spc="5" dirty="0">
                <a:latin typeface="Courier" charset="0"/>
                <a:cs typeface="Courier" charset="0"/>
              </a:rPr>
              <a:t>a[j]</a:t>
            </a:r>
            <a:r>
              <a:rPr sz="1450" spc="-470" dirty="0">
                <a:latin typeface="Courier" charset="0"/>
                <a:cs typeface="Courier" charset="0"/>
              </a:rPr>
              <a:t> </a:t>
            </a:r>
            <a:r>
              <a:rPr sz="1450" spc="5" dirty="0">
                <a:latin typeface="Arial"/>
                <a:cs typeface="Arial"/>
              </a:rPr>
              <a:t>and</a:t>
            </a:r>
            <a:r>
              <a:rPr sz="1450" dirty="0">
                <a:latin typeface="Arial"/>
                <a:cs typeface="Arial"/>
              </a:rPr>
              <a:t> </a:t>
            </a:r>
            <a:r>
              <a:rPr sz="1450" spc="5" dirty="0">
                <a:latin typeface="Courier" charset="0"/>
                <a:cs typeface="Courier" charset="0"/>
              </a:rPr>
              <a:t>a[j]</a:t>
            </a:r>
            <a:r>
              <a:rPr sz="1450" spc="-470" dirty="0">
                <a:latin typeface="Courier" charset="0"/>
                <a:cs typeface="Courier" charset="0"/>
              </a:rPr>
              <a:t> </a:t>
            </a:r>
            <a:r>
              <a:rPr sz="1450" spc="5" dirty="0">
                <a:latin typeface="Arial"/>
                <a:cs typeface="Arial"/>
              </a:rPr>
              <a:t>to</a:t>
            </a:r>
            <a:r>
              <a:rPr sz="1450" dirty="0">
                <a:latin typeface="Arial"/>
                <a:cs typeface="Arial"/>
              </a:rPr>
              <a:t> </a:t>
            </a:r>
            <a:r>
              <a:rPr sz="1450" spc="5" dirty="0">
                <a:latin typeface="Courier" charset="0"/>
                <a:cs typeface="Courier" charset="0"/>
              </a:rPr>
              <a:t>a[i]</a:t>
            </a:r>
            <a:r>
              <a:rPr sz="1450" spc="5" dirty="0">
                <a:latin typeface="Arial"/>
                <a:cs typeface="Arial"/>
              </a:rPr>
              <a:t>?</a:t>
            </a:r>
            <a:endParaRPr sz="1450" dirty="0">
              <a:latin typeface="Arial"/>
              <a:cs typeface="Arial"/>
            </a:endParaRPr>
          </a:p>
          <a:p>
            <a:pPr marL="347345" marR="263525">
              <a:lnSpc>
                <a:spcPct val="117700"/>
              </a:lnSpc>
              <a:spcBef>
                <a:spcPts val="725"/>
              </a:spcBef>
            </a:pPr>
            <a:r>
              <a:rPr sz="1750" b="1" dirty="0">
                <a:latin typeface="Arial"/>
                <a:cs typeface="Arial"/>
              </a:rPr>
              <a:t>Answer: </a:t>
            </a:r>
            <a:r>
              <a:rPr sz="1750" dirty="0">
                <a:latin typeface="Microsoft Sans Serif"/>
                <a:cs typeface="Microsoft Sans Serif"/>
              </a:rPr>
              <a:t>Dropping the </a:t>
            </a:r>
            <a:r>
              <a:rPr sz="1750" spc="5" dirty="0">
                <a:latin typeface="Courier" charset="0"/>
                <a:cs typeface="Courier" charset="0"/>
              </a:rPr>
              <a:t>temp </a:t>
            </a:r>
            <a:r>
              <a:rPr sz="1750" dirty="0">
                <a:latin typeface="Microsoft Sans Serif"/>
                <a:cs typeface="Microsoft Sans Serif"/>
              </a:rPr>
              <a:t>variable would not  work.</a:t>
            </a:r>
            <a:r>
              <a:rPr sz="1750" spc="20" dirty="0">
                <a:latin typeface="Microsoft Sans Serif"/>
                <a:cs typeface="Microsoft Sans Serif"/>
              </a:rPr>
              <a:t> </a:t>
            </a:r>
            <a:r>
              <a:rPr sz="1750" dirty="0">
                <a:latin typeface="Microsoft Sans Serif"/>
                <a:cs typeface="Microsoft Sans Serif"/>
              </a:rPr>
              <a:t>Then</a:t>
            </a:r>
            <a:r>
              <a:rPr sz="1750" spc="20" dirty="0">
                <a:latin typeface="Microsoft Sans Serif"/>
                <a:cs typeface="Microsoft Sans Serif"/>
              </a:rPr>
              <a:t> </a:t>
            </a:r>
            <a:r>
              <a:rPr sz="1750" spc="5" dirty="0">
                <a:latin typeface="Courier" charset="0"/>
                <a:cs typeface="Courier" charset="0"/>
              </a:rPr>
              <a:t>a[i]</a:t>
            </a:r>
            <a:r>
              <a:rPr sz="1750" spc="-570" dirty="0">
                <a:latin typeface="Courier" charset="0"/>
                <a:cs typeface="Courier" charset="0"/>
              </a:rPr>
              <a:t> </a:t>
            </a:r>
            <a:r>
              <a:rPr sz="1750" dirty="0">
                <a:latin typeface="Microsoft Sans Serif"/>
                <a:cs typeface="Microsoft Sans Serif"/>
              </a:rPr>
              <a:t>and</a:t>
            </a:r>
            <a:r>
              <a:rPr sz="1750" spc="20" dirty="0">
                <a:latin typeface="Microsoft Sans Serif"/>
                <a:cs typeface="Microsoft Sans Serif"/>
              </a:rPr>
              <a:t> </a:t>
            </a:r>
            <a:r>
              <a:rPr sz="1750" spc="5" dirty="0">
                <a:latin typeface="Courier" charset="0"/>
                <a:cs typeface="Courier" charset="0"/>
              </a:rPr>
              <a:t>a[j]</a:t>
            </a:r>
            <a:r>
              <a:rPr sz="1750" spc="-570" dirty="0">
                <a:latin typeface="Courier" charset="0"/>
                <a:cs typeface="Courier" charset="0"/>
              </a:rPr>
              <a:t> </a:t>
            </a:r>
            <a:r>
              <a:rPr sz="1750" dirty="0">
                <a:latin typeface="Microsoft Sans Serif"/>
                <a:cs typeface="Microsoft Sans Serif"/>
              </a:rPr>
              <a:t>would</a:t>
            </a:r>
            <a:r>
              <a:rPr sz="1750" spc="20" dirty="0">
                <a:latin typeface="Microsoft Sans Serif"/>
                <a:cs typeface="Microsoft Sans Serif"/>
              </a:rPr>
              <a:t> </a:t>
            </a:r>
            <a:r>
              <a:rPr sz="1750" dirty="0">
                <a:latin typeface="Microsoft Sans Serif"/>
                <a:cs typeface="Microsoft Sans Serif"/>
              </a:rPr>
              <a:t>end</a:t>
            </a:r>
            <a:r>
              <a:rPr sz="1750" spc="20" dirty="0">
                <a:latin typeface="Microsoft Sans Serif"/>
                <a:cs typeface="Microsoft Sans Serif"/>
              </a:rPr>
              <a:t> </a:t>
            </a:r>
            <a:r>
              <a:rPr sz="1750" dirty="0">
                <a:latin typeface="Microsoft Sans Serif"/>
                <a:cs typeface="Microsoft Sans Serif"/>
              </a:rPr>
              <a:t>up</a:t>
            </a:r>
            <a:r>
              <a:rPr sz="1750" spc="20" dirty="0">
                <a:latin typeface="Microsoft Sans Serif"/>
                <a:cs typeface="Microsoft Sans Serif"/>
              </a:rPr>
              <a:t> </a:t>
            </a:r>
            <a:r>
              <a:rPr sz="1750" dirty="0">
                <a:latin typeface="Microsoft Sans Serif"/>
                <a:cs typeface="Microsoft Sans Serif"/>
              </a:rPr>
              <a:t>being</a:t>
            </a:r>
            <a:r>
              <a:rPr sz="1750" spc="20" dirty="0">
                <a:latin typeface="Microsoft Sans Serif"/>
                <a:cs typeface="Microsoft Sans Serif"/>
              </a:rPr>
              <a:t> </a:t>
            </a:r>
            <a:r>
              <a:rPr sz="1750" dirty="0">
                <a:latin typeface="Microsoft Sans Serif"/>
                <a:cs typeface="Microsoft Sans Serif"/>
              </a:rPr>
              <a:t>the  </a:t>
            </a:r>
            <a:r>
              <a:rPr sz="1750" spc="5" dirty="0">
                <a:latin typeface="Microsoft Sans Serif"/>
                <a:cs typeface="Microsoft Sans Serif"/>
              </a:rPr>
              <a:t>same</a:t>
            </a:r>
            <a:r>
              <a:rPr sz="1750" spc="-70" dirty="0">
                <a:latin typeface="Microsoft Sans Serif"/>
                <a:cs typeface="Microsoft Sans Serif"/>
              </a:rPr>
              <a:t> </a:t>
            </a:r>
            <a:r>
              <a:rPr sz="1750" dirty="0">
                <a:latin typeface="Microsoft Sans Serif"/>
                <a:cs typeface="Microsoft Sans Serif"/>
              </a:rPr>
              <a:t>value.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8470"/>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14.2</a:t>
            </a:r>
          </a:p>
        </p:txBody>
      </p:sp>
      <p:sp>
        <p:nvSpPr>
          <p:cNvPr id="4" name="object 4"/>
          <p:cNvSpPr txBox="1">
            <a:spLocks noGrp="1"/>
          </p:cNvSpPr>
          <p:nvPr>
            <p:ph type="body" idx="1"/>
          </p:nvPr>
        </p:nvSpPr>
        <p:spPr>
          <a:xfrm>
            <a:off x="714311" y="912619"/>
            <a:ext cx="5886577" cy="1279709"/>
          </a:xfrm>
          <a:prstGeom prst="rect">
            <a:avLst/>
          </a:prstGeom>
        </p:spPr>
        <p:txBody>
          <a:bodyPr vert="horz" wrap="square" lIns="0" tIns="0" rIns="0" bIns="0" rtlCol="0">
            <a:spAutoFit/>
          </a:bodyPr>
          <a:lstStyle/>
          <a:p>
            <a:pPr marL="12700" marR="5080">
              <a:lnSpc>
                <a:spcPct val="103800"/>
              </a:lnSpc>
            </a:pPr>
            <a:r>
              <a:rPr spc="5" dirty="0"/>
              <a:t>What steps does the selection sort algorithm go through to sort</a:t>
            </a:r>
            <a:r>
              <a:rPr spc="-45" dirty="0"/>
              <a:t> </a:t>
            </a:r>
            <a:r>
              <a:rPr spc="5" dirty="0"/>
              <a:t>the  sequence </a:t>
            </a:r>
            <a:r>
              <a:rPr spc="5" dirty="0">
                <a:latin typeface="Courier" charset="0"/>
                <a:cs typeface="Courier" charset="0"/>
              </a:rPr>
              <a:t>6 5 4 3 2</a:t>
            </a:r>
            <a:r>
              <a:rPr spc="-60" dirty="0">
                <a:latin typeface="Courier" charset="0"/>
                <a:cs typeface="Courier" charset="0"/>
              </a:rPr>
              <a:t> </a:t>
            </a:r>
            <a:r>
              <a:rPr spc="5" dirty="0">
                <a:latin typeface="Courier" charset="0"/>
                <a:cs typeface="Courier" charset="0"/>
              </a:rPr>
              <a:t>1</a:t>
            </a:r>
            <a:r>
              <a:rPr spc="5" dirty="0"/>
              <a:t>?</a:t>
            </a:r>
          </a:p>
          <a:p>
            <a:pPr marL="347345">
              <a:lnSpc>
                <a:spcPct val="100000"/>
              </a:lnSpc>
              <a:spcBef>
                <a:spcPts val="1019"/>
              </a:spcBef>
            </a:pPr>
            <a:r>
              <a:rPr sz="1750" b="1" dirty="0">
                <a:latin typeface="Arial"/>
                <a:cs typeface="Arial"/>
              </a:rPr>
              <a:t>Answer:</a:t>
            </a:r>
            <a:endParaRPr sz="1750" dirty="0">
              <a:latin typeface="Arial"/>
              <a:cs typeface="Arial"/>
            </a:endParaRPr>
          </a:p>
          <a:p>
            <a:pPr marL="868680">
              <a:lnSpc>
                <a:spcPct val="100000"/>
              </a:lnSpc>
              <a:spcBef>
                <a:spcPts val="1395"/>
              </a:spcBef>
              <a:tabLst>
                <a:tab pos="1207770" algn="l"/>
                <a:tab pos="1596390" algn="l"/>
                <a:tab pos="1935480" algn="l"/>
                <a:tab pos="2273935" algn="l"/>
                <a:tab pos="2613025" algn="l"/>
              </a:tabLst>
            </a:pPr>
            <a:r>
              <a:rPr sz="1550" spc="15" dirty="0">
                <a:latin typeface="Arial"/>
                <a:cs typeface="Arial"/>
              </a:rPr>
              <a:t>1	5	4	3	2	6</a:t>
            </a:r>
            <a:endParaRPr sz="1550" dirty="0">
              <a:latin typeface="Arial"/>
              <a:cs typeface="Arial"/>
            </a:endParaRPr>
          </a:p>
        </p:txBody>
      </p:sp>
      <p:sp>
        <p:nvSpPr>
          <p:cNvPr id="5" name="object 5"/>
          <p:cNvSpPr txBox="1"/>
          <p:nvPr/>
        </p:nvSpPr>
        <p:spPr>
          <a:xfrm>
            <a:off x="1570642" y="2784312"/>
            <a:ext cx="1831975" cy="255904"/>
          </a:xfrm>
          <a:prstGeom prst="rect">
            <a:avLst/>
          </a:prstGeom>
        </p:spPr>
        <p:txBody>
          <a:bodyPr vert="horz" wrap="square" lIns="0" tIns="0" rIns="0" bIns="0" rtlCol="0">
            <a:spAutoFit/>
          </a:bodyPr>
          <a:lstStyle/>
          <a:p>
            <a:pPr marL="12700">
              <a:lnSpc>
                <a:spcPct val="100000"/>
              </a:lnSpc>
              <a:tabLst>
                <a:tab pos="351155" algn="l"/>
                <a:tab pos="690245" algn="l"/>
                <a:tab pos="1029335" algn="l"/>
                <a:tab pos="1367790" algn="l"/>
                <a:tab pos="1706880" algn="l"/>
              </a:tabLst>
            </a:pPr>
            <a:r>
              <a:rPr sz="1550" spc="15" dirty="0">
                <a:latin typeface="Arial"/>
                <a:cs typeface="Arial"/>
              </a:rPr>
              <a:t>1	2	4	3	5	6</a:t>
            </a:r>
            <a:endParaRPr sz="1550">
              <a:latin typeface="Arial"/>
              <a:cs typeface="Arial"/>
            </a:endParaRPr>
          </a:p>
        </p:txBody>
      </p:sp>
      <p:sp>
        <p:nvSpPr>
          <p:cNvPr id="6" name="object 6"/>
          <p:cNvSpPr txBox="1"/>
          <p:nvPr/>
        </p:nvSpPr>
        <p:spPr>
          <a:xfrm>
            <a:off x="1570642" y="3641580"/>
            <a:ext cx="1882139" cy="255904"/>
          </a:xfrm>
          <a:prstGeom prst="rect">
            <a:avLst/>
          </a:prstGeom>
        </p:spPr>
        <p:txBody>
          <a:bodyPr vert="horz" wrap="square" lIns="0" tIns="0" rIns="0" bIns="0" rtlCol="0">
            <a:spAutoFit/>
          </a:bodyPr>
          <a:lstStyle/>
          <a:p>
            <a:pPr marL="12700">
              <a:lnSpc>
                <a:spcPct val="100000"/>
              </a:lnSpc>
              <a:tabLst>
                <a:tab pos="351155" algn="l"/>
                <a:tab pos="739775" algn="l"/>
                <a:tab pos="1078865" algn="l"/>
                <a:tab pos="1417955" algn="l"/>
                <a:tab pos="1757045" algn="l"/>
              </a:tabLst>
            </a:pPr>
            <a:r>
              <a:rPr sz="1550" spc="15" dirty="0">
                <a:latin typeface="Arial"/>
                <a:cs typeface="Arial"/>
              </a:rPr>
              <a:t>1	2	3	4	5	6</a:t>
            </a:r>
            <a:endParaRPr sz="1550" dirty="0">
              <a:latin typeface="Arial"/>
              <a:cs typeface="Aria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2" end="2"/>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up)">
                                      <p:cBhvr>
                                        <p:cTn id="16" dur="500"/>
                                        <p:tgtEl>
                                          <p:spTgt spid="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8592"/>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14.3</a:t>
            </a:r>
          </a:p>
        </p:txBody>
      </p:sp>
      <p:sp>
        <p:nvSpPr>
          <p:cNvPr id="4" name="object 4"/>
          <p:cNvSpPr txBox="1"/>
          <p:nvPr/>
        </p:nvSpPr>
        <p:spPr>
          <a:xfrm>
            <a:off x="714311" y="911552"/>
            <a:ext cx="5660390" cy="1685289"/>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How can you change the selection sort algorithm so that </a:t>
            </a:r>
            <a:r>
              <a:rPr sz="1450" dirty="0">
                <a:latin typeface="Arial"/>
                <a:cs typeface="Arial"/>
              </a:rPr>
              <a:t>it </a:t>
            </a:r>
            <a:r>
              <a:rPr sz="1450" spc="5" dirty="0">
                <a:latin typeface="Arial"/>
                <a:cs typeface="Arial"/>
              </a:rPr>
              <a:t>sorts the  elements in descending order (that </a:t>
            </a:r>
            <a:r>
              <a:rPr sz="1450" dirty="0">
                <a:latin typeface="Arial"/>
                <a:cs typeface="Arial"/>
              </a:rPr>
              <a:t>is, </a:t>
            </a:r>
            <a:r>
              <a:rPr sz="1450" spc="5" dirty="0">
                <a:latin typeface="Arial"/>
                <a:cs typeface="Arial"/>
              </a:rPr>
              <a:t>with the largest element at the  beginning of the</a:t>
            </a:r>
            <a:r>
              <a:rPr sz="1450" spc="-75" dirty="0">
                <a:latin typeface="Arial"/>
                <a:cs typeface="Arial"/>
              </a:rPr>
              <a:t> </a:t>
            </a:r>
            <a:r>
              <a:rPr sz="1450" spc="5" dirty="0">
                <a:latin typeface="Arial"/>
                <a:cs typeface="Arial"/>
              </a:rPr>
              <a:t>array)?</a:t>
            </a:r>
            <a:endParaRPr sz="1450" dirty="0">
              <a:latin typeface="Arial"/>
              <a:cs typeface="Arial"/>
            </a:endParaRPr>
          </a:p>
          <a:p>
            <a:pPr marL="347345" marR="575945" algn="just">
              <a:lnSpc>
                <a:spcPct val="115900"/>
              </a:lnSpc>
              <a:spcBef>
                <a:spcPts val="630"/>
              </a:spcBef>
            </a:pPr>
            <a:r>
              <a:rPr sz="1750" b="1" dirty="0">
                <a:latin typeface="Arial"/>
                <a:cs typeface="Arial"/>
              </a:rPr>
              <a:t>Answer: </a:t>
            </a:r>
            <a:r>
              <a:rPr sz="1750" dirty="0">
                <a:latin typeface="Microsoft Sans Serif"/>
                <a:cs typeface="Microsoft Sans Serif"/>
              </a:rPr>
              <a:t>In each step, find the maximum of the  remaining elements and swap </a:t>
            </a:r>
            <a:r>
              <a:rPr sz="1750" spc="-5" dirty="0">
                <a:latin typeface="Microsoft Sans Serif"/>
                <a:cs typeface="Microsoft Sans Serif"/>
              </a:rPr>
              <a:t>it </a:t>
            </a:r>
            <a:r>
              <a:rPr sz="1750" dirty="0">
                <a:latin typeface="Microsoft Sans Serif"/>
                <a:cs typeface="Microsoft Sans Serif"/>
              </a:rPr>
              <a:t>with the current  element (or see Self Check</a:t>
            </a:r>
            <a:r>
              <a:rPr sz="1750" spc="75" dirty="0">
                <a:latin typeface="Microsoft Sans Serif"/>
                <a:cs typeface="Microsoft Sans Serif"/>
              </a:rPr>
              <a:t> </a:t>
            </a:r>
            <a:r>
              <a:rPr sz="1750" dirty="0">
                <a:latin typeface="Microsoft Sans Serif"/>
                <a:cs typeface="Microsoft Sans Serif"/>
              </a:rPr>
              <a:t>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8714"/>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14.4</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spc="5" dirty="0"/>
              <a:t>Suppose we modified the selection sort algorithm to start at the end of  the array, working toward the beginning. In each step, the current  position is swapped with the minimum. What is the result of this  modification?</a:t>
            </a:r>
          </a:p>
          <a:p>
            <a:pPr marL="347345" marR="490220">
              <a:lnSpc>
                <a:spcPct val="115900"/>
              </a:lnSpc>
              <a:spcBef>
                <a:spcPts val="630"/>
              </a:spcBef>
            </a:pPr>
            <a:r>
              <a:rPr sz="1750" b="1" dirty="0">
                <a:latin typeface="Arial"/>
                <a:cs typeface="Arial"/>
              </a:rPr>
              <a:t>Answer: </a:t>
            </a:r>
            <a:r>
              <a:rPr sz="1750" dirty="0">
                <a:latin typeface="Microsoft Sans Serif"/>
                <a:cs typeface="Microsoft Sans Serif"/>
              </a:rPr>
              <a:t>The modified algorithm sorts the array </a:t>
            </a:r>
            <a:r>
              <a:rPr sz="1750" spc="-5" dirty="0">
                <a:latin typeface="Microsoft Sans Serif"/>
                <a:cs typeface="Microsoft Sans Serif"/>
              </a:rPr>
              <a:t>in  </a:t>
            </a:r>
            <a:r>
              <a:rPr sz="1750" dirty="0">
                <a:latin typeface="Microsoft Sans Serif"/>
                <a:cs typeface="Microsoft Sans Serif"/>
              </a:rPr>
              <a:t>descending</a:t>
            </a:r>
            <a:r>
              <a:rPr sz="1750" spc="-30" dirty="0">
                <a:latin typeface="Microsoft Sans Serif"/>
                <a:cs typeface="Microsoft Sans Serif"/>
              </a:rPr>
              <a:t> </a:t>
            </a:r>
            <a:r>
              <a:rPr sz="1750" dirty="0">
                <a:latin typeface="Microsoft Sans Serif"/>
                <a:cs typeface="Microsoft Sans Serif"/>
              </a:rPr>
              <a:t>order.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37724"/>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89816"/>
            <a:ext cx="4107815" cy="694690"/>
          </a:xfrm>
          <a:prstGeom prst="rect">
            <a:avLst/>
          </a:prstGeom>
        </p:spPr>
        <p:txBody>
          <a:bodyPr vert="horz" wrap="square" lIns="0" tIns="0" rIns="0" bIns="0" rtlCol="0">
            <a:spAutoFit/>
          </a:bodyPr>
          <a:lstStyle/>
          <a:p>
            <a:pPr marL="12700" marR="5080">
              <a:lnSpc>
                <a:spcPts val="2750"/>
              </a:lnSpc>
            </a:pPr>
            <a:r>
              <a:rPr spc="120" dirty="0"/>
              <a:t>Profiling </a:t>
            </a:r>
            <a:r>
              <a:rPr spc="60" dirty="0"/>
              <a:t>the </a:t>
            </a:r>
            <a:r>
              <a:rPr spc="75" dirty="0"/>
              <a:t>Selection</a:t>
            </a:r>
            <a:r>
              <a:rPr spc="-110" dirty="0"/>
              <a:t> </a:t>
            </a:r>
            <a:r>
              <a:rPr spc="95" dirty="0"/>
              <a:t>Sort  </a:t>
            </a:r>
            <a:r>
              <a:rPr spc="150" dirty="0"/>
              <a:t>Algorithm</a:t>
            </a:r>
          </a:p>
        </p:txBody>
      </p:sp>
      <p:sp>
        <p:nvSpPr>
          <p:cNvPr id="12" name="object 12"/>
          <p:cNvSpPr txBox="1"/>
          <p:nvPr/>
        </p:nvSpPr>
        <p:spPr>
          <a:xfrm>
            <a:off x="838200" y="1231606"/>
            <a:ext cx="5337337" cy="4237442"/>
          </a:xfrm>
          <a:prstGeom prst="rect">
            <a:avLst/>
          </a:prstGeom>
        </p:spPr>
        <p:txBody>
          <a:bodyPr vert="horz" wrap="square" lIns="0" tIns="0" rIns="0" bIns="0" rtlCol="0">
            <a:spAutoFit/>
          </a:bodyPr>
          <a:lstStyle/>
          <a:p>
            <a:pPr marL="298450" marR="5080" indent="-285750">
              <a:lnSpc>
                <a:spcPct val="115900"/>
              </a:lnSpc>
              <a:buFont typeface="Wingdings" charset="2"/>
              <a:buChar char="§"/>
            </a:pPr>
            <a:r>
              <a:rPr sz="1400" spc="5" dirty="0">
                <a:latin typeface="Microsoft Sans Serif"/>
                <a:cs typeface="Microsoft Sans Serif"/>
              </a:rPr>
              <a:t>We </a:t>
            </a:r>
            <a:r>
              <a:rPr sz="1400" dirty="0">
                <a:latin typeface="Microsoft Sans Serif"/>
                <a:cs typeface="Microsoft Sans Serif"/>
              </a:rPr>
              <a:t>want to measure the time the algorithm takes to  execute:</a:t>
            </a:r>
          </a:p>
          <a:p>
            <a:pPr marL="699770" marR="1457325" indent="-285750">
              <a:lnSpc>
                <a:spcPct val="130800"/>
              </a:lnSpc>
              <a:spcBef>
                <a:spcPts val="545"/>
              </a:spcBef>
              <a:buFont typeface="Wingdings" charset="2"/>
              <a:buChar char="§"/>
            </a:pPr>
            <a:r>
              <a:rPr sz="1100" spc="-5" dirty="0">
                <a:latin typeface="Arial"/>
                <a:cs typeface="Arial"/>
              </a:rPr>
              <a:t>Exclude the time the program takes to load  Exclude output</a:t>
            </a:r>
            <a:r>
              <a:rPr sz="1100" spc="-65" dirty="0">
                <a:latin typeface="Arial"/>
                <a:cs typeface="Arial"/>
              </a:rPr>
              <a:t> </a:t>
            </a:r>
            <a:r>
              <a:rPr sz="1100" spc="-5" dirty="0">
                <a:latin typeface="Arial"/>
                <a:cs typeface="Arial"/>
              </a:rPr>
              <a:t>time</a:t>
            </a:r>
            <a:endParaRPr sz="1100" dirty="0">
              <a:latin typeface="Arial"/>
              <a:cs typeface="Arial"/>
            </a:endParaRPr>
          </a:p>
          <a:p>
            <a:pPr marL="298450" marR="202565" indent="-285750">
              <a:lnSpc>
                <a:spcPct val="115900"/>
              </a:lnSpc>
              <a:spcBef>
                <a:spcPts val="705"/>
              </a:spcBef>
              <a:buFont typeface="Wingdings" charset="2"/>
              <a:buChar char="§"/>
            </a:pPr>
            <a:r>
              <a:rPr sz="1400" dirty="0">
                <a:latin typeface="Microsoft Sans Serif"/>
                <a:cs typeface="Microsoft Sans Serif"/>
              </a:rPr>
              <a:t>To measure the running time of a method, get the  current time immediately before and after the  method</a:t>
            </a:r>
            <a:r>
              <a:rPr sz="1400" spc="-35" dirty="0">
                <a:latin typeface="Microsoft Sans Serif"/>
                <a:cs typeface="Microsoft Sans Serif"/>
              </a:rPr>
              <a:t> </a:t>
            </a:r>
            <a:r>
              <a:rPr sz="1400" spc="-5" dirty="0">
                <a:latin typeface="Microsoft Sans Serif"/>
                <a:cs typeface="Microsoft Sans Serif"/>
              </a:rPr>
              <a:t>call.</a:t>
            </a:r>
            <a:endParaRPr sz="1400" dirty="0">
              <a:latin typeface="Microsoft Sans Serif"/>
              <a:cs typeface="Microsoft Sans Serif"/>
            </a:endParaRPr>
          </a:p>
          <a:p>
            <a:pPr marL="298450" marR="506730" indent="-285750">
              <a:lnSpc>
                <a:spcPct val="115900"/>
              </a:lnSpc>
              <a:spcBef>
                <a:spcPts val="545"/>
              </a:spcBef>
              <a:buFont typeface="Wingdings" charset="2"/>
              <a:buChar char="§"/>
            </a:pPr>
            <a:r>
              <a:rPr sz="1400" spc="5" dirty="0">
                <a:latin typeface="Microsoft Sans Serif"/>
                <a:cs typeface="Microsoft Sans Serif"/>
              </a:rPr>
              <a:t>We </a:t>
            </a:r>
            <a:r>
              <a:rPr sz="1400" spc="-5" dirty="0">
                <a:latin typeface="Microsoft Sans Serif"/>
                <a:cs typeface="Microsoft Sans Serif"/>
              </a:rPr>
              <a:t>will </a:t>
            </a:r>
            <a:r>
              <a:rPr sz="1400" dirty="0">
                <a:latin typeface="Microsoft Sans Serif"/>
                <a:cs typeface="Microsoft Sans Serif"/>
              </a:rPr>
              <a:t>create a </a:t>
            </a:r>
            <a:r>
              <a:rPr sz="1400" spc="5" dirty="0">
                <a:latin typeface="Courier" charset="0"/>
                <a:cs typeface="Courier" charset="0"/>
              </a:rPr>
              <a:t>StopWatch</a:t>
            </a:r>
            <a:r>
              <a:rPr sz="1400" spc="-475" dirty="0">
                <a:latin typeface="Courier" charset="0"/>
                <a:cs typeface="Courier" charset="0"/>
              </a:rPr>
              <a:t> </a:t>
            </a:r>
            <a:r>
              <a:rPr sz="1400" dirty="0">
                <a:latin typeface="Microsoft Sans Serif"/>
                <a:cs typeface="Microsoft Sans Serif"/>
              </a:rPr>
              <a:t>class to measure  execution time of an</a:t>
            </a:r>
            <a:r>
              <a:rPr sz="1400" spc="40" dirty="0">
                <a:latin typeface="Microsoft Sans Serif"/>
                <a:cs typeface="Microsoft Sans Serif"/>
              </a:rPr>
              <a:t> </a:t>
            </a:r>
            <a:r>
              <a:rPr sz="1400" dirty="0">
                <a:latin typeface="Microsoft Sans Serif"/>
                <a:cs typeface="Microsoft Sans Serif"/>
              </a:rPr>
              <a:t>algorithm:</a:t>
            </a:r>
          </a:p>
          <a:p>
            <a:pPr marL="699770" indent="-285750">
              <a:lnSpc>
                <a:spcPct val="100000"/>
              </a:lnSpc>
              <a:spcBef>
                <a:spcPts val="1045"/>
              </a:spcBef>
              <a:buFont typeface="Wingdings" charset="2"/>
              <a:buChar char="§"/>
            </a:pPr>
            <a:r>
              <a:rPr sz="1100" spc="-5" dirty="0">
                <a:latin typeface="Arial"/>
                <a:cs typeface="Arial"/>
              </a:rPr>
              <a:t>It can start, stop and give elapsed</a:t>
            </a:r>
            <a:r>
              <a:rPr sz="1100" spc="-25" dirty="0">
                <a:latin typeface="Arial"/>
                <a:cs typeface="Arial"/>
              </a:rPr>
              <a:t> </a:t>
            </a:r>
            <a:r>
              <a:rPr sz="1100" spc="-5" dirty="0">
                <a:latin typeface="Arial"/>
                <a:cs typeface="Arial"/>
              </a:rPr>
              <a:t>time</a:t>
            </a:r>
            <a:endParaRPr sz="1100" dirty="0">
              <a:latin typeface="Arial"/>
              <a:cs typeface="Arial"/>
            </a:endParaRPr>
          </a:p>
          <a:p>
            <a:pPr marL="699770" indent="-285750">
              <a:lnSpc>
                <a:spcPct val="100000"/>
              </a:lnSpc>
              <a:spcBef>
                <a:spcPts val="575"/>
              </a:spcBef>
              <a:buFont typeface="Wingdings" charset="2"/>
              <a:buChar char="§"/>
            </a:pPr>
            <a:r>
              <a:rPr sz="1100" spc="-5" dirty="0">
                <a:latin typeface="Arial"/>
                <a:cs typeface="Arial"/>
              </a:rPr>
              <a:t>Use </a:t>
            </a:r>
            <a:r>
              <a:rPr sz="1100" spc="-5" dirty="0">
                <a:latin typeface="Courier" charset="0"/>
                <a:cs typeface="Courier" charset="0"/>
              </a:rPr>
              <a:t>System.currentTimeMillis</a:t>
            </a:r>
            <a:r>
              <a:rPr sz="1100" spc="-490" dirty="0">
                <a:latin typeface="Courier" charset="0"/>
                <a:cs typeface="Courier" charset="0"/>
              </a:rPr>
              <a:t> </a:t>
            </a:r>
            <a:r>
              <a:rPr sz="1100" spc="-5" dirty="0">
                <a:latin typeface="Arial"/>
                <a:cs typeface="Arial"/>
              </a:rPr>
              <a:t>method</a:t>
            </a:r>
            <a:endParaRPr sz="1100" dirty="0">
              <a:latin typeface="Arial"/>
              <a:cs typeface="Arial"/>
            </a:endParaRPr>
          </a:p>
          <a:p>
            <a:pPr marL="298450" indent="-285750">
              <a:lnSpc>
                <a:spcPct val="100000"/>
              </a:lnSpc>
              <a:spcBef>
                <a:spcPts val="1120"/>
              </a:spcBef>
              <a:buFont typeface="Wingdings" charset="2"/>
              <a:buChar char="§"/>
            </a:pPr>
            <a:r>
              <a:rPr sz="1400" dirty="0">
                <a:latin typeface="Microsoft Sans Serif"/>
                <a:cs typeface="Microsoft Sans Serif"/>
              </a:rPr>
              <a:t>Create a </a:t>
            </a:r>
            <a:r>
              <a:rPr sz="1400" spc="5" dirty="0">
                <a:latin typeface="Courier" charset="0"/>
                <a:cs typeface="Courier" charset="0"/>
              </a:rPr>
              <a:t>StopWatch</a:t>
            </a:r>
            <a:r>
              <a:rPr sz="1400" spc="-590" dirty="0">
                <a:latin typeface="Courier" charset="0"/>
                <a:cs typeface="Courier" charset="0"/>
              </a:rPr>
              <a:t> </a:t>
            </a:r>
            <a:r>
              <a:rPr sz="1400" dirty="0">
                <a:latin typeface="Microsoft Sans Serif"/>
                <a:cs typeface="Microsoft Sans Serif"/>
              </a:rPr>
              <a:t>object</a:t>
            </a:r>
            <a:r>
              <a:rPr sz="1400" dirty="0" smtClean="0">
                <a:latin typeface="Microsoft Sans Serif"/>
                <a:cs typeface="Microsoft Sans Serif"/>
              </a:rPr>
              <a:t>:</a:t>
            </a:r>
            <a:endParaRPr lang="en-US" sz="1400" dirty="0" smtClean="0">
              <a:latin typeface="Microsoft Sans Serif"/>
              <a:cs typeface="Microsoft Sans Serif"/>
            </a:endParaRPr>
          </a:p>
          <a:p>
            <a:pPr marL="755650" lvl="1" indent="-285750">
              <a:spcBef>
                <a:spcPts val="1120"/>
              </a:spcBef>
              <a:buFont typeface="Wingdings" charset="2"/>
              <a:buChar char="§"/>
            </a:pPr>
            <a:r>
              <a:rPr lang="en-US" sz="1200" spc="-5" dirty="0">
                <a:latin typeface="Arial"/>
                <a:cs typeface="Arial"/>
              </a:rPr>
              <a:t>Start the stopwatch just before the sort  </a:t>
            </a:r>
            <a:endParaRPr lang="en-US" sz="1200" spc="-5" dirty="0" smtClean="0">
              <a:latin typeface="Arial"/>
              <a:cs typeface="Arial"/>
            </a:endParaRPr>
          </a:p>
          <a:p>
            <a:pPr marL="755650" lvl="1" indent="-285750">
              <a:spcBef>
                <a:spcPts val="1120"/>
              </a:spcBef>
              <a:buFont typeface="Wingdings" charset="2"/>
              <a:buChar char="§"/>
            </a:pPr>
            <a:r>
              <a:rPr lang="en-US" sz="1200" spc="-5" dirty="0" smtClean="0">
                <a:latin typeface="Arial"/>
                <a:cs typeface="Arial"/>
              </a:rPr>
              <a:t>Stop </a:t>
            </a:r>
            <a:r>
              <a:rPr lang="en-US" sz="1200" spc="-5" dirty="0">
                <a:latin typeface="Arial"/>
                <a:cs typeface="Arial"/>
              </a:rPr>
              <a:t>the stopwatch just after the sort  </a:t>
            </a:r>
            <a:endParaRPr lang="en-US" sz="1200" spc="-5" dirty="0" smtClean="0">
              <a:latin typeface="Arial"/>
              <a:cs typeface="Arial"/>
            </a:endParaRPr>
          </a:p>
          <a:p>
            <a:pPr marL="755650" lvl="1" indent="-285750">
              <a:spcBef>
                <a:spcPts val="1120"/>
              </a:spcBef>
              <a:buFont typeface="Wingdings" charset="2"/>
              <a:buChar char="§"/>
            </a:pPr>
            <a:r>
              <a:rPr lang="en-US" sz="1200" spc="-5" dirty="0" smtClean="0">
                <a:latin typeface="Arial"/>
                <a:cs typeface="Arial"/>
              </a:rPr>
              <a:t>Read </a:t>
            </a:r>
            <a:r>
              <a:rPr lang="en-US" sz="1200" spc="-5" dirty="0">
                <a:latin typeface="Arial"/>
                <a:cs typeface="Arial"/>
              </a:rPr>
              <a:t>the elapsed</a:t>
            </a:r>
            <a:r>
              <a:rPr lang="en-US" sz="1200" spc="-70" dirty="0">
                <a:latin typeface="Arial"/>
                <a:cs typeface="Arial"/>
              </a:rPr>
              <a:t> </a:t>
            </a:r>
            <a:r>
              <a:rPr lang="en-US" sz="1200" spc="-5" dirty="0">
                <a:latin typeface="Arial"/>
                <a:cs typeface="Arial"/>
              </a:rPr>
              <a:t>time</a:t>
            </a:r>
            <a:endParaRPr lang="en-US" sz="1200" dirty="0">
              <a:latin typeface="Arial"/>
              <a:cs typeface="Arial"/>
            </a:endParaRPr>
          </a:p>
          <a:p>
            <a:pPr marL="298450" indent="-285750">
              <a:lnSpc>
                <a:spcPct val="100000"/>
              </a:lnSpc>
              <a:spcBef>
                <a:spcPts val="1120"/>
              </a:spcBef>
              <a:buFont typeface="Wingdings" charset="2"/>
              <a:buChar char="§"/>
            </a:pPr>
            <a:endParaRPr sz="1400" dirty="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895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section_2/</a:t>
            </a:r>
            <a:r>
              <a:rPr spc="80" dirty="0">
                <a:solidFill>
                  <a:srgbClr val="000080"/>
                </a:solidFill>
                <a:hlinkClick r:id="rId2"/>
              </a:rPr>
              <a:t>StopWatch.java</a:t>
            </a:r>
          </a:p>
        </p:txBody>
      </p:sp>
      <p:sp>
        <p:nvSpPr>
          <p:cNvPr id="4" name="object 4"/>
          <p:cNvSpPr/>
          <p:nvPr/>
        </p:nvSpPr>
        <p:spPr>
          <a:xfrm>
            <a:off x="731995" y="923206"/>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6107" rIns="0" bIns="0" rtlCol="0">
            <a:spAutoFit/>
          </a:bodyPr>
          <a:lstStyle/>
          <a:p>
            <a:pPr marL="257810">
              <a:lnSpc>
                <a:spcPts val="1140"/>
              </a:lnSpc>
              <a:tabLst>
                <a:tab pos="490855" algn="l"/>
              </a:tabLst>
            </a:pPr>
            <a:r>
              <a:rPr sz="1000" b="1" spc="10" dirty="0">
                <a:solidFill>
                  <a:srgbClr val="0073FF"/>
                </a:solidFill>
                <a:latin typeface="Courier New"/>
                <a:cs typeface="Courier New"/>
              </a:rPr>
              <a:t>1	</a:t>
            </a:r>
            <a:r>
              <a:rPr sz="1000" spc="10" dirty="0">
                <a:latin typeface="Courier New"/>
                <a:cs typeface="Courier New"/>
              </a:rPr>
              <a:t>/**</a:t>
            </a:r>
            <a:endParaRPr sz="1000">
              <a:latin typeface="Courier New"/>
              <a:cs typeface="Courier New"/>
            </a:endParaRPr>
          </a:p>
          <a:p>
            <a:pPr marL="723900" indent="-466090">
              <a:lnSpc>
                <a:spcPts val="1400"/>
              </a:lnSpc>
              <a:buSzPct val="80000"/>
              <a:buFont typeface="Courier New"/>
              <a:buAutoNum type="arabicPlain" startAt="2"/>
              <a:tabLst>
                <a:tab pos="724535" algn="l"/>
              </a:tabLst>
            </a:pPr>
            <a:r>
              <a:rPr sz="1250" dirty="0">
                <a:solidFill>
                  <a:srgbClr val="0073FF"/>
                </a:solidFill>
                <a:latin typeface="Times New Roman"/>
                <a:cs typeface="Times New Roman"/>
              </a:rPr>
              <a:t>A stopwatch accumulates time when it is running. You</a:t>
            </a:r>
            <a:r>
              <a:rPr sz="1250" spc="20" dirty="0">
                <a:solidFill>
                  <a:srgbClr val="0073FF"/>
                </a:solidFill>
                <a:latin typeface="Times New Roman"/>
                <a:cs typeface="Times New Roman"/>
              </a:rPr>
              <a:t> </a:t>
            </a:r>
            <a:r>
              <a:rPr sz="1250" dirty="0">
                <a:solidFill>
                  <a:srgbClr val="0073FF"/>
                </a:solidFill>
                <a:latin typeface="Times New Roman"/>
                <a:cs typeface="Times New Roman"/>
              </a:rPr>
              <a:t>can</a:t>
            </a:r>
            <a:endParaRPr sz="1250">
              <a:latin typeface="Times New Roman"/>
              <a:cs typeface="Times New Roman"/>
            </a:endParaRPr>
          </a:p>
          <a:p>
            <a:pPr marL="723900" indent="-466090">
              <a:lnSpc>
                <a:spcPts val="1415"/>
              </a:lnSpc>
              <a:buSzPct val="80000"/>
              <a:buFont typeface="Courier New"/>
              <a:buAutoNum type="arabicPlain" startAt="2"/>
              <a:tabLst>
                <a:tab pos="724535" algn="l"/>
              </a:tabLst>
            </a:pPr>
            <a:r>
              <a:rPr sz="1250" dirty="0">
                <a:solidFill>
                  <a:srgbClr val="0073FF"/>
                </a:solidFill>
                <a:latin typeface="Times New Roman"/>
                <a:cs typeface="Times New Roman"/>
              </a:rPr>
              <a:t>repeatedly start and stop the stopwatch. You can use</a:t>
            </a:r>
            <a:r>
              <a:rPr sz="1250" spc="10" dirty="0">
                <a:solidFill>
                  <a:srgbClr val="0073FF"/>
                </a:solidFill>
                <a:latin typeface="Times New Roman"/>
                <a:cs typeface="Times New Roman"/>
              </a:rPr>
              <a:t> </a:t>
            </a:r>
            <a:r>
              <a:rPr sz="1250" dirty="0">
                <a:solidFill>
                  <a:srgbClr val="0073FF"/>
                </a:solidFill>
                <a:latin typeface="Times New Roman"/>
                <a:cs typeface="Times New Roman"/>
              </a:rPr>
              <a:t>a</a:t>
            </a:r>
            <a:endParaRPr sz="1250">
              <a:latin typeface="Times New Roman"/>
              <a:cs typeface="Times New Roman"/>
            </a:endParaRPr>
          </a:p>
          <a:p>
            <a:pPr marL="723900" indent="-466090">
              <a:lnSpc>
                <a:spcPts val="1455"/>
              </a:lnSpc>
              <a:buSzPct val="80000"/>
              <a:buFont typeface="Courier New"/>
              <a:buAutoNum type="arabicPlain" startAt="2"/>
              <a:tabLst>
                <a:tab pos="724535" algn="l"/>
              </a:tabLst>
            </a:pPr>
            <a:r>
              <a:rPr sz="1250" dirty="0">
                <a:solidFill>
                  <a:srgbClr val="0073FF"/>
                </a:solidFill>
                <a:latin typeface="Times New Roman"/>
                <a:cs typeface="Times New Roman"/>
              </a:rPr>
              <a:t>stopwatch to measure the running time of a</a:t>
            </a:r>
            <a:r>
              <a:rPr sz="1250" spc="10" dirty="0">
                <a:solidFill>
                  <a:srgbClr val="0073FF"/>
                </a:solidFill>
                <a:latin typeface="Times New Roman"/>
                <a:cs typeface="Times New Roman"/>
              </a:rPr>
              <a:t> </a:t>
            </a:r>
            <a:r>
              <a:rPr sz="1250" dirty="0">
                <a:solidFill>
                  <a:srgbClr val="0073FF"/>
                </a:solidFill>
                <a:latin typeface="Times New Roman"/>
                <a:cs typeface="Times New Roman"/>
              </a:rPr>
              <a:t>program.</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5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6	</a:t>
            </a:r>
            <a:r>
              <a:rPr sz="1000" spc="10" dirty="0">
                <a:solidFill>
                  <a:srgbClr val="CC0066"/>
                </a:solidFill>
                <a:latin typeface="Courier New"/>
                <a:cs typeface="Courier New"/>
              </a:rPr>
              <a:t>public class</a:t>
            </a:r>
            <a:r>
              <a:rPr sz="1000" spc="-50" dirty="0">
                <a:solidFill>
                  <a:srgbClr val="CC0066"/>
                </a:solidFill>
                <a:latin typeface="Courier New"/>
                <a:cs typeface="Courier New"/>
              </a:rPr>
              <a:t> </a:t>
            </a:r>
            <a:r>
              <a:rPr sz="1000" spc="10" dirty="0">
                <a:latin typeface="Courier New"/>
                <a:cs typeface="Courier New"/>
              </a:rPr>
              <a:t>StopWatch</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7	</a:t>
            </a:r>
            <a:r>
              <a:rPr sz="1000" spc="10" dirty="0">
                <a:latin typeface="Courier New"/>
                <a:cs typeface="Courier New"/>
              </a:rPr>
              <a:t>{</a:t>
            </a:r>
            <a:endParaRPr sz="1000">
              <a:latin typeface="Courier New"/>
              <a:cs typeface="Courier New"/>
            </a:endParaRPr>
          </a:p>
          <a:p>
            <a:pPr marL="723900" indent="-466090">
              <a:lnSpc>
                <a:spcPts val="1175"/>
              </a:lnSpc>
              <a:buClr>
                <a:srgbClr val="0073FF"/>
              </a:buClr>
              <a:buFont typeface="Courier New"/>
              <a:buAutoNum type="arabicPlain" startAt="8"/>
              <a:tabLst>
                <a:tab pos="724535" algn="l"/>
              </a:tabLst>
            </a:pPr>
            <a:r>
              <a:rPr sz="1000" spc="10" dirty="0">
                <a:solidFill>
                  <a:srgbClr val="CC0066"/>
                </a:solidFill>
                <a:latin typeface="Courier New"/>
                <a:cs typeface="Courier New"/>
              </a:rPr>
              <a:t>private long</a:t>
            </a:r>
            <a:r>
              <a:rPr sz="1000" spc="-40" dirty="0">
                <a:solidFill>
                  <a:srgbClr val="CC0066"/>
                </a:solidFill>
                <a:latin typeface="Courier New"/>
                <a:cs typeface="Courier New"/>
              </a:rPr>
              <a:t> </a:t>
            </a:r>
            <a:r>
              <a:rPr sz="1000" spc="10" dirty="0">
                <a:latin typeface="Courier New"/>
                <a:cs typeface="Courier New"/>
              </a:rPr>
              <a:t>elapsedTime;</a:t>
            </a:r>
            <a:endParaRPr sz="1000">
              <a:latin typeface="Courier New"/>
              <a:cs typeface="Courier New"/>
            </a:endParaRPr>
          </a:p>
          <a:p>
            <a:pPr marL="723900" indent="-466090">
              <a:lnSpc>
                <a:spcPts val="1190"/>
              </a:lnSpc>
              <a:buClr>
                <a:srgbClr val="0073FF"/>
              </a:buClr>
              <a:buFont typeface="Courier New"/>
              <a:buAutoNum type="arabicPlain" startAt="8"/>
              <a:tabLst>
                <a:tab pos="724535" algn="l"/>
              </a:tabLst>
            </a:pPr>
            <a:r>
              <a:rPr sz="1000" spc="10" dirty="0">
                <a:solidFill>
                  <a:srgbClr val="CC0066"/>
                </a:solidFill>
                <a:latin typeface="Courier New"/>
                <a:cs typeface="Courier New"/>
              </a:rPr>
              <a:t>private long</a:t>
            </a:r>
            <a:r>
              <a:rPr sz="1000" spc="-45" dirty="0">
                <a:solidFill>
                  <a:srgbClr val="CC0066"/>
                </a:solidFill>
                <a:latin typeface="Courier New"/>
                <a:cs typeface="Courier New"/>
              </a:rPr>
              <a:t> </a:t>
            </a:r>
            <a:r>
              <a:rPr sz="1000" spc="10" dirty="0">
                <a:latin typeface="Courier New"/>
                <a:cs typeface="Courier New"/>
              </a:rPr>
              <a:t>startTime;</a:t>
            </a:r>
            <a:endParaRPr sz="1000">
              <a:latin typeface="Courier New"/>
              <a:cs typeface="Courier New"/>
            </a:endParaRPr>
          </a:p>
        </p:txBody>
      </p:sp>
      <p:sp>
        <p:nvSpPr>
          <p:cNvPr id="6" name="object 6"/>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28714" y="926362"/>
            <a:ext cx="169457" cy="26913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907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section_2/</a:t>
            </a:r>
            <a:r>
              <a:rPr spc="80" dirty="0">
                <a:solidFill>
                  <a:srgbClr val="000080"/>
                </a:solidFill>
                <a:hlinkClick r:id="rId2"/>
              </a:rPr>
              <a:t>SelectionSortTimer.java</a:t>
            </a:r>
          </a:p>
        </p:txBody>
      </p:sp>
      <p:sp>
        <p:nvSpPr>
          <p:cNvPr id="4" name="object 4"/>
          <p:cNvSpPr/>
          <p:nvPr/>
        </p:nvSpPr>
        <p:spPr>
          <a:xfrm>
            <a:off x="731995" y="923328"/>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28714" y="926362"/>
            <a:ext cx="169457" cy="458534"/>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86107" rIns="0" bIns="0" rtlCol="0">
            <a:spAutoFit/>
          </a:bodyPr>
          <a:lstStyle/>
          <a:p>
            <a:pPr marL="257810">
              <a:lnSpc>
                <a:spcPts val="1190"/>
              </a:lnSpc>
              <a:tabLst>
                <a:tab pos="490855" algn="l"/>
              </a:tabLst>
            </a:pPr>
            <a:r>
              <a:rPr sz="1000" b="1" spc="10" dirty="0">
                <a:solidFill>
                  <a:srgbClr val="0073FF"/>
                </a:solidFill>
                <a:latin typeface="Courier New"/>
                <a:cs typeface="Courier New"/>
              </a:rPr>
              <a:t>1	</a:t>
            </a:r>
            <a:r>
              <a:rPr sz="1000" spc="10" dirty="0">
                <a:solidFill>
                  <a:srgbClr val="CC0066"/>
                </a:solidFill>
                <a:latin typeface="Courier New"/>
                <a:cs typeface="Courier New"/>
              </a:rPr>
              <a:t>import</a:t>
            </a:r>
            <a:r>
              <a:rPr sz="1000" spc="-40" dirty="0">
                <a:solidFill>
                  <a:srgbClr val="CC0066"/>
                </a:solidFill>
                <a:latin typeface="Courier New"/>
                <a:cs typeface="Courier New"/>
              </a:rPr>
              <a:t> </a:t>
            </a:r>
            <a:r>
              <a:rPr sz="1000" spc="10" dirty="0">
                <a:latin typeface="Courier New"/>
                <a:cs typeface="Courier New"/>
              </a:rPr>
              <a:t>java.util.Scanner;</a:t>
            </a:r>
            <a:endParaRPr sz="1000">
              <a:latin typeface="Courier New"/>
              <a:cs typeface="Courier New"/>
            </a:endParaRPr>
          </a:p>
          <a:p>
            <a:pPr marL="257810">
              <a:lnSpc>
                <a:spcPts val="1175"/>
              </a:lnSpc>
            </a:pPr>
            <a:r>
              <a:rPr sz="1000" b="1" spc="10" dirty="0">
                <a:solidFill>
                  <a:srgbClr val="0073FF"/>
                </a:solidFill>
                <a:latin typeface="Courier New"/>
                <a:cs typeface="Courier New"/>
              </a:rPr>
              <a:t>2</a:t>
            </a:r>
            <a:endParaRPr sz="1000">
              <a:latin typeface="Courier New"/>
              <a:cs typeface="Courier New"/>
            </a:endParaRPr>
          </a:p>
          <a:p>
            <a:pPr marL="257810">
              <a:lnSpc>
                <a:spcPts val="1130"/>
              </a:lnSpc>
              <a:tabLst>
                <a:tab pos="490855" algn="l"/>
              </a:tabLst>
            </a:pPr>
            <a:r>
              <a:rPr sz="1000" b="1" spc="10" dirty="0">
                <a:solidFill>
                  <a:srgbClr val="0073FF"/>
                </a:solidFill>
                <a:latin typeface="Courier New"/>
                <a:cs typeface="Courier New"/>
              </a:rPr>
              <a:t>3	</a:t>
            </a:r>
            <a:r>
              <a:rPr sz="1000" spc="10" dirty="0">
                <a:latin typeface="Courier New"/>
                <a:cs typeface="Courier New"/>
              </a:rPr>
              <a:t>/**</a:t>
            </a:r>
            <a:endParaRPr sz="1000">
              <a:latin typeface="Courier New"/>
              <a:cs typeface="Courier New"/>
            </a:endParaRPr>
          </a:p>
          <a:p>
            <a:pPr marL="723900" indent="-466090">
              <a:lnSpc>
                <a:spcPts val="1400"/>
              </a:lnSpc>
              <a:buSzPct val="80000"/>
              <a:buFont typeface="Courier New"/>
              <a:buAutoNum type="arabicPlain" startAt="4"/>
              <a:tabLst>
                <a:tab pos="724535" algn="l"/>
              </a:tabLst>
            </a:pPr>
            <a:r>
              <a:rPr sz="1250" dirty="0">
                <a:solidFill>
                  <a:srgbClr val="0073FF"/>
                </a:solidFill>
                <a:latin typeface="Times New Roman"/>
                <a:cs typeface="Times New Roman"/>
              </a:rPr>
              <a:t>This program measures how long it takes to sort</a:t>
            </a:r>
            <a:r>
              <a:rPr sz="1250" spc="5" dirty="0">
                <a:solidFill>
                  <a:srgbClr val="0073FF"/>
                </a:solidFill>
                <a:latin typeface="Times New Roman"/>
                <a:cs typeface="Times New Roman"/>
              </a:rPr>
              <a:t> </a:t>
            </a:r>
            <a:r>
              <a:rPr sz="1250" dirty="0">
                <a:solidFill>
                  <a:srgbClr val="0073FF"/>
                </a:solidFill>
                <a:latin typeface="Times New Roman"/>
                <a:cs typeface="Times New Roman"/>
              </a:rPr>
              <a:t>an</a:t>
            </a:r>
            <a:endParaRPr sz="1250">
              <a:latin typeface="Times New Roman"/>
              <a:cs typeface="Times New Roman"/>
            </a:endParaRPr>
          </a:p>
          <a:p>
            <a:pPr marL="723900" indent="-466090">
              <a:lnSpc>
                <a:spcPts val="1415"/>
              </a:lnSpc>
              <a:buSzPct val="80000"/>
              <a:buFont typeface="Courier New"/>
              <a:buAutoNum type="arabicPlain" startAt="4"/>
              <a:tabLst>
                <a:tab pos="724535" algn="l"/>
              </a:tabLst>
            </a:pPr>
            <a:r>
              <a:rPr sz="1250" dirty="0">
                <a:solidFill>
                  <a:srgbClr val="0073FF"/>
                </a:solidFill>
                <a:latin typeface="Times New Roman"/>
                <a:cs typeface="Times New Roman"/>
              </a:rPr>
              <a:t>array of a user-specified size with the</a:t>
            </a:r>
            <a:r>
              <a:rPr sz="1250" spc="-5" dirty="0">
                <a:solidFill>
                  <a:srgbClr val="0073FF"/>
                </a:solidFill>
                <a:latin typeface="Times New Roman"/>
                <a:cs typeface="Times New Roman"/>
              </a:rPr>
              <a:t> </a:t>
            </a:r>
            <a:r>
              <a:rPr sz="1250" dirty="0">
                <a:solidFill>
                  <a:srgbClr val="0073FF"/>
                </a:solidFill>
                <a:latin typeface="Times New Roman"/>
                <a:cs typeface="Times New Roman"/>
              </a:rPr>
              <a:t>selection</a:t>
            </a:r>
            <a:endParaRPr sz="1250">
              <a:latin typeface="Times New Roman"/>
              <a:cs typeface="Times New Roman"/>
            </a:endParaRPr>
          </a:p>
          <a:p>
            <a:pPr marL="723900" indent="-466090">
              <a:lnSpc>
                <a:spcPts val="1455"/>
              </a:lnSpc>
              <a:buSzPct val="80000"/>
              <a:buFont typeface="Courier New"/>
              <a:buAutoNum type="arabicPlain" startAt="4"/>
              <a:tabLst>
                <a:tab pos="724535" algn="l"/>
              </a:tabLst>
            </a:pPr>
            <a:r>
              <a:rPr sz="1250" dirty="0">
                <a:solidFill>
                  <a:srgbClr val="0073FF"/>
                </a:solidFill>
                <a:latin typeface="Times New Roman"/>
                <a:cs typeface="Times New Roman"/>
              </a:rPr>
              <a:t>sort</a:t>
            </a:r>
            <a:r>
              <a:rPr sz="1250" spc="-70" dirty="0">
                <a:solidFill>
                  <a:srgbClr val="0073FF"/>
                </a:solidFill>
                <a:latin typeface="Times New Roman"/>
                <a:cs typeface="Times New Roman"/>
              </a:rPr>
              <a:t> </a:t>
            </a:r>
            <a:r>
              <a:rPr sz="1250" dirty="0">
                <a:solidFill>
                  <a:srgbClr val="0073FF"/>
                </a:solidFill>
                <a:latin typeface="Times New Roman"/>
                <a:cs typeface="Times New Roman"/>
              </a:rPr>
              <a:t>algorithm.</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7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8	</a:t>
            </a:r>
            <a:r>
              <a:rPr sz="1000" spc="10" dirty="0">
                <a:solidFill>
                  <a:srgbClr val="CC0066"/>
                </a:solidFill>
                <a:latin typeface="Courier New"/>
                <a:cs typeface="Courier New"/>
              </a:rPr>
              <a:t>public class</a:t>
            </a:r>
            <a:r>
              <a:rPr sz="1000" spc="-30" dirty="0">
                <a:solidFill>
                  <a:srgbClr val="CC0066"/>
                </a:solidFill>
                <a:latin typeface="Courier New"/>
                <a:cs typeface="Courier New"/>
              </a:rPr>
              <a:t> </a:t>
            </a:r>
            <a:r>
              <a:rPr sz="1000" spc="10" dirty="0">
                <a:latin typeface="Courier New"/>
                <a:cs typeface="Courier New"/>
              </a:rPr>
              <a:t>SelectionSortTimer</a:t>
            </a:r>
            <a:endParaRPr sz="1000">
              <a:latin typeface="Courier New"/>
              <a:cs typeface="Courier New"/>
            </a:endParaRPr>
          </a:p>
          <a:p>
            <a:pPr marL="257810">
              <a:lnSpc>
                <a:spcPts val="1115"/>
              </a:lnSpc>
              <a:tabLst>
                <a:tab pos="490855" algn="l"/>
              </a:tabLst>
            </a:pPr>
            <a:r>
              <a:rPr sz="1000" b="1" spc="10" dirty="0">
                <a:solidFill>
                  <a:srgbClr val="0073FF"/>
                </a:solidFill>
                <a:latin typeface="Courier New"/>
                <a:cs typeface="Courier New"/>
              </a:rPr>
              <a:t>9	</a:t>
            </a:r>
            <a:r>
              <a:rPr sz="1000" spc="10" dirty="0">
                <a:latin typeface="Courier New"/>
                <a:cs typeface="Courier New"/>
              </a:rPr>
              <a:t>{</a:t>
            </a:r>
            <a:endParaRPr sz="1000">
              <a:latin typeface="Courier New"/>
              <a:cs typeface="Courier New"/>
            </a:endParaRPr>
          </a:p>
          <a:p>
            <a:pPr marL="12700">
              <a:lnSpc>
                <a:spcPts val="1670"/>
              </a:lnSpc>
            </a:pPr>
            <a:r>
              <a:rPr b="1" spc="5" dirty="0">
                <a:latin typeface="Arial"/>
                <a:cs typeface="Arial"/>
              </a:rPr>
              <a:t>Program</a:t>
            </a:r>
            <a:r>
              <a:rPr b="1" spc="-65" dirty="0">
                <a:latin typeface="Arial"/>
                <a:cs typeface="Arial"/>
              </a:rPr>
              <a:t> </a:t>
            </a:r>
            <a:r>
              <a:rPr b="1" spc="5" dirty="0">
                <a:latin typeface="Arial"/>
                <a:cs typeface="Arial"/>
              </a:rPr>
              <a:t>Run:</a:t>
            </a:r>
          </a:p>
        </p:txBody>
      </p:sp>
      <p:sp>
        <p:nvSpPr>
          <p:cNvPr id="8" name="object 8"/>
          <p:cNvSpPr txBox="1"/>
          <p:nvPr/>
        </p:nvSpPr>
        <p:spPr>
          <a:xfrm>
            <a:off x="1070915" y="2767451"/>
            <a:ext cx="5044440" cy="400110"/>
          </a:xfrm>
          <a:prstGeom prst="rect">
            <a:avLst/>
          </a:prstGeom>
          <a:ln w="9968">
            <a:solidFill>
              <a:srgbClr val="CCCCCC"/>
            </a:solidFill>
          </a:ln>
        </p:spPr>
        <p:txBody>
          <a:bodyPr vert="horz" wrap="square" lIns="0" tIns="66040" rIns="0" bIns="0" rtlCol="0">
            <a:spAutoFit/>
          </a:bodyPr>
          <a:lstStyle/>
          <a:p>
            <a:pPr marL="304800">
              <a:lnSpc>
                <a:spcPts val="1260"/>
              </a:lnSpc>
              <a:spcBef>
                <a:spcPts val="520"/>
              </a:spcBef>
            </a:pPr>
            <a:r>
              <a:rPr sz="1050" dirty="0">
                <a:latin typeface="Courier" charset="0"/>
                <a:cs typeface="Courier" charset="0"/>
              </a:rPr>
              <a:t>Enter array size:</a:t>
            </a:r>
            <a:r>
              <a:rPr sz="1050" spc="-45" dirty="0">
                <a:latin typeface="Courier" charset="0"/>
                <a:cs typeface="Courier" charset="0"/>
              </a:rPr>
              <a:t> </a:t>
            </a:r>
            <a:r>
              <a:rPr sz="1050" dirty="0">
                <a:solidFill>
                  <a:srgbClr val="006BB8"/>
                </a:solidFill>
                <a:latin typeface="Courier" charset="0"/>
                <a:cs typeface="Courier" charset="0"/>
              </a:rPr>
              <a:t>50000</a:t>
            </a:r>
            <a:endParaRPr sz="1050" dirty="0">
              <a:latin typeface="Courier" charset="0"/>
              <a:cs typeface="Courier" charset="0"/>
            </a:endParaRPr>
          </a:p>
          <a:p>
            <a:pPr marL="304800">
              <a:lnSpc>
                <a:spcPts val="1260"/>
              </a:lnSpc>
            </a:pPr>
            <a:r>
              <a:rPr sz="1050" dirty="0">
                <a:latin typeface="Courier" charset="0"/>
                <a:cs typeface="Courier" charset="0"/>
              </a:rPr>
              <a:t>Elapsed time: 13321</a:t>
            </a:r>
            <a:r>
              <a:rPr sz="1050" spc="-15" dirty="0">
                <a:latin typeface="Courier" charset="0"/>
                <a:cs typeface="Courier" charset="0"/>
              </a:rPr>
              <a:t> </a:t>
            </a:r>
            <a:r>
              <a:rPr sz="1050" dirty="0">
                <a:latin typeface="Courier" charset="0"/>
                <a:cs typeface="Courier" charset="0"/>
              </a:rPr>
              <a:t>milliseconds</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3808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p:nvPr/>
        </p:nvSpPr>
        <p:spPr>
          <a:xfrm>
            <a:off x="916393" y="1444688"/>
            <a:ext cx="1574952" cy="157495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00281" y="3122258"/>
            <a:ext cx="1633220" cy="123189"/>
          </a:xfrm>
          <a:prstGeom prst="rect">
            <a:avLst/>
          </a:prstGeom>
        </p:spPr>
        <p:txBody>
          <a:bodyPr vert="horz" wrap="square" lIns="0" tIns="0" rIns="0" bIns="0" rtlCol="0">
            <a:spAutoFit/>
          </a:bodyPr>
          <a:lstStyle/>
          <a:p>
            <a:pPr marL="12700">
              <a:lnSpc>
                <a:spcPct val="100000"/>
              </a:lnSpc>
            </a:pPr>
            <a:r>
              <a:rPr sz="700" b="1" spc="15" dirty="0">
                <a:latin typeface="Arial"/>
                <a:cs typeface="Arial"/>
              </a:rPr>
              <a:t>Figure 1 </a:t>
            </a:r>
            <a:r>
              <a:rPr sz="700" spc="15" dirty="0">
                <a:latin typeface="Arial"/>
                <a:cs typeface="Arial"/>
              </a:rPr>
              <a:t>Time Taken by </a:t>
            </a:r>
            <a:r>
              <a:rPr sz="700" spc="10" dirty="0">
                <a:latin typeface="Arial"/>
                <a:cs typeface="Arial"/>
              </a:rPr>
              <a:t>Selection</a:t>
            </a:r>
            <a:r>
              <a:rPr sz="700" spc="-45" dirty="0">
                <a:latin typeface="Arial"/>
                <a:cs typeface="Arial"/>
              </a:rPr>
              <a:t> </a:t>
            </a:r>
            <a:r>
              <a:rPr sz="700" spc="10" dirty="0">
                <a:latin typeface="Arial"/>
                <a:cs typeface="Arial"/>
              </a:rPr>
              <a:t>Sort</a:t>
            </a:r>
            <a:endParaRPr sz="700">
              <a:latin typeface="Arial"/>
              <a:cs typeface="Arial"/>
            </a:endParaRPr>
          </a:p>
        </p:txBody>
      </p:sp>
      <p:sp>
        <p:nvSpPr>
          <p:cNvPr id="5" name="object 5"/>
          <p:cNvSpPr txBox="1">
            <a:spLocks noGrp="1"/>
          </p:cNvSpPr>
          <p:nvPr>
            <p:ph type="title"/>
          </p:nvPr>
        </p:nvSpPr>
        <p:spPr>
          <a:xfrm>
            <a:off x="714311" y="290177"/>
            <a:ext cx="4570730" cy="694690"/>
          </a:xfrm>
          <a:prstGeom prst="rect">
            <a:avLst/>
          </a:prstGeom>
        </p:spPr>
        <p:txBody>
          <a:bodyPr vert="horz" wrap="square" lIns="0" tIns="0" rIns="0" bIns="0" rtlCol="0">
            <a:spAutoFit/>
          </a:bodyPr>
          <a:lstStyle/>
          <a:p>
            <a:pPr marL="12700" marR="5080">
              <a:lnSpc>
                <a:spcPts val="2750"/>
              </a:lnSpc>
            </a:pPr>
            <a:r>
              <a:rPr spc="75" dirty="0"/>
              <a:t>Selection </a:t>
            </a:r>
            <a:r>
              <a:rPr spc="95" dirty="0"/>
              <a:t>Sort </a:t>
            </a:r>
            <a:r>
              <a:rPr spc="155" dirty="0"/>
              <a:t>on </a:t>
            </a:r>
            <a:r>
              <a:rPr spc="150" dirty="0"/>
              <a:t>Various</a:t>
            </a:r>
            <a:r>
              <a:rPr spc="-225" dirty="0"/>
              <a:t> </a:t>
            </a:r>
            <a:r>
              <a:rPr spc="90" dirty="0"/>
              <a:t>Size  </a:t>
            </a:r>
            <a:r>
              <a:rPr spc="150" dirty="0"/>
              <a:t>Arrays</a:t>
            </a:r>
          </a:p>
        </p:txBody>
      </p:sp>
      <p:graphicFrame>
        <p:nvGraphicFramePr>
          <p:cNvPr id="6" name="object 6"/>
          <p:cNvGraphicFramePr>
            <a:graphicFrameLocks noGrp="1"/>
          </p:cNvGraphicFramePr>
          <p:nvPr/>
        </p:nvGraphicFramePr>
        <p:xfrm>
          <a:off x="2934709" y="1344119"/>
          <a:ext cx="1747918" cy="2686739"/>
        </p:xfrm>
        <a:graphic>
          <a:graphicData uri="http://schemas.openxmlformats.org/drawingml/2006/table">
            <a:tbl>
              <a:tblPr firstRow="1" bandRow="1">
                <a:tableStyleId>{2D5ABB26-0587-4C30-8999-92F81FD0307C}</a:tableStyleId>
              </a:tblPr>
              <a:tblGrid>
                <a:gridCol w="627689"/>
                <a:gridCol w="1120229"/>
              </a:tblGrid>
              <a:tr h="346547">
                <a:tc>
                  <a:txBody>
                    <a:bodyPr/>
                    <a:lstStyle/>
                    <a:p>
                      <a:pPr marR="57150" algn="ctr">
                        <a:lnSpc>
                          <a:spcPct val="100000"/>
                        </a:lnSpc>
                        <a:spcBef>
                          <a:spcPts val="215"/>
                        </a:spcBef>
                      </a:pPr>
                      <a:r>
                        <a:rPr sz="1300" b="1" dirty="0">
                          <a:solidFill>
                            <a:srgbClr val="2D3B65"/>
                          </a:solidFill>
                          <a:latin typeface="Arial"/>
                          <a:cs typeface="Arial"/>
                        </a:rPr>
                        <a:t>n</a:t>
                      </a:r>
                      <a:endParaRPr sz="1300">
                        <a:latin typeface="Arial"/>
                        <a:cs typeface="Arial"/>
                      </a:endParaRPr>
                    </a:p>
                  </a:txBody>
                  <a:tcPr marL="0" marR="0" marT="0" marB="0"/>
                </a:tc>
                <a:tc>
                  <a:txBody>
                    <a:bodyPr/>
                    <a:lstStyle/>
                    <a:p>
                      <a:pPr marL="71120" algn="ctr">
                        <a:lnSpc>
                          <a:spcPct val="100000"/>
                        </a:lnSpc>
                        <a:spcBef>
                          <a:spcPts val="215"/>
                        </a:spcBef>
                      </a:pPr>
                      <a:r>
                        <a:rPr sz="1300" b="1" spc="5" dirty="0">
                          <a:solidFill>
                            <a:srgbClr val="2D3B65"/>
                          </a:solidFill>
                          <a:latin typeface="Arial"/>
                          <a:cs typeface="Arial"/>
                        </a:rPr>
                        <a:t>Milliseconds</a:t>
                      </a:r>
                      <a:endParaRPr sz="1300">
                        <a:latin typeface="Arial"/>
                        <a:cs typeface="Arial"/>
                      </a:endParaRPr>
                    </a:p>
                  </a:txBody>
                  <a:tcPr marL="0" marR="0" marT="0" marB="0"/>
                </a:tc>
              </a:tr>
              <a:tr h="398729">
                <a:tc>
                  <a:txBody>
                    <a:bodyPr/>
                    <a:lstStyle/>
                    <a:p>
                      <a:pPr marR="63500" algn="ctr">
                        <a:lnSpc>
                          <a:spcPct val="100000"/>
                        </a:lnSpc>
                        <a:spcBef>
                          <a:spcPts val="625"/>
                        </a:spcBef>
                      </a:pPr>
                      <a:r>
                        <a:rPr sz="1300" spc="5" dirty="0">
                          <a:latin typeface="Arial"/>
                          <a:cs typeface="Arial"/>
                        </a:rPr>
                        <a:t>10,000</a:t>
                      </a:r>
                      <a:endParaRPr sz="1300">
                        <a:latin typeface="Arial"/>
                        <a:cs typeface="Arial"/>
                      </a:endParaRPr>
                    </a:p>
                  </a:txBody>
                  <a:tcPr marL="0" marR="0" marT="0" marB="0"/>
                </a:tc>
                <a:tc>
                  <a:txBody>
                    <a:bodyPr/>
                    <a:lstStyle/>
                    <a:p>
                      <a:pPr marL="71120" algn="ctr">
                        <a:lnSpc>
                          <a:spcPct val="100000"/>
                        </a:lnSpc>
                        <a:spcBef>
                          <a:spcPts val="625"/>
                        </a:spcBef>
                      </a:pPr>
                      <a:r>
                        <a:rPr sz="1300" spc="10" dirty="0">
                          <a:latin typeface="Arial"/>
                          <a:cs typeface="Arial"/>
                        </a:rPr>
                        <a:t>786</a:t>
                      </a:r>
                      <a:endParaRPr sz="1300">
                        <a:latin typeface="Arial"/>
                        <a:cs typeface="Arial"/>
                      </a:endParaRPr>
                    </a:p>
                  </a:txBody>
                  <a:tcPr marL="0" marR="0" marT="0" marB="0"/>
                </a:tc>
              </a:tr>
              <a:tr h="398729">
                <a:tc>
                  <a:txBody>
                    <a:bodyPr/>
                    <a:lstStyle/>
                    <a:p>
                      <a:pPr marR="63500" algn="ctr">
                        <a:lnSpc>
                          <a:spcPct val="100000"/>
                        </a:lnSpc>
                        <a:spcBef>
                          <a:spcPts val="625"/>
                        </a:spcBef>
                      </a:pPr>
                      <a:r>
                        <a:rPr sz="1300" spc="5" dirty="0">
                          <a:latin typeface="Arial"/>
                          <a:cs typeface="Arial"/>
                        </a:rPr>
                        <a:t>20,000</a:t>
                      </a:r>
                      <a:endParaRPr sz="1300">
                        <a:latin typeface="Arial"/>
                        <a:cs typeface="Arial"/>
                      </a:endParaRPr>
                    </a:p>
                  </a:txBody>
                  <a:tcPr marL="0" marR="0" marT="0" marB="0"/>
                </a:tc>
                <a:tc>
                  <a:txBody>
                    <a:bodyPr/>
                    <a:lstStyle/>
                    <a:p>
                      <a:pPr marL="70485" algn="ctr">
                        <a:lnSpc>
                          <a:spcPct val="100000"/>
                        </a:lnSpc>
                        <a:spcBef>
                          <a:spcPts val="625"/>
                        </a:spcBef>
                      </a:pPr>
                      <a:r>
                        <a:rPr sz="1300" spc="5" dirty="0">
                          <a:latin typeface="Arial"/>
                          <a:cs typeface="Arial"/>
                        </a:rPr>
                        <a:t>2,148</a:t>
                      </a:r>
                      <a:endParaRPr sz="1300">
                        <a:latin typeface="Arial"/>
                        <a:cs typeface="Arial"/>
                      </a:endParaRPr>
                    </a:p>
                  </a:txBody>
                  <a:tcPr marL="0" marR="0" marT="0" marB="0"/>
                </a:tc>
              </a:tr>
              <a:tr h="398729">
                <a:tc>
                  <a:txBody>
                    <a:bodyPr/>
                    <a:lstStyle/>
                    <a:p>
                      <a:pPr marR="63500" algn="ctr">
                        <a:lnSpc>
                          <a:spcPct val="100000"/>
                        </a:lnSpc>
                        <a:spcBef>
                          <a:spcPts val="625"/>
                        </a:spcBef>
                      </a:pPr>
                      <a:r>
                        <a:rPr sz="1300" spc="5" dirty="0">
                          <a:latin typeface="Arial"/>
                          <a:cs typeface="Arial"/>
                        </a:rPr>
                        <a:t>30,000</a:t>
                      </a:r>
                      <a:endParaRPr sz="1300">
                        <a:latin typeface="Arial"/>
                        <a:cs typeface="Arial"/>
                      </a:endParaRPr>
                    </a:p>
                  </a:txBody>
                  <a:tcPr marL="0" marR="0" marT="0" marB="0"/>
                </a:tc>
                <a:tc>
                  <a:txBody>
                    <a:bodyPr/>
                    <a:lstStyle/>
                    <a:p>
                      <a:pPr marL="70485" algn="ctr">
                        <a:lnSpc>
                          <a:spcPct val="100000"/>
                        </a:lnSpc>
                        <a:spcBef>
                          <a:spcPts val="625"/>
                        </a:spcBef>
                      </a:pPr>
                      <a:r>
                        <a:rPr sz="1300" spc="5" dirty="0">
                          <a:latin typeface="Arial"/>
                          <a:cs typeface="Arial"/>
                        </a:rPr>
                        <a:t>4,796</a:t>
                      </a:r>
                      <a:endParaRPr sz="1300">
                        <a:latin typeface="Arial"/>
                        <a:cs typeface="Arial"/>
                      </a:endParaRPr>
                    </a:p>
                  </a:txBody>
                  <a:tcPr marL="0" marR="0" marT="0" marB="0"/>
                </a:tc>
              </a:tr>
              <a:tr h="398729">
                <a:tc>
                  <a:txBody>
                    <a:bodyPr/>
                    <a:lstStyle/>
                    <a:p>
                      <a:pPr marR="63500" algn="ctr">
                        <a:lnSpc>
                          <a:spcPct val="100000"/>
                        </a:lnSpc>
                        <a:spcBef>
                          <a:spcPts val="625"/>
                        </a:spcBef>
                      </a:pPr>
                      <a:r>
                        <a:rPr sz="1300" spc="5" dirty="0">
                          <a:latin typeface="Arial"/>
                          <a:cs typeface="Arial"/>
                        </a:rPr>
                        <a:t>40,000</a:t>
                      </a:r>
                      <a:endParaRPr sz="1300">
                        <a:latin typeface="Arial"/>
                        <a:cs typeface="Arial"/>
                      </a:endParaRPr>
                    </a:p>
                  </a:txBody>
                  <a:tcPr marL="0" marR="0" marT="0" marB="0"/>
                </a:tc>
                <a:tc>
                  <a:txBody>
                    <a:bodyPr/>
                    <a:lstStyle/>
                    <a:p>
                      <a:pPr marL="70485" algn="ctr">
                        <a:lnSpc>
                          <a:spcPct val="100000"/>
                        </a:lnSpc>
                        <a:spcBef>
                          <a:spcPts val="625"/>
                        </a:spcBef>
                      </a:pPr>
                      <a:r>
                        <a:rPr sz="1300" spc="5" dirty="0">
                          <a:latin typeface="Arial"/>
                          <a:cs typeface="Arial"/>
                        </a:rPr>
                        <a:t>9,192</a:t>
                      </a:r>
                      <a:endParaRPr sz="1300">
                        <a:latin typeface="Arial"/>
                        <a:cs typeface="Arial"/>
                      </a:endParaRPr>
                    </a:p>
                  </a:txBody>
                  <a:tcPr marL="0" marR="0" marT="0" marB="0"/>
                </a:tc>
              </a:tr>
              <a:tr h="398729">
                <a:tc>
                  <a:txBody>
                    <a:bodyPr/>
                    <a:lstStyle/>
                    <a:p>
                      <a:pPr marR="63500" algn="ctr">
                        <a:lnSpc>
                          <a:spcPct val="100000"/>
                        </a:lnSpc>
                        <a:spcBef>
                          <a:spcPts val="625"/>
                        </a:spcBef>
                      </a:pPr>
                      <a:r>
                        <a:rPr sz="1300" spc="5" dirty="0">
                          <a:latin typeface="Arial"/>
                          <a:cs typeface="Arial"/>
                        </a:rPr>
                        <a:t>50,000</a:t>
                      </a:r>
                      <a:endParaRPr sz="1300">
                        <a:latin typeface="Arial"/>
                        <a:cs typeface="Arial"/>
                      </a:endParaRPr>
                    </a:p>
                  </a:txBody>
                  <a:tcPr marL="0" marR="0" marT="0" marB="0"/>
                </a:tc>
                <a:tc>
                  <a:txBody>
                    <a:bodyPr/>
                    <a:lstStyle/>
                    <a:p>
                      <a:pPr marL="71120" algn="ctr">
                        <a:lnSpc>
                          <a:spcPct val="100000"/>
                        </a:lnSpc>
                        <a:spcBef>
                          <a:spcPts val="625"/>
                        </a:spcBef>
                      </a:pPr>
                      <a:r>
                        <a:rPr sz="1300" spc="5" dirty="0">
                          <a:latin typeface="Arial"/>
                          <a:cs typeface="Arial"/>
                        </a:rPr>
                        <a:t>13,321</a:t>
                      </a:r>
                      <a:endParaRPr sz="1300">
                        <a:latin typeface="Arial"/>
                        <a:cs typeface="Arial"/>
                      </a:endParaRPr>
                    </a:p>
                  </a:txBody>
                  <a:tcPr marL="0" marR="0" marT="0" marB="0"/>
                </a:tc>
              </a:tr>
              <a:tr h="346547">
                <a:tc>
                  <a:txBody>
                    <a:bodyPr/>
                    <a:lstStyle/>
                    <a:p>
                      <a:pPr marR="63500" algn="ctr">
                        <a:lnSpc>
                          <a:spcPct val="100000"/>
                        </a:lnSpc>
                        <a:spcBef>
                          <a:spcPts val="625"/>
                        </a:spcBef>
                      </a:pPr>
                      <a:r>
                        <a:rPr sz="1300" spc="5" dirty="0">
                          <a:latin typeface="Arial"/>
                          <a:cs typeface="Arial"/>
                        </a:rPr>
                        <a:t>60,000</a:t>
                      </a:r>
                      <a:endParaRPr sz="1300">
                        <a:latin typeface="Arial"/>
                        <a:cs typeface="Arial"/>
                      </a:endParaRPr>
                    </a:p>
                  </a:txBody>
                  <a:tcPr marL="0" marR="0" marT="0" marB="0"/>
                </a:tc>
                <a:tc>
                  <a:txBody>
                    <a:bodyPr/>
                    <a:lstStyle/>
                    <a:p>
                      <a:pPr marL="71120" algn="ctr">
                        <a:lnSpc>
                          <a:spcPct val="100000"/>
                        </a:lnSpc>
                        <a:spcBef>
                          <a:spcPts val="625"/>
                        </a:spcBef>
                      </a:pPr>
                      <a:r>
                        <a:rPr sz="1300" spc="5" dirty="0">
                          <a:latin typeface="Arial"/>
                          <a:cs typeface="Arial"/>
                        </a:rPr>
                        <a:t>19,299</a:t>
                      </a:r>
                      <a:endParaRPr sz="1300">
                        <a:latin typeface="Arial"/>
                        <a:cs typeface="Arial"/>
                      </a:endParaRPr>
                    </a:p>
                  </a:txBody>
                  <a:tcPr marL="0" marR="0" marT="0" marB="0"/>
                </a:tc>
              </a:tr>
            </a:tbl>
          </a:graphicData>
        </a:graphic>
      </p:graphicFrame>
      <p:sp>
        <p:nvSpPr>
          <p:cNvPr id="7" name="object 7"/>
          <p:cNvSpPr txBox="1"/>
          <p:nvPr/>
        </p:nvSpPr>
        <p:spPr>
          <a:xfrm>
            <a:off x="900281" y="4251514"/>
            <a:ext cx="5423535" cy="450850"/>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Doubling the size of the array more than doubles the time needed  to sort</a:t>
            </a:r>
            <a:r>
              <a:rPr sz="1450" spc="-90" dirty="0">
                <a:latin typeface="Arial"/>
                <a:cs typeface="Arial"/>
              </a:rPr>
              <a:t> </a:t>
            </a:r>
            <a:r>
              <a:rPr sz="1450" dirty="0">
                <a:latin typeface="Arial"/>
                <a:cs typeface="Arial"/>
              </a:rPr>
              <a:t>it.</a:t>
            </a:r>
            <a:endParaRPr sz="1450">
              <a:latin typeface="Arial"/>
              <a:cs typeface="Arial"/>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944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14.5</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spc="5" dirty="0"/>
              <a:t>Approximately how many seconds would </a:t>
            </a:r>
            <a:r>
              <a:rPr dirty="0"/>
              <a:t>it </a:t>
            </a:r>
            <a:r>
              <a:rPr spc="5" dirty="0"/>
              <a:t>take to sort a data set of  80,000</a:t>
            </a:r>
            <a:r>
              <a:rPr spc="-70" dirty="0"/>
              <a:t> </a:t>
            </a:r>
            <a:r>
              <a:rPr spc="5" dirty="0"/>
              <a:t>values?</a:t>
            </a:r>
          </a:p>
          <a:p>
            <a:pPr marL="347345" marR="369570">
              <a:lnSpc>
                <a:spcPct val="115900"/>
              </a:lnSpc>
              <a:spcBef>
                <a:spcPts val="630"/>
              </a:spcBef>
            </a:pPr>
            <a:r>
              <a:rPr sz="1750" b="1" dirty="0">
                <a:latin typeface="Arial"/>
                <a:cs typeface="Arial"/>
              </a:rPr>
              <a:t>Answer: </a:t>
            </a:r>
            <a:r>
              <a:rPr sz="1750" dirty="0">
                <a:latin typeface="Microsoft Sans Serif"/>
                <a:cs typeface="Microsoft Sans Serif"/>
              </a:rPr>
              <a:t>Four times as long as 40,000 values, or  about 37 seconds.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7504"/>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Chapter</a:t>
            </a:r>
            <a:r>
              <a:rPr spc="-20" dirty="0"/>
              <a:t> </a:t>
            </a:r>
            <a:r>
              <a:rPr spc="165" dirty="0"/>
              <a:t>Goals</a:t>
            </a:r>
          </a:p>
        </p:txBody>
      </p:sp>
      <p:sp>
        <p:nvSpPr>
          <p:cNvPr id="4" name="object 4"/>
          <p:cNvSpPr/>
          <p:nvPr/>
        </p:nvSpPr>
        <p:spPr>
          <a:xfrm>
            <a:off x="916393" y="946302"/>
            <a:ext cx="4276280" cy="35984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66566" y="486419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49182" y="4741624"/>
            <a:ext cx="4953000" cy="286385"/>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To study several sorting and searching</a:t>
            </a:r>
            <a:r>
              <a:rPr sz="1750" spc="130" dirty="0">
                <a:latin typeface="Microsoft Sans Serif"/>
                <a:cs typeface="Microsoft Sans Serif"/>
              </a:rPr>
              <a:t> </a:t>
            </a:r>
            <a:r>
              <a:rPr sz="1750" dirty="0">
                <a:latin typeface="Microsoft Sans Serif"/>
                <a:cs typeface="Microsoft Sans Serif"/>
              </a:rPr>
              <a:t>algorithms</a:t>
            </a:r>
            <a:endParaRPr sz="1750">
              <a:latin typeface="Microsoft Sans Serif"/>
              <a:cs typeface="Microsoft Sans Serif"/>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956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14.6</a:t>
            </a:r>
          </a:p>
        </p:txBody>
      </p:sp>
      <p:sp>
        <p:nvSpPr>
          <p:cNvPr id="4" name="object 4"/>
          <p:cNvSpPr txBox="1"/>
          <p:nvPr/>
        </p:nvSpPr>
        <p:spPr>
          <a:xfrm>
            <a:off x="714311" y="912522"/>
            <a:ext cx="5257800" cy="848360"/>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Look at the graph in Figure 1. What mathematical shape does </a:t>
            </a:r>
            <a:r>
              <a:rPr sz="1450" dirty="0">
                <a:latin typeface="Arial"/>
                <a:cs typeface="Arial"/>
              </a:rPr>
              <a:t>it  </a:t>
            </a:r>
            <a:r>
              <a:rPr sz="1450" spc="5" dirty="0">
                <a:latin typeface="Arial"/>
                <a:cs typeface="Arial"/>
              </a:rPr>
              <a:t>resemble?</a:t>
            </a:r>
            <a:endParaRPr sz="1450" dirty="0">
              <a:latin typeface="Arial"/>
              <a:cs typeface="Arial"/>
            </a:endParaRPr>
          </a:p>
          <a:p>
            <a:pPr marL="347345">
              <a:lnSpc>
                <a:spcPct val="100000"/>
              </a:lnSpc>
              <a:spcBef>
                <a:spcPts val="965"/>
              </a:spcBef>
            </a:pPr>
            <a:r>
              <a:rPr sz="1750" b="1" dirty="0">
                <a:latin typeface="Arial"/>
                <a:cs typeface="Arial"/>
              </a:rPr>
              <a:t>Answer: </a:t>
            </a:r>
            <a:r>
              <a:rPr sz="1750" spc="5" dirty="0">
                <a:latin typeface="Microsoft Sans Serif"/>
                <a:cs typeface="Microsoft Sans Serif"/>
              </a:rPr>
              <a:t>A</a:t>
            </a:r>
            <a:r>
              <a:rPr sz="1750" spc="-25" dirty="0">
                <a:latin typeface="Microsoft Sans Serif"/>
                <a:cs typeface="Microsoft Sans Serif"/>
              </a:rPr>
              <a:t> </a:t>
            </a:r>
            <a:r>
              <a:rPr sz="1750" dirty="0">
                <a:latin typeface="Microsoft Sans Serif"/>
                <a:cs typeface="Microsoft Sans Serif"/>
              </a:rPr>
              <a:t>parabola.</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3857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0664"/>
            <a:ext cx="4572000" cy="694690"/>
          </a:xfrm>
          <a:prstGeom prst="rect">
            <a:avLst/>
          </a:prstGeom>
        </p:spPr>
        <p:txBody>
          <a:bodyPr vert="horz" wrap="square" lIns="0" tIns="0" rIns="0" bIns="0" rtlCol="0">
            <a:spAutoFit/>
          </a:bodyPr>
          <a:lstStyle/>
          <a:p>
            <a:pPr marL="12700" marR="5080">
              <a:lnSpc>
                <a:spcPts val="2750"/>
              </a:lnSpc>
            </a:pPr>
            <a:r>
              <a:rPr spc="155" dirty="0"/>
              <a:t>Analyzing </a:t>
            </a:r>
            <a:r>
              <a:rPr spc="60" dirty="0"/>
              <a:t>the </a:t>
            </a:r>
            <a:r>
              <a:rPr spc="95" dirty="0"/>
              <a:t>Performance</a:t>
            </a:r>
            <a:r>
              <a:rPr spc="-140" dirty="0"/>
              <a:t> </a:t>
            </a:r>
            <a:r>
              <a:rPr spc="135" dirty="0"/>
              <a:t>of  </a:t>
            </a:r>
            <a:r>
              <a:rPr spc="60" dirty="0"/>
              <a:t>the </a:t>
            </a:r>
            <a:r>
              <a:rPr spc="75" dirty="0"/>
              <a:t>Selection </a:t>
            </a:r>
            <a:r>
              <a:rPr spc="95" dirty="0"/>
              <a:t>Sort</a:t>
            </a:r>
            <a:r>
              <a:rPr spc="-55" dirty="0"/>
              <a:t> </a:t>
            </a:r>
            <a:r>
              <a:rPr spc="150" dirty="0"/>
              <a:t>Algorithm</a:t>
            </a:r>
          </a:p>
        </p:txBody>
      </p:sp>
      <p:sp>
        <p:nvSpPr>
          <p:cNvPr id="4" name="object 4"/>
          <p:cNvSpPr/>
          <p:nvPr/>
        </p:nvSpPr>
        <p:spPr>
          <a:xfrm>
            <a:off x="866566" y="139742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1295200" y="2085237"/>
            <a:ext cx="50165" cy="50165"/>
          </a:xfrm>
          <a:custGeom>
            <a:avLst/>
            <a:gdLst/>
            <a:ahLst/>
            <a:cxnLst/>
            <a:rect l="l" t="t" r="r" b="b"/>
            <a:pathLst>
              <a:path w="50165" h="50164">
                <a:moveTo>
                  <a:pt x="24920" y="49841"/>
                </a:moveTo>
                <a:lnTo>
                  <a:pt x="14016" y="48330"/>
                </a:lnTo>
                <a:lnTo>
                  <a:pt x="6228" y="43735"/>
                </a:lnTo>
                <a:lnTo>
                  <a:pt x="1557" y="35963"/>
                </a:lnTo>
                <a:lnTo>
                  <a:pt x="0" y="24920"/>
                </a:lnTo>
                <a:lnTo>
                  <a:pt x="1557" y="13877"/>
                </a:lnTo>
                <a:lnTo>
                  <a:pt x="6228" y="6105"/>
                </a:lnTo>
                <a:lnTo>
                  <a:pt x="14016" y="1510"/>
                </a:lnTo>
                <a:lnTo>
                  <a:pt x="24920" y="0"/>
                </a:lnTo>
                <a:lnTo>
                  <a:pt x="35824" y="1510"/>
                </a:lnTo>
                <a:lnTo>
                  <a:pt x="43612" y="6105"/>
                </a:lnTo>
                <a:lnTo>
                  <a:pt x="48284" y="13877"/>
                </a:lnTo>
                <a:lnTo>
                  <a:pt x="49841" y="24920"/>
                </a:lnTo>
                <a:lnTo>
                  <a:pt x="48284" y="35963"/>
                </a:lnTo>
                <a:lnTo>
                  <a:pt x="43612" y="43735"/>
                </a:lnTo>
                <a:lnTo>
                  <a:pt x="35824" y="48330"/>
                </a:lnTo>
                <a:lnTo>
                  <a:pt x="24920" y="49841"/>
                </a:lnTo>
                <a:close/>
              </a:path>
            </a:pathLst>
          </a:custGeom>
          <a:solidFill>
            <a:srgbClr val="000000"/>
          </a:solidFill>
        </p:spPr>
        <p:txBody>
          <a:bodyPr wrap="square" lIns="0" tIns="0" rIns="0" bIns="0" rtlCol="0"/>
          <a:lstStyle/>
          <a:p>
            <a:endParaRPr/>
          </a:p>
        </p:txBody>
      </p:sp>
      <p:sp>
        <p:nvSpPr>
          <p:cNvPr id="6" name="object 6"/>
          <p:cNvSpPr/>
          <p:nvPr/>
        </p:nvSpPr>
        <p:spPr>
          <a:xfrm>
            <a:off x="1295200" y="2354379"/>
            <a:ext cx="50165" cy="50165"/>
          </a:xfrm>
          <a:custGeom>
            <a:avLst/>
            <a:gdLst/>
            <a:ahLst/>
            <a:cxnLst/>
            <a:rect l="l" t="t" r="r" b="b"/>
            <a:pathLst>
              <a:path w="50165" h="50164">
                <a:moveTo>
                  <a:pt x="24920" y="49841"/>
                </a:moveTo>
                <a:lnTo>
                  <a:pt x="14016" y="48330"/>
                </a:lnTo>
                <a:lnTo>
                  <a:pt x="6228" y="43735"/>
                </a:lnTo>
                <a:lnTo>
                  <a:pt x="1557" y="35963"/>
                </a:lnTo>
                <a:lnTo>
                  <a:pt x="0" y="24920"/>
                </a:lnTo>
                <a:lnTo>
                  <a:pt x="1557" y="13877"/>
                </a:lnTo>
                <a:lnTo>
                  <a:pt x="6228" y="6105"/>
                </a:lnTo>
                <a:lnTo>
                  <a:pt x="14016" y="1510"/>
                </a:lnTo>
                <a:lnTo>
                  <a:pt x="24920" y="0"/>
                </a:lnTo>
                <a:lnTo>
                  <a:pt x="35824" y="1510"/>
                </a:lnTo>
                <a:lnTo>
                  <a:pt x="43612" y="6105"/>
                </a:lnTo>
                <a:lnTo>
                  <a:pt x="48284" y="13877"/>
                </a:lnTo>
                <a:lnTo>
                  <a:pt x="49841" y="24920"/>
                </a:lnTo>
                <a:lnTo>
                  <a:pt x="48284" y="35963"/>
                </a:lnTo>
                <a:lnTo>
                  <a:pt x="43612" y="43735"/>
                </a:lnTo>
                <a:lnTo>
                  <a:pt x="35824" y="48330"/>
                </a:lnTo>
                <a:lnTo>
                  <a:pt x="24920" y="49841"/>
                </a:lnTo>
                <a:close/>
              </a:path>
            </a:pathLst>
          </a:custGeom>
          <a:solidFill>
            <a:srgbClr val="000000"/>
          </a:solidFill>
        </p:spPr>
        <p:txBody>
          <a:bodyPr wrap="square" lIns="0" tIns="0" rIns="0" bIns="0" rtlCol="0"/>
          <a:lstStyle/>
          <a:p>
            <a:endParaRPr/>
          </a:p>
        </p:txBody>
      </p:sp>
      <p:sp>
        <p:nvSpPr>
          <p:cNvPr id="7" name="object 7"/>
          <p:cNvSpPr/>
          <p:nvPr/>
        </p:nvSpPr>
        <p:spPr>
          <a:xfrm>
            <a:off x="1295200" y="2852790"/>
            <a:ext cx="50165" cy="50165"/>
          </a:xfrm>
          <a:custGeom>
            <a:avLst/>
            <a:gdLst/>
            <a:ahLst/>
            <a:cxnLst/>
            <a:rect l="l" t="t" r="r" b="b"/>
            <a:pathLst>
              <a:path w="50165" h="50164">
                <a:moveTo>
                  <a:pt x="24920" y="49841"/>
                </a:moveTo>
                <a:lnTo>
                  <a:pt x="14016" y="48330"/>
                </a:lnTo>
                <a:lnTo>
                  <a:pt x="6228" y="43735"/>
                </a:lnTo>
                <a:lnTo>
                  <a:pt x="1557" y="35963"/>
                </a:lnTo>
                <a:lnTo>
                  <a:pt x="0" y="24920"/>
                </a:lnTo>
                <a:lnTo>
                  <a:pt x="1557" y="13877"/>
                </a:lnTo>
                <a:lnTo>
                  <a:pt x="6228" y="6105"/>
                </a:lnTo>
                <a:lnTo>
                  <a:pt x="14016" y="1510"/>
                </a:lnTo>
                <a:lnTo>
                  <a:pt x="24920" y="0"/>
                </a:lnTo>
                <a:lnTo>
                  <a:pt x="35824" y="1510"/>
                </a:lnTo>
                <a:lnTo>
                  <a:pt x="43612" y="6105"/>
                </a:lnTo>
                <a:lnTo>
                  <a:pt x="48284" y="13877"/>
                </a:lnTo>
                <a:lnTo>
                  <a:pt x="49841" y="24920"/>
                </a:lnTo>
                <a:lnTo>
                  <a:pt x="48284" y="35963"/>
                </a:lnTo>
                <a:lnTo>
                  <a:pt x="43612" y="43735"/>
                </a:lnTo>
                <a:lnTo>
                  <a:pt x="35824" y="48330"/>
                </a:lnTo>
                <a:lnTo>
                  <a:pt x="24920" y="49841"/>
                </a:lnTo>
                <a:close/>
              </a:path>
            </a:pathLst>
          </a:custGeom>
          <a:solidFill>
            <a:srgbClr val="000000"/>
          </a:solidFill>
        </p:spPr>
        <p:txBody>
          <a:bodyPr wrap="square" lIns="0" tIns="0" rIns="0" bIns="0" rtlCol="0"/>
          <a:lstStyle/>
          <a:p>
            <a:endParaRPr/>
          </a:p>
        </p:txBody>
      </p:sp>
      <p:sp>
        <p:nvSpPr>
          <p:cNvPr id="8" name="object 8"/>
          <p:cNvSpPr txBox="1"/>
          <p:nvPr/>
        </p:nvSpPr>
        <p:spPr>
          <a:xfrm>
            <a:off x="1049182" y="1232454"/>
            <a:ext cx="5213350" cy="1971675"/>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In an array of size </a:t>
            </a:r>
            <a:r>
              <a:rPr sz="1750" i="1" dirty="0">
                <a:latin typeface="Arial"/>
                <a:cs typeface="Arial"/>
              </a:rPr>
              <a:t>n</a:t>
            </a:r>
            <a:r>
              <a:rPr sz="1750" dirty="0">
                <a:latin typeface="Microsoft Sans Serif"/>
                <a:cs typeface="Microsoft Sans Serif"/>
              </a:rPr>
              <a:t>, count </a:t>
            </a:r>
            <a:r>
              <a:rPr sz="1750" spc="5" dirty="0">
                <a:latin typeface="Microsoft Sans Serif"/>
                <a:cs typeface="Microsoft Sans Serif"/>
              </a:rPr>
              <a:t>how many </a:t>
            </a:r>
            <a:r>
              <a:rPr sz="1750" dirty="0">
                <a:latin typeface="Microsoft Sans Serif"/>
                <a:cs typeface="Microsoft Sans Serif"/>
              </a:rPr>
              <a:t>times an array  element </a:t>
            </a:r>
            <a:r>
              <a:rPr sz="1750" spc="-5" dirty="0">
                <a:latin typeface="Microsoft Sans Serif"/>
                <a:cs typeface="Microsoft Sans Serif"/>
              </a:rPr>
              <a:t>is</a:t>
            </a:r>
            <a:r>
              <a:rPr sz="1750" spc="-35" dirty="0">
                <a:latin typeface="Microsoft Sans Serif"/>
                <a:cs typeface="Microsoft Sans Serif"/>
              </a:rPr>
              <a:t> </a:t>
            </a:r>
            <a:r>
              <a:rPr sz="1750" dirty="0">
                <a:latin typeface="Microsoft Sans Serif"/>
                <a:cs typeface="Microsoft Sans Serif"/>
              </a:rPr>
              <a:t>visited:</a:t>
            </a:r>
            <a:endParaRPr sz="1750">
              <a:latin typeface="Microsoft Sans Serif"/>
              <a:cs typeface="Microsoft Sans Serif"/>
            </a:endParaRPr>
          </a:p>
          <a:p>
            <a:pPr marL="414020" marR="344170" algn="just">
              <a:lnSpc>
                <a:spcPct val="121100"/>
              </a:lnSpc>
              <a:spcBef>
                <a:spcPts val="705"/>
              </a:spcBef>
            </a:pPr>
            <a:r>
              <a:rPr sz="1350" spc="-5" dirty="0">
                <a:latin typeface="Arial"/>
                <a:cs typeface="Arial"/>
              </a:rPr>
              <a:t>To find the smallest, visit </a:t>
            </a:r>
            <a:r>
              <a:rPr sz="1350" i="1" spc="-5" dirty="0">
                <a:latin typeface="Arial"/>
                <a:cs typeface="Arial"/>
              </a:rPr>
              <a:t>n </a:t>
            </a:r>
            <a:r>
              <a:rPr sz="1350" spc="-5" dirty="0">
                <a:latin typeface="Arial"/>
                <a:cs typeface="Arial"/>
              </a:rPr>
              <a:t>elements + 2 visits for the swap  To find the next smallest, visit </a:t>
            </a:r>
            <a:r>
              <a:rPr sz="1350" i="1" spc="-5" dirty="0">
                <a:latin typeface="Arial"/>
                <a:cs typeface="Arial"/>
              </a:rPr>
              <a:t>(n </a:t>
            </a:r>
            <a:r>
              <a:rPr sz="1350" spc="-5" dirty="0">
                <a:latin typeface="Arial"/>
                <a:cs typeface="Arial"/>
              </a:rPr>
              <a:t>- 1) elements + 2 visits for  the</a:t>
            </a:r>
            <a:r>
              <a:rPr sz="1350" spc="-95" dirty="0">
                <a:latin typeface="Arial"/>
                <a:cs typeface="Arial"/>
              </a:rPr>
              <a:t> </a:t>
            </a:r>
            <a:r>
              <a:rPr sz="1350" spc="-5" dirty="0">
                <a:latin typeface="Arial"/>
                <a:cs typeface="Arial"/>
              </a:rPr>
              <a:t>swap</a:t>
            </a:r>
            <a:endParaRPr sz="1350">
              <a:latin typeface="Arial"/>
              <a:cs typeface="Arial"/>
            </a:endParaRPr>
          </a:p>
          <a:p>
            <a:pPr marL="414020" marR="448309">
              <a:lnSpc>
                <a:spcPct val="111400"/>
              </a:lnSpc>
              <a:spcBef>
                <a:spcPts val="315"/>
              </a:spcBef>
            </a:pPr>
            <a:r>
              <a:rPr sz="1350" spc="-5" dirty="0">
                <a:latin typeface="Arial"/>
                <a:cs typeface="Arial"/>
              </a:rPr>
              <a:t>The last term is 2 elements visited to find the smallest + 2  visits for the</a:t>
            </a:r>
            <a:r>
              <a:rPr sz="1350" spc="-65" dirty="0">
                <a:latin typeface="Arial"/>
                <a:cs typeface="Arial"/>
              </a:rPr>
              <a:t> </a:t>
            </a:r>
            <a:r>
              <a:rPr sz="1350" spc="-5" dirty="0">
                <a:latin typeface="Arial"/>
                <a:cs typeface="Arial"/>
              </a:rPr>
              <a:t>swap</a:t>
            </a:r>
            <a:endParaRPr sz="1350">
              <a:latin typeface="Arial"/>
              <a:cs typeface="Aria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38568"/>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0659"/>
            <a:ext cx="4572000" cy="694690"/>
          </a:xfrm>
          <a:prstGeom prst="rect">
            <a:avLst/>
          </a:prstGeom>
        </p:spPr>
        <p:txBody>
          <a:bodyPr vert="horz" wrap="square" lIns="0" tIns="0" rIns="0" bIns="0" rtlCol="0">
            <a:spAutoFit/>
          </a:bodyPr>
          <a:lstStyle/>
          <a:p>
            <a:pPr marL="12700" marR="5080">
              <a:lnSpc>
                <a:spcPts val="2750"/>
              </a:lnSpc>
            </a:pPr>
            <a:r>
              <a:rPr spc="155" dirty="0"/>
              <a:t>Analyzing </a:t>
            </a:r>
            <a:r>
              <a:rPr spc="60" dirty="0"/>
              <a:t>the </a:t>
            </a:r>
            <a:r>
              <a:rPr spc="95" dirty="0"/>
              <a:t>Performance</a:t>
            </a:r>
            <a:r>
              <a:rPr spc="-140" dirty="0"/>
              <a:t> </a:t>
            </a:r>
            <a:r>
              <a:rPr spc="135" dirty="0"/>
              <a:t>of  </a:t>
            </a:r>
            <a:r>
              <a:rPr spc="60" dirty="0"/>
              <a:t>the </a:t>
            </a:r>
            <a:r>
              <a:rPr spc="75" dirty="0"/>
              <a:t>Selection </a:t>
            </a:r>
            <a:r>
              <a:rPr spc="95" dirty="0"/>
              <a:t>Sort</a:t>
            </a:r>
            <a:r>
              <a:rPr spc="-55" dirty="0"/>
              <a:t> </a:t>
            </a:r>
            <a:r>
              <a:rPr spc="150" dirty="0"/>
              <a:t>Algorithm</a:t>
            </a:r>
          </a:p>
        </p:txBody>
      </p:sp>
      <p:sp>
        <p:nvSpPr>
          <p:cNvPr id="4" name="object 4"/>
          <p:cNvSpPr/>
          <p:nvPr/>
        </p:nvSpPr>
        <p:spPr>
          <a:xfrm>
            <a:off x="866566" y="1397424"/>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1295200" y="1776217"/>
            <a:ext cx="50165" cy="50165"/>
          </a:xfrm>
          <a:custGeom>
            <a:avLst/>
            <a:gdLst/>
            <a:ahLst/>
            <a:cxnLst/>
            <a:rect l="l" t="t" r="r" b="b"/>
            <a:pathLst>
              <a:path w="50165" h="50164">
                <a:moveTo>
                  <a:pt x="24920" y="49841"/>
                </a:moveTo>
                <a:lnTo>
                  <a:pt x="14016" y="48330"/>
                </a:lnTo>
                <a:lnTo>
                  <a:pt x="6228" y="43735"/>
                </a:lnTo>
                <a:lnTo>
                  <a:pt x="1557" y="35963"/>
                </a:lnTo>
                <a:lnTo>
                  <a:pt x="0" y="24920"/>
                </a:lnTo>
                <a:lnTo>
                  <a:pt x="1557" y="13877"/>
                </a:lnTo>
                <a:lnTo>
                  <a:pt x="6228" y="6105"/>
                </a:lnTo>
                <a:lnTo>
                  <a:pt x="14016" y="1510"/>
                </a:lnTo>
                <a:lnTo>
                  <a:pt x="24920" y="0"/>
                </a:lnTo>
                <a:lnTo>
                  <a:pt x="35824" y="1510"/>
                </a:lnTo>
                <a:lnTo>
                  <a:pt x="43612" y="6105"/>
                </a:lnTo>
                <a:lnTo>
                  <a:pt x="48284" y="13877"/>
                </a:lnTo>
                <a:lnTo>
                  <a:pt x="49841" y="24920"/>
                </a:lnTo>
                <a:lnTo>
                  <a:pt x="48284" y="35963"/>
                </a:lnTo>
                <a:lnTo>
                  <a:pt x="43612" y="43735"/>
                </a:lnTo>
                <a:lnTo>
                  <a:pt x="35824" y="48330"/>
                </a:lnTo>
                <a:lnTo>
                  <a:pt x="24920" y="49841"/>
                </a:lnTo>
                <a:close/>
              </a:path>
            </a:pathLst>
          </a:custGeom>
          <a:solidFill>
            <a:srgbClr val="000000"/>
          </a:solidFill>
        </p:spPr>
        <p:txBody>
          <a:bodyPr wrap="square" lIns="0" tIns="0" rIns="0" bIns="0" rtlCol="0"/>
          <a:lstStyle/>
          <a:p>
            <a:endParaRPr/>
          </a:p>
        </p:txBody>
      </p:sp>
      <p:sp>
        <p:nvSpPr>
          <p:cNvPr id="6" name="object 6"/>
          <p:cNvSpPr/>
          <p:nvPr/>
        </p:nvSpPr>
        <p:spPr>
          <a:xfrm>
            <a:off x="1295200" y="2095200"/>
            <a:ext cx="50165" cy="50165"/>
          </a:xfrm>
          <a:custGeom>
            <a:avLst/>
            <a:gdLst/>
            <a:ahLst/>
            <a:cxnLst/>
            <a:rect l="l" t="t" r="r" b="b"/>
            <a:pathLst>
              <a:path w="50165" h="50164">
                <a:moveTo>
                  <a:pt x="24920" y="49841"/>
                </a:moveTo>
                <a:lnTo>
                  <a:pt x="14016" y="48330"/>
                </a:lnTo>
                <a:lnTo>
                  <a:pt x="6228" y="43735"/>
                </a:lnTo>
                <a:lnTo>
                  <a:pt x="1557" y="35963"/>
                </a:lnTo>
                <a:lnTo>
                  <a:pt x="0" y="24920"/>
                </a:lnTo>
                <a:lnTo>
                  <a:pt x="1557" y="13877"/>
                </a:lnTo>
                <a:lnTo>
                  <a:pt x="6228" y="6105"/>
                </a:lnTo>
                <a:lnTo>
                  <a:pt x="14016" y="1510"/>
                </a:lnTo>
                <a:lnTo>
                  <a:pt x="24920" y="0"/>
                </a:lnTo>
                <a:lnTo>
                  <a:pt x="35824" y="1510"/>
                </a:lnTo>
                <a:lnTo>
                  <a:pt x="43612" y="6105"/>
                </a:lnTo>
                <a:lnTo>
                  <a:pt x="48284" y="13877"/>
                </a:lnTo>
                <a:lnTo>
                  <a:pt x="49841" y="24920"/>
                </a:lnTo>
                <a:lnTo>
                  <a:pt x="48284" y="35963"/>
                </a:lnTo>
                <a:lnTo>
                  <a:pt x="43612" y="43735"/>
                </a:lnTo>
                <a:lnTo>
                  <a:pt x="35824" y="48330"/>
                </a:lnTo>
                <a:lnTo>
                  <a:pt x="24920" y="49841"/>
                </a:lnTo>
                <a:close/>
              </a:path>
            </a:pathLst>
          </a:custGeom>
          <a:solidFill>
            <a:srgbClr val="000000"/>
          </a:solidFill>
        </p:spPr>
        <p:txBody>
          <a:bodyPr wrap="square" lIns="0" tIns="0" rIns="0" bIns="0" rtlCol="0"/>
          <a:lstStyle/>
          <a:p>
            <a:endParaRPr/>
          </a:p>
        </p:txBody>
      </p:sp>
      <p:sp>
        <p:nvSpPr>
          <p:cNvPr id="7" name="object 7"/>
          <p:cNvSpPr/>
          <p:nvPr/>
        </p:nvSpPr>
        <p:spPr>
          <a:xfrm>
            <a:off x="1295200" y="2414183"/>
            <a:ext cx="50165" cy="50165"/>
          </a:xfrm>
          <a:custGeom>
            <a:avLst/>
            <a:gdLst/>
            <a:ahLst/>
            <a:cxnLst/>
            <a:rect l="l" t="t" r="r" b="b"/>
            <a:pathLst>
              <a:path w="50165" h="50164">
                <a:moveTo>
                  <a:pt x="24920" y="49841"/>
                </a:moveTo>
                <a:lnTo>
                  <a:pt x="14016" y="48330"/>
                </a:lnTo>
                <a:lnTo>
                  <a:pt x="6228" y="43735"/>
                </a:lnTo>
                <a:lnTo>
                  <a:pt x="1557" y="35963"/>
                </a:lnTo>
                <a:lnTo>
                  <a:pt x="0" y="24920"/>
                </a:lnTo>
                <a:lnTo>
                  <a:pt x="1557" y="13877"/>
                </a:lnTo>
                <a:lnTo>
                  <a:pt x="6228" y="6105"/>
                </a:lnTo>
                <a:lnTo>
                  <a:pt x="14016" y="1510"/>
                </a:lnTo>
                <a:lnTo>
                  <a:pt x="24920" y="0"/>
                </a:lnTo>
                <a:lnTo>
                  <a:pt x="35824" y="1510"/>
                </a:lnTo>
                <a:lnTo>
                  <a:pt x="43612" y="6105"/>
                </a:lnTo>
                <a:lnTo>
                  <a:pt x="48284" y="13877"/>
                </a:lnTo>
                <a:lnTo>
                  <a:pt x="49841" y="24920"/>
                </a:lnTo>
                <a:lnTo>
                  <a:pt x="48284" y="35963"/>
                </a:lnTo>
                <a:lnTo>
                  <a:pt x="43612" y="43735"/>
                </a:lnTo>
                <a:lnTo>
                  <a:pt x="35824" y="48330"/>
                </a:lnTo>
                <a:lnTo>
                  <a:pt x="24920" y="49841"/>
                </a:lnTo>
                <a:close/>
              </a:path>
            </a:pathLst>
          </a:custGeom>
          <a:solidFill>
            <a:srgbClr val="000000"/>
          </a:solidFill>
        </p:spPr>
        <p:txBody>
          <a:bodyPr wrap="square" lIns="0" tIns="0" rIns="0" bIns="0" rtlCol="0"/>
          <a:lstStyle/>
          <a:p>
            <a:endParaRPr/>
          </a:p>
        </p:txBody>
      </p:sp>
      <p:sp>
        <p:nvSpPr>
          <p:cNvPr id="8" name="object 8"/>
          <p:cNvSpPr/>
          <p:nvPr/>
        </p:nvSpPr>
        <p:spPr>
          <a:xfrm>
            <a:off x="1295200" y="2693294"/>
            <a:ext cx="50165" cy="50165"/>
          </a:xfrm>
          <a:custGeom>
            <a:avLst/>
            <a:gdLst/>
            <a:ahLst/>
            <a:cxnLst/>
            <a:rect l="l" t="t" r="r" b="b"/>
            <a:pathLst>
              <a:path w="50165" h="50164">
                <a:moveTo>
                  <a:pt x="24920" y="49841"/>
                </a:moveTo>
                <a:lnTo>
                  <a:pt x="14016" y="48330"/>
                </a:lnTo>
                <a:lnTo>
                  <a:pt x="6228" y="43735"/>
                </a:lnTo>
                <a:lnTo>
                  <a:pt x="1557" y="35963"/>
                </a:lnTo>
                <a:lnTo>
                  <a:pt x="0" y="24920"/>
                </a:lnTo>
                <a:lnTo>
                  <a:pt x="1557" y="13877"/>
                </a:lnTo>
                <a:lnTo>
                  <a:pt x="6228" y="6105"/>
                </a:lnTo>
                <a:lnTo>
                  <a:pt x="14016" y="1510"/>
                </a:lnTo>
                <a:lnTo>
                  <a:pt x="24920" y="0"/>
                </a:lnTo>
                <a:lnTo>
                  <a:pt x="35824" y="1510"/>
                </a:lnTo>
                <a:lnTo>
                  <a:pt x="43612" y="6105"/>
                </a:lnTo>
                <a:lnTo>
                  <a:pt x="48284" y="13877"/>
                </a:lnTo>
                <a:lnTo>
                  <a:pt x="49841" y="24920"/>
                </a:lnTo>
                <a:lnTo>
                  <a:pt x="48284" y="35963"/>
                </a:lnTo>
                <a:lnTo>
                  <a:pt x="43612" y="43735"/>
                </a:lnTo>
                <a:lnTo>
                  <a:pt x="35824" y="48330"/>
                </a:lnTo>
                <a:lnTo>
                  <a:pt x="24920" y="49841"/>
                </a:lnTo>
                <a:close/>
              </a:path>
            </a:pathLst>
          </a:custGeom>
          <a:solidFill>
            <a:srgbClr val="000000"/>
          </a:solidFill>
        </p:spPr>
        <p:txBody>
          <a:bodyPr wrap="square" lIns="0" tIns="0" rIns="0" bIns="0" rtlCol="0"/>
          <a:lstStyle/>
          <a:p>
            <a:endParaRPr/>
          </a:p>
        </p:txBody>
      </p:sp>
      <p:sp>
        <p:nvSpPr>
          <p:cNvPr id="9" name="object 9"/>
          <p:cNvSpPr txBox="1">
            <a:spLocks noGrp="1"/>
          </p:cNvSpPr>
          <p:nvPr>
            <p:ph type="body" idx="1"/>
          </p:nvPr>
        </p:nvSpPr>
        <p:spPr>
          <a:prstGeom prst="rect">
            <a:avLst/>
          </a:prstGeom>
        </p:spPr>
        <p:txBody>
          <a:bodyPr vert="horz" wrap="square" lIns="0" tIns="362235" rIns="0" bIns="0" rtlCol="0">
            <a:spAutoFit/>
          </a:bodyPr>
          <a:lstStyle/>
          <a:p>
            <a:pPr marL="347345">
              <a:lnSpc>
                <a:spcPct val="100000"/>
              </a:lnSpc>
            </a:pPr>
            <a:r>
              <a:rPr sz="1750" dirty="0">
                <a:latin typeface="Microsoft Sans Serif"/>
                <a:cs typeface="Microsoft Sans Serif"/>
              </a:rPr>
              <a:t>The number of</a:t>
            </a:r>
            <a:r>
              <a:rPr sz="1750" spc="5" dirty="0">
                <a:latin typeface="Microsoft Sans Serif"/>
                <a:cs typeface="Microsoft Sans Serif"/>
              </a:rPr>
              <a:t> </a:t>
            </a:r>
            <a:r>
              <a:rPr sz="1750" dirty="0">
                <a:latin typeface="Microsoft Sans Serif"/>
                <a:cs typeface="Microsoft Sans Serif"/>
              </a:rPr>
              <a:t>visits:</a:t>
            </a:r>
            <a:endParaRPr sz="1750">
              <a:latin typeface="Microsoft Sans Serif"/>
              <a:cs typeface="Microsoft Sans Serif"/>
            </a:endParaRPr>
          </a:p>
          <a:p>
            <a:pPr marL="748665">
              <a:lnSpc>
                <a:spcPct val="100000"/>
              </a:lnSpc>
              <a:spcBef>
                <a:spcPts val="1045"/>
              </a:spcBef>
            </a:pPr>
            <a:r>
              <a:rPr sz="1350" i="1" spc="-5" dirty="0">
                <a:latin typeface="Arial"/>
                <a:cs typeface="Arial"/>
              </a:rPr>
              <a:t>n </a:t>
            </a:r>
            <a:r>
              <a:rPr sz="1350" spc="-5" dirty="0">
                <a:latin typeface="Arial"/>
                <a:cs typeface="Arial"/>
              </a:rPr>
              <a:t>+ 2 + (</a:t>
            </a:r>
            <a:r>
              <a:rPr sz="1350" i="1" spc="-5" dirty="0">
                <a:latin typeface="Arial"/>
                <a:cs typeface="Arial"/>
              </a:rPr>
              <a:t>n </a:t>
            </a:r>
            <a:r>
              <a:rPr sz="1350" spc="-5" dirty="0">
                <a:latin typeface="Arial"/>
                <a:cs typeface="Arial"/>
              </a:rPr>
              <a:t>- 1) + 2 + (</a:t>
            </a:r>
            <a:r>
              <a:rPr sz="1350" i="1" spc="-5" dirty="0">
                <a:latin typeface="Arial"/>
                <a:cs typeface="Arial"/>
              </a:rPr>
              <a:t>n </a:t>
            </a:r>
            <a:r>
              <a:rPr sz="1350" spc="-5" dirty="0">
                <a:latin typeface="Arial"/>
                <a:cs typeface="Arial"/>
              </a:rPr>
              <a:t>- 2) + 2 + . . .+ 2 +</a:t>
            </a:r>
            <a:r>
              <a:rPr sz="1350" spc="-50" dirty="0">
                <a:latin typeface="Arial"/>
                <a:cs typeface="Arial"/>
              </a:rPr>
              <a:t> </a:t>
            </a:r>
            <a:r>
              <a:rPr sz="1350" spc="-5" dirty="0">
                <a:latin typeface="Arial"/>
                <a:cs typeface="Arial"/>
              </a:rPr>
              <a:t>2</a:t>
            </a:r>
            <a:endParaRPr sz="1350">
              <a:latin typeface="Arial"/>
              <a:cs typeface="Arial"/>
            </a:endParaRPr>
          </a:p>
          <a:p>
            <a:pPr marL="748665">
              <a:lnSpc>
                <a:spcPct val="100000"/>
              </a:lnSpc>
              <a:spcBef>
                <a:spcPts val="890"/>
              </a:spcBef>
            </a:pPr>
            <a:r>
              <a:rPr sz="1350" spc="-5" dirty="0">
                <a:latin typeface="Arial"/>
                <a:cs typeface="Arial"/>
              </a:rPr>
              <a:t>This can be simplified to </a:t>
            </a:r>
            <a:r>
              <a:rPr sz="1350" i="1" dirty="0">
                <a:latin typeface="Arial"/>
                <a:cs typeface="Arial"/>
              </a:rPr>
              <a:t>n</a:t>
            </a:r>
            <a:r>
              <a:rPr sz="1650" baseline="22727" dirty="0">
                <a:latin typeface="Arial"/>
                <a:cs typeface="Arial"/>
              </a:rPr>
              <a:t>2 </a:t>
            </a:r>
            <a:r>
              <a:rPr sz="1350" spc="-5" dirty="0">
                <a:latin typeface="Arial"/>
                <a:cs typeface="Arial"/>
              </a:rPr>
              <a:t>/2  +  </a:t>
            </a:r>
            <a:r>
              <a:rPr sz="1350" spc="-10" dirty="0">
                <a:latin typeface="Arial"/>
                <a:cs typeface="Arial"/>
              </a:rPr>
              <a:t>5</a:t>
            </a:r>
            <a:r>
              <a:rPr sz="1350" i="1" spc="-10" dirty="0">
                <a:latin typeface="Arial"/>
                <a:cs typeface="Arial"/>
              </a:rPr>
              <a:t>n</a:t>
            </a:r>
            <a:r>
              <a:rPr sz="1350" spc="-10" dirty="0">
                <a:latin typeface="Arial"/>
                <a:cs typeface="Arial"/>
              </a:rPr>
              <a:t>/2  </a:t>
            </a:r>
            <a:r>
              <a:rPr sz="1350" spc="-5" dirty="0">
                <a:latin typeface="Arial"/>
                <a:cs typeface="Arial"/>
              </a:rPr>
              <a:t>-</a:t>
            </a:r>
            <a:r>
              <a:rPr sz="1350" spc="10" dirty="0">
                <a:latin typeface="Arial"/>
                <a:cs typeface="Arial"/>
              </a:rPr>
              <a:t> </a:t>
            </a:r>
            <a:r>
              <a:rPr sz="1350" spc="-5" dirty="0">
                <a:latin typeface="Arial"/>
                <a:cs typeface="Arial"/>
              </a:rPr>
              <a:t>3</a:t>
            </a:r>
            <a:endParaRPr sz="1350">
              <a:latin typeface="Arial"/>
              <a:cs typeface="Arial"/>
            </a:endParaRPr>
          </a:p>
          <a:p>
            <a:pPr marL="748665">
              <a:lnSpc>
                <a:spcPct val="100000"/>
              </a:lnSpc>
              <a:spcBef>
                <a:spcPts val="890"/>
              </a:spcBef>
            </a:pPr>
            <a:r>
              <a:rPr sz="1350" spc="-10" dirty="0">
                <a:latin typeface="Arial"/>
                <a:cs typeface="Arial"/>
              </a:rPr>
              <a:t>5</a:t>
            </a:r>
            <a:r>
              <a:rPr sz="1350" i="1" spc="-10" dirty="0">
                <a:latin typeface="Arial"/>
                <a:cs typeface="Arial"/>
              </a:rPr>
              <a:t>n</a:t>
            </a:r>
            <a:r>
              <a:rPr sz="1350" spc="-10" dirty="0">
                <a:latin typeface="Arial"/>
                <a:cs typeface="Arial"/>
              </a:rPr>
              <a:t>/2 </a:t>
            </a:r>
            <a:r>
              <a:rPr sz="1350" spc="-5" dirty="0">
                <a:latin typeface="Arial"/>
                <a:cs typeface="Arial"/>
              </a:rPr>
              <a:t>- 3 is small compared to </a:t>
            </a:r>
            <a:r>
              <a:rPr sz="1350" i="1" dirty="0">
                <a:latin typeface="Arial"/>
                <a:cs typeface="Arial"/>
              </a:rPr>
              <a:t>n</a:t>
            </a:r>
            <a:r>
              <a:rPr sz="1650" baseline="22727" dirty="0">
                <a:latin typeface="Arial"/>
                <a:cs typeface="Arial"/>
              </a:rPr>
              <a:t>2 </a:t>
            </a:r>
            <a:r>
              <a:rPr sz="1350" spc="-5" dirty="0">
                <a:latin typeface="Arial"/>
                <a:cs typeface="Arial"/>
              </a:rPr>
              <a:t>/2 – so let's ignore</a:t>
            </a:r>
            <a:r>
              <a:rPr sz="1350" spc="80" dirty="0">
                <a:latin typeface="Arial"/>
                <a:cs typeface="Arial"/>
              </a:rPr>
              <a:t> </a:t>
            </a:r>
            <a:r>
              <a:rPr sz="1350" spc="-5" dirty="0">
                <a:latin typeface="Arial"/>
                <a:cs typeface="Arial"/>
              </a:rPr>
              <a:t>it</a:t>
            </a:r>
            <a:endParaRPr sz="1350">
              <a:latin typeface="Arial"/>
              <a:cs typeface="Arial"/>
            </a:endParaRPr>
          </a:p>
          <a:p>
            <a:pPr marL="748665">
              <a:lnSpc>
                <a:spcPct val="100000"/>
              </a:lnSpc>
              <a:spcBef>
                <a:spcPts val="575"/>
              </a:spcBef>
            </a:pPr>
            <a:r>
              <a:rPr sz="1350" spc="-5" dirty="0">
                <a:latin typeface="Arial"/>
                <a:cs typeface="Arial"/>
              </a:rPr>
              <a:t>Also ignore the 1/2 – it cancels out when comparing</a:t>
            </a:r>
            <a:r>
              <a:rPr sz="1350" spc="10" dirty="0">
                <a:latin typeface="Arial"/>
                <a:cs typeface="Arial"/>
              </a:rPr>
              <a:t> </a:t>
            </a:r>
            <a:r>
              <a:rPr sz="1350" spc="-5" dirty="0">
                <a:latin typeface="Arial"/>
                <a:cs typeface="Arial"/>
              </a:rPr>
              <a:t>ratios</a:t>
            </a:r>
            <a:endParaRPr sz="1350">
              <a:latin typeface="Arial"/>
              <a:cs typeface="Aria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38944"/>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1035"/>
            <a:ext cx="4572000" cy="694690"/>
          </a:xfrm>
          <a:prstGeom prst="rect">
            <a:avLst/>
          </a:prstGeom>
        </p:spPr>
        <p:txBody>
          <a:bodyPr vert="horz" wrap="square" lIns="0" tIns="0" rIns="0" bIns="0" rtlCol="0">
            <a:spAutoFit/>
          </a:bodyPr>
          <a:lstStyle/>
          <a:p>
            <a:pPr marL="12700" marR="5080">
              <a:lnSpc>
                <a:spcPts val="2750"/>
              </a:lnSpc>
            </a:pPr>
            <a:r>
              <a:rPr spc="155" dirty="0"/>
              <a:t>Analyzing </a:t>
            </a:r>
            <a:r>
              <a:rPr spc="60" dirty="0"/>
              <a:t>the </a:t>
            </a:r>
            <a:r>
              <a:rPr spc="95" dirty="0"/>
              <a:t>Performance</a:t>
            </a:r>
            <a:r>
              <a:rPr spc="-140" dirty="0"/>
              <a:t> </a:t>
            </a:r>
            <a:r>
              <a:rPr spc="135" dirty="0"/>
              <a:t>of  </a:t>
            </a:r>
            <a:r>
              <a:rPr spc="60" dirty="0"/>
              <a:t>the </a:t>
            </a:r>
            <a:r>
              <a:rPr spc="75" dirty="0"/>
              <a:t>Selection </a:t>
            </a:r>
            <a:r>
              <a:rPr spc="95" dirty="0"/>
              <a:t>Sort</a:t>
            </a:r>
            <a:r>
              <a:rPr spc="-55" dirty="0"/>
              <a:t> </a:t>
            </a:r>
            <a:r>
              <a:rPr spc="150" dirty="0"/>
              <a:t>Algorithm</a:t>
            </a:r>
          </a:p>
        </p:txBody>
      </p:sp>
      <p:sp>
        <p:nvSpPr>
          <p:cNvPr id="4" name="object 4"/>
          <p:cNvSpPr/>
          <p:nvPr/>
        </p:nvSpPr>
        <p:spPr>
          <a:xfrm>
            <a:off x="866566" y="1467578"/>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826434"/>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574051"/>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66566" y="293290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866566" y="361074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1049182" y="1277800"/>
            <a:ext cx="5217160" cy="2806065"/>
          </a:xfrm>
          <a:prstGeom prst="rect">
            <a:avLst/>
          </a:prstGeom>
        </p:spPr>
        <p:txBody>
          <a:bodyPr vert="horz" wrap="square" lIns="0" tIns="0" rIns="0" bIns="0" rtlCol="0">
            <a:spAutoFit/>
          </a:bodyPr>
          <a:lstStyle/>
          <a:p>
            <a:pPr marL="12700" marR="603885">
              <a:lnSpc>
                <a:spcPct val="125200"/>
              </a:lnSpc>
            </a:pPr>
            <a:r>
              <a:rPr sz="1750" dirty="0">
                <a:latin typeface="Microsoft Sans Serif"/>
                <a:cs typeface="Microsoft Sans Serif"/>
              </a:rPr>
              <a:t>The number of </a:t>
            </a:r>
            <a:r>
              <a:rPr sz="1750" spc="-5" dirty="0">
                <a:latin typeface="Microsoft Sans Serif"/>
                <a:cs typeface="Microsoft Sans Serif"/>
              </a:rPr>
              <a:t>visits is </a:t>
            </a:r>
            <a:r>
              <a:rPr sz="1750" dirty="0">
                <a:latin typeface="Microsoft Sans Serif"/>
                <a:cs typeface="Microsoft Sans Serif"/>
              </a:rPr>
              <a:t>of the order </a:t>
            </a:r>
            <a:r>
              <a:rPr sz="1750" i="1" dirty="0">
                <a:latin typeface="Arial"/>
                <a:cs typeface="Arial"/>
              </a:rPr>
              <a:t>n</a:t>
            </a:r>
            <a:r>
              <a:rPr sz="2175" baseline="24904" dirty="0">
                <a:latin typeface="Arial"/>
                <a:cs typeface="Arial"/>
              </a:rPr>
              <a:t>2</a:t>
            </a:r>
            <a:r>
              <a:rPr sz="1750" dirty="0">
                <a:latin typeface="Microsoft Sans Serif"/>
                <a:cs typeface="Microsoft Sans Serif"/>
              </a:rPr>
              <a:t>.  Computer scientists use the big-Oh notation to  describe the growth rate of a</a:t>
            </a:r>
            <a:r>
              <a:rPr sz="1750" spc="120" dirty="0">
                <a:latin typeface="Microsoft Sans Serif"/>
                <a:cs typeface="Microsoft Sans Serif"/>
              </a:rPr>
              <a:t> </a:t>
            </a:r>
            <a:r>
              <a:rPr sz="1750" dirty="0">
                <a:latin typeface="Microsoft Sans Serif"/>
                <a:cs typeface="Microsoft Sans Serif"/>
              </a:rPr>
              <a:t>function.</a:t>
            </a:r>
            <a:endParaRPr sz="1750">
              <a:latin typeface="Microsoft Sans Serif"/>
              <a:cs typeface="Microsoft Sans Serif"/>
            </a:endParaRPr>
          </a:p>
          <a:p>
            <a:pPr marL="12700" marR="5080">
              <a:lnSpc>
                <a:spcPct val="125200"/>
              </a:lnSpc>
              <a:spcBef>
                <a:spcPts val="825"/>
              </a:spcBef>
            </a:pPr>
            <a:r>
              <a:rPr sz="1750" dirty="0">
                <a:latin typeface="Microsoft Sans Serif"/>
                <a:cs typeface="Microsoft Sans Serif"/>
              </a:rPr>
              <a:t>Using big-Oh notation: The number of </a:t>
            </a:r>
            <a:r>
              <a:rPr sz="1750" spc="-5" dirty="0">
                <a:latin typeface="Microsoft Sans Serif"/>
                <a:cs typeface="Microsoft Sans Serif"/>
              </a:rPr>
              <a:t>visits is </a:t>
            </a:r>
            <a:r>
              <a:rPr sz="1750" i="1" dirty="0">
                <a:latin typeface="Arial"/>
                <a:cs typeface="Arial"/>
              </a:rPr>
              <a:t>O</a:t>
            </a:r>
            <a:r>
              <a:rPr sz="1750" dirty="0">
                <a:latin typeface="Microsoft Sans Serif"/>
                <a:cs typeface="Microsoft Sans Serif"/>
              </a:rPr>
              <a:t>(</a:t>
            </a:r>
            <a:r>
              <a:rPr sz="1750" i="1" dirty="0">
                <a:latin typeface="Arial"/>
                <a:cs typeface="Arial"/>
              </a:rPr>
              <a:t>n</a:t>
            </a:r>
            <a:r>
              <a:rPr sz="2175" baseline="24904" dirty="0">
                <a:latin typeface="Arial"/>
                <a:cs typeface="Arial"/>
              </a:rPr>
              <a:t>2</a:t>
            </a:r>
            <a:r>
              <a:rPr sz="1750" dirty="0">
                <a:latin typeface="Microsoft Sans Serif"/>
                <a:cs typeface="Microsoft Sans Serif"/>
              </a:rPr>
              <a:t>).  </a:t>
            </a:r>
            <a:r>
              <a:rPr sz="1750" spc="-5" dirty="0">
                <a:latin typeface="Microsoft Sans Serif"/>
                <a:cs typeface="Microsoft Sans Serif"/>
              </a:rPr>
              <a:t>Multiplying </a:t>
            </a:r>
            <a:r>
              <a:rPr sz="1750" dirty="0">
                <a:latin typeface="Microsoft Sans Serif"/>
                <a:cs typeface="Microsoft Sans Serif"/>
              </a:rPr>
              <a:t>the number of elements </a:t>
            </a:r>
            <a:r>
              <a:rPr sz="1750" spc="-5" dirty="0">
                <a:latin typeface="Microsoft Sans Serif"/>
                <a:cs typeface="Microsoft Sans Serif"/>
              </a:rPr>
              <a:t>in </a:t>
            </a:r>
            <a:r>
              <a:rPr sz="1750" dirty="0">
                <a:latin typeface="Microsoft Sans Serif"/>
                <a:cs typeface="Microsoft Sans Serif"/>
              </a:rPr>
              <a:t>an array by </a:t>
            </a:r>
            <a:r>
              <a:rPr sz="1750" b="1" dirty="0">
                <a:latin typeface="Arial"/>
                <a:cs typeface="Arial"/>
              </a:rPr>
              <a:t>2  </a:t>
            </a:r>
            <a:r>
              <a:rPr sz="1750" spc="-5" dirty="0">
                <a:latin typeface="Microsoft Sans Serif"/>
                <a:cs typeface="Microsoft Sans Serif"/>
              </a:rPr>
              <a:t>multiplies </a:t>
            </a:r>
            <a:r>
              <a:rPr sz="1750" dirty="0">
                <a:latin typeface="Microsoft Sans Serif"/>
                <a:cs typeface="Microsoft Sans Serif"/>
              </a:rPr>
              <a:t>the processing time by</a:t>
            </a:r>
            <a:r>
              <a:rPr sz="1750" spc="100" dirty="0">
                <a:latin typeface="Microsoft Sans Serif"/>
                <a:cs typeface="Microsoft Sans Serif"/>
              </a:rPr>
              <a:t> </a:t>
            </a:r>
            <a:r>
              <a:rPr sz="1750" b="1" dirty="0">
                <a:latin typeface="Arial"/>
                <a:cs typeface="Arial"/>
              </a:rPr>
              <a:t>4</a:t>
            </a:r>
            <a:r>
              <a:rPr sz="1750" dirty="0">
                <a:latin typeface="Microsoft Sans Serif"/>
                <a:cs typeface="Microsoft Sans Serif"/>
              </a:rPr>
              <a:t>.</a:t>
            </a:r>
            <a:endParaRPr sz="1750">
              <a:latin typeface="Microsoft Sans Serif"/>
              <a:cs typeface="Microsoft Sans Serif"/>
            </a:endParaRPr>
          </a:p>
          <a:p>
            <a:pPr marL="12700" marR="8255">
              <a:lnSpc>
                <a:spcPct val="115900"/>
              </a:lnSpc>
              <a:spcBef>
                <a:spcPts val="470"/>
              </a:spcBef>
            </a:pPr>
            <a:r>
              <a:rPr sz="1750" dirty="0">
                <a:latin typeface="Microsoft Sans Serif"/>
                <a:cs typeface="Microsoft Sans Serif"/>
              </a:rPr>
              <a:t>To convert to big-Oh notation: locate fastest-growing  term, and ignore constant</a:t>
            </a:r>
            <a:r>
              <a:rPr sz="1750" spc="70" dirty="0">
                <a:latin typeface="Microsoft Sans Serif"/>
                <a:cs typeface="Microsoft Sans Serif"/>
              </a:rPr>
              <a:t> </a:t>
            </a:r>
            <a:r>
              <a:rPr sz="1750" dirty="0">
                <a:latin typeface="Microsoft Sans Serif"/>
                <a:cs typeface="Microsoft Sans Serif"/>
              </a:rPr>
              <a:t>coefficient.</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9924"/>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14.7</a:t>
            </a:r>
          </a:p>
        </p:txBody>
      </p:sp>
      <p:sp>
        <p:nvSpPr>
          <p:cNvPr id="4" name="object 4"/>
          <p:cNvSpPr txBox="1"/>
          <p:nvPr/>
        </p:nvSpPr>
        <p:spPr>
          <a:xfrm>
            <a:off x="714311" y="912883"/>
            <a:ext cx="5733415" cy="848360"/>
          </a:xfrm>
          <a:prstGeom prst="rect">
            <a:avLst/>
          </a:prstGeom>
        </p:spPr>
        <p:txBody>
          <a:bodyPr vert="horz" wrap="square" lIns="0" tIns="0" rIns="0" bIns="0" rtlCol="0">
            <a:spAutoFit/>
          </a:bodyPr>
          <a:lstStyle/>
          <a:p>
            <a:pPr marL="12700" marR="5080">
              <a:lnSpc>
                <a:spcPts val="1730"/>
              </a:lnSpc>
            </a:pPr>
            <a:r>
              <a:rPr sz="1450" dirty="0">
                <a:latin typeface="Arial"/>
                <a:cs typeface="Arial"/>
              </a:rPr>
              <a:t>If </a:t>
            </a:r>
            <a:r>
              <a:rPr sz="1450" spc="5" dirty="0">
                <a:latin typeface="Arial"/>
                <a:cs typeface="Arial"/>
              </a:rPr>
              <a:t>you increase the size of a data set tenfold, how much longer does </a:t>
            </a:r>
            <a:r>
              <a:rPr sz="1450" dirty="0">
                <a:latin typeface="Arial"/>
                <a:cs typeface="Arial"/>
              </a:rPr>
              <a:t>it  </a:t>
            </a:r>
            <a:r>
              <a:rPr sz="1450" spc="5" dirty="0">
                <a:latin typeface="Arial"/>
                <a:cs typeface="Arial"/>
              </a:rPr>
              <a:t>take to sort </a:t>
            </a:r>
            <a:r>
              <a:rPr sz="1450" dirty="0">
                <a:latin typeface="Arial"/>
                <a:cs typeface="Arial"/>
              </a:rPr>
              <a:t>it </a:t>
            </a:r>
            <a:r>
              <a:rPr sz="1450" spc="5" dirty="0">
                <a:latin typeface="Arial"/>
                <a:cs typeface="Arial"/>
              </a:rPr>
              <a:t>with the selection sort</a:t>
            </a:r>
            <a:r>
              <a:rPr sz="1450" spc="-65" dirty="0">
                <a:latin typeface="Arial"/>
                <a:cs typeface="Arial"/>
              </a:rPr>
              <a:t> </a:t>
            </a:r>
            <a:r>
              <a:rPr sz="1450" spc="5" dirty="0">
                <a:latin typeface="Arial"/>
                <a:cs typeface="Arial"/>
              </a:rPr>
              <a:t>algorithm?</a:t>
            </a:r>
            <a:endParaRPr sz="1450" dirty="0">
              <a:latin typeface="Arial"/>
              <a:cs typeface="Arial"/>
            </a:endParaRPr>
          </a:p>
          <a:p>
            <a:pPr marL="347345">
              <a:lnSpc>
                <a:spcPct val="100000"/>
              </a:lnSpc>
              <a:spcBef>
                <a:spcPts val="965"/>
              </a:spcBef>
            </a:pPr>
            <a:r>
              <a:rPr sz="1750" b="1" dirty="0">
                <a:latin typeface="Arial"/>
                <a:cs typeface="Arial"/>
              </a:rPr>
              <a:t>Answer: </a:t>
            </a:r>
            <a:r>
              <a:rPr sz="1750" dirty="0">
                <a:latin typeface="Microsoft Sans Serif"/>
                <a:cs typeface="Microsoft Sans Serif"/>
              </a:rPr>
              <a:t>It takes about 100 times</a:t>
            </a:r>
            <a:r>
              <a:rPr sz="1750" spc="110" dirty="0">
                <a:latin typeface="Microsoft Sans Serif"/>
                <a:cs typeface="Microsoft Sans Serif"/>
              </a:rPr>
              <a:t> </a:t>
            </a:r>
            <a:r>
              <a:rPr sz="1750" dirty="0">
                <a:latin typeface="Microsoft Sans Serif"/>
                <a:cs typeface="Microsoft Sans Serif"/>
              </a:rPr>
              <a:t>longer.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9792"/>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14.8</a:t>
            </a:r>
          </a:p>
        </p:txBody>
      </p:sp>
      <p:sp>
        <p:nvSpPr>
          <p:cNvPr id="4" name="object 4"/>
          <p:cNvSpPr txBox="1"/>
          <p:nvPr/>
        </p:nvSpPr>
        <p:spPr>
          <a:xfrm>
            <a:off x="714311" y="964178"/>
            <a:ext cx="5612765" cy="706755"/>
          </a:xfrm>
          <a:prstGeom prst="rect">
            <a:avLst/>
          </a:prstGeom>
        </p:spPr>
        <p:txBody>
          <a:bodyPr vert="horz" wrap="square" lIns="0" tIns="0" rIns="0" bIns="0" rtlCol="0">
            <a:spAutoFit/>
          </a:bodyPr>
          <a:lstStyle/>
          <a:p>
            <a:pPr marL="12700">
              <a:lnSpc>
                <a:spcPct val="100000"/>
              </a:lnSpc>
            </a:pPr>
            <a:r>
              <a:rPr sz="1450" spc="5" dirty="0">
                <a:latin typeface="Arial"/>
                <a:cs typeface="Arial"/>
              </a:rPr>
              <a:t>How large does </a:t>
            </a:r>
            <a:r>
              <a:rPr sz="1450" i="1" spc="5" dirty="0">
                <a:latin typeface="Arial"/>
                <a:cs typeface="Arial"/>
              </a:rPr>
              <a:t>n </a:t>
            </a:r>
            <a:r>
              <a:rPr sz="1450" spc="5" dirty="0">
                <a:latin typeface="Arial"/>
                <a:cs typeface="Arial"/>
              </a:rPr>
              <a:t>need to be so that 1/2 </a:t>
            </a:r>
            <a:r>
              <a:rPr sz="1450" i="1" spc="5" dirty="0">
                <a:latin typeface="Arial"/>
                <a:cs typeface="Arial"/>
              </a:rPr>
              <a:t>n</a:t>
            </a:r>
            <a:r>
              <a:rPr sz="1800" spc="7" baseline="25462" dirty="0">
                <a:latin typeface="Arial"/>
                <a:cs typeface="Arial"/>
              </a:rPr>
              <a:t>2 </a:t>
            </a:r>
            <a:r>
              <a:rPr sz="1450" spc="5" dirty="0">
                <a:latin typeface="Arial"/>
                <a:cs typeface="Arial"/>
              </a:rPr>
              <a:t>is bigger than 5/2 </a:t>
            </a:r>
            <a:r>
              <a:rPr sz="1450" i="1" spc="5" dirty="0">
                <a:latin typeface="Arial"/>
                <a:cs typeface="Arial"/>
              </a:rPr>
              <a:t>n </a:t>
            </a:r>
            <a:r>
              <a:rPr sz="1450" spc="5" dirty="0">
                <a:latin typeface="Arial"/>
                <a:cs typeface="Arial"/>
              </a:rPr>
              <a:t>–</a:t>
            </a:r>
            <a:r>
              <a:rPr sz="1450" dirty="0">
                <a:latin typeface="Arial"/>
                <a:cs typeface="Arial"/>
              </a:rPr>
              <a:t> </a:t>
            </a:r>
            <a:r>
              <a:rPr sz="1450" spc="5" dirty="0">
                <a:latin typeface="Arial"/>
                <a:cs typeface="Arial"/>
              </a:rPr>
              <a:t>3?</a:t>
            </a:r>
            <a:endParaRPr sz="1450" dirty="0">
              <a:latin typeface="Arial"/>
              <a:cs typeface="Arial"/>
            </a:endParaRPr>
          </a:p>
          <a:p>
            <a:pPr marL="347345">
              <a:lnSpc>
                <a:spcPct val="100000"/>
              </a:lnSpc>
              <a:spcBef>
                <a:spcPts val="1570"/>
              </a:spcBef>
            </a:pPr>
            <a:r>
              <a:rPr sz="1750" b="1" dirty="0">
                <a:latin typeface="Arial"/>
                <a:cs typeface="Arial"/>
              </a:rPr>
              <a:t>Answer: </a:t>
            </a:r>
            <a:r>
              <a:rPr sz="1750" dirty="0">
                <a:latin typeface="Microsoft Sans Serif"/>
                <a:cs typeface="Microsoft Sans Serif"/>
              </a:rPr>
              <a:t>If </a:t>
            </a:r>
            <a:r>
              <a:rPr sz="1750" i="1" dirty="0">
                <a:latin typeface="Arial"/>
                <a:cs typeface="Arial"/>
              </a:rPr>
              <a:t>n </a:t>
            </a:r>
            <a:r>
              <a:rPr sz="1750" spc="-5" dirty="0">
                <a:latin typeface="Microsoft Sans Serif"/>
                <a:cs typeface="Microsoft Sans Serif"/>
              </a:rPr>
              <a:t>is </a:t>
            </a:r>
            <a:r>
              <a:rPr sz="1750" dirty="0">
                <a:latin typeface="Microsoft Sans Serif"/>
                <a:cs typeface="Microsoft Sans Serif"/>
              </a:rPr>
              <a:t>4, then </a:t>
            </a:r>
            <a:r>
              <a:rPr sz="1750" i="1" dirty="0">
                <a:latin typeface="Arial"/>
                <a:cs typeface="Arial"/>
              </a:rPr>
              <a:t>n</a:t>
            </a:r>
            <a:r>
              <a:rPr sz="2175" baseline="24904" dirty="0">
                <a:latin typeface="Arial"/>
                <a:cs typeface="Arial"/>
              </a:rPr>
              <a:t>2 </a:t>
            </a:r>
            <a:r>
              <a:rPr sz="1750" spc="-5" dirty="0">
                <a:latin typeface="Microsoft Sans Serif"/>
                <a:cs typeface="Microsoft Sans Serif"/>
              </a:rPr>
              <a:t>is </a:t>
            </a:r>
            <a:r>
              <a:rPr sz="1750" dirty="0">
                <a:latin typeface="Microsoft Sans Serif"/>
                <a:cs typeface="Microsoft Sans Serif"/>
              </a:rPr>
              <a:t>8 and 5/2 </a:t>
            </a:r>
            <a:r>
              <a:rPr sz="1750" i="1" dirty="0">
                <a:latin typeface="Arial"/>
                <a:cs typeface="Arial"/>
              </a:rPr>
              <a:t>n </a:t>
            </a:r>
            <a:r>
              <a:rPr sz="1750" spc="465" dirty="0">
                <a:latin typeface="Microsoft Sans Serif"/>
                <a:cs typeface="Microsoft Sans Serif"/>
              </a:rPr>
              <a:t>– </a:t>
            </a:r>
            <a:r>
              <a:rPr sz="1750" dirty="0">
                <a:latin typeface="Microsoft Sans Serif"/>
                <a:cs typeface="Microsoft Sans Serif"/>
              </a:rPr>
              <a:t>3 </a:t>
            </a:r>
            <a:r>
              <a:rPr sz="1750" spc="-5" dirty="0">
                <a:latin typeface="Microsoft Sans Serif"/>
                <a:cs typeface="Microsoft Sans Serif"/>
              </a:rPr>
              <a:t>is</a:t>
            </a:r>
            <a:r>
              <a:rPr sz="1750" spc="-120" dirty="0">
                <a:latin typeface="Microsoft Sans Serif"/>
                <a:cs typeface="Microsoft Sans Serif"/>
              </a:rPr>
              <a:t> </a:t>
            </a:r>
            <a:r>
              <a:rPr sz="1750" dirty="0">
                <a:latin typeface="Microsoft Sans Serif"/>
                <a:cs typeface="Microsoft Sans Serif"/>
              </a:rPr>
              <a:t>7.</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9660"/>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60" dirty="0"/>
              <a:t> </a:t>
            </a:r>
            <a:r>
              <a:rPr spc="15" dirty="0"/>
              <a:t>14.9</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spc="5" dirty="0"/>
              <a:t>Section 7.3.6 has two algorithms for removing an element from an  array of length </a:t>
            </a:r>
            <a:r>
              <a:rPr i="1" dirty="0">
                <a:latin typeface="Arial"/>
                <a:cs typeface="Arial"/>
              </a:rPr>
              <a:t>n</a:t>
            </a:r>
            <a:r>
              <a:rPr dirty="0"/>
              <a:t>. </a:t>
            </a:r>
            <a:r>
              <a:rPr spc="5" dirty="0"/>
              <a:t>How many array visits does each algorithm require  on</a:t>
            </a:r>
            <a:r>
              <a:rPr spc="-75" dirty="0"/>
              <a:t> </a:t>
            </a:r>
            <a:r>
              <a:rPr spc="5" dirty="0"/>
              <a:t>average?</a:t>
            </a:r>
          </a:p>
          <a:p>
            <a:pPr marL="347345" marR="192405">
              <a:lnSpc>
                <a:spcPct val="115900"/>
              </a:lnSpc>
              <a:spcBef>
                <a:spcPts val="630"/>
              </a:spcBef>
            </a:pPr>
            <a:r>
              <a:rPr sz="1750" b="1" dirty="0">
                <a:latin typeface="Arial"/>
                <a:cs typeface="Arial"/>
              </a:rPr>
              <a:t>Answer: </a:t>
            </a:r>
            <a:r>
              <a:rPr sz="1750" dirty="0">
                <a:latin typeface="Microsoft Sans Serif"/>
                <a:cs typeface="Microsoft Sans Serif"/>
              </a:rPr>
              <a:t>The first algorithm requires one </a:t>
            </a:r>
            <a:r>
              <a:rPr sz="1750" spc="-5" dirty="0">
                <a:latin typeface="Microsoft Sans Serif"/>
                <a:cs typeface="Microsoft Sans Serif"/>
              </a:rPr>
              <a:t>visit, </a:t>
            </a:r>
            <a:r>
              <a:rPr sz="1750" dirty="0">
                <a:latin typeface="Microsoft Sans Serif"/>
                <a:cs typeface="Microsoft Sans Serif"/>
              </a:rPr>
              <a:t>to  store the </a:t>
            </a:r>
            <a:r>
              <a:rPr sz="1750" spc="5" dirty="0">
                <a:latin typeface="Microsoft Sans Serif"/>
                <a:cs typeface="Microsoft Sans Serif"/>
              </a:rPr>
              <a:t>new </a:t>
            </a:r>
            <a:r>
              <a:rPr sz="1750" dirty="0">
                <a:latin typeface="Microsoft Sans Serif"/>
                <a:cs typeface="Microsoft Sans Serif"/>
              </a:rPr>
              <a:t>element. The second algorithm  requires </a:t>
            </a:r>
            <a:r>
              <a:rPr sz="1750" i="1" dirty="0">
                <a:latin typeface="Arial"/>
                <a:cs typeface="Arial"/>
              </a:rPr>
              <a:t>T</a:t>
            </a:r>
            <a:r>
              <a:rPr sz="1750" dirty="0">
                <a:latin typeface="Microsoft Sans Serif"/>
                <a:cs typeface="Microsoft Sans Serif"/>
              </a:rPr>
              <a:t>(</a:t>
            </a:r>
            <a:r>
              <a:rPr sz="1750" i="1" dirty="0">
                <a:latin typeface="Arial"/>
                <a:cs typeface="Arial"/>
              </a:rPr>
              <a:t>p</a:t>
            </a:r>
            <a:r>
              <a:rPr sz="1750" dirty="0">
                <a:latin typeface="Microsoft Sans Serif"/>
                <a:cs typeface="Microsoft Sans Serif"/>
              </a:rPr>
              <a:t>) = 2 × (</a:t>
            </a:r>
            <a:r>
              <a:rPr sz="1750" i="1" dirty="0">
                <a:latin typeface="Arial"/>
                <a:cs typeface="Arial"/>
              </a:rPr>
              <a:t>n – p </a:t>
            </a:r>
            <a:r>
              <a:rPr sz="1750" spc="465" dirty="0">
                <a:latin typeface="Microsoft Sans Serif"/>
                <a:cs typeface="Microsoft Sans Serif"/>
              </a:rPr>
              <a:t>– </a:t>
            </a:r>
            <a:r>
              <a:rPr sz="1750" dirty="0">
                <a:latin typeface="Microsoft Sans Serif"/>
                <a:cs typeface="Microsoft Sans Serif"/>
              </a:rPr>
              <a:t>1) visits, where p </a:t>
            </a:r>
            <a:r>
              <a:rPr sz="1750" spc="-5" dirty="0">
                <a:latin typeface="Microsoft Sans Serif"/>
                <a:cs typeface="Microsoft Sans Serif"/>
              </a:rPr>
              <a:t>is </a:t>
            </a:r>
            <a:r>
              <a:rPr sz="1750" dirty="0">
                <a:latin typeface="Microsoft Sans Serif"/>
                <a:cs typeface="Microsoft Sans Serif"/>
              </a:rPr>
              <a:t>the  location at which the element </a:t>
            </a:r>
            <a:r>
              <a:rPr sz="1750" spc="-5" dirty="0">
                <a:latin typeface="Microsoft Sans Serif"/>
                <a:cs typeface="Microsoft Sans Serif"/>
              </a:rPr>
              <a:t>is </a:t>
            </a:r>
            <a:r>
              <a:rPr sz="1750" dirty="0">
                <a:latin typeface="Microsoft Sans Serif"/>
                <a:cs typeface="Microsoft Sans Serif"/>
              </a:rPr>
              <a:t>removed. </a:t>
            </a:r>
            <a:r>
              <a:rPr sz="1750" spc="5" dirty="0">
                <a:latin typeface="Microsoft Sans Serif"/>
                <a:cs typeface="Microsoft Sans Serif"/>
              </a:rPr>
              <a:t>We </a:t>
            </a:r>
            <a:r>
              <a:rPr sz="1750" dirty="0">
                <a:latin typeface="Microsoft Sans Serif"/>
                <a:cs typeface="Microsoft Sans Serif"/>
              </a:rPr>
              <a:t>don’t  know where that element </a:t>
            </a:r>
            <a:r>
              <a:rPr sz="1750" spc="-5" dirty="0">
                <a:latin typeface="Microsoft Sans Serif"/>
                <a:cs typeface="Microsoft Sans Serif"/>
              </a:rPr>
              <a:t>is, </a:t>
            </a:r>
            <a:r>
              <a:rPr sz="1750" dirty="0">
                <a:latin typeface="Microsoft Sans Serif"/>
                <a:cs typeface="Microsoft Sans Serif"/>
              </a:rPr>
              <a:t>but </a:t>
            </a:r>
            <a:r>
              <a:rPr sz="1750" spc="-5" dirty="0">
                <a:latin typeface="Microsoft Sans Serif"/>
                <a:cs typeface="Microsoft Sans Serif"/>
              </a:rPr>
              <a:t>if </a:t>
            </a:r>
            <a:r>
              <a:rPr sz="1750" dirty="0">
                <a:latin typeface="Microsoft Sans Serif"/>
                <a:cs typeface="Microsoft Sans Serif"/>
              </a:rPr>
              <a:t>elements are  removed at random locations, on average, half of  the removals </a:t>
            </a:r>
            <a:r>
              <a:rPr sz="1750" spc="-5" dirty="0">
                <a:latin typeface="Microsoft Sans Serif"/>
                <a:cs typeface="Microsoft Sans Serif"/>
              </a:rPr>
              <a:t>will </a:t>
            </a:r>
            <a:r>
              <a:rPr sz="1750" dirty="0">
                <a:latin typeface="Microsoft Sans Serif"/>
                <a:cs typeface="Microsoft Sans Serif"/>
              </a:rPr>
              <a:t>be above the middle and half  below, so </a:t>
            </a:r>
            <a:r>
              <a:rPr sz="1750" spc="5" dirty="0">
                <a:latin typeface="Microsoft Sans Serif"/>
                <a:cs typeface="Microsoft Sans Serif"/>
              </a:rPr>
              <a:t>we </a:t>
            </a:r>
            <a:r>
              <a:rPr sz="1750" dirty="0">
                <a:latin typeface="Microsoft Sans Serif"/>
                <a:cs typeface="Microsoft Sans Serif"/>
              </a:rPr>
              <a:t>can assume an average </a:t>
            </a:r>
            <a:r>
              <a:rPr sz="1750" i="1" dirty="0">
                <a:latin typeface="Arial"/>
                <a:cs typeface="Arial"/>
              </a:rPr>
              <a:t>p </a:t>
            </a:r>
            <a:r>
              <a:rPr sz="1750" dirty="0">
                <a:latin typeface="Microsoft Sans Serif"/>
                <a:cs typeface="Microsoft Sans Serif"/>
              </a:rPr>
              <a:t>of </a:t>
            </a:r>
            <a:r>
              <a:rPr sz="1750" i="1" dirty="0">
                <a:latin typeface="Arial"/>
                <a:cs typeface="Arial"/>
              </a:rPr>
              <a:t>n </a:t>
            </a:r>
            <a:r>
              <a:rPr sz="1750" dirty="0">
                <a:latin typeface="Microsoft Sans Serif"/>
                <a:cs typeface="Microsoft Sans Serif"/>
              </a:rPr>
              <a:t>/ 2 and  </a:t>
            </a:r>
            <a:r>
              <a:rPr sz="1750" i="1" dirty="0">
                <a:latin typeface="Arial"/>
                <a:cs typeface="Arial"/>
              </a:rPr>
              <a:t>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a:t>
            </a:r>
            <a:r>
              <a:rPr sz="1750" spc="15" dirty="0">
                <a:latin typeface="Microsoft Sans Serif"/>
                <a:cs typeface="Microsoft Sans Serif"/>
              </a:rPr>
              <a:t> </a:t>
            </a:r>
            <a:r>
              <a:rPr sz="1750" dirty="0">
                <a:latin typeface="Microsoft Sans Serif"/>
                <a:cs typeface="Microsoft Sans Serif"/>
              </a:rPr>
              <a:t>=</a:t>
            </a:r>
            <a:r>
              <a:rPr sz="1750" spc="15" dirty="0">
                <a:latin typeface="Microsoft Sans Serif"/>
                <a:cs typeface="Microsoft Sans Serif"/>
              </a:rPr>
              <a:t> </a:t>
            </a:r>
            <a:r>
              <a:rPr sz="1750" dirty="0">
                <a:latin typeface="Microsoft Sans Serif"/>
                <a:cs typeface="Microsoft Sans Serif"/>
              </a:rPr>
              <a:t>2</a:t>
            </a:r>
            <a:r>
              <a:rPr sz="1750" spc="15" dirty="0">
                <a:latin typeface="Microsoft Sans Serif"/>
                <a:cs typeface="Microsoft Sans Serif"/>
              </a:rPr>
              <a:t> </a:t>
            </a:r>
            <a:r>
              <a:rPr sz="1750" dirty="0">
                <a:latin typeface="Microsoft Sans Serif"/>
                <a:cs typeface="Microsoft Sans Serif"/>
              </a:rPr>
              <a:t>×</a:t>
            </a:r>
            <a:r>
              <a:rPr sz="1750" spc="15" dirty="0">
                <a:latin typeface="Microsoft Sans Serif"/>
                <a:cs typeface="Microsoft Sans Serif"/>
              </a:rPr>
              <a:t> </a:t>
            </a:r>
            <a:r>
              <a:rPr sz="1750" dirty="0">
                <a:latin typeface="Microsoft Sans Serif"/>
                <a:cs typeface="Microsoft Sans Serif"/>
              </a:rPr>
              <a:t>(</a:t>
            </a:r>
            <a:r>
              <a:rPr sz="1750" i="1" dirty="0">
                <a:latin typeface="Arial"/>
                <a:cs typeface="Arial"/>
              </a:rPr>
              <a:t>n</a:t>
            </a:r>
            <a:r>
              <a:rPr sz="1750" i="1" spc="-5" dirty="0">
                <a:latin typeface="Arial"/>
                <a:cs typeface="Arial"/>
              </a:rPr>
              <a:t> </a:t>
            </a:r>
            <a:r>
              <a:rPr sz="1750" i="1" dirty="0">
                <a:latin typeface="Arial"/>
                <a:cs typeface="Arial"/>
              </a:rPr>
              <a:t>–</a:t>
            </a:r>
            <a:r>
              <a:rPr sz="1750" i="1" spc="-5" dirty="0">
                <a:latin typeface="Arial"/>
                <a:cs typeface="Arial"/>
              </a:rPr>
              <a:t> </a:t>
            </a:r>
            <a:r>
              <a:rPr sz="1750" i="1" dirty="0">
                <a:latin typeface="Arial"/>
                <a:cs typeface="Arial"/>
              </a:rPr>
              <a:t>n</a:t>
            </a:r>
            <a:r>
              <a:rPr sz="1750" i="1" spc="-5" dirty="0">
                <a:latin typeface="Arial"/>
                <a:cs typeface="Arial"/>
              </a:rPr>
              <a:t> </a:t>
            </a:r>
            <a:r>
              <a:rPr sz="1750" dirty="0">
                <a:latin typeface="Microsoft Sans Serif"/>
                <a:cs typeface="Microsoft Sans Serif"/>
              </a:rPr>
              <a:t>/</a:t>
            </a:r>
            <a:r>
              <a:rPr sz="1750" spc="15" dirty="0">
                <a:latin typeface="Microsoft Sans Serif"/>
                <a:cs typeface="Microsoft Sans Serif"/>
              </a:rPr>
              <a:t> </a:t>
            </a:r>
            <a:r>
              <a:rPr sz="1750" dirty="0">
                <a:latin typeface="Microsoft Sans Serif"/>
                <a:cs typeface="Microsoft Sans Serif"/>
              </a:rPr>
              <a:t>2</a:t>
            </a:r>
            <a:r>
              <a:rPr sz="1750" spc="15" dirty="0">
                <a:latin typeface="Microsoft Sans Serif"/>
                <a:cs typeface="Microsoft Sans Serif"/>
              </a:rPr>
              <a:t> </a:t>
            </a:r>
            <a:r>
              <a:rPr sz="1750" spc="465" dirty="0">
                <a:latin typeface="Microsoft Sans Serif"/>
                <a:cs typeface="Microsoft Sans Serif"/>
              </a:rPr>
              <a:t>–</a:t>
            </a:r>
            <a:r>
              <a:rPr sz="1750" spc="15" dirty="0">
                <a:latin typeface="Microsoft Sans Serif"/>
                <a:cs typeface="Microsoft Sans Serif"/>
              </a:rPr>
              <a:t> </a:t>
            </a:r>
            <a:r>
              <a:rPr sz="1750" dirty="0">
                <a:latin typeface="Microsoft Sans Serif"/>
                <a:cs typeface="Microsoft Sans Serif"/>
              </a:rPr>
              <a:t>1)</a:t>
            </a:r>
            <a:r>
              <a:rPr sz="1750" spc="15" dirty="0">
                <a:latin typeface="Microsoft Sans Serif"/>
                <a:cs typeface="Microsoft Sans Serif"/>
              </a:rPr>
              <a:t> </a:t>
            </a:r>
            <a:r>
              <a:rPr sz="1750" dirty="0">
                <a:latin typeface="Microsoft Sans Serif"/>
                <a:cs typeface="Microsoft Sans Serif"/>
              </a:rPr>
              <a:t>=</a:t>
            </a:r>
            <a:r>
              <a:rPr sz="1750" spc="15" dirty="0">
                <a:latin typeface="Microsoft Sans Serif"/>
                <a:cs typeface="Microsoft Sans Serif"/>
              </a:rPr>
              <a:t> </a:t>
            </a:r>
            <a:r>
              <a:rPr sz="1750" i="1" dirty="0">
                <a:latin typeface="Arial"/>
                <a:cs typeface="Arial"/>
              </a:rPr>
              <a:t>n</a:t>
            </a:r>
            <a:r>
              <a:rPr sz="1750" i="1" spc="-5" dirty="0">
                <a:latin typeface="Arial"/>
                <a:cs typeface="Arial"/>
              </a:rPr>
              <a:t> </a:t>
            </a:r>
            <a:r>
              <a:rPr sz="1750" spc="465" dirty="0">
                <a:latin typeface="Microsoft Sans Serif"/>
                <a:cs typeface="Microsoft Sans Serif"/>
              </a:rPr>
              <a:t>–</a:t>
            </a:r>
            <a:r>
              <a:rPr sz="1750" spc="15" dirty="0">
                <a:latin typeface="Microsoft Sans Serif"/>
                <a:cs typeface="Microsoft Sans Serif"/>
              </a:rPr>
              <a:t> </a:t>
            </a:r>
            <a:r>
              <a:rPr sz="1750" dirty="0">
                <a:latin typeface="Microsoft Sans Serif"/>
                <a:cs typeface="Microsoft Sans Serif"/>
              </a:rPr>
              <a:t>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0798"/>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14.10</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spc="5" dirty="0"/>
              <a:t>Describe the number of array visits in Self Check 9 using the big-Oh  notation.</a:t>
            </a:r>
          </a:p>
          <a:p>
            <a:pPr marL="347345">
              <a:lnSpc>
                <a:spcPct val="100000"/>
              </a:lnSpc>
              <a:spcBef>
                <a:spcPts val="965"/>
              </a:spcBef>
            </a:pPr>
            <a:r>
              <a:rPr sz="1750" b="1" dirty="0">
                <a:latin typeface="Arial"/>
                <a:cs typeface="Arial"/>
              </a:rPr>
              <a:t>Answer: </a:t>
            </a:r>
            <a:r>
              <a:rPr sz="1750" dirty="0">
                <a:latin typeface="Microsoft Sans Serif"/>
                <a:cs typeface="Microsoft Sans Serif"/>
              </a:rPr>
              <a:t>The first algorithm </a:t>
            </a:r>
            <a:r>
              <a:rPr sz="1750" spc="-5" dirty="0">
                <a:latin typeface="Microsoft Sans Serif"/>
                <a:cs typeface="Microsoft Sans Serif"/>
              </a:rPr>
              <a:t>is </a:t>
            </a:r>
            <a:r>
              <a:rPr sz="1750" i="1" dirty="0">
                <a:latin typeface="Arial"/>
                <a:cs typeface="Arial"/>
              </a:rPr>
              <a:t>O</a:t>
            </a:r>
            <a:r>
              <a:rPr sz="1750" dirty="0">
                <a:latin typeface="Microsoft Sans Serif"/>
                <a:cs typeface="Microsoft Sans Serif"/>
              </a:rPr>
              <a:t>(1), the</a:t>
            </a:r>
            <a:r>
              <a:rPr sz="1750" spc="140" dirty="0">
                <a:latin typeface="Microsoft Sans Serif"/>
                <a:cs typeface="Microsoft Sans Serif"/>
              </a:rPr>
              <a:t> </a:t>
            </a:r>
            <a:r>
              <a:rPr sz="1750" dirty="0">
                <a:latin typeface="Microsoft Sans Serif"/>
                <a:cs typeface="Microsoft Sans Serif"/>
              </a:rPr>
              <a:t>second</a:t>
            </a:r>
          </a:p>
          <a:p>
            <a:pPr marL="347345">
              <a:lnSpc>
                <a:spcPct val="100000"/>
              </a:lnSpc>
              <a:spcBef>
                <a:spcPts val="330"/>
              </a:spcBef>
            </a:pP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0666"/>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14.11</a:t>
            </a:r>
          </a:p>
        </p:txBody>
      </p:sp>
      <p:sp>
        <p:nvSpPr>
          <p:cNvPr id="4" name="object 4"/>
          <p:cNvSpPr txBox="1"/>
          <p:nvPr/>
        </p:nvSpPr>
        <p:spPr>
          <a:xfrm>
            <a:off x="714311" y="913625"/>
            <a:ext cx="5464810" cy="1485900"/>
          </a:xfrm>
          <a:prstGeom prst="rect">
            <a:avLst/>
          </a:prstGeom>
        </p:spPr>
        <p:txBody>
          <a:bodyPr vert="horz" wrap="square" lIns="0" tIns="0" rIns="0" bIns="0" rtlCol="0">
            <a:spAutoFit/>
          </a:bodyPr>
          <a:lstStyle/>
          <a:p>
            <a:pPr marL="12700" marR="201930">
              <a:lnSpc>
                <a:spcPts val="1730"/>
              </a:lnSpc>
            </a:pPr>
            <a:r>
              <a:rPr sz="1450" spc="5" dirty="0">
                <a:latin typeface="Arial"/>
                <a:cs typeface="Arial"/>
              </a:rPr>
              <a:t>What is the big-Oh running time of checking whether an array is  already</a:t>
            </a:r>
            <a:r>
              <a:rPr sz="1450" spc="-75" dirty="0">
                <a:latin typeface="Arial"/>
                <a:cs typeface="Arial"/>
              </a:rPr>
              <a:t> </a:t>
            </a:r>
            <a:r>
              <a:rPr sz="1450" spc="5" dirty="0">
                <a:latin typeface="Arial"/>
                <a:cs typeface="Arial"/>
              </a:rPr>
              <a:t>sorted?</a:t>
            </a:r>
            <a:endParaRPr sz="1450" dirty="0">
              <a:latin typeface="Arial"/>
              <a:cs typeface="Arial"/>
            </a:endParaRPr>
          </a:p>
          <a:p>
            <a:pPr marL="347345" marR="5080">
              <a:lnSpc>
                <a:spcPct val="117700"/>
              </a:lnSpc>
              <a:spcBef>
                <a:spcPts val="670"/>
              </a:spcBef>
            </a:pPr>
            <a:r>
              <a:rPr sz="1750" b="1" dirty="0">
                <a:latin typeface="Arial"/>
                <a:cs typeface="Arial"/>
              </a:rPr>
              <a:t>Answer: </a:t>
            </a:r>
            <a:r>
              <a:rPr sz="1750" spc="5" dirty="0">
                <a:latin typeface="Microsoft Sans Serif"/>
                <a:cs typeface="Microsoft Sans Serif"/>
              </a:rPr>
              <a:t>We </a:t>
            </a:r>
            <a:r>
              <a:rPr sz="1750" dirty="0">
                <a:latin typeface="Microsoft Sans Serif"/>
                <a:cs typeface="Microsoft Sans Serif"/>
              </a:rPr>
              <a:t>need to check that </a:t>
            </a:r>
            <a:r>
              <a:rPr sz="1750" spc="5" dirty="0">
                <a:latin typeface="Courier" charset="0"/>
                <a:cs typeface="Courier" charset="0"/>
              </a:rPr>
              <a:t>a[0] ≤ </a:t>
            </a:r>
            <a:r>
              <a:rPr sz="1750" dirty="0">
                <a:latin typeface="Courier" charset="0"/>
                <a:cs typeface="Courier" charset="0"/>
              </a:rPr>
              <a:t>a[1]</a:t>
            </a:r>
            <a:r>
              <a:rPr sz="1750" dirty="0">
                <a:latin typeface="Microsoft Sans Serif"/>
                <a:cs typeface="Microsoft Sans Serif"/>
              </a:rPr>
              <a:t>,  </a:t>
            </a:r>
            <a:r>
              <a:rPr sz="1750" spc="5" dirty="0">
                <a:latin typeface="Courier" charset="0"/>
                <a:cs typeface="Courier" charset="0"/>
              </a:rPr>
              <a:t>a[1] ≤ </a:t>
            </a:r>
            <a:r>
              <a:rPr sz="1750" dirty="0">
                <a:latin typeface="Courier" charset="0"/>
                <a:cs typeface="Courier" charset="0"/>
              </a:rPr>
              <a:t>a[2]</a:t>
            </a:r>
            <a:r>
              <a:rPr sz="1750" dirty="0">
                <a:latin typeface="Microsoft Sans Serif"/>
                <a:cs typeface="Microsoft Sans Serif"/>
              </a:rPr>
              <a:t>, and so on, </a:t>
            </a:r>
            <a:r>
              <a:rPr sz="1750" spc="-5" dirty="0">
                <a:latin typeface="Microsoft Sans Serif"/>
                <a:cs typeface="Microsoft Sans Serif"/>
              </a:rPr>
              <a:t>visiting </a:t>
            </a:r>
            <a:r>
              <a:rPr sz="1750" dirty="0">
                <a:latin typeface="Microsoft Sans Serif"/>
                <a:cs typeface="Microsoft Sans Serif"/>
              </a:rPr>
              <a:t>2</a:t>
            </a:r>
            <a:r>
              <a:rPr sz="1750" i="1" dirty="0">
                <a:latin typeface="Arial"/>
                <a:cs typeface="Arial"/>
              </a:rPr>
              <a:t>n </a:t>
            </a:r>
            <a:r>
              <a:rPr sz="1750" spc="465" dirty="0">
                <a:latin typeface="Microsoft Sans Serif"/>
                <a:cs typeface="Microsoft Sans Serif"/>
              </a:rPr>
              <a:t>– </a:t>
            </a:r>
            <a:r>
              <a:rPr sz="1750" dirty="0">
                <a:latin typeface="Microsoft Sans Serif"/>
                <a:cs typeface="Microsoft Sans Serif"/>
              </a:rPr>
              <a:t>2</a:t>
            </a:r>
            <a:r>
              <a:rPr sz="1750" spc="-305" dirty="0">
                <a:latin typeface="Microsoft Sans Serif"/>
                <a:cs typeface="Microsoft Sans Serif"/>
              </a:rPr>
              <a:t> </a:t>
            </a:r>
            <a:r>
              <a:rPr sz="1750" dirty="0">
                <a:latin typeface="Microsoft Sans Serif"/>
                <a:cs typeface="Microsoft Sans Serif"/>
              </a:rPr>
              <a:t>elements.  Therefore, the running time </a:t>
            </a:r>
            <a:r>
              <a:rPr sz="1750" spc="-5" dirty="0">
                <a:latin typeface="Microsoft Sans Serif"/>
                <a:cs typeface="Microsoft Sans Serif"/>
              </a:rPr>
              <a:t>is</a:t>
            </a:r>
            <a:r>
              <a:rPr sz="1750" spc="80" dirty="0">
                <a:latin typeface="Microsoft Sans Serif"/>
                <a:cs typeface="Microsoft Sans Serif"/>
              </a:rPr>
              <a:t>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0534"/>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14.12</a:t>
            </a:r>
          </a:p>
        </p:txBody>
      </p:sp>
      <p:sp>
        <p:nvSpPr>
          <p:cNvPr id="4" name="object 4"/>
          <p:cNvSpPr txBox="1"/>
          <p:nvPr/>
        </p:nvSpPr>
        <p:spPr>
          <a:xfrm>
            <a:off x="714311" y="913493"/>
            <a:ext cx="5701030" cy="4296689"/>
          </a:xfrm>
          <a:prstGeom prst="rect">
            <a:avLst/>
          </a:prstGeom>
        </p:spPr>
        <p:txBody>
          <a:bodyPr vert="horz" wrap="square" lIns="0" tIns="0" rIns="0" bIns="0" rtlCol="0">
            <a:spAutoFit/>
          </a:bodyPr>
          <a:lstStyle/>
          <a:p>
            <a:pPr marL="12700" marR="5080" algn="just">
              <a:lnSpc>
                <a:spcPts val="1730"/>
              </a:lnSpc>
            </a:pPr>
            <a:r>
              <a:rPr sz="1200" spc="5" dirty="0">
                <a:latin typeface="Arial"/>
                <a:cs typeface="Arial"/>
              </a:rPr>
              <a:t>Consider this algorithm for sorting an array. Set </a:t>
            </a:r>
            <a:r>
              <a:rPr sz="1200" i="1" spc="5" dirty="0">
                <a:latin typeface="Arial"/>
                <a:cs typeface="Arial"/>
              </a:rPr>
              <a:t>k </a:t>
            </a:r>
            <a:r>
              <a:rPr sz="1200" spc="5" dirty="0">
                <a:latin typeface="Arial"/>
                <a:cs typeface="Arial"/>
              </a:rPr>
              <a:t>to the length of the  array. Find the maximum of the </a:t>
            </a:r>
            <a:r>
              <a:rPr sz="1200" dirty="0">
                <a:latin typeface="Arial"/>
                <a:cs typeface="Arial"/>
              </a:rPr>
              <a:t>first </a:t>
            </a:r>
            <a:r>
              <a:rPr sz="1200" i="1" spc="5" dirty="0">
                <a:latin typeface="Arial"/>
                <a:cs typeface="Arial"/>
              </a:rPr>
              <a:t>k </a:t>
            </a:r>
            <a:r>
              <a:rPr sz="1200" spc="5" dirty="0">
                <a:latin typeface="Arial"/>
                <a:cs typeface="Arial"/>
              </a:rPr>
              <a:t>elements. Remove </a:t>
            </a:r>
            <a:r>
              <a:rPr sz="1200" dirty="0">
                <a:latin typeface="Arial"/>
                <a:cs typeface="Arial"/>
              </a:rPr>
              <a:t>it, </a:t>
            </a:r>
            <a:r>
              <a:rPr sz="1200" spc="5" dirty="0">
                <a:latin typeface="Arial"/>
                <a:cs typeface="Arial"/>
              </a:rPr>
              <a:t>using the  second algorithm of Section 7.3.6. Decrement </a:t>
            </a:r>
            <a:r>
              <a:rPr sz="1200" i="1" spc="5" dirty="0">
                <a:latin typeface="Arial"/>
                <a:cs typeface="Arial"/>
              </a:rPr>
              <a:t>k </a:t>
            </a:r>
            <a:r>
              <a:rPr sz="1200" spc="5" dirty="0">
                <a:latin typeface="Arial"/>
                <a:cs typeface="Arial"/>
              </a:rPr>
              <a:t>and place</a:t>
            </a:r>
            <a:r>
              <a:rPr sz="1200" spc="-35" dirty="0">
                <a:latin typeface="Arial"/>
                <a:cs typeface="Arial"/>
              </a:rPr>
              <a:t> </a:t>
            </a:r>
            <a:r>
              <a:rPr sz="1200" spc="5" dirty="0">
                <a:latin typeface="Arial"/>
                <a:cs typeface="Arial"/>
              </a:rPr>
              <a:t>the</a:t>
            </a:r>
            <a:endParaRPr sz="1200" dirty="0">
              <a:latin typeface="Arial"/>
              <a:cs typeface="Arial"/>
            </a:endParaRPr>
          </a:p>
          <a:p>
            <a:pPr marL="12700" marR="412750">
              <a:lnSpc>
                <a:spcPts val="1730"/>
              </a:lnSpc>
              <a:spcBef>
                <a:spcPts val="465"/>
              </a:spcBef>
            </a:pPr>
            <a:r>
              <a:rPr sz="1200" spc="5" dirty="0">
                <a:latin typeface="Arial"/>
                <a:cs typeface="Arial"/>
              </a:rPr>
              <a:t>removed element into the </a:t>
            </a:r>
            <a:r>
              <a:rPr sz="1200" i="1" spc="5" dirty="0">
                <a:latin typeface="Arial"/>
                <a:cs typeface="Arial"/>
              </a:rPr>
              <a:t>k </a:t>
            </a:r>
            <a:r>
              <a:rPr sz="1400" spc="7" baseline="25462" dirty="0">
                <a:latin typeface="Arial"/>
                <a:cs typeface="Arial"/>
              </a:rPr>
              <a:t>th </a:t>
            </a:r>
            <a:r>
              <a:rPr sz="1200" spc="5" dirty="0">
                <a:latin typeface="Arial"/>
                <a:cs typeface="Arial"/>
              </a:rPr>
              <a:t>position. Stop </a:t>
            </a:r>
            <a:r>
              <a:rPr sz="1200" dirty="0">
                <a:latin typeface="Arial"/>
                <a:cs typeface="Arial"/>
              </a:rPr>
              <a:t>if </a:t>
            </a:r>
            <a:r>
              <a:rPr sz="1200" i="1" spc="5" dirty="0">
                <a:latin typeface="Arial"/>
                <a:cs typeface="Arial"/>
              </a:rPr>
              <a:t>k </a:t>
            </a:r>
            <a:r>
              <a:rPr sz="1200" spc="5" dirty="0">
                <a:latin typeface="Arial"/>
                <a:cs typeface="Arial"/>
              </a:rPr>
              <a:t>is 1. What is the  algorithm’s running time in big-Oh</a:t>
            </a:r>
            <a:r>
              <a:rPr sz="1200" spc="-55" dirty="0">
                <a:latin typeface="Arial"/>
                <a:cs typeface="Arial"/>
              </a:rPr>
              <a:t> </a:t>
            </a:r>
            <a:r>
              <a:rPr sz="1200" spc="5" dirty="0">
                <a:latin typeface="Arial"/>
                <a:cs typeface="Arial"/>
              </a:rPr>
              <a:t>notation?</a:t>
            </a:r>
            <a:endParaRPr sz="1200" dirty="0">
              <a:latin typeface="Arial"/>
              <a:cs typeface="Arial"/>
            </a:endParaRPr>
          </a:p>
          <a:p>
            <a:pPr marL="347345" marR="207010">
              <a:lnSpc>
                <a:spcPct val="115900"/>
              </a:lnSpc>
              <a:spcBef>
                <a:spcPts val="630"/>
              </a:spcBef>
            </a:pPr>
            <a:r>
              <a:rPr sz="1400" b="1" dirty="0">
                <a:latin typeface="Arial"/>
                <a:cs typeface="Arial"/>
              </a:rPr>
              <a:t>Answer: </a:t>
            </a:r>
            <a:r>
              <a:rPr sz="1400" dirty="0">
                <a:latin typeface="Microsoft Sans Serif"/>
                <a:cs typeface="Microsoft Sans Serif"/>
              </a:rPr>
              <a:t>Let </a:t>
            </a:r>
            <a:r>
              <a:rPr sz="1400" i="1" dirty="0">
                <a:latin typeface="Arial"/>
                <a:cs typeface="Arial"/>
              </a:rPr>
              <a:t>n </a:t>
            </a:r>
            <a:r>
              <a:rPr sz="1400" dirty="0">
                <a:latin typeface="Microsoft Sans Serif"/>
                <a:cs typeface="Microsoft Sans Serif"/>
              </a:rPr>
              <a:t>be the length of the array. In the </a:t>
            </a:r>
            <a:r>
              <a:rPr sz="1400" i="1" dirty="0">
                <a:latin typeface="Arial"/>
                <a:cs typeface="Arial"/>
              </a:rPr>
              <a:t>k</a:t>
            </a:r>
            <a:r>
              <a:rPr sz="1400" dirty="0">
                <a:latin typeface="Microsoft Sans Serif"/>
                <a:cs typeface="Microsoft Sans Serif"/>
              </a:rPr>
              <a:t>th  step, </a:t>
            </a:r>
            <a:r>
              <a:rPr sz="1400" spc="5" dirty="0">
                <a:latin typeface="Microsoft Sans Serif"/>
                <a:cs typeface="Microsoft Sans Serif"/>
              </a:rPr>
              <a:t>we </a:t>
            </a:r>
            <a:r>
              <a:rPr sz="1400" dirty="0">
                <a:latin typeface="Microsoft Sans Serif"/>
                <a:cs typeface="Microsoft Sans Serif"/>
              </a:rPr>
              <a:t>need </a:t>
            </a:r>
            <a:r>
              <a:rPr sz="1400" i="1" dirty="0">
                <a:latin typeface="Arial"/>
                <a:cs typeface="Arial"/>
              </a:rPr>
              <a:t>k </a:t>
            </a:r>
            <a:r>
              <a:rPr sz="1400" spc="-5" dirty="0">
                <a:latin typeface="Microsoft Sans Serif"/>
                <a:cs typeface="Microsoft Sans Serif"/>
              </a:rPr>
              <a:t>visits </a:t>
            </a:r>
            <a:r>
              <a:rPr sz="1400" dirty="0">
                <a:latin typeface="Microsoft Sans Serif"/>
                <a:cs typeface="Microsoft Sans Serif"/>
              </a:rPr>
              <a:t>to find the minimum. To  remove </a:t>
            </a:r>
            <a:r>
              <a:rPr sz="1400" spc="-5" dirty="0">
                <a:latin typeface="Microsoft Sans Serif"/>
                <a:cs typeface="Microsoft Sans Serif"/>
              </a:rPr>
              <a:t>it, </a:t>
            </a:r>
            <a:r>
              <a:rPr sz="1400" spc="5" dirty="0">
                <a:latin typeface="Microsoft Sans Serif"/>
                <a:cs typeface="Microsoft Sans Serif"/>
              </a:rPr>
              <a:t>we </a:t>
            </a:r>
            <a:r>
              <a:rPr sz="1400" dirty="0">
                <a:latin typeface="Microsoft Sans Serif"/>
                <a:cs typeface="Microsoft Sans Serif"/>
              </a:rPr>
              <a:t>need an average of </a:t>
            </a:r>
            <a:r>
              <a:rPr sz="1400" i="1" dirty="0">
                <a:latin typeface="Arial"/>
                <a:cs typeface="Arial"/>
              </a:rPr>
              <a:t>k </a:t>
            </a:r>
            <a:r>
              <a:rPr sz="1400" spc="465" dirty="0">
                <a:latin typeface="Microsoft Sans Serif"/>
                <a:cs typeface="Microsoft Sans Serif"/>
              </a:rPr>
              <a:t>– </a:t>
            </a:r>
            <a:r>
              <a:rPr sz="1400" dirty="0">
                <a:latin typeface="Microsoft Sans Serif"/>
                <a:cs typeface="Microsoft Sans Serif"/>
              </a:rPr>
              <a:t>2 </a:t>
            </a:r>
            <a:r>
              <a:rPr sz="1400" spc="-5" dirty="0">
                <a:latin typeface="Microsoft Sans Serif"/>
                <a:cs typeface="Microsoft Sans Serif"/>
              </a:rPr>
              <a:t>visits </a:t>
            </a:r>
            <a:r>
              <a:rPr sz="1400" dirty="0">
                <a:latin typeface="Microsoft Sans Serif"/>
                <a:cs typeface="Microsoft Sans Serif"/>
              </a:rPr>
              <a:t>(see  Self Check 9). </a:t>
            </a:r>
            <a:r>
              <a:rPr sz="1400" spc="5" dirty="0">
                <a:latin typeface="Microsoft Sans Serif"/>
                <a:cs typeface="Microsoft Sans Serif"/>
              </a:rPr>
              <a:t>One </a:t>
            </a:r>
            <a:r>
              <a:rPr sz="1400" dirty="0">
                <a:latin typeface="Microsoft Sans Serif"/>
                <a:cs typeface="Microsoft Sans Serif"/>
              </a:rPr>
              <a:t>additional </a:t>
            </a:r>
            <a:r>
              <a:rPr sz="1400" spc="-5" dirty="0">
                <a:latin typeface="Microsoft Sans Serif"/>
                <a:cs typeface="Microsoft Sans Serif"/>
              </a:rPr>
              <a:t>visit is </a:t>
            </a:r>
            <a:r>
              <a:rPr sz="1400" dirty="0">
                <a:latin typeface="Microsoft Sans Serif"/>
                <a:cs typeface="Microsoft Sans Serif"/>
              </a:rPr>
              <a:t>required to add  </a:t>
            </a:r>
            <a:r>
              <a:rPr sz="1400" spc="-5" dirty="0">
                <a:latin typeface="Microsoft Sans Serif"/>
                <a:cs typeface="Microsoft Sans Serif"/>
              </a:rPr>
              <a:t>it </a:t>
            </a:r>
            <a:r>
              <a:rPr sz="1400" dirty="0">
                <a:latin typeface="Microsoft Sans Serif"/>
                <a:cs typeface="Microsoft Sans Serif"/>
              </a:rPr>
              <a:t>to the end. Thus, the </a:t>
            </a:r>
            <a:r>
              <a:rPr sz="1400" i="1" dirty="0">
                <a:latin typeface="Arial"/>
                <a:cs typeface="Arial"/>
              </a:rPr>
              <a:t>k</a:t>
            </a:r>
            <a:r>
              <a:rPr sz="1400" dirty="0">
                <a:latin typeface="Microsoft Sans Serif"/>
                <a:cs typeface="Microsoft Sans Serif"/>
              </a:rPr>
              <a:t>th step requires 2</a:t>
            </a:r>
            <a:r>
              <a:rPr sz="1400" i="1" dirty="0">
                <a:latin typeface="Arial"/>
                <a:cs typeface="Arial"/>
              </a:rPr>
              <a:t>k </a:t>
            </a:r>
            <a:r>
              <a:rPr sz="1400" spc="465" dirty="0">
                <a:latin typeface="Microsoft Sans Serif"/>
                <a:cs typeface="Microsoft Sans Serif"/>
              </a:rPr>
              <a:t>– </a:t>
            </a:r>
            <a:r>
              <a:rPr sz="1400" dirty="0">
                <a:latin typeface="Microsoft Sans Serif"/>
                <a:cs typeface="Microsoft Sans Serif"/>
              </a:rPr>
              <a:t>1  visits. Because </a:t>
            </a:r>
            <a:r>
              <a:rPr sz="1400" i="1" dirty="0">
                <a:latin typeface="Arial"/>
                <a:cs typeface="Arial"/>
              </a:rPr>
              <a:t>k </a:t>
            </a:r>
            <a:r>
              <a:rPr sz="1400" dirty="0">
                <a:latin typeface="Microsoft Sans Serif"/>
                <a:cs typeface="Microsoft Sans Serif"/>
              </a:rPr>
              <a:t>goes from </a:t>
            </a:r>
            <a:r>
              <a:rPr sz="1400" i="1" dirty="0">
                <a:latin typeface="Arial"/>
                <a:cs typeface="Arial"/>
              </a:rPr>
              <a:t>n </a:t>
            </a:r>
            <a:r>
              <a:rPr sz="1400" dirty="0">
                <a:latin typeface="Microsoft Sans Serif"/>
                <a:cs typeface="Microsoft Sans Serif"/>
              </a:rPr>
              <a:t>to 2, the total number  of </a:t>
            </a:r>
            <a:r>
              <a:rPr sz="1400" spc="-5" dirty="0">
                <a:latin typeface="Microsoft Sans Serif"/>
                <a:cs typeface="Microsoft Sans Serif"/>
              </a:rPr>
              <a:t>visits</a:t>
            </a:r>
            <a:r>
              <a:rPr sz="1400" spc="-20" dirty="0">
                <a:latin typeface="Microsoft Sans Serif"/>
                <a:cs typeface="Microsoft Sans Serif"/>
              </a:rPr>
              <a:t> </a:t>
            </a:r>
            <a:r>
              <a:rPr sz="1400" spc="-5" dirty="0">
                <a:latin typeface="Microsoft Sans Serif"/>
                <a:cs typeface="Microsoft Sans Serif"/>
              </a:rPr>
              <a:t>is</a:t>
            </a:r>
            <a:endParaRPr sz="1400" dirty="0">
              <a:latin typeface="Microsoft Sans Serif"/>
              <a:cs typeface="Microsoft Sans Serif"/>
            </a:endParaRPr>
          </a:p>
          <a:p>
            <a:pPr marL="347345">
              <a:lnSpc>
                <a:spcPct val="100000"/>
              </a:lnSpc>
              <a:spcBef>
                <a:spcPts val="330"/>
              </a:spcBef>
            </a:pPr>
            <a:r>
              <a:rPr sz="1400" dirty="0">
                <a:latin typeface="Microsoft Sans Serif"/>
                <a:cs typeface="Microsoft Sans Serif"/>
              </a:rPr>
              <a:t>2</a:t>
            </a:r>
            <a:r>
              <a:rPr sz="1400" i="1" dirty="0">
                <a:latin typeface="Arial"/>
                <a:cs typeface="Arial"/>
              </a:rPr>
              <a:t>n</a:t>
            </a:r>
            <a:r>
              <a:rPr sz="1400" i="1" spc="-5" dirty="0">
                <a:latin typeface="Arial"/>
                <a:cs typeface="Arial"/>
              </a:rPr>
              <a:t> </a:t>
            </a:r>
            <a:r>
              <a:rPr sz="1400" spc="465"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1</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2(</a:t>
            </a:r>
            <a:r>
              <a:rPr sz="1400" i="1" dirty="0">
                <a:latin typeface="Arial"/>
                <a:cs typeface="Arial"/>
              </a:rPr>
              <a:t>n</a:t>
            </a:r>
            <a:r>
              <a:rPr sz="1400" i="1" spc="-5" dirty="0">
                <a:latin typeface="Arial"/>
                <a:cs typeface="Arial"/>
              </a:rPr>
              <a:t> </a:t>
            </a:r>
            <a:r>
              <a:rPr sz="1400" spc="155" dirty="0">
                <a:latin typeface="Microsoft Sans Serif"/>
                <a:cs typeface="Microsoft Sans Serif"/>
              </a:rPr>
              <a:t>–1)</a:t>
            </a:r>
            <a:r>
              <a:rPr sz="1400" spc="15" dirty="0">
                <a:latin typeface="Microsoft Sans Serif"/>
                <a:cs typeface="Microsoft Sans Serif"/>
              </a:rPr>
              <a:t> </a:t>
            </a:r>
            <a:r>
              <a:rPr sz="1400" spc="465"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1</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2</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3</a:t>
            </a:r>
            <a:r>
              <a:rPr sz="1400" spc="15" dirty="0">
                <a:latin typeface="Microsoft Sans Serif"/>
                <a:cs typeface="Microsoft Sans Serif"/>
              </a:rPr>
              <a:t> </a:t>
            </a:r>
            <a:r>
              <a:rPr sz="1400" spc="465"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1</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2</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2</a:t>
            </a:r>
            <a:r>
              <a:rPr sz="1400" spc="15" dirty="0">
                <a:latin typeface="Microsoft Sans Serif"/>
                <a:cs typeface="Microsoft Sans Serif"/>
              </a:rPr>
              <a:t> </a:t>
            </a:r>
            <a:r>
              <a:rPr sz="1400" spc="465"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1</a:t>
            </a:r>
            <a:r>
              <a:rPr sz="1400" spc="15" dirty="0">
                <a:latin typeface="Microsoft Sans Serif"/>
                <a:cs typeface="Microsoft Sans Serif"/>
              </a:rPr>
              <a:t> </a:t>
            </a:r>
            <a:r>
              <a:rPr sz="1400" dirty="0">
                <a:latin typeface="Microsoft Sans Serif"/>
                <a:cs typeface="Microsoft Sans Serif"/>
              </a:rPr>
              <a:t>=</a:t>
            </a:r>
          </a:p>
          <a:p>
            <a:pPr marL="657225">
              <a:lnSpc>
                <a:spcPct val="100000"/>
              </a:lnSpc>
              <a:spcBef>
                <a:spcPts val="330"/>
              </a:spcBef>
            </a:pPr>
            <a:r>
              <a:rPr sz="1400" dirty="0">
                <a:latin typeface="Microsoft Sans Serif"/>
                <a:cs typeface="Microsoft Sans Serif"/>
              </a:rPr>
              <a:t>2(</a:t>
            </a:r>
            <a:r>
              <a:rPr sz="1400" i="1" dirty="0">
                <a:latin typeface="Arial"/>
                <a:cs typeface="Arial"/>
              </a:rPr>
              <a:t>n</a:t>
            </a:r>
            <a:r>
              <a:rPr sz="1400" i="1" spc="-5" dirty="0">
                <a:latin typeface="Arial"/>
                <a:cs typeface="Arial"/>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a:t>
            </a:r>
            <a:r>
              <a:rPr sz="1400" i="1" dirty="0">
                <a:latin typeface="Arial"/>
                <a:cs typeface="Arial"/>
              </a:rPr>
              <a:t>n</a:t>
            </a:r>
            <a:r>
              <a:rPr sz="1400" i="1" spc="-5" dirty="0">
                <a:latin typeface="Arial"/>
                <a:cs typeface="Arial"/>
              </a:rPr>
              <a:t> </a:t>
            </a:r>
            <a:r>
              <a:rPr sz="1400" spc="465"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1)</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3</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2</a:t>
            </a:r>
            <a:r>
              <a:rPr sz="1400" spc="15" dirty="0">
                <a:latin typeface="Microsoft Sans Serif"/>
                <a:cs typeface="Microsoft Sans Serif"/>
              </a:rPr>
              <a:t> </a:t>
            </a:r>
            <a:r>
              <a:rPr sz="1400"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1</a:t>
            </a:r>
            <a:r>
              <a:rPr sz="1400" spc="15" dirty="0">
                <a:latin typeface="Microsoft Sans Serif"/>
                <a:cs typeface="Microsoft Sans Serif"/>
              </a:rPr>
              <a:t> </a:t>
            </a:r>
            <a:r>
              <a:rPr sz="1400" spc="465"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1)</a:t>
            </a:r>
            <a:r>
              <a:rPr sz="1400" spc="15" dirty="0">
                <a:latin typeface="Microsoft Sans Serif"/>
                <a:cs typeface="Microsoft Sans Serif"/>
              </a:rPr>
              <a:t> </a:t>
            </a:r>
            <a:r>
              <a:rPr sz="1400" spc="465"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a:t>
            </a:r>
            <a:r>
              <a:rPr sz="1400" i="1" dirty="0">
                <a:latin typeface="Arial"/>
                <a:cs typeface="Arial"/>
              </a:rPr>
              <a:t>n</a:t>
            </a:r>
            <a:r>
              <a:rPr sz="1400" i="1" spc="-5" dirty="0">
                <a:latin typeface="Arial"/>
                <a:cs typeface="Arial"/>
              </a:rPr>
              <a:t> </a:t>
            </a:r>
            <a:r>
              <a:rPr sz="1400" spc="465" dirty="0">
                <a:latin typeface="Microsoft Sans Serif"/>
                <a:cs typeface="Microsoft Sans Serif"/>
              </a:rPr>
              <a:t>–</a:t>
            </a:r>
            <a:r>
              <a:rPr sz="1400" spc="15" dirty="0">
                <a:latin typeface="Microsoft Sans Serif"/>
                <a:cs typeface="Microsoft Sans Serif"/>
              </a:rPr>
              <a:t> </a:t>
            </a:r>
            <a:r>
              <a:rPr sz="1400" dirty="0">
                <a:latin typeface="Microsoft Sans Serif"/>
                <a:cs typeface="Microsoft Sans Serif"/>
              </a:rPr>
              <a:t>1)</a:t>
            </a:r>
            <a:r>
              <a:rPr sz="1400" spc="15" dirty="0">
                <a:latin typeface="Microsoft Sans Serif"/>
                <a:cs typeface="Microsoft Sans Serif"/>
              </a:rPr>
              <a:t> </a:t>
            </a:r>
            <a:r>
              <a:rPr sz="1400" dirty="0" smtClean="0">
                <a:latin typeface="Microsoft Sans Serif"/>
                <a:cs typeface="Microsoft Sans Serif"/>
              </a:rPr>
              <a:t>=</a:t>
            </a:r>
            <a:endParaRPr lang="en-US" sz="1400" dirty="0" smtClean="0">
              <a:latin typeface="Microsoft Sans Serif"/>
              <a:cs typeface="Microsoft Sans Serif"/>
            </a:endParaRPr>
          </a:p>
          <a:p>
            <a:pPr marL="2493645">
              <a:lnSpc>
                <a:spcPct val="100000"/>
              </a:lnSpc>
            </a:pPr>
            <a:r>
              <a:rPr lang="en-US" sz="1400" i="1" dirty="0">
                <a:latin typeface="Arial"/>
                <a:cs typeface="Arial"/>
              </a:rPr>
              <a:t>n</a:t>
            </a:r>
            <a:r>
              <a:rPr lang="en-US" sz="1400" dirty="0">
                <a:latin typeface="Microsoft Sans Serif"/>
                <a:cs typeface="Microsoft Sans Serif"/>
              </a:rPr>
              <a:t>(</a:t>
            </a:r>
            <a:r>
              <a:rPr lang="en-US" sz="1400" i="1" dirty="0">
                <a:latin typeface="Arial"/>
                <a:cs typeface="Arial"/>
              </a:rPr>
              <a:t>n</a:t>
            </a:r>
            <a:r>
              <a:rPr lang="en-US" sz="1400" i="1" spc="-5" dirty="0">
                <a:latin typeface="Arial"/>
                <a:cs typeface="Arial"/>
              </a:rPr>
              <a:t> </a:t>
            </a:r>
            <a:r>
              <a:rPr lang="en-US" sz="1400" dirty="0">
                <a:latin typeface="Microsoft Sans Serif"/>
                <a:cs typeface="Microsoft Sans Serif"/>
              </a:rPr>
              <a:t>+</a:t>
            </a:r>
            <a:r>
              <a:rPr lang="en-US" sz="1400" spc="15" dirty="0">
                <a:latin typeface="Microsoft Sans Serif"/>
                <a:cs typeface="Microsoft Sans Serif"/>
              </a:rPr>
              <a:t> </a:t>
            </a:r>
            <a:r>
              <a:rPr lang="en-US" sz="1400" dirty="0">
                <a:latin typeface="Microsoft Sans Serif"/>
                <a:cs typeface="Microsoft Sans Serif"/>
              </a:rPr>
              <a:t>1)</a:t>
            </a:r>
            <a:r>
              <a:rPr lang="en-US" sz="1400" spc="15" dirty="0">
                <a:latin typeface="Microsoft Sans Serif"/>
                <a:cs typeface="Microsoft Sans Serif"/>
              </a:rPr>
              <a:t> </a:t>
            </a:r>
            <a:r>
              <a:rPr lang="en-US" sz="1400" spc="465" dirty="0">
                <a:latin typeface="Microsoft Sans Serif"/>
                <a:cs typeface="Microsoft Sans Serif"/>
              </a:rPr>
              <a:t>–</a:t>
            </a:r>
            <a:r>
              <a:rPr lang="en-US" sz="1400" spc="15" dirty="0">
                <a:latin typeface="Microsoft Sans Serif"/>
                <a:cs typeface="Microsoft Sans Serif"/>
              </a:rPr>
              <a:t> </a:t>
            </a:r>
            <a:r>
              <a:rPr lang="en-US" sz="1400" dirty="0">
                <a:latin typeface="Microsoft Sans Serif"/>
                <a:cs typeface="Microsoft Sans Serif"/>
              </a:rPr>
              <a:t>2</a:t>
            </a:r>
            <a:r>
              <a:rPr lang="en-US" sz="1400" spc="15" dirty="0">
                <a:latin typeface="Microsoft Sans Serif"/>
                <a:cs typeface="Microsoft Sans Serif"/>
              </a:rPr>
              <a:t> </a:t>
            </a:r>
            <a:r>
              <a:rPr lang="en-US" sz="1400" spc="465" dirty="0">
                <a:latin typeface="Microsoft Sans Serif"/>
                <a:cs typeface="Microsoft Sans Serif"/>
              </a:rPr>
              <a:t>–</a:t>
            </a:r>
            <a:r>
              <a:rPr lang="en-US" sz="1400" spc="15" dirty="0">
                <a:latin typeface="Microsoft Sans Serif"/>
                <a:cs typeface="Microsoft Sans Serif"/>
              </a:rPr>
              <a:t> </a:t>
            </a:r>
            <a:r>
              <a:rPr lang="en-US" sz="1400" i="1" dirty="0">
                <a:latin typeface="Arial"/>
                <a:cs typeface="Arial"/>
              </a:rPr>
              <a:t>n</a:t>
            </a:r>
            <a:r>
              <a:rPr lang="en-US" sz="1400" i="1" spc="-5" dirty="0">
                <a:latin typeface="Arial"/>
                <a:cs typeface="Arial"/>
              </a:rPr>
              <a:t> </a:t>
            </a:r>
            <a:r>
              <a:rPr lang="en-US" sz="1400" dirty="0">
                <a:latin typeface="Microsoft Sans Serif"/>
                <a:cs typeface="Microsoft Sans Serif"/>
              </a:rPr>
              <a:t>+1</a:t>
            </a:r>
            <a:r>
              <a:rPr lang="en-US" sz="1400" spc="15" dirty="0">
                <a:latin typeface="Microsoft Sans Serif"/>
                <a:cs typeface="Microsoft Sans Serif"/>
              </a:rPr>
              <a:t> </a:t>
            </a:r>
            <a:r>
              <a:rPr lang="en-US" sz="1400" dirty="0">
                <a:latin typeface="Microsoft Sans Serif"/>
                <a:cs typeface="Microsoft Sans Serif"/>
              </a:rPr>
              <a:t>=</a:t>
            </a:r>
            <a:r>
              <a:rPr lang="en-US" sz="1400" spc="15" dirty="0">
                <a:latin typeface="Microsoft Sans Serif"/>
                <a:cs typeface="Microsoft Sans Serif"/>
              </a:rPr>
              <a:t> </a:t>
            </a:r>
            <a:r>
              <a:rPr lang="en-US" sz="1400" i="1" dirty="0">
                <a:latin typeface="Arial"/>
                <a:cs typeface="Arial"/>
              </a:rPr>
              <a:t>n</a:t>
            </a:r>
            <a:r>
              <a:rPr lang="en-US" sz="1400" baseline="24904" dirty="0">
                <a:latin typeface="Arial"/>
                <a:cs typeface="Arial"/>
              </a:rPr>
              <a:t>2</a:t>
            </a:r>
            <a:r>
              <a:rPr lang="en-US" sz="1400" spc="120" baseline="24904" dirty="0">
                <a:latin typeface="Arial"/>
                <a:cs typeface="Arial"/>
              </a:rPr>
              <a:t> </a:t>
            </a:r>
            <a:r>
              <a:rPr lang="en-US" sz="1400" spc="465" dirty="0">
                <a:latin typeface="Microsoft Sans Serif"/>
                <a:cs typeface="Microsoft Sans Serif"/>
              </a:rPr>
              <a:t>–</a:t>
            </a:r>
            <a:r>
              <a:rPr lang="en-US" sz="1400" spc="15" dirty="0">
                <a:latin typeface="Microsoft Sans Serif"/>
                <a:cs typeface="Microsoft Sans Serif"/>
              </a:rPr>
              <a:t> </a:t>
            </a:r>
            <a:r>
              <a:rPr lang="en-US" sz="1400" dirty="0">
                <a:latin typeface="Microsoft Sans Serif"/>
                <a:cs typeface="Microsoft Sans Serif"/>
              </a:rPr>
              <a:t>3</a:t>
            </a:r>
          </a:p>
          <a:p>
            <a:pPr marL="880744">
              <a:lnSpc>
                <a:spcPct val="100000"/>
              </a:lnSpc>
              <a:spcBef>
                <a:spcPts val="315"/>
              </a:spcBef>
            </a:pPr>
            <a:r>
              <a:rPr lang="en-US" sz="1400" dirty="0">
                <a:latin typeface="Microsoft Sans Serif"/>
                <a:cs typeface="Microsoft Sans Serif"/>
              </a:rPr>
              <a:t>(because 1 + 2 + 3 + ... + (</a:t>
            </a:r>
            <a:r>
              <a:rPr lang="en-US" sz="1400" i="1" dirty="0">
                <a:latin typeface="Arial"/>
                <a:cs typeface="Arial"/>
              </a:rPr>
              <a:t>n </a:t>
            </a:r>
            <a:r>
              <a:rPr lang="en-US" sz="1400" spc="465" dirty="0">
                <a:latin typeface="Microsoft Sans Serif"/>
                <a:cs typeface="Microsoft Sans Serif"/>
              </a:rPr>
              <a:t>– </a:t>
            </a:r>
            <a:r>
              <a:rPr lang="en-US" sz="1400" dirty="0">
                <a:latin typeface="Microsoft Sans Serif"/>
                <a:cs typeface="Microsoft Sans Serif"/>
              </a:rPr>
              <a:t>1) + </a:t>
            </a:r>
            <a:r>
              <a:rPr lang="en-US" sz="1400" i="1" dirty="0">
                <a:latin typeface="Arial"/>
                <a:cs typeface="Arial"/>
              </a:rPr>
              <a:t>n </a:t>
            </a:r>
            <a:r>
              <a:rPr lang="en-US" sz="1400" dirty="0">
                <a:latin typeface="Microsoft Sans Serif"/>
                <a:cs typeface="Microsoft Sans Serif"/>
              </a:rPr>
              <a:t>= </a:t>
            </a:r>
            <a:r>
              <a:rPr lang="en-US" sz="1400" i="1" dirty="0">
                <a:latin typeface="Arial"/>
                <a:cs typeface="Arial"/>
              </a:rPr>
              <a:t>n</a:t>
            </a:r>
            <a:r>
              <a:rPr lang="en-US" sz="1400" i="1" spc="-204" dirty="0">
                <a:latin typeface="Arial"/>
                <a:cs typeface="Arial"/>
              </a:rPr>
              <a:t> </a:t>
            </a:r>
            <a:r>
              <a:rPr lang="en-US" sz="1400" dirty="0">
                <a:latin typeface="Microsoft Sans Serif"/>
                <a:cs typeface="Microsoft Sans Serif"/>
              </a:rPr>
              <a:t>(</a:t>
            </a:r>
            <a:r>
              <a:rPr lang="en-US" sz="1400" i="1" dirty="0">
                <a:latin typeface="Arial"/>
                <a:cs typeface="Arial"/>
              </a:rPr>
              <a:t>n</a:t>
            </a:r>
            <a:endParaRPr lang="en-US" sz="1400" dirty="0">
              <a:latin typeface="Arial"/>
              <a:cs typeface="Arial"/>
            </a:endParaRPr>
          </a:p>
          <a:p>
            <a:pPr marL="12700">
              <a:lnSpc>
                <a:spcPct val="100000"/>
              </a:lnSpc>
              <a:spcBef>
                <a:spcPts val="345"/>
              </a:spcBef>
            </a:pPr>
            <a:r>
              <a:rPr lang="en-US" sz="1400" dirty="0">
                <a:latin typeface="Microsoft Sans Serif"/>
                <a:cs typeface="Microsoft Sans Serif"/>
              </a:rPr>
              <a:t>+ 1) /</a:t>
            </a:r>
            <a:r>
              <a:rPr lang="en-US" sz="1400" spc="-20" dirty="0">
                <a:latin typeface="Microsoft Sans Serif"/>
                <a:cs typeface="Microsoft Sans Serif"/>
              </a:rPr>
              <a:t> </a:t>
            </a:r>
            <a:r>
              <a:rPr lang="en-US" sz="1400" dirty="0">
                <a:latin typeface="Microsoft Sans Serif"/>
                <a:cs typeface="Microsoft Sans Serif"/>
              </a:rPr>
              <a:t>2)</a:t>
            </a:r>
          </a:p>
          <a:p>
            <a:pPr marL="12700">
              <a:lnSpc>
                <a:spcPct val="100000"/>
              </a:lnSpc>
              <a:spcBef>
                <a:spcPts val="880"/>
              </a:spcBef>
            </a:pPr>
            <a:r>
              <a:rPr lang="en-US" sz="1400" dirty="0">
                <a:latin typeface="Microsoft Sans Serif"/>
                <a:cs typeface="Microsoft Sans Serif"/>
              </a:rPr>
              <a:t>Therefore, the total number of </a:t>
            </a:r>
            <a:r>
              <a:rPr lang="en-US" sz="1400" spc="-5" dirty="0">
                <a:latin typeface="Microsoft Sans Serif"/>
                <a:cs typeface="Microsoft Sans Serif"/>
              </a:rPr>
              <a:t>visits is</a:t>
            </a:r>
            <a:r>
              <a:rPr lang="en-US" sz="1400" spc="170" dirty="0">
                <a:latin typeface="Microsoft Sans Serif"/>
                <a:cs typeface="Microsoft Sans Serif"/>
              </a:rPr>
              <a:t> </a:t>
            </a:r>
            <a:r>
              <a:rPr lang="en-US" sz="1400" i="1" dirty="0">
                <a:latin typeface="Arial"/>
                <a:cs typeface="Arial"/>
              </a:rPr>
              <a:t>O</a:t>
            </a:r>
            <a:r>
              <a:rPr lang="en-US" sz="1400" dirty="0">
                <a:latin typeface="Microsoft Sans Serif"/>
                <a:cs typeface="Microsoft Sans Serif"/>
              </a:rPr>
              <a:t>(</a:t>
            </a:r>
            <a:r>
              <a:rPr lang="en-US" sz="1400" i="1" dirty="0">
                <a:latin typeface="Arial"/>
                <a:cs typeface="Arial"/>
              </a:rPr>
              <a:t>n</a:t>
            </a:r>
            <a:r>
              <a:rPr lang="en-US" sz="1400" baseline="24904" dirty="0">
                <a:latin typeface="Arial"/>
                <a:cs typeface="Arial"/>
              </a:rPr>
              <a:t>2</a:t>
            </a:r>
            <a:r>
              <a:rPr lang="en-US" sz="1400" dirty="0">
                <a:latin typeface="Microsoft Sans Serif"/>
                <a:cs typeface="Microsoft Sans Serif"/>
              </a:rPr>
              <a:t>).</a:t>
            </a:r>
          </a:p>
          <a:p>
            <a:pPr marL="657225">
              <a:lnSpc>
                <a:spcPct val="100000"/>
              </a:lnSpc>
              <a:spcBef>
                <a:spcPts val="330"/>
              </a:spcBef>
            </a:pPr>
            <a:endParaRPr sz="1400" dirty="0">
              <a:latin typeface="Microsoft Sans Serif"/>
              <a:cs typeface="Microsoft Sans Serif"/>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2" end="2"/>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16" dur="500"/>
                                        <p:tgtEl>
                                          <p:spTgt spid="4">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p:tgtEl>
                                          <p:spTgt spid="4">
                                            <p:txEl>
                                              <p:pRg st="5" end="5"/>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p:tgtEl>
                                          <p:spTgt spid="4">
                                            <p:txEl>
                                              <p:pRg st="6" end="6"/>
                                            </p:txEl>
                                          </p:spTgt>
                                        </p:tgtEl>
                                        <p:attrNameLst>
                                          <p:attrName>ppt_y</p:attrName>
                                        </p:attrNameLst>
                                      </p:cBhvr>
                                      <p:tavLst>
                                        <p:tav tm="0">
                                          <p:val>
                                            <p:strVal val="#ppt_y+#ppt_h*1.125000"/>
                                          </p:val>
                                        </p:tav>
                                        <p:tav tm="100000">
                                          <p:val>
                                            <p:strVal val="#ppt_y"/>
                                          </p:val>
                                        </p:tav>
                                      </p:tavLst>
                                    </p:anim>
                                    <p:animEffect transition="in" filter="wipe(up)">
                                      <p:cBhvr>
                                        <p:cTn id="24" dur="500"/>
                                        <p:tgtEl>
                                          <p:spTgt spid="4">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p:tgtEl>
                                          <p:spTgt spid="4">
                                            <p:txEl>
                                              <p:pRg st="7" end="7"/>
                                            </p:txEl>
                                          </p:spTgt>
                                        </p:tgtEl>
                                        <p:attrNameLst>
                                          <p:attrName>ppt_y</p:attrName>
                                        </p:attrNameLst>
                                      </p:cBhvr>
                                      <p:tavLst>
                                        <p:tav tm="0">
                                          <p:val>
                                            <p:strVal val="#ppt_y+#ppt_h*1.125000"/>
                                          </p:val>
                                        </p:tav>
                                        <p:tav tm="100000">
                                          <p:val>
                                            <p:strVal val="#ppt_y"/>
                                          </p:val>
                                        </p:tav>
                                      </p:tavLst>
                                    </p:anim>
                                    <p:animEffect transition="in" filter="wipe(up)">
                                      <p:cBhvr>
                                        <p:cTn id="28" dur="500"/>
                                        <p:tgtEl>
                                          <p:spTgt spid="4">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p:tgtEl>
                                          <p:spTgt spid="4">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6566" y="35854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866566" y="103638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866566" y="139524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07308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49182" y="193574"/>
            <a:ext cx="5114290" cy="2352675"/>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To appreciate that algorithms for the </a:t>
            </a:r>
            <a:r>
              <a:rPr sz="1750" spc="5" dirty="0">
                <a:latin typeface="Microsoft Sans Serif"/>
                <a:cs typeface="Microsoft Sans Serif"/>
              </a:rPr>
              <a:t>same </a:t>
            </a:r>
            <a:r>
              <a:rPr sz="1750" dirty="0">
                <a:latin typeface="Microsoft Sans Serif"/>
                <a:cs typeface="Microsoft Sans Serif"/>
              </a:rPr>
              <a:t>task can  differ widely </a:t>
            </a:r>
            <a:r>
              <a:rPr sz="1750" spc="-5" dirty="0">
                <a:latin typeface="Microsoft Sans Serif"/>
                <a:cs typeface="Microsoft Sans Serif"/>
              </a:rPr>
              <a:t>in</a:t>
            </a:r>
            <a:r>
              <a:rPr sz="1750" spc="20" dirty="0">
                <a:latin typeface="Microsoft Sans Serif"/>
                <a:cs typeface="Microsoft Sans Serif"/>
              </a:rPr>
              <a:t> </a:t>
            </a:r>
            <a:r>
              <a:rPr sz="1750" dirty="0">
                <a:latin typeface="Microsoft Sans Serif"/>
                <a:cs typeface="Microsoft Sans Serif"/>
              </a:rPr>
              <a:t>performance</a:t>
            </a:r>
            <a:endParaRPr sz="1750">
              <a:latin typeface="Microsoft Sans Serif"/>
              <a:cs typeface="Microsoft Sans Serif"/>
            </a:endParaRPr>
          </a:p>
          <a:p>
            <a:pPr marL="12700">
              <a:lnSpc>
                <a:spcPct val="100000"/>
              </a:lnSpc>
              <a:spcBef>
                <a:spcPts val="805"/>
              </a:spcBef>
            </a:pPr>
            <a:r>
              <a:rPr sz="1750" dirty="0">
                <a:latin typeface="Microsoft Sans Serif"/>
                <a:cs typeface="Microsoft Sans Serif"/>
              </a:rPr>
              <a:t>To understand the big-Oh</a:t>
            </a:r>
            <a:r>
              <a:rPr sz="1750" spc="70" dirty="0">
                <a:latin typeface="Microsoft Sans Serif"/>
                <a:cs typeface="Microsoft Sans Serif"/>
              </a:rPr>
              <a:t> </a:t>
            </a:r>
            <a:r>
              <a:rPr sz="1750" dirty="0">
                <a:latin typeface="Microsoft Sans Serif"/>
                <a:cs typeface="Microsoft Sans Serif"/>
              </a:rPr>
              <a:t>notation</a:t>
            </a:r>
            <a:endParaRPr sz="1750">
              <a:latin typeface="Microsoft Sans Serif"/>
              <a:cs typeface="Microsoft Sans Serif"/>
            </a:endParaRPr>
          </a:p>
          <a:p>
            <a:pPr marL="12700" marR="625475">
              <a:lnSpc>
                <a:spcPct val="115900"/>
              </a:lnSpc>
              <a:spcBef>
                <a:spcPts val="390"/>
              </a:spcBef>
            </a:pPr>
            <a:r>
              <a:rPr sz="1750" dirty="0">
                <a:latin typeface="Microsoft Sans Serif"/>
                <a:cs typeface="Microsoft Sans Serif"/>
              </a:rPr>
              <a:t>To estimate and compare the performance of  algorithms</a:t>
            </a:r>
            <a:endParaRPr sz="1750">
              <a:latin typeface="Microsoft Sans Serif"/>
              <a:cs typeface="Microsoft Sans Serif"/>
            </a:endParaRPr>
          </a:p>
          <a:p>
            <a:pPr marL="12700" marR="476250">
              <a:lnSpc>
                <a:spcPct val="115900"/>
              </a:lnSpc>
              <a:spcBef>
                <a:spcPts val="470"/>
              </a:spcBef>
            </a:pPr>
            <a:r>
              <a:rPr sz="1750" dirty="0">
                <a:latin typeface="Microsoft Sans Serif"/>
                <a:cs typeface="Microsoft Sans Serif"/>
              </a:rPr>
              <a:t>To write code to measure the running time of a  program</a:t>
            </a:r>
            <a:endParaRPr sz="1750">
              <a:latin typeface="Microsoft Sans Serif"/>
              <a:cs typeface="Microsoft Sans Serif"/>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026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0" dirty="0"/>
              <a:t>Common </a:t>
            </a:r>
            <a:r>
              <a:rPr spc="125" dirty="0"/>
              <a:t>Big-Oh </a:t>
            </a:r>
            <a:r>
              <a:rPr spc="120" dirty="0"/>
              <a:t>Growth</a:t>
            </a:r>
            <a:r>
              <a:rPr spc="-229" dirty="0"/>
              <a:t> </a:t>
            </a:r>
            <a:r>
              <a:rPr spc="130" dirty="0"/>
              <a:t>Rates</a:t>
            </a:r>
          </a:p>
        </p:txBody>
      </p:sp>
      <p:sp>
        <p:nvSpPr>
          <p:cNvPr id="4" name="object 4"/>
          <p:cNvSpPr/>
          <p:nvPr/>
        </p:nvSpPr>
        <p:spPr>
          <a:xfrm>
            <a:off x="916393" y="946289"/>
            <a:ext cx="3907459" cy="31199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1407"/>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Insertion</a:t>
            </a:r>
            <a:r>
              <a:rPr spc="-25" dirty="0"/>
              <a:t> </a:t>
            </a:r>
            <a:r>
              <a:rPr spc="95" dirty="0"/>
              <a:t>Sort</a:t>
            </a:r>
          </a:p>
        </p:txBody>
      </p:sp>
      <p:sp>
        <p:nvSpPr>
          <p:cNvPr id="11" name="object 11"/>
          <p:cNvSpPr txBox="1"/>
          <p:nvPr/>
        </p:nvSpPr>
        <p:spPr>
          <a:xfrm>
            <a:off x="1066800" y="821331"/>
            <a:ext cx="4495800" cy="4062651"/>
          </a:xfrm>
          <a:prstGeom prst="rect">
            <a:avLst/>
          </a:prstGeom>
        </p:spPr>
        <p:txBody>
          <a:bodyPr vert="horz" wrap="square" lIns="0" tIns="0" rIns="0" bIns="0" rtlCol="0">
            <a:spAutoFit/>
          </a:bodyPr>
          <a:lstStyle/>
          <a:p>
            <a:pPr marL="298450" indent="-285750">
              <a:lnSpc>
                <a:spcPct val="100000"/>
              </a:lnSpc>
              <a:buFont typeface="Wingdings" charset="2"/>
              <a:buChar char="§"/>
            </a:pPr>
            <a:r>
              <a:rPr lang="en-US" sz="1400" spc="5" dirty="0">
                <a:latin typeface="Microsoft Sans Serif"/>
                <a:cs typeface="Microsoft Sans Serif"/>
              </a:rPr>
              <a:t>Assume </a:t>
            </a:r>
            <a:r>
              <a:rPr lang="en-US" sz="1400" spc="-5" dirty="0">
                <a:latin typeface="Microsoft Sans Serif"/>
                <a:cs typeface="Microsoft Sans Serif"/>
              </a:rPr>
              <a:t>initial </a:t>
            </a:r>
            <a:r>
              <a:rPr lang="en-US" sz="1400" dirty="0">
                <a:latin typeface="Microsoft Sans Serif"/>
                <a:cs typeface="Microsoft Sans Serif"/>
              </a:rPr>
              <a:t>sequence</a:t>
            </a:r>
            <a:r>
              <a:rPr lang="en-US" sz="1400" spc="5" dirty="0">
                <a:latin typeface="Microsoft Sans Serif"/>
                <a:cs typeface="Microsoft Sans Serif"/>
              </a:rPr>
              <a:t> </a:t>
            </a:r>
            <a:r>
              <a:rPr lang="en-US" sz="1400" spc="5" dirty="0">
                <a:latin typeface="Courier" charset="0"/>
                <a:cs typeface="Courier" charset="0"/>
              </a:rPr>
              <a:t>a[0</a:t>
            </a:r>
            <a:r>
              <a:rPr lang="en-US" sz="1400" spc="5" dirty="0" smtClean="0">
                <a:latin typeface="Courier" charset="0"/>
                <a:cs typeface="Courier" charset="0"/>
              </a:rPr>
              <a:t>] </a:t>
            </a:r>
            <a:r>
              <a:rPr lang="pt-BR" sz="1400" spc="5" dirty="0">
                <a:latin typeface="Courier" charset="0"/>
                <a:cs typeface="Courier" charset="0"/>
              </a:rPr>
              <a:t>. . . a[</a:t>
            </a:r>
            <a:r>
              <a:rPr lang="pt-BR" sz="1400" spc="5" dirty="0" err="1">
                <a:latin typeface="Courier" charset="0"/>
                <a:cs typeface="Courier" charset="0"/>
              </a:rPr>
              <a:t>k</a:t>
            </a:r>
            <a:r>
              <a:rPr lang="pt-BR" sz="1400" spc="5" dirty="0">
                <a:latin typeface="Courier" charset="0"/>
                <a:cs typeface="Courier" charset="0"/>
              </a:rPr>
              <a:t>]</a:t>
            </a:r>
            <a:r>
              <a:rPr lang="pt-BR" sz="1400" spc="-670" dirty="0">
                <a:latin typeface="Courier" charset="0"/>
                <a:cs typeface="Courier" charset="0"/>
              </a:rPr>
              <a:t> </a:t>
            </a:r>
            <a:r>
              <a:rPr lang="pt-BR" sz="1400" spc="-5" dirty="0" err="1" smtClean="0">
                <a:latin typeface="Microsoft Sans Serif"/>
                <a:cs typeface="Microsoft Sans Serif"/>
              </a:rPr>
              <a:t>is</a:t>
            </a:r>
            <a:r>
              <a:rPr lang="pt-BR" sz="1400" dirty="0">
                <a:latin typeface="Microsoft Sans Serif"/>
                <a:cs typeface="Microsoft Sans Serif"/>
              </a:rPr>
              <a:t> </a:t>
            </a:r>
            <a:r>
              <a:rPr lang="en-US" sz="1400" dirty="0" smtClean="0">
                <a:latin typeface="Microsoft Sans Serif"/>
                <a:cs typeface="Microsoft Sans Serif"/>
              </a:rPr>
              <a:t>sorted </a:t>
            </a:r>
            <a:r>
              <a:rPr lang="en-US" sz="1400" dirty="0">
                <a:latin typeface="Microsoft Sans Serif"/>
                <a:cs typeface="Microsoft Sans Serif"/>
              </a:rPr>
              <a:t>(</a:t>
            </a:r>
            <a:r>
              <a:rPr lang="en-US" sz="1400" dirty="0">
                <a:latin typeface="Courier" charset="0"/>
                <a:cs typeface="Courier" charset="0"/>
              </a:rPr>
              <a:t>k </a:t>
            </a:r>
            <a:r>
              <a:rPr lang="en-US" sz="1400" spc="5" dirty="0">
                <a:latin typeface="Courier" charset="0"/>
                <a:cs typeface="Courier" charset="0"/>
              </a:rPr>
              <a:t>=</a:t>
            </a:r>
            <a:r>
              <a:rPr lang="en-US" sz="1400" spc="-40" dirty="0">
                <a:latin typeface="Courier" charset="0"/>
                <a:cs typeface="Courier" charset="0"/>
              </a:rPr>
              <a:t> </a:t>
            </a:r>
            <a:r>
              <a:rPr lang="en-US" sz="1400" dirty="0">
                <a:latin typeface="Courier" charset="0"/>
                <a:cs typeface="Courier" charset="0"/>
              </a:rPr>
              <a:t>0</a:t>
            </a:r>
            <a:r>
              <a:rPr lang="en-US" sz="1400" dirty="0">
                <a:latin typeface="Microsoft Sans Serif"/>
                <a:cs typeface="Microsoft Sans Serif"/>
              </a:rPr>
              <a:t>):</a:t>
            </a:r>
          </a:p>
          <a:p>
            <a:pPr marL="534035">
              <a:lnSpc>
                <a:spcPct val="100000"/>
              </a:lnSpc>
              <a:spcBef>
                <a:spcPts val="1395"/>
              </a:spcBef>
              <a:tabLst>
                <a:tab pos="982344" algn="l"/>
                <a:tab pos="1321435" algn="l"/>
                <a:tab pos="1769745" algn="l"/>
                <a:tab pos="2108835" algn="l"/>
              </a:tabLst>
            </a:pPr>
            <a:r>
              <a:rPr lang="en-US" sz="1200" spc="15" dirty="0">
                <a:latin typeface="Arial"/>
                <a:cs typeface="Arial"/>
              </a:rPr>
              <a:t>11	9	16	5	7</a:t>
            </a:r>
            <a:endParaRPr lang="en-US" sz="1200" dirty="0">
              <a:latin typeface="Arial"/>
              <a:cs typeface="Arial"/>
            </a:endParaRPr>
          </a:p>
          <a:p>
            <a:pPr marL="12700">
              <a:lnSpc>
                <a:spcPct val="100000"/>
              </a:lnSpc>
            </a:pPr>
            <a:endParaRPr lang="en-US" sz="1400" dirty="0" smtClean="0">
              <a:latin typeface="Microsoft Sans Serif"/>
              <a:cs typeface="Microsoft Sans Serif"/>
            </a:endParaRPr>
          </a:p>
          <a:p>
            <a:pPr marL="298450" indent="-285750">
              <a:lnSpc>
                <a:spcPct val="100000"/>
              </a:lnSpc>
              <a:buFont typeface="Wingdings" charset="2"/>
              <a:buChar char="§"/>
            </a:pPr>
            <a:r>
              <a:rPr sz="1400" dirty="0" smtClean="0">
                <a:latin typeface="Microsoft Sans Serif"/>
                <a:cs typeface="Microsoft Sans Serif"/>
              </a:rPr>
              <a:t>Add </a:t>
            </a:r>
            <a:r>
              <a:rPr sz="1400" dirty="0">
                <a:latin typeface="Courier" charset="0"/>
                <a:cs typeface="Courier" charset="0"/>
              </a:rPr>
              <a:t>a[1]</a:t>
            </a:r>
            <a:r>
              <a:rPr sz="1400" dirty="0">
                <a:latin typeface="Microsoft Sans Serif"/>
                <a:cs typeface="Microsoft Sans Serif"/>
              </a:rPr>
              <a:t>; element needs to be inserted before</a:t>
            </a:r>
            <a:r>
              <a:rPr sz="1400" spc="185" dirty="0">
                <a:latin typeface="Microsoft Sans Serif"/>
                <a:cs typeface="Microsoft Sans Serif"/>
              </a:rPr>
              <a:t> </a:t>
            </a:r>
            <a:r>
              <a:rPr sz="1400" spc="5" dirty="0">
                <a:latin typeface="Courier" charset="0"/>
                <a:cs typeface="Courier" charset="0"/>
              </a:rPr>
              <a:t>11</a:t>
            </a:r>
            <a:endParaRPr sz="1400" dirty="0">
              <a:latin typeface="Courier" charset="0"/>
              <a:cs typeface="Courier" charset="0"/>
            </a:endParaRPr>
          </a:p>
          <a:p>
            <a:pPr marL="534035">
              <a:lnSpc>
                <a:spcPct val="100000"/>
              </a:lnSpc>
              <a:spcBef>
                <a:spcPts val="1395"/>
              </a:spcBef>
              <a:tabLst>
                <a:tab pos="872490" algn="l"/>
                <a:tab pos="1321435" algn="l"/>
                <a:tab pos="1769745" algn="l"/>
                <a:tab pos="2108835" algn="l"/>
              </a:tabLst>
            </a:pPr>
            <a:r>
              <a:rPr sz="1200" spc="15" dirty="0">
                <a:latin typeface="Arial"/>
                <a:cs typeface="Arial"/>
              </a:rPr>
              <a:t>9	11	16	5	7</a:t>
            </a:r>
            <a:endParaRPr sz="1200" dirty="0">
              <a:latin typeface="Arial"/>
              <a:cs typeface="Arial"/>
            </a:endParaRPr>
          </a:p>
          <a:p>
            <a:pPr>
              <a:lnSpc>
                <a:spcPct val="100000"/>
              </a:lnSpc>
              <a:spcBef>
                <a:spcPts val="45"/>
              </a:spcBef>
            </a:pPr>
            <a:endParaRPr sz="1400" dirty="0">
              <a:latin typeface="Times New Roman"/>
              <a:cs typeface="Times New Roman"/>
            </a:endParaRPr>
          </a:p>
          <a:p>
            <a:pPr marL="298450" indent="-285750">
              <a:lnSpc>
                <a:spcPct val="100000"/>
              </a:lnSpc>
              <a:buFont typeface="Wingdings" charset="2"/>
              <a:buChar char="§"/>
            </a:pPr>
            <a:r>
              <a:rPr sz="1400" dirty="0">
                <a:latin typeface="Microsoft Sans Serif"/>
                <a:cs typeface="Microsoft Sans Serif"/>
              </a:rPr>
              <a:t>Add</a:t>
            </a:r>
            <a:r>
              <a:rPr sz="1400" spc="-70" dirty="0">
                <a:latin typeface="Microsoft Sans Serif"/>
                <a:cs typeface="Microsoft Sans Serif"/>
              </a:rPr>
              <a:t> </a:t>
            </a:r>
            <a:r>
              <a:rPr sz="1400" spc="5" dirty="0">
                <a:latin typeface="Courier" charset="0"/>
                <a:cs typeface="Courier" charset="0"/>
              </a:rPr>
              <a:t>a[2]</a:t>
            </a:r>
            <a:endParaRPr sz="1400" dirty="0">
              <a:latin typeface="Courier" charset="0"/>
              <a:cs typeface="Courier" charset="0"/>
            </a:endParaRPr>
          </a:p>
          <a:p>
            <a:pPr marL="534035">
              <a:lnSpc>
                <a:spcPct val="100000"/>
              </a:lnSpc>
              <a:spcBef>
                <a:spcPts val="1395"/>
              </a:spcBef>
              <a:tabLst>
                <a:tab pos="872490" algn="l"/>
                <a:tab pos="1321435" algn="l"/>
                <a:tab pos="1769745" algn="l"/>
                <a:tab pos="2108835" algn="l"/>
              </a:tabLst>
            </a:pPr>
            <a:r>
              <a:rPr sz="1200" spc="15" dirty="0">
                <a:latin typeface="Arial"/>
                <a:cs typeface="Arial"/>
              </a:rPr>
              <a:t>9	11	16	5	7</a:t>
            </a:r>
            <a:endParaRPr sz="1200" dirty="0">
              <a:latin typeface="Arial"/>
              <a:cs typeface="Arial"/>
            </a:endParaRPr>
          </a:p>
          <a:p>
            <a:pPr>
              <a:lnSpc>
                <a:spcPct val="100000"/>
              </a:lnSpc>
              <a:spcBef>
                <a:spcPts val="24"/>
              </a:spcBef>
            </a:pPr>
            <a:endParaRPr sz="1200" dirty="0">
              <a:latin typeface="Times New Roman"/>
              <a:cs typeface="Times New Roman"/>
            </a:endParaRPr>
          </a:p>
          <a:p>
            <a:pPr marL="298450" indent="-285750">
              <a:lnSpc>
                <a:spcPct val="100000"/>
              </a:lnSpc>
              <a:buFont typeface="Wingdings" charset="2"/>
              <a:buChar char="§"/>
            </a:pPr>
            <a:r>
              <a:rPr sz="1400" dirty="0">
                <a:latin typeface="Microsoft Sans Serif"/>
                <a:cs typeface="Microsoft Sans Serif"/>
              </a:rPr>
              <a:t>Add</a:t>
            </a:r>
            <a:r>
              <a:rPr sz="1400" spc="-70" dirty="0">
                <a:latin typeface="Microsoft Sans Serif"/>
                <a:cs typeface="Microsoft Sans Serif"/>
              </a:rPr>
              <a:t> </a:t>
            </a:r>
            <a:r>
              <a:rPr sz="1400" spc="5" dirty="0">
                <a:latin typeface="Courier" charset="0"/>
                <a:cs typeface="Courier" charset="0"/>
              </a:rPr>
              <a:t>a[3]</a:t>
            </a:r>
            <a:endParaRPr sz="1400" dirty="0">
              <a:latin typeface="Courier" charset="0"/>
              <a:cs typeface="Courier" charset="0"/>
            </a:endParaRPr>
          </a:p>
          <a:p>
            <a:pPr marL="534035">
              <a:lnSpc>
                <a:spcPct val="100000"/>
              </a:lnSpc>
              <a:spcBef>
                <a:spcPts val="1395"/>
              </a:spcBef>
              <a:tabLst>
                <a:tab pos="872490" algn="l"/>
                <a:tab pos="1211580" algn="l"/>
                <a:tab pos="1659889" algn="l"/>
                <a:tab pos="2108835" algn="l"/>
              </a:tabLst>
            </a:pPr>
            <a:r>
              <a:rPr sz="1200" spc="15" dirty="0">
                <a:latin typeface="Arial"/>
                <a:cs typeface="Arial"/>
              </a:rPr>
              <a:t>5	9	11	16	7</a:t>
            </a:r>
            <a:endParaRPr sz="1200" dirty="0">
              <a:latin typeface="Arial"/>
              <a:cs typeface="Arial"/>
            </a:endParaRPr>
          </a:p>
          <a:p>
            <a:pPr>
              <a:lnSpc>
                <a:spcPct val="100000"/>
              </a:lnSpc>
              <a:spcBef>
                <a:spcPts val="45"/>
              </a:spcBef>
            </a:pPr>
            <a:endParaRPr sz="1400" dirty="0">
              <a:latin typeface="Times New Roman"/>
              <a:cs typeface="Times New Roman"/>
            </a:endParaRPr>
          </a:p>
          <a:p>
            <a:pPr marL="298450" indent="-285750">
              <a:lnSpc>
                <a:spcPct val="100000"/>
              </a:lnSpc>
              <a:buFont typeface="Wingdings" charset="2"/>
              <a:buChar char="§"/>
            </a:pPr>
            <a:r>
              <a:rPr sz="1400" spc="-5" dirty="0" smtClean="0">
                <a:latin typeface="Microsoft Sans Serif"/>
                <a:cs typeface="Microsoft Sans Serif"/>
              </a:rPr>
              <a:t>Finally, </a:t>
            </a:r>
            <a:r>
              <a:rPr sz="1400" dirty="0" smtClean="0">
                <a:latin typeface="Microsoft Sans Serif"/>
                <a:cs typeface="Microsoft Sans Serif"/>
              </a:rPr>
              <a:t>add</a:t>
            </a:r>
            <a:r>
              <a:rPr sz="1400" spc="-10" dirty="0" smtClean="0">
                <a:latin typeface="Microsoft Sans Serif"/>
                <a:cs typeface="Microsoft Sans Serif"/>
              </a:rPr>
              <a:t> </a:t>
            </a:r>
            <a:r>
              <a:rPr sz="1400" spc="5" dirty="0" smtClean="0">
                <a:latin typeface="Courier" charset="0"/>
                <a:cs typeface="Courier" charset="0"/>
              </a:rPr>
              <a:t>a[4]</a:t>
            </a:r>
            <a:r>
              <a:rPr lang="en-US" sz="1400" spc="5" dirty="0" smtClean="0">
                <a:latin typeface="Courier" charset="0"/>
                <a:cs typeface="Courier" charset="0"/>
              </a:rPr>
              <a:t/>
            </a:r>
            <a:br>
              <a:rPr lang="en-US" sz="1400" spc="5" dirty="0" smtClean="0">
                <a:latin typeface="Courier" charset="0"/>
                <a:cs typeface="Courier" charset="0"/>
              </a:rPr>
            </a:br>
            <a:r>
              <a:rPr lang="en-US" sz="1400" spc="5" dirty="0" smtClean="0">
                <a:latin typeface="Courier" charset="0"/>
                <a:cs typeface="Courier" charset="0"/>
              </a:rPr>
              <a:t>  </a:t>
            </a:r>
            <a:r>
              <a:rPr lang="en-US" sz="1200" spc="5" dirty="0" smtClean="0">
                <a:latin typeface="Arial" charset="0"/>
                <a:ea typeface="Arial" charset="0"/>
                <a:cs typeface="Arial" charset="0"/>
              </a:rPr>
              <a:t>5     9       11      16       7</a:t>
            </a:r>
          </a:p>
          <a:p>
            <a:pPr marL="12700">
              <a:lnSpc>
                <a:spcPct val="100000"/>
              </a:lnSpc>
            </a:pPr>
            <a:r>
              <a:rPr lang="en-US" sz="1400" spc="5" dirty="0" smtClean="0">
                <a:latin typeface="Courier" charset="0"/>
                <a:cs typeface="Courier" charset="0"/>
              </a:rPr>
              <a:t>    </a:t>
            </a:r>
            <a:endParaRPr sz="140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114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Insertion</a:t>
            </a:r>
            <a:r>
              <a:rPr spc="-25" dirty="0"/>
              <a:t> </a:t>
            </a:r>
            <a:r>
              <a:rPr spc="95" dirty="0"/>
              <a:t>Sort</a:t>
            </a:r>
          </a:p>
        </p:txBody>
      </p:sp>
      <p:sp>
        <p:nvSpPr>
          <p:cNvPr id="4" name="object 4"/>
          <p:cNvSpPr txBox="1"/>
          <p:nvPr/>
        </p:nvSpPr>
        <p:spPr>
          <a:xfrm>
            <a:off x="841646" y="925397"/>
            <a:ext cx="5632450" cy="3100705"/>
          </a:xfrm>
          <a:prstGeom prst="rect">
            <a:avLst/>
          </a:prstGeom>
          <a:ln w="9968">
            <a:solidFill>
              <a:srgbClr val="CCCCCC"/>
            </a:solidFill>
          </a:ln>
        </p:spPr>
        <p:txBody>
          <a:bodyPr vert="horz" wrap="square" lIns="0" tIns="61594" rIns="0" bIns="0" rtlCol="0">
            <a:spAutoFit/>
          </a:bodyPr>
          <a:lstStyle/>
          <a:p>
            <a:pPr marL="57150">
              <a:lnSpc>
                <a:spcPct val="100000"/>
              </a:lnSpc>
              <a:spcBef>
                <a:spcPts val="484"/>
              </a:spcBef>
            </a:pPr>
            <a:r>
              <a:rPr sz="850" spc="15" dirty="0">
                <a:latin typeface="Courier" charset="0"/>
                <a:cs typeface="Courier" charset="0"/>
              </a:rPr>
              <a:t>public class</a:t>
            </a:r>
            <a:r>
              <a:rPr sz="850" spc="-20" dirty="0">
                <a:latin typeface="Courier" charset="0"/>
                <a:cs typeface="Courier" charset="0"/>
              </a:rPr>
              <a:t> </a:t>
            </a:r>
            <a:r>
              <a:rPr sz="850" spc="15" dirty="0">
                <a:latin typeface="Courier" charset="0"/>
                <a:cs typeface="Courier" charset="0"/>
              </a:rPr>
              <a:t>InsertionSorter</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a:t>
            </a:r>
            <a:endParaRPr sz="850" dirty="0">
              <a:latin typeface="Courier" charset="0"/>
              <a:cs typeface="Courier" charset="0"/>
            </a:endParaRPr>
          </a:p>
          <a:p>
            <a:pPr marL="461009">
              <a:lnSpc>
                <a:spcPct val="100000"/>
              </a:lnSpc>
            </a:pPr>
            <a:r>
              <a:rPr sz="850" spc="15" dirty="0">
                <a:latin typeface="Courier" charset="0"/>
                <a:cs typeface="Courier" charset="0"/>
              </a:rPr>
              <a:t>Sorts an array, using insertion</a:t>
            </a:r>
            <a:r>
              <a:rPr sz="850" spc="-5" dirty="0">
                <a:latin typeface="Courier" charset="0"/>
                <a:cs typeface="Courier" charset="0"/>
              </a:rPr>
              <a:t> </a:t>
            </a:r>
            <a:r>
              <a:rPr sz="850" spc="15" dirty="0">
                <a:latin typeface="Courier" charset="0"/>
                <a:cs typeface="Courier" charset="0"/>
              </a:rPr>
              <a:t>sort.</a:t>
            </a:r>
            <a:endParaRPr sz="850" dirty="0">
              <a:latin typeface="Courier" charset="0"/>
              <a:cs typeface="Courier" charset="0"/>
            </a:endParaRPr>
          </a:p>
          <a:p>
            <a:pPr marL="461009">
              <a:lnSpc>
                <a:spcPct val="100000"/>
              </a:lnSpc>
            </a:pPr>
            <a:r>
              <a:rPr sz="850" spc="15" dirty="0">
                <a:latin typeface="Courier" charset="0"/>
                <a:cs typeface="Courier" charset="0"/>
              </a:rPr>
              <a:t>@param a the array to</a:t>
            </a:r>
            <a:r>
              <a:rPr sz="850" spc="-35" dirty="0">
                <a:latin typeface="Courier" charset="0"/>
                <a:cs typeface="Courier" charset="0"/>
              </a:rPr>
              <a:t> </a:t>
            </a:r>
            <a:r>
              <a:rPr sz="850" spc="15" dirty="0">
                <a:latin typeface="Courier" charset="0"/>
                <a:cs typeface="Courier" charset="0"/>
              </a:rPr>
              <a:t>sort</a:t>
            </a:r>
            <a:endParaRPr sz="850" dirty="0">
              <a:latin typeface="Courier" charset="0"/>
              <a:cs typeface="Courier" charset="0"/>
            </a:endParaRPr>
          </a:p>
          <a:p>
            <a:pPr marL="259079">
              <a:lnSpc>
                <a:spcPct val="100000"/>
              </a:lnSpc>
            </a:pP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public static void sort(int[]</a:t>
            </a:r>
            <a:r>
              <a:rPr sz="850" spc="-15" dirty="0">
                <a:latin typeface="Courier" charset="0"/>
                <a:cs typeface="Courier" charset="0"/>
              </a:rPr>
              <a:t> </a:t>
            </a:r>
            <a:r>
              <a:rPr sz="850" spc="15" dirty="0">
                <a:latin typeface="Courier" charset="0"/>
                <a:cs typeface="Courier" charset="0"/>
              </a:rPr>
              <a:t>a)</a:t>
            </a:r>
            <a:endParaRPr sz="850" dirty="0">
              <a:latin typeface="Courier" charset="0"/>
              <a:cs typeface="Courier" charset="0"/>
            </a:endParaRPr>
          </a:p>
          <a:p>
            <a:pPr marL="259079">
              <a:lnSpc>
                <a:spcPct val="100000"/>
              </a:lnSpc>
            </a:pPr>
            <a:r>
              <a:rPr sz="850" spc="15" dirty="0">
                <a:latin typeface="Courier" charset="0"/>
                <a:cs typeface="Courier" charset="0"/>
              </a:rPr>
              <a:t>{</a:t>
            </a:r>
            <a:endParaRPr sz="850" dirty="0">
              <a:latin typeface="Courier" charset="0"/>
              <a:cs typeface="Courier" charset="0"/>
            </a:endParaRPr>
          </a:p>
          <a:p>
            <a:pPr marL="461009">
              <a:lnSpc>
                <a:spcPct val="100000"/>
              </a:lnSpc>
            </a:pPr>
            <a:r>
              <a:rPr sz="850" spc="15" dirty="0">
                <a:latin typeface="Courier" charset="0"/>
                <a:cs typeface="Courier" charset="0"/>
              </a:rPr>
              <a:t>for (int i = 1; i &lt; a.length;</a:t>
            </a:r>
            <a:r>
              <a:rPr sz="850" spc="-20" dirty="0">
                <a:latin typeface="Courier" charset="0"/>
                <a:cs typeface="Courier" charset="0"/>
              </a:rPr>
              <a:t> </a:t>
            </a:r>
            <a:r>
              <a:rPr sz="850" spc="15" dirty="0">
                <a:latin typeface="Courier" charset="0"/>
                <a:cs typeface="Courier" charset="0"/>
              </a:rPr>
              <a:t>i++)</a:t>
            </a:r>
            <a:endParaRPr sz="850" dirty="0">
              <a:latin typeface="Courier" charset="0"/>
              <a:cs typeface="Courier" charset="0"/>
            </a:endParaRPr>
          </a:p>
          <a:p>
            <a:pPr marL="461009">
              <a:lnSpc>
                <a:spcPct val="100000"/>
              </a:lnSpc>
            </a:pPr>
            <a:r>
              <a:rPr sz="850" spc="15" dirty="0">
                <a:latin typeface="Courier" charset="0"/>
                <a:cs typeface="Courier" charset="0"/>
              </a:rPr>
              <a:t>{</a:t>
            </a:r>
            <a:endParaRPr sz="850" dirty="0">
              <a:latin typeface="Courier" charset="0"/>
              <a:cs typeface="Courier" charset="0"/>
            </a:endParaRPr>
          </a:p>
          <a:p>
            <a:pPr marL="662940">
              <a:lnSpc>
                <a:spcPct val="100000"/>
              </a:lnSpc>
            </a:pPr>
            <a:r>
              <a:rPr sz="850" spc="15" dirty="0">
                <a:latin typeface="Courier" charset="0"/>
                <a:cs typeface="Courier" charset="0"/>
              </a:rPr>
              <a:t>int next =</a:t>
            </a:r>
            <a:r>
              <a:rPr sz="850" spc="-55" dirty="0">
                <a:latin typeface="Courier" charset="0"/>
                <a:cs typeface="Courier" charset="0"/>
              </a:rPr>
              <a:t> </a:t>
            </a:r>
            <a:r>
              <a:rPr sz="850" spc="15" dirty="0">
                <a:latin typeface="Courier" charset="0"/>
                <a:cs typeface="Courier" charset="0"/>
              </a:rPr>
              <a:t>a[i];</a:t>
            </a:r>
            <a:endParaRPr sz="850" dirty="0">
              <a:latin typeface="Courier" charset="0"/>
              <a:cs typeface="Courier" charset="0"/>
            </a:endParaRPr>
          </a:p>
          <a:p>
            <a:pPr marL="662940" marR="2933065">
              <a:lnSpc>
                <a:spcPct val="100000"/>
              </a:lnSpc>
            </a:pPr>
            <a:r>
              <a:rPr sz="850" spc="15" dirty="0">
                <a:latin typeface="Courier" charset="0"/>
                <a:cs typeface="Courier" charset="0"/>
              </a:rPr>
              <a:t>// Move all larger elements up  int j =</a:t>
            </a:r>
            <a:r>
              <a:rPr sz="850" spc="-70" dirty="0">
                <a:latin typeface="Courier" charset="0"/>
                <a:cs typeface="Courier" charset="0"/>
              </a:rPr>
              <a:t> </a:t>
            </a:r>
            <a:r>
              <a:rPr sz="850" spc="15" dirty="0">
                <a:latin typeface="Courier" charset="0"/>
                <a:cs typeface="Courier" charset="0"/>
              </a:rPr>
              <a:t>i;</a:t>
            </a:r>
            <a:endParaRPr sz="850" dirty="0">
              <a:latin typeface="Courier" charset="0"/>
              <a:cs typeface="Courier" charset="0"/>
            </a:endParaRPr>
          </a:p>
          <a:p>
            <a:pPr marL="662940">
              <a:lnSpc>
                <a:spcPct val="100000"/>
              </a:lnSpc>
            </a:pPr>
            <a:r>
              <a:rPr sz="850" spc="15" dirty="0">
                <a:latin typeface="Courier" charset="0"/>
                <a:cs typeface="Courier" charset="0"/>
              </a:rPr>
              <a:t>while (j &gt; 0 &amp;&amp; a[j - 1] &gt;</a:t>
            </a:r>
            <a:r>
              <a:rPr sz="850" spc="-30" dirty="0">
                <a:latin typeface="Courier" charset="0"/>
                <a:cs typeface="Courier" charset="0"/>
              </a:rPr>
              <a:t> </a:t>
            </a:r>
            <a:r>
              <a:rPr sz="850" spc="15" dirty="0">
                <a:latin typeface="Courier" charset="0"/>
                <a:cs typeface="Courier" charset="0"/>
              </a:rPr>
              <a:t>next)</a:t>
            </a:r>
            <a:endParaRPr sz="850" dirty="0">
              <a:latin typeface="Courier" charset="0"/>
              <a:cs typeface="Courier" charset="0"/>
            </a:endParaRPr>
          </a:p>
          <a:p>
            <a:pPr marL="662940">
              <a:lnSpc>
                <a:spcPct val="100000"/>
              </a:lnSpc>
            </a:pPr>
            <a:r>
              <a:rPr sz="850" spc="15" dirty="0">
                <a:latin typeface="Courier" charset="0"/>
                <a:cs typeface="Courier" charset="0"/>
              </a:rPr>
              <a:t>{</a:t>
            </a:r>
            <a:endParaRPr sz="850" dirty="0">
              <a:latin typeface="Courier" charset="0"/>
              <a:cs typeface="Courier" charset="0"/>
            </a:endParaRPr>
          </a:p>
          <a:p>
            <a:pPr marL="864235" marR="3672840">
              <a:lnSpc>
                <a:spcPct val="100000"/>
              </a:lnSpc>
            </a:pPr>
            <a:r>
              <a:rPr sz="850" spc="15" dirty="0">
                <a:latin typeface="Courier" charset="0"/>
                <a:cs typeface="Courier" charset="0"/>
              </a:rPr>
              <a:t>a[j] = a[j - 1];  j--;</a:t>
            </a:r>
            <a:endParaRPr sz="850" dirty="0">
              <a:latin typeface="Courier" charset="0"/>
              <a:cs typeface="Courier" charset="0"/>
            </a:endParaRPr>
          </a:p>
          <a:p>
            <a:pPr marL="662940">
              <a:lnSpc>
                <a:spcPct val="100000"/>
              </a:lnSpc>
            </a:pPr>
            <a:r>
              <a:rPr sz="850" spc="15" dirty="0">
                <a:latin typeface="Courier" charset="0"/>
                <a:cs typeface="Courier" charset="0"/>
              </a:rPr>
              <a:t>}</a:t>
            </a:r>
            <a:endParaRPr sz="850" dirty="0">
              <a:latin typeface="Courier" charset="0"/>
              <a:cs typeface="Courier" charset="0"/>
            </a:endParaRPr>
          </a:p>
          <a:p>
            <a:pPr marL="662940" marR="3538220">
              <a:lnSpc>
                <a:spcPct val="100000"/>
              </a:lnSpc>
            </a:pPr>
            <a:r>
              <a:rPr sz="850" spc="15" dirty="0">
                <a:latin typeface="Courier" charset="0"/>
                <a:cs typeface="Courier" charset="0"/>
              </a:rPr>
              <a:t>// Insert the element  a[j] =</a:t>
            </a:r>
            <a:r>
              <a:rPr sz="850" spc="-60" dirty="0">
                <a:latin typeface="Courier" charset="0"/>
                <a:cs typeface="Courier" charset="0"/>
              </a:rPr>
              <a:t> </a:t>
            </a:r>
            <a:r>
              <a:rPr sz="850" spc="15" dirty="0">
                <a:latin typeface="Courier" charset="0"/>
                <a:cs typeface="Courier" charset="0"/>
              </a:rPr>
              <a:t>next;</a:t>
            </a:r>
            <a:endParaRPr sz="850" dirty="0">
              <a:latin typeface="Courier" charset="0"/>
              <a:cs typeface="Courier" charset="0"/>
            </a:endParaRPr>
          </a:p>
          <a:p>
            <a:pPr marL="461009">
              <a:lnSpc>
                <a:spcPct val="100000"/>
              </a:lnSpc>
            </a:pP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101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Insertion</a:t>
            </a:r>
            <a:r>
              <a:rPr spc="-25" dirty="0"/>
              <a:t> </a:t>
            </a:r>
            <a:r>
              <a:rPr spc="95" dirty="0"/>
              <a:t>Sort</a:t>
            </a:r>
          </a:p>
        </p:txBody>
      </p:sp>
      <p:sp>
        <p:nvSpPr>
          <p:cNvPr id="4" name="object 4"/>
          <p:cNvSpPr/>
          <p:nvPr/>
        </p:nvSpPr>
        <p:spPr>
          <a:xfrm>
            <a:off x="866566" y="1049868"/>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49182" y="884892"/>
            <a:ext cx="5164455" cy="946785"/>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Insertion sort </a:t>
            </a:r>
            <a:r>
              <a:rPr sz="1750" spc="-5" dirty="0">
                <a:latin typeface="Microsoft Sans Serif"/>
                <a:cs typeface="Microsoft Sans Serif"/>
              </a:rPr>
              <a:t>is </a:t>
            </a:r>
            <a:r>
              <a:rPr sz="1750" dirty="0">
                <a:latin typeface="Microsoft Sans Serif"/>
                <a:cs typeface="Microsoft Sans Serif"/>
              </a:rPr>
              <a:t>the method that </a:t>
            </a:r>
            <a:r>
              <a:rPr sz="1750" spc="5" dirty="0">
                <a:latin typeface="Microsoft Sans Serif"/>
                <a:cs typeface="Microsoft Sans Serif"/>
              </a:rPr>
              <a:t>many </a:t>
            </a:r>
            <a:r>
              <a:rPr sz="1750" dirty="0">
                <a:latin typeface="Microsoft Sans Serif"/>
                <a:cs typeface="Microsoft Sans Serif"/>
              </a:rPr>
              <a:t>people use to  sort playing cards. Pick up one card at a time and  insert </a:t>
            </a:r>
            <a:r>
              <a:rPr sz="1750" spc="-5" dirty="0">
                <a:latin typeface="Microsoft Sans Serif"/>
                <a:cs typeface="Microsoft Sans Serif"/>
              </a:rPr>
              <a:t>it </a:t>
            </a:r>
            <a:r>
              <a:rPr sz="1750" dirty="0">
                <a:latin typeface="Microsoft Sans Serif"/>
                <a:cs typeface="Microsoft Sans Serif"/>
              </a:rPr>
              <a:t>so that the cards stay</a:t>
            </a:r>
            <a:r>
              <a:rPr sz="1750" spc="150" dirty="0">
                <a:latin typeface="Microsoft Sans Serif"/>
                <a:cs typeface="Microsoft Sans Serif"/>
              </a:rPr>
              <a:t> </a:t>
            </a:r>
            <a:r>
              <a:rPr sz="1750" dirty="0">
                <a:latin typeface="Microsoft Sans Serif"/>
                <a:cs typeface="Microsoft Sans Serif"/>
              </a:rPr>
              <a:t>sorted.</a:t>
            </a:r>
            <a:endParaRPr sz="1750">
              <a:latin typeface="Microsoft Sans Serif"/>
              <a:cs typeface="Microsoft Sans Serif"/>
            </a:endParaRPr>
          </a:p>
        </p:txBody>
      </p:sp>
      <p:sp>
        <p:nvSpPr>
          <p:cNvPr id="6" name="object 6"/>
          <p:cNvSpPr/>
          <p:nvPr/>
        </p:nvSpPr>
        <p:spPr>
          <a:xfrm>
            <a:off x="1065913" y="1843404"/>
            <a:ext cx="1355648" cy="224280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66566" y="441912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4296559"/>
            <a:ext cx="3504565" cy="286385"/>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Insertion sort </a:t>
            </a:r>
            <a:r>
              <a:rPr sz="1750" spc="-5" dirty="0">
                <a:latin typeface="Microsoft Sans Serif"/>
                <a:cs typeface="Microsoft Sans Serif"/>
              </a:rPr>
              <a:t>is </a:t>
            </a:r>
            <a:r>
              <a:rPr sz="1750" dirty="0">
                <a:latin typeface="Microsoft Sans Serif"/>
                <a:cs typeface="Microsoft Sans Serif"/>
              </a:rPr>
              <a:t>an </a:t>
            </a:r>
            <a:r>
              <a:rPr sz="1750" i="1" dirty="0">
                <a:latin typeface="Arial"/>
                <a:cs typeface="Arial"/>
              </a:rPr>
              <a:t>O</a:t>
            </a:r>
            <a:r>
              <a:rPr sz="1750" dirty="0">
                <a:latin typeface="Microsoft Sans Serif"/>
                <a:cs typeface="Microsoft Sans Serif"/>
              </a:rPr>
              <a:t>(</a:t>
            </a:r>
            <a:r>
              <a:rPr sz="1750" i="1" dirty="0">
                <a:latin typeface="Arial"/>
                <a:cs typeface="Arial"/>
              </a:rPr>
              <a:t>n</a:t>
            </a:r>
            <a:r>
              <a:rPr sz="2175" baseline="24904" dirty="0">
                <a:latin typeface="Arial"/>
                <a:cs typeface="Arial"/>
              </a:rPr>
              <a:t>2</a:t>
            </a:r>
            <a:r>
              <a:rPr sz="1750" dirty="0">
                <a:latin typeface="Microsoft Sans Serif"/>
                <a:cs typeface="Microsoft Sans Serif"/>
              </a:rPr>
              <a:t>)</a:t>
            </a:r>
            <a:r>
              <a:rPr sz="1750" spc="70" dirty="0">
                <a:latin typeface="Microsoft Sans Serif"/>
                <a:cs typeface="Microsoft Sans Serif"/>
              </a:rPr>
              <a:t> </a:t>
            </a:r>
            <a:r>
              <a:rPr sz="1750" dirty="0">
                <a:latin typeface="Microsoft Sans Serif"/>
                <a:cs typeface="Microsoft Sans Serif"/>
              </a:rPr>
              <a:t>algorithm.</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p:cNvSpPr/>
          <p:nvPr/>
        </p:nvSpPr>
        <p:spPr>
          <a:xfrm>
            <a:off x="4687024" y="1524000"/>
            <a:ext cx="1913864" cy="304024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33400" y="1295400"/>
            <a:ext cx="3810000" cy="2271391"/>
          </a:xfrm>
          <a:prstGeom prst="rect">
            <a:avLst/>
          </a:prstGeom>
        </p:spPr>
        <p:txBody>
          <a:bodyPr vert="horz" wrap="square" lIns="0" tIns="0" rIns="0" bIns="0" rtlCol="0">
            <a:spAutoFit/>
          </a:bodyPr>
          <a:lstStyle/>
          <a:p>
            <a:pPr marL="298450" indent="-285750">
              <a:lnSpc>
                <a:spcPct val="100000"/>
              </a:lnSpc>
              <a:buFont typeface="Wingdings" charset="2"/>
              <a:buChar char="§"/>
            </a:pPr>
            <a:r>
              <a:rPr sz="1750" dirty="0">
                <a:latin typeface="Microsoft Sans Serif"/>
                <a:cs typeface="Microsoft Sans Serif"/>
              </a:rPr>
              <a:t>Sorts an array</a:t>
            </a:r>
            <a:r>
              <a:rPr sz="1750" spc="15" dirty="0">
                <a:latin typeface="Microsoft Sans Serif"/>
                <a:cs typeface="Microsoft Sans Serif"/>
              </a:rPr>
              <a:t> </a:t>
            </a:r>
            <a:r>
              <a:rPr sz="1750" dirty="0" smtClean="0">
                <a:latin typeface="Microsoft Sans Serif"/>
                <a:cs typeface="Microsoft Sans Serif"/>
              </a:rPr>
              <a:t>by</a:t>
            </a:r>
            <a:endParaRPr lang="en-US" sz="1750" dirty="0" smtClean="0">
              <a:latin typeface="Microsoft Sans Serif"/>
              <a:cs typeface="Microsoft Sans Serif"/>
            </a:endParaRPr>
          </a:p>
          <a:p>
            <a:pPr marL="755650" lvl="1" indent="-285750">
              <a:buFont typeface="Wingdings" charset="2"/>
              <a:buChar char="§"/>
            </a:pPr>
            <a:r>
              <a:rPr lang="en-US" sz="1400" spc="-5" dirty="0">
                <a:latin typeface="Arial"/>
                <a:cs typeface="Arial"/>
              </a:rPr>
              <a:t>Cutting the array in half  Recursively sorting each</a:t>
            </a:r>
            <a:r>
              <a:rPr lang="en-US" sz="1400" spc="-40" dirty="0">
                <a:latin typeface="Arial"/>
                <a:cs typeface="Arial"/>
              </a:rPr>
              <a:t> </a:t>
            </a:r>
            <a:r>
              <a:rPr lang="en-US" sz="1400" spc="-5" dirty="0">
                <a:latin typeface="Arial"/>
                <a:cs typeface="Arial"/>
              </a:rPr>
              <a:t>half Merging the sorted</a:t>
            </a:r>
            <a:r>
              <a:rPr lang="en-US" sz="1400" spc="-55" dirty="0">
                <a:latin typeface="Arial"/>
                <a:cs typeface="Arial"/>
              </a:rPr>
              <a:t> </a:t>
            </a:r>
            <a:r>
              <a:rPr lang="en-US" sz="1400" spc="-5" dirty="0">
                <a:latin typeface="Arial"/>
                <a:cs typeface="Arial"/>
              </a:rPr>
              <a:t>halves</a:t>
            </a:r>
            <a:endParaRPr lang="en-US" sz="1400" dirty="0">
              <a:latin typeface="Arial"/>
              <a:cs typeface="Arial"/>
            </a:endParaRPr>
          </a:p>
          <a:p>
            <a:pPr marL="298450" indent="-285750">
              <a:lnSpc>
                <a:spcPct val="100000"/>
              </a:lnSpc>
              <a:spcBef>
                <a:spcPts val="1040"/>
              </a:spcBef>
              <a:buFont typeface="Wingdings" charset="2"/>
              <a:buChar char="§"/>
            </a:pPr>
            <a:r>
              <a:rPr sz="1750" dirty="0" smtClean="0">
                <a:latin typeface="Microsoft Sans Serif"/>
                <a:cs typeface="Microsoft Sans Serif"/>
              </a:rPr>
              <a:t>Dramatically </a:t>
            </a:r>
            <a:r>
              <a:rPr sz="1750" dirty="0">
                <a:latin typeface="Microsoft Sans Serif"/>
                <a:cs typeface="Microsoft Sans Serif"/>
              </a:rPr>
              <a:t>faster than the selection</a:t>
            </a:r>
            <a:r>
              <a:rPr sz="1750" spc="85" dirty="0">
                <a:latin typeface="Microsoft Sans Serif"/>
                <a:cs typeface="Microsoft Sans Serif"/>
              </a:rPr>
              <a:t> </a:t>
            </a:r>
            <a:r>
              <a:rPr sz="1750" dirty="0">
                <a:latin typeface="Microsoft Sans Serif"/>
                <a:cs typeface="Microsoft Sans Serif"/>
              </a:rPr>
              <a:t>sort</a:t>
            </a:r>
          </a:p>
          <a:p>
            <a:pPr marL="298450" marR="5080" indent="-285750">
              <a:lnSpc>
                <a:spcPct val="115900"/>
              </a:lnSpc>
              <a:spcBef>
                <a:spcPts val="470"/>
              </a:spcBef>
              <a:buFont typeface="Wingdings" charset="2"/>
              <a:buChar char="§"/>
            </a:pPr>
            <a:r>
              <a:rPr sz="1750" dirty="0">
                <a:latin typeface="Microsoft Sans Serif"/>
                <a:cs typeface="Microsoft Sans Serif"/>
              </a:rPr>
              <a:t>In merge sort, one sorts each half, then merges the  sorted</a:t>
            </a:r>
            <a:r>
              <a:rPr sz="1750" spc="-45" dirty="0">
                <a:latin typeface="Microsoft Sans Serif"/>
                <a:cs typeface="Microsoft Sans Serif"/>
              </a:rPr>
              <a:t> </a:t>
            </a:r>
            <a:r>
              <a:rPr sz="1750" dirty="0">
                <a:latin typeface="Microsoft Sans Serif"/>
                <a:cs typeface="Microsoft Sans Serif"/>
              </a:rPr>
              <a:t>halves.</a:t>
            </a:r>
          </a:p>
        </p:txBody>
      </p:sp>
      <p:sp>
        <p:nvSpPr>
          <p:cNvPr id="2" name="object 2"/>
          <p:cNvSpPr/>
          <p:nvPr/>
        </p:nvSpPr>
        <p:spPr>
          <a:xfrm>
            <a:off x="727011" y="69087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70" dirty="0"/>
              <a:t>Merge</a:t>
            </a:r>
            <a:r>
              <a:rPr spc="-60" dirty="0"/>
              <a:t> </a:t>
            </a:r>
            <a:r>
              <a:rPr spc="95" dirty="0"/>
              <a:t>Sort</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188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70" dirty="0"/>
              <a:t>Merge </a:t>
            </a:r>
            <a:r>
              <a:rPr spc="95" dirty="0"/>
              <a:t>Sort</a:t>
            </a:r>
            <a:r>
              <a:rPr spc="-180" dirty="0"/>
              <a:t> </a:t>
            </a:r>
            <a:r>
              <a:rPr spc="114" dirty="0"/>
              <a:t>Example</a:t>
            </a:r>
          </a:p>
        </p:txBody>
      </p:sp>
      <p:sp>
        <p:nvSpPr>
          <p:cNvPr id="4" name="object 4"/>
          <p:cNvSpPr/>
          <p:nvPr/>
        </p:nvSpPr>
        <p:spPr>
          <a:xfrm>
            <a:off x="866566" y="1050742"/>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1065913" y="1225400"/>
            <a:ext cx="2741206" cy="26913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66566" y="175848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928172"/>
            <a:ext cx="4742180" cy="1303655"/>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Divide an array </a:t>
            </a:r>
            <a:r>
              <a:rPr sz="1750" spc="-5" dirty="0">
                <a:latin typeface="Microsoft Sans Serif"/>
                <a:cs typeface="Microsoft Sans Serif"/>
              </a:rPr>
              <a:t>in </a:t>
            </a:r>
            <a:r>
              <a:rPr sz="1750" dirty="0">
                <a:latin typeface="Microsoft Sans Serif"/>
                <a:cs typeface="Microsoft Sans Serif"/>
              </a:rPr>
              <a:t>half and sort each</a:t>
            </a:r>
            <a:r>
              <a:rPr sz="1750" spc="150" dirty="0">
                <a:latin typeface="Microsoft Sans Serif"/>
                <a:cs typeface="Microsoft Sans Serif"/>
              </a:rPr>
              <a:t> </a:t>
            </a:r>
            <a:r>
              <a:rPr sz="1750" dirty="0">
                <a:latin typeface="Microsoft Sans Serif"/>
                <a:cs typeface="Microsoft Sans Serif"/>
              </a:rPr>
              <a:t>half</a:t>
            </a:r>
            <a:endParaRPr sz="1750">
              <a:latin typeface="Microsoft Sans Serif"/>
              <a:cs typeface="Microsoft Sans Serif"/>
            </a:endParaRPr>
          </a:p>
          <a:p>
            <a:pPr>
              <a:lnSpc>
                <a:spcPct val="100000"/>
              </a:lnSpc>
            </a:pPr>
            <a:endParaRPr sz="1700">
              <a:latin typeface="Times New Roman"/>
              <a:cs typeface="Times New Roman"/>
            </a:endParaRPr>
          </a:p>
          <a:p>
            <a:pPr marL="12700" marR="5080">
              <a:lnSpc>
                <a:spcPct val="115900"/>
              </a:lnSpc>
              <a:spcBef>
                <a:spcPts val="1185"/>
              </a:spcBef>
            </a:pPr>
            <a:r>
              <a:rPr sz="1750" dirty="0">
                <a:latin typeface="Microsoft Sans Serif"/>
                <a:cs typeface="Microsoft Sans Serif"/>
              </a:rPr>
              <a:t>Merge the two sorted arrays into a single sorted  array</a:t>
            </a:r>
            <a:endParaRPr sz="1750">
              <a:latin typeface="Microsoft Sans Serif"/>
              <a:cs typeface="Microsoft Sans Serif"/>
            </a:endParaRPr>
          </a:p>
        </p:txBody>
      </p:sp>
      <p:sp>
        <p:nvSpPr>
          <p:cNvPr id="8" name="object 8"/>
          <p:cNvSpPr/>
          <p:nvPr/>
        </p:nvSpPr>
        <p:spPr>
          <a:xfrm>
            <a:off x="1065913" y="2242134"/>
            <a:ext cx="6020686" cy="288075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162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70" dirty="0"/>
              <a:t>Merge</a:t>
            </a:r>
            <a:r>
              <a:rPr spc="-60" dirty="0"/>
              <a:t> </a:t>
            </a:r>
            <a:r>
              <a:rPr spc="95" dirty="0"/>
              <a:t>Sort</a:t>
            </a:r>
          </a:p>
        </p:txBody>
      </p:sp>
      <p:sp>
        <p:nvSpPr>
          <p:cNvPr id="4" name="object 4"/>
          <p:cNvSpPr txBox="1"/>
          <p:nvPr/>
        </p:nvSpPr>
        <p:spPr>
          <a:xfrm>
            <a:off x="841646" y="925875"/>
            <a:ext cx="5632450" cy="1474247"/>
          </a:xfrm>
          <a:prstGeom prst="rect">
            <a:avLst/>
          </a:prstGeom>
          <a:ln w="9968">
            <a:solidFill>
              <a:srgbClr val="CCCCCC"/>
            </a:solidFill>
          </a:ln>
        </p:spPr>
        <p:txBody>
          <a:bodyPr vert="horz" wrap="square" lIns="0" tIns="3616" rIns="0" bIns="0" rtlCol="0">
            <a:spAutoFit/>
          </a:bodyPr>
          <a:lstStyle/>
          <a:p>
            <a:pPr>
              <a:lnSpc>
                <a:spcPct val="100000"/>
              </a:lnSpc>
              <a:spcBef>
                <a:spcPts val="28"/>
              </a:spcBef>
            </a:pPr>
            <a:endParaRPr sz="450" dirty="0">
              <a:latin typeface="Times New Roman"/>
              <a:cs typeface="Times New Roman"/>
            </a:endParaRPr>
          </a:p>
          <a:p>
            <a:pPr marL="57150">
              <a:lnSpc>
                <a:spcPct val="100000"/>
              </a:lnSpc>
            </a:pPr>
            <a:r>
              <a:rPr sz="600" spc="5" dirty="0">
                <a:latin typeface="Courier" charset="0"/>
                <a:cs typeface="Courier" charset="0"/>
              </a:rPr>
              <a:t>public static void sort(int[]</a:t>
            </a:r>
            <a:r>
              <a:rPr sz="600" spc="20" dirty="0">
                <a:latin typeface="Courier" charset="0"/>
                <a:cs typeface="Courier" charset="0"/>
              </a:rPr>
              <a:t> </a:t>
            </a:r>
            <a:r>
              <a:rPr sz="600" spc="5" dirty="0">
                <a:latin typeface="Courier" charset="0"/>
                <a:cs typeface="Courier" charset="0"/>
              </a:rPr>
              <a:t>a)</a:t>
            </a:r>
            <a:endParaRPr sz="600" dirty="0">
              <a:latin typeface="Courier" charset="0"/>
              <a:cs typeface="Courier" charset="0"/>
            </a:endParaRPr>
          </a:p>
          <a:p>
            <a:pPr marL="57150">
              <a:lnSpc>
                <a:spcPct val="100000"/>
              </a:lnSpc>
              <a:spcBef>
                <a:spcPts val="300"/>
              </a:spcBef>
            </a:pPr>
            <a:r>
              <a:rPr sz="600" spc="5" dirty="0">
                <a:latin typeface="Courier" charset="0"/>
                <a:cs typeface="Courier" charset="0"/>
              </a:rPr>
              <a:t>{</a:t>
            </a:r>
            <a:endParaRPr sz="600" dirty="0">
              <a:latin typeface="Courier" charset="0"/>
              <a:cs typeface="Courier" charset="0"/>
            </a:endParaRPr>
          </a:p>
          <a:p>
            <a:pPr marL="198755">
              <a:lnSpc>
                <a:spcPct val="100000"/>
              </a:lnSpc>
              <a:spcBef>
                <a:spcPts val="300"/>
              </a:spcBef>
            </a:pPr>
            <a:r>
              <a:rPr sz="600" spc="5" dirty="0">
                <a:latin typeface="Courier" charset="0"/>
                <a:cs typeface="Courier" charset="0"/>
              </a:rPr>
              <a:t>if (a.length &lt;= 1) { return; }</a:t>
            </a:r>
            <a:endParaRPr sz="600" dirty="0">
              <a:latin typeface="Courier" charset="0"/>
              <a:cs typeface="Courier" charset="0"/>
            </a:endParaRPr>
          </a:p>
          <a:p>
            <a:pPr marL="198755">
              <a:lnSpc>
                <a:spcPct val="100000"/>
              </a:lnSpc>
              <a:spcBef>
                <a:spcPts val="300"/>
              </a:spcBef>
            </a:pPr>
            <a:r>
              <a:rPr sz="600" spc="5" dirty="0">
                <a:latin typeface="Courier" charset="0"/>
                <a:cs typeface="Courier" charset="0"/>
              </a:rPr>
              <a:t>int[] first = new int[a.length /</a:t>
            </a:r>
            <a:r>
              <a:rPr sz="600" spc="30" dirty="0">
                <a:latin typeface="Courier" charset="0"/>
                <a:cs typeface="Courier" charset="0"/>
              </a:rPr>
              <a:t> </a:t>
            </a:r>
            <a:r>
              <a:rPr sz="600" spc="5" dirty="0">
                <a:latin typeface="Courier" charset="0"/>
                <a:cs typeface="Courier" charset="0"/>
              </a:rPr>
              <a:t>2];</a:t>
            </a:r>
            <a:endParaRPr sz="600" dirty="0">
              <a:latin typeface="Courier" charset="0"/>
              <a:cs typeface="Courier" charset="0"/>
            </a:endParaRPr>
          </a:p>
          <a:p>
            <a:pPr marL="198755">
              <a:lnSpc>
                <a:spcPct val="100000"/>
              </a:lnSpc>
              <a:spcBef>
                <a:spcPts val="300"/>
              </a:spcBef>
            </a:pPr>
            <a:r>
              <a:rPr sz="600" spc="5" dirty="0">
                <a:latin typeface="Courier" charset="0"/>
                <a:cs typeface="Courier" charset="0"/>
              </a:rPr>
              <a:t>int[] second = new int[a.length -</a:t>
            </a:r>
            <a:r>
              <a:rPr sz="600" spc="80" dirty="0">
                <a:latin typeface="Courier" charset="0"/>
                <a:cs typeface="Courier" charset="0"/>
              </a:rPr>
              <a:t> </a:t>
            </a:r>
            <a:r>
              <a:rPr sz="600" spc="5" dirty="0">
                <a:latin typeface="Courier" charset="0"/>
                <a:cs typeface="Courier" charset="0"/>
              </a:rPr>
              <a:t>first.length];</a:t>
            </a:r>
            <a:endParaRPr sz="600" dirty="0">
              <a:latin typeface="Courier" charset="0"/>
              <a:cs typeface="Courier" charset="0"/>
            </a:endParaRPr>
          </a:p>
          <a:p>
            <a:pPr marL="198755">
              <a:lnSpc>
                <a:spcPct val="100000"/>
              </a:lnSpc>
              <a:spcBef>
                <a:spcPts val="300"/>
              </a:spcBef>
            </a:pPr>
            <a:r>
              <a:rPr sz="600" spc="5" dirty="0">
                <a:latin typeface="Courier" charset="0"/>
                <a:cs typeface="Courier" charset="0"/>
              </a:rPr>
              <a:t>// Copy the first half of a into first, the second half into</a:t>
            </a:r>
            <a:r>
              <a:rPr sz="600" spc="130" dirty="0">
                <a:latin typeface="Courier" charset="0"/>
                <a:cs typeface="Courier" charset="0"/>
              </a:rPr>
              <a:t> </a:t>
            </a:r>
            <a:r>
              <a:rPr sz="600" spc="5" dirty="0">
                <a:latin typeface="Courier" charset="0"/>
                <a:cs typeface="Courier" charset="0"/>
              </a:rPr>
              <a:t>second</a:t>
            </a:r>
            <a:endParaRPr sz="600" dirty="0">
              <a:latin typeface="Courier" charset="0"/>
              <a:cs typeface="Courier" charset="0"/>
            </a:endParaRPr>
          </a:p>
          <a:p>
            <a:pPr marL="198755">
              <a:lnSpc>
                <a:spcPct val="100000"/>
              </a:lnSpc>
              <a:spcBef>
                <a:spcPts val="300"/>
              </a:spcBef>
            </a:pPr>
            <a:r>
              <a:rPr sz="600" spc="5" dirty="0">
                <a:latin typeface="Courier" charset="0"/>
                <a:cs typeface="Courier" charset="0"/>
              </a:rPr>
              <a:t>. .</a:t>
            </a:r>
            <a:r>
              <a:rPr sz="600" spc="-85" dirty="0">
                <a:latin typeface="Courier" charset="0"/>
                <a:cs typeface="Courier" charset="0"/>
              </a:rPr>
              <a:t> </a:t>
            </a:r>
            <a:r>
              <a:rPr sz="600" spc="5" dirty="0">
                <a:latin typeface="Courier" charset="0"/>
                <a:cs typeface="Courier" charset="0"/>
              </a:rPr>
              <a:t>.</a:t>
            </a:r>
            <a:endParaRPr sz="600" dirty="0">
              <a:latin typeface="Courier" charset="0"/>
              <a:cs typeface="Courier" charset="0"/>
            </a:endParaRPr>
          </a:p>
          <a:p>
            <a:pPr marL="198755" marR="4284980">
              <a:lnSpc>
                <a:spcPct val="141700"/>
              </a:lnSpc>
            </a:pPr>
            <a:r>
              <a:rPr sz="600" spc="5" dirty="0">
                <a:latin typeface="Courier" charset="0"/>
                <a:cs typeface="Courier" charset="0"/>
              </a:rPr>
              <a:t>sort(first);  sort(second);  merge(first, second,</a:t>
            </a:r>
            <a:r>
              <a:rPr sz="600" spc="-5" dirty="0">
                <a:latin typeface="Courier" charset="0"/>
                <a:cs typeface="Courier" charset="0"/>
              </a:rPr>
              <a:t> </a:t>
            </a:r>
            <a:r>
              <a:rPr sz="600" spc="5" dirty="0">
                <a:latin typeface="Courier" charset="0"/>
                <a:cs typeface="Courier" charset="0"/>
              </a:rPr>
              <a:t>a);</a:t>
            </a:r>
            <a:endParaRPr sz="600" dirty="0">
              <a:latin typeface="Courier" charset="0"/>
              <a:cs typeface="Courier" charset="0"/>
            </a:endParaRPr>
          </a:p>
          <a:p>
            <a:pPr marL="57150">
              <a:lnSpc>
                <a:spcPct val="100000"/>
              </a:lnSpc>
              <a:spcBef>
                <a:spcPts val="300"/>
              </a:spcBef>
            </a:pPr>
            <a:r>
              <a:rPr sz="600" spc="5" dirty="0">
                <a:latin typeface="Courier" charset="0"/>
                <a:cs typeface="Courier" charset="0"/>
              </a:rPr>
              <a:t>}</a:t>
            </a:r>
            <a:endParaRPr sz="60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148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0" dirty="0"/>
              <a:t>section_4/</a:t>
            </a:r>
            <a:r>
              <a:rPr spc="90" dirty="0">
                <a:solidFill>
                  <a:srgbClr val="000080"/>
                </a:solidFill>
                <a:hlinkClick r:id="rId2"/>
              </a:rPr>
              <a:t>MergeSorter.java</a:t>
            </a:r>
          </a:p>
        </p:txBody>
      </p:sp>
      <p:sp>
        <p:nvSpPr>
          <p:cNvPr id="4" name="object 4"/>
          <p:cNvSpPr/>
          <p:nvPr/>
        </p:nvSpPr>
        <p:spPr>
          <a:xfrm>
            <a:off x="731995" y="925743"/>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6107" rIns="0" bIns="0" rtlCol="0">
            <a:spAutoFit/>
          </a:bodyPr>
          <a:lstStyle/>
          <a:p>
            <a:pPr marL="257810">
              <a:lnSpc>
                <a:spcPts val="1140"/>
              </a:lnSpc>
              <a:tabLst>
                <a:tab pos="490855" algn="l"/>
              </a:tabLst>
            </a:pPr>
            <a:r>
              <a:rPr sz="1000" b="1" spc="10" dirty="0">
                <a:solidFill>
                  <a:srgbClr val="0073FF"/>
                </a:solidFill>
                <a:latin typeface="Courier New"/>
                <a:cs typeface="Courier New"/>
              </a:rPr>
              <a:t>1	</a:t>
            </a:r>
            <a:r>
              <a:rPr sz="1000" spc="10" dirty="0">
                <a:latin typeface="Courier New"/>
                <a:cs typeface="Courier New"/>
              </a:rPr>
              <a:t>/**</a:t>
            </a:r>
            <a:endParaRPr sz="1000">
              <a:latin typeface="Courier New"/>
              <a:cs typeface="Courier New"/>
            </a:endParaRPr>
          </a:p>
          <a:p>
            <a:pPr marL="723900" indent="-466090">
              <a:lnSpc>
                <a:spcPts val="1400"/>
              </a:lnSpc>
              <a:buSzPct val="80000"/>
              <a:buFont typeface="Courier New"/>
              <a:buAutoNum type="arabicPlain" startAt="2"/>
              <a:tabLst>
                <a:tab pos="724535" algn="l"/>
              </a:tabLst>
            </a:pPr>
            <a:r>
              <a:rPr sz="1250" dirty="0">
                <a:solidFill>
                  <a:srgbClr val="0073FF"/>
                </a:solidFill>
                <a:latin typeface="Times New Roman"/>
                <a:cs typeface="Times New Roman"/>
              </a:rPr>
              <a:t>The sort method of this class sorts an array, using the</a:t>
            </a:r>
            <a:r>
              <a:rPr sz="1250" spc="20" dirty="0">
                <a:solidFill>
                  <a:srgbClr val="0073FF"/>
                </a:solidFill>
                <a:latin typeface="Times New Roman"/>
                <a:cs typeface="Times New Roman"/>
              </a:rPr>
              <a:t> </a:t>
            </a:r>
            <a:r>
              <a:rPr sz="1250" dirty="0">
                <a:solidFill>
                  <a:srgbClr val="0073FF"/>
                </a:solidFill>
                <a:latin typeface="Times New Roman"/>
                <a:cs typeface="Times New Roman"/>
              </a:rPr>
              <a:t>merge</a:t>
            </a:r>
            <a:endParaRPr sz="1250">
              <a:latin typeface="Times New Roman"/>
              <a:cs typeface="Times New Roman"/>
            </a:endParaRPr>
          </a:p>
          <a:p>
            <a:pPr marL="723900" indent="-466090">
              <a:lnSpc>
                <a:spcPts val="1455"/>
              </a:lnSpc>
              <a:buSzPct val="80000"/>
              <a:buFont typeface="Courier New"/>
              <a:buAutoNum type="arabicPlain" startAt="2"/>
              <a:tabLst>
                <a:tab pos="724535" algn="l"/>
              </a:tabLst>
            </a:pPr>
            <a:r>
              <a:rPr sz="1250" dirty="0">
                <a:solidFill>
                  <a:srgbClr val="0073FF"/>
                </a:solidFill>
                <a:latin typeface="Times New Roman"/>
                <a:cs typeface="Times New Roman"/>
              </a:rPr>
              <a:t>sort</a:t>
            </a:r>
            <a:r>
              <a:rPr sz="1250" spc="-70" dirty="0">
                <a:solidFill>
                  <a:srgbClr val="0073FF"/>
                </a:solidFill>
                <a:latin typeface="Times New Roman"/>
                <a:cs typeface="Times New Roman"/>
              </a:rPr>
              <a:t> </a:t>
            </a:r>
            <a:r>
              <a:rPr sz="1250" dirty="0">
                <a:solidFill>
                  <a:srgbClr val="0073FF"/>
                </a:solidFill>
                <a:latin typeface="Times New Roman"/>
                <a:cs typeface="Times New Roman"/>
              </a:rPr>
              <a:t>algorithm.</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4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5	</a:t>
            </a:r>
            <a:r>
              <a:rPr sz="1000" spc="10" dirty="0">
                <a:solidFill>
                  <a:srgbClr val="CC0066"/>
                </a:solidFill>
                <a:latin typeface="Courier New"/>
                <a:cs typeface="Courier New"/>
              </a:rPr>
              <a:t>public class</a:t>
            </a:r>
            <a:r>
              <a:rPr sz="1000" spc="-45" dirty="0">
                <a:solidFill>
                  <a:srgbClr val="CC0066"/>
                </a:solidFill>
                <a:latin typeface="Courier New"/>
                <a:cs typeface="Courier New"/>
              </a:rPr>
              <a:t> </a:t>
            </a:r>
            <a:r>
              <a:rPr sz="1000" spc="10" dirty="0">
                <a:latin typeface="Courier New"/>
                <a:cs typeface="Courier New"/>
              </a:rPr>
              <a:t>MergeSorter</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6	</a:t>
            </a:r>
            <a:r>
              <a:rPr sz="1000" spc="10" dirty="0">
                <a:latin typeface="Courier New"/>
                <a:cs typeface="Courier New"/>
              </a:rPr>
              <a:t>{</a:t>
            </a:r>
            <a:endParaRPr sz="1000">
              <a:latin typeface="Courier New"/>
              <a:cs typeface="Courier New"/>
            </a:endParaRPr>
          </a:p>
          <a:p>
            <a:pPr marL="257810">
              <a:lnSpc>
                <a:spcPts val="1130"/>
              </a:lnSpc>
              <a:tabLst>
                <a:tab pos="723900" algn="l"/>
              </a:tabLst>
            </a:pPr>
            <a:r>
              <a:rPr sz="1000" b="1" spc="10" dirty="0">
                <a:solidFill>
                  <a:srgbClr val="0073FF"/>
                </a:solidFill>
                <a:latin typeface="Courier New"/>
                <a:cs typeface="Courier New"/>
              </a:rPr>
              <a:t>7	</a:t>
            </a:r>
            <a:r>
              <a:rPr sz="1000" spc="10" dirty="0">
                <a:latin typeface="Courier New"/>
                <a:cs typeface="Courier New"/>
              </a:rPr>
              <a:t>/**</a:t>
            </a:r>
            <a:endParaRPr sz="1000">
              <a:latin typeface="Courier New"/>
              <a:cs typeface="Courier New"/>
            </a:endParaRPr>
          </a:p>
          <a:p>
            <a:pPr marL="956944" indent="-699135">
              <a:lnSpc>
                <a:spcPts val="1400"/>
              </a:lnSpc>
              <a:buSzPct val="80000"/>
              <a:buFont typeface="Courier New"/>
              <a:buAutoNum type="arabicPlain" startAt="8"/>
              <a:tabLst>
                <a:tab pos="957580" algn="l"/>
              </a:tabLst>
            </a:pPr>
            <a:r>
              <a:rPr sz="1250" dirty="0">
                <a:solidFill>
                  <a:srgbClr val="0073FF"/>
                </a:solidFill>
                <a:latin typeface="Times New Roman"/>
                <a:cs typeface="Times New Roman"/>
              </a:rPr>
              <a:t>Sorts an array, using merge</a:t>
            </a:r>
            <a:r>
              <a:rPr sz="1250" spc="-35" dirty="0">
                <a:solidFill>
                  <a:srgbClr val="0073FF"/>
                </a:solidFill>
                <a:latin typeface="Times New Roman"/>
                <a:cs typeface="Times New Roman"/>
              </a:rPr>
              <a:t> </a:t>
            </a:r>
            <a:r>
              <a:rPr sz="1250" dirty="0">
                <a:solidFill>
                  <a:srgbClr val="0073FF"/>
                </a:solidFill>
                <a:latin typeface="Times New Roman"/>
                <a:cs typeface="Times New Roman"/>
              </a:rPr>
              <a:t>sort.</a:t>
            </a:r>
            <a:endParaRPr sz="1250">
              <a:latin typeface="Times New Roman"/>
              <a:cs typeface="Times New Roman"/>
            </a:endParaRPr>
          </a:p>
          <a:p>
            <a:pPr marL="957580" indent="-699770">
              <a:lnSpc>
                <a:spcPts val="1455"/>
              </a:lnSpc>
              <a:buClr>
                <a:srgbClr val="0073FF"/>
              </a:buClr>
              <a:buFont typeface="Courier New"/>
              <a:buAutoNum type="arabicPlain" startAt="8"/>
              <a:tabLst>
                <a:tab pos="958215" algn="l"/>
              </a:tabLst>
            </a:pPr>
            <a:r>
              <a:rPr sz="1000" spc="10" dirty="0">
                <a:latin typeface="Courier New"/>
                <a:cs typeface="Courier New"/>
              </a:rPr>
              <a:t>@param a</a:t>
            </a:r>
            <a:r>
              <a:rPr sz="1000" spc="-345" dirty="0">
                <a:latin typeface="Courier New"/>
                <a:cs typeface="Courier New"/>
              </a:rPr>
              <a:t> </a:t>
            </a:r>
            <a:r>
              <a:rPr sz="1250" dirty="0">
                <a:solidFill>
                  <a:srgbClr val="0073FF"/>
                </a:solidFill>
                <a:latin typeface="Times New Roman"/>
                <a:cs typeface="Times New Roman"/>
              </a:rPr>
              <a:t>the array to sort</a:t>
            </a:r>
            <a:endParaRPr sz="1250">
              <a:latin typeface="Times New Roman"/>
              <a:cs typeface="Times New Roman"/>
            </a:endParaRPr>
          </a:p>
        </p:txBody>
      </p:sp>
      <p:sp>
        <p:nvSpPr>
          <p:cNvPr id="6" name="object 6"/>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28714" y="926362"/>
            <a:ext cx="169457" cy="26913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1357"/>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0" dirty="0"/>
              <a:t>section_4/</a:t>
            </a:r>
            <a:r>
              <a:rPr spc="110" dirty="0">
                <a:solidFill>
                  <a:srgbClr val="000080"/>
                </a:solidFill>
                <a:hlinkClick r:id="rId2"/>
              </a:rPr>
              <a:t>MergeSortDemo.java</a:t>
            </a:r>
          </a:p>
        </p:txBody>
      </p:sp>
      <p:sp>
        <p:nvSpPr>
          <p:cNvPr id="4" name="object 4"/>
          <p:cNvSpPr/>
          <p:nvPr/>
        </p:nvSpPr>
        <p:spPr>
          <a:xfrm>
            <a:off x="731995" y="925611"/>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28714" y="926362"/>
            <a:ext cx="169457" cy="777507"/>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86107" rIns="0" bIns="0" rtlCol="0">
            <a:spAutoFit/>
          </a:bodyPr>
          <a:lstStyle/>
          <a:p>
            <a:pPr marL="257810">
              <a:lnSpc>
                <a:spcPts val="1190"/>
              </a:lnSpc>
              <a:tabLst>
                <a:tab pos="490855" algn="l"/>
              </a:tabLst>
            </a:pPr>
            <a:r>
              <a:rPr sz="1000" b="1" spc="10" dirty="0">
                <a:solidFill>
                  <a:srgbClr val="0073FF"/>
                </a:solidFill>
                <a:latin typeface="Courier New"/>
                <a:cs typeface="Courier New"/>
              </a:rPr>
              <a:t>1	</a:t>
            </a:r>
            <a:r>
              <a:rPr sz="1000" spc="10" dirty="0">
                <a:solidFill>
                  <a:srgbClr val="CC0066"/>
                </a:solidFill>
                <a:latin typeface="Courier New"/>
                <a:cs typeface="Courier New"/>
              </a:rPr>
              <a:t>import</a:t>
            </a:r>
            <a:r>
              <a:rPr sz="1000" spc="-40" dirty="0">
                <a:solidFill>
                  <a:srgbClr val="CC0066"/>
                </a:solidFill>
                <a:latin typeface="Courier New"/>
                <a:cs typeface="Courier New"/>
              </a:rPr>
              <a:t> </a:t>
            </a:r>
            <a:r>
              <a:rPr sz="1000" spc="10" dirty="0">
                <a:latin typeface="Courier New"/>
                <a:cs typeface="Courier New"/>
              </a:rPr>
              <a:t>java.util.Arrays;</a:t>
            </a:r>
            <a:endParaRPr sz="1000">
              <a:latin typeface="Courier New"/>
              <a:cs typeface="Courier New"/>
            </a:endParaRPr>
          </a:p>
          <a:p>
            <a:pPr marL="257810">
              <a:lnSpc>
                <a:spcPts val="1175"/>
              </a:lnSpc>
            </a:pPr>
            <a:r>
              <a:rPr sz="1000" b="1" spc="10" dirty="0">
                <a:solidFill>
                  <a:srgbClr val="0073FF"/>
                </a:solidFill>
                <a:latin typeface="Courier New"/>
                <a:cs typeface="Courier New"/>
              </a:rPr>
              <a:t>2</a:t>
            </a:r>
            <a:endParaRPr sz="1000">
              <a:latin typeface="Courier New"/>
              <a:cs typeface="Courier New"/>
            </a:endParaRPr>
          </a:p>
          <a:p>
            <a:pPr marL="257810">
              <a:lnSpc>
                <a:spcPts val="1130"/>
              </a:lnSpc>
              <a:tabLst>
                <a:tab pos="490855" algn="l"/>
              </a:tabLst>
            </a:pPr>
            <a:r>
              <a:rPr sz="1000" b="1" spc="10" dirty="0">
                <a:solidFill>
                  <a:srgbClr val="0073FF"/>
                </a:solidFill>
                <a:latin typeface="Courier New"/>
                <a:cs typeface="Courier New"/>
              </a:rPr>
              <a:t>3	</a:t>
            </a:r>
            <a:r>
              <a:rPr sz="1000" spc="10" dirty="0">
                <a:latin typeface="Courier New"/>
                <a:cs typeface="Courier New"/>
              </a:rPr>
              <a:t>/**</a:t>
            </a:r>
            <a:endParaRPr sz="1000">
              <a:latin typeface="Courier New"/>
              <a:cs typeface="Courier New"/>
            </a:endParaRPr>
          </a:p>
          <a:p>
            <a:pPr marL="723900" indent="-466090">
              <a:lnSpc>
                <a:spcPts val="1400"/>
              </a:lnSpc>
              <a:buSzPct val="80000"/>
              <a:buFont typeface="Courier New"/>
              <a:buAutoNum type="arabicPlain" startAt="4"/>
              <a:tabLst>
                <a:tab pos="724535" algn="l"/>
              </a:tabLst>
            </a:pPr>
            <a:r>
              <a:rPr sz="1250" dirty="0">
                <a:solidFill>
                  <a:srgbClr val="0073FF"/>
                </a:solidFill>
                <a:latin typeface="Times New Roman"/>
                <a:cs typeface="Times New Roman"/>
              </a:rPr>
              <a:t>This program demonstrates the merge sort algorithm</a:t>
            </a:r>
            <a:r>
              <a:rPr sz="1250" spc="20" dirty="0">
                <a:solidFill>
                  <a:srgbClr val="0073FF"/>
                </a:solidFill>
                <a:latin typeface="Times New Roman"/>
                <a:cs typeface="Times New Roman"/>
              </a:rPr>
              <a:t> </a:t>
            </a:r>
            <a:r>
              <a:rPr sz="1250" dirty="0">
                <a:solidFill>
                  <a:srgbClr val="0073FF"/>
                </a:solidFill>
                <a:latin typeface="Times New Roman"/>
                <a:cs typeface="Times New Roman"/>
              </a:rPr>
              <a:t>by</a:t>
            </a:r>
            <a:endParaRPr sz="1250">
              <a:latin typeface="Times New Roman"/>
              <a:cs typeface="Times New Roman"/>
            </a:endParaRPr>
          </a:p>
          <a:p>
            <a:pPr marL="723900" indent="-466090">
              <a:lnSpc>
                <a:spcPts val="1455"/>
              </a:lnSpc>
              <a:buSzPct val="80000"/>
              <a:buFont typeface="Courier New"/>
              <a:buAutoNum type="arabicPlain" startAt="4"/>
              <a:tabLst>
                <a:tab pos="724535" algn="l"/>
              </a:tabLst>
            </a:pPr>
            <a:r>
              <a:rPr sz="1250" dirty="0">
                <a:solidFill>
                  <a:srgbClr val="0073FF"/>
                </a:solidFill>
                <a:latin typeface="Times New Roman"/>
                <a:cs typeface="Times New Roman"/>
              </a:rPr>
              <a:t>sorting an array that is filled with random</a:t>
            </a:r>
            <a:r>
              <a:rPr sz="1250" spc="5" dirty="0">
                <a:solidFill>
                  <a:srgbClr val="0073FF"/>
                </a:solidFill>
                <a:latin typeface="Times New Roman"/>
                <a:cs typeface="Times New Roman"/>
              </a:rPr>
              <a:t> </a:t>
            </a:r>
            <a:r>
              <a:rPr sz="1250" dirty="0">
                <a:solidFill>
                  <a:srgbClr val="0073FF"/>
                </a:solidFill>
                <a:latin typeface="Times New Roman"/>
                <a:cs typeface="Times New Roman"/>
              </a:rPr>
              <a:t>numbers.</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6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7	</a:t>
            </a:r>
            <a:r>
              <a:rPr sz="1000" spc="10" dirty="0">
                <a:solidFill>
                  <a:srgbClr val="CC0066"/>
                </a:solidFill>
                <a:latin typeface="Courier New"/>
                <a:cs typeface="Courier New"/>
              </a:rPr>
              <a:t>public class</a:t>
            </a:r>
            <a:r>
              <a:rPr sz="1000" spc="-40" dirty="0">
                <a:solidFill>
                  <a:srgbClr val="CC0066"/>
                </a:solidFill>
                <a:latin typeface="Courier New"/>
                <a:cs typeface="Courier New"/>
              </a:rPr>
              <a:t> </a:t>
            </a:r>
            <a:r>
              <a:rPr sz="1000" spc="10" dirty="0">
                <a:latin typeface="Courier New"/>
                <a:cs typeface="Courier New"/>
              </a:rPr>
              <a:t>MergeSortDemo</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8	</a:t>
            </a:r>
            <a:r>
              <a:rPr sz="1000" spc="10" dirty="0">
                <a:latin typeface="Courier New"/>
                <a:cs typeface="Courier New"/>
              </a:rPr>
              <a:t>{</a:t>
            </a:r>
            <a:endParaRPr sz="1000">
              <a:latin typeface="Courier New"/>
              <a:cs typeface="Courier New"/>
            </a:endParaRPr>
          </a:p>
          <a:p>
            <a:pPr marL="257810">
              <a:lnSpc>
                <a:spcPts val="1190"/>
              </a:lnSpc>
              <a:tabLst>
                <a:tab pos="723900" algn="l"/>
              </a:tabLst>
            </a:pPr>
            <a:r>
              <a:rPr sz="1000" b="1" spc="10" dirty="0">
                <a:solidFill>
                  <a:srgbClr val="0073FF"/>
                </a:solidFill>
                <a:latin typeface="Courier New"/>
                <a:cs typeface="Courier New"/>
              </a:rPr>
              <a:t>9	</a:t>
            </a:r>
            <a:r>
              <a:rPr sz="1000" spc="10" dirty="0">
                <a:solidFill>
                  <a:srgbClr val="CC0066"/>
                </a:solidFill>
                <a:latin typeface="Courier New"/>
                <a:cs typeface="Courier New"/>
              </a:rPr>
              <a:t>public static void </a:t>
            </a:r>
            <a:r>
              <a:rPr sz="1000" spc="10" dirty="0">
                <a:latin typeface="Courier New"/>
                <a:cs typeface="Courier New"/>
              </a:rPr>
              <a:t>main(String[]</a:t>
            </a:r>
            <a:r>
              <a:rPr sz="1000" spc="-15" dirty="0">
                <a:latin typeface="Courier New"/>
                <a:cs typeface="Courier New"/>
              </a:rPr>
              <a:t> </a:t>
            </a:r>
            <a:r>
              <a:rPr sz="1000" spc="10" dirty="0">
                <a:latin typeface="Courier New"/>
                <a:cs typeface="Courier New"/>
              </a:rPr>
              <a:t>args)</a:t>
            </a:r>
            <a:endParaRPr sz="1000">
              <a:latin typeface="Courier New"/>
              <a:cs typeface="Courier New"/>
            </a:endParaRPr>
          </a:p>
          <a:p>
            <a:pPr marL="12700">
              <a:lnSpc>
                <a:spcPct val="100000"/>
              </a:lnSpc>
              <a:spcBef>
                <a:spcPts val="110"/>
              </a:spcBef>
            </a:pPr>
            <a:r>
              <a:rPr b="1" spc="5" dirty="0">
                <a:latin typeface="Arial"/>
                <a:cs typeface="Arial"/>
              </a:rPr>
              <a:t>Typical Program</a:t>
            </a:r>
            <a:r>
              <a:rPr b="1" spc="-55" dirty="0">
                <a:latin typeface="Arial"/>
                <a:cs typeface="Arial"/>
              </a:rPr>
              <a:t> </a:t>
            </a:r>
            <a:r>
              <a:rPr b="1" spc="5" dirty="0">
                <a:latin typeface="Arial"/>
                <a:cs typeface="Arial"/>
              </a:rPr>
              <a:t>Run:</a:t>
            </a:r>
          </a:p>
        </p:txBody>
      </p:sp>
      <p:sp>
        <p:nvSpPr>
          <p:cNvPr id="8" name="object 8"/>
          <p:cNvSpPr txBox="1"/>
          <p:nvPr/>
        </p:nvSpPr>
        <p:spPr>
          <a:xfrm>
            <a:off x="1070915" y="2769733"/>
            <a:ext cx="5044440" cy="354175"/>
          </a:xfrm>
          <a:prstGeom prst="rect">
            <a:avLst/>
          </a:prstGeom>
          <a:ln w="9968">
            <a:solidFill>
              <a:srgbClr val="CCCCCC"/>
            </a:solidFill>
          </a:ln>
        </p:spPr>
        <p:txBody>
          <a:bodyPr vert="horz" wrap="square" lIns="0" tIns="5310" rIns="0" bIns="0" rtlCol="0">
            <a:spAutoFit/>
          </a:bodyPr>
          <a:lstStyle/>
          <a:p>
            <a:pPr>
              <a:lnSpc>
                <a:spcPct val="100000"/>
              </a:lnSpc>
              <a:spcBef>
                <a:spcPts val="41"/>
              </a:spcBef>
            </a:pPr>
            <a:endParaRPr sz="650" dirty="0">
              <a:latin typeface="Times New Roman"/>
              <a:cs typeface="Times New Roman"/>
            </a:endParaRPr>
          </a:p>
          <a:p>
            <a:pPr marL="62865">
              <a:lnSpc>
                <a:spcPct val="100000"/>
              </a:lnSpc>
            </a:pPr>
            <a:r>
              <a:rPr sz="600" spc="15" dirty="0">
                <a:latin typeface="Courier" charset="0"/>
                <a:cs typeface="Courier" charset="0"/>
              </a:rPr>
              <a:t>[8, 81, 48, 53, 46, 70, 98, 42, 27, 76, 33, 24, 2, 76, 62, 89, 90, 5, 13,</a:t>
            </a:r>
            <a:r>
              <a:rPr sz="600" spc="180" dirty="0">
                <a:latin typeface="Courier" charset="0"/>
                <a:cs typeface="Courier" charset="0"/>
              </a:rPr>
              <a:t> </a:t>
            </a:r>
            <a:r>
              <a:rPr sz="600" spc="15" dirty="0">
                <a:latin typeface="Courier" charset="0"/>
                <a:cs typeface="Courier" charset="0"/>
              </a:rPr>
              <a:t>21]</a:t>
            </a:r>
            <a:endParaRPr sz="600" dirty="0">
              <a:latin typeface="Courier" charset="0"/>
              <a:cs typeface="Courier" charset="0"/>
            </a:endParaRPr>
          </a:p>
          <a:p>
            <a:pPr marL="62865">
              <a:lnSpc>
                <a:spcPct val="100000"/>
              </a:lnSpc>
              <a:spcBef>
                <a:spcPts val="535"/>
              </a:spcBef>
            </a:pPr>
            <a:r>
              <a:rPr sz="600" spc="15" dirty="0">
                <a:latin typeface="Courier" charset="0"/>
                <a:cs typeface="Courier" charset="0"/>
              </a:rPr>
              <a:t>[2, 5, 8, 13, 21, 24, 27, 33, 42, 46, 48, 53, 62, 70, 76, 76, 81, 89, 90,</a:t>
            </a:r>
            <a:r>
              <a:rPr sz="600" spc="180" dirty="0">
                <a:latin typeface="Courier" charset="0"/>
                <a:cs typeface="Courier" charset="0"/>
              </a:rPr>
              <a:t> </a:t>
            </a:r>
            <a:r>
              <a:rPr sz="600" spc="15" dirty="0">
                <a:latin typeface="Courier" charset="0"/>
                <a:cs typeface="Courier" charset="0"/>
              </a:rPr>
              <a:t>98]</a:t>
            </a:r>
            <a:endParaRPr sz="60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249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14.13</a:t>
            </a:r>
          </a:p>
        </p:txBody>
      </p:sp>
      <p:sp>
        <p:nvSpPr>
          <p:cNvPr id="4" name="object 4"/>
          <p:cNvSpPr txBox="1">
            <a:spLocks noGrp="1"/>
          </p:cNvSpPr>
          <p:nvPr>
            <p:ph type="body" idx="1"/>
          </p:nvPr>
        </p:nvSpPr>
        <p:spPr>
          <a:xfrm>
            <a:off x="714311" y="912619"/>
            <a:ext cx="5886577" cy="1796902"/>
          </a:xfrm>
          <a:prstGeom prst="rect">
            <a:avLst/>
          </a:prstGeom>
        </p:spPr>
        <p:txBody>
          <a:bodyPr vert="horz" wrap="square" lIns="0" tIns="0" rIns="0" bIns="0" rtlCol="0">
            <a:spAutoFit/>
          </a:bodyPr>
          <a:lstStyle/>
          <a:p>
            <a:pPr marL="12700">
              <a:lnSpc>
                <a:spcPts val="1735"/>
              </a:lnSpc>
            </a:pPr>
            <a:r>
              <a:rPr spc="5" dirty="0"/>
              <a:t>Why does only one of the two </a:t>
            </a:r>
            <a:r>
              <a:rPr spc="5" dirty="0">
                <a:latin typeface="Courier" charset="0"/>
                <a:cs typeface="Courier" charset="0"/>
              </a:rPr>
              <a:t>while</a:t>
            </a:r>
            <a:r>
              <a:rPr spc="-509" dirty="0">
                <a:latin typeface="Courier" charset="0"/>
                <a:cs typeface="Courier" charset="0"/>
              </a:rPr>
              <a:t> </a:t>
            </a:r>
            <a:r>
              <a:rPr spc="5" dirty="0"/>
              <a:t>loops at the end of the </a:t>
            </a:r>
            <a:r>
              <a:rPr spc="5" dirty="0">
                <a:latin typeface="Courier" charset="0"/>
                <a:cs typeface="Courier" charset="0"/>
              </a:rPr>
              <a:t>merge</a:t>
            </a:r>
          </a:p>
          <a:p>
            <a:pPr marL="12700">
              <a:lnSpc>
                <a:spcPts val="1735"/>
              </a:lnSpc>
            </a:pPr>
            <a:r>
              <a:rPr spc="5" dirty="0"/>
              <a:t>method do any</a:t>
            </a:r>
            <a:r>
              <a:rPr spc="-65" dirty="0"/>
              <a:t> </a:t>
            </a:r>
            <a:r>
              <a:rPr spc="5" dirty="0"/>
              <a:t>work?</a:t>
            </a:r>
          </a:p>
          <a:p>
            <a:pPr marL="347345" marR="60325">
              <a:lnSpc>
                <a:spcPct val="118400"/>
              </a:lnSpc>
              <a:spcBef>
                <a:spcPts val="710"/>
              </a:spcBef>
            </a:pPr>
            <a:r>
              <a:rPr sz="1750" b="1" dirty="0">
                <a:latin typeface="Arial"/>
                <a:cs typeface="Arial"/>
              </a:rPr>
              <a:t>Answer: </a:t>
            </a:r>
            <a:r>
              <a:rPr sz="1750" spc="5" dirty="0">
                <a:latin typeface="Microsoft Sans Serif"/>
                <a:cs typeface="Microsoft Sans Serif"/>
              </a:rPr>
              <a:t>When </a:t>
            </a:r>
            <a:r>
              <a:rPr sz="1750" dirty="0">
                <a:latin typeface="Microsoft Sans Serif"/>
                <a:cs typeface="Microsoft Sans Serif"/>
              </a:rPr>
              <a:t>the preceding </a:t>
            </a:r>
            <a:r>
              <a:rPr sz="1750" spc="5" dirty="0">
                <a:latin typeface="Courier" charset="0"/>
                <a:cs typeface="Courier" charset="0"/>
              </a:rPr>
              <a:t>while</a:t>
            </a:r>
            <a:r>
              <a:rPr sz="1750" spc="-470" dirty="0">
                <a:latin typeface="Courier" charset="0"/>
                <a:cs typeface="Courier" charset="0"/>
              </a:rPr>
              <a:t> </a:t>
            </a:r>
            <a:r>
              <a:rPr sz="1750" dirty="0">
                <a:latin typeface="Microsoft Sans Serif"/>
                <a:cs typeface="Microsoft Sans Serif"/>
              </a:rPr>
              <a:t>loop ends, the  loop condition must be false, that </a:t>
            </a:r>
            <a:r>
              <a:rPr sz="1750" spc="-5" dirty="0">
                <a:latin typeface="Microsoft Sans Serif"/>
                <a:cs typeface="Microsoft Sans Serif"/>
              </a:rPr>
              <a:t>is, </a:t>
            </a:r>
            <a:r>
              <a:rPr sz="1750" spc="5" dirty="0">
                <a:latin typeface="Courier" charset="0"/>
                <a:cs typeface="Courier" charset="0"/>
              </a:rPr>
              <a:t>iFirst &gt;=  first.length </a:t>
            </a:r>
            <a:r>
              <a:rPr sz="1750" dirty="0">
                <a:latin typeface="Microsoft Sans Serif"/>
                <a:cs typeface="Microsoft Sans Serif"/>
              </a:rPr>
              <a:t>or </a:t>
            </a:r>
            <a:r>
              <a:rPr sz="1750" spc="5" dirty="0">
                <a:latin typeface="Courier" charset="0"/>
                <a:cs typeface="Courier" charset="0"/>
              </a:rPr>
              <a:t>iSecond &gt;=</a:t>
            </a:r>
            <a:r>
              <a:rPr sz="1750" spc="-645" dirty="0">
                <a:latin typeface="Courier" charset="0"/>
                <a:cs typeface="Courier" charset="0"/>
              </a:rPr>
              <a:t> </a:t>
            </a:r>
            <a:r>
              <a:rPr sz="1750" spc="5" dirty="0">
                <a:latin typeface="Courier" charset="0"/>
                <a:cs typeface="Courier" charset="0"/>
              </a:rPr>
              <a:t>second.length  </a:t>
            </a:r>
            <a:r>
              <a:rPr sz="1750" dirty="0">
                <a:latin typeface="Microsoft Sans Serif"/>
                <a:cs typeface="Microsoft Sans Serif"/>
              </a:rPr>
              <a:t>(De Morgan's</a:t>
            </a:r>
            <a:r>
              <a:rPr sz="1750" spc="5" dirty="0">
                <a:latin typeface="Microsoft Sans Serif"/>
                <a:cs typeface="Microsoft Sans Serif"/>
              </a:rPr>
              <a:t> </a:t>
            </a:r>
            <a:r>
              <a:rPr sz="1750" dirty="0">
                <a:latin typeface="Microsoft Sans Serif"/>
                <a:cs typeface="Microsoft Sans Serif"/>
              </a:rPr>
              <a:t>Law).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762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75" dirty="0"/>
              <a:t>Selection</a:t>
            </a:r>
            <a:r>
              <a:rPr spc="-40" dirty="0"/>
              <a:t> </a:t>
            </a:r>
            <a:r>
              <a:rPr spc="95" dirty="0"/>
              <a:t>Sort</a:t>
            </a:r>
          </a:p>
        </p:txBody>
      </p:sp>
      <p:sp>
        <p:nvSpPr>
          <p:cNvPr id="4" name="object 4"/>
          <p:cNvSpPr/>
          <p:nvPr/>
        </p:nvSpPr>
        <p:spPr>
          <a:xfrm>
            <a:off x="866566" y="104647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71434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70120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66566" y="3060060"/>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856701"/>
            <a:ext cx="5090160" cy="2780665"/>
          </a:xfrm>
          <a:prstGeom prst="rect">
            <a:avLst/>
          </a:prstGeom>
        </p:spPr>
        <p:txBody>
          <a:bodyPr vert="horz" wrap="square" lIns="0" tIns="0" rIns="0" bIns="0" rtlCol="0">
            <a:spAutoFit/>
          </a:bodyPr>
          <a:lstStyle/>
          <a:p>
            <a:pPr marL="12700" marR="5080">
              <a:lnSpc>
                <a:spcPct val="125200"/>
              </a:lnSpc>
            </a:pPr>
            <a:r>
              <a:rPr sz="1750" spc="5" dirty="0">
                <a:latin typeface="Microsoft Sans Serif"/>
                <a:cs typeface="Microsoft Sans Serif"/>
              </a:rPr>
              <a:t>A </a:t>
            </a:r>
            <a:r>
              <a:rPr sz="1750" dirty="0">
                <a:latin typeface="Microsoft Sans Serif"/>
                <a:cs typeface="Microsoft Sans Serif"/>
              </a:rPr>
              <a:t>sorting algorithm rearranges the elements of a  collection so that they are stored </a:t>
            </a:r>
            <a:r>
              <a:rPr sz="1750" spc="-5" dirty="0">
                <a:latin typeface="Microsoft Sans Serif"/>
                <a:cs typeface="Microsoft Sans Serif"/>
              </a:rPr>
              <a:t>in </a:t>
            </a:r>
            <a:r>
              <a:rPr sz="1750" dirty="0">
                <a:latin typeface="Microsoft Sans Serif"/>
                <a:cs typeface="Microsoft Sans Serif"/>
              </a:rPr>
              <a:t>sorted order.  Selection sort sorts an array by repeatedly</a:t>
            </a:r>
            <a:r>
              <a:rPr sz="1750" spc="150" dirty="0">
                <a:latin typeface="Microsoft Sans Serif"/>
                <a:cs typeface="Microsoft Sans Serif"/>
              </a:rPr>
              <a:t> </a:t>
            </a:r>
            <a:r>
              <a:rPr sz="1750" dirty="0">
                <a:latin typeface="Microsoft Sans Serif"/>
                <a:cs typeface="Microsoft Sans Serif"/>
              </a:rPr>
              <a:t>finding</a:t>
            </a:r>
            <a:endParaRPr sz="1750">
              <a:latin typeface="Microsoft Sans Serif"/>
              <a:cs typeface="Microsoft Sans Serif"/>
            </a:endParaRPr>
          </a:p>
          <a:p>
            <a:pPr marL="12700" marR="5080">
              <a:lnSpc>
                <a:spcPct val="115900"/>
              </a:lnSpc>
            </a:pPr>
            <a:r>
              <a:rPr sz="1750" dirty="0">
                <a:latin typeface="Microsoft Sans Serif"/>
                <a:cs typeface="Microsoft Sans Serif"/>
              </a:rPr>
              <a:t>the smallest element of the unsorted </a:t>
            </a:r>
            <a:r>
              <a:rPr sz="1750" spc="-5" dirty="0">
                <a:latin typeface="Microsoft Sans Serif"/>
                <a:cs typeface="Microsoft Sans Serif"/>
              </a:rPr>
              <a:t>tail </a:t>
            </a:r>
            <a:r>
              <a:rPr sz="1750" dirty="0">
                <a:latin typeface="Microsoft Sans Serif"/>
                <a:cs typeface="Microsoft Sans Serif"/>
              </a:rPr>
              <a:t>region and  moving </a:t>
            </a:r>
            <a:r>
              <a:rPr sz="1750" spc="-5" dirty="0">
                <a:latin typeface="Microsoft Sans Serif"/>
                <a:cs typeface="Microsoft Sans Serif"/>
              </a:rPr>
              <a:t>it </a:t>
            </a:r>
            <a:r>
              <a:rPr sz="1750" dirty="0">
                <a:latin typeface="Microsoft Sans Serif"/>
                <a:cs typeface="Microsoft Sans Serif"/>
              </a:rPr>
              <a:t>to the</a:t>
            </a:r>
            <a:r>
              <a:rPr sz="1750" spc="40" dirty="0">
                <a:latin typeface="Microsoft Sans Serif"/>
                <a:cs typeface="Microsoft Sans Serif"/>
              </a:rPr>
              <a:t> </a:t>
            </a:r>
            <a:r>
              <a:rPr sz="1750" dirty="0">
                <a:latin typeface="Microsoft Sans Serif"/>
                <a:cs typeface="Microsoft Sans Serif"/>
              </a:rPr>
              <a:t>front.</a:t>
            </a:r>
            <a:endParaRPr sz="1750">
              <a:latin typeface="Microsoft Sans Serif"/>
              <a:cs typeface="Microsoft Sans Serif"/>
            </a:endParaRPr>
          </a:p>
          <a:p>
            <a:pPr marL="12700" marR="1419860">
              <a:lnSpc>
                <a:spcPct val="134600"/>
              </a:lnSpc>
              <a:spcBef>
                <a:spcPts val="75"/>
              </a:spcBef>
            </a:pPr>
            <a:r>
              <a:rPr sz="1750" dirty="0">
                <a:latin typeface="Microsoft Sans Serif"/>
                <a:cs typeface="Microsoft Sans Serif"/>
              </a:rPr>
              <a:t>Slow when run on large data sets.  Example: sorting an array of</a:t>
            </a:r>
            <a:r>
              <a:rPr sz="1750" spc="90" dirty="0">
                <a:latin typeface="Microsoft Sans Serif"/>
                <a:cs typeface="Microsoft Sans Serif"/>
              </a:rPr>
              <a:t> </a:t>
            </a:r>
            <a:r>
              <a:rPr sz="1750" dirty="0">
                <a:latin typeface="Microsoft Sans Serif"/>
                <a:cs typeface="Microsoft Sans Serif"/>
              </a:rPr>
              <a:t>integers</a:t>
            </a:r>
            <a:endParaRPr sz="1750">
              <a:latin typeface="Microsoft Sans Serif"/>
              <a:cs typeface="Microsoft Sans Serif"/>
            </a:endParaRPr>
          </a:p>
          <a:p>
            <a:pPr marL="534035">
              <a:lnSpc>
                <a:spcPct val="100000"/>
              </a:lnSpc>
              <a:spcBef>
                <a:spcPts val="1395"/>
              </a:spcBef>
              <a:tabLst>
                <a:tab pos="982344" algn="l"/>
                <a:tab pos="1321435" algn="l"/>
                <a:tab pos="1769745" algn="l"/>
                <a:tab pos="2108835" algn="l"/>
              </a:tabLst>
            </a:pPr>
            <a:r>
              <a:rPr sz="1550" spc="15" dirty="0">
                <a:latin typeface="Arial"/>
                <a:cs typeface="Arial"/>
              </a:rPr>
              <a:t>11	9	17	5	12</a:t>
            </a:r>
            <a:endParaRPr sz="1550">
              <a:latin typeface="Arial"/>
              <a:cs typeface="Aria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236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14.14</a:t>
            </a:r>
          </a:p>
        </p:txBody>
      </p:sp>
      <p:sp>
        <p:nvSpPr>
          <p:cNvPr id="4" name="object 4"/>
          <p:cNvSpPr txBox="1"/>
          <p:nvPr/>
        </p:nvSpPr>
        <p:spPr>
          <a:xfrm>
            <a:off x="714311" y="823242"/>
            <a:ext cx="5523865" cy="4327851"/>
          </a:xfrm>
          <a:prstGeom prst="rect">
            <a:avLst/>
          </a:prstGeom>
        </p:spPr>
        <p:txBody>
          <a:bodyPr vert="horz" wrap="square" lIns="0" tIns="0" rIns="0" bIns="0" rtlCol="0">
            <a:spAutoFit/>
          </a:bodyPr>
          <a:lstStyle/>
          <a:p>
            <a:pPr marL="12700">
              <a:lnSpc>
                <a:spcPct val="100000"/>
              </a:lnSpc>
            </a:pPr>
            <a:r>
              <a:rPr sz="1450" spc="5" dirty="0">
                <a:latin typeface="Arial"/>
                <a:cs typeface="Arial"/>
              </a:rPr>
              <a:t>Manually run the merge sort algorithm on the array 8 7 6 5 4 3 2</a:t>
            </a:r>
            <a:r>
              <a:rPr sz="1450" spc="-70" dirty="0">
                <a:latin typeface="Arial"/>
                <a:cs typeface="Arial"/>
              </a:rPr>
              <a:t> </a:t>
            </a:r>
            <a:r>
              <a:rPr sz="1450" spc="5" dirty="0">
                <a:latin typeface="Arial"/>
                <a:cs typeface="Arial"/>
              </a:rPr>
              <a:t>1.</a:t>
            </a:r>
            <a:endParaRPr sz="1450" dirty="0">
              <a:latin typeface="Arial"/>
              <a:cs typeface="Arial"/>
            </a:endParaRPr>
          </a:p>
          <a:p>
            <a:pPr marL="347345">
              <a:lnSpc>
                <a:spcPct val="100000"/>
              </a:lnSpc>
              <a:spcBef>
                <a:spcPts val="1019"/>
              </a:spcBef>
            </a:pPr>
            <a:r>
              <a:rPr sz="1750" b="1" dirty="0">
                <a:latin typeface="Arial"/>
                <a:cs typeface="Arial"/>
              </a:rPr>
              <a:t>Answer:</a:t>
            </a:r>
            <a:endParaRPr sz="1750" dirty="0">
              <a:latin typeface="Arial"/>
              <a:cs typeface="Arial"/>
            </a:endParaRPr>
          </a:p>
          <a:p>
            <a:pPr marL="347345">
              <a:lnSpc>
                <a:spcPct val="100000"/>
              </a:lnSpc>
              <a:spcBef>
                <a:spcPts val="330"/>
              </a:spcBef>
            </a:pPr>
            <a:r>
              <a:rPr sz="1750" dirty="0">
                <a:latin typeface="Microsoft Sans Serif"/>
                <a:cs typeface="Microsoft Sans Serif"/>
              </a:rPr>
              <a:t>First sort 8 7 6</a:t>
            </a:r>
            <a:r>
              <a:rPr sz="1750" spc="35" dirty="0">
                <a:latin typeface="Microsoft Sans Serif"/>
                <a:cs typeface="Microsoft Sans Serif"/>
              </a:rPr>
              <a:t> </a:t>
            </a:r>
            <a:r>
              <a:rPr sz="1750" dirty="0">
                <a:latin typeface="Microsoft Sans Serif"/>
                <a:cs typeface="Microsoft Sans Serif"/>
              </a:rPr>
              <a:t>5.</a:t>
            </a:r>
          </a:p>
          <a:p>
            <a:pPr marL="347345" marR="1762760">
              <a:lnSpc>
                <a:spcPct val="115900"/>
              </a:lnSpc>
            </a:pPr>
            <a:r>
              <a:rPr sz="1750" dirty="0">
                <a:latin typeface="Microsoft Sans Serif"/>
                <a:cs typeface="Microsoft Sans Serif"/>
              </a:rPr>
              <a:t>Recursively, first sort 8 7.  Recursively, first sort 8. It's sorted.  Sort 7. It's</a:t>
            </a:r>
            <a:r>
              <a:rPr sz="1750" spc="15" dirty="0">
                <a:latin typeface="Microsoft Sans Serif"/>
                <a:cs typeface="Microsoft Sans Serif"/>
              </a:rPr>
              <a:t> </a:t>
            </a:r>
            <a:r>
              <a:rPr sz="1750" dirty="0">
                <a:latin typeface="Microsoft Sans Serif"/>
                <a:cs typeface="Microsoft Sans Serif"/>
              </a:rPr>
              <a:t>sorted.</a:t>
            </a:r>
          </a:p>
          <a:p>
            <a:pPr marL="347345">
              <a:lnSpc>
                <a:spcPct val="100000"/>
              </a:lnSpc>
              <a:spcBef>
                <a:spcPts val="330"/>
              </a:spcBef>
            </a:pPr>
            <a:r>
              <a:rPr sz="1750" dirty="0">
                <a:latin typeface="Microsoft Sans Serif"/>
                <a:cs typeface="Microsoft Sans Serif"/>
              </a:rPr>
              <a:t>Merge them: 7</a:t>
            </a:r>
            <a:r>
              <a:rPr sz="1750" spc="10" dirty="0">
                <a:latin typeface="Microsoft Sans Serif"/>
                <a:cs typeface="Microsoft Sans Serif"/>
              </a:rPr>
              <a:t> </a:t>
            </a:r>
            <a:r>
              <a:rPr sz="1750" dirty="0">
                <a:latin typeface="Microsoft Sans Serif"/>
                <a:cs typeface="Microsoft Sans Serif"/>
              </a:rPr>
              <a:t>8.</a:t>
            </a:r>
          </a:p>
          <a:p>
            <a:pPr marL="347345">
              <a:lnSpc>
                <a:spcPct val="100000"/>
              </a:lnSpc>
              <a:spcBef>
                <a:spcPts val="330"/>
              </a:spcBef>
            </a:pPr>
            <a:r>
              <a:rPr sz="1750" spc="5" dirty="0">
                <a:latin typeface="Microsoft Sans Serif"/>
                <a:cs typeface="Microsoft Sans Serif"/>
              </a:rPr>
              <a:t>Do </a:t>
            </a:r>
            <a:r>
              <a:rPr sz="1750" dirty="0">
                <a:latin typeface="Microsoft Sans Serif"/>
                <a:cs typeface="Microsoft Sans Serif"/>
              </a:rPr>
              <a:t>the </a:t>
            </a:r>
            <a:r>
              <a:rPr sz="1750" spc="5" dirty="0">
                <a:latin typeface="Microsoft Sans Serif"/>
                <a:cs typeface="Microsoft Sans Serif"/>
              </a:rPr>
              <a:t>same </a:t>
            </a:r>
            <a:r>
              <a:rPr sz="1750" dirty="0">
                <a:latin typeface="Microsoft Sans Serif"/>
                <a:cs typeface="Microsoft Sans Serif"/>
              </a:rPr>
              <a:t>with 6 5 to get 5</a:t>
            </a:r>
            <a:r>
              <a:rPr sz="1750" spc="120" dirty="0">
                <a:latin typeface="Microsoft Sans Serif"/>
                <a:cs typeface="Microsoft Sans Serif"/>
              </a:rPr>
              <a:t> </a:t>
            </a:r>
            <a:r>
              <a:rPr sz="1750" dirty="0">
                <a:latin typeface="Microsoft Sans Serif"/>
                <a:cs typeface="Microsoft Sans Serif"/>
              </a:rPr>
              <a:t>6.</a:t>
            </a:r>
          </a:p>
          <a:p>
            <a:pPr marL="347345">
              <a:lnSpc>
                <a:spcPct val="100000"/>
              </a:lnSpc>
              <a:spcBef>
                <a:spcPts val="330"/>
              </a:spcBef>
            </a:pPr>
            <a:r>
              <a:rPr sz="1750" dirty="0">
                <a:latin typeface="Microsoft Sans Serif"/>
                <a:cs typeface="Microsoft Sans Serif"/>
              </a:rPr>
              <a:t>Merge them to 5 6 7</a:t>
            </a:r>
            <a:r>
              <a:rPr sz="1750" spc="85" dirty="0">
                <a:latin typeface="Microsoft Sans Serif"/>
                <a:cs typeface="Microsoft Sans Serif"/>
              </a:rPr>
              <a:t> </a:t>
            </a:r>
            <a:r>
              <a:rPr sz="1750" dirty="0">
                <a:latin typeface="Microsoft Sans Serif"/>
                <a:cs typeface="Microsoft Sans Serif"/>
              </a:rPr>
              <a:t>8.</a:t>
            </a:r>
          </a:p>
          <a:p>
            <a:pPr marL="347345">
              <a:lnSpc>
                <a:spcPct val="100000"/>
              </a:lnSpc>
              <a:spcBef>
                <a:spcPts val="330"/>
              </a:spcBef>
            </a:pPr>
            <a:r>
              <a:rPr sz="1750" spc="5" dirty="0">
                <a:latin typeface="Microsoft Sans Serif"/>
                <a:cs typeface="Microsoft Sans Serif"/>
              </a:rPr>
              <a:t>Do </a:t>
            </a:r>
            <a:r>
              <a:rPr sz="1750" dirty="0">
                <a:latin typeface="Microsoft Sans Serif"/>
                <a:cs typeface="Microsoft Sans Serif"/>
              </a:rPr>
              <a:t>the </a:t>
            </a:r>
            <a:r>
              <a:rPr sz="1750" spc="5" dirty="0">
                <a:latin typeface="Microsoft Sans Serif"/>
                <a:cs typeface="Microsoft Sans Serif"/>
              </a:rPr>
              <a:t>same </a:t>
            </a:r>
            <a:r>
              <a:rPr sz="1750" dirty="0">
                <a:latin typeface="Microsoft Sans Serif"/>
                <a:cs typeface="Microsoft Sans Serif"/>
              </a:rPr>
              <a:t>with 4 3 2 1: Sort 4 3 by sorting 4</a:t>
            </a:r>
            <a:r>
              <a:rPr sz="1750" spc="270" dirty="0">
                <a:latin typeface="Microsoft Sans Serif"/>
                <a:cs typeface="Microsoft Sans Serif"/>
              </a:rPr>
              <a:t> </a:t>
            </a:r>
            <a:r>
              <a:rPr sz="1750" dirty="0">
                <a:latin typeface="Microsoft Sans Serif"/>
                <a:cs typeface="Microsoft Sans Serif"/>
              </a:rPr>
              <a:t>and</a:t>
            </a:r>
          </a:p>
          <a:p>
            <a:pPr marL="347345">
              <a:lnSpc>
                <a:spcPct val="100000"/>
              </a:lnSpc>
              <a:spcBef>
                <a:spcPts val="330"/>
              </a:spcBef>
            </a:pPr>
            <a:r>
              <a:rPr sz="1750" dirty="0">
                <a:latin typeface="Microsoft Sans Serif"/>
                <a:cs typeface="Microsoft Sans Serif"/>
              </a:rPr>
              <a:t>3 and merging them to 3</a:t>
            </a:r>
            <a:r>
              <a:rPr sz="1750" spc="90" dirty="0">
                <a:latin typeface="Microsoft Sans Serif"/>
                <a:cs typeface="Microsoft Sans Serif"/>
              </a:rPr>
              <a:t> </a:t>
            </a:r>
            <a:r>
              <a:rPr sz="1750" dirty="0">
                <a:latin typeface="Microsoft Sans Serif"/>
                <a:cs typeface="Microsoft Sans Serif"/>
              </a:rPr>
              <a:t>4.</a:t>
            </a:r>
          </a:p>
          <a:p>
            <a:pPr marL="347345">
              <a:lnSpc>
                <a:spcPct val="100000"/>
              </a:lnSpc>
              <a:spcBef>
                <a:spcPts val="330"/>
              </a:spcBef>
            </a:pPr>
            <a:r>
              <a:rPr sz="1750" dirty="0">
                <a:latin typeface="Microsoft Sans Serif"/>
                <a:cs typeface="Microsoft Sans Serif"/>
              </a:rPr>
              <a:t>Sort 2 1 by sorting 2 and 1 and merging them to 1</a:t>
            </a:r>
            <a:r>
              <a:rPr sz="1750" spc="295" dirty="0">
                <a:latin typeface="Microsoft Sans Serif"/>
                <a:cs typeface="Microsoft Sans Serif"/>
              </a:rPr>
              <a:t> </a:t>
            </a:r>
            <a:r>
              <a:rPr sz="1750" dirty="0">
                <a:latin typeface="Microsoft Sans Serif"/>
                <a:cs typeface="Microsoft Sans Serif"/>
              </a:rPr>
              <a:t>2.</a:t>
            </a:r>
          </a:p>
          <a:p>
            <a:pPr marL="347345">
              <a:lnSpc>
                <a:spcPct val="100000"/>
              </a:lnSpc>
              <a:spcBef>
                <a:spcPts val="330"/>
              </a:spcBef>
            </a:pPr>
            <a:r>
              <a:rPr sz="1750" dirty="0">
                <a:latin typeface="Microsoft Sans Serif"/>
                <a:cs typeface="Microsoft Sans Serif"/>
              </a:rPr>
              <a:t>Merge 3 4 and 1 2 to 1 2 3</a:t>
            </a:r>
            <a:r>
              <a:rPr sz="1750" spc="180" dirty="0">
                <a:latin typeface="Microsoft Sans Serif"/>
                <a:cs typeface="Microsoft Sans Serif"/>
              </a:rPr>
              <a:t> </a:t>
            </a:r>
            <a:r>
              <a:rPr sz="1750" dirty="0">
                <a:latin typeface="Microsoft Sans Serif"/>
                <a:cs typeface="Microsoft Sans Serif"/>
              </a:rPr>
              <a:t>4</a:t>
            </a:r>
            <a:r>
              <a:rPr sz="1750" dirty="0" smtClean="0">
                <a:latin typeface="Microsoft Sans Serif"/>
                <a:cs typeface="Microsoft Sans Serif"/>
              </a:rPr>
              <a:t>.</a:t>
            </a:r>
            <a:endParaRPr lang="en-US" sz="1750" dirty="0" smtClean="0">
              <a:latin typeface="Microsoft Sans Serif"/>
              <a:cs typeface="Microsoft Sans Serif"/>
            </a:endParaRPr>
          </a:p>
          <a:p>
            <a:pPr marL="347345">
              <a:lnSpc>
                <a:spcPct val="100000"/>
              </a:lnSpc>
              <a:spcBef>
                <a:spcPts val="330"/>
              </a:spcBef>
            </a:pPr>
            <a:r>
              <a:rPr lang="en-US" sz="1750" spc="-5" dirty="0">
                <a:latin typeface="Microsoft Sans Serif"/>
                <a:cs typeface="Microsoft Sans Serif"/>
              </a:rPr>
              <a:t>Finally, </a:t>
            </a:r>
            <a:r>
              <a:rPr lang="en-US" sz="1750" dirty="0">
                <a:latin typeface="Microsoft Sans Serif"/>
                <a:cs typeface="Microsoft Sans Serif"/>
              </a:rPr>
              <a:t>merge 5 6 7 8 and 1 2 3 4 to 1 2 3 4 5 6 7</a:t>
            </a:r>
            <a:r>
              <a:rPr lang="en-US" sz="1750" spc="434" dirty="0">
                <a:latin typeface="Microsoft Sans Serif"/>
                <a:cs typeface="Microsoft Sans Serif"/>
              </a:rPr>
              <a:t> </a:t>
            </a:r>
            <a:r>
              <a:rPr lang="en-US" sz="1750" dirty="0">
                <a:latin typeface="Microsoft Sans Serif"/>
                <a:cs typeface="Microsoft Sans Serif"/>
              </a:rPr>
              <a:t>8.</a:t>
            </a:r>
            <a:endParaRPr sz="1750" dirty="0">
              <a:latin typeface="Microsoft Sans Serif"/>
              <a:cs typeface="Microsoft Sans Serif"/>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2" end="2"/>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16" dur="500"/>
                                        <p:tgtEl>
                                          <p:spTgt spid="4">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p:tgtEl>
                                          <p:spTgt spid="4">
                                            <p:txEl>
                                              <p:pRg st="5" end="5"/>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p:tgtEl>
                                          <p:spTgt spid="4">
                                            <p:txEl>
                                              <p:pRg st="6" end="6"/>
                                            </p:txEl>
                                          </p:spTgt>
                                        </p:tgtEl>
                                        <p:attrNameLst>
                                          <p:attrName>ppt_y</p:attrName>
                                        </p:attrNameLst>
                                      </p:cBhvr>
                                      <p:tavLst>
                                        <p:tav tm="0">
                                          <p:val>
                                            <p:strVal val="#ppt_y+#ppt_h*1.125000"/>
                                          </p:val>
                                        </p:tav>
                                        <p:tav tm="100000">
                                          <p:val>
                                            <p:strVal val="#ppt_y"/>
                                          </p:val>
                                        </p:tav>
                                      </p:tavLst>
                                    </p:anim>
                                    <p:animEffect transition="in" filter="wipe(up)">
                                      <p:cBhvr>
                                        <p:cTn id="24" dur="500"/>
                                        <p:tgtEl>
                                          <p:spTgt spid="4">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p:tgtEl>
                                          <p:spTgt spid="4">
                                            <p:txEl>
                                              <p:pRg st="7" end="7"/>
                                            </p:txEl>
                                          </p:spTgt>
                                        </p:tgtEl>
                                        <p:attrNameLst>
                                          <p:attrName>ppt_y</p:attrName>
                                        </p:attrNameLst>
                                      </p:cBhvr>
                                      <p:tavLst>
                                        <p:tav tm="0">
                                          <p:val>
                                            <p:strVal val="#ppt_y+#ppt_h*1.125000"/>
                                          </p:val>
                                        </p:tav>
                                        <p:tav tm="100000">
                                          <p:val>
                                            <p:strVal val="#ppt_y"/>
                                          </p:val>
                                        </p:tav>
                                      </p:tavLst>
                                    </p:anim>
                                    <p:animEffect transition="in" filter="wipe(up)">
                                      <p:cBhvr>
                                        <p:cTn id="28" dur="500"/>
                                        <p:tgtEl>
                                          <p:spTgt spid="4">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p:tgtEl>
                                          <p:spTgt spid="4">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4">
                                            <p:txEl>
                                              <p:pRg st="8" end="8"/>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p:tgtEl>
                                          <p:spTgt spid="4">
                                            <p:txEl>
                                              <p:pRg st="9" end="9"/>
                                            </p:txEl>
                                          </p:spTgt>
                                        </p:tgtEl>
                                        <p:attrNameLst>
                                          <p:attrName>ppt_y</p:attrName>
                                        </p:attrNameLst>
                                      </p:cBhvr>
                                      <p:tavLst>
                                        <p:tav tm="0">
                                          <p:val>
                                            <p:strVal val="#ppt_y+#ppt_h*1.125000"/>
                                          </p:val>
                                        </p:tav>
                                        <p:tav tm="100000">
                                          <p:val>
                                            <p:strVal val="#ppt_y"/>
                                          </p:val>
                                        </p:tav>
                                      </p:tavLst>
                                    </p:anim>
                                    <p:animEffect transition="in" filter="wipe(up)">
                                      <p:cBhvr>
                                        <p:cTn id="36" dur="500"/>
                                        <p:tgtEl>
                                          <p:spTgt spid="4">
                                            <p:txEl>
                                              <p:pRg st="9" end="9"/>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p:tgtEl>
                                          <p:spTgt spid="4">
                                            <p:txEl>
                                              <p:pRg st="10" end="10"/>
                                            </p:txEl>
                                          </p:spTgt>
                                        </p:tgtEl>
                                        <p:attrNameLst>
                                          <p:attrName>ppt_y</p:attrName>
                                        </p:attrNameLst>
                                      </p:cBhvr>
                                      <p:tavLst>
                                        <p:tav tm="0">
                                          <p:val>
                                            <p:strVal val="#ppt_y+#ppt_h*1.125000"/>
                                          </p:val>
                                        </p:tav>
                                        <p:tav tm="100000">
                                          <p:val>
                                            <p:strVal val="#ppt_y"/>
                                          </p:val>
                                        </p:tav>
                                      </p:tavLst>
                                    </p:anim>
                                    <p:animEffect transition="in" filter="wipe(up)">
                                      <p:cBhvr>
                                        <p:cTn id="40" dur="500"/>
                                        <p:tgtEl>
                                          <p:spTgt spid="4">
                                            <p:txEl>
                                              <p:pRg st="10" end="10"/>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p:tgtEl>
                                          <p:spTgt spid="4">
                                            <p:txEl>
                                              <p:pRg st="11" end="11"/>
                                            </p:txEl>
                                          </p:spTgt>
                                        </p:tgtEl>
                                        <p:attrNameLst>
                                          <p:attrName>ppt_y</p:attrName>
                                        </p:attrNameLst>
                                      </p:cBhvr>
                                      <p:tavLst>
                                        <p:tav tm="0">
                                          <p:val>
                                            <p:strVal val="#ppt_y+#ppt_h*1.125000"/>
                                          </p:val>
                                        </p:tav>
                                        <p:tav tm="100000">
                                          <p:val>
                                            <p:strVal val="#ppt_y"/>
                                          </p:val>
                                        </p:tav>
                                      </p:tavLst>
                                    </p:anim>
                                    <p:animEffect transition="in" filter="wipe(up)">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209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14.15</a:t>
            </a:r>
          </a:p>
        </p:txBody>
      </p:sp>
      <p:sp>
        <p:nvSpPr>
          <p:cNvPr id="4" name="object 4"/>
          <p:cNvSpPr txBox="1"/>
          <p:nvPr/>
        </p:nvSpPr>
        <p:spPr>
          <a:xfrm>
            <a:off x="714311" y="915058"/>
            <a:ext cx="5876925" cy="1994535"/>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The merge sort algorithm processes an array by recursively processing  two halves. Describe a similar recursive algorithm for computing the  sum of </a:t>
            </a:r>
            <a:r>
              <a:rPr sz="1450" dirty="0">
                <a:latin typeface="Arial"/>
                <a:cs typeface="Arial"/>
              </a:rPr>
              <a:t>all </a:t>
            </a:r>
            <a:r>
              <a:rPr sz="1450" spc="5" dirty="0">
                <a:latin typeface="Arial"/>
                <a:cs typeface="Arial"/>
              </a:rPr>
              <a:t>elements in an</a:t>
            </a:r>
            <a:r>
              <a:rPr sz="1450" spc="-60" dirty="0">
                <a:latin typeface="Arial"/>
                <a:cs typeface="Arial"/>
              </a:rPr>
              <a:t> </a:t>
            </a:r>
            <a:r>
              <a:rPr sz="1450" spc="5" dirty="0">
                <a:latin typeface="Arial"/>
                <a:cs typeface="Arial"/>
              </a:rPr>
              <a:t>array.</a:t>
            </a:r>
            <a:endParaRPr sz="1450" dirty="0">
              <a:latin typeface="Arial"/>
              <a:cs typeface="Arial"/>
            </a:endParaRPr>
          </a:p>
          <a:p>
            <a:pPr marL="347345" marR="334010">
              <a:lnSpc>
                <a:spcPct val="115900"/>
              </a:lnSpc>
              <a:spcBef>
                <a:spcPts val="630"/>
              </a:spcBef>
            </a:pPr>
            <a:r>
              <a:rPr sz="1750" b="1" dirty="0">
                <a:latin typeface="Arial"/>
                <a:cs typeface="Arial"/>
              </a:rPr>
              <a:t>Answer: </a:t>
            </a:r>
            <a:r>
              <a:rPr sz="1750" dirty="0">
                <a:latin typeface="Microsoft Sans Serif"/>
                <a:cs typeface="Microsoft Sans Serif"/>
              </a:rPr>
              <a:t>If the array size </a:t>
            </a:r>
            <a:r>
              <a:rPr sz="1750" spc="-5" dirty="0">
                <a:latin typeface="Microsoft Sans Serif"/>
                <a:cs typeface="Microsoft Sans Serif"/>
              </a:rPr>
              <a:t>is </a:t>
            </a:r>
            <a:r>
              <a:rPr sz="1750" dirty="0">
                <a:latin typeface="Microsoft Sans Serif"/>
                <a:cs typeface="Microsoft Sans Serif"/>
              </a:rPr>
              <a:t>1, return </a:t>
            </a:r>
            <a:r>
              <a:rPr sz="1750" spc="-5" dirty="0">
                <a:latin typeface="Microsoft Sans Serif"/>
                <a:cs typeface="Microsoft Sans Serif"/>
              </a:rPr>
              <a:t>its </a:t>
            </a:r>
            <a:r>
              <a:rPr sz="1750" dirty="0">
                <a:latin typeface="Microsoft Sans Serif"/>
                <a:cs typeface="Microsoft Sans Serif"/>
              </a:rPr>
              <a:t>only  element as the sum. Otherwise, recursively compute  the </a:t>
            </a:r>
            <a:r>
              <a:rPr sz="1750" spc="5" dirty="0">
                <a:latin typeface="Microsoft Sans Serif"/>
                <a:cs typeface="Microsoft Sans Serif"/>
              </a:rPr>
              <a:t>sum </a:t>
            </a:r>
            <a:r>
              <a:rPr sz="1750" dirty="0">
                <a:latin typeface="Microsoft Sans Serif"/>
                <a:cs typeface="Microsoft Sans Serif"/>
              </a:rPr>
              <a:t>of the first and second subarray and return  the </a:t>
            </a:r>
            <a:r>
              <a:rPr sz="1750" spc="5" dirty="0">
                <a:latin typeface="Microsoft Sans Serif"/>
                <a:cs typeface="Microsoft Sans Serif"/>
              </a:rPr>
              <a:t>sum </a:t>
            </a:r>
            <a:r>
              <a:rPr sz="1750" dirty="0">
                <a:latin typeface="Microsoft Sans Serif"/>
                <a:cs typeface="Microsoft Sans Serif"/>
              </a:rPr>
              <a:t>of these two</a:t>
            </a:r>
            <a:r>
              <a:rPr sz="1750" spc="60" dirty="0">
                <a:latin typeface="Microsoft Sans Serif"/>
                <a:cs typeface="Microsoft Sans Serif"/>
              </a:rPr>
              <a:t> </a:t>
            </a:r>
            <a:r>
              <a:rPr sz="1750" dirty="0">
                <a:latin typeface="Microsoft Sans Serif"/>
                <a:cs typeface="Microsoft Sans Serif"/>
              </a:rPr>
              <a:t>values.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4085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2945"/>
            <a:ext cx="3892550" cy="694690"/>
          </a:xfrm>
          <a:prstGeom prst="rect">
            <a:avLst/>
          </a:prstGeom>
        </p:spPr>
        <p:txBody>
          <a:bodyPr vert="horz" wrap="square" lIns="0" tIns="0" rIns="0" bIns="0" rtlCol="0">
            <a:spAutoFit/>
          </a:bodyPr>
          <a:lstStyle/>
          <a:p>
            <a:pPr marL="12700" marR="5080">
              <a:lnSpc>
                <a:spcPts val="2750"/>
              </a:lnSpc>
            </a:pPr>
            <a:r>
              <a:rPr spc="155" dirty="0"/>
              <a:t>Analyzing </a:t>
            </a:r>
            <a:r>
              <a:rPr spc="60" dirty="0"/>
              <a:t>the </a:t>
            </a:r>
            <a:r>
              <a:rPr spc="170" dirty="0"/>
              <a:t>Merge</a:t>
            </a:r>
            <a:r>
              <a:rPr spc="-160" dirty="0"/>
              <a:t> </a:t>
            </a:r>
            <a:r>
              <a:rPr spc="95" dirty="0"/>
              <a:t>Sort  </a:t>
            </a:r>
            <a:r>
              <a:rPr spc="150" dirty="0"/>
              <a:t>Algorithm</a:t>
            </a:r>
          </a:p>
        </p:txBody>
      </p:sp>
      <p:sp>
        <p:nvSpPr>
          <p:cNvPr id="4" name="object 4"/>
          <p:cNvSpPr/>
          <p:nvPr/>
        </p:nvSpPr>
        <p:spPr>
          <a:xfrm>
            <a:off x="866566" y="1399712"/>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137361"/>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50618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1234735"/>
            <a:ext cx="5213350" cy="2619375"/>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In an array of size </a:t>
            </a:r>
            <a:r>
              <a:rPr sz="1750" i="1" dirty="0">
                <a:latin typeface="Arial"/>
                <a:cs typeface="Arial"/>
              </a:rPr>
              <a:t>n</a:t>
            </a:r>
            <a:r>
              <a:rPr sz="1750" dirty="0">
                <a:latin typeface="Microsoft Sans Serif"/>
                <a:cs typeface="Microsoft Sans Serif"/>
              </a:rPr>
              <a:t>, count </a:t>
            </a:r>
            <a:r>
              <a:rPr sz="1750" spc="5" dirty="0">
                <a:latin typeface="Microsoft Sans Serif"/>
                <a:cs typeface="Microsoft Sans Serif"/>
              </a:rPr>
              <a:t>how many </a:t>
            </a:r>
            <a:r>
              <a:rPr sz="1750" dirty="0">
                <a:latin typeface="Microsoft Sans Serif"/>
                <a:cs typeface="Microsoft Sans Serif"/>
              </a:rPr>
              <a:t>times an array  element </a:t>
            </a:r>
            <a:r>
              <a:rPr sz="1750" spc="-5" dirty="0">
                <a:latin typeface="Microsoft Sans Serif"/>
                <a:cs typeface="Microsoft Sans Serif"/>
              </a:rPr>
              <a:t>is</a:t>
            </a:r>
            <a:r>
              <a:rPr sz="1750" spc="-35" dirty="0">
                <a:latin typeface="Microsoft Sans Serif"/>
                <a:cs typeface="Microsoft Sans Serif"/>
              </a:rPr>
              <a:t> </a:t>
            </a:r>
            <a:r>
              <a:rPr sz="1750" dirty="0">
                <a:latin typeface="Microsoft Sans Serif"/>
                <a:cs typeface="Microsoft Sans Serif"/>
              </a:rPr>
              <a:t>visited.</a:t>
            </a:r>
            <a:endParaRPr sz="1750">
              <a:latin typeface="Microsoft Sans Serif"/>
              <a:cs typeface="Microsoft Sans Serif"/>
            </a:endParaRPr>
          </a:p>
          <a:p>
            <a:pPr marL="12700">
              <a:lnSpc>
                <a:spcPct val="100000"/>
              </a:lnSpc>
              <a:spcBef>
                <a:spcPts val="1275"/>
              </a:spcBef>
            </a:pPr>
            <a:r>
              <a:rPr sz="1750" spc="5" dirty="0">
                <a:latin typeface="Microsoft Sans Serif"/>
                <a:cs typeface="Microsoft Sans Serif"/>
              </a:rPr>
              <a:t>Assume </a:t>
            </a:r>
            <a:r>
              <a:rPr sz="1750" i="1" dirty="0">
                <a:latin typeface="Arial"/>
                <a:cs typeface="Arial"/>
              </a:rPr>
              <a:t>n </a:t>
            </a:r>
            <a:r>
              <a:rPr sz="1750" spc="-5" dirty="0">
                <a:latin typeface="Microsoft Sans Serif"/>
                <a:cs typeface="Microsoft Sans Serif"/>
              </a:rPr>
              <a:t>is </a:t>
            </a:r>
            <a:r>
              <a:rPr sz="1750" dirty="0">
                <a:latin typeface="Microsoft Sans Serif"/>
                <a:cs typeface="Microsoft Sans Serif"/>
              </a:rPr>
              <a:t>a power of 2: </a:t>
            </a:r>
            <a:r>
              <a:rPr sz="1750" i="1" dirty="0">
                <a:latin typeface="Arial"/>
                <a:cs typeface="Arial"/>
              </a:rPr>
              <a:t>n </a:t>
            </a:r>
            <a:r>
              <a:rPr sz="1750" dirty="0">
                <a:latin typeface="Microsoft Sans Serif"/>
                <a:cs typeface="Microsoft Sans Serif"/>
              </a:rPr>
              <a:t>=</a:t>
            </a:r>
            <a:r>
              <a:rPr sz="1750" spc="105" dirty="0">
                <a:latin typeface="Microsoft Sans Serif"/>
                <a:cs typeface="Microsoft Sans Serif"/>
              </a:rPr>
              <a:t> </a:t>
            </a:r>
            <a:r>
              <a:rPr sz="1750" dirty="0">
                <a:latin typeface="Microsoft Sans Serif"/>
                <a:cs typeface="Microsoft Sans Serif"/>
              </a:rPr>
              <a:t>2</a:t>
            </a:r>
            <a:r>
              <a:rPr sz="2175" i="1" baseline="24904" dirty="0">
                <a:latin typeface="Arial"/>
                <a:cs typeface="Arial"/>
              </a:rPr>
              <a:t>m</a:t>
            </a:r>
            <a:r>
              <a:rPr sz="1750" dirty="0">
                <a:latin typeface="Microsoft Sans Serif"/>
                <a:cs typeface="Microsoft Sans Serif"/>
              </a:rPr>
              <a:t>.</a:t>
            </a:r>
            <a:endParaRPr sz="1750">
              <a:latin typeface="Microsoft Sans Serif"/>
              <a:cs typeface="Microsoft Sans Serif"/>
            </a:endParaRPr>
          </a:p>
          <a:p>
            <a:pPr marL="12700" marR="53975">
              <a:lnSpc>
                <a:spcPct val="115900"/>
              </a:lnSpc>
              <a:spcBef>
                <a:spcPts val="470"/>
              </a:spcBef>
            </a:pPr>
            <a:r>
              <a:rPr sz="1750" dirty="0">
                <a:latin typeface="Microsoft Sans Serif"/>
                <a:cs typeface="Microsoft Sans Serif"/>
              </a:rPr>
              <a:t>Calculate the number of </a:t>
            </a:r>
            <a:r>
              <a:rPr sz="1750" spc="-5" dirty="0">
                <a:latin typeface="Microsoft Sans Serif"/>
                <a:cs typeface="Microsoft Sans Serif"/>
              </a:rPr>
              <a:t>visits </a:t>
            </a:r>
            <a:r>
              <a:rPr sz="1750" dirty="0">
                <a:latin typeface="Microsoft Sans Serif"/>
                <a:cs typeface="Microsoft Sans Serif"/>
              </a:rPr>
              <a:t>to create the two sub-  arrays and then merge the two sorted</a:t>
            </a:r>
            <a:r>
              <a:rPr sz="1750" spc="185" dirty="0">
                <a:latin typeface="Microsoft Sans Serif"/>
                <a:cs typeface="Microsoft Sans Serif"/>
              </a:rPr>
              <a:t> </a:t>
            </a:r>
            <a:r>
              <a:rPr sz="1750" dirty="0">
                <a:latin typeface="Microsoft Sans Serif"/>
                <a:cs typeface="Microsoft Sans Serif"/>
              </a:rPr>
              <a:t>arrays:</a:t>
            </a:r>
            <a:endParaRPr sz="1750">
              <a:latin typeface="Microsoft Sans Serif"/>
              <a:cs typeface="Microsoft Sans Serif"/>
            </a:endParaRPr>
          </a:p>
          <a:p>
            <a:pPr marL="414020" marR="1610995">
              <a:lnSpc>
                <a:spcPct val="130800"/>
              </a:lnSpc>
              <a:spcBef>
                <a:spcPts val="545"/>
              </a:spcBef>
            </a:pPr>
            <a:r>
              <a:rPr sz="1350" spc="-5" dirty="0">
                <a:latin typeface="Arial"/>
                <a:cs typeface="Arial"/>
              </a:rPr>
              <a:t>3 visits to merge each element or 3</a:t>
            </a:r>
            <a:r>
              <a:rPr sz="1350" i="1" spc="-5" dirty="0">
                <a:latin typeface="Arial"/>
                <a:cs typeface="Arial"/>
              </a:rPr>
              <a:t>n </a:t>
            </a:r>
            <a:r>
              <a:rPr sz="1350" spc="-5" dirty="0">
                <a:latin typeface="Arial"/>
                <a:cs typeface="Arial"/>
              </a:rPr>
              <a:t>visits  </a:t>
            </a:r>
            <a:r>
              <a:rPr sz="1350" spc="-10" dirty="0">
                <a:latin typeface="Arial"/>
                <a:cs typeface="Arial"/>
              </a:rPr>
              <a:t>2</a:t>
            </a:r>
            <a:r>
              <a:rPr sz="1350" i="1" spc="-10" dirty="0">
                <a:latin typeface="Arial"/>
                <a:cs typeface="Arial"/>
              </a:rPr>
              <a:t>n </a:t>
            </a:r>
            <a:r>
              <a:rPr sz="1350" spc="-5" dirty="0">
                <a:latin typeface="Arial"/>
                <a:cs typeface="Arial"/>
              </a:rPr>
              <a:t>visits to create the two</a:t>
            </a:r>
            <a:r>
              <a:rPr sz="1350" spc="-15" dirty="0">
                <a:latin typeface="Arial"/>
                <a:cs typeface="Arial"/>
              </a:rPr>
              <a:t> </a:t>
            </a:r>
            <a:r>
              <a:rPr sz="1350" spc="-5" dirty="0">
                <a:latin typeface="Arial"/>
                <a:cs typeface="Arial"/>
              </a:rPr>
              <a:t>sub-arrays</a:t>
            </a:r>
            <a:endParaRPr sz="1350">
              <a:latin typeface="Arial"/>
              <a:cs typeface="Arial"/>
            </a:endParaRPr>
          </a:p>
          <a:p>
            <a:pPr marL="414020">
              <a:lnSpc>
                <a:spcPct val="100000"/>
              </a:lnSpc>
              <a:spcBef>
                <a:spcPts val="500"/>
              </a:spcBef>
            </a:pPr>
            <a:r>
              <a:rPr sz="1350" spc="-5" dirty="0">
                <a:latin typeface="Arial"/>
                <a:cs typeface="Arial"/>
              </a:rPr>
              <a:t>total of </a:t>
            </a:r>
            <a:r>
              <a:rPr sz="1350" spc="-10" dirty="0">
                <a:latin typeface="Arial"/>
                <a:cs typeface="Arial"/>
              </a:rPr>
              <a:t>5</a:t>
            </a:r>
            <a:r>
              <a:rPr sz="1350" i="1" spc="-10" dirty="0">
                <a:latin typeface="Arial"/>
                <a:cs typeface="Arial"/>
              </a:rPr>
              <a:t>n</a:t>
            </a:r>
            <a:r>
              <a:rPr sz="1350" i="1" spc="-60" dirty="0">
                <a:latin typeface="Arial"/>
                <a:cs typeface="Arial"/>
              </a:rPr>
              <a:t> </a:t>
            </a:r>
            <a:r>
              <a:rPr sz="1350" spc="-5" dirty="0">
                <a:latin typeface="Arial"/>
                <a:cs typeface="Arial"/>
              </a:rPr>
              <a:t>visits</a:t>
            </a:r>
            <a:endParaRPr sz="1350">
              <a:latin typeface="Arial"/>
              <a:cs typeface="Arial"/>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4072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2813"/>
            <a:ext cx="3892550" cy="694690"/>
          </a:xfrm>
          <a:prstGeom prst="rect">
            <a:avLst/>
          </a:prstGeom>
        </p:spPr>
        <p:txBody>
          <a:bodyPr vert="horz" wrap="square" lIns="0" tIns="0" rIns="0" bIns="0" rtlCol="0">
            <a:spAutoFit/>
          </a:bodyPr>
          <a:lstStyle/>
          <a:p>
            <a:pPr marL="12700" marR="5080">
              <a:lnSpc>
                <a:spcPts val="2750"/>
              </a:lnSpc>
            </a:pPr>
            <a:r>
              <a:rPr spc="155" dirty="0"/>
              <a:t>Analyzing </a:t>
            </a:r>
            <a:r>
              <a:rPr spc="60" dirty="0"/>
              <a:t>the </a:t>
            </a:r>
            <a:r>
              <a:rPr spc="170" dirty="0"/>
              <a:t>Merge</a:t>
            </a:r>
            <a:r>
              <a:rPr spc="-160" dirty="0"/>
              <a:t> </a:t>
            </a:r>
            <a:r>
              <a:rPr spc="95" dirty="0"/>
              <a:t>Sort  </a:t>
            </a:r>
            <a:r>
              <a:rPr spc="150" dirty="0"/>
              <a:t>Algorithm</a:t>
            </a:r>
          </a:p>
        </p:txBody>
      </p:sp>
      <p:sp>
        <p:nvSpPr>
          <p:cNvPr id="4" name="object 4"/>
          <p:cNvSpPr/>
          <p:nvPr/>
        </p:nvSpPr>
        <p:spPr>
          <a:xfrm>
            <a:off x="866566" y="139957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71538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3762050"/>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1234604"/>
            <a:ext cx="5156200" cy="3337560"/>
          </a:xfrm>
          <a:prstGeom prst="rect">
            <a:avLst/>
          </a:prstGeom>
        </p:spPr>
        <p:txBody>
          <a:bodyPr vert="horz" wrap="square" lIns="0" tIns="0" rIns="0" bIns="0" rtlCol="0">
            <a:spAutoFit/>
          </a:bodyPr>
          <a:lstStyle/>
          <a:p>
            <a:pPr marL="12700" marR="46990">
              <a:lnSpc>
                <a:spcPct val="115900"/>
              </a:lnSpc>
            </a:pPr>
            <a:r>
              <a:rPr sz="1750" dirty="0">
                <a:latin typeface="Microsoft Sans Serif"/>
                <a:cs typeface="Microsoft Sans Serif"/>
              </a:rPr>
              <a:t>Let </a:t>
            </a:r>
            <a:r>
              <a:rPr sz="1750" i="1" dirty="0">
                <a:latin typeface="Arial"/>
                <a:cs typeface="Arial"/>
              </a:rPr>
              <a:t>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denote the number of </a:t>
            </a:r>
            <a:r>
              <a:rPr sz="1750" spc="-5" dirty="0">
                <a:latin typeface="Microsoft Sans Serif"/>
                <a:cs typeface="Microsoft Sans Serif"/>
              </a:rPr>
              <a:t>visits </a:t>
            </a:r>
            <a:r>
              <a:rPr sz="1750" dirty="0">
                <a:latin typeface="Microsoft Sans Serif"/>
                <a:cs typeface="Microsoft Sans Serif"/>
              </a:rPr>
              <a:t>to sort an array  of </a:t>
            </a:r>
            <a:r>
              <a:rPr sz="1750" i="1" dirty="0">
                <a:latin typeface="Arial"/>
                <a:cs typeface="Arial"/>
              </a:rPr>
              <a:t>n </a:t>
            </a:r>
            <a:r>
              <a:rPr sz="1750" dirty="0">
                <a:latin typeface="Microsoft Sans Serif"/>
                <a:cs typeface="Microsoft Sans Serif"/>
              </a:rPr>
              <a:t>elements</a:t>
            </a:r>
            <a:r>
              <a:rPr sz="1750" spc="-10" dirty="0">
                <a:latin typeface="Microsoft Sans Serif"/>
                <a:cs typeface="Microsoft Sans Serif"/>
              </a:rPr>
              <a:t> </a:t>
            </a:r>
            <a:r>
              <a:rPr sz="1750" dirty="0">
                <a:latin typeface="Microsoft Sans Serif"/>
                <a:cs typeface="Microsoft Sans Serif"/>
              </a:rPr>
              <a:t>then</a:t>
            </a:r>
            <a:endParaRPr sz="1750">
              <a:latin typeface="Microsoft Sans Serif"/>
              <a:cs typeface="Microsoft Sans Serif"/>
            </a:endParaRPr>
          </a:p>
          <a:p>
            <a:pPr marL="414020" marR="2347595">
              <a:lnSpc>
                <a:spcPct val="130800"/>
              </a:lnSpc>
              <a:spcBef>
                <a:spcPts val="545"/>
              </a:spcBef>
            </a:pPr>
            <a:r>
              <a:rPr sz="1350" spc="-5" dirty="0">
                <a:latin typeface="Arial"/>
                <a:cs typeface="Arial"/>
              </a:rPr>
              <a:t>T(</a:t>
            </a:r>
            <a:r>
              <a:rPr sz="1350" i="1" spc="-5" dirty="0">
                <a:latin typeface="Arial"/>
                <a:cs typeface="Arial"/>
              </a:rPr>
              <a:t>n</a:t>
            </a:r>
            <a:r>
              <a:rPr sz="1350" spc="-5" dirty="0">
                <a:latin typeface="Arial"/>
                <a:cs typeface="Arial"/>
              </a:rPr>
              <a:t>) = </a:t>
            </a:r>
            <a:r>
              <a:rPr sz="1350" i="1" spc="-10" dirty="0">
                <a:latin typeface="Arial"/>
                <a:cs typeface="Arial"/>
              </a:rPr>
              <a:t>T</a:t>
            </a:r>
            <a:r>
              <a:rPr sz="1350" spc="-10" dirty="0">
                <a:latin typeface="Arial"/>
                <a:cs typeface="Arial"/>
              </a:rPr>
              <a:t>(</a:t>
            </a:r>
            <a:r>
              <a:rPr sz="1350" i="1" spc="-10" dirty="0">
                <a:latin typeface="Arial"/>
                <a:cs typeface="Arial"/>
              </a:rPr>
              <a:t>n </a:t>
            </a:r>
            <a:r>
              <a:rPr sz="1350" spc="-5" dirty="0">
                <a:latin typeface="Arial"/>
                <a:cs typeface="Arial"/>
              </a:rPr>
              <a:t>/ 2) + </a:t>
            </a:r>
            <a:r>
              <a:rPr sz="1350" i="1" spc="-10" dirty="0">
                <a:latin typeface="Arial"/>
                <a:cs typeface="Arial"/>
              </a:rPr>
              <a:t>T</a:t>
            </a:r>
            <a:r>
              <a:rPr sz="1350" spc="-10" dirty="0">
                <a:latin typeface="Arial"/>
                <a:cs typeface="Arial"/>
              </a:rPr>
              <a:t>(</a:t>
            </a:r>
            <a:r>
              <a:rPr sz="1350" i="1" spc="-10" dirty="0">
                <a:latin typeface="Arial"/>
                <a:cs typeface="Arial"/>
              </a:rPr>
              <a:t>n </a:t>
            </a:r>
            <a:r>
              <a:rPr sz="1350" spc="-5" dirty="0">
                <a:latin typeface="Arial"/>
                <a:cs typeface="Arial"/>
              </a:rPr>
              <a:t>/ 2) + </a:t>
            </a:r>
            <a:r>
              <a:rPr sz="1350" spc="-10" dirty="0">
                <a:latin typeface="Arial"/>
                <a:cs typeface="Arial"/>
              </a:rPr>
              <a:t>5</a:t>
            </a:r>
            <a:r>
              <a:rPr sz="1350" i="1" spc="-10" dirty="0">
                <a:latin typeface="Arial"/>
                <a:cs typeface="Arial"/>
              </a:rPr>
              <a:t>n </a:t>
            </a:r>
            <a:r>
              <a:rPr sz="1350" spc="-5" dirty="0">
                <a:latin typeface="Arial"/>
                <a:cs typeface="Arial"/>
              </a:rPr>
              <a:t>or  T(</a:t>
            </a:r>
            <a:r>
              <a:rPr sz="1350" i="1" spc="-5" dirty="0">
                <a:latin typeface="Arial"/>
                <a:cs typeface="Arial"/>
              </a:rPr>
              <a:t>n</a:t>
            </a:r>
            <a:r>
              <a:rPr sz="1350" spc="-5" dirty="0">
                <a:latin typeface="Arial"/>
                <a:cs typeface="Arial"/>
              </a:rPr>
              <a:t>) = 2T(</a:t>
            </a:r>
            <a:r>
              <a:rPr sz="1350" i="1" spc="-5" dirty="0">
                <a:latin typeface="Arial"/>
                <a:cs typeface="Arial"/>
              </a:rPr>
              <a:t>n </a:t>
            </a:r>
            <a:r>
              <a:rPr sz="1350" spc="-5" dirty="0">
                <a:latin typeface="Arial"/>
                <a:cs typeface="Arial"/>
              </a:rPr>
              <a:t>/ 2) +</a:t>
            </a:r>
            <a:r>
              <a:rPr sz="1350" spc="-80" dirty="0">
                <a:latin typeface="Arial"/>
                <a:cs typeface="Arial"/>
              </a:rPr>
              <a:t> </a:t>
            </a:r>
            <a:r>
              <a:rPr sz="1350" spc="-10" dirty="0">
                <a:latin typeface="Arial"/>
                <a:cs typeface="Arial"/>
              </a:rPr>
              <a:t>5</a:t>
            </a:r>
            <a:r>
              <a:rPr sz="1350" i="1" spc="-10" dirty="0">
                <a:latin typeface="Arial"/>
                <a:cs typeface="Arial"/>
              </a:rPr>
              <a:t>n</a:t>
            </a:r>
            <a:endParaRPr sz="1350">
              <a:latin typeface="Arial"/>
              <a:cs typeface="Arial"/>
            </a:endParaRPr>
          </a:p>
          <a:p>
            <a:pPr marL="12700">
              <a:lnSpc>
                <a:spcPct val="100000"/>
              </a:lnSpc>
              <a:spcBef>
                <a:spcPts val="1040"/>
              </a:spcBef>
            </a:pPr>
            <a:r>
              <a:rPr sz="1750" dirty="0">
                <a:latin typeface="Microsoft Sans Serif"/>
                <a:cs typeface="Microsoft Sans Serif"/>
              </a:rPr>
              <a:t>The </a:t>
            </a:r>
            <a:r>
              <a:rPr sz="1750" spc="-5" dirty="0">
                <a:latin typeface="Microsoft Sans Serif"/>
                <a:cs typeface="Microsoft Sans Serif"/>
              </a:rPr>
              <a:t>visits </a:t>
            </a:r>
            <a:r>
              <a:rPr sz="1750" dirty="0">
                <a:latin typeface="Microsoft Sans Serif"/>
                <a:cs typeface="Microsoft Sans Serif"/>
              </a:rPr>
              <a:t>for an array of size </a:t>
            </a:r>
            <a:r>
              <a:rPr sz="1750" i="1" dirty="0">
                <a:latin typeface="Arial"/>
                <a:cs typeface="Arial"/>
              </a:rPr>
              <a:t>n </a:t>
            </a:r>
            <a:r>
              <a:rPr sz="1750" dirty="0">
                <a:latin typeface="Microsoft Sans Serif"/>
                <a:cs typeface="Microsoft Sans Serif"/>
              </a:rPr>
              <a:t>/ 2 </a:t>
            </a:r>
            <a:r>
              <a:rPr sz="1750" spc="-5" dirty="0">
                <a:latin typeface="Microsoft Sans Serif"/>
                <a:cs typeface="Microsoft Sans Serif"/>
              </a:rPr>
              <a:t>is: </a:t>
            </a:r>
            <a:r>
              <a:rPr sz="1750" i="1" dirty="0">
                <a:latin typeface="Arial"/>
                <a:cs typeface="Arial"/>
              </a:rPr>
              <a:t>T</a:t>
            </a:r>
            <a:r>
              <a:rPr sz="1750" dirty="0">
                <a:latin typeface="Microsoft Sans Serif"/>
                <a:cs typeface="Microsoft Sans Serif"/>
              </a:rPr>
              <a:t>(</a:t>
            </a:r>
            <a:r>
              <a:rPr sz="1750" i="1" dirty="0">
                <a:latin typeface="Arial"/>
                <a:cs typeface="Arial"/>
              </a:rPr>
              <a:t>n </a:t>
            </a:r>
            <a:r>
              <a:rPr sz="1750" dirty="0">
                <a:latin typeface="Microsoft Sans Serif"/>
                <a:cs typeface="Microsoft Sans Serif"/>
              </a:rPr>
              <a:t>/ 2) =</a:t>
            </a:r>
            <a:r>
              <a:rPr sz="1750" spc="300" dirty="0">
                <a:latin typeface="Microsoft Sans Serif"/>
                <a:cs typeface="Microsoft Sans Serif"/>
              </a:rPr>
              <a:t> </a:t>
            </a:r>
            <a:r>
              <a:rPr sz="1750" dirty="0">
                <a:latin typeface="Microsoft Sans Serif"/>
                <a:cs typeface="Microsoft Sans Serif"/>
              </a:rPr>
              <a:t>2</a:t>
            </a:r>
            <a:r>
              <a:rPr sz="1750" i="1" dirty="0">
                <a:latin typeface="Arial"/>
                <a:cs typeface="Arial"/>
              </a:rPr>
              <a:t>T</a:t>
            </a:r>
            <a:r>
              <a:rPr sz="1750" dirty="0">
                <a:latin typeface="Microsoft Sans Serif"/>
                <a:cs typeface="Microsoft Sans Serif"/>
              </a:rPr>
              <a:t>(</a:t>
            </a:r>
            <a:r>
              <a:rPr sz="1750" i="1" dirty="0">
                <a:latin typeface="Arial"/>
                <a:cs typeface="Arial"/>
              </a:rPr>
              <a:t>n</a:t>
            </a:r>
            <a:endParaRPr sz="1750">
              <a:latin typeface="Arial"/>
              <a:cs typeface="Arial"/>
            </a:endParaRPr>
          </a:p>
          <a:p>
            <a:pPr marL="12700">
              <a:lnSpc>
                <a:spcPct val="100000"/>
              </a:lnSpc>
              <a:spcBef>
                <a:spcPts val="330"/>
              </a:spcBef>
            </a:pPr>
            <a:r>
              <a:rPr sz="1750" dirty="0">
                <a:latin typeface="Microsoft Sans Serif"/>
                <a:cs typeface="Microsoft Sans Serif"/>
              </a:rPr>
              <a:t>/ 4) + 5 </a:t>
            </a:r>
            <a:r>
              <a:rPr sz="1750" i="1" dirty="0">
                <a:latin typeface="Arial"/>
                <a:cs typeface="Arial"/>
              </a:rPr>
              <a:t>n </a:t>
            </a:r>
            <a:r>
              <a:rPr sz="1750" dirty="0">
                <a:latin typeface="Microsoft Sans Serif"/>
                <a:cs typeface="Microsoft Sans Serif"/>
              </a:rPr>
              <a:t>/</a:t>
            </a:r>
            <a:r>
              <a:rPr sz="1750" spc="25" dirty="0">
                <a:latin typeface="Microsoft Sans Serif"/>
                <a:cs typeface="Microsoft Sans Serif"/>
              </a:rPr>
              <a:t> </a:t>
            </a:r>
            <a:r>
              <a:rPr sz="1750" dirty="0">
                <a:latin typeface="Microsoft Sans Serif"/>
                <a:cs typeface="Microsoft Sans Serif"/>
              </a:rPr>
              <a:t>2</a:t>
            </a:r>
            <a:endParaRPr sz="1750">
              <a:latin typeface="Microsoft Sans Serif"/>
              <a:cs typeface="Microsoft Sans Serif"/>
            </a:endParaRPr>
          </a:p>
          <a:p>
            <a:pPr marL="414020">
              <a:lnSpc>
                <a:spcPct val="100000"/>
              </a:lnSpc>
              <a:spcBef>
                <a:spcPts val="1045"/>
              </a:spcBef>
            </a:pPr>
            <a:r>
              <a:rPr sz="1350" spc="-5" dirty="0">
                <a:latin typeface="Arial"/>
                <a:cs typeface="Arial"/>
              </a:rPr>
              <a:t>So T(</a:t>
            </a:r>
            <a:r>
              <a:rPr sz="1350" i="1" spc="-5" dirty="0">
                <a:latin typeface="Arial"/>
                <a:cs typeface="Arial"/>
              </a:rPr>
              <a:t>n</a:t>
            </a:r>
            <a:r>
              <a:rPr sz="1350" spc="-5" dirty="0">
                <a:latin typeface="Arial"/>
                <a:cs typeface="Arial"/>
              </a:rPr>
              <a:t>) = 2 × 2T( </a:t>
            </a:r>
            <a:r>
              <a:rPr sz="1350" i="1" spc="-5" dirty="0">
                <a:latin typeface="Arial"/>
                <a:cs typeface="Arial"/>
              </a:rPr>
              <a:t>n </a:t>
            </a:r>
            <a:r>
              <a:rPr sz="1350" spc="-5" dirty="0">
                <a:latin typeface="Arial"/>
                <a:cs typeface="Arial"/>
              </a:rPr>
              <a:t>/4) +5</a:t>
            </a:r>
            <a:r>
              <a:rPr sz="1350" i="1" spc="-5" dirty="0">
                <a:latin typeface="Arial"/>
                <a:cs typeface="Arial"/>
              </a:rPr>
              <a:t>n </a:t>
            </a:r>
            <a:r>
              <a:rPr sz="1350" spc="-5" dirty="0">
                <a:latin typeface="Arial"/>
                <a:cs typeface="Arial"/>
              </a:rPr>
              <a:t>+</a:t>
            </a:r>
            <a:r>
              <a:rPr sz="1350" spc="-70" dirty="0">
                <a:latin typeface="Arial"/>
                <a:cs typeface="Arial"/>
              </a:rPr>
              <a:t> </a:t>
            </a:r>
            <a:r>
              <a:rPr sz="1350" spc="-10" dirty="0">
                <a:latin typeface="Arial"/>
                <a:cs typeface="Arial"/>
              </a:rPr>
              <a:t>5</a:t>
            </a:r>
            <a:r>
              <a:rPr sz="1350" i="1" spc="-10" dirty="0">
                <a:latin typeface="Arial"/>
                <a:cs typeface="Arial"/>
              </a:rPr>
              <a:t>n</a:t>
            </a:r>
            <a:endParaRPr sz="1350">
              <a:latin typeface="Arial"/>
              <a:cs typeface="Arial"/>
            </a:endParaRPr>
          </a:p>
          <a:p>
            <a:pPr marL="12700">
              <a:lnSpc>
                <a:spcPct val="100000"/>
              </a:lnSpc>
              <a:spcBef>
                <a:spcPts val="1040"/>
              </a:spcBef>
            </a:pPr>
            <a:r>
              <a:rPr sz="1750" dirty="0">
                <a:latin typeface="Microsoft Sans Serif"/>
                <a:cs typeface="Microsoft Sans Serif"/>
              </a:rPr>
              <a:t>The </a:t>
            </a:r>
            <a:r>
              <a:rPr sz="1750" spc="-5" dirty="0">
                <a:latin typeface="Microsoft Sans Serif"/>
                <a:cs typeface="Microsoft Sans Serif"/>
              </a:rPr>
              <a:t>visits </a:t>
            </a:r>
            <a:r>
              <a:rPr sz="1750" dirty="0">
                <a:latin typeface="Microsoft Sans Serif"/>
                <a:cs typeface="Microsoft Sans Serif"/>
              </a:rPr>
              <a:t>for an array of size </a:t>
            </a:r>
            <a:r>
              <a:rPr sz="1750" i="1" dirty="0">
                <a:latin typeface="Arial"/>
                <a:cs typeface="Arial"/>
              </a:rPr>
              <a:t>n </a:t>
            </a:r>
            <a:r>
              <a:rPr sz="1750" dirty="0">
                <a:latin typeface="Microsoft Sans Serif"/>
                <a:cs typeface="Microsoft Sans Serif"/>
              </a:rPr>
              <a:t>/ 4 </a:t>
            </a:r>
            <a:r>
              <a:rPr sz="1750" spc="-5" dirty="0">
                <a:latin typeface="Microsoft Sans Serif"/>
                <a:cs typeface="Microsoft Sans Serif"/>
              </a:rPr>
              <a:t>is: </a:t>
            </a:r>
            <a:r>
              <a:rPr sz="1750" i="1" dirty="0">
                <a:latin typeface="Arial"/>
                <a:cs typeface="Arial"/>
              </a:rPr>
              <a:t>T</a:t>
            </a:r>
            <a:r>
              <a:rPr sz="1750" dirty="0">
                <a:latin typeface="Microsoft Sans Serif"/>
                <a:cs typeface="Microsoft Sans Serif"/>
              </a:rPr>
              <a:t>(</a:t>
            </a:r>
            <a:r>
              <a:rPr sz="1750" i="1" dirty="0">
                <a:latin typeface="Arial"/>
                <a:cs typeface="Arial"/>
              </a:rPr>
              <a:t>n </a:t>
            </a:r>
            <a:r>
              <a:rPr sz="1750" dirty="0">
                <a:latin typeface="Microsoft Sans Serif"/>
                <a:cs typeface="Microsoft Sans Serif"/>
              </a:rPr>
              <a:t>/ 4) =</a:t>
            </a:r>
            <a:r>
              <a:rPr sz="1750" spc="300" dirty="0">
                <a:latin typeface="Microsoft Sans Serif"/>
                <a:cs typeface="Microsoft Sans Serif"/>
              </a:rPr>
              <a:t> </a:t>
            </a:r>
            <a:r>
              <a:rPr sz="1750" dirty="0">
                <a:latin typeface="Microsoft Sans Serif"/>
                <a:cs typeface="Microsoft Sans Serif"/>
              </a:rPr>
              <a:t>2</a:t>
            </a:r>
            <a:r>
              <a:rPr sz="1750" i="1" dirty="0">
                <a:latin typeface="Arial"/>
                <a:cs typeface="Arial"/>
              </a:rPr>
              <a:t>T</a:t>
            </a:r>
            <a:r>
              <a:rPr sz="1750" dirty="0">
                <a:latin typeface="Microsoft Sans Serif"/>
                <a:cs typeface="Microsoft Sans Serif"/>
              </a:rPr>
              <a:t>(</a:t>
            </a:r>
            <a:r>
              <a:rPr sz="1750" i="1" dirty="0">
                <a:latin typeface="Arial"/>
                <a:cs typeface="Arial"/>
              </a:rPr>
              <a:t>n</a:t>
            </a:r>
            <a:endParaRPr sz="1750">
              <a:latin typeface="Arial"/>
              <a:cs typeface="Arial"/>
            </a:endParaRPr>
          </a:p>
          <a:p>
            <a:pPr marL="12700">
              <a:lnSpc>
                <a:spcPct val="100000"/>
              </a:lnSpc>
              <a:spcBef>
                <a:spcPts val="330"/>
              </a:spcBef>
            </a:pPr>
            <a:r>
              <a:rPr sz="1750" dirty="0">
                <a:latin typeface="Microsoft Sans Serif"/>
                <a:cs typeface="Microsoft Sans Serif"/>
              </a:rPr>
              <a:t>/ 8) + 5 </a:t>
            </a:r>
            <a:r>
              <a:rPr sz="1750" i="1" dirty="0">
                <a:latin typeface="Arial"/>
                <a:cs typeface="Arial"/>
              </a:rPr>
              <a:t>n </a:t>
            </a:r>
            <a:r>
              <a:rPr sz="1750" dirty="0">
                <a:latin typeface="Microsoft Sans Serif"/>
                <a:cs typeface="Microsoft Sans Serif"/>
              </a:rPr>
              <a:t>/</a:t>
            </a:r>
            <a:r>
              <a:rPr sz="1750" spc="25" dirty="0">
                <a:latin typeface="Microsoft Sans Serif"/>
                <a:cs typeface="Microsoft Sans Serif"/>
              </a:rPr>
              <a:t> </a:t>
            </a:r>
            <a:r>
              <a:rPr sz="1750" dirty="0">
                <a:latin typeface="Microsoft Sans Serif"/>
                <a:cs typeface="Microsoft Sans Serif"/>
              </a:rPr>
              <a:t>4</a:t>
            </a:r>
            <a:endParaRPr sz="1750">
              <a:latin typeface="Microsoft Sans Serif"/>
              <a:cs typeface="Microsoft Sans Serif"/>
            </a:endParaRPr>
          </a:p>
          <a:p>
            <a:pPr marL="414020">
              <a:lnSpc>
                <a:spcPct val="100000"/>
              </a:lnSpc>
              <a:spcBef>
                <a:spcPts val="1045"/>
              </a:spcBef>
            </a:pPr>
            <a:r>
              <a:rPr sz="1350" spc="-5" dirty="0">
                <a:latin typeface="Arial"/>
                <a:cs typeface="Arial"/>
              </a:rPr>
              <a:t>So T(</a:t>
            </a:r>
            <a:r>
              <a:rPr sz="1350" i="1" spc="-5" dirty="0">
                <a:latin typeface="Arial"/>
                <a:cs typeface="Arial"/>
              </a:rPr>
              <a:t>n</a:t>
            </a:r>
            <a:r>
              <a:rPr sz="1350" spc="-5" dirty="0">
                <a:latin typeface="Arial"/>
                <a:cs typeface="Arial"/>
              </a:rPr>
              <a:t>) = 2 × 2 × 2T(</a:t>
            </a:r>
            <a:r>
              <a:rPr sz="1350" i="1" spc="-5" dirty="0">
                <a:latin typeface="Arial"/>
                <a:cs typeface="Arial"/>
              </a:rPr>
              <a:t>n </a:t>
            </a:r>
            <a:r>
              <a:rPr sz="1350" spc="-5" dirty="0">
                <a:latin typeface="Arial"/>
                <a:cs typeface="Arial"/>
              </a:rPr>
              <a:t>/ 8) + </a:t>
            </a:r>
            <a:r>
              <a:rPr sz="1350" spc="-10" dirty="0">
                <a:latin typeface="Arial"/>
                <a:cs typeface="Arial"/>
              </a:rPr>
              <a:t>5</a:t>
            </a:r>
            <a:r>
              <a:rPr sz="1350" i="1" spc="-10" dirty="0">
                <a:latin typeface="Arial"/>
                <a:cs typeface="Arial"/>
              </a:rPr>
              <a:t>n </a:t>
            </a:r>
            <a:r>
              <a:rPr sz="1350" spc="-5" dirty="0">
                <a:latin typeface="Arial"/>
                <a:cs typeface="Arial"/>
              </a:rPr>
              <a:t>+ </a:t>
            </a:r>
            <a:r>
              <a:rPr sz="1350" spc="-10" dirty="0">
                <a:latin typeface="Arial"/>
                <a:cs typeface="Arial"/>
              </a:rPr>
              <a:t>5</a:t>
            </a:r>
            <a:r>
              <a:rPr sz="1350" i="1" spc="-10" dirty="0">
                <a:latin typeface="Arial"/>
                <a:cs typeface="Arial"/>
              </a:rPr>
              <a:t>n </a:t>
            </a:r>
            <a:r>
              <a:rPr sz="1350" spc="-5" dirty="0">
                <a:latin typeface="Arial"/>
                <a:cs typeface="Arial"/>
              </a:rPr>
              <a:t>+</a:t>
            </a:r>
            <a:r>
              <a:rPr sz="1350" spc="-40" dirty="0">
                <a:latin typeface="Arial"/>
                <a:cs typeface="Arial"/>
              </a:rPr>
              <a:t> </a:t>
            </a:r>
            <a:r>
              <a:rPr sz="1350" spc="-10" dirty="0">
                <a:latin typeface="Arial"/>
                <a:cs typeface="Arial"/>
              </a:rPr>
              <a:t>5</a:t>
            </a:r>
            <a:r>
              <a:rPr sz="1350" i="1" spc="-10" dirty="0">
                <a:latin typeface="Arial"/>
                <a:cs typeface="Arial"/>
              </a:rPr>
              <a:t>n</a:t>
            </a:r>
            <a:endParaRPr sz="1350">
              <a:latin typeface="Arial"/>
              <a:cs typeface="Arial"/>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4186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3951"/>
            <a:ext cx="3307079" cy="694690"/>
          </a:xfrm>
          <a:prstGeom prst="rect">
            <a:avLst/>
          </a:prstGeom>
        </p:spPr>
        <p:txBody>
          <a:bodyPr vert="horz" wrap="square" lIns="0" tIns="0" rIns="0" bIns="0" rtlCol="0">
            <a:spAutoFit/>
          </a:bodyPr>
          <a:lstStyle/>
          <a:p>
            <a:pPr marL="12700" marR="5080">
              <a:lnSpc>
                <a:spcPts val="2750"/>
              </a:lnSpc>
            </a:pPr>
            <a:r>
              <a:rPr spc="155" dirty="0"/>
              <a:t>Analyzing </a:t>
            </a:r>
            <a:r>
              <a:rPr spc="170" dirty="0"/>
              <a:t>Merge</a:t>
            </a:r>
            <a:r>
              <a:rPr spc="-150" dirty="0"/>
              <a:t> </a:t>
            </a:r>
            <a:r>
              <a:rPr spc="95" dirty="0"/>
              <a:t>Sort  </a:t>
            </a:r>
            <a:r>
              <a:rPr spc="150" dirty="0"/>
              <a:t>Algorithm</a:t>
            </a:r>
          </a:p>
        </p:txBody>
      </p:sp>
      <p:sp>
        <p:nvSpPr>
          <p:cNvPr id="4" name="object 4"/>
          <p:cNvSpPr/>
          <p:nvPr/>
        </p:nvSpPr>
        <p:spPr>
          <a:xfrm>
            <a:off x="866566" y="147049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208144"/>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57696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66566" y="293582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1347924"/>
            <a:ext cx="5142865" cy="1793239"/>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Repeating the process </a:t>
            </a:r>
            <a:r>
              <a:rPr sz="1750" i="1" dirty="0">
                <a:latin typeface="Arial"/>
                <a:cs typeface="Arial"/>
              </a:rPr>
              <a:t>k </a:t>
            </a:r>
            <a:r>
              <a:rPr sz="1750" dirty="0">
                <a:latin typeface="Microsoft Sans Serif"/>
                <a:cs typeface="Microsoft Sans Serif"/>
              </a:rPr>
              <a:t>times: </a:t>
            </a:r>
            <a:r>
              <a:rPr sz="1750" i="1" dirty="0">
                <a:latin typeface="Arial"/>
                <a:cs typeface="Arial"/>
              </a:rPr>
              <a:t>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 2 </a:t>
            </a:r>
            <a:r>
              <a:rPr sz="2175" i="1" baseline="24904" dirty="0">
                <a:latin typeface="Arial"/>
                <a:cs typeface="Arial"/>
              </a:rPr>
              <a:t>k</a:t>
            </a:r>
            <a:r>
              <a:rPr sz="1750" i="1" dirty="0">
                <a:latin typeface="Arial"/>
                <a:cs typeface="Arial"/>
              </a:rPr>
              <a:t>T</a:t>
            </a:r>
            <a:r>
              <a:rPr sz="1750" dirty="0">
                <a:latin typeface="Microsoft Sans Serif"/>
                <a:cs typeface="Microsoft Sans Serif"/>
              </a:rPr>
              <a:t>( </a:t>
            </a:r>
            <a:r>
              <a:rPr sz="1750" i="1" dirty="0">
                <a:latin typeface="Arial"/>
                <a:cs typeface="Arial"/>
              </a:rPr>
              <a:t>n </a:t>
            </a:r>
            <a:r>
              <a:rPr sz="1750" dirty="0">
                <a:latin typeface="Microsoft Sans Serif"/>
                <a:cs typeface="Microsoft Sans Serif"/>
              </a:rPr>
              <a:t>/</a:t>
            </a:r>
            <a:r>
              <a:rPr sz="1750" spc="105" dirty="0">
                <a:latin typeface="Microsoft Sans Serif"/>
                <a:cs typeface="Microsoft Sans Serif"/>
              </a:rPr>
              <a:t> </a:t>
            </a:r>
            <a:r>
              <a:rPr sz="1750" dirty="0">
                <a:latin typeface="Microsoft Sans Serif"/>
                <a:cs typeface="Microsoft Sans Serif"/>
              </a:rPr>
              <a:t>2</a:t>
            </a:r>
            <a:r>
              <a:rPr sz="2175" i="1" baseline="24904" dirty="0">
                <a:latin typeface="Arial"/>
                <a:cs typeface="Arial"/>
              </a:rPr>
              <a:t>k</a:t>
            </a:r>
            <a:r>
              <a:rPr sz="1750" dirty="0">
                <a:latin typeface="Microsoft Sans Serif"/>
                <a:cs typeface="Microsoft Sans Serif"/>
              </a:rPr>
              <a:t>)</a:t>
            </a:r>
            <a:endParaRPr sz="1750">
              <a:latin typeface="Microsoft Sans Serif"/>
              <a:cs typeface="Microsoft Sans Serif"/>
            </a:endParaRPr>
          </a:p>
          <a:p>
            <a:pPr marL="12700">
              <a:lnSpc>
                <a:spcPct val="100000"/>
              </a:lnSpc>
              <a:spcBef>
                <a:spcPts val="330"/>
              </a:spcBef>
            </a:pPr>
            <a:r>
              <a:rPr sz="1750" dirty="0">
                <a:latin typeface="Microsoft Sans Serif"/>
                <a:cs typeface="Microsoft Sans Serif"/>
              </a:rPr>
              <a:t>+5</a:t>
            </a:r>
            <a:r>
              <a:rPr sz="1750" i="1" dirty="0">
                <a:latin typeface="Arial"/>
                <a:cs typeface="Arial"/>
              </a:rPr>
              <a:t>nk</a:t>
            </a:r>
            <a:endParaRPr sz="1750">
              <a:latin typeface="Arial"/>
              <a:cs typeface="Arial"/>
            </a:endParaRPr>
          </a:p>
          <a:p>
            <a:pPr marL="12700" marR="5080">
              <a:lnSpc>
                <a:spcPct val="138300"/>
              </a:lnSpc>
              <a:spcBef>
                <a:spcPts val="470"/>
              </a:spcBef>
            </a:pPr>
            <a:r>
              <a:rPr sz="1750" dirty="0">
                <a:latin typeface="Microsoft Sans Serif"/>
                <a:cs typeface="Microsoft Sans Serif"/>
              </a:rPr>
              <a:t>Since </a:t>
            </a:r>
            <a:r>
              <a:rPr sz="1750" i="1" dirty="0">
                <a:latin typeface="Arial"/>
                <a:cs typeface="Arial"/>
              </a:rPr>
              <a:t>n </a:t>
            </a:r>
            <a:r>
              <a:rPr sz="1750" dirty="0">
                <a:latin typeface="Microsoft Sans Serif"/>
                <a:cs typeface="Microsoft Sans Serif"/>
              </a:rPr>
              <a:t>= 2</a:t>
            </a:r>
            <a:r>
              <a:rPr sz="2175" i="1" baseline="24904" dirty="0">
                <a:latin typeface="Arial"/>
                <a:cs typeface="Arial"/>
              </a:rPr>
              <a:t>m</a:t>
            </a:r>
            <a:r>
              <a:rPr sz="1750" dirty="0">
                <a:latin typeface="Microsoft Sans Serif"/>
                <a:cs typeface="Microsoft Sans Serif"/>
              </a:rPr>
              <a:t>, when </a:t>
            </a:r>
            <a:r>
              <a:rPr sz="1750" i="1" dirty="0">
                <a:latin typeface="Arial"/>
                <a:cs typeface="Arial"/>
              </a:rPr>
              <a:t>k </a:t>
            </a:r>
            <a:r>
              <a:rPr sz="1750" dirty="0">
                <a:latin typeface="Microsoft Sans Serif"/>
                <a:cs typeface="Microsoft Sans Serif"/>
              </a:rPr>
              <a:t>= </a:t>
            </a:r>
            <a:r>
              <a:rPr sz="1750" i="1" dirty="0">
                <a:latin typeface="Arial"/>
                <a:cs typeface="Arial"/>
              </a:rPr>
              <a:t>m: 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 2</a:t>
            </a:r>
            <a:r>
              <a:rPr sz="2175" i="1" baseline="24904" dirty="0">
                <a:latin typeface="Arial"/>
                <a:cs typeface="Arial"/>
              </a:rPr>
              <a:t>m</a:t>
            </a:r>
            <a:r>
              <a:rPr sz="1750" i="1" dirty="0">
                <a:latin typeface="Arial"/>
                <a:cs typeface="Arial"/>
              </a:rPr>
              <a:t>T</a:t>
            </a:r>
            <a:r>
              <a:rPr sz="1750" dirty="0">
                <a:latin typeface="Microsoft Sans Serif"/>
                <a:cs typeface="Microsoft Sans Serif"/>
              </a:rPr>
              <a:t>(</a:t>
            </a:r>
            <a:r>
              <a:rPr sz="1750" i="1" dirty="0">
                <a:latin typeface="Arial"/>
                <a:cs typeface="Arial"/>
              </a:rPr>
              <a:t>n </a:t>
            </a:r>
            <a:r>
              <a:rPr sz="1750" dirty="0">
                <a:latin typeface="Microsoft Sans Serif"/>
                <a:cs typeface="Microsoft Sans Serif"/>
              </a:rPr>
              <a:t>/ 2</a:t>
            </a:r>
            <a:r>
              <a:rPr sz="2175" i="1" baseline="24904" dirty="0">
                <a:latin typeface="Arial"/>
                <a:cs typeface="Arial"/>
              </a:rPr>
              <a:t>m</a:t>
            </a:r>
            <a:r>
              <a:rPr sz="1750" dirty="0">
                <a:latin typeface="Microsoft Sans Serif"/>
                <a:cs typeface="Microsoft Sans Serif"/>
              </a:rPr>
              <a:t>) +5</a:t>
            </a:r>
            <a:r>
              <a:rPr sz="1750" i="1" dirty="0">
                <a:latin typeface="Arial"/>
                <a:cs typeface="Arial"/>
              </a:rPr>
              <a:t>nm  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 </a:t>
            </a:r>
            <a:r>
              <a:rPr sz="1750" i="1" dirty="0">
                <a:latin typeface="Arial"/>
                <a:cs typeface="Arial"/>
              </a:rPr>
              <a:t>nT</a:t>
            </a:r>
            <a:r>
              <a:rPr sz="1750" dirty="0">
                <a:latin typeface="Microsoft Sans Serif"/>
                <a:cs typeface="Microsoft Sans Serif"/>
              </a:rPr>
              <a:t>(1)</a:t>
            </a:r>
            <a:r>
              <a:rPr sz="1750" spc="-15" dirty="0">
                <a:latin typeface="Microsoft Sans Serif"/>
                <a:cs typeface="Microsoft Sans Serif"/>
              </a:rPr>
              <a:t> </a:t>
            </a:r>
            <a:r>
              <a:rPr sz="1750" dirty="0">
                <a:latin typeface="Microsoft Sans Serif"/>
                <a:cs typeface="Microsoft Sans Serif"/>
              </a:rPr>
              <a:t>+5</a:t>
            </a:r>
            <a:r>
              <a:rPr sz="1750" i="1" dirty="0">
                <a:latin typeface="Arial"/>
                <a:cs typeface="Arial"/>
              </a:rPr>
              <a:t>nm</a:t>
            </a:r>
            <a:endParaRPr sz="1750">
              <a:latin typeface="Arial"/>
              <a:cs typeface="Arial"/>
            </a:endParaRPr>
          </a:p>
          <a:p>
            <a:pPr marL="12700">
              <a:lnSpc>
                <a:spcPct val="100000"/>
              </a:lnSpc>
              <a:spcBef>
                <a:spcPts val="725"/>
              </a:spcBef>
            </a:pPr>
            <a:r>
              <a:rPr sz="1750" i="1" dirty="0">
                <a:latin typeface="Arial"/>
                <a:cs typeface="Arial"/>
              </a:rPr>
              <a:t>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 </a:t>
            </a:r>
            <a:r>
              <a:rPr sz="1750" i="1" dirty="0">
                <a:latin typeface="Arial"/>
                <a:cs typeface="Arial"/>
              </a:rPr>
              <a:t>n </a:t>
            </a:r>
            <a:r>
              <a:rPr sz="1750" dirty="0">
                <a:latin typeface="Microsoft Sans Serif"/>
                <a:cs typeface="Microsoft Sans Serif"/>
              </a:rPr>
              <a:t>+</a:t>
            </a:r>
            <a:r>
              <a:rPr sz="1750" spc="-25" dirty="0">
                <a:latin typeface="Microsoft Sans Serif"/>
                <a:cs typeface="Microsoft Sans Serif"/>
              </a:rPr>
              <a:t> </a:t>
            </a:r>
            <a:r>
              <a:rPr sz="1750" dirty="0">
                <a:latin typeface="Microsoft Sans Serif"/>
                <a:cs typeface="Microsoft Sans Serif"/>
              </a:rPr>
              <a:t>5</a:t>
            </a:r>
            <a:r>
              <a:rPr sz="1750" i="1" dirty="0">
                <a:latin typeface="Arial"/>
                <a:cs typeface="Arial"/>
              </a:rPr>
              <a:t>n</a:t>
            </a:r>
            <a:r>
              <a:rPr sz="1750" dirty="0">
                <a:latin typeface="Microsoft Sans Serif"/>
                <a:cs typeface="Microsoft Sans Serif"/>
              </a:rPr>
              <a:t>log</a:t>
            </a:r>
            <a:r>
              <a:rPr sz="2175" baseline="-15325" dirty="0">
                <a:latin typeface="Arial"/>
                <a:cs typeface="Arial"/>
              </a:rPr>
              <a:t>2</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4172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3819"/>
            <a:ext cx="3307079" cy="694690"/>
          </a:xfrm>
          <a:prstGeom prst="rect">
            <a:avLst/>
          </a:prstGeom>
        </p:spPr>
        <p:txBody>
          <a:bodyPr vert="horz" wrap="square" lIns="0" tIns="0" rIns="0" bIns="0" rtlCol="0">
            <a:spAutoFit/>
          </a:bodyPr>
          <a:lstStyle/>
          <a:p>
            <a:pPr marL="12700" marR="5080">
              <a:lnSpc>
                <a:spcPts val="2750"/>
              </a:lnSpc>
            </a:pPr>
            <a:r>
              <a:rPr spc="155" dirty="0"/>
              <a:t>Analyzing </a:t>
            </a:r>
            <a:r>
              <a:rPr spc="170" dirty="0"/>
              <a:t>Merge</a:t>
            </a:r>
            <a:r>
              <a:rPr spc="-150" dirty="0"/>
              <a:t> </a:t>
            </a:r>
            <a:r>
              <a:rPr spc="95" dirty="0"/>
              <a:t>Sort  </a:t>
            </a:r>
            <a:r>
              <a:rPr spc="150" dirty="0"/>
              <a:t>Algorithm</a:t>
            </a:r>
          </a:p>
        </p:txBody>
      </p:sp>
      <p:sp>
        <p:nvSpPr>
          <p:cNvPr id="4" name="object 4"/>
          <p:cNvSpPr/>
          <p:nvPr/>
        </p:nvSpPr>
        <p:spPr>
          <a:xfrm>
            <a:off x="866566" y="140058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318489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49182" y="1278015"/>
            <a:ext cx="4530725" cy="2379980"/>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To establish growth</a:t>
            </a:r>
            <a:r>
              <a:rPr sz="1750" spc="25" dirty="0">
                <a:latin typeface="Microsoft Sans Serif"/>
                <a:cs typeface="Microsoft Sans Serif"/>
              </a:rPr>
              <a:t> </a:t>
            </a:r>
            <a:r>
              <a:rPr sz="1750" dirty="0">
                <a:latin typeface="Microsoft Sans Serif"/>
                <a:cs typeface="Microsoft Sans Serif"/>
              </a:rPr>
              <a:t>order:</a:t>
            </a:r>
            <a:endParaRPr sz="1750">
              <a:latin typeface="Microsoft Sans Serif"/>
              <a:cs typeface="Microsoft Sans Serif"/>
            </a:endParaRPr>
          </a:p>
          <a:p>
            <a:pPr marL="414020">
              <a:lnSpc>
                <a:spcPct val="100000"/>
              </a:lnSpc>
              <a:spcBef>
                <a:spcPts val="1045"/>
              </a:spcBef>
            </a:pPr>
            <a:r>
              <a:rPr sz="1350" spc="-5" dirty="0">
                <a:latin typeface="Arial"/>
                <a:cs typeface="Arial"/>
              </a:rPr>
              <a:t>Drop the lower-order term</a:t>
            </a:r>
            <a:r>
              <a:rPr sz="1350" spc="-55" dirty="0">
                <a:latin typeface="Arial"/>
                <a:cs typeface="Arial"/>
              </a:rPr>
              <a:t> </a:t>
            </a:r>
            <a:r>
              <a:rPr sz="1350" i="1" spc="-5" dirty="0">
                <a:latin typeface="Arial"/>
                <a:cs typeface="Arial"/>
              </a:rPr>
              <a:t>n</a:t>
            </a:r>
            <a:endParaRPr sz="1350">
              <a:latin typeface="Arial"/>
              <a:cs typeface="Arial"/>
            </a:endParaRPr>
          </a:p>
          <a:p>
            <a:pPr marL="414020">
              <a:lnSpc>
                <a:spcPct val="100000"/>
              </a:lnSpc>
              <a:spcBef>
                <a:spcPts val="500"/>
              </a:spcBef>
            </a:pPr>
            <a:r>
              <a:rPr sz="1350" spc="-5" dirty="0">
                <a:latin typeface="Arial"/>
                <a:cs typeface="Arial"/>
              </a:rPr>
              <a:t>Drop the constant factor</a:t>
            </a:r>
            <a:r>
              <a:rPr sz="1350" spc="-55" dirty="0">
                <a:latin typeface="Arial"/>
                <a:cs typeface="Arial"/>
              </a:rPr>
              <a:t> </a:t>
            </a:r>
            <a:r>
              <a:rPr sz="1350" spc="-5" dirty="0">
                <a:latin typeface="Arial"/>
                <a:cs typeface="Arial"/>
              </a:rPr>
              <a:t>5</a:t>
            </a:r>
            <a:endParaRPr sz="1350">
              <a:latin typeface="Arial"/>
              <a:cs typeface="Arial"/>
            </a:endParaRPr>
          </a:p>
          <a:p>
            <a:pPr marL="414020" marR="17145">
              <a:lnSpc>
                <a:spcPct val="111400"/>
              </a:lnSpc>
              <a:spcBef>
                <a:spcPts val="315"/>
              </a:spcBef>
            </a:pPr>
            <a:r>
              <a:rPr sz="1350" spc="-5" dirty="0">
                <a:latin typeface="Arial"/>
                <a:cs typeface="Arial"/>
              </a:rPr>
              <a:t>Drop the base of the logarithm since all logarithms are  related by a constant</a:t>
            </a:r>
            <a:r>
              <a:rPr sz="1350" spc="-45" dirty="0">
                <a:latin typeface="Arial"/>
                <a:cs typeface="Arial"/>
              </a:rPr>
              <a:t> </a:t>
            </a:r>
            <a:r>
              <a:rPr sz="1350" spc="-5" dirty="0">
                <a:latin typeface="Arial"/>
                <a:cs typeface="Arial"/>
              </a:rPr>
              <a:t>factor</a:t>
            </a:r>
            <a:endParaRPr sz="1350">
              <a:latin typeface="Arial"/>
              <a:cs typeface="Arial"/>
            </a:endParaRPr>
          </a:p>
          <a:p>
            <a:pPr marL="414020">
              <a:lnSpc>
                <a:spcPct val="100000"/>
              </a:lnSpc>
              <a:spcBef>
                <a:spcPts val="575"/>
              </a:spcBef>
            </a:pPr>
            <a:r>
              <a:rPr sz="1350" spc="-5" dirty="0">
                <a:latin typeface="Arial"/>
                <a:cs typeface="Arial"/>
              </a:rPr>
              <a:t>We are left with </a:t>
            </a:r>
            <a:r>
              <a:rPr sz="1350" i="1" spc="-5" dirty="0">
                <a:latin typeface="Arial"/>
                <a:cs typeface="Arial"/>
              </a:rPr>
              <a:t>n</a:t>
            </a:r>
            <a:r>
              <a:rPr sz="1350" i="1" spc="-65" dirty="0">
                <a:latin typeface="Arial"/>
                <a:cs typeface="Arial"/>
              </a:rPr>
              <a:t> </a:t>
            </a:r>
            <a:r>
              <a:rPr sz="1350" spc="-5" dirty="0">
                <a:latin typeface="Arial"/>
                <a:cs typeface="Arial"/>
              </a:rPr>
              <a:t>log(</a:t>
            </a:r>
            <a:r>
              <a:rPr sz="1350" i="1" spc="-5" dirty="0">
                <a:latin typeface="Arial"/>
                <a:cs typeface="Arial"/>
              </a:rPr>
              <a:t>n</a:t>
            </a:r>
            <a:r>
              <a:rPr sz="1350" spc="-5" dirty="0">
                <a:latin typeface="Arial"/>
                <a:cs typeface="Arial"/>
              </a:rPr>
              <a:t>)</a:t>
            </a:r>
            <a:endParaRPr sz="1350">
              <a:latin typeface="Arial"/>
              <a:cs typeface="Arial"/>
            </a:endParaRPr>
          </a:p>
          <a:p>
            <a:pPr marL="12700">
              <a:lnSpc>
                <a:spcPct val="100000"/>
              </a:lnSpc>
              <a:spcBef>
                <a:spcPts val="1040"/>
              </a:spcBef>
            </a:pPr>
            <a:r>
              <a:rPr sz="1750" dirty="0">
                <a:latin typeface="Microsoft Sans Serif"/>
                <a:cs typeface="Microsoft Sans Serif"/>
              </a:rPr>
              <a:t>Using big-Oh notation: number of </a:t>
            </a:r>
            <a:r>
              <a:rPr sz="1750" spc="-5" dirty="0">
                <a:latin typeface="Microsoft Sans Serif"/>
                <a:cs typeface="Microsoft Sans Serif"/>
              </a:rPr>
              <a:t>visits is</a:t>
            </a:r>
            <a:r>
              <a:rPr sz="1750" spc="160" dirty="0">
                <a:latin typeface="Microsoft Sans Serif"/>
                <a:cs typeface="Microsoft Sans Serif"/>
              </a:rPr>
              <a:t> </a:t>
            </a:r>
            <a:r>
              <a:rPr sz="1750" i="1" dirty="0">
                <a:latin typeface="Arial"/>
                <a:cs typeface="Arial"/>
              </a:rPr>
              <a:t>O</a:t>
            </a:r>
            <a:r>
              <a:rPr sz="1750" dirty="0">
                <a:latin typeface="Microsoft Sans Serif"/>
                <a:cs typeface="Microsoft Sans Serif"/>
              </a:rPr>
              <a:t>(</a:t>
            </a:r>
            <a:r>
              <a:rPr sz="1750" i="1" dirty="0">
                <a:latin typeface="Arial"/>
                <a:cs typeface="Arial"/>
              </a:rPr>
              <a:t>n</a:t>
            </a:r>
            <a:endParaRPr sz="1750">
              <a:latin typeface="Arial"/>
              <a:cs typeface="Arial"/>
            </a:endParaRPr>
          </a:p>
          <a:p>
            <a:pPr marL="12700">
              <a:lnSpc>
                <a:spcPct val="100000"/>
              </a:lnSpc>
              <a:spcBef>
                <a:spcPts val="330"/>
              </a:spcBef>
            </a:pPr>
            <a:r>
              <a:rPr sz="1750" dirty="0">
                <a:latin typeface="Microsoft Sans Serif"/>
                <a:cs typeface="Microsoft Sans Serif"/>
              </a:rPr>
              <a:t>log(</a:t>
            </a:r>
            <a:r>
              <a:rPr sz="1750" i="1" dirty="0">
                <a:latin typeface="Arial"/>
                <a:cs typeface="Arial"/>
              </a:rPr>
              <a:t>n</a:t>
            </a:r>
            <a:r>
              <a:rPr sz="1750" dirty="0">
                <a:latin typeface="Microsoft Sans Serif"/>
                <a:cs typeface="Microsoft Sans Serif"/>
              </a:rPr>
              <a:t>)).</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270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70" dirty="0"/>
              <a:t>Merge </a:t>
            </a:r>
            <a:r>
              <a:rPr spc="95" dirty="0"/>
              <a:t>Sort </a:t>
            </a:r>
            <a:r>
              <a:rPr spc="245" dirty="0"/>
              <a:t>Vs </a:t>
            </a:r>
            <a:r>
              <a:rPr spc="75" dirty="0"/>
              <a:t>Selection</a:t>
            </a:r>
            <a:r>
              <a:rPr spc="-425" dirty="0"/>
              <a:t> </a:t>
            </a:r>
            <a:r>
              <a:rPr spc="95" dirty="0"/>
              <a:t>Sort</a:t>
            </a:r>
          </a:p>
        </p:txBody>
      </p:sp>
      <p:sp>
        <p:nvSpPr>
          <p:cNvPr id="4" name="object 4"/>
          <p:cNvSpPr/>
          <p:nvPr/>
        </p:nvSpPr>
        <p:spPr>
          <a:xfrm>
            <a:off x="866566" y="112134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48019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1849024"/>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906494"/>
            <a:ext cx="5076190" cy="1485265"/>
          </a:xfrm>
          <a:prstGeom prst="rect">
            <a:avLst/>
          </a:prstGeom>
        </p:spPr>
        <p:txBody>
          <a:bodyPr vert="horz" wrap="square" lIns="0" tIns="0" rIns="0" bIns="0" rtlCol="0">
            <a:spAutoFit/>
          </a:bodyPr>
          <a:lstStyle/>
          <a:p>
            <a:pPr marL="12700" marR="1271270">
              <a:lnSpc>
                <a:spcPct val="134600"/>
              </a:lnSpc>
            </a:pPr>
            <a:r>
              <a:rPr sz="1750" dirty="0">
                <a:latin typeface="Microsoft Sans Serif"/>
                <a:cs typeface="Microsoft Sans Serif"/>
              </a:rPr>
              <a:t>Selection sort </a:t>
            </a:r>
            <a:r>
              <a:rPr sz="1750" spc="-5" dirty="0">
                <a:latin typeface="Microsoft Sans Serif"/>
                <a:cs typeface="Microsoft Sans Serif"/>
              </a:rPr>
              <a:t>is </a:t>
            </a:r>
            <a:r>
              <a:rPr sz="1750" dirty="0">
                <a:latin typeface="Microsoft Sans Serif"/>
                <a:cs typeface="Microsoft Sans Serif"/>
              </a:rPr>
              <a:t>an </a:t>
            </a:r>
            <a:r>
              <a:rPr sz="1750" i="1" dirty="0">
                <a:latin typeface="Arial"/>
                <a:cs typeface="Arial"/>
              </a:rPr>
              <a:t>O</a:t>
            </a:r>
            <a:r>
              <a:rPr sz="1750" dirty="0">
                <a:latin typeface="Microsoft Sans Serif"/>
                <a:cs typeface="Microsoft Sans Serif"/>
              </a:rPr>
              <a:t>(</a:t>
            </a:r>
            <a:r>
              <a:rPr sz="1750" i="1" dirty="0">
                <a:latin typeface="Arial"/>
                <a:cs typeface="Arial"/>
              </a:rPr>
              <a:t>n</a:t>
            </a:r>
            <a:r>
              <a:rPr sz="2175" baseline="24904" dirty="0">
                <a:latin typeface="Arial"/>
                <a:cs typeface="Arial"/>
              </a:rPr>
              <a:t>2</a:t>
            </a:r>
            <a:r>
              <a:rPr sz="1750" dirty="0">
                <a:latin typeface="Microsoft Sans Serif"/>
                <a:cs typeface="Microsoft Sans Serif"/>
              </a:rPr>
              <a:t>) algorithm.  Merge sort </a:t>
            </a:r>
            <a:r>
              <a:rPr sz="1750" spc="-5" dirty="0">
                <a:latin typeface="Microsoft Sans Serif"/>
                <a:cs typeface="Microsoft Sans Serif"/>
              </a:rPr>
              <a:t>is </a:t>
            </a:r>
            <a:r>
              <a:rPr sz="1750" dirty="0">
                <a:latin typeface="Microsoft Sans Serif"/>
                <a:cs typeface="Microsoft Sans Serif"/>
              </a:rPr>
              <a:t>an </a:t>
            </a:r>
            <a:r>
              <a:rPr sz="1750" i="1" dirty="0">
                <a:latin typeface="Arial"/>
                <a:cs typeface="Arial"/>
              </a:rPr>
              <a:t>O</a:t>
            </a:r>
            <a:r>
              <a:rPr sz="1750" dirty="0">
                <a:latin typeface="Microsoft Sans Serif"/>
                <a:cs typeface="Microsoft Sans Serif"/>
              </a:rPr>
              <a:t>(</a:t>
            </a:r>
            <a:r>
              <a:rPr sz="1750" i="1" dirty="0">
                <a:latin typeface="Arial"/>
                <a:cs typeface="Arial"/>
              </a:rPr>
              <a:t>n </a:t>
            </a:r>
            <a:r>
              <a:rPr sz="1750" dirty="0">
                <a:latin typeface="Microsoft Sans Serif"/>
                <a:cs typeface="Microsoft Sans Serif"/>
              </a:rPr>
              <a:t>log(</a:t>
            </a:r>
            <a:r>
              <a:rPr sz="1750" i="1" dirty="0">
                <a:latin typeface="Arial"/>
                <a:cs typeface="Arial"/>
              </a:rPr>
              <a:t>n</a:t>
            </a:r>
            <a:r>
              <a:rPr sz="1750" dirty="0">
                <a:latin typeface="Microsoft Sans Serif"/>
                <a:cs typeface="Microsoft Sans Serif"/>
              </a:rPr>
              <a:t>))</a:t>
            </a:r>
            <a:r>
              <a:rPr sz="1750" spc="75" dirty="0">
                <a:latin typeface="Microsoft Sans Serif"/>
                <a:cs typeface="Microsoft Sans Serif"/>
              </a:rPr>
              <a:t> </a:t>
            </a:r>
            <a:r>
              <a:rPr sz="1750" dirty="0">
                <a:latin typeface="Microsoft Sans Serif"/>
                <a:cs typeface="Microsoft Sans Serif"/>
              </a:rPr>
              <a:t>algorithm.</a:t>
            </a:r>
            <a:endParaRPr sz="1750">
              <a:latin typeface="Microsoft Sans Serif"/>
              <a:cs typeface="Microsoft Sans Serif"/>
            </a:endParaRPr>
          </a:p>
          <a:p>
            <a:pPr marL="12700">
              <a:lnSpc>
                <a:spcPct val="100000"/>
              </a:lnSpc>
              <a:spcBef>
                <a:spcPts val="805"/>
              </a:spcBef>
            </a:pPr>
            <a:r>
              <a:rPr sz="1750" dirty="0">
                <a:latin typeface="Microsoft Sans Serif"/>
                <a:cs typeface="Microsoft Sans Serif"/>
              </a:rPr>
              <a:t>The </a:t>
            </a:r>
            <a:r>
              <a:rPr sz="1750" i="1" dirty="0">
                <a:latin typeface="Arial"/>
                <a:cs typeface="Arial"/>
              </a:rPr>
              <a:t>n </a:t>
            </a:r>
            <a:r>
              <a:rPr sz="1750" dirty="0">
                <a:latin typeface="Microsoft Sans Serif"/>
                <a:cs typeface="Microsoft Sans Serif"/>
              </a:rPr>
              <a:t>log(</a:t>
            </a:r>
            <a:r>
              <a:rPr sz="1750" i="1" dirty="0">
                <a:latin typeface="Arial"/>
                <a:cs typeface="Arial"/>
              </a:rPr>
              <a:t>n</a:t>
            </a:r>
            <a:r>
              <a:rPr sz="1750" dirty="0">
                <a:latin typeface="Microsoft Sans Serif"/>
                <a:cs typeface="Microsoft Sans Serif"/>
              </a:rPr>
              <a:t>) function grows </a:t>
            </a:r>
            <a:r>
              <a:rPr sz="1750" spc="5" dirty="0">
                <a:latin typeface="Microsoft Sans Serif"/>
                <a:cs typeface="Microsoft Sans Serif"/>
              </a:rPr>
              <a:t>much </a:t>
            </a:r>
            <a:r>
              <a:rPr sz="1750" dirty="0">
                <a:latin typeface="Microsoft Sans Serif"/>
                <a:cs typeface="Microsoft Sans Serif"/>
              </a:rPr>
              <a:t>more slowly</a:t>
            </a:r>
            <a:r>
              <a:rPr sz="1750" spc="130" dirty="0">
                <a:latin typeface="Microsoft Sans Serif"/>
                <a:cs typeface="Microsoft Sans Serif"/>
              </a:rPr>
              <a:t> </a:t>
            </a:r>
            <a:r>
              <a:rPr sz="1750" dirty="0">
                <a:latin typeface="Microsoft Sans Serif"/>
                <a:cs typeface="Microsoft Sans Serif"/>
              </a:rPr>
              <a:t>than</a:t>
            </a:r>
            <a:endParaRPr sz="1750">
              <a:latin typeface="Microsoft Sans Serif"/>
              <a:cs typeface="Microsoft Sans Serif"/>
            </a:endParaRPr>
          </a:p>
          <a:p>
            <a:pPr marL="12700">
              <a:lnSpc>
                <a:spcPct val="100000"/>
              </a:lnSpc>
              <a:spcBef>
                <a:spcPts val="880"/>
              </a:spcBef>
            </a:pPr>
            <a:r>
              <a:rPr sz="1750" i="1" dirty="0">
                <a:latin typeface="Arial"/>
                <a:cs typeface="Arial"/>
              </a:rPr>
              <a:t>n</a:t>
            </a:r>
            <a:r>
              <a:rPr sz="2175" baseline="24904" dirty="0">
                <a:latin typeface="Arial"/>
                <a:cs typeface="Arial"/>
              </a:rPr>
              <a:t>2</a:t>
            </a:r>
            <a:r>
              <a:rPr sz="1750" dirty="0">
                <a:latin typeface="Microsoft Sans Serif"/>
                <a:cs typeface="Microsoft Sans Serif"/>
              </a:rPr>
              <a:t>.</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0281" y="3015985"/>
            <a:ext cx="1462405" cy="123189"/>
          </a:xfrm>
          <a:prstGeom prst="rect">
            <a:avLst/>
          </a:prstGeom>
        </p:spPr>
        <p:txBody>
          <a:bodyPr vert="horz" wrap="square" lIns="0" tIns="0" rIns="0" bIns="0" rtlCol="0">
            <a:spAutoFit/>
          </a:bodyPr>
          <a:lstStyle/>
          <a:p>
            <a:pPr marL="12700">
              <a:lnSpc>
                <a:spcPct val="100000"/>
              </a:lnSpc>
            </a:pPr>
            <a:r>
              <a:rPr sz="700" b="1" spc="15" dirty="0">
                <a:latin typeface="Arial"/>
                <a:cs typeface="Arial"/>
              </a:rPr>
              <a:t>Figure 2 </a:t>
            </a:r>
            <a:r>
              <a:rPr sz="700" spc="15" dirty="0">
                <a:latin typeface="Arial"/>
                <a:cs typeface="Arial"/>
              </a:rPr>
              <a:t>Time Taken by Merge</a:t>
            </a:r>
            <a:r>
              <a:rPr sz="700" spc="-75" dirty="0">
                <a:latin typeface="Arial"/>
                <a:cs typeface="Arial"/>
              </a:rPr>
              <a:t> </a:t>
            </a:r>
            <a:r>
              <a:rPr sz="700" spc="10" dirty="0">
                <a:latin typeface="Arial"/>
                <a:cs typeface="Arial"/>
              </a:rPr>
              <a:t>vs.</a:t>
            </a:r>
            <a:endParaRPr sz="700">
              <a:latin typeface="Arial"/>
              <a:cs typeface="Arial"/>
            </a:endParaRPr>
          </a:p>
        </p:txBody>
      </p:sp>
      <p:sp>
        <p:nvSpPr>
          <p:cNvPr id="3" name="object 3"/>
          <p:cNvSpPr txBox="1"/>
          <p:nvPr/>
        </p:nvSpPr>
        <p:spPr>
          <a:xfrm>
            <a:off x="900281" y="3235286"/>
            <a:ext cx="604520" cy="123189"/>
          </a:xfrm>
          <a:prstGeom prst="rect">
            <a:avLst/>
          </a:prstGeom>
        </p:spPr>
        <p:txBody>
          <a:bodyPr vert="horz" wrap="square" lIns="0" tIns="0" rIns="0" bIns="0" rtlCol="0">
            <a:spAutoFit/>
          </a:bodyPr>
          <a:lstStyle/>
          <a:p>
            <a:pPr marL="12700">
              <a:lnSpc>
                <a:spcPct val="100000"/>
              </a:lnSpc>
            </a:pPr>
            <a:r>
              <a:rPr sz="700" spc="10" dirty="0">
                <a:latin typeface="Arial"/>
                <a:cs typeface="Arial"/>
              </a:rPr>
              <a:t>Selection</a:t>
            </a:r>
            <a:r>
              <a:rPr sz="700" spc="-35" dirty="0">
                <a:latin typeface="Arial"/>
                <a:cs typeface="Arial"/>
              </a:rPr>
              <a:t> </a:t>
            </a:r>
            <a:r>
              <a:rPr sz="700" spc="10" dirty="0">
                <a:latin typeface="Arial"/>
                <a:cs typeface="Arial"/>
              </a:rPr>
              <a:t>Sort</a:t>
            </a:r>
            <a:endParaRPr sz="700">
              <a:latin typeface="Arial"/>
              <a:cs typeface="Arial"/>
            </a:endParaRPr>
          </a:p>
        </p:txBody>
      </p:sp>
      <p:sp>
        <p:nvSpPr>
          <p:cNvPr id="4" name="object 4"/>
          <p:cNvSpPr txBox="1">
            <a:spLocks noGrp="1"/>
          </p:cNvSpPr>
          <p:nvPr>
            <p:ph type="title"/>
          </p:nvPr>
        </p:nvSpPr>
        <p:spPr>
          <a:xfrm>
            <a:off x="714311" y="293555"/>
            <a:ext cx="3375660" cy="694690"/>
          </a:xfrm>
          <a:prstGeom prst="rect">
            <a:avLst/>
          </a:prstGeom>
        </p:spPr>
        <p:txBody>
          <a:bodyPr vert="horz" wrap="square" lIns="0" tIns="0" rIns="0" bIns="0" rtlCol="0">
            <a:spAutoFit/>
          </a:bodyPr>
          <a:lstStyle/>
          <a:p>
            <a:pPr marL="12700" marR="5080">
              <a:lnSpc>
                <a:spcPts val="2750"/>
              </a:lnSpc>
            </a:pPr>
            <a:r>
              <a:rPr spc="170" dirty="0"/>
              <a:t>Merge </a:t>
            </a:r>
            <a:r>
              <a:rPr spc="95" dirty="0"/>
              <a:t>Sort </a:t>
            </a:r>
            <a:r>
              <a:rPr spc="175" dirty="0"/>
              <a:t>Timing</a:t>
            </a:r>
            <a:r>
              <a:rPr spc="-220" dirty="0"/>
              <a:t> </a:t>
            </a:r>
            <a:r>
              <a:rPr spc="60" dirty="0"/>
              <a:t>vs.  </a:t>
            </a:r>
            <a:r>
              <a:rPr spc="75" dirty="0"/>
              <a:t>Selection</a:t>
            </a:r>
            <a:r>
              <a:rPr spc="-40" dirty="0"/>
              <a:t> </a:t>
            </a:r>
            <a:r>
              <a:rPr spc="95" dirty="0"/>
              <a:t>Sort</a:t>
            </a:r>
          </a:p>
        </p:txBody>
      </p:sp>
      <p:sp>
        <p:nvSpPr>
          <p:cNvPr id="5" name="object 5"/>
          <p:cNvSpPr txBox="1"/>
          <p:nvPr/>
        </p:nvSpPr>
        <p:spPr>
          <a:xfrm>
            <a:off x="3132384" y="1464487"/>
            <a:ext cx="127635" cy="216535"/>
          </a:xfrm>
          <a:prstGeom prst="rect">
            <a:avLst/>
          </a:prstGeom>
        </p:spPr>
        <p:txBody>
          <a:bodyPr vert="horz" wrap="square" lIns="0" tIns="0" rIns="0" bIns="0" rtlCol="0">
            <a:spAutoFit/>
          </a:bodyPr>
          <a:lstStyle/>
          <a:p>
            <a:pPr marL="12700">
              <a:lnSpc>
                <a:spcPct val="100000"/>
              </a:lnSpc>
            </a:pPr>
            <a:r>
              <a:rPr sz="1300" b="1" spc="10" dirty="0">
                <a:solidFill>
                  <a:srgbClr val="2D3B65"/>
                </a:solidFill>
                <a:latin typeface="Arial"/>
                <a:cs typeface="Arial"/>
              </a:rPr>
              <a:t>n</a:t>
            </a:r>
            <a:endParaRPr sz="1300">
              <a:latin typeface="Arial"/>
              <a:cs typeface="Arial"/>
            </a:endParaRPr>
          </a:p>
        </p:txBody>
      </p:sp>
      <p:sp>
        <p:nvSpPr>
          <p:cNvPr id="6" name="object 6"/>
          <p:cNvSpPr txBox="1"/>
          <p:nvPr/>
        </p:nvSpPr>
        <p:spPr>
          <a:xfrm>
            <a:off x="3763184" y="1354837"/>
            <a:ext cx="899794" cy="216535"/>
          </a:xfrm>
          <a:prstGeom prst="rect">
            <a:avLst/>
          </a:prstGeom>
        </p:spPr>
        <p:txBody>
          <a:bodyPr vert="horz" wrap="square" lIns="0" tIns="0" rIns="0" bIns="0" rtlCol="0">
            <a:spAutoFit/>
          </a:bodyPr>
          <a:lstStyle/>
          <a:p>
            <a:pPr marL="12700">
              <a:lnSpc>
                <a:spcPct val="100000"/>
              </a:lnSpc>
            </a:pPr>
            <a:r>
              <a:rPr sz="1300" b="1" spc="10" dirty="0">
                <a:solidFill>
                  <a:srgbClr val="2D3B65"/>
                </a:solidFill>
                <a:latin typeface="Arial"/>
                <a:cs typeface="Arial"/>
              </a:rPr>
              <a:t>Merge</a:t>
            </a:r>
            <a:r>
              <a:rPr sz="1300" b="1" spc="-80" dirty="0">
                <a:solidFill>
                  <a:srgbClr val="2D3B65"/>
                </a:solidFill>
                <a:latin typeface="Arial"/>
                <a:cs typeface="Arial"/>
              </a:rPr>
              <a:t> </a:t>
            </a:r>
            <a:r>
              <a:rPr sz="1300" b="1" spc="5" dirty="0">
                <a:solidFill>
                  <a:srgbClr val="2D3B65"/>
                </a:solidFill>
                <a:latin typeface="Arial"/>
                <a:cs typeface="Arial"/>
              </a:rPr>
              <a:t>Sort</a:t>
            </a:r>
            <a:endParaRPr sz="1300">
              <a:latin typeface="Arial"/>
              <a:cs typeface="Arial"/>
            </a:endParaRPr>
          </a:p>
        </p:txBody>
      </p:sp>
      <p:sp>
        <p:nvSpPr>
          <p:cNvPr id="7" name="object 7"/>
          <p:cNvSpPr txBox="1"/>
          <p:nvPr/>
        </p:nvSpPr>
        <p:spPr>
          <a:xfrm>
            <a:off x="5078063" y="1354837"/>
            <a:ext cx="1151255" cy="216535"/>
          </a:xfrm>
          <a:prstGeom prst="rect">
            <a:avLst/>
          </a:prstGeom>
        </p:spPr>
        <p:txBody>
          <a:bodyPr vert="horz" wrap="square" lIns="0" tIns="0" rIns="0" bIns="0" rtlCol="0">
            <a:spAutoFit/>
          </a:bodyPr>
          <a:lstStyle/>
          <a:p>
            <a:pPr marL="12700">
              <a:lnSpc>
                <a:spcPct val="100000"/>
              </a:lnSpc>
            </a:pPr>
            <a:r>
              <a:rPr sz="1300" b="1" spc="5" dirty="0">
                <a:solidFill>
                  <a:srgbClr val="2D3B65"/>
                </a:solidFill>
                <a:latin typeface="Arial"/>
                <a:cs typeface="Arial"/>
              </a:rPr>
              <a:t>Selection</a:t>
            </a:r>
            <a:r>
              <a:rPr sz="1300" b="1" spc="-45" dirty="0">
                <a:solidFill>
                  <a:srgbClr val="2D3B65"/>
                </a:solidFill>
                <a:latin typeface="Arial"/>
                <a:cs typeface="Arial"/>
              </a:rPr>
              <a:t> </a:t>
            </a:r>
            <a:r>
              <a:rPr sz="1300" b="1" spc="5" dirty="0">
                <a:solidFill>
                  <a:srgbClr val="2D3B65"/>
                </a:solidFill>
                <a:latin typeface="Arial"/>
                <a:cs typeface="Arial"/>
              </a:rPr>
              <a:t>Sort</a:t>
            </a:r>
            <a:endParaRPr sz="1300">
              <a:latin typeface="Arial"/>
              <a:cs typeface="Arial"/>
            </a:endParaRPr>
          </a:p>
        </p:txBody>
      </p:sp>
      <p:graphicFrame>
        <p:nvGraphicFramePr>
          <p:cNvPr id="8" name="object 8"/>
          <p:cNvGraphicFramePr>
            <a:graphicFrameLocks noGrp="1"/>
          </p:cNvGraphicFramePr>
          <p:nvPr/>
        </p:nvGraphicFramePr>
        <p:xfrm>
          <a:off x="2914773" y="1610362"/>
          <a:ext cx="3323520" cy="2503618"/>
        </p:xfrm>
        <a:graphic>
          <a:graphicData uri="http://schemas.openxmlformats.org/drawingml/2006/table">
            <a:tbl>
              <a:tblPr firstRow="1" bandRow="1">
                <a:tableStyleId>{2D5ABB26-0587-4C30-8999-92F81FD0307C}</a:tableStyleId>
              </a:tblPr>
              <a:tblGrid>
                <a:gridCol w="634856"/>
                <a:gridCol w="1383582"/>
                <a:gridCol w="1305082"/>
              </a:tblGrid>
              <a:tr h="273079">
                <a:tc>
                  <a:txBody>
                    <a:bodyPr/>
                    <a:lstStyle/>
                    <a:p>
                      <a:endParaRPr sz="1300">
                        <a:latin typeface="Arial"/>
                        <a:cs typeface="Arial"/>
                      </a:endParaRPr>
                    </a:p>
                  </a:txBody>
                  <a:tcPr marL="0" marR="0" marT="0" marB="0"/>
                </a:tc>
                <a:tc>
                  <a:txBody>
                    <a:bodyPr/>
                    <a:lstStyle/>
                    <a:p>
                      <a:pPr marR="48895" algn="ctr">
                        <a:lnSpc>
                          <a:spcPts val="1275"/>
                        </a:lnSpc>
                      </a:pPr>
                      <a:r>
                        <a:rPr sz="1300" b="1" spc="5" dirty="0">
                          <a:solidFill>
                            <a:srgbClr val="2D3B65"/>
                          </a:solidFill>
                          <a:latin typeface="Arial"/>
                          <a:cs typeface="Arial"/>
                        </a:rPr>
                        <a:t>(milliseconds)</a:t>
                      </a:r>
                      <a:endParaRPr sz="1300">
                        <a:latin typeface="Arial"/>
                        <a:cs typeface="Arial"/>
                      </a:endParaRPr>
                    </a:p>
                  </a:txBody>
                  <a:tcPr marL="0" marR="0" marT="0" marB="0"/>
                </a:tc>
                <a:tc>
                  <a:txBody>
                    <a:bodyPr/>
                    <a:lstStyle/>
                    <a:p>
                      <a:pPr marL="135255" algn="ctr">
                        <a:lnSpc>
                          <a:spcPts val="1275"/>
                        </a:lnSpc>
                      </a:pPr>
                      <a:r>
                        <a:rPr sz="1300" b="1" spc="5" dirty="0">
                          <a:solidFill>
                            <a:srgbClr val="2D3B65"/>
                          </a:solidFill>
                          <a:latin typeface="Arial"/>
                          <a:cs typeface="Arial"/>
                        </a:rPr>
                        <a:t>(milliseconds)</a:t>
                      </a:r>
                      <a:endParaRPr sz="1300">
                        <a:latin typeface="Arial"/>
                        <a:cs typeface="Arial"/>
                      </a:endParaRPr>
                    </a:p>
                  </a:txBody>
                  <a:tcPr marL="0" marR="0" marT="0" marB="0"/>
                </a:tc>
              </a:tr>
              <a:tr h="378792">
                <a:tc>
                  <a:txBody>
                    <a:bodyPr/>
                    <a:lstStyle/>
                    <a:p>
                      <a:pPr marL="22225">
                        <a:lnSpc>
                          <a:spcPct val="100000"/>
                        </a:lnSpc>
                        <a:spcBef>
                          <a:spcPts val="545"/>
                        </a:spcBef>
                      </a:pPr>
                      <a:r>
                        <a:rPr sz="1300" spc="5" dirty="0">
                          <a:latin typeface="Arial"/>
                          <a:cs typeface="Arial"/>
                        </a:rPr>
                        <a:t>10,000</a:t>
                      </a:r>
                      <a:endParaRPr sz="1300">
                        <a:latin typeface="Arial"/>
                        <a:cs typeface="Arial"/>
                      </a:endParaRPr>
                    </a:p>
                  </a:txBody>
                  <a:tcPr marL="0" marR="0" marT="0" marB="0"/>
                </a:tc>
                <a:tc>
                  <a:txBody>
                    <a:bodyPr/>
                    <a:lstStyle/>
                    <a:p>
                      <a:pPr marR="48895" algn="ctr">
                        <a:lnSpc>
                          <a:spcPct val="100000"/>
                        </a:lnSpc>
                        <a:spcBef>
                          <a:spcPts val="545"/>
                        </a:spcBef>
                      </a:pPr>
                      <a:r>
                        <a:rPr sz="1300" spc="10" dirty="0">
                          <a:latin typeface="Arial"/>
                          <a:cs typeface="Arial"/>
                        </a:rPr>
                        <a:t>40</a:t>
                      </a:r>
                      <a:endParaRPr sz="1300">
                        <a:latin typeface="Arial"/>
                        <a:cs typeface="Arial"/>
                      </a:endParaRPr>
                    </a:p>
                  </a:txBody>
                  <a:tcPr marL="0" marR="0" marT="0" marB="0"/>
                </a:tc>
                <a:tc>
                  <a:txBody>
                    <a:bodyPr/>
                    <a:lstStyle/>
                    <a:p>
                      <a:pPr marL="135255" algn="ctr">
                        <a:lnSpc>
                          <a:spcPct val="100000"/>
                        </a:lnSpc>
                        <a:spcBef>
                          <a:spcPts val="545"/>
                        </a:spcBef>
                      </a:pPr>
                      <a:r>
                        <a:rPr sz="1300" spc="10" dirty="0">
                          <a:latin typeface="Arial"/>
                          <a:cs typeface="Arial"/>
                        </a:rPr>
                        <a:t>786</a:t>
                      </a:r>
                      <a:endParaRPr sz="1300">
                        <a:latin typeface="Arial"/>
                        <a:cs typeface="Arial"/>
                      </a:endParaRPr>
                    </a:p>
                  </a:txBody>
                  <a:tcPr marL="0" marR="0" marT="0" marB="0"/>
                </a:tc>
              </a:tr>
              <a:tr h="378792">
                <a:tc>
                  <a:txBody>
                    <a:bodyPr/>
                    <a:lstStyle/>
                    <a:p>
                      <a:pPr marL="22225">
                        <a:lnSpc>
                          <a:spcPct val="100000"/>
                        </a:lnSpc>
                        <a:spcBef>
                          <a:spcPts val="545"/>
                        </a:spcBef>
                      </a:pPr>
                      <a:r>
                        <a:rPr sz="1300" spc="5" dirty="0">
                          <a:latin typeface="Arial"/>
                          <a:cs typeface="Arial"/>
                        </a:rPr>
                        <a:t>20,000</a:t>
                      </a:r>
                      <a:endParaRPr sz="1300">
                        <a:latin typeface="Arial"/>
                        <a:cs typeface="Arial"/>
                      </a:endParaRPr>
                    </a:p>
                  </a:txBody>
                  <a:tcPr marL="0" marR="0" marT="0" marB="0"/>
                </a:tc>
                <a:tc>
                  <a:txBody>
                    <a:bodyPr/>
                    <a:lstStyle/>
                    <a:p>
                      <a:pPr marR="48895" algn="ctr">
                        <a:lnSpc>
                          <a:spcPct val="100000"/>
                        </a:lnSpc>
                        <a:spcBef>
                          <a:spcPts val="545"/>
                        </a:spcBef>
                      </a:pPr>
                      <a:r>
                        <a:rPr sz="1300" spc="10" dirty="0">
                          <a:latin typeface="Arial"/>
                          <a:cs typeface="Arial"/>
                        </a:rPr>
                        <a:t>73</a:t>
                      </a:r>
                      <a:endParaRPr sz="1300">
                        <a:latin typeface="Arial"/>
                        <a:cs typeface="Arial"/>
                      </a:endParaRPr>
                    </a:p>
                  </a:txBody>
                  <a:tcPr marL="0" marR="0" marT="0" marB="0"/>
                </a:tc>
                <a:tc>
                  <a:txBody>
                    <a:bodyPr/>
                    <a:lstStyle/>
                    <a:p>
                      <a:pPr marL="134620" algn="ctr">
                        <a:lnSpc>
                          <a:spcPct val="100000"/>
                        </a:lnSpc>
                        <a:spcBef>
                          <a:spcPts val="545"/>
                        </a:spcBef>
                      </a:pPr>
                      <a:r>
                        <a:rPr sz="1300" spc="5" dirty="0">
                          <a:latin typeface="Arial"/>
                          <a:cs typeface="Arial"/>
                        </a:rPr>
                        <a:t>2,148</a:t>
                      </a:r>
                      <a:endParaRPr sz="1300">
                        <a:latin typeface="Arial"/>
                        <a:cs typeface="Arial"/>
                      </a:endParaRPr>
                    </a:p>
                  </a:txBody>
                  <a:tcPr marL="0" marR="0" marT="0" marB="0"/>
                </a:tc>
              </a:tr>
              <a:tr h="378792">
                <a:tc>
                  <a:txBody>
                    <a:bodyPr/>
                    <a:lstStyle/>
                    <a:p>
                      <a:pPr marL="22225">
                        <a:lnSpc>
                          <a:spcPct val="100000"/>
                        </a:lnSpc>
                        <a:spcBef>
                          <a:spcPts val="545"/>
                        </a:spcBef>
                      </a:pPr>
                      <a:r>
                        <a:rPr sz="1300" spc="5" dirty="0">
                          <a:latin typeface="Arial"/>
                          <a:cs typeface="Arial"/>
                        </a:rPr>
                        <a:t>30,000</a:t>
                      </a:r>
                      <a:endParaRPr sz="1300">
                        <a:latin typeface="Arial"/>
                        <a:cs typeface="Arial"/>
                      </a:endParaRPr>
                    </a:p>
                  </a:txBody>
                  <a:tcPr marL="0" marR="0" marT="0" marB="0"/>
                </a:tc>
                <a:tc>
                  <a:txBody>
                    <a:bodyPr/>
                    <a:lstStyle/>
                    <a:p>
                      <a:pPr marR="48895" algn="ctr">
                        <a:lnSpc>
                          <a:spcPct val="100000"/>
                        </a:lnSpc>
                        <a:spcBef>
                          <a:spcPts val="545"/>
                        </a:spcBef>
                      </a:pPr>
                      <a:r>
                        <a:rPr sz="1300" spc="10" dirty="0">
                          <a:latin typeface="Arial"/>
                          <a:cs typeface="Arial"/>
                        </a:rPr>
                        <a:t>134</a:t>
                      </a:r>
                      <a:endParaRPr sz="1300">
                        <a:latin typeface="Arial"/>
                        <a:cs typeface="Arial"/>
                      </a:endParaRPr>
                    </a:p>
                  </a:txBody>
                  <a:tcPr marL="0" marR="0" marT="0" marB="0"/>
                </a:tc>
                <a:tc>
                  <a:txBody>
                    <a:bodyPr/>
                    <a:lstStyle/>
                    <a:p>
                      <a:pPr marL="134620" algn="ctr">
                        <a:lnSpc>
                          <a:spcPct val="100000"/>
                        </a:lnSpc>
                        <a:spcBef>
                          <a:spcPts val="545"/>
                        </a:spcBef>
                      </a:pPr>
                      <a:r>
                        <a:rPr sz="1300" spc="5" dirty="0">
                          <a:latin typeface="Arial"/>
                          <a:cs typeface="Arial"/>
                        </a:rPr>
                        <a:t>4,796</a:t>
                      </a:r>
                      <a:endParaRPr sz="1300">
                        <a:latin typeface="Arial"/>
                        <a:cs typeface="Arial"/>
                      </a:endParaRPr>
                    </a:p>
                  </a:txBody>
                  <a:tcPr marL="0" marR="0" marT="0" marB="0"/>
                </a:tc>
              </a:tr>
              <a:tr h="378792">
                <a:tc>
                  <a:txBody>
                    <a:bodyPr/>
                    <a:lstStyle/>
                    <a:p>
                      <a:pPr marL="22225">
                        <a:lnSpc>
                          <a:spcPct val="100000"/>
                        </a:lnSpc>
                        <a:spcBef>
                          <a:spcPts val="545"/>
                        </a:spcBef>
                      </a:pPr>
                      <a:r>
                        <a:rPr sz="1300" spc="5" dirty="0">
                          <a:latin typeface="Arial"/>
                          <a:cs typeface="Arial"/>
                        </a:rPr>
                        <a:t>40,000</a:t>
                      </a:r>
                      <a:endParaRPr sz="1300">
                        <a:latin typeface="Arial"/>
                        <a:cs typeface="Arial"/>
                      </a:endParaRPr>
                    </a:p>
                  </a:txBody>
                  <a:tcPr marL="0" marR="0" marT="0" marB="0"/>
                </a:tc>
                <a:tc>
                  <a:txBody>
                    <a:bodyPr/>
                    <a:lstStyle/>
                    <a:p>
                      <a:pPr marR="48895" algn="ctr">
                        <a:lnSpc>
                          <a:spcPct val="100000"/>
                        </a:lnSpc>
                        <a:spcBef>
                          <a:spcPts val="545"/>
                        </a:spcBef>
                      </a:pPr>
                      <a:r>
                        <a:rPr sz="1300" spc="10" dirty="0">
                          <a:latin typeface="Arial"/>
                          <a:cs typeface="Arial"/>
                        </a:rPr>
                        <a:t>170</a:t>
                      </a:r>
                      <a:endParaRPr sz="1300">
                        <a:latin typeface="Arial"/>
                        <a:cs typeface="Arial"/>
                      </a:endParaRPr>
                    </a:p>
                  </a:txBody>
                  <a:tcPr marL="0" marR="0" marT="0" marB="0"/>
                </a:tc>
                <a:tc>
                  <a:txBody>
                    <a:bodyPr/>
                    <a:lstStyle/>
                    <a:p>
                      <a:pPr marL="134620" algn="ctr">
                        <a:lnSpc>
                          <a:spcPct val="100000"/>
                        </a:lnSpc>
                        <a:spcBef>
                          <a:spcPts val="545"/>
                        </a:spcBef>
                      </a:pPr>
                      <a:r>
                        <a:rPr sz="1300" spc="5" dirty="0">
                          <a:latin typeface="Arial"/>
                          <a:cs typeface="Arial"/>
                        </a:rPr>
                        <a:t>9,192</a:t>
                      </a:r>
                      <a:endParaRPr sz="1300">
                        <a:latin typeface="Arial"/>
                        <a:cs typeface="Arial"/>
                      </a:endParaRPr>
                    </a:p>
                  </a:txBody>
                  <a:tcPr marL="0" marR="0" marT="0" marB="0"/>
                </a:tc>
              </a:tr>
              <a:tr h="378792">
                <a:tc>
                  <a:txBody>
                    <a:bodyPr/>
                    <a:lstStyle/>
                    <a:p>
                      <a:pPr marL="22225">
                        <a:lnSpc>
                          <a:spcPct val="100000"/>
                        </a:lnSpc>
                        <a:spcBef>
                          <a:spcPts val="545"/>
                        </a:spcBef>
                      </a:pPr>
                      <a:r>
                        <a:rPr sz="1300" spc="5" dirty="0">
                          <a:latin typeface="Arial"/>
                          <a:cs typeface="Arial"/>
                        </a:rPr>
                        <a:t>50,000</a:t>
                      </a:r>
                      <a:endParaRPr sz="1300">
                        <a:latin typeface="Arial"/>
                        <a:cs typeface="Arial"/>
                      </a:endParaRPr>
                    </a:p>
                  </a:txBody>
                  <a:tcPr marL="0" marR="0" marT="0" marB="0"/>
                </a:tc>
                <a:tc>
                  <a:txBody>
                    <a:bodyPr/>
                    <a:lstStyle/>
                    <a:p>
                      <a:pPr marR="48895" algn="ctr">
                        <a:lnSpc>
                          <a:spcPct val="100000"/>
                        </a:lnSpc>
                        <a:spcBef>
                          <a:spcPts val="545"/>
                        </a:spcBef>
                      </a:pPr>
                      <a:r>
                        <a:rPr sz="1300" spc="10" dirty="0">
                          <a:latin typeface="Arial"/>
                          <a:cs typeface="Arial"/>
                        </a:rPr>
                        <a:t>192</a:t>
                      </a:r>
                      <a:endParaRPr sz="1300">
                        <a:latin typeface="Arial"/>
                        <a:cs typeface="Arial"/>
                      </a:endParaRPr>
                    </a:p>
                  </a:txBody>
                  <a:tcPr marL="0" marR="0" marT="0" marB="0"/>
                </a:tc>
                <a:tc>
                  <a:txBody>
                    <a:bodyPr/>
                    <a:lstStyle/>
                    <a:p>
                      <a:pPr marL="135255" algn="ctr">
                        <a:lnSpc>
                          <a:spcPct val="100000"/>
                        </a:lnSpc>
                        <a:spcBef>
                          <a:spcPts val="545"/>
                        </a:spcBef>
                      </a:pPr>
                      <a:r>
                        <a:rPr sz="1300" spc="5" dirty="0">
                          <a:latin typeface="Arial"/>
                          <a:cs typeface="Arial"/>
                        </a:rPr>
                        <a:t>13,321</a:t>
                      </a:r>
                      <a:endParaRPr sz="1300">
                        <a:latin typeface="Arial"/>
                        <a:cs typeface="Arial"/>
                      </a:endParaRPr>
                    </a:p>
                  </a:txBody>
                  <a:tcPr marL="0" marR="0" marT="0" marB="0"/>
                </a:tc>
              </a:tr>
              <a:tr h="336579">
                <a:tc>
                  <a:txBody>
                    <a:bodyPr/>
                    <a:lstStyle/>
                    <a:p>
                      <a:pPr marL="22225">
                        <a:lnSpc>
                          <a:spcPct val="100000"/>
                        </a:lnSpc>
                        <a:spcBef>
                          <a:spcPts val="545"/>
                        </a:spcBef>
                      </a:pPr>
                      <a:r>
                        <a:rPr sz="1300" spc="5" dirty="0">
                          <a:latin typeface="Arial"/>
                          <a:cs typeface="Arial"/>
                        </a:rPr>
                        <a:t>60,000</a:t>
                      </a:r>
                      <a:endParaRPr sz="1300">
                        <a:latin typeface="Arial"/>
                        <a:cs typeface="Arial"/>
                      </a:endParaRPr>
                    </a:p>
                  </a:txBody>
                  <a:tcPr marL="0" marR="0" marT="0" marB="0"/>
                </a:tc>
                <a:tc>
                  <a:txBody>
                    <a:bodyPr/>
                    <a:lstStyle/>
                    <a:p>
                      <a:pPr marR="48895" algn="ctr">
                        <a:lnSpc>
                          <a:spcPct val="100000"/>
                        </a:lnSpc>
                        <a:spcBef>
                          <a:spcPts val="545"/>
                        </a:spcBef>
                      </a:pPr>
                      <a:r>
                        <a:rPr sz="1300" spc="10" dirty="0">
                          <a:latin typeface="Arial"/>
                          <a:cs typeface="Arial"/>
                        </a:rPr>
                        <a:t>205</a:t>
                      </a:r>
                      <a:endParaRPr sz="1300">
                        <a:latin typeface="Arial"/>
                        <a:cs typeface="Arial"/>
                      </a:endParaRPr>
                    </a:p>
                  </a:txBody>
                  <a:tcPr marL="0" marR="0" marT="0" marB="0"/>
                </a:tc>
                <a:tc>
                  <a:txBody>
                    <a:bodyPr/>
                    <a:lstStyle/>
                    <a:p>
                      <a:pPr marL="135255" algn="ctr">
                        <a:lnSpc>
                          <a:spcPct val="100000"/>
                        </a:lnSpc>
                        <a:spcBef>
                          <a:spcPts val="545"/>
                        </a:spcBef>
                      </a:pPr>
                      <a:r>
                        <a:rPr sz="1300" spc="5" dirty="0">
                          <a:latin typeface="Arial"/>
                          <a:cs typeface="Arial"/>
                        </a:rPr>
                        <a:t>19,299</a:t>
                      </a:r>
                      <a:endParaRPr sz="1300">
                        <a:latin typeface="Arial"/>
                        <a:cs typeface="Arial"/>
                      </a:endParaRPr>
                    </a:p>
                  </a:txBody>
                  <a:tcPr marL="0" marR="0" marT="0" marB="0"/>
                </a:tc>
              </a:tr>
            </a:tbl>
          </a:graphicData>
        </a:graphic>
      </p:graphicFrame>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244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14.16</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spc="5" dirty="0"/>
              <a:t>Given the timing data for the merge sort algorithm in the table at</a:t>
            </a:r>
            <a:r>
              <a:rPr spc="-60" dirty="0"/>
              <a:t> </a:t>
            </a:r>
            <a:r>
              <a:rPr spc="5" dirty="0"/>
              <a:t>the  beginning of this section, how long would </a:t>
            </a:r>
            <a:r>
              <a:rPr dirty="0"/>
              <a:t>it </a:t>
            </a:r>
            <a:r>
              <a:rPr spc="5" dirty="0"/>
              <a:t>take to sort an array of  100,000</a:t>
            </a:r>
            <a:r>
              <a:rPr spc="-70" dirty="0"/>
              <a:t> </a:t>
            </a:r>
            <a:r>
              <a:rPr spc="5" dirty="0"/>
              <a:t>values?</a:t>
            </a:r>
          </a:p>
          <a:p>
            <a:pPr marL="347345" marR="264795">
              <a:lnSpc>
                <a:spcPct val="115900"/>
              </a:lnSpc>
              <a:spcBef>
                <a:spcPts val="630"/>
              </a:spcBef>
            </a:pPr>
            <a:r>
              <a:rPr sz="1750" b="1" dirty="0">
                <a:latin typeface="Arial"/>
                <a:cs typeface="Arial"/>
              </a:rPr>
              <a:t>Answer: </a:t>
            </a:r>
            <a:r>
              <a:rPr sz="1750" dirty="0">
                <a:latin typeface="Microsoft Sans Serif"/>
                <a:cs typeface="Microsoft Sans Serif"/>
              </a:rPr>
              <a:t>Approximately 100,000 × log(100,000) /  50,000 × log(50,000) = 2 × 5 / 4.7 = 2.13 times</a:t>
            </a:r>
            <a:r>
              <a:rPr sz="1750" spc="270" dirty="0">
                <a:latin typeface="Microsoft Sans Serif"/>
                <a:cs typeface="Microsoft Sans Serif"/>
              </a:rPr>
              <a:t> </a:t>
            </a:r>
            <a:r>
              <a:rPr sz="1750" dirty="0">
                <a:latin typeface="Microsoft Sans Serif"/>
                <a:cs typeface="Microsoft Sans Serif"/>
              </a:rPr>
              <a:t>the</a:t>
            </a:r>
          </a:p>
          <a:p>
            <a:pPr marL="347345" marR="440055">
              <a:lnSpc>
                <a:spcPct val="115900"/>
              </a:lnSpc>
            </a:pPr>
            <a:r>
              <a:rPr sz="1750" dirty="0">
                <a:latin typeface="Microsoft Sans Serif"/>
                <a:cs typeface="Microsoft Sans Serif"/>
              </a:rPr>
              <a:t>time required for 50,000 values. That's 2.13 × 97  milliseconds or approximately 409</a:t>
            </a:r>
            <a:r>
              <a:rPr sz="1750" spc="40" dirty="0">
                <a:latin typeface="Microsoft Sans Serif"/>
                <a:cs typeface="Microsoft Sans Serif"/>
              </a:rPr>
              <a:t> </a:t>
            </a:r>
            <a:r>
              <a:rPr sz="1750" dirty="0">
                <a:latin typeface="Microsoft Sans Serif"/>
                <a:cs typeface="Microsoft Sans Serif"/>
              </a:rPr>
              <a:t>milliseconds.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358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14.17</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dirty="0"/>
              <a:t>If </a:t>
            </a:r>
            <a:r>
              <a:rPr spc="5" dirty="0"/>
              <a:t>you double the size of an array, how much longer will the merge sort  algorithm take to sort the new</a:t>
            </a:r>
            <a:r>
              <a:rPr spc="-70" dirty="0"/>
              <a:t> </a:t>
            </a:r>
            <a:r>
              <a:rPr spc="5" dirty="0"/>
              <a:t>array?</a:t>
            </a:r>
          </a:p>
          <a:p>
            <a:pPr marL="347345" marR="945515">
              <a:lnSpc>
                <a:spcPct val="115900"/>
              </a:lnSpc>
              <a:spcBef>
                <a:spcPts val="630"/>
              </a:spcBef>
            </a:pPr>
            <a:r>
              <a:rPr sz="1750" b="1" dirty="0">
                <a:latin typeface="Arial"/>
                <a:cs typeface="Arial"/>
              </a:rPr>
              <a:t>Answer: </a:t>
            </a:r>
            <a:r>
              <a:rPr sz="1750" dirty="0">
                <a:latin typeface="Microsoft Sans Serif"/>
                <a:cs typeface="Microsoft Sans Serif"/>
              </a:rPr>
              <a:t>(2</a:t>
            </a:r>
            <a:r>
              <a:rPr sz="1750" i="1" dirty="0">
                <a:latin typeface="Arial"/>
                <a:cs typeface="Arial"/>
              </a:rPr>
              <a:t>n </a:t>
            </a:r>
            <a:r>
              <a:rPr sz="1750" dirty="0">
                <a:latin typeface="Microsoft Sans Serif"/>
                <a:cs typeface="Microsoft Sans Serif"/>
              </a:rPr>
              <a:t>log(2</a:t>
            </a:r>
            <a:r>
              <a:rPr sz="1750" i="1" dirty="0">
                <a:latin typeface="Arial"/>
                <a:cs typeface="Arial"/>
              </a:rPr>
              <a:t>n</a:t>
            </a:r>
            <a:r>
              <a:rPr sz="1750" dirty="0">
                <a:latin typeface="Microsoft Sans Serif"/>
                <a:cs typeface="Microsoft Sans Serif"/>
              </a:rPr>
              <a:t>) / </a:t>
            </a:r>
            <a:r>
              <a:rPr sz="1750" i="1" dirty="0">
                <a:latin typeface="Arial"/>
                <a:cs typeface="Arial"/>
              </a:rPr>
              <a:t>n </a:t>
            </a:r>
            <a:r>
              <a:rPr sz="1750" dirty="0">
                <a:latin typeface="Microsoft Sans Serif"/>
                <a:cs typeface="Microsoft Sans Serif"/>
              </a:rPr>
              <a:t>log(</a:t>
            </a:r>
            <a:r>
              <a:rPr sz="1750" i="1" dirty="0">
                <a:latin typeface="Arial"/>
                <a:cs typeface="Arial"/>
              </a:rPr>
              <a:t>n</a:t>
            </a:r>
            <a:r>
              <a:rPr sz="1750" dirty="0">
                <a:latin typeface="Microsoft Sans Serif"/>
                <a:cs typeface="Microsoft Sans Serif"/>
              </a:rPr>
              <a:t>)) = 2(1+ log(2) /  log(</a:t>
            </a:r>
            <a:r>
              <a:rPr sz="1750" i="1" dirty="0">
                <a:latin typeface="Arial"/>
                <a:cs typeface="Arial"/>
              </a:rPr>
              <a:t>n</a:t>
            </a:r>
            <a:r>
              <a:rPr sz="1750" dirty="0">
                <a:latin typeface="Microsoft Sans Serif"/>
                <a:cs typeface="Microsoft Sans Serif"/>
              </a:rPr>
              <a:t>)). For </a:t>
            </a:r>
            <a:r>
              <a:rPr sz="1750" i="1" dirty="0">
                <a:latin typeface="Arial"/>
                <a:cs typeface="Arial"/>
              </a:rPr>
              <a:t>n </a:t>
            </a:r>
            <a:r>
              <a:rPr sz="1750" dirty="0">
                <a:latin typeface="Microsoft Sans Serif"/>
                <a:cs typeface="Microsoft Sans Serif"/>
              </a:rPr>
              <a:t>&gt; 2, that </a:t>
            </a:r>
            <a:r>
              <a:rPr sz="1750" spc="-5" dirty="0">
                <a:latin typeface="Microsoft Sans Serif"/>
                <a:cs typeface="Microsoft Sans Serif"/>
              </a:rPr>
              <a:t>is </a:t>
            </a:r>
            <a:r>
              <a:rPr sz="1750" dirty="0">
                <a:latin typeface="Microsoft Sans Serif"/>
                <a:cs typeface="Microsoft Sans Serif"/>
              </a:rPr>
              <a:t>a value &lt;</a:t>
            </a:r>
            <a:r>
              <a:rPr sz="1750" spc="160" dirty="0">
                <a:latin typeface="Microsoft Sans Serif"/>
                <a:cs typeface="Microsoft Sans Serif"/>
              </a:rPr>
              <a:t> </a:t>
            </a:r>
            <a:r>
              <a:rPr sz="1750" dirty="0">
                <a:latin typeface="Microsoft Sans Serif"/>
                <a:cs typeface="Microsoft Sans Serif"/>
              </a:rPr>
              <a:t>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774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5" dirty="0"/>
              <a:t>Sorting an </a:t>
            </a:r>
            <a:r>
              <a:rPr spc="114" dirty="0"/>
              <a:t>Array </a:t>
            </a:r>
            <a:r>
              <a:rPr spc="135" dirty="0"/>
              <a:t>of</a:t>
            </a:r>
            <a:r>
              <a:rPr spc="-280" dirty="0"/>
              <a:t> </a:t>
            </a:r>
            <a:r>
              <a:rPr spc="135" dirty="0"/>
              <a:t>Integers</a:t>
            </a:r>
          </a:p>
        </p:txBody>
      </p:sp>
      <p:sp>
        <p:nvSpPr>
          <p:cNvPr id="4" name="object 4"/>
          <p:cNvSpPr txBox="1"/>
          <p:nvPr/>
        </p:nvSpPr>
        <p:spPr>
          <a:xfrm>
            <a:off x="1013358" y="922258"/>
            <a:ext cx="4772025" cy="3027045"/>
          </a:xfrm>
          <a:prstGeom prst="rect">
            <a:avLst/>
          </a:prstGeom>
        </p:spPr>
        <p:txBody>
          <a:bodyPr vert="horz" wrap="square" lIns="0" tIns="0" rIns="0" bIns="0" rtlCol="0">
            <a:spAutoFit/>
          </a:bodyPr>
          <a:lstStyle/>
          <a:p>
            <a:pPr marL="271780" indent="-259079">
              <a:lnSpc>
                <a:spcPct val="100000"/>
              </a:lnSpc>
              <a:buAutoNum type="arabicPeriod"/>
              <a:tabLst>
                <a:tab pos="272415" algn="l"/>
              </a:tabLst>
            </a:pPr>
            <a:r>
              <a:rPr sz="1450" spc="5" dirty="0">
                <a:latin typeface="Arial"/>
                <a:cs typeface="Arial"/>
              </a:rPr>
              <a:t>Find the smallest and swap </a:t>
            </a:r>
            <a:r>
              <a:rPr sz="1450" dirty="0">
                <a:latin typeface="Arial"/>
                <a:cs typeface="Arial"/>
              </a:rPr>
              <a:t>it </a:t>
            </a:r>
            <a:r>
              <a:rPr sz="1450" spc="5" dirty="0">
                <a:latin typeface="Arial"/>
                <a:cs typeface="Arial"/>
              </a:rPr>
              <a:t>with the </a:t>
            </a:r>
            <a:r>
              <a:rPr sz="1450" dirty="0">
                <a:latin typeface="Arial"/>
                <a:cs typeface="Arial"/>
              </a:rPr>
              <a:t>first</a:t>
            </a:r>
            <a:r>
              <a:rPr sz="1450" spc="-25" dirty="0">
                <a:latin typeface="Arial"/>
                <a:cs typeface="Arial"/>
              </a:rPr>
              <a:t> </a:t>
            </a:r>
            <a:r>
              <a:rPr sz="1450" spc="5" dirty="0">
                <a:latin typeface="Arial"/>
                <a:cs typeface="Arial"/>
              </a:rPr>
              <a:t>element</a:t>
            </a:r>
            <a:endParaRPr sz="1450">
              <a:latin typeface="Arial"/>
              <a:cs typeface="Arial"/>
            </a:endParaRPr>
          </a:p>
          <a:p>
            <a:pPr marL="706120">
              <a:lnSpc>
                <a:spcPct val="100000"/>
              </a:lnSpc>
              <a:spcBef>
                <a:spcPts val="1235"/>
              </a:spcBef>
              <a:tabLst>
                <a:tab pos="984885" algn="l"/>
                <a:tab pos="1264285" algn="l"/>
                <a:tab pos="1633220" algn="l"/>
                <a:tab pos="2002155" algn="l"/>
              </a:tabLst>
            </a:pPr>
            <a:r>
              <a:rPr sz="1300" spc="10" dirty="0">
                <a:latin typeface="Arial"/>
                <a:cs typeface="Arial"/>
              </a:rPr>
              <a:t>5	9	17	11	12</a:t>
            </a:r>
            <a:endParaRPr sz="13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271780" indent="-259079">
              <a:lnSpc>
                <a:spcPct val="100000"/>
              </a:lnSpc>
              <a:spcBef>
                <a:spcPts val="1030"/>
              </a:spcBef>
              <a:buAutoNum type="arabicPeriod" startAt="2"/>
              <a:tabLst>
                <a:tab pos="272415" algn="l"/>
              </a:tabLst>
            </a:pPr>
            <a:r>
              <a:rPr sz="1450" spc="5" dirty="0">
                <a:latin typeface="Arial"/>
                <a:cs typeface="Arial"/>
              </a:rPr>
              <a:t>Find the next smallest. </a:t>
            </a:r>
            <a:r>
              <a:rPr sz="1450" dirty="0">
                <a:latin typeface="Arial"/>
                <a:cs typeface="Arial"/>
              </a:rPr>
              <a:t>It </a:t>
            </a:r>
            <a:r>
              <a:rPr sz="1450" spc="5" dirty="0">
                <a:latin typeface="Arial"/>
                <a:cs typeface="Arial"/>
              </a:rPr>
              <a:t>is already in the correct</a:t>
            </a:r>
            <a:r>
              <a:rPr sz="1450" spc="-60" dirty="0">
                <a:latin typeface="Arial"/>
                <a:cs typeface="Arial"/>
              </a:rPr>
              <a:t> </a:t>
            </a:r>
            <a:r>
              <a:rPr sz="1450" spc="5" dirty="0">
                <a:latin typeface="Arial"/>
                <a:cs typeface="Arial"/>
              </a:rPr>
              <a:t>place</a:t>
            </a:r>
            <a:endParaRPr sz="1450">
              <a:latin typeface="Arial"/>
              <a:cs typeface="Arial"/>
            </a:endParaRPr>
          </a:p>
          <a:p>
            <a:pPr marL="706120">
              <a:lnSpc>
                <a:spcPct val="100000"/>
              </a:lnSpc>
              <a:spcBef>
                <a:spcPts val="1235"/>
              </a:spcBef>
              <a:tabLst>
                <a:tab pos="984885" algn="l"/>
                <a:tab pos="1264285" algn="l"/>
                <a:tab pos="1633220" algn="l"/>
                <a:tab pos="2002155" algn="l"/>
              </a:tabLst>
            </a:pPr>
            <a:r>
              <a:rPr sz="1300" spc="10" dirty="0">
                <a:latin typeface="Arial"/>
                <a:cs typeface="Arial"/>
              </a:rPr>
              <a:t>5	9	17	11	12</a:t>
            </a:r>
            <a:endParaRPr sz="1300">
              <a:latin typeface="Arial"/>
              <a:cs typeface="Arial"/>
            </a:endParaRPr>
          </a:p>
          <a:p>
            <a:pPr>
              <a:lnSpc>
                <a:spcPct val="100000"/>
              </a:lnSpc>
            </a:pPr>
            <a:endParaRPr sz="1300">
              <a:latin typeface="Times New Roman"/>
              <a:cs typeface="Times New Roman"/>
            </a:endParaRPr>
          </a:p>
          <a:p>
            <a:pPr>
              <a:lnSpc>
                <a:spcPct val="100000"/>
              </a:lnSpc>
              <a:spcBef>
                <a:spcPts val="39"/>
              </a:spcBef>
            </a:pPr>
            <a:endParaRPr sz="1900">
              <a:latin typeface="Times New Roman"/>
              <a:cs typeface="Times New Roman"/>
            </a:endParaRPr>
          </a:p>
          <a:p>
            <a:pPr marL="271780" marR="35560" indent="-259079">
              <a:lnSpc>
                <a:spcPct val="117300"/>
              </a:lnSpc>
              <a:buAutoNum type="arabicPeriod" startAt="3"/>
              <a:tabLst>
                <a:tab pos="272415" algn="l"/>
              </a:tabLst>
            </a:pPr>
            <a:r>
              <a:rPr sz="1450" spc="5" dirty="0">
                <a:latin typeface="Arial"/>
                <a:cs typeface="Arial"/>
              </a:rPr>
              <a:t>Find the next smallest and swap </a:t>
            </a:r>
            <a:r>
              <a:rPr sz="1450" dirty="0">
                <a:latin typeface="Arial"/>
                <a:cs typeface="Arial"/>
              </a:rPr>
              <a:t>it </a:t>
            </a:r>
            <a:r>
              <a:rPr sz="1450" spc="5" dirty="0">
                <a:latin typeface="Arial"/>
                <a:cs typeface="Arial"/>
              </a:rPr>
              <a:t>with </a:t>
            </a:r>
            <a:r>
              <a:rPr sz="1450" dirty="0">
                <a:latin typeface="Arial"/>
                <a:cs typeface="Arial"/>
              </a:rPr>
              <a:t>first </a:t>
            </a:r>
            <a:r>
              <a:rPr sz="1450" spc="5" dirty="0">
                <a:latin typeface="Arial"/>
                <a:cs typeface="Arial"/>
              </a:rPr>
              <a:t>element of  unsorted</a:t>
            </a:r>
            <a:r>
              <a:rPr sz="1450" spc="-75" dirty="0">
                <a:latin typeface="Arial"/>
                <a:cs typeface="Arial"/>
              </a:rPr>
              <a:t> </a:t>
            </a:r>
            <a:r>
              <a:rPr sz="1450" spc="5" dirty="0">
                <a:latin typeface="Arial"/>
                <a:cs typeface="Arial"/>
              </a:rPr>
              <a:t>portion</a:t>
            </a:r>
            <a:endParaRPr sz="1450">
              <a:latin typeface="Arial"/>
              <a:cs typeface="Arial"/>
            </a:endParaRPr>
          </a:p>
          <a:p>
            <a:pPr marL="706120">
              <a:lnSpc>
                <a:spcPct val="100000"/>
              </a:lnSpc>
              <a:spcBef>
                <a:spcPts val="1235"/>
              </a:spcBef>
              <a:tabLst>
                <a:tab pos="984885" algn="l"/>
                <a:tab pos="1264285" algn="l"/>
                <a:tab pos="1633220" algn="l"/>
                <a:tab pos="2002155" algn="l"/>
              </a:tabLst>
            </a:pPr>
            <a:r>
              <a:rPr sz="1300" spc="10" dirty="0">
                <a:latin typeface="Arial"/>
                <a:cs typeface="Arial"/>
              </a:rPr>
              <a:t>5	9	11	17	12</a:t>
            </a:r>
            <a:endParaRPr sz="1300">
              <a:latin typeface="Arial"/>
              <a:cs typeface="Arial"/>
            </a:endParaRPr>
          </a:p>
        </p:txBody>
      </p:sp>
      <p:sp>
        <p:nvSpPr>
          <p:cNvPr id="5" name="object 5"/>
          <p:cNvSpPr txBox="1"/>
          <p:nvPr/>
        </p:nvSpPr>
        <p:spPr>
          <a:xfrm>
            <a:off x="1013358" y="4441044"/>
            <a:ext cx="884555" cy="594360"/>
          </a:xfrm>
          <a:prstGeom prst="rect">
            <a:avLst/>
          </a:prstGeom>
        </p:spPr>
        <p:txBody>
          <a:bodyPr vert="horz" wrap="square" lIns="0" tIns="0" rIns="0" bIns="0" rtlCol="0">
            <a:spAutoFit/>
          </a:bodyPr>
          <a:lstStyle/>
          <a:p>
            <a:pPr marL="12700">
              <a:lnSpc>
                <a:spcPct val="100000"/>
              </a:lnSpc>
            </a:pPr>
            <a:r>
              <a:rPr sz="1450" spc="-10" dirty="0">
                <a:latin typeface="Arial"/>
                <a:cs typeface="Arial"/>
              </a:rPr>
              <a:t>4.</a:t>
            </a:r>
            <a:r>
              <a:rPr sz="1450" spc="360" dirty="0">
                <a:latin typeface="Arial"/>
                <a:cs typeface="Arial"/>
              </a:rPr>
              <a:t> </a:t>
            </a:r>
            <a:r>
              <a:rPr sz="1450" spc="5" dirty="0">
                <a:latin typeface="Arial"/>
                <a:cs typeface="Arial"/>
              </a:rPr>
              <a:t>Repeat</a:t>
            </a:r>
            <a:endParaRPr sz="1450">
              <a:latin typeface="Arial"/>
              <a:cs typeface="Arial"/>
            </a:endParaRPr>
          </a:p>
          <a:p>
            <a:pPr marR="76835" algn="r">
              <a:lnSpc>
                <a:spcPct val="100000"/>
              </a:lnSpc>
              <a:spcBef>
                <a:spcPts val="1235"/>
              </a:spcBef>
            </a:pPr>
            <a:r>
              <a:rPr sz="1300" spc="10" dirty="0">
                <a:latin typeface="Arial"/>
                <a:cs typeface="Arial"/>
              </a:rPr>
              <a:t>5</a:t>
            </a:r>
            <a:endParaRPr sz="1300">
              <a:latin typeface="Arial"/>
              <a:cs typeface="Arial"/>
            </a:endParaRPr>
          </a:p>
        </p:txBody>
      </p:sp>
      <p:sp>
        <p:nvSpPr>
          <p:cNvPr id="6" name="object 6"/>
          <p:cNvSpPr txBox="1"/>
          <p:nvPr/>
        </p:nvSpPr>
        <p:spPr>
          <a:xfrm>
            <a:off x="1986197" y="4818950"/>
            <a:ext cx="1228725" cy="216535"/>
          </a:xfrm>
          <a:prstGeom prst="rect">
            <a:avLst/>
          </a:prstGeom>
        </p:spPr>
        <p:txBody>
          <a:bodyPr vert="horz" wrap="square" lIns="0" tIns="0" rIns="0" bIns="0" rtlCol="0">
            <a:spAutoFit/>
          </a:bodyPr>
          <a:lstStyle/>
          <a:p>
            <a:pPr marL="12700">
              <a:lnSpc>
                <a:spcPct val="100000"/>
              </a:lnSpc>
              <a:tabLst>
                <a:tab pos="291465" algn="l"/>
                <a:tab pos="660400" algn="l"/>
                <a:tab pos="1029335" algn="l"/>
              </a:tabLst>
            </a:pPr>
            <a:r>
              <a:rPr sz="1300" spc="10" dirty="0">
                <a:latin typeface="Arial"/>
                <a:cs typeface="Arial"/>
              </a:rPr>
              <a:t>9	11	12	17</a:t>
            </a:r>
            <a:endParaRPr sz="1300">
              <a:latin typeface="Arial"/>
              <a:cs typeface="Aria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345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The </a:t>
            </a:r>
            <a:r>
              <a:rPr spc="140" dirty="0"/>
              <a:t>Quicksort</a:t>
            </a:r>
            <a:r>
              <a:rPr spc="-90" dirty="0"/>
              <a:t> </a:t>
            </a:r>
            <a:r>
              <a:rPr spc="150" dirty="0"/>
              <a:t>Algorithm</a:t>
            </a:r>
          </a:p>
        </p:txBody>
      </p:sp>
      <p:sp>
        <p:nvSpPr>
          <p:cNvPr id="4" name="object 4"/>
          <p:cNvSpPr/>
          <p:nvPr/>
        </p:nvSpPr>
        <p:spPr>
          <a:xfrm>
            <a:off x="866566" y="105230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411164"/>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50766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837458"/>
            <a:ext cx="4804410" cy="2452370"/>
          </a:xfrm>
          <a:prstGeom prst="rect">
            <a:avLst/>
          </a:prstGeom>
        </p:spPr>
        <p:txBody>
          <a:bodyPr vert="horz" wrap="square" lIns="0" tIns="0" rIns="0" bIns="0" rtlCol="0">
            <a:spAutoFit/>
          </a:bodyPr>
          <a:lstStyle/>
          <a:p>
            <a:pPr marL="12700" marR="1420495">
              <a:lnSpc>
                <a:spcPct val="134600"/>
              </a:lnSpc>
            </a:pPr>
            <a:r>
              <a:rPr sz="1750" spc="5" dirty="0">
                <a:latin typeface="Microsoft Sans Serif"/>
                <a:cs typeface="Microsoft Sans Serif"/>
              </a:rPr>
              <a:t>No </a:t>
            </a:r>
            <a:r>
              <a:rPr sz="1750" dirty="0">
                <a:latin typeface="Microsoft Sans Serif"/>
                <a:cs typeface="Microsoft Sans Serif"/>
              </a:rPr>
              <a:t>temporary arrays are required.  Divide and</a:t>
            </a:r>
            <a:r>
              <a:rPr sz="1750" spc="-15" dirty="0">
                <a:latin typeface="Microsoft Sans Serif"/>
                <a:cs typeface="Microsoft Sans Serif"/>
              </a:rPr>
              <a:t> </a:t>
            </a:r>
            <a:r>
              <a:rPr sz="1750" dirty="0">
                <a:latin typeface="Microsoft Sans Serif"/>
                <a:cs typeface="Microsoft Sans Serif"/>
              </a:rPr>
              <a:t>conquer</a:t>
            </a:r>
            <a:endParaRPr sz="1750">
              <a:latin typeface="Microsoft Sans Serif"/>
              <a:cs typeface="Microsoft Sans Serif"/>
            </a:endParaRPr>
          </a:p>
          <a:p>
            <a:pPr marL="631825" indent="-266700">
              <a:lnSpc>
                <a:spcPct val="100000"/>
              </a:lnSpc>
              <a:spcBef>
                <a:spcPts val="1210"/>
              </a:spcBef>
              <a:buAutoNum type="arabicPeriod"/>
              <a:tabLst>
                <a:tab pos="632460" algn="l"/>
              </a:tabLst>
            </a:pPr>
            <a:r>
              <a:rPr sz="1500" spc="-5" dirty="0">
                <a:latin typeface="Arial"/>
                <a:cs typeface="Arial"/>
              </a:rPr>
              <a:t>Partition the</a:t>
            </a:r>
            <a:r>
              <a:rPr sz="1500" spc="-65" dirty="0">
                <a:latin typeface="Arial"/>
                <a:cs typeface="Arial"/>
              </a:rPr>
              <a:t> </a:t>
            </a:r>
            <a:r>
              <a:rPr sz="1500" spc="-5" dirty="0">
                <a:latin typeface="Arial"/>
                <a:cs typeface="Arial"/>
              </a:rPr>
              <a:t>range</a:t>
            </a:r>
            <a:endParaRPr sz="1500">
              <a:latin typeface="Arial"/>
              <a:cs typeface="Arial"/>
            </a:endParaRPr>
          </a:p>
          <a:p>
            <a:pPr marL="631825" indent="-266700">
              <a:lnSpc>
                <a:spcPct val="100000"/>
              </a:lnSpc>
              <a:spcBef>
                <a:spcPts val="630"/>
              </a:spcBef>
              <a:buAutoNum type="arabicPeriod"/>
              <a:tabLst>
                <a:tab pos="632460" algn="l"/>
              </a:tabLst>
            </a:pPr>
            <a:r>
              <a:rPr sz="1500" spc="-5" dirty="0">
                <a:latin typeface="Arial"/>
                <a:cs typeface="Arial"/>
              </a:rPr>
              <a:t>Sort each</a:t>
            </a:r>
            <a:r>
              <a:rPr sz="1500" spc="-65" dirty="0">
                <a:latin typeface="Arial"/>
                <a:cs typeface="Arial"/>
              </a:rPr>
              <a:t> </a:t>
            </a:r>
            <a:r>
              <a:rPr sz="1500" spc="-5" dirty="0">
                <a:latin typeface="Arial"/>
                <a:cs typeface="Arial"/>
              </a:rPr>
              <a:t>partition</a:t>
            </a:r>
            <a:endParaRPr sz="1500">
              <a:latin typeface="Arial"/>
              <a:cs typeface="Arial"/>
            </a:endParaRPr>
          </a:p>
          <a:p>
            <a:pPr marL="12700" marR="5080" algn="just">
              <a:lnSpc>
                <a:spcPct val="115900"/>
              </a:lnSpc>
              <a:spcBef>
                <a:spcPts val="755"/>
              </a:spcBef>
            </a:pPr>
            <a:r>
              <a:rPr sz="1750" dirty="0">
                <a:latin typeface="Microsoft Sans Serif"/>
                <a:cs typeface="Microsoft Sans Serif"/>
              </a:rPr>
              <a:t>In quicksort, one partitions the elements into two  groups, holding the smaller and larger elements.  Then one sorts each</a:t>
            </a:r>
            <a:r>
              <a:rPr sz="1750" spc="70" dirty="0">
                <a:latin typeface="Microsoft Sans Serif"/>
                <a:cs typeface="Microsoft Sans Serif"/>
              </a:rPr>
              <a:t> </a:t>
            </a:r>
            <a:r>
              <a:rPr sz="1750" dirty="0">
                <a:latin typeface="Microsoft Sans Serif"/>
                <a:cs typeface="Microsoft Sans Serif"/>
              </a:rPr>
              <a:t>group.</a:t>
            </a:r>
            <a:endParaRPr sz="1750">
              <a:latin typeface="Microsoft Sans Serif"/>
              <a:cs typeface="Microsoft Sans Serif"/>
            </a:endParaRPr>
          </a:p>
        </p:txBody>
      </p:sp>
      <p:sp>
        <p:nvSpPr>
          <p:cNvPr id="8" name="object 2"/>
          <p:cNvSpPr/>
          <p:nvPr/>
        </p:nvSpPr>
        <p:spPr>
          <a:xfrm>
            <a:off x="2037993" y="3353825"/>
            <a:ext cx="2442159" cy="18739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3187"/>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The </a:t>
            </a:r>
            <a:r>
              <a:rPr spc="140" dirty="0"/>
              <a:t>Quicksort</a:t>
            </a:r>
            <a:r>
              <a:rPr spc="-90" dirty="0"/>
              <a:t> </a:t>
            </a:r>
            <a:r>
              <a:rPr spc="150" dirty="0"/>
              <a:t>Algorithm</a:t>
            </a:r>
          </a:p>
        </p:txBody>
      </p:sp>
      <p:sp>
        <p:nvSpPr>
          <p:cNvPr id="4" name="object 4"/>
          <p:cNvSpPr txBox="1"/>
          <p:nvPr/>
        </p:nvSpPr>
        <p:spPr>
          <a:xfrm>
            <a:off x="841646" y="927440"/>
            <a:ext cx="5632450" cy="977831"/>
          </a:xfrm>
          <a:prstGeom prst="rect">
            <a:avLst/>
          </a:prstGeom>
          <a:ln w="9968">
            <a:solidFill>
              <a:srgbClr val="CCCCCC"/>
            </a:solidFill>
          </a:ln>
        </p:spPr>
        <p:txBody>
          <a:bodyPr vert="horz" wrap="square" lIns="0" tIns="61594" rIns="0" bIns="0" rtlCol="0">
            <a:spAutoFit/>
          </a:bodyPr>
          <a:lstStyle/>
          <a:p>
            <a:pPr marL="57150">
              <a:lnSpc>
                <a:spcPct val="100000"/>
              </a:lnSpc>
              <a:spcBef>
                <a:spcPts val="484"/>
              </a:spcBef>
            </a:pPr>
            <a:r>
              <a:rPr sz="850" spc="15" dirty="0">
                <a:latin typeface="Courier" charset="0"/>
                <a:cs typeface="Courier" charset="0"/>
              </a:rPr>
              <a:t>public void sort(int from, int</a:t>
            </a:r>
            <a:r>
              <a:rPr sz="850" spc="-15" dirty="0">
                <a:latin typeface="Courier" charset="0"/>
                <a:cs typeface="Courier" charset="0"/>
              </a:rPr>
              <a:t> </a:t>
            </a:r>
            <a:r>
              <a:rPr sz="850" spc="15" dirty="0">
                <a:latin typeface="Courier" charset="0"/>
                <a:cs typeface="Courier" charset="0"/>
              </a:rPr>
              <a:t>to)</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if (from &gt;= to)</a:t>
            </a:r>
            <a:r>
              <a:rPr sz="850" spc="-40" dirty="0">
                <a:latin typeface="Courier" charset="0"/>
                <a:cs typeface="Courier" charset="0"/>
              </a:rPr>
              <a:t> </a:t>
            </a:r>
            <a:r>
              <a:rPr sz="850" spc="15" dirty="0">
                <a:latin typeface="Courier" charset="0"/>
                <a:cs typeface="Courier" charset="0"/>
              </a:rPr>
              <a:t>return;</a:t>
            </a:r>
            <a:endParaRPr sz="850" dirty="0">
              <a:latin typeface="Courier" charset="0"/>
              <a:cs typeface="Courier" charset="0"/>
            </a:endParaRPr>
          </a:p>
          <a:p>
            <a:pPr marL="259079" marR="3470910">
              <a:lnSpc>
                <a:spcPct val="100000"/>
              </a:lnSpc>
            </a:pPr>
            <a:r>
              <a:rPr sz="850" spc="15" dirty="0">
                <a:latin typeface="Courier" charset="0"/>
                <a:cs typeface="Courier" charset="0"/>
              </a:rPr>
              <a:t>int p = partition(from, to);  sort(from,</a:t>
            </a:r>
            <a:r>
              <a:rPr sz="850" spc="-55" dirty="0">
                <a:latin typeface="Courier" charset="0"/>
                <a:cs typeface="Courier" charset="0"/>
              </a:rPr>
              <a:t> </a:t>
            </a:r>
            <a:r>
              <a:rPr sz="850" spc="15" dirty="0">
                <a:latin typeface="Courier" charset="0"/>
                <a:cs typeface="Courier" charset="0"/>
              </a:rPr>
              <a:t>p);</a:t>
            </a:r>
            <a:endParaRPr sz="850" dirty="0">
              <a:latin typeface="Courier" charset="0"/>
              <a:cs typeface="Courier" charset="0"/>
            </a:endParaRPr>
          </a:p>
          <a:p>
            <a:pPr marL="259079">
              <a:lnSpc>
                <a:spcPct val="100000"/>
              </a:lnSpc>
            </a:pPr>
            <a:r>
              <a:rPr sz="850" spc="15" dirty="0">
                <a:latin typeface="Courier" charset="0"/>
                <a:cs typeface="Courier" charset="0"/>
              </a:rPr>
              <a:t>sort(p + 1,</a:t>
            </a:r>
            <a:r>
              <a:rPr sz="850" spc="-55" dirty="0">
                <a:latin typeface="Courier" charset="0"/>
                <a:cs typeface="Courier" charset="0"/>
              </a:rPr>
              <a:t> </a:t>
            </a:r>
            <a:r>
              <a:rPr sz="850" spc="15" dirty="0">
                <a:latin typeface="Courier" charset="0"/>
                <a:cs typeface="Courier" charset="0"/>
              </a:rPr>
              <a:t>to);</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305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The </a:t>
            </a:r>
            <a:r>
              <a:rPr spc="140" dirty="0"/>
              <a:t>Quicksort</a:t>
            </a:r>
            <a:r>
              <a:rPr spc="-90" dirty="0"/>
              <a:t> </a:t>
            </a:r>
            <a:r>
              <a:rPr spc="150" dirty="0"/>
              <a:t>Algorithm</a:t>
            </a:r>
          </a:p>
        </p:txBody>
      </p:sp>
      <p:sp>
        <p:nvSpPr>
          <p:cNvPr id="4" name="object 4"/>
          <p:cNvSpPr/>
          <p:nvPr/>
        </p:nvSpPr>
        <p:spPr>
          <a:xfrm>
            <a:off x="866566" y="1051911"/>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1065913" y="1225400"/>
            <a:ext cx="2143125" cy="26913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66566" y="175965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1065913" y="2242149"/>
            <a:ext cx="2332520" cy="2691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66566" y="278638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1049182" y="929340"/>
            <a:ext cx="5076825" cy="2021205"/>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Starting</a:t>
            </a:r>
            <a:r>
              <a:rPr sz="1750" spc="-45" dirty="0">
                <a:latin typeface="Microsoft Sans Serif"/>
                <a:cs typeface="Microsoft Sans Serif"/>
              </a:rPr>
              <a:t> </a:t>
            </a:r>
            <a:r>
              <a:rPr sz="1750" dirty="0">
                <a:latin typeface="Microsoft Sans Serif"/>
                <a:cs typeface="Microsoft Sans Serif"/>
              </a:rPr>
              <a:t>range</a:t>
            </a:r>
            <a:endParaRPr sz="1750">
              <a:latin typeface="Microsoft Sans Serif"/>
              <a:cs typeface="Microsoft Sans Serif"/>
            </a:endParaRPr>
          </a:p>
          <a:p>
            <a:pPr>
              <a:lnSpc>
                <a:spcPct val="100000"/>
              </a:lnSpc>
            </a:pPr>
            <a:endParaRPr sz="1700">
              <a:latin typeface="Times New Roman"/>
              <a:cs typeface="Times New Roman"/>
            </a:endParaRPr>
          </a:p>
          <a:p>
            <a:pPr marL="12700" marR="5080">
              <a:lnSpc>
                <a:spcPct val="115900"/>
              </a:lnSpc>
              <a:spcBef>
                <a:spcPts val="1185"/>
              </a:spcBef>
            </a:pPr>
            <a:r>
              <a:rPr sz="1750" spc="5" dirty="0">
                <a:latin typeface="Microsoft Sans Serif"/>
                <a:cs typeface="Microsoft Sans Serif"/>
              </a:rPr>
              <a:t>A </a:t>
            </a:r>
            <a:r>
              <a:rPr sz="1750" dirty="0">
                <a:latin typeface="Microsoft Sans Serif"/>
                <a:cs typeface="Microsoft Sans Serif"/>
              </a:rPr>
              <a:t>partition of the range so that no element </a:t>
            </a:r>
            <a:r>
              <a:rPr sz="1750" spc="-5" dirty="0">
                <a:latin typeface="Microsoft Sans Serif"/>
                <a:cs typeface="Microsoft Sans Serif"/>
              </a:rPr>
              <a:t>in </a:t>
            </a:r>
            <a:r>
              <a:rPr sz="1750" dirty="0">
                <a:latin typeface="Microsoft Sans Serif"/>
                <a:cs typeface="Microsoft Sans Serif"/>
              </a:rPr>
              <a:t>first  section </a:t>
            </a:r>
            <a:r>
              <a:rPr sz="1750" spc="-5" dirty="0">
                <a:latin typeface="Microsoft Sans Serif"/>
                <a:cs typeface="Microsoft Sans Serif"/>
              </a:rPr>
              <a:t>is </a:t>
            </a:r>
            <a:r>
              <a:rPr sz="1750" dirty="0">
                <a:latin typeface="Microsoft Sans Serif"/>
                <a:cs typeface="Microsoft Sans Serif"/>
              </a:rPr>
              <a:t>larger than element </a:t>
            </a:r>
            <a:r>
              <a:rPr sz="1750" spc="-5" dirty="0">
                <a:latin typeface="Microsoft Sans Serif"/>
                <a:cs typeface="Microsoft Sans Serif"/>
              </a:rPr>
              <a:t>in </a:t>
            </a:r>
            <a:r>
              <a:rPr sz="1750" dirty="0">
                <a:latin typeface="Microsoft Sans Serif"/>
                <a:cs typeface="Microsoft Sans Serif"/>
              </a:rPr>
              <a:t>second</a:t>
            </a:r>
            <a:r>
              <a:rPr sz="1750" spc="160" dirty="0">
                <a:latin typeface="Microsoft Sans Serif"/>
                <a:cs typeface="Microsoft Sans Serif"/>
              </a:rPr>
              <a:t> </a:t>
            </a:r>
            <a:r>
              <a:rPr sz="1750" dirty="0">
                <a:latin typeface="Microsoft Sans Serif"/>
                <a:cs typeface="Microsoft Sans Serif"/>
              </a:rPr>
              <a:t>section</a:t>
            </a:r>
            <a:endParaRPr sz="1750">
              <a:latin typeface="Microsoft Sans Serif"/>
              <a:cs typeface="Microsoft Sans Serif"/>
            </a:endParaRPr>
          </a:p>
          <a:p>
            <a:pPr>
              <a:lnSpc>
                <a:spcPct val="100000"/>
              </a:lnSpc>
            </a:pPr>
            <a:endParaRPr sz="1700">
              <a:latin typeface="Times New Roman"/>
              <a:cs typeface="Times New Roman"/>
            </a:endParaRPr>
          </a:p>
          <a:p>
            <a:pPr>
              <a:lnSpc>
                <a:spcPct val="100000"/>
              </a:lnSpc>
              <a:spcBef>
                <a:spcPts val="44"/>
              </a:spcBef>
            </a:pPr>
            <a:endParaRPr sz="1350">
              <a:latin typeface="Times New Roman"/>
              <a:cs typeface="Times New Roman"/>
            </a:endParaRPr>
          </a:p>
          <a:p>
            <a:pPr marL="12700">
              <a:lnSpc>
                <a:spcPct val="100000"/>
              </a:lnSpc>
            </a:pPr>
            <a:r>
              <a:rPr sz="1750" dirty="0">
                <a:latin typeface="Microsoft Sans Serif"/>
                <a:cs typeface="Microsoft Sans Serif"/>
              </a:rPr>
              <a:t>Recursively apply the algorithm </a:t>
            </a:r>
            <a:r>
              <a:rPr sz="1750" spc="-5" dirty="0">
                <a:latin typeface="Microsoft Sans Serif"/>
                <a:cs typeface="Microsoft Sans Serif"/>
              </a:rPr>
              <a:t>until </a:t>
            </a:r>
            <a:r>
              <a:rPr sz="1750" dirty="0">
                <a:latin typeface="Microsoft Sans Serif"/>
                <a:cs typeface="Microsoft Sans Serif"/>
              </a:rPr>
              <a:t>array </a:t>
            </a:r>
            <a:r>
              <a:rPr sz="1750" spc="-5" dirty="0">
                <a:latin typeface="Microsoft Sans Serif"/>
                <a:cs typeface="Microsoft Sans Serif"/>
              </a:rPr>
              <a:t>is</a:t>
            </a:r>
            <a:r>
              <a:rPr sz="1750" spc="165" dirty="0">
                <a:latin typeface="Microsoft Sans Serif"/>
                <a:cs typeface="Microsoft Sans Serif"/>
              </a:rPr>
              <a:t> </a:t>
            </a:r>
            <a:r>
              <a:rPr sz="1750" dirty="0">
                <a:latin typeface="Microsoft Sans Serif"/>
                <a:cs typeface="Microsoft Sans Serif"/>
              </a:rPr>
              <a:t>sorted</a:t>
            </a:r>
            <a:endParaRPr sz="1750">
              <a:latin typeface="Microsoft Sans Serif"/>
              <a:cs typeface="Microsoft Sans Serif"/>
            </a:endParaRPr>
          </a:p>
        </p:txBody>
      </p:sp>
      <p:sp>
        <p:nvSpPr>
          <p:cNvPr id="10" name="object 10"/>
          <p:cNvSpPr/>
          <p:nvPr/>
        </p:nvSpPr>
        <p:spPr>
          <a:xfrm>
            <a:off x="1065913" y="2959839"/>
            <a:ext cx="2322550" cy="26913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419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The </a:t>
            </a:r>
            <a:r>
              <a:rPr spc="140" dirty="0"/>
              <a:t>Quicksort</a:t>
            </a:r>
            <a:r>
              <a:rPr spc="-90" dirty="0"/>
              <a:t> </a:t>
            </a:r>
            <a:r>
              <a:rPr spc="150" dirty="0"/>
              <a:t>Algorithm</a:t>
            </a:r>
          </a:p>
        </p:txBody>
      </p:sp>
      <p:sp>
        <p:nvSpPr>
          <p:cNvPr id="4" name="object 4"/>
          <p:cNvSpPr txBox="1"/>
          <p:nvPr/>
        </p:nvSpPr>
        <p:spPr>
          <a:xfrm>
            <a:off x="841646" y="928446"/>
            <a:ext cx="5632450" cy="1804670"/>
          </a:xfrm>
          <a:prstGeom prst="rect">
            <a:avLst/>
          </a:prstGeom>
          <a:ln w="9968">
            <a:solidFill>
              <a:srgbClr val="CCCCCC"/>
            </a:solidFill>
          </a:ln>
        </p:spPr>
        <p:txBody>
          <a:bodyPr vert="horz" wrap="square" lIns="0" tIns="61594" rIns="0" bIns="0" rtlCol="0">
            <a:spAutoFit/>
          </a:bodyPr>
          <a:lstStyle/>
          <a:p>
            <a:pPr marL="57150">
              <a:lnSpc>
                <a:spcPct val="100000"/>
              </a:lnSpc>
              <a:spcBef>
                <a:spcPts val="484"/>
              </a:spcBef>
            </a:pPr>
            <a:r>
              <a:rPr sz="850" spc="15" dirty="0">
                <a:latin typeface="Courier" charset="0"/>
                <a:cs typeface="Courier" charset="0"/>
              </a:rPr>
              <a:t>private static int partition(int[] a, int from, int</a:t>
            </a:r>
            <a:r>
              <a:rPr sz="850" spc="30" dirty="0">
                <a:latin typeface="Courier" charset="0"/>
                <a:cs typeface="Courier" charset="0"/>
              </a:rPr>
              <a:t> </a:t>
            </a:r>
            <a:r>
              <a:rPr sz="850" spc="15" dirty="0">
                <a:latin typeface="Courier" charset="0"/>
                <a:cs typeface="Courier" charset="0"/>
              </a:rPr>
              <a:t>to)</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326390" marR="3942079">
              <a:lnSpc>
                <a:spcPct val="100000"/>
              </a:lnSpc>
            </a:pPr>
            <a:r>
              <a:rPr sz="850" spc="15" dirty="0">
                <a:latin typeface="Courier" charset="0"/>
                <a:cs typeface="Courier" charset="0"/>
              </a:rPr>
              <a:t>int pivot = a[from];  int i = from - 1;  int j = to + 1;  while (i &lt;</a:t>
            </a:r>
            <a:r>
              <a:rPr sz="850" spc="-60" dirty="0">
                <a:latin typeface="Courier" charset="0"/>
                <a:cs typeface="Courier" charset="0"/>
              </a:rPr>
              <a:t> </a:t>
            </a:r>
            <a:r>
              <a:rPr sz="850" spc="15" dirty="0">
                <a:latin typeface="Courier" charset="0"/>
                <a:cs typeface="Courier" charset="0"/>
              </a:rPr>
              <a:t>j)</a:t>
            </a:r>
            <a:endParaRPr sz="850" dirty="0">
              <a:latin typeface="Courier" charset="0"/>
              <a:cs typeface="Courier" charset="0"/>
            </a:endParaRPr>
          </a:p>
          <a:p>
            <a:pPr marL="326390">
              <a:lnSpc>
                <a:spcPct val="100000"/>
              </a:lnSpc>
            </a:pPr>
            <a:r>
              <a:rPr sz="850" spc="15" dirty="0">
                <a:latin typeface="Courier" charset="0"/>
                <a:cs typeface="Courier" charset="0"/>
              </a:rPr>
              <a:t>{</a:t>
            </a:r>
            <a:endParaRPr sz="850" dirty="0">
              <a:latin typeface="Courier" charset="0"/>
              <a:cs typeface="Courier" charset="0"/>
            </a:endParaRPr>
          </a:p>
          <a:p>
            <a:pPr marL="595630" marR="2731135">
              <a:lnSpc>
                <a:spcPct val="100000"/>
              </a:lnSpc>
            </a:pPr>
            <a:r>
              <a:rPr sz="850" spc="15" dirty="0">
                <a:latin typeface="Courier" charset="0"/>
                <a:cs typeface="Courier" charset="0"/>
              </a:rPr>
              <a:t>i++; while (a[i] &lt; pivot) { i++; }  j--; while (a[j] &gt; pivot) { j--;</a:t>
            </a:r>
            <a:r>
              <a:rPr sz="850" spc="-20" dirty="0">
                <a:latin typeface="Courier" charset="0"/>
                <a:cs typeface="Courier" charset="0"/>
              </a:rPr>
              <a:t> </a:t>
            </a:r>
            <a:r>
              <a:rPr sz="850" spc="15" dirty="0">
                <a:latin typeface="Courier" charset="0"/>
                <a:cs typeface="Courier" charset="0"/>
              </a:rPr>
              <a:t>}</a:t>
            </a:r>
            <a:endParaRPr sz="850" dirty="0">
              <a:latin typeface="Courier" charset="0"/>
              <a:cs typeface="Courier" charset="0"/>
            </a:endParaRPr>
          </a:p>
          <a:p>
            <a:pPr marL="595630">
              <a:lnSpc>
                <a:spcPct val="100000"/>
              </a:lnSpc>
            </a:pPr>
            <a:r>
              <a:rPr sz="850" spc="15" dirty="0">
                <a:latin typeface="Courier" charset="0"/>
                <a:cs typeface="Courier" charset="0"/>
              </a:rPr>
              <a:t>if (i &lt; j) { ArrayUtil.swap(a, i, j);</a:t>
            </a:r>
            <a:r>
              <a:rPr sz="850" spc="-10" dirty="0">
                <a:latin typeface="Courier" charset="0"/>
                <a:cs typeface="Courier" charset="0"/>
              </a:rPr>
              <a:t> </a:t>
            </a:r>
            <a:r>
              <a:rPr sz="850" spc="15" dirty="0">
                <a:latin typeface="Courier" charset="0"/>
                <a:cs typeface="Courier" charset="0"/>
              </a:rPr>
              <a:t>}</a:t>
            </a:r>
            <a:endParaRPr sz="850" dirty="0">
              <a:latin typeface="Courier" charset="0"/>
              <a:cs typeface="Courier" charset="0"/>
            </a:endParaRPr>
          </a:p>
          <a:p>
            <a:pPr marL="326390">
              <a:lnSpc>
                <a:spcPct val="100000"/>
              </a:lnSpc>
            </a:pPr>
            <a:r>
              <a:rPr sz="850" spc="15" dirty="0">
                <a:latin typeface="Courier" charset="0"/>
                <a:cs typeface="Courier" charset="0"/>
              </a:rPr>
              <a:t>}</a:t>
            </a:r>
            <a:endParaRPr sz="850" dirty="0">
              <a:latin typeface="Courier" charset="0"/>
              <a:cs typeface="Courier" charset="0"/>
            </a:endParaRPr>
          </a:p>
          <a:p>
            <a:pPr marL="326390">
              <a:lnSpc>
                <a:spcPct val="100000"/>
              </a:lnSpc>
            </a:pPr>
            <a:r>
              <a:rPr sz="850" spc="15" dirty="0">
                <a:latin typeface="Courier" charset="0"/>
                <a:cs typeface="Courier" charset="0"/>
              </a:rPr>
              <a:t>return</a:t>
            </a:r>
            <a:r>
              <a:rPr sz="850" spc="-65" dirty="0">
                <a:latin typeface="Courier" charset="0"/>
                <a:cs typeface="Courier" charset="0"/>
              </a:rPr>
              <a:t> </a:t>
            </a:r>
            <a:r>
              <a:rPr sz="850" spc="15" dirty="0">
                <a:latin typeface="Courier" charset="0"/>
                <a:cs typeface="Courier" charset="0"/>
              </a:rPr>
              <a:t>j;</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4294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5038"/>
            <a:ext cx="4013835" cy="694690"/>
          </a:xfrm>
          <a:prstGeom prst="rect">
            <a:avLst/>
          </a:prstGeom>
        </p:spPr>
        <p:txBody>
          <a:bodyPr vert="horz" wrap="square" lIns="0" tIns="0" rIns="0" bIns="0" rtlCol="0">
            <a:spAutoFit/>
          </a:bodyPr>
          <a:lstStyle/>
          <a:p>
            <a:pPr marL="12700" marR="5080">
              <a:lnSpc>
                <a:spcPts val="2750"/>
              </a:lnSpc>
            </a:pPr>
            <a:r>
              <a:rPr spc="114" dirty="0"/>
              <a:t>The </a:t>
            </a:r>
            <a:r>
              <a:rPr spc="140" dirty="0"/>
              <a:t>Quicksort </a:t>
            </a:r>
            <a:r>
              <a:rPr spc="150" dirty="0"/>
              <a:t>Algorithm</a:t>
            </a:r>
            <a:r>
              <a:rPr spc="-185" dirty="0"/>
              <a:t> </a:t>
            </a:r>
            <a:r>
              <a:rPr spc="-160" dirty="0"/>
              <a:t>-  </a:t>
            </a:r>
            <a:r>
              <a:rPr spc="105" dirty="0"/>
              <a:t>Partitioning</a:t>
            </a:r>
          </a:p>
        </p:txBody>
      </p:sp>
      <p:sp>
        <p:nvSpPr>
          <p:cNvPr id="4" name="object 4"/>
          <p:cNvSpPr txBox="1"/>
          <p:nvPr/>
        </p:nvSpPr>
        <p:spPr>
          <a:xfrm>
            <a:off x="900281" y="2170169"/>
            <a:ext cx="868680" cy="123189"/>
          </a:xfrm>
          <a:prstGeom prst="rect">
            <a:avLst/>
          </a:prstGeom>
        </p:spPr>
        <p:txBody>
          <a:bodyPr vert="horz" wrap="square" lIns="0" tIns="0" rIns="0" bIns="0" rtlCol="0">
            <a:spAutoFit/>
          </a:bodyPr>
          <a:lstStyle/>
          <a:p>
            <a:pPr marL="12700">
              <a:lnSpc>
                <a:spcPct val="100000"/>
              </a:lnSpc>
            </a:pPr>
            <a:r>
              <a:rPr sz="700" i="1" spc="10" dirty="0">
                <a:latin typeface="Arial"/>
                <a:cs typeface="Arial"/>
              </a:rPr>
              <a:t>Partitioning </a:t>
            </a:r>
            <a:r>
              <a:rPr sz="700" i="1" spc="15" dirty="0">
                <a:latin typeface="Arial"/>
                <a:cs typeface="Arial"/>
              </a:rPr>
              <a:t>a</a:t>
            </a:r>
            <a:r>
              <a:rPr sz="700" i="1" spc="-40" dirty="0">
                <a:latin typeface="Arial"/>
                <a:cs typeface="Arial"/>
              </a:rPr>
              <a:t> </a:t>
            </a:r>
            <a:r>
              <a:rPr sz="700" i="1" spc="15" dirty="0">
                <a:latin typeface="Arial"/>
                <a:cs typeface="Arial"/>
              </a:rPr>
              <a:t>Range</a:t>
            </a:r>
            <a:endParaRPr sz="700">
              <a:latin typeface="Arial"/>
              <a:cs typeface="Arial"/>
            </a:endParaRPr>
          </a:p>
        </p:txBody>
      </p:sp>
      <p:sp>
        <p:nvSpPr>
          <p:cNvPr id="5" name="object 5"/>
          <p:cNvSpPr/>
          <p:nvPr/>
        </p:nvSpPr>
        <p:spPr>
          <a:xfrm>
            <a:off x="1803552" y="1295173"/>
            <a:ext cx="4525479" cy="95692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900281" y="2578867"/>
            <a:ext cx="1007744" cy="123189"/>
          </a:xfrm>
          <a:prstGeom prst="rect">
            <a:avLst/>
          </a:prstGeom>
        </p:spPr>
        <p:txBody>
          <a:bodyPr vert="horz" wrap="square" lIns="0" tIns="0" rIns="0" bIns="0" rtlCol="0">
            <a:spAutoFit/>
          </a:bodyPr>
          <a:lstStyle/>
          <a:p>
            <a:pPr marL="12700">
              <a:lnSpc>
                <a:spcPct val="100000"/>
              </a:lnSpc>
            </a:pPr>
            <a:r>
              <a:rPr sz="700" i="1" spc="15" dirty="0">
                <a:latin typeface="Arial"/>
                <a:cs typeface="Arial"/>
              </a:rPr>
              <a:t>Extending the</a:t>
            </a:r>
            <a:r>
              <a:rPr sz="700" i="1" spc="-65" dirty="0">
                <a:latin typeface="Arial"/>
                <a:cs typeface="Arial"/>
              </a:rPr>
              <a:t> </a:t>
            </a:r>
            <a:r>
              <a:rPr sz="700" i="1" spc="10" dirty="0">
                <a:latin typeface="Arial"/>
                <a:cs typeface="Arial"/>
              </a:rPr>
              <a:t>Partitions</a:t>
            </a:r>
            <a:endParaRPr sz="700">
              <a:latin typeface="Arial"/>
              <a:cs typeface="Arial"/>
            </a:endParaRPr>
          </a:p>
        </p:txBody>
      </p:sp>
      <p:sp>
        <p:nvSpPr>
          <p:cNvPr id="7" name="object 7"/>
          <p:cNvSpPr/>
          <p:nvPr/>
        </p:nvSpPr>
        <p:spPr>
          <a:xfrm>
            <a:off x="916393" y="2740545"/>
            <a:ext cx="4525479" cy="143539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392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The </a:t>
            </a:r>
            <a:r>
              <a:rPr spc="140" dirty="0"/>
              <a:t>Quicksort</a:t>
            </a:r>
            <a:r>
              <a:rPr spc="-90" dirty="0"/>
              <a:t> </a:t>
            </a:r>
            <a:r>
              <a:rPr spc="150" dirty="0"/>
              <a:t>Algorithm</a:t>
            </a:r>
          </a:p>
        </p:txBody>
      </p:sp>
      <p:sp>
        <p:nvSpPr>
          <p:cNvPr id="4" name="object 4"/>
          <p:cNvSpPr/>
          <p:nvPr/>
        </p:nvSpPr>
        <p:spPr>
          <a:xfrm>
            <a:off x="866566" y="105278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72065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089481"/>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930214"/>
            <a:ext cx="5114290" cy="2198370"/>
          </a:xfrm>
          <a:prstGeom prst="rect">
            <a:avLst/>
          </a:prstGeom>
        </p:spPr>
        <p:txBody>
          <a:bodyPr vert="horz" wrap="square" lIns="0" tIns="0" rIns="0" bIns="0" rtlCol="0">
            <a:spAutoFit/>
          </a:bodyPr>
          <a:lstStyle/>
          <a:p>
            <a:pPr marL="12700">
              <a:lnSpc>
                <a:spcPct val="100000"/>
              </a:lnSpc>
            </a:pPr>
            <a:r>
              <a:rPr sz="1750" spc="5" dirty="0">
                <a:latin typeface="Microsoft Sans Serif"/>
                <a:cs typeface="Microsoft Sans Serif"/>
              </a:rPr>
              <a:t>On </a:t>
            </a:r>
            <a:r>
              <a:rPr sz="1750" dirty="0">
                <a:latin typeface="Microsoft Sans Serif"/>
                <a:cs typeface="Microsoft Sans Serif"/>
              </a:rPr>
              <a:t>average, the quicksort algorithm </a:t>
            </a:r>
            <a:r>
              <a:rPr sz="1750" spc="-5" dirty="0">
                <a:latin typeface="Microsoft Sans Serif"/>
                <a:cs typeface="Microsoft Sans Serif"/>
              </a:rPr>
              <a:t>is </a:t>
            </a:r>
            <a:r>
              <a:rPr sz="1750" dirty="0">
                <a:latin typeface="Microsoft Sans Serif"/>
                <a:cs typeface="Microsoft Sans Serif"/>
              </a:rPr>
              <a:t>an</a:t>
            </a:r>
            <a:r>
              <a:rPr sz="1750" spc="135" dirty="0">
                <a:latin typeface="Microsoft Sans Serif"/>
                <a:cs typeface="Microsoft Sans Serif"/>
              </a:rPr>
              <a:t> </a:t>
            </a:r>
            <a:r>
              <a:rPr sz="1750" i="1" dirty="0">
                <a:latin typeface="Arial"/>
                <a:cs typeface="Arial"/>
              </a:rPr>
              <a:t>O</a:t>
            </a:r>
            <a:r>
              <a:rPr sz="1750" dirty="0">
                <a:latin typeface="Microsoft Sans Serif"/>
                <a:cs typeface="Microsoft Sans Serif"/>
              </a:rPr>
              <a:t>(</a:t>
            </a:r>
            <a:r>
              <a:rPr sz="1750" i="1" dirty="0">
                <a:latin typeface="Arial"/>
                <a:cs typeface="Arial"/>
              </a:rPr>
              <a:t>n</a:t>
            </a:r>
            <a:endParaRPr sz="1750">
              <a:latin typeface="Arial"/>
              <a:cs typeface="Arial"/>
            </a:endParaRPr>
          </a:p>
          <a:p>
            <a:pPr marL="12700">
              <a:lnSpc>
                <a:spcPct val="100000"/>
              </a:lnSpc>
              <a:spcBef>
                <a:spcPts val="330"/>
              </a:spcBef>
            </a:pPr>
            <a:r>
              <a:rPr sz="1750" dirty="0">
                <a:latin typeface="Microsoft Sans Serif"/>
                <a:cs typeface="Microsoft Sans Serif"/>
              </a:rPr>
              <a:t>log(</a:t>
            </a:r>
            <a:r>
              <a:rPr sz="1750" i="1" dirty="0">
                <a:latin typeface="Arial"/>
                <a:cs typeface="Arial"/>
              </a:rPr>
              <a:t>n</a:t>
            </a:r>
            <a:r>
              <a:rPr sz="1750" dirty="0">
                <a:latin typeface="Microsoft Sans Serif"/>
                <a:cs typeface="Microsoft Sans Serif"/>
              </a:rPr>
              <a:t>))</a:t>
            </a:r>
            <a:r>
              <a:rPr sz="1750" spc="-65" dirty="0">
                <a:latin typeface="Microsoft Sans Serif"/>
                <a:cs typeface="Microsoft Sans Serif"/>
              </a:rPr>
              <a:t> </a:t>
            </a:r>
            <a:r>
              <a:rPr sz="1750" dirty="0">
                <a:latin typeface="Microsoft Sans Serif"/>
                <a:cs typeface="Microsoft Sans Serif"/>
              </a:rPr>
              <a:t>algorithm.</a:t>
            </a:r>
            <a:endParaRPr sz="1750">
              <a:latin typeface="Microsoft Sans Serif"/>
              <a:cs typeface="Microsoft Sans Serif"/>
            </a:endParaRPr>
          </a:p>
          <a:p>
            <a:pPr marL="12700">
              <a:lnSpc>
                <a:spcPct val="100000"/>
              </a:lnSpc>
              <a:spcBef>
                <a:spcPts val="725"/>
              </a:spcBef>
            </a:pPr>
            <a:r>
              <a:rPr sz="1750" dirty="0">
                <a:latin typeface="Microsoft Sans Serif"/>
                <a:cs typeface="Microsoft Sans Serif"/>
              </a:rPr>
              <a:t>Its worst-case run-time behavior </a:t>
            </a:r>
            <a:r>
              <a:rPr sz="1750" spc="-5" dirty="0">
                <a:latin typeface="Microsoft Sans Serif"/>
                <a:cs typeface="Microsoft Sans Serif"/>
              </a:rPr>
              <a:t>is</a:t>
            </a:r>
            <a:r>
              <a:rPr sz="1750" spc="100" dirty="0">
                <a:latin typeface="Microsoft Sans Serif"/>
                <a:cs typeface="Microsoft Sans Serif"/>
              </a:rPr>
              <a:t>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²).</a:t>
            </a:r>
            <a:endParaRPr sz="1750">
              <a:latin typeface="Microsoft Sans Serif"/>
              <a:cs typeface="Microsoft Sans Serif"/>
            </a:endParaRPr>
          </a:p>
          <a:p>
            <a:pPr marL="12700" marR="5080">
              <a:lnSpc>
                <a:spcPct val="115900"/>
              </a:lnSpc>
              <a:spcBef>
                <a:spcPts val="470"/>
              </a:spcBef>
            </a:pPr>
            <a:r>
              <a:rPr sz="1750" dirty="0">
                <a:latin typeface="Microsoft Sans Serif"/>
                <a:cs typeface="Microsoft Sans Serif"/>
              </a:rPr>
              <a:t>If the pivot element </a:t>
            </a:r>
            <a:r>
              <a:rPr sz="1750" spc="-5" dirty="0">
                <a:latin typeface="Microsoft Sans Serif"/>
                <a:cs typeface="Microsoft Sans Serif"/>
              </a:rPr>
              <a:t>is </a:t>
            </a:r>
            <a:r>
              <a:rPr sz="1750" dirty="0">
                <a:latin typeface="Microsoft Sans Serif"/>
                <a:cs typeface="Microsoft Sans Serif"/>
              </a:rPr>
              <a:t>chosen as the first element of  the</a:t>
            </a:r>
            <a:r>
              <a:rPr sz="1750" spc="-55" dirty="0">
                <a:latin typeface="Microsoft Sans Serif"/>
                <a:cs typeface="Microsoft Sans Serif"/>
              </a:rPr>
              <a:t> </a:t>
            </a:r>
            <a:r>
              <a:rPr sz="1750" dirty="0">
                <a:latin typeface="Microsoft Sans Serif"/>
                <a:cs typeface="Microsoft Sans Serif"/>
              </a:rPr>
              <a:t>region,</a:t>
            </a:r>
            <a:endParaRPr sz="1750">
              <a:latin typeface="Microsoft Sans Serif"/>
              <a:cs typeface="Microsoft Sans Serif"/>
            </a:endParaRPr>
          </a:p>
          <a:p>
            <a:pPr marL="414020" marR="619760">
              <a:lnSpc>
                <a:spcPct val="111400"/>
              </a:lnSpc>
              <a:spcBef>
                <a:spcPts val="860"/>
              </a:spcBef>
            </a:pPr>
            <a:r>
              <a:rPr sz="1350" spc="-5" dirty="0">
                <a:latin typeface="Arial"/>
                <a:cs typeface="Arial"/>
              </a:rPr>
              <a:t>That worst-case behavior occurs when the input set is  already</a:t>
            </a:r>
            <a:r>
              <a:rPr sz="1350" spc="-75" dirty="0">
                <a:latin typeface="Arial"/>
                <a:cs typeface="Arial"/>
              </a:rPr>
              <a:t> </a:t>
            </a:r>
            <a:r>
              <a:rPr sz="1350" spc="-5" dirty="0">
                <a:latin typeface="Arial"/>
                <a:cs typeface="Arial"/>
              </a:rPr>
              <a:t>sorted</a:t>
            </a:r>
            <a:endParaRPr sz="1350">
              <a:latin typeface="Arial"/>
              <a:cs typeface="Arial"/>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3797"/>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0" dirty="0"/>
              <a:t>Searching</a:t>
            </a:r>
          </a:p>
        </p:txBody>
      </p:sp>
      <p:sp>
        <p:nvSpPr>
          <p:cNvPr id="4" name="object 4"/>
          <p:cNvSpPr/>
          <p:nvPr/>
        </p:nvSpPr>
        <p:spPr>
          <a:xfrm>
            <a:off x="866566" y="105265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41150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08934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66566" y="340515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862873"/>
            <a:ext cx="5151120" cy="3015615"/>
          </a:xfrm>
          <a:prstGeom prst="rect">
            <a:avLst/>
          </a:prstGeom>
        </p:spPr>
        <p:txBody>
          <a:bodyPr vert="horz" wrap="square" lIns="0" tIns="0" rIns="0" bIns="0" rtlCol="0">
            <a:spAutoFit/>
          </a:bodyPr>
          <a:lstStyle/>
          <a:p>
            <a:pPr marL="12700" marR="5080">
              <a:lnSpc>
                <a:spcPct val="125200"/>
              </a:lnSpc>
            </a:pPr>
            <a:r>
              <a:rPr sz="1750" b="1" dirty="0">
                <a:latin typeface="Arial"/>
                <a:cs typeface="Arial"/>
              </a:rPr>
              <a:t>Linear search: </a:t>
            </a:r>
            <a:r>
              <a:rPr sz="1750" dirty="0">
                <a:latin typeface="Microsoft Sans Serif"/>
                <a:cs typeface="Microsoft Sans Serif"/>
              </a:rPr>
              <a:t>also called </a:t>
            </a:r>
            <a:r>
              <a:rPr sz="1750" b="1" dirty="0">
                <a:latin typeface="Arial"/>
                <a:cs typeface="Arial"/>
              </a:rPr>
              <a:t>sequential search  </a:t>
            </a:r>
            <a:r>
              <a:rPr sz="1750" dirty="0">
                <a:latin typeface="Microsoft Sans Serif"/>
                <a:cs typeface="Microsoft Sans Serif"/>
              </a:rPr>
              <a:t>Examines </a:t>
            </a:r>
            <a:r>
              <a:rPr sz="1750" spc="-5" dirty="0">
                <a:latin typeface="Microsoft Sans Serif"/>
                <a:cs typeface="Microsoft Sans Serif"/>
              </a:rPr>
              <a:t>all </a:t>
            </a:r>
            <a:r>
              <a:rPr sz="1750" dirty="0">
                <a:latin typeface="Microsoft Sans Serif"/>
                <a:cs typeface="Microsoft Sans Serif"/>
              </a:rPr>
              <a:t>values </a:t>
            </a:r>
            <a:r>
              <a:rPr sz="1750" spc="-5" dirty="0">
                <a:latin typeface="Microsoft Sans Serif"/>
                <a:cs typeface="Microsoft Sans Serif"/>
              </a:rPr>
              <a:t>in </a:t>
            </a:r>
            <a:r>
              <a:rPr sz="1750" dirty="0">
                <a:latin typeface="Microsoft Sans Serif"/>
                <a:cs typeface="Microsoft Sans Serif"/>
              </a:rPr>
              <a:t>an array </a:t>
            </a:r>
            <a:r>
              <a:rPr sz="1750" spc="-5" dirty="0">
                <a:latin typeface="Microsoft Sans Serif"/>
                <a:cs typeface="Microsoft Sans Serif"/>
              </a:rPr>
              <a:t>until it </a:t>
            </a:r>
            <a:r>
              <a:rPr sz="1750" dirty="0">
                <a:latin typeface="Microsoft Sans Serif"/>
                <a:cs typeface="Microsoft Sans Serif"/>
              </a:rPr>
              <a:t>finds a match  or reaches the</a:t>
            </a:r>
            <a:r>
              <a:rPr sz="1750" spc="20" dirty="0">
                <a:latin typeface="Microsoft Sans Serif"/>
                <a:cs typeface="Microsoft Sans Serif"/>
              </a:rPr>
              <a:t> </a:t>
            </a:r>
            <a:r>
              <a:rPr sz="1750" dirty="0">
                <a:latin typeface="Microsoft Sans Serif"/>
                <a:cs typeface="Microsoft Sans Serif"/>
              </a:rPr>
              <a:t>end</a:t>
            </a:r>
            <a:endParaRPr sz="1750">
              <a:latin typeface="Microsoft Sans Serif"/>
              <a:cs typeface="Microsoft Sans Serif"/>
            </a:endParaRPr>
          </a:p>
          <a:p>
            <a:pPr marL="12700">
              <a:lnSpc>
                <a:spcPct val="100000"/>
              </a:lnSpc>
              <a:spcBef>
                <a:spcPts val="805"/>
              </a:spcBef>
            </a:pPr>
            <a:r>
              <a:rPr sz="1750" dirty="0">
                <a:latin typeface="Microsoft Sans Serif"/>
                <a:cs typeface="Microsoft Sans Serif"/>
              </a:rPr>
              <a:t>Number of </a:t>
            </a:r>
            <a:r>
              <a:rPr sz="1750" spc="-5" dirty="0">
                <a:latin typeface="Microsoft Sans Serif"/>
                <a:cs typeface="Microsoft Sans Serif"/>
              </a:rPr>
              <a:t>visits </a:t>
            </a:r>
            <a:r>
              <a:rPr sz="1750" dirty="0">
                <a:latin typeface="Microsoft Sans Serif"/>
                <a:cs typeface="Microsoft Sans Serif"/>
              </a:rPr>
              <a:t>for a linear search of an array of</a:t>
            </a:r>
            <a:r>
              <a:rPr sz="1750" spc="270" dirty="0">
                <a:latin typeface="Microsoft Sans Serif"/>
                <a:cs typeface="Microsoft Sans Serif"/>
              </a:rPr>
              <a:t> </a:t>
            </a:r>
            <a:r>
              <a:rPr sz="1750" i="1" dirty="0">
                <a:latin typeface="Arial"/>
                <a:cs typeface="Arial"/>
              </a:rPr>
              <a:t>n</a:t>
            </a:r>
            <a:endParaRPr sz="1750">
              <a:latin typeface="Arial"/>
              <a:cs typeface="Arial"/>
            </a:endParaRPr>
          </a:p>
          <a:p>
            <a:pPr marL="12700">
              <a:lnSpc>
                <a:spcPct val="100000"/>
              </a:lnSpc>
              <a:spcBef>
                <a:spcPts val="330"/>
              </a:spcBef>
            </a:pPr>
            <a:r>
              <a:rPr sz="1750" dirty="0">
                <a:latin typeface="Microsoft Sans Serif"/>
                <a:cs typeface="Microsoft Sans Serif"/>
              </a:rPr>
              <a:t>elements:</a:t>
            </a:r>
            <a:endParaRPr sz="1750">
              <a:latin typeface="Microsoft Sans Serif"/>
              <a:cs typeface="Microsoft Sans Serif"/>
            </a:endParaRPr>
          </a:p>
          <a:p>
            <a:pPr marL="414020" marR="1757680">
              <a:lnSpc>
                <a:spcPct val="130800"/>
              </a:lnSpc>
              <a:spcBef>
                <a:spcPts val="545"/>
              </a:spcBef>
            </a:pPr>
            <a:r>
              <a:rPr sz="1350" spc="-5" dirty="0">
                <a:latin typeface="Arial"/>
                <a:cs typeface="Arial"/>
              </a:rPr>
              <a:t>The average search visits </a:t>
            </a:r>
            <a:r>
              <a:rPr sz="1350" i="1" spc="-5" dirty="0">
                <a:latin typeface="Arial"/>
                <a:cs typeface="Arial"/>
              </a:rPr>
              <a:t>n</a:t>
            </a:r>
            <a:r>
              <a:rPr sz="1350" spc="-5" dirty="0">
                <a:latin typeface="Arial"/>
                <a:cs typeface="Arial"/>
              </a:rPr>
              <a:t>/2 elements  The maximum visits is</a:t>
            </a:r>
            <a:r>
              <a:rPr sz="1350" spc="-65" dirty="0">
                <a:latin typeface="Arial"/>
                <a:cs typeface="Arial"/>
              </a:rPr>
              <a:t> </a:t>
            </a:r>
            <a:r>
              <a:rPr sz="1350" i="1" spc="-5" dirty="0">
                <a:latin typeface="Arial"/>
                <a:cs typeface="Arial"/>
              </a:rPr>
              <a:t>n</a:t>
            </a:r>
            <a:endParaRPr sz="1350">
              <a:latin typeface="Arial"/>
              <a:cs typeface="Arial"/>
            </a:endParaRPr>
          </a:p>
          <a:p>
            <a:pPr marL="12700" marR="229235">
              <a:lnSpc>
                <a:spcPct val="115900"/>
              </a:lnSpc>
              <a:spcBef>
                <a:spcPts val="705"/>
              </a:spcBef>
            </a:pPr>
            <a:r>
              <a:rPr sz="1750" spc="5" dirty="0">
                <a:latin typeface="Microsoft Sans Serif"/>
                <a:cs typeface="Microsoft Sans Serif"/>
              </a:rPr>
              <a:t>A </a:t>
            </a:r>
            <a:r>
              <a:rPr sz="1750" dirty="0">
                <a:latin typeface="Microsoft Sans Serif"/>
                <a:cs typeface="Microsoft Sans Serif"/>
              </a:rPr>
              <a:t>linear search locates a value </a:t>
            </a:r>
            <a:r>
              <a:rPr sz="1750" spc="-5" dirty="0">
                <a:latin typeface="Microsoft Sans Serif"/>
                <a:cs typeface="Microsoft Sans Serif"/>
              </a:rPr>
              <a:t>in </a:t>
            </a:r>
            <a:r>
              <a:rPr sz="1750" dirty="0">
                <a:latin typeface="Microsoft Sans Serif"/>
                <a:cs typeface="Microsoft Sans Serif"/>
              </a:rPr>
              <a:t>an array </a:t>
            </a:r>
            <a:r>
              <a:rPr sz="1750" spc="-5" dirty="0">
                <a:latin typeface="Microsoft Sans Serif"/>
                <a:cs typeface="Microsoft Sans Serif"/>
              </a:rPr>
              <a:t>in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steps</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366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5" dirty="0"/>
              <a:t>section_6_1/</a:t>
            </a:r>
            <a:r>
              <a:rPr spc="65" dirty="0">
                <a:solidFill>
                  <a:srgbClr val="000080"/>
                </a:solidFill>
                <a:hlinkClick r:id="rId2"/>
              </a:rPr>
              <a:t>LinearSearcher.java</a:t>
            </a:r>
          </a:p>
        </p:txBody>
      </p:sp>
      <p:sp>
        <p:nvSpPr>
          <p:cNvPr id="4" name="object 4"/>
          <p:cNvSpPr/>
          <p:nvPr/>
        </p:nvSpPr>
        <p:spPr>
          <a:xfrm>
            <a:off x="731995" y="932902"/>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6107" rIns="0" bIns="0" rtlCol="0">
            <a:spAutoFit/>
          </a:bodyPr>
          <a:lstStyle/>
          <a:p>
            <a:pPr marL="257810">
              <a:lnSpc>
                <a:spcPts val="1140"/>
              </a:lnSpc>
              <a:tabLst>
                <a:tab pos="490855" algn="l"/>
              </a:tabLst>
            </a:pPr>
            <a:r>
              <a:rPr sz="1000" b="1" spc="10" dirty="0">
                <a:solidFill>
                  <a:srgbClr val="0073FF"/>
                </a:solidFill>
                <a:latin typeface="Courier New"/>
                <a:cs typeface="Courier New"/>
              </a:rPr>
              <a:t>1	</a:t>
            </a:r>
            <a:r>
              <a:rPr sz="1000" spc="10" dirty="0">
                <a:latin typeface="Courier New"/>
                <a:cs typeface="Courier New"/>
              </a:rPr>
              <a:t>/**</a:t>
            </a:r>
            <a:endParaRPr sz="1000">
              <a:latin typeface="Courier New"/>
              <a:cs typeface="Courier New"/>
            </a:endParaRPr>
          </a:p>
          <a:p>
            <a:pPr marL="257810">
              <a:lnSpc>
                <a:spcPts val="1440"/>
              </a:lnSpc>
              <a:tabLst>
                <a:tab pos="723900" algn="l"/>
              </a:tabLst>
            </a:pPr>
            <a:r>
              <a:rPr sz="1000" b="1" spc="10" dirty="0">
                <a:solidFill>
                  <a:srgbClr val="0073FF"/>
                </a:solidFill>
                <a:latin typeface="Courier New"/>
                <a:cs typeface="Courier New"/>
              </a:rPr>
              <a:t>2	</a:t>
            </a:r>
            <a:r>
              <a:rPr sz="1250" dirty="0">
                <a:solidFill>
                  <a:srgbClr val="0073FF"/>
                </a:solidFill>
                <a:latin typeface="Times New Roman"/>
                <a:cs typeface="Times New Roman"/>
              </a:rPr>
              <a:t>A class for executing linear searches in an array.</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3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4	</a:t>
            </a:r>
            <a:r>
              <a:rPr sz="1000" spc="10" dirty="0">
                <a:solidFill>
                  <a:srgbClr val="CC0066"/>
                </a:solidFill>
                <a:latin typeface="Courier New"/>
                <a:cs typeface="Courier New"/>
              </a:rPr>
              <a:t>public class</a:t>
            </a:r>
            <a:r>
              <a:rPr sz="1000" spc="-35" dirty="0">
                <a:solidFill>
                  <a:srgbClr val="CC0066"/>
                </a:solidFill>
                <a:latin typeface="Courier New"/>
                <a:cs typeface="Courier New"/>
              </a:rPr>
              <a:t> </a:t>
            </a:r>
            <a:r>
              <a:rPr sz="1000" spc="10" dirty="0">
                <a:latin typeface="Courier New"/>
                <a:cs typeface="Courier New"/>
              </a:rPr>
              <a:t>LinearSearcher</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5	</a:t>
            </a:r>
            <a:r>
              <a:rPr sz="1000" spc="10" dirty="0">
                <a:latin typeface="Courier New"/>
                <a:cs typeface="Courier New"/>
              </a:rPr>
              <a:t>{</a:t>
            </a:r>
            <a:endParaRPr sz="1000">
              <a:latin typeface="Courier New"/>
              <a:cs typeface="Courier New"/>
            </a:endParaRPr>
          </a:p>
          <a:p>
            <a:pPr marL="257810">
              <a:lnSpc>
                <a:spcPts val="1130"/>
              </a:lnSpc>
              <a:tabLst>
                <a:tab pos="723900" algn="l"/>
              </a:tabLst>
            </a:pPr>
            <a:r>
              <a:rPr sz="1000" b="1" spc="10" dirty="0">
                <a:solidFill>
                  <a:srgbClr val="0073FF"/>
                </a:solidFill>
                <a:latin typeface="Courier New"/>
                <a:cs typeface="Courier New"/>
              </a:rPr>
              <a:t>6	</a:t>
            </a:r>
            <a:r>
              <a:rPr sz="1000" spc="10" dirty="0">
                <a:latin typeface="Courier New"/>
                <a:cs typeface="Courier New"/>
              </a:rPr>
              <a:t>/**</a:t>
            </a:r>
            <a:endParaRPr sz="1000">
              <a:latin typeface="Courier New"/>
              <a:cs typeface="Courier New"/>
            </a:endParaRPr>
          </a:p>
          <a:p>
            <a:pPr marL="956944" indent="-699135">
              <a:lnSpc>
                <a:spcPts val="1400"/>
              </a:lnSpc>
              <a:buSzPct val="80000"/>
              <a:buFont typeface="Courier New"/>
              <a:buAutoNum type="arabicPlain" startAt="7"/>
              <a:tabLst>
                <a:tab pos="957580" algn="l"/>
              </a:tabLst>
            </a:pPr>
            <a:r>
              <a:rPr sz="1250" dirty="0">
                <a:solidFill>
                  <a:srgbClr val="0073FF"/>
                </a:solidFill>
                <a:latin typeface="Times New Roman"/>
                <a:cs typeface="Times New Roman"/>
              </a:rPr>
              <a:t>Finds a value in an array, using the linear</a:t>
            </a:r>
            <a:r>
              <a:rPr sz="1250" spc="-5" dirty="0">
                <a:solidFill>
                  <a:srgbClr val="0073FF"/>
                </a:solidFill>
                <a:latin typeface="Times New Roman"/>
                <a:cs typeface="Times New Roman"/>
              </a:rPr>
              <a:t> </a:t>
            </a:r>
            <a:r>
              <a:rPr sz="1250" dirty="0">
                <a:solidFill>
                  <a:srgbClr val="0073FF"/>
                </a:solidFill>
                <a:latin typeface="Times New Roman"/>
                <a:cs typeface="Times New Roman"/>
              </a:rPr>
              <a:t>search</a:t>
            </a:r>
            <a:endParaRPr sz="1250">
              <a:latin typeface="Times New Roman"/>
              <a:cs typeface="Times New Roman"/>
            </a:endParaRPr>
          </a:p>
          <a:p>
            <a:pPr marL="956944" indent="-699135">
              <a:lnSpc>
                <a:spcPts val="1415"/>
              </a:lnSpc>
              <a:buSzPct val="80000"/>
              <a:buFont typeface="Courier New"/>
              <a:buAutoNum type="arabicPlain" startAt="7"/>
              <a:tabLst>
                <a:tab pos="957580" algn="l"/>
              </a:tabLst>
            </a:pPr>
            <a:r>
              <a:rPr sz="1250" dirty="0">
                <a:solidFill>
                  <a:srgbClr val="0073FF"/>
                </a:solidFill>
                <a:latin typeface="Times New Roman"/>
                <a:cs typeface="Times New Roman"/>
              </a:rPr>
              <a:t>algorithm.</a:t>
            </a:r>
            <a:endParaRPr sz="1250">
              <a:latin typeface="Times New Roman"/>
              <a:cs typeface="Times New Roman"/>
            </a:endParaRPr>
          </a:p>
          <a:p>
            <a:pPr marL="957580" indent="-699770">
              <a:lnSpc>
                <a:spcPts val="1455"/>
              </a:lnSpc>
              <a:buClr>
                <a:srgbClr val="0073FF"/>
              </a:buClr>
              <a:buFont typeface="Courier New"/>
              <a:buAutoNum type="arabicPlain" startAt="7"/>
              <a:tabLst>
                <a:tab pos="958215" algn="l"/>
              </a:tabLst>
            </a:pPr>
            <a:r>
              <a:rPr sz="1000" spc="10" dirty="0">
                <a:latin typeface="Courier New"/>
                <a:cs typeface="Courier New"/>
              </a:rPr>
              <a:t>@param a</a:t>
            </a:r>
            <a:r>
              <a:rPr sz="1000" spc="-340" dirty="0">
                <a:latin typeface="Courier New"/>
                <a:cs typeface="Courier New"/>
              </a:rPr>
              <a:t> </a:t>
            </a:r>
            <a:r>
              <a:rPr sz="1250" dirty="0">
                <a:solidFill>
                  <a:srgbClr val="0073FF"/>
                </a:solidFill>
                <a:latin typeface="Times New Roman"/>
                <a:cs typeface="Times New Roman"/>
              </a:rPr>
              <a:t>the array to search</a:t>
            </a:r>
            <a:endParaRPr sz="1250">
              <a:latin typeface="Times New Roman"/>
              <a:cs typeface="Times New Roman"/>
            </a:endParaRPr>
          </a:p>
        </p:txBody>
      </p:sp>
      <p:sp>
        <p:nvSpPr>
          <p:cNvPr id="6" name="object 6"/>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28714" y="926362"/>
            <a:ext cx="169457" cy="61802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353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10" dirty="0"/>
              <a:t>s</a:t>
            </a:r>
            <a:r>
              <a:rPr spc="20" dirty="0"/>
              <a:t>e</a:t>
            </a:r>
            <a:r>
              <a:rPr spc="40" dirty="0"/>
              <a:t>c</a:t>
            </a:r>
            <a:r>
              <a:rPr spc="15" dirty="0"/>
              <a:t>t</a:t>
            </a:r>
            <a:r>
              <a:rPr spc="60" dirty="0"/>
              <a:t>i</a:t>
            </a:r>
            <a:r>
              <a:rPr spc="165" dirty="0"/>
              <a:t>o</a:t>
            </a:r>
            <a:r>
              <a:rPr spc="150" dirty="0"/>
              <a:t>n</a:t>
            </a:r>
            <a:r>
              <a:rPr spc="-210" dirty="0"/>
              <a:t>_</a:t>
            </a:r>
            <a:r>
              <a:rPr spc="120" dirty="0"/>
              <a:t>6</a:t>
            </a:r>
            <a:r>
              <a:rPr spc="-210" dirty="0"/>
              <a:t>_</a:t>
            </a:r>
            <a:r>
              <a:rPr spc="120" dirty="0"/>
              <a:t>1</a:t>
            </a:r>
            <a:r>
              <a:rPr spc="355" dirty="0"/>
              <a:t>/</a:t>
            </a:r>
            <a:r>
              <a:rPr spc="60" dirty="0">
                <a:solidFill>
                  <a:srgbClr val="000080"/>
                </a:solidFill>
                <a:hlinkClick r:id="rId2"/>
              </a:rPr>
              <a:t>Li</a:t>
            </a:r>
            <a:r>
              <a:rPr spc="150" dirty="0">
                <a:solidFill>
                  <a:srgbClr val="000080"/>
                </a:solidFill>
                <a:hlinkClick r:id="rId2"/>
              </a:rPr>
              <a:t>n</a:t>
            </a:r>
            <a:r>
              <a:rPr spc="20" dirty="0">
                <a:solidFill>
                  <a:srgbClr val="000080"/>
                </a:solidFill>
                <a:hlinkClick r:id="rId2"/>
              </a:rPr>
              <a:t>e</a:t>
            </a:r>
            <a:r>
              <a:rPr spc="125" dirty="0">
                <a:solidFill>
                  <a:srgbClr val="000080"/>
                </a:solidFill>
                <a:hlinkClick r:id="rId2"/>
              </a:rPr>
              <a:t>a</a:t>
            </a:r>
            <a:r>
              <a:rPr spc="60" dirty="0">
                <a:solidFill>
                  <a:srgbClr val="000080"/>
                </a:solidFill>
                <a:hlinkClick r:id="rId2"/>
              </a:rPr>
              <a:t>r</a:t>
            </a:r>
            <a:r>
              <a:rPr spc="135" dirty="0">
                <a:solidFill>
                  <a:srgbClr val="000080"/>
                </a:solidFill>
                <a:hlinkClick r:id="rId2"/>
              </a:rPr>
              <a:t>S</a:t>
            </a:r>
            <a:r>
              <a:rPr spc="20" dirty="0">
                <a:solidFill>
                  <a:srgbClr val="000080"/>
                </a:solidFill>
                <a:hlinkClick r:id="rId2"/>
              </a:rPr>
              <a:t>e</a:t>
            </a:r>
            <a:r>
              <a:rPr spc="125" dirty="0">
                <a:solidFill>
                  <a:srgbClr val="000080"/>
                </a:solidFill>
                <a:hlinkClick r:id="rId2"/>
              </a:rPr>
              <a:t>a</a:t>
            </a:r>
            <a:r>
              <a:rPr spc="60" dirty="0">
                <a:solidFill>
                  <a:srgbClr val="000080"/>
                </a:solidFill>
                <a:hlinkClick r:id="rId2"/>
              </a:rPr>
              <a:t>r</a:t>
            </a:r>
            <a:r>
              <a:rPr spc="40" dirty="0">
                <a:solidFill>
                  <a:srgbClr val="000080"/>
                </a:solidFill>
                <a:hlinkClick r:id="rId2"/>
              </a:rPr>
              <a:t>c</a:t>
            </a:r>
            <a:r>
              <a:rPr spc="145" dirty="0">
                <a:solidFill>
                  <a:srgbClr val="000080"/>
                </a:solidFill>
                <a:hlinkClick r:id="rId2"/>
              </a:rPr>
              <a:t>h</a:t>
            </a:r>
            <a:r>
              <a:rPr spc="345" dirty="0">
                <a:solidFill>
                  <a:srgbClr val="000080"/>
                </a:solidFill>
                <a:hlinkClick r:id="rId2"/>
              </a:rPr>
              <a:t>D</a:t>
            </a:r>
            <a:r>
              <a:rPr spc="20" dirty="0">
                <a:solidFill>
                  <a:srgbClr val="000080"/>
                </a:solidFill>
                <a:hlinkClick r:id="rId2"/>
              </a:rPr>
              <a:t>e</a:t>
            </a:r>
            <a:r>
              <a:rPr spc="250" dirty="0">
                <a:solidFill>
                  <a:srgbClr val="000080"/>
                </a:solidFill>
                <a:hlinkClick r:id="rId2"/>
              </a:rPr>
              <a:t>m</a:t>
            </a:r>
            <a:r>
              <a:rPr spc="165" dirty="0">
                <a:solidFill>
                  <a:srgbClr val="000080"/>
                </a:solidFill>
                <a:hlinkClick r:id="rId2"/>
              </a:rPr>
              <a:t>o</a:t>
            </a:r>
            <a:r>
              <a:rPr spc="-285" dirty="0">
                <a:solidFill>
                  <a:srgbClr val="000080"/>
                </a:solidFill>
                <a:hlinkClick r:id="rId2"/>
              </a:rPr>
              <a:t>.</a:t>
            </a:r>
            <a:r>
              <a:rPr spc="-85" dirty="0">
                <a:solidFill>
                  <a:srgbClr val="000080"/>
                </a:solidFill>
                <a:hlinkClick r:id="rId2"/>
              </a:rPr>
              <a:t>j</a:t>
            </a:r>
            <a:r>
              <a:rPr spc="125" dirty="0">
                <a:solidFill>
                  <a:srgbClr val="000080"/>
                </a:solidFill>
                <a:hlinkClick r:id="rId2"/>
              </a:rPr>
              <a:t>a</a:t>
            </a:r>
            <a:r>
              <a:rPr spc="150" dirty="0">
                <a:solidFill>
                  <a:srgbClr val="000080"/>
                </a:solidFill>
                <a:hlinkClick r:id="rId2"/>
              </a:rPr>
              <a:t>v</a:t>
            </a:r>
            <a:r>
              <a:rPr spc="125" dirty="0">
                <a:solidFill>
                  <a:srgbClr val="000080"/>
                </a:solidFill>
                <a:hlinkClick r:id="rId2"/>
              </a:rPr>
              <a:t>a</a:t>
            </a:r>
          </a:p>
        </p:txBody>
      </p:sp>
      <p:sp>
        <p:nvSpPr>
          <p:cNvPr id="4" name="object 4"/>
          <p:cNvSpPr/>
          <p:nvPr/>
        </p:nvSpPr>
        <p:spPr>
          <a:xfrm>
            <a:off x="731995" y="932770"/>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txBox="1"/>
          <p:nvPr/>
        </p:nvSpPr>
        <p:spPr>
          <a:xfrm>
            <a:off x="972244" y="998726"/>
            <a:ext cx="2177415" cy="1385570"/>
          </a:xfrm>
          <a:prstGeom prst="rect">
            <a:avLst/>
          </a:prstGeom>
        </p:spPr>
        <p:txBody>
          <a:bodyPr vert="horz" wrap="square" lIns="0" tIns="0" rIns="0" bIns="0" rtlCol="0">
            <a:spAutoFit/>
          </a:bodyPr>
          <a:lstStyle/>
          <a:p>
            <a:pPr marL="233045" indent="-233045">
              <a:lnSpc>
                <a:spcPts val="1190"/>
              </a:lnSpc>
              <a:buClr>
                <a:srgbClr val="0073FF"/>
              </a:buClr>
              <a:buFont typeface="Courier New"/>
              <a:buAutoNum type="arabicPlain"/>
              <a:tabLst>
                <a:tab pos="233679" algn="l"/>
              </a:tabLst>
            </a:pPr>
            <a:r>
              <a:rPr sz="1000" spc="10" dirty="0">
                <a:solidFill>
                  <a:srgbClr val="CC0066"/>
                </a:solidFill>
                <a:latin typeface="Courier New"/>
                <a:cs typeface="Courier New"/>
              </a:rPr>
              <a:t>import</a:t>
            </a:r>
            <a:r>
              <a:rPr sz="1000" spc="-40" dirty="0">
                <a:solidFill>
                  <a:srgbClr val="CC0066"/>
                </a:solidFill>
                <a:latin typeface="Courier New"/>
                <a:cs typeface="Courier New"/>
              </a:rPr>
              <a:t> </a:t>
            </a:r>
            <a:r>
              <a:rPr sz="1000" spc="10" dirty="0">
                <a:latin typeface="Courier New"/>
                <a:cs typeface="Courier New"/>
              </a:rPr>
              <a:t>java.util.Arrays;</a:t>
            </a:r>
            <a:endParaRPr sz="1000">
              <a:latin typeface="Courier New"/>
              <a:cs typeface="Courier New"/>
            </a:endParaRPr>
          </a:p>
          <a:p>
            <a:pPr marL="233045" indent="-233045">
              <a:lnSpc>
                <a:spcPts val="1175"/>
              </a:lnSpc>
              <a:buClr>
                <a:srgbClr val="0073FF"/>
              </a:buClr>
              <a:buFont typeface="Courier New"/>
              <a:buAutoNum type="arabicPlain"/>
              <a:tabLst>
                <a:tab pos="233679" algn="l"/>
              </a:tabLst>
            </a:pPr>
            <a:r>
              <a:rPr sz="1000" spc="10" dirty="0">
                <a:solidFill>
                  <a:srgbClr val="CC0066"/>
                </a:solidFill>
                <a:latin typeface="Courier New"/>
                <a:cs typeface="Courier New"/>
              </a:rPr>
              <a:t>import</a:t>
            </a:r>
            <a:r>
              <a:rPr sz="1000" spc="-40" dirty="0">
                <a:solidFill>
                  <a:srgbClr val="CC0066"/>
                </a:solidFill>
                <a:latin typeface="Courier New"/>
                <a:cs typeface="Courier New"/>
              </a:rPr>
              <a:t> </a:t>
            </a:r>
            <a:r>
              <a:rPr sz="1000" spc="10" dirty="0">
                <a:latin typeface="Courier New"/>
                <a:cs typeface="Courier New"/>
              </a:rPr>
              <a:t>java.util.Scanner;</a:t>
            </a:r>
            <a:endParaRPr sz="1000">
              <a:latin typeface="Courier New"/>
              <a:cs typeface="Courier New"/>
            </a:endParaRPr>
          </a:p>
          <a:p>
            <a:pPr>
              <a:lnSpc>
                <a:spcPts val="1175"/>
              </a:lnSpc>
            </a:pPr>
            <a:r>
              <a:rPr sz="1000" b="1" spc="10" dirty="0">
                <a:solidFill>
                  <a:srgbClr val="0073FF"/>
                </a:solidFill>
                <a:latin typeface="Courier New"/>
                <a:cs typeface="Courier New"/>
              </a:rPr>
              <a:t>3</a:t>
            </a:r>
            <a:endParaRPr sz="1000">
              <a:latin typeface="Courier New"/>
              <a:cs typeface="Courier New"/>
            </a:endParaRPr>
          </a:p>
          <a:p>
            <a:pPr>
              <a:lnSpc>
                <a:spcPts val="1190"/>
              </a:lnSpc>
            </a:pPr>
            <a:r>
              <a:rPr sz="1000" b="1" spc="10" dirty="0">
                <a:solidFill>
                  <a:srgbClr val="0073FF"/>
                </a:solidFill>
                <a:latin typeface="Courier New"/>
                <a:cs typeface="Courier New"/>
              </a:rPr>
              <a:t>4</a:t>
            </a:r>
            <a:endParaRPr sz="1000">
              <a:latin typeface="Courier New"/>
              <a:cs typeface="Courier New"/>
            </a:endParaRPr>
          </a:p>
          <a:p>
            <a:pPr>
              <a:lnSpc>
                <a:spcPct val="100000"/>
              </a:lnSpc>
              <a:spcBef>
                <a:spcPts val="135"/>
              </a:spcBef>
            </a:pPr>
            <a:r>
              <a:rPr sz="1000" b="1" spc="10" dirty="0">
                <a:solidFill>
                  <a:srgbClr val="0073FF"/>
                </a:solidFill>
                <a:latin typeface="Courier New"/>
                <a:cs typeface="Courier New"/>
              </a:rPr>
              <a:t>5</a:t>
            </a:r>
            <a:endParaRPr sz="1000">
              <a:latin typeface="Courier New"/>
              <a:cs typeface="Courier New"/>
            </a:endParaRPr>
          </a:p>
          <a:p>
            <a:pPr>
              <a:lnSpc>
                <a:spcPts val="1190"/>
              </a:lnSpc>
              <a:spcBef>
                <a:spcPts val="55"/>
              </a:spcBef>
            </a:pPr>
            <a:r>
              <a:rPr sz="1000" b="1" spc="10" dirty="0">
                <a:solidFill>
                  <a:srgbClr val="0073FF"/>
                </a:solidFill>
                <a:latin typeface="Courier New"/>
                <a:cs typeface="Courier New"/>
              </a:rPr>
              <a:t>6</a:t>
            </a:r>
            <a:endParaRPr sz="1000">
              <a:latin typeface="Courier New"/>
              <a:cs typeface="Courier New"/>
            </a:endParaRPr>
          </a:p>
          <a:p>
            <a:pPr>
              <a:lnSpc>
                <a:spcPts val="1175"/>
              </a:lnSpc>
            </a:pPr>
            <a:r>
              <a:rPr sz="1000" b="1" spc="10" dirty="0">
                <a:solidFill>
                  <a:srgbClr val="0073FF"/>
                </a:solidFill>
                <a:latin typeface="Courier New"/>
                <a:cs typeface="Courier New"/>
              </a:rPr>
              <a:t>7</a:t>
            </a:r>
            <a:endParaRPr sz="1000">
              <a:latin typeface="Courier New"/>
              <a:cs typeface="Courier New"/>
            </a:endParaRPr>
          </a:p>
          <a:p>
            <a:pPr>
              <a:lnSpc>
                <a:spcPts val="1175"/>
              </a:lnSpc>
            </a:pPr>
            <a:r>
              <a:rPr sz="1000" b="1" spc="10" dirty="0">
                <a:solidFill>
                  <a:srgbClr val="0073FF"/>
                </a:solidFill>
                <a:latin typeface="Courier New"/>
                <a:cs typeface="Courier New"/>
              </a:rPr>
              <a:t>8</a:t>
            </a:r>
            <a:endParaRPr sz="1000">
              <a:latin typeface="Courier New"/>
              <a:cs typeface="Courier New"/>
            </a:endParaRPr>
          </a:p>
          <a:p>
            <a:pPr>
              <a:lnSpc>
                <a:spcPts val="1190"/>
              </a:lnSpc>
            </a:pPr>
            <a:r>
              <a:rPr sz="1000" b="1" spc="10" dirty="0">
                <a:solidFill>
                  <a:srgbClr val="0073FF"/>
                </a:solidFill>
                <a:latin typeface="Courier New"/>
                <a:cs typeface="Courier New"/>
              </a:rPr>
              <a:t>9</a:t>
            </a:r>
            <a:endParaRPr sz="1000">
              <a:latin typeface="Courier New"/>
              <a:cs typeface="Courier New"/>
            </a:endParaRPr>
          </a:p>
        </p:txBody>
      </p:sp>
      <p:sp>
        <p:nvSpPr>
          <p:cNvPr id="6" name="object 6"/>
          <p:cNvSpPr txBox="1"/>
          <p:nvPr/>
        </p:nvSpPr>
        <p:spPr>
          <a:xfrm>
            <a:off x="1205476" y="1447296"/>
            <a:ext cx="3763010" cy="936625"/>
          </a:xfrm>
          <a:prstGeom prst="rect">
            <a:avLst/>
          </a:prstGeom>
        </p:spPr>
        <p:txBody>
          <a:bodyPr vert="horz" wrap="square" lIns="0" tIns="0" rIns="0" bIns="0" rtlCol="0">
            <a:spAutoFit/>
          </a:bodyPr>
          <a:lstStyle/>
          <a:p>
            <a:pPr>
              <a:lnSpc>
                <a:spcPts val="1140"/>
              </a:lnSpc>
            </a:pPr>
            <a:r>
              <a:rPr sz="1000" spc="10" dirty="0">
                <a:latin typeface="Courier New"/>
                <a:cs typeface="Courier New"/>
              </a:rPr>
              <a:t>/**</a:t>
            </a:r>
            <a:endParaRPr sz="1000">
              <a:latin typeface="Courier New"/>
              <a:cs typeface="Courier New"/>
            </a:endParaRPr>
          </a:p>
          <a:p>
            <a:pPr marL="233045">
              <a:lnSpc>
                <a:spcPts val="1440"/>
              </a:lnSpc>
            </a:pPr>
            <a:r>
              <a:rPr sz="1250" dirty="0">
                <a:solidFill>
                  <a:srgbClr val="0073FF"/>
                </a:solidFill>
                <a:latin typeface="Times New Roman"/>
                <a:cs typeface="Times New Roman"/>
              </a:rPr>
              <a:t>This program demonstrates the linear search</a:t>
            </a:r>
            <a:r>
              <a:rPr sz="1250" spc="20" dirty="0">
                <a:solidFill>
                  <a:srgbClr val="0073FF"/>
                </a:solidFill>
                <a:latin typeface="Times New Roman"/>
                <a:cs typeface="Times New Roman"/>
              </a:rPr>
              <a:t> </a:t>
            </a:r>
            <a:r>
              <a:rPr sz="1250" dirty="0">
                <a:solidFill>
                  <a:srgbClr val="0073FF"/>
                </a:solidFill>
                <a:latin typeface="Times New Roman"/>
                <a:cs typeface="Times New Roman"/>
              </a:rPr>
              <a:t>algorithm.</a:t>
            </a:r>
            <a:endParaRPr sz="1250">
              <a:latin typeface="Times New Roman"/>
              <a:cs typeface="Times New Roman"/>
            </a:endParaRPr>
          </a:p>
          <a:p>
            <a:pPr>
              <a:lnSpc>
                <a:spcPts val="1190"/>
              </a:lnSpc>
              <a:spcBef>
                <a:spcPts val="5"/>
              </a:spcBef>
            </a:pPr>
            <a:r>
              <a:rPr sz="1000" spc="10" dirty="0">
                <a:latin typeface="Courier New"/>
                <a:cs typeface="Courier New"/>
              </a:rPr>
              <a:t>*/</a:t>
            </a:r>
            <a:endParaRPr sz="1000">
              <a:latin typeface="Courier New"/>
              <a:cs typeface="Courier New"/>
            </a:endParaRPr>
          </a:p>
          <a:p>
            <a:pPr>
              <a:lnSpc>
                <a:spcPts val="1175"/>
              </a:lnSpc>
            </a:pPr>
            <a:r>
              <a:rPr sz="1000" spc="10" dirty="0">
                <a:solidFill>
                  <a:srgbClr val="CC0066"/>
                </a:solidFill>
                <a:latin typeface="Courier New"/>
                <a:cs typeface="Courier New"/>
              </a:rPr>
              <a:t>public class</a:t>
            </a:r>
            <a:r>
              <a:rPr sz="1000" spc="-35" dirty="0">
                <a:solidFill>
                  <a:srgbClr val="CC0066"/>
                </a:solidFill>
                <a:latin typeface="Courier New"/>
                <a:cs typeface="Courier New"/>
              </a:rPr>
              <a:t> </a:t>
            </a:r>
            <a:r>
              <a:rPr sz="1000" spc="10" dirty="0">
                <a:latin typeface="Courier New"/>
                <a:cs typeface="Courier New"/>
              </a:rPr>
              <a:t>LinearSearchDemo</a:t>
            </a:r>
            <a:endParaRPr sz="1000">
              <a:latin typeface="Courier New"/>
              <a:cs typeface="Courier New"/>
            </a:endParaRPr>
          </a:p>
          <a:p>
            <a:pPr>
              <a:lnSpc>
                <a:spcPts val="1175"/>
              </a:lnSpc>
            </a:pPr>
            <a:r>
              <a:rPr sz="1000" spc="10" dirty="0">
                <a:latin typeface="Courier New"/>
                <a:cs typeface="Courier New"/>
              </a:rPr>
              <a:t>{</a:t>
            </a:r>
            <a:endParaRPr sz="1000">
              <a:latin typeface="Courier New"/>
              <a:cs typeface="Courier New"/>
            </a:endParaRPr>
          </a:p>
          <a:p>
            <a:pPr marL="233045">
              <a:lnSpc>
                <a:spcPts val="1190"/>
              </a:lnSpc>
            </a:pPr>
            <a:r>
              <a:rPr sz="1000" spc="10" dirty="0">
                <a:solidFill>
                  <a:srgbClr val="CC0066"/>
                </a:solidFill>
                <a:latin typeface="Courier New"/>
                <a:cs typeface="Courier New"/>
              </a:rPr>
              <a:t>public static void </a:t>
            </a:r>
            <a:r>
              <a:rPr sz="1000" spc="10" dirty="0">
                <a:latin typeface="Courier New"/>
                <a:cs typeface="Courier New"/>
              </a:rPr>
              <a:t>main(String[]</a:t>
            </a:r>
            <a:r>
              <a:rPr sz="1000" spc="-15" dirty="0">
                <a:latin typeface="Courier New"/>
                <a:cs typeface="Courier New"/>
              </a:rPr>
              <a:t> </a:t>
            </a:r>
            <a:r>
              <a:rPr sz="1000" spc="10" dirty="0">
                <a:latin typeface="Courier New"/>
                <a:cs typeface="Courier New"/>
              </a:rPr>
              <a:t>args)</a:t>
            </a:r>
            <a:endParaRPr sz="1000">
              <a:latin typeface="Courier New"/>
              <a:cs typeface="Courier New"/>
            </a:endParaRPr>
          </a:p>
        </p:txBody>
      </p:sp>
      <p:sp>
        <p:nvSpPr>
          <p:cNvPr id="7" name="object 7"/>
          <p:cNvSpPr/>
          <p:nvPr/>
        </p:nvSpPr>
        <p:spPr>
          <a:xfrm>
            <a:off x="736969" y="2262072"/>
            <a:ext cx="5701703" cy="1594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36969" y="2252104"/>
            <a:ext cx="5661839" cy="16946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438684" y="926363"/>
            <a:ext cx="159487" cy="133570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428714" y="926362"/>
            <a:ext cx="169457" cy="428626"/>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714311" y="2423279"/>
            <a:ext cx="1265555" cy="240029"/>
          </a:xfrm>
          <a:prstGeom prst="rect">
            <a:avLst/>
          </a:prstGeom>
        </p:spPr>
        <p:txBody>
          <a:bodyPr vert="horz" wrap="square" lIns="0" tIns="0" rIns="0" bIns="0" rtlCol="0">
            <a:spAutoFit/>
          </a:bodyPr>
          <a:lstStyle/>
          <a:p>
            <a:pPr marL="12700">
              <a:lnSpc>
                <a:spcPct val="100000"/>
              </a:lnSpc>
            </a:pPr>
            <a:r>
              <a:rPr sz="1450" b="1" spc="5" dirty="0">
                <a:latin typeface="Arial"/>
                <a:cs typeface="Arial"/>
              </a:rPr>
              <a:t>Program</a:t>
            </a:r>
            <a:r>
              <a:rPr sz="1450" b="1" spc="-65" dirty="0">
                <a:latin typeface="Arial"/>
                <a:cs typeface="Arial"/>
              </a:rPr>
              <a:t> </a:t>
            </a:r>
            <a:r>
              <a:rPr sz="1450" b="1" spc="5" dirty="0">
                <a:latin typeface="Arial"/>
                <a:cs typeface="Arial"/>
              </a:rPr>
              <a:t>Run:</a:t>
            </a:r>
            <a:endParaRPr sz="1450">
              <a:latin typeface="Arial"/>
              <a:cs typeface="Arial"/>
            </a:endParaRPr>
          </a:p>
        </p:txBody>
      </p:sp>
      <p:sp>
        <p:nvSpPr>
          <p:cNvPr id="12" name="object 12"/>
          <p:cNvSpPr txBox="1"/>
          <p:nvPr/>
        </p:nvSpPr>
        <p:spPr>
          <a:xfrm>
            <a:off x="1070915" y="2776893"/>
            <a:ext cx="5044440" cy="673531"/>
          </a:xfrm>
          <a:prstGeom prst="rect">
            <a:avLst/>
          </a:prstGeom>
          <a:ln w="9968">
            <a:solidFill>
              <a:srgbClr val="CCCCCC"/>
            </a:solidFill>
          </a:ln>
        </p:spPr>
        <p:txBody>
          <a:bodyPr vert="horz" wrap="square" lIns="0" tIns="3315" rIns="0" bIns="0" rtlCol="0">
            <a:spAutoFit/>
          </a:bodyPr>
          <a:lstStyle/>
          <a:p>
            <a:pPr>
              <a:lnSpc>
                <a:spcPct val="100000"/>
              </a:lnSpc>
              <a:spcBef>
                <a:spcPts val="26"/>
              </a:spcBef>
            </a:pPr>
            <a:endParaRPr sz="650" dirty="0">
              <a:latin typeface="Times New Roman"/>
              <a:cs typeface="Times New Roman"/>
            </a:endParaRPr>
          </a:p>
          <a:p>
            <a:pPr marL="62865">
              <a:lnSpc>
                <a:spcPct val="100000"/>
              </a:lnSpc>
            </a:pPr>
            <a:r>
              <a:rPr sz="600" spc="15" dirty="0">
                <a:latin typeface="Courier" charset="0"/>
                <a:cs typeface="Courier" charset="0"/>
              </a:rPr>
              <a:t>[46, 99, 45, 57, 64, 95, 81, 69, 11, 97, 6, 85, 61, 88, 29, 65, 83, 88, 45,</a:t>
            </a:r>
            <a:r>
              <a:rPr sz="600" spc="190" dirty="0">
                <a:latin typeface="Courier" charset="0"/>
                <a:cs typeface="Courier" charset="0"/>
              </a:rPr>
              <a:t> </a:t>
            </a:r>
            <a:r>
              <a:rPr sz="600" spc="15" dirty="0">
                <a:latin typeface="Courier" charset="0"/>
                <a:cs typeface="Courier" charset="0"/>
              </a:rPr>
              <a:t>88]</a:t>
            </a:r>
            <a:endParaRPr sz="600" dirty="0">
              <a:latin typeface="Courier" charset="0"/>
              <a:cs typeface="Courier" charset="0"/>
            </a:endParaRPr>
          </a:p>
          <a:p>
            <a:pPr marL="62865" marR="2929890">
              <a:lnSpc>
                <a:spcPct val="174400"/>
              </a:lnSpc>
            </a:pPr>
            <a:r>
              <a:rPr sz="600" spc="15" dirty="0">
                <a:latin typeface="Courier" charset="0"/>
                <a:cs typeface="Courier" charset="0"/>
              </a:rPr>
              <a:t>Enter number to search for, -1 to quit: 12  Found in position</a:t>
            </a:r>
            <a:r>
              <a:rPr sz="600" spc="-10" dirty="0">
                <a:latin typeface="Courier" charset="0"/>
                <a:cs typeface="Courier" charset="0"/>
              </a:rPr>
              <a:t> </a:t>
            </a:r>
            <a:r>
              <a:rPr sz="600" spc="15" dirty="0">
                <a:latin typeface="Courier" charset="0"/>
                <a:cs typeface="Courier" charset="0"/>
              </a:rPr>
              <a:t>-1</a:t>
            </a:r>
            <a:endParaRPr sz="600" dirty="0">
              <a:latin typeface="Courier" charset="0"/>
              <a:cs typeface="Courier" charset="0"/>
            </a:endParaRPr>
          </a:p>
          <a:p>
            <a:pPr marL="62865">
              <a:lnSpc>
                <a:spcPct val="100000"/>
              </a:lnSpc>
              <a:spcBef>
                <a:spcPts val="535"/>
              </a:spcBef>
            </a:pPr>
            <a:r>
              <a:rPr sz="600" spc="15" dirty="0">
                <a:latin typeface="Courier" charset="0"/>
                <a:cs typeface="Courier" charset="0"/>
              </a:rPr>
              <a:t>Enter number to search for, -1 to quit:</a:t>
            </a:r>
            <a:r>
              <a:rPr sz="600" spc="70" dirty="0">
                <a:latin typeface="Courier" charset="0"/>
                <a:cs typeface="Courier" charset="0"/>
              </a:rPr>
              <a:t> </a:t>
            </a:r>
            <a:r>
              <a:rPr sz="600" spc="15" dirty="0">
                <a:latin typeface="Courier" charset="0"/>
                <a:cs typeface="Courier" charset="0"/>
              </a:rPr>
              <a:t>-1</a:t>
            </a:r>
            <a:endParaRPr sz="60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467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Binary</a:t>
            </a:r>
            <a:r>
              <a:rPr spc="-15" dirty="0"/>
              <a:t> </a:t>
            </a:r>
            <a:r>
              <a:rPr spc="85" dirty="0"/>
              <a:t>Search</a:t>
            </a:r>
          </a:p>
        </p:txBody>
      </p:sp>
      <p:sp>
        <p:nvSpPr>
          <p:cNvPr id="4" name="object 4"/>
          <p:cNvSpPr/>
          <p:nvPr/>
        </p:nvSpPr>
        <p:spPr>
          <a:xfrm>
            <a:off x="866566" y="105352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59860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49182" y="888550"/>
            <a:ext cx="5015230" cy="1873885"/>
          </a:xfrm>
          <a:prstGeom prst="rect">
            <a:avLst/>
          </a:prstGeom>
        </p:spPr>
        <p:txBody>
          <a:bodyPr vert="horz" wrap="square" lIns="0" tIns="0" rIns="0" bIns="0" rtlCol="0">
            <a:spAutoFit/>
          </a:bodyPr>
          <a:lstStyle/>
          <a:p>
            <a:pPr marL="12700" marR="154305">
              <a:lnSpc>
                <a:spcPct val="115900"/>
              </a:lnSpc>
            </a:pPr>
            <a:r>
              <a:rPr sz="1750" spc="5" dirty="0">
                <a:latin typeface="Microsoft Sans Serif"/>
                <a:cs typeface="Microsoft Sans Serif"/>
              </a:rPr>
              <a:t>A </a:t>
            </a:r>
            <a:r>
              <a:rPr sz="1750" dirty="0">
                <a:latin typeface="Microsoft Sans Serif"/>
                <a:cs typeface="Microsoft Sans Serif"/>
              </a:rPr>
              <a:t>binary search locates a value </a:t>
            </a:r>
            <a:r>
              <a:rPr sz="1750" spc="-5" dirty="0">
                <a:latin typeface="Microsoft Sans Serif"/>
                <a:cs typeface="Microsoft Sans Serif"/>
              </a:rPr>
              <a:t>in </a:t>
            </a:r>
            <a:r>
              <a:rPr sz="1750" dirty="0">
                <a:latin typeface="Microsoft Sans Serif"/>
                <a:cs typeface="Microsoft Sans Serif"/>
              </a:rPr>
              <a:t>a </a:t>
            </a:r>
            <a:r>
              <a:rPr sz="1750" b="1" dirty="0">
                <a:latin typeface="Arial"/>
                <a:cs typeface="Arial"/>
              </a:rPr>
              <a:t>sorted </a:t>
            </a:r>
            <a:r>
              <a:rPr sz="1750" dirty="0">
                <a:latin typeface="Microsoft Sans Serif"/>
                <a:cs typeface="Microsoft Sans Serif"/>
              </a:rPr>
              <a:t>array  by:</a:t>
            </a:r>
            <a:endParaRPr sz="1750">
              <a:latin typeface="Microsoft Sans Serif"/>
              <a:cs typeface="Microsoft Sans Serif"/>
            </a:endParaRPr>
          </a:p>
          <a:p>
            <a:pPr marL="414020" marR="140970">
              <a:lnSpc>
                <a:spcPct val="111400"/>
              </a:lnSpc>
              <a:spcBef>
                <a:spcPts val="860"/>
              </a:spcBef>
            </a:pPr>
            <a:r>
              <a:rPr sz="1350" spc="-5" dirty="0">
                <a:latin typeface="Arial"/>
                <a:cs typeface="Arial"/>
              </a:rPr>
              <a:t>Determining whether the value occurs in the first or second  half</a:t>
            </a:r>
            <a:endParaRPr sz="1350">
              <a:latin typeface="Arial"/>
              <a:cs typeface="Arial"/>
            </a:endParaRPr>
          </a:p>
          <a:p>
            <a:pPr marL="414020">
              <a:lnSpc>
                <a:spcPct val="100000"/>
              </a:lnSpc>
              <a:spcBef>
                <a:spcPts val="500"/>
              </a:spcBef>
            </a:pPr>
            <a:r>
              <a:rPr sz="1350" spc="-5" dirty="0">
                <a:latin typeface="Arial"/>
                <a:cs typeface="Arial"/>
              </a:rPr>
              <a:t>Then repeating the search in one of the</a:t>
            </a:r>
            <a:r>
              <a:rPr sz="1350" spc="-20" dirty="0">
                <a:latin typeface="Arial"/>
                <a:cs typeface="Arial"/>
              </a:rPr>
              <a:t> </a:t>
            </a:r>
            <a:r>
              <a:rPr sz="1350" spc="-5" dirty="0">
                <a:latin typeface="Arial"/>
                <a:cs typeface="Arial"/>
              </a:rPr>
              <a:t>halves</a:t>
            </a:r>
            <a:endParaRPr sz="1350">
              <a:latin typeface="Arial"/>
              <a:cs typeface="Arial"/>
            </a:endParaRPr>
          </a:p>
          <a:p>
            <a:pPr marL="12700">
              <a:lnSpc>
                <a:spcPct val="100000"/>
              </a:lnSpc>
              <a:spcBef>
                <a:spcPts val="1040"/>
              </a:spcBef>
            </a:pPr>
            <a:r>
              <a:rPr sz="1750" dirty="0">
                <a:latin typeface="Microsoft Sans Serif"/>
                <a:cs typeface="Microsoft Sans Serif"/>
              </a:rPr>
              <a:t>The size of the search </a:t>
            </a:r>
            <a:r>
              <a:rPr sz="1750" spc="-5" dirty="0">
                <a:latin typeface="Microsoft Sans Serif"/>
                <a:cs typeface="Microsoft Sans Serif"/>
              </a:rPr>
              <a:t>is </a:t>
            </a:r>
            <a:r>
              <a:rPr sz="1750" dirty="0">
                <a:latin typeface="Microsoft Sans Serif"/>
                <a:cs typeface="Microsoft Sans Serif"/>
              </a:rPr>
              <a:t>cut </a:t>
            </a:r>
            <a:r>
              <a:rPr sz="1750" spc="-5" dirty="0">
                <a:latin typeface="Microsoft Sans Serif"/>
                <a:cs typeface="Microsoft Sans Serif"/>
              </a:rPr>
              <a:t>in </a:t>
            </a:r>
            <a:r>
              <a:rPr sz="1750" dirty="0">
                <a:latin typeface="Microsoft Sans Serif"/>
                <a:cs typeface="Microsoft Sans Serif"/>
              </a:rPr>
              <a:t>half with each</a:t>
            </a:r>
            <a:r>
              <a:rPr sz="1750" spc="254" dirty="0">
                <a:latin typeface="Microsoft Sans Serif"/>
                <a:cs typeface="Microsoft Sans Serif"/>
              </a:rPr>
              <a:t> </a:t>
            </a:r>
            <a:r>
              <a:rPr sz="1750" dirty="0">
                <a:latin typeface="Microsoft Sans Serif"/>
                <a:cs typeface="Microsoft Sans Serif"/>
              </a:rPr>
              <a:t>step.</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358" y="603397"/>
            <a:ext cx="4710430" cy="220979"/>
          </a:xfrm>
          <a:prstGeom prst="rect">
            <a:avLst/>
          </a:prstGeom>
        </p:spPr>
        <p:txBody>
          <a:bodyPr vert="horz" wrap="square" lIns="0" tIns="0" rIns="0" bIns="0" rtlCol="0">
            <a:spAutoFit/>
          </a:bodyPr>
          <a:lstStyle/>
          <a:p>
            <a:pPr marL="12700">
              <a:lnSpc>
                <a:spcPct val="100000"/>
              </a:lnSpc>
            </a:pPr>
            <a:r>
              <a:rPr sz="1450" b="0" spc="-10" dirty="0">
                <a:latin typeface="Arial"/>
                <a:cs typeface="Arial"/>
              </a:rPr>
              <a:t>5.  </a:t>
            </a:r>
            <a:r>
              <a:rPr sz="1450" b="0" spc="5" dirty="0">
                <a:latin typeface="Arial"/>
                <a:cs typeface="Arial"/>
              </a:rPr>
              <a:t>When the unsorted portion is of length 1, we are done</a:t>
            </a:r>
            <a:endParaRPr sz="1450">
              <a:latin typeface="Arial"/>
              <a:cs typeface="Arial"/>
            </a:endParaRPr>
          </a:p>
        </p:txBody>
      </p:sp>
      <p:sp>
        <p:nvSpPr>
          <p:cNvPr id="3" name="object 3"/>
          <p:cNvSpPr txBox="1"/>
          <p:nvPr/>
        </p:nvSpPr>
        <p:spPr>
          <a:xfrm>
            <a:off x="1707087" y="981303"/>
            <a:ext cx="1507490" cy="198120"/>
          </a:xfrm>
          <a:prstGeom prst="rect">
            <a:avLst/>
          </a:prstGeom>
        </p:spPr>
        <p:txBody>
          <a:bodyPr vert="horz" wrap="square" lIns="0" tIns="0" rIns="0" bIns="0" rtlCol="0">
            <a:spAutoFit/>
          </a:bodyPr>
          <a:lstStyle/>
          <a:p>
            <a:pPr marL="12700">
              <a:lnSpc>
                <a:spcPct val="100000"/>
              </a:lnSpc>
              <a:tabLst>
                <a:tab pos="291465" algn="l"/>
                <a:tab pos="570865" algn="l"/>
                <a:tab pos="939165" algn="l"/>
                <a:tab pos="1308100" algn="l"/>
              </a:tabLst>
            </a:pPr>
            <a:r>
              <a:rPr sz="1300" spc="10" dirty="0">
                <a:latin typeface="Arial"/>
                <a:cs typeface="Arial"/>
              </a:rPr>
              <a:t>5	9	11	12	17</a:t>
            </a:r>
            <a:endParaRPr sz="1300">
              <a:latin typeface="Arial"/>
              <a:cs typeface="Arial"/>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453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sz="140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Binary</a:t>
            </a:r>
            <a:r>
              <a:rPr spc="-15" dirty="0"/>
              <a:t> </a:t>
            </a:r>
            <a:r>
              <a:rPr spc="85" dirty="0"/>
              <a:t>Search</a:t>
            </a:r>
          </a:p>
        </p:txBody>
      </p:sp>
      <p:sp>
        <p:nvSpPr>
          <p:cNvPr id="5" name="object 5"/>
          <p:cNvSpPr txBox="1"/>
          <p:nvPr/>
        </p:nvSpPr>
        <p:spPr>
          <a:xfrm>
            <a:off x="814194" y="827594"/>
            <a:ext cx="2880360" cy="215444"/>
          </a:xfrm>
          <a:prstGeom prst="rect">
            <a:avLst/>
          </a:prstGeom>
        </p:spPr>
        <p:txBody>
          <a:bodyPr vert="horz" wrap="square" lIns="0" tIns="0" rIns="0" bIns="0" rtlCol="0">
            <a:spAutoFit/>
          </a:bodyPr>
          <a:lstStyle/>
          <a:p>
            <a:pPr marL="298450" indent="-285750">
              <a:lnSpc>
                <a:spcPct val="100000"/>
              </a:lnSpc>
              <a:buFont typeface="Wingdings" charset="2"/>
              <a:buChar char="§"/>
            </a:pPr>
            <a:r>
              <a:rPr sz="1400" dirty="0">
                <a:latin typeface="Microsoft Sans Serif"/>
                <a:cs typeface="Microsoft Sans Serif"/>
              </a:rPr>
              <a:t>Searching for 15 </a:t>
            </a:r>
            <a:r>
              <a:rPr sz="1400" spc="-5" dirty="0">
                <a:latin typeface="Microsoft Sans Serif"/>
                <a:cs typeface="Microsoft Sans Serif"/>
              </a:rPr>
              <a:t>in </a:t>
            </a:r>
            <a:r>
              <a:rPr sz="1400" dirty="0">
                <a:latin typeface="Microsoft Sans Serif"/>
                <a:cs typeface="Microsoft Sans Serif"/>
              </a:rPr>
              <a:t>this</a:t>
            </a:r>
            <a:r>
              <a:rPr sz="1400" spc="75" dirty="0">
                <a:latin typeface="Microsoft Sans Serif"/>
                <a:cs typeface="Microsoft Sans Serif"/>
              </a:rPr>
              <a:t> </a:t>
            </a:r>
            <a:r>
              <a:rPr sz="1400" dirty="0">
                <a:latin typeface="Microsoft Sans Serif"/>
                <a:cs typeface="Microsoft Sans Serif"/>
              </a:rPr>
              <a:t>array</a:t>
            </a:r>
          </a:p>
        </p:txBody>
      </p:sp>
      <p:sp>
        <p:nvSpPr>
          <p:cNvPr id="6" name="object 6"/>
          <p:cNvSpPr/>
          <p:nvPr/>
        </p:nvSpPr>
        <p:spPr>
          <a:xfrm>
            <a:off x="3583122" y="841294"/>
            <a:ext cx="2681401" cy="438593"/>
          </a:xfrm>
          <a:prstGeom prst="rect">
            <a:avLst/>
          </a:prstGeom>
          <a:blipFill>
            <a:blip r:embed="rId2" cstate="print"/>
            <a:stretch>
              <a:fillRect/>
            </a:stretch>
          </a:blipFill>
        </p:spPr>
        <p:txBody>
          <a:bodyPr wrap="square" lIns="0" tIns="0" rIns="0" bIns="0" rtlCol="0"/>
          <a:lstStyle/>
          <a:p>
            <a:endParaRPr sz="1400"/>
          </a:p>
        </p:txBody>
      </p:sp>
      <p:sp>
        <p:nvSpPr>
          <p:cNvPr id="8" name="object 8"/>
          <p:cNvSpPr txBox="1"/>
          <p:nvPr/>
        </p:nvSpPr>
        <p:spPr>
          <a:xfrm>
            <a:off x="814194" y="1491075"/>
            <a:ext cx="3636010" cy="528350"/>
          </a:xfrm>
          <a:prstGeom prst="rect">
            <a:avLst/>
          </a:prstGeom>
        </p:spPr>
        <p:txBody>
          <a:bodyPr vert="horz" wrap="square" lIns="0" tIns="0" rIns="0" bIns="0" rtlCol="0">
            <a:spAutoFit/>
          </a:bodyPr>
          <a:lstStyle/>
          <a:p>
            <a:pPr marL="298450" indent="-285750">
              <a:lnSpc>
                <a:spcPct val="100000"/>
              </a:lnSpc>
              <a:buFont typeface="Wingdings" charset="2"/>
              <a:buChar char="§"/>
            </a:pPr>
            <a:r>
              <a:rPr sz="1400" dirty="0">
                <a:latin typeface="Microsoft Sans Serif"/>
                <a:cs typeface="Microsoft Sans Serif"/>
              </a:rPr>
              <a:t>The last value </a:t>
            </a:r>
            <a:r>
              <a:rPr sz="1400" spc="-5" dirty="0">
                <a:latin typeface="Microsoft Sans Serif"/>
                <a:cs typeface="Microsoft Sans Serif"/>
              </a:rPr>
              <a:t>in </a:t>
            </a:r>
            <a:r>
              <a:rPr sz="1400" dirty="0">
                <a:latin typeface="Microsoft Sans Serif"/>
                <a:cs typeface="Microsoft Sans Serif"/>
              </a:rPr>
              <a:t>the first half </a:t>
            </a:r>
            <a:r>
              <a:rPr sz="1400" spc="-5" dirty="0">
                <a:latin typeface="Microsoft Sans Serif"/>
                <a:cs typeface="Microsoft Sans Serif"/>
              </a:rPr>
              <a:t>is</a:t>
            </a:r>
            <a:r>
              <a:rPr sz="1400" spc="120" dirty="0">
                <a:latin typeface="Microsoft Sans Serif"/>
                <a:cs typeface="Microsoft Sans Serif"/>
              </a:rPr>
              <a:t> </a:t>
            </a:r>
            <a:r>
              <a:rPr sz="1400" dirty="0">
                <a:latin typeface="Microsoft Sans Serif"/>
                <a:cs typeface="Microsoft Sans Serif"/>
              </a:rPr>
              <a:t>9</a:t>
            </a:r>
          </a:p>
          <a:p>
            <a:pPr marL="414020">
              <a:lnSpc>
                <a:spcPct val="100000"/>
              </a:lnSpc>
              <a:spcBef>
                <a:spcPts val="1045"/>
              </a:spcBef>
            </a:pPr>
            <a:r>
              <a:rPr sz="1100" spc="-5" dirty="0">
                <a:latin typeface="Arial"/>
                <a:cs typeface="Arial"/>
              </a:rPr>
              <a:t>So look in the second (darker colored)</a:t>
            </a:r>
            <a:r>
              <a:rPr sz="1100" spc="-20" dirty="0">
                <a:latin typeface="Arial"/>
                <a:cs typeface="Arial"/>
              </a:rPr>
              <a:t> </a:t>
            </a:r>
            <a:r>
              <a:rPr sz="1100" spc="-5" dirty="0">
                <a:latin typeface="Arial"/>
                <a:cs typeface="Arial"/>
              </a:rPr>
              <a:t>half</a:t>
            </a:r>
            <a:endParaRPr sz="1100" dirty="0">
              <a:latin typeface="Arial"/>
              <a:cs typeface="Arial"/>
            </a:endParaRPr>
          </a:p>
        </p:txBody>
      </p:sp>
      <p:sp>
        <p:nvSpPr>
          <p:cNvPr id="9" name="object 9"/>
          <p:cNvSpPr/>
          <p:nvPr/>
        </p:nvSpPr>
        <p:spPr>
          <a:xfrm>
            <a:off x="4020806" y="1526264"/>
            <a:ext cx="2681401" cy="438593"/>
          </a:xfrm>
          <a:prstGeom prst="rect">
            <a:avLst/>
          </a:prstGeom>
          <a:blipFill>
            <a:blip r:embed="rId3" cstate="print"/>
            <a:stretch>
              <a:fillRect/>
            </a:stretch>
          </a:blipFill>
        </p:spPr>
        <p:txBody>
          <a:bodyPr wrap="square" lIns="0" tIns="0" rIns="0" bIns="0" rtlCol="0"/>
          <a:lstStyle/>
          <a:p>
            <a:endParaRPr sz="1400"/>
          </a:p>
        </p:txBody>
      </p:sp>
      <p:sp>
        <p:nvSpPr>
          <p:cNvPr id="11" name="object 11"/>
          <p:cNvSpPr/>
          <p:nvPr/>
        </p:nvSpPr>
        <p:spPr>
          <a:xfrm>
            <a:off x="4020805" y="2374396"/>
            <a:ext cx="2681401" cy="438593"/>
          </a:xfrm>
          <a:prstGeom prst="rect">
            <a:avLst/>
          </a:prstGeom>
          <a:blipFill>
            <a:blip r:embed="rId4" cstate="print"/>
            <a:stretch>
              <a:fillRect/>
            </a:stretch>
          </a:blipFill>
        </p:spPr>
        <p:txBody>
          <a:bodyPr wrap="square" lIns="0" tIns="0" rIns="0" bIns="0" rtlCol="0"/>
          <a:lstStyle/>
          <a:p>
            <a:endParaRPr sz="1400"/>
          </a:p>
        </p:txBody>
      </p:sp>
      <p:sp>
        <p:nvSpPr>
          <p:cNvPr id="13" name="object 13"/>
          <p:cNvSpPr txBox="1"/>
          <p:nvPr/>
        </p:nvSpPr>
        <p:spPr>
          <a:xfrm>
            <a:off x="814194" y="2077896"/>
            <a:ext cx="5450329" cy="1466555"/>
          </a:xfrm>
          <a:prstGeom prst="rect">
            <a:avLst/>
          </a:prstGeom>
        </p:spPr>
        <p:txBody>
          <a:bodyPr vert="horz" wrap="square" lIns="0" tIns="0" rIns="0" bIns="0" rtlCol="0">
            <a:spAutoFit/>
          </a:bodyPr>
          <a:lstStyle/>
          <a:p>
            <a:pPr marL="298450" marR="5080" indent="-285750">
              <a:lnSpc>
                <a:spcPct val="115900"/>
              </a:lnSpc>
              <a:buFont typeface="Wingdings" charset="2"/>
              <a:buChar char="§"/>
            </a:pPr>
            <a:r>
              <a:rPr sz="1400" dirty="0">
                <a:latin typeface="Microsoft Sans Serif"/>
                <a:cs typeface="Microsoft Sans Serif"/>
              </a:rPr>
              <a:t>The middle element of this sequence </a:t>
            </a:r>
            <a:r>
              <a:rPr sz="1400" spc="-5" dirty="0">
                <a:latin typeface="Microsoft Sans Serif"/>
                <a:cs typeface="Microsoft Sans Serif"/>
              </a:rPr>
              <a:t>is </a:t>
            </a:r>
            <a:r>
              <a:rPr sz="1400" dirty="0">
                <a:latin typeface="Microsoft Sans Serif"/>
                <a:cs typeface="Microsoft Sans Serif"/>
              </a:rPr>
              <a:t>20, so the  value must be </a:t>
            </a:r>
            <a:r>
              <a:rPr sz="1400" spc="-5" dirty="0">
                <a:latin typeface="Microsoft Sans Serif"/>
                <a:cs typeface="Microsoft Sans Serif"/>
              </a:rPr>
              <a:t>in </a:t>
            </a:r>
            <a:r>
              <a:rPr sz="1400" dirty="0">
                <a:latin typeface="Microsoft Sans Serif"/>
                <a:cs typeface="Microsoft Sans Serif"/>
              </a:rPr>
              <a:t>this</a:t>
            </a:r>
            <a:r>
              <a:rPr sz="1400" spc="80" dirty="0">
                <a:latin typeface="Microsoft Sans Serif"/>
                <a:cs typeface="Microsoft Sans Serif"/>
              </a:rPr>
              <a:t> </a:t>
            </a:r>
            <a:r>
              <a:rPr sz="1400" dirty="0">
                <a:latin typeface="Microsoft Sans Serif"/>
                <a:cs typeface="Microsoft Sans Serif"/>
              </a:rPr>
              <a:t>sequence</a:t>
            </a:r>
          </a:p>
          <a:p>
            <a:pPr marL="414020">
              <a:lnSpc>
                <a:spcPct val="100000"/>
              </a:lnSpc>
              <a:spcBef>
                <a:spcPts val="1045"/>
              </a:spcBef>
            </a:pPr>
            <a:r>
              <a:rPr sz="1100" spc="-5" dirty="0">
                <a:latin typeface="Arial"/>
                <a:cs typeface="Arial"/>
              </a:rPr>
              <a:t>Look in the darker colored</a:t>
            </a:r>
            <a:r>
              <a:rPr sz="1100" spc="-40" dirty="0">
                <a:latin typeface="Arial"/>
                <a:cs typeface="Arial"/>
              </a:rPr>
              <a:t> </a:t>
            </a:r>
            <a:r>
              <a:rPr sz="1100" spc="-5" dirty="0">
                <a:latin typeface="Arial"/>
                <a:cs typeface="Arial"/>
              </a:rPr>
              <a:t>sequence</a:t>
            </a:r>
            <a:endParaRPr sz="1100" dirty="0">
              <a:latin typeface="Arial"/>
              <a:cs typeface="Arial"/>
            </a:endParaRPr>
          </a:p>
          <a:p>
            <a:pPr>
              <a:lnSpc>
                <a:spcPct val="100000"/>
              </a:lnSpc>
              <a:spcBef>
                <a:spcPts val="32"/>
              </a:spcBef>
            </a:pPr>
            <a:endParaRPr sz="1100" dirty="0">
              <a:latin typeface="Times New Roman"/>
              <a:cs typeface="Times New Roman"/>
            </a:endParaRPr>
          </a:p>
          <a:p>
            <a:pPr marL="298450" marR="365125" indent="-285750">
              <a:lnSpc>
                <a:spcPct val="115900"/>
              </a:lnSpc>
              <a:buFont typeface="Wingdings" charset="2"/>
              <a:buChar char="§"/>
            </a:pPr>
            <a:r>
              <a:rPr sz="1400" dirty="0">
                <a:latin typeface="Microsoft Sans Serif"/>
                <a:cs typeface="Microsoft Sans Serif"/>
              </a:rPr>
              <a:t>The last value of the first half of this very short  sequence </a:t>
            </a:r>
            <a:r>
              <a:rPr sz="1400" spc="-5" dirty="0">
                <a:latin typeface="Microsoft Sans Serif"/>
                <a:cs typeface="Microsoft Sans Serif"/>
              </a:rPr>
              <a:t>is</a:t>
            </a:r>
            <a:r>
              <a:rPr sz="1400" spc="-10" dirty="0">
                <a:latin typeface="Microsoft Sans Serif"/>
                <a:cs typeface="Microsoft Sans Serif"/>
              </a:rPr>
              <a:t> </a:t>
            </a:r>
            <a:r>
              <a:rPr sz="1400" dirty="0">
                <a:latin typeface="Microsoft Sans Serif"/>
                <a:cs typeface="Microsoft Sans Serif"/>
              </a:rPr>
              <a:t>12,</a:t>
            </a:r>
          </a:p>
        </p:txBody>
      </p:sp>
      <p:sp>
        <p:nvSpPr>
          <p:cNvPr id="14" name="object 2"/>
          <p:cNvSpPr txBox="1"/>
          <p:nvPr/>
        </p:nvSpPr>
        <p:spPr>
          <a:xfrm>
            <a:off x="1295400" y="3602922"/>
            <a:ext cx="3964304" cy="443455"/>
          </a:xfrm>
          <a:prstGeom prst="rect">
            <a:avLst/>
          </a:prstGeom>
        </p:spPr>
        <p:txBody>
          <a:bodyPr vert="horz" wrap="square" lIns="0" tIns="0" rIns="0" bIns="0" rtlCol="0">
            <a:spAutoFit/>
          </a:bodyPr>
          <a:lstStyle/>
          <a:p>
            <a:pPr marL="12700" marR="5080">
              <a:lnSpc>
                <a:spcPct val="130800"/>
              </a:lnSpc>
            </a:pPr>
            <a:r>
              <a:rPr sz="1100" spc="-5" dirty="0">
                <a:latin typeface="Arial"/>
                <a:cs typeface="Arial"/>
              </a:rPr>
              <a:t>This is smaller than the value that we are searching,  so we must look in the second</a:t>
            </a:r>
            <a:r>
              <a:rPr sz="1100" spc="-45" dirty="0">
                <a:latin typeface="Arial"/>
                <a:cs typeface="Arial"/>
              </a:rPr>
              <a:t> </a:t>
            </a:r>
            <a:r>
              <a:rPr sz="1100" spc="-5" dirty="0">
                <a:latin typeface="Arial"/>
                <a:cs typeface="Arial"/>
              </a:rPr>
              <a:t>half</a:t>
            </a:r>
            <a:endParaRPr sz="1100" dirty="0">
              <a:latin typeface="Arial"/>
              <a:cs typeface="Arial"/>
            </a:endParaRPr>
          </a:p>
        </p:txBody>
      </p:sp>
      <p:sp>
        <p:nvSpPr>
          <p:cNvPr id="15" name="object 3"/>
          <p:cNvSpPr/>
          <p:nvPr/>
        </p:nvSpPr>
        <p:spPr>
          <a:xfrm>
            <a:off x="1309017" y="4159416"/>
            <a:ext cx="2681401" cy="438593"/>
          </a:xfrm>
          <a:prstGeom prst="rect">
            <a:avLst/>
          </a:prstGeom>
          <a:blipFill>
            <a:blip r:embed="rId5" cstate="print"/>
            <a:stretch>
              <a:fillRect/>
            </a:stretch>
          </a:blipFill>
        </p:spPr>
        <p:txBody>
          <a:bodyPr wrap="square" lIns="0" tIns="0" rIns="0" bIns="0" rtlCol="0"/>
          <a:lstStyle/>
          <a:p>
            <a:endParaRPr sz="1400"/>
          </a:p>
        </p:txBody>
      </p:sp>
      <p:sp>
        <p:nvSpPr>
          <p:cNvPr id="17" name="object 5"/>
          <p:cNvSpPr txBox="1">
            <a:spLocks/>
          </p:cNvSpPr>
          <p:nvPr/>
        </p:nvSpPr>
        <p:spPr>
          <a:xfrm>
            <a:off x="893559" y="4771805"/>
            <a:ext cx="3120390" cy="215444"/>
          </a:xfrm>
          <a:prstGeom prst="rect">
            <a:avLst/>
          </a:prstGeom>
        </p:spPr>
        <p:txBody>
          <a:bodyPr vert="horz" wrap="square" lIns="0" tIns="0" rIns="0" bIns="0" rtlCol="0">
            <a:spAutoFit/>
          </a:bodyPr>
          <a:lstStyle>
            <a:lvl1pPr>
              <a:defRPr sz="2350" b="1" i="0">
                <a:solidFill>
                  <a:schemeClr val="tx1"/>
                </a:solidFill>
                <a:latin typeface="Trebuchet MS"/>
                <a:ea typeface="+mj-ea"/>
                <a:cs typeface="Trebuchet MS"/>
              </a:defRPr>
            </a:lvl1pPr>
          </a:lstStyle>
          <a:p>
            <a:pPr marL="298450" indent="-285750">
              <a:buFont typeface="Wingdings" charset="2"/>
              <a:buChar char="§"/>
            </a:pPr>
            <a:r>
              <a:rPr lang="en-US" sz="1400" b="0" kern="0" dirty="0" smtClean="0">
                <a:latin typeface="Microsoft Sans Serif"/>
                <a:cs typeface="Microsoft Sans Serif"/>
              </a:rPr>
              <a:t>15 </a:t>
            </a:r>
            <a:r>
              <a:rPr lang="en-US" sz="1400" b="0" kern="0" spc="-60" dirty="0" smtClean="0">
                <a:latin typeface="Microsoft Sans Serif"/>
                <a:cs typeface="Microsoft Sans Serif"/>
              </a:rPr>
              <a:t>≠ </a:t>
            </a:r>
            <a:r>
              <a:rPr lang="en-US" sz="1400" b="0" kern="0" dirty="0" smtClean="0">
                <a:latin typeface="Microsoft Sans Serif"/>
                <a:cs typeface="Microsoft Sans Serif"/>
              </a:rPr>
              <a:t>17: </a:t>
            </a:r>
            <a:r>
              <a:rPr lang="en-US" sz="1400" b="0" kern="0" spc="5" dirty="0" smtClean="0">
                <a:latin typeface="Microsoft Sans Serif"/>
                <a:cs typeface="Microsoft Sans Serif"/>
              </a:rPr>
              <a:t>we </a:t>
            </a:r>
            <a:r>
              <a:rPr lang="en-US" sz="1400" b="0" kern="0" dirty="0" smtClean="0">
                <a:latin typeface="Microsoft Sans Serif"/>
                <a:cs typeface="Microsoft Sans Serif"/>
              </a:rPr>
              <a:t>don't have a</a:t>
            </a:r>
            <a:r>
              <a:rPr lang="en-US" sz="1400" b="0" kern="0" spc="180" dirty="0" smtClean="0">
                <a:latin typeface="Microsoft Sans Serif"/>
                <a:cs typeface="Microsoft Sans Serif"/>
              </a:rPr>
              <a:t> </a:t>
            </a:r>
            <a:r>
              <a:rPr lang="en-US" sz="1400" b="0" kern="0" dirty="0" smtClean="0">
                <a:latin typeface="Microsoft Sans Serif"/>
                <a:cs typeface="Microsoft Sans Serif"/>
              </a:rPr>
              <a:t>match</a:t>
            </a:r>
            <a:endParaRPr lang="en-US" sz="1400" kern="0" dirty="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427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70" dirty="0"/>
              <a:t>section_6_2/</a:t>
            </a:r>
            <a:r>
              <a:rPr spc="70" dirty="0">
                <a:solidFill>
                  <a:srgbClr val="000080"/>
                </a:solidFill>
                <a:hlinkClick r:id="rId2"/>
              </a:rPr>
              <a:t>BinarySearcher.java</a:t>
            </a:r>
          </a:p>
        </p:txBody>
      </p:sp>
      <p:sp>
        <p:nvSpPr>
          <p:cNvPr id="4" name="object 4"/>
          <p:cNvSpPr/>
          <p:nvPr/>
        </p:nvSpPr>
        <p:spPr>
          <a:xfrm>
            <a:off x="731995" y="933512"/>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6107" rIns="0" bIns="0" rtlCol="0">
            <a:spAutoFit/>
          </a:bodyPr>
          <a:lstStyle/>
          <a:p>
            <a:pPr marL="257810">
              <a:lnSpc>
                <a:spcPts val="1140"/>
              </a:lnSpc>
              <a:tabLst>
                <a:tab pos="490855" algn="l"/>
              </a:tabLst>
            </a:pPr>
            <a:r>
              <a:rPr sz="1000" b="1" spc="10" dirty="0">
                <a:solidFill>
                  <a:srgbClr val="0073FF"/>
                </a:solidFill>
                <a:latin typeface="Courier New"/>
                <a:cs typeface="Courier New"/>
              </a:rPr>
              <a:t>1	</a:t>
            </a:r>
            <a:r>
              <a:rPr sz="1000" spc="10" dirty="0">
                <a:latin typeface="Courier New"/>
                <a:cs typeface="Courier New"/>
              </a:rPr>
              <a:t>/**</a:t>
            </a:r>
            <a:endParaRPr sz="1000">
              <a:latin typeface="Courier New"/>
              <a:cs typeface="Courier New"/>
            </a:endParaRPr>
          </a:p>
          <a:p>
            <a:pPr marL="257810">
              <a:lnSpc>
                <a:spcPts val="1440"/>
              </a:lnSpc>
              <a:tabLst>
                <a:tab pos="723900" algn="l"/>
              </a:tabLst>
            </a:pPr>
            <a:r>
              <a:rPr sz="1000" b="1" spc="10" dirty="0">
                <a:solidFill>
                  <a:srgbClr val="0073FF"/>
                </a:solidFill>
                <a:latin typeface="Courier New"/>
                <a:cs typeface="Courier New"/>
              </a:rPr>
              <a:t>2	</a:t>
            </a:r>
            <a:r>
              <a:rPr sz="1250" dirty="0">
                <a:solidFill>
                  <a:srgbClr val="0073FF"/>
                </a:solidFill>
                <a:latin typeface="Times New Roman"/>
                <a:cs typeface="Times New Roman"/>
              </a:rPr>
              <a:t>A class for executing binary searches in an array.</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3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4	</a:t>
            </a:r>
            <a:r>
              <a:rPr sz="1000" spc="10" dirty="0">
                <a:solidFill>
                  <a:srgbClr val="CC0066"/>
                </a:solidFill>
                <a:latin typeface="Courier New"/>
                <a:cs typeface="Courier New"/>
              </a:rPr>
              <a:t>public class</a:t>
            </a:r>
            <a:r>
              <a:rPr sz="1000" spc="-35" dirty="0">
                <a:solidFill>
                  <a:srgbClr val="CC0066"/>
                </a:solidFill>
                <a:latin typeface="Courier New"/>
                <a:cs typeface="Courier New"/>
              </a:rPr>
              <a:t> </a:t>
            </a:r>
            <a:r>
              <a:rPr sz="1000" spc="10" dirty="0">
                <a:latin typeface="Courier New"/>
                <a:cs typeface="Courier New"/>
              </a:rPr>
              <a:t>BinarySearcher</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5	</a:t>
            </a:r>
            <a:r>
              <a:rPr sz="1000" spc="10" dirty="0">
                <a:latin typeface="Courier New"/>
                <a:cs typeface="Courier New"/>
              </a:rPr>
              <a:t>{</a:t>
            </a:r>
            <a:endParaRPr sz="1000">
              <a:latin typeface="Courier New"/>
              <a:cs typeface="Courier New"/>
            </a:endParaRPr>
          </a:p>
          <a:p>
            <a:pPr marL="257810">
              <a:lnSpc>
                <a:spcPts val="1130"/>
              </a:lnSpc>
              <a:tabLst>
                <a:tab pos="723900" algn="l"/>
              </a:tabLst>
            </a:pPr>
            <a:r>
              <a:rPr sz="1000" b="1" spc="10" dirty="0">
                <a:solidFill>
                  <a:srgbClr val="0073FF"/>
                </a:solidFill>
                <a:latin typeface="Courier New"/>
                <a:cs typeface="Courier New"/>
              </a:rPr>
              <a:t>6	</a:t>
            </a:r>
            <a:r>
              <a:rPr sz="1000" spc="10" dirty="0">
                <a:latin typeface="Courier New"/>
                <a:cs typeface="Courier New"/>
              </a:rPr>
              <a:t>/**</a:t>
            </a:r>
            <a:endParaRPr sz="1000">
              <a:latin typeface="Courier New"/>
              <a:cs typeface="Courier New"/>
            </a:endParaRPr>
          </a:p>
          <a:p>
            <a:pPr marL="956944" indent="-699135">
              <a:lnSpc>
                <a:spcPts val="1400"/>
              </a:lnSpc>
              <a:buSzPct val="80000"/>
              <a:buFont typeface="Courier New"/>
              <a:buAutoNum type="arabicPlain" startAt="7"/>
              <a:tabLst>
                <a:tab pos="957580" algn="l"/>
              </a:tabLst>
            </a:pPr>
            <a:r>
              <a:rPr sz="1250" dirty="0">
                <a:solidFill>
                  <a:srgbClr val="0073FF"/>
                </a:solidFill>
                <a:latin typeface="Times New Roman"/>
                <a:cs typeface="Times New Roman"/>
              </a:rPr>
              <a:t>Finds a value in a range of a sorted array, using the</a:t>
            </a:r>
            <a:r>
              <a:rPr sz="1250" spc="15" dirty="0">
                <a:solidFill>
                  <a:srgbClr val="0073FF"/>
                </a:solidFill>
                <a:latin typeface="Times New Roman"/>
                <a:cs typeface="Times New Roman"/>
              </a:rPr>
              <a:t> </a:t>
            </a:r>
            <a:r>
              <a:rPr sz="1250" dirty="0">
                <a:solidFill>
                  <a:srgbClr val="0073FF"/>
                </a:solidFill>
                <a:latin typeface="Times New Roman"/>
                <a:cs typeface="Times New Roman"/>
              </a:rPr>
              <a:t>binary</a:t>
            </a:r>
            <a:endParaRPr sz="1250">
              <a:latin typeface="Times New Roman"/>
              <a:cs typeface="Times New Roman"/>
            </a:endParaRPr>
          </a:p>
          <a:p>
            <a:pPr marL="956944" indent="-699135">
              <a:lnSpc>
                <a:spcPts val="1415"/>
              </a:lnSpc>
              <a:buSzPct val="80000"/>
              <a:buFont typeface="Courier New"/>
              <a:buAutoNum type="arabicPlain" startAt="7"/>
              <a:tabLst>
                <a:tab pos="957580" algn="l"/>
              </a:tabLst>
            </a:pPr>
            <a:r>
              <a:rPr sz="1250" dirty="0">
                <a:solidFill>
                  <a:srgbClr val="0073FF"/>
                </a:solidFill>
                <a:latin typeface="Times New Roman"/>
                <a:cs typeface="Times New Roman"/>
              </a:rPr>
              <a:t>search</a:t>
            </a:r>
            <a:r>
              <a:rPr sz="1250" spc="-65" dirty="0">
                <a:solidFill>
                  <a:srgbClr val="0073FF"/>
                </a:solidFill>
                <a:latin typeface="Times New Roman"/>
                <a:cs typeface="Times New Roman"/>
              </a:rPr>
              <a:t> </a:t>
            </a:r>
            <a:r>
              <a:rPr sz="1250" dirty="0">
                <a:solidFill>
                  <a:srgbClr val="0073FF"/>
                </a:solidFill>
                <a:latin typeface="Times New Roman"/>
                <a:cs typeface="Times New Roman"/>
              </a:rPr>
              <a:t>algorithm.</a:t>
            </a:r>
            <a:endParaRPr sz="1250">
              <a:latin typeface="Times New Roman"/>
              <a:cs typeface="Times New Roman"/>
            </a:endParaRPr>
          </a:p>
          <a:p>
            <a:pPr marL="957580" indent="-699770">
              <a:lnSpc>
                <a:spcPts val="1455"/>
              </a:lnSpc>
              <a:buClr>
                <a:srgbClr val="0073FF"/>
              </a:buClr>
              <a:buFont typeface="Courier New"/>
              <a:buAutoNum type="arabicPlain" startAt="7"/>
              <a:tabLst>
                <a:tab pos="958215" algn="l"/>
              </a:tabLst>
            </a:pPr>
            <a:r>
              <a:rPr sz="1000" spc="10" dirty="0">
                <a:latin typeface="Courier New"/>
                <a:cs typeface="Courier New"/>
              </a:rPr>
              <a:t>@param a</a:t>
            </a:r>
            <a:r>
              <a:rPr sz="1000" spc="-320" dirty="0">
                <a:latin typeface="Courier New"/>
                <a:cs typeface="Courier New"/>
              </a:rPr>
              <a:t> </a:t>
            </a:r>
            <a:r>
              <a:rPr sz="1250" dirty="0">
                <a:solidFill>
                  <a:srgbClr val="0073FF"/>
                </a:solidFill>
                <a:latin typeface="Times New Roman"/>
                <a:cs typeface="Times New Roman"/>
              </a:rPr>
              <a:t>the array in which to search</a:t>
            </a:r>
            <a:endParaRPr sz="1250">
              <a:latin typeface="Times New Roman"/>
              <a:cs typeface="Times New Roman"/>
            </a:endParaRPr>
          </a:p>
        </p:txBody>
      </p:sp>
      <p:sp>
        <p:nvSpPr>
          <p:cNvPr id="6" name="object 6"/>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28714" y="926362"/>
            <a:ext cx="169457" cy="35885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414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Binary</a:t>
            </a:r>
            <a:r>
              <a:rPr spc="-15" dirty="0"/>
              <a:t> </a:t>
            </a:r>
            <a:r>
              <a:rPr spc="85" dirty="0"/>
              <a:t>Search</a:t>
            </a:r>
          </a:p>
        </p:txBody>
      </p:sp>
      <p:sp>
        <p:nvSpPr>
          <p:cNvPr id="4" name="object 4"/>
          <p:cNvSpPr/>
          <p:nvPr/>
        </p:nvSpPr>
        <p:spPr>
          <a:xfrm>
            <a:off x="866566" y="105299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59807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96689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66566" y="3704548"/>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888022"/>
            <a:ext cx="5194935" cy="2980690"/>
          </a:xfrm>
          <a:prstGeom prst="rect">
            <a:avLst/>
          </a:prstGeom>
        </p:spPr>
        <p:txBody>
          <a:bodyPr vert="horz" wrap="square" lIns="0" tIns="0" rIns="0" bIns="0" rtlCol="0">
            <a:spAutoFit/>
          </a:bodyPr>
          <a:lstStyle/>
          <a:p>
            <a:pPr marL="12700" marR="160020">
              <a:lnSpc>
                <a:spcPct val="115900"/>
              </a:lnSpc>
            </a:pPr>
            <a:r>
              <a:rPr sz="1750" dirty="0">
                <a:latin typeface="Microsoft Sans Serif"/>
                <a:cs typeface="Microsoft Sans Serif"/>
              </a:rPr>
              <a:t>Count the number of </a:t>
            </a:r>
            <a:r>
              <a:rPr sz="1750" spc="-5" dirty="0">
                <a:latin typeface="Microsoft Sans Serif"/>
                <a:cs typeface="Microsoft Sans Serif"/>
              </a:rPr>
              <a:t>visits </a:t>
            </a:r>
            <a:r>
              <a:rPr sz="1750" dirty="0">
                <a:latin typeface="Microsoft Sans Serif"/>
                <a:cs typeface="Microsoft Sans Serif"/>
              </a:rPr>
              <a:t>to search a sorted array  of size</a:t>
            </a:r>
            <a:r>
              <a:rPr sz="1750" spc="-45" dirty="0">
                <a:latin typeface="Microsoft Sans Serif"/>
                <a:cs typeface="Microsoft Sans Serif"/>
              </a:rPr>
              <a:t> </a:t>
            </a:r>
            <a:r>
              <a:rPr sz="1750" i="1" dirty="0">
                <a:latin typeface="Arial"/>
                <a:cs typeface="Arial"/>
              </a:rPr>
              <a:t>n</a:t>
            </a:r>
            <a:endParaRPr sz="1750">
              <a:latin typeface="Arial"/>
              <a:cs typeface="Arial"/>
            </a:endParaRPr>
          </a:p>
          <a:p>
            <a:pPr marL="414020" marR="643255">
              <a:lnSpc>
                <a:spcPct val="111400"/>
              </a:lnSpc>
              <a:spcBef>
                <a:spcPts val="860"/>
              </a:spcBef>
            </a:pPr>
            <a:r>
              <a:rPr sz="1350" spc="-5" dirty="0">
                <a:latin typeface="Arial"/>
                <a:cs typeface="Arial"/>
              </a:rPr>
              <a:t>We visit one element (the middle element) then search  either the left or right</a:t>
            </a:r>
            <a:r>
              <a:rPr sz="1350" spc="-35" dirty="0">
                <a:latin typeface="Arial"/>
                <a:cs typeface="Arial"/>
              </a:rPr>
              <a:t> </a:t>
            </a:r>
            <a:r>
              <a:rPr sz="1350" spc="-5" dirty="0">
                <a:latin typeface="Arial"/>
                <a:cs typeface="Arial"/>
              </a:rPr>
              <a:t>subarray</a:t>
            </a:r>
            <a:endParaRPr sz="1350">
              <a:latin typeface="Arial"/>
              <a:cs typeface="Arial"/>
            </a:endParaRPr>
          </a:p>
          <a:p>
            <a:pPr marL="414020">
              <a:lnSpc>
                <a:spcPct val="100000"/>
              </a:lnSpc>
              <a:spcBef>
                <a:spcPts val="500"/>
              </a:spcBef>
            </a:pPr>
            <a:r>
              <a:rPr sz="1350" spc="-5" dirty="0">
                <a:latin typeface="Arial"/>
                <a:cs typeface="Arial"/>
              </a:rPr>
              <a:t>Thus: T(</a:t>
            </a:r>
            <a:r>
              <a:rPr sz="1350" i="1" spc="-5" dirty="0">
                <a:latin typeface="Arial"/>
                <a:cs typeface="Arial"/>
              </a:rPr>
              <a:t>n</a:t>
            </a:r>
            <a:r>
              <a:rPr sz="1350" spc="-5" dirty="0">
                <a:latin typeface="Arial"/>
                <a:cs typeface="Arial"/>
              </a:rPr>
              <a:t>) = T(</a:t>
            </a:r>
            <a:r>
              <a:rPr sz="1350" i="1" spc="-5" dirty="0">
                <a:latin typeface="Arial"/>
                <a:cs typeface="Arial"/>
              </a:rPr>
              <a:t>n</a:t>
            </a:r>
            <a:r>
              <a:rPr sz="1350" spc="-5" dirty="0">
                <a:latin typeface="Arial"/>
                <a:cs typeface="Arial"/>
              </a:rPr>
              <a:t>/2) +</a:t>
            </a:r>
            <a:r>
              <a:rPr sz="1350" spc="-85" dirty="0">
                <a:latin typeface="Arial"/>
                <a:cs typeface="Arial"/>
              </a:rPr>
              <a:t> </a:t>
            </a:r>
            <a:r>
              <a:rPr sz="1350" spc="-5" dirty="0">
                <a:latin typeface="Arial"/>
                <a:cs typeface="Arial"/>
              </a:rPr>
              <a:t>1</a:t>
            </a:r>
            <a:endParaRPr sz="1350">
              <a:latin typeface="Arial"/>
              <a:cs typeface="Arial"/>
            </a:endParaRPr>
          </a:p>
          <a:p>
            <a:pPr marL="12700">
              <a:lnSpc>
                <a:spcPct val="100000"/>
              </a:lnSpc>
              <a:spcBef>
                <a:spcPts val="1040"/>
              </a:spcBef>
            </a:pPr>
            <a:r>
              <a:rPr sz="1750" dirty="0">
                <a:latin typeface="Microsoft Sans Serif"/>
                <a:cs typeface="Microsoft Sans Serif"/>
              </a:rPr>
              <a:t>If </a:t>
            </a:r>
            <a:r>
              <a:rPr sz="1750" i="1" dirty="0">
                <a:latin typeface="Arial"/>
                <a:cs typeface="Arial"/>
              </a:rPr>
              <a:t>n </a:t>
            </a:r>
            <a:r>
              <a:rPr sz="1750" spc="-5" dirty="0">
                <a:latin typeface="Microsoft Sans Serif"/>
                <a:cs typeface="Microsoft Sans Serif"/>
              </a:rPr>
              <a:t>is </a:t>
            </a:r>
            <a:r>
              <a:rPr sz="1750" i="1" dirty="0">
                <a:latin typeface="Arial"/>
                <a:cs typeface="Arial"/>
              </a:rPr>
              <a:t>n </a:t>
            </a:r>
            <a:r>
              <a:rPr sz="1750" dirty="0">
                <a:latin typeface="Microsoft Sans Serif"/>
                <a:cs typeface="Microsoft Sans Serif"/>
              </a:rPr>
              <a:t>/ 2, then T(</a:t>
            </a:r>
            <a:r>
              <a:rPr sz="1750" i="1" dirty="0">
                <a:latin typeface="Arial"/>
                <a:cs typeface="Arial"/>
              </a:rPr>
              <a:t>n </a:t>
            </a:r>
            <a:r>
              <a:rPr sz="1750" dirty="0">
                <a:latin typeface="Microsoft Sans Serif"/>
                <a:cs typeface="Microsoft Sans Serif"/>
              </a:rPr>
              <a:t>/ 2) = </a:t>
            </a:r>
            <a:r>
              <a:rPr sz="1750" i="1" dirty="0">
                <a:latin typeface="Arial"/>
                <a:cs typeface="Arial"/>
              </a:rPr>
              <a:t>T</a:t>
            </a:r>
            <a:r>
              <a:rPr sz="1750" dirty="0">
                <a:latin typeface="Microsoft Sans Serif"/>
                <a:cs typeface="Microsoft Sans Serif"/>
              </a:rPr>
              <a:t>(</a:t>
            </a:r>
            <a:r>
              <a:rPr sz="1750" i="1" dirty="0">
                <a:latin typeface="Arial"/>
                <a:cs typeface="Arial"/>
              </a:rPr>
              <a:t>n </a:t>
            </a:r>
            <a:r>
              <a:rPr sz="1750" dirty="0">
                <a:latin typeface="Microsoft Sans Serif"/>
                <a:cs typeface="Microsoft Sans Serif"/>
              </a:rPr>
              <a:t>/ 4) +</a:t>
            </a:r>
            <a:r>
              <a:rPr sz="1750" spc="210" dirty="0">
                <a:latin typeface="Microsoft Sans Serif"/>
                <a:cs typeface="Microsoft Sans Serif"/>
              </a:rPr>
              <a:t> </a:t>
            </a:r>
            <a:r>
              <a:rPr sz="1750" dirty="0">
                <a:latin typeface="Microsoft Sans Serif"/>
                <a:cs typeface="Microsoft Sans Serif"/>
              </a:rPr>
              <a:t>1</a:t>
            </a:r>
            <a:endParaRPr sz="1750">
              <a:latin typeface="Microsoft Sans Serif"/>
              <a:cs typeface="Microsoft Sans Serif"/>
            </a:endParaRPr>
          </a:p>
          <a:p>
            <a:pPr marL="12700">
              <a:lnSpc>
                <a:spcPct val="100000"/>
              </a:lnSpc>
              <a:spcBef>
                <a:spcPts val="805"/>
              </a:spcBef>
            </a:pPr>
            <a:r>
              <a:rPr sz="1750" dirty="0">
                <a:latin typeface="Microsoft Sans Serif"/>
                <a:cs typeface="Microsoft Sans Serif"/>
              </a:rPr>
              <a:t>Substituting into the </a:t>
            </a:r>
            <a:r>
              <a:rPr sz="1750" spc="-5" dirty="0">
                <a:latin typeface="Microsoft Sans Serif"/>
                <a:cs typeface="Microsoft Sans Serif"/>
              </a:rPr>
              <a:t>original </a:t>
            </a:r>
            <a:r>
              <a:rPr sz="1750" dirty="0">
                <a:latin typeface="Microsoft Sans Serif"/>
                <a:cs typeface="Microsoft Sans Serif"/>
              </a:rPr>
              <a:t>equation: </a:t>
            </a:r>
            <a:r>
              <a:rPr sz="1750" i="1" dirty="0">
                <a:latin typeface="Arial"/>
                <a:cs typeface="Arial"/>
              </a:rPr>
              <a:t>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 </a:t>
            </a:r>
            <a:r>
              <a:rPr sz="1750" i="1" dirty="0">
                <a:latin typeface="Arial"/>
                <a:cs typeface="Arial"/>
              </a:rPr>
              <a:t>T</a:t>
            </a:r>
            <a:r>
              <a:rPr sz="1750" dirty="0">
                <a:latin typeface="Microsoft Sans Serif"/>
                <a:cs typeface="Microsoft Sans Serif"/>
              </a:rPr>
              <a:t>(</a:t>
            </a:r>
            <a:r>
              <a:rPr sz="1750" i="1" dirty="0">
                <a:latin typeface="Arial"/>
                <a:cs typeface="Arial"/>
              </a:rPr>
              <a:t>n </a:t>
            </a:r>
            <a:r>
              <a:rPr sz="1750" dirty="0">
                <a:latin typeface="Microsoft Sans Serif"/>
                <a:cs typeface="Microsoft Sans Serif"/>
              </a:rPr>
              <a:t>/</a:t>
            </a:r>
            <a:r>
              <a:rPr sz="1750" spc="175" dirty="0">
                <a:latin typeface="Microsoft Sans Serif"/>
                <a:cs typeface="Microsoft Sans Serif"/>
              </a:rPr>
              <a:t> </a:t>
            </a:r>
            <a:r>
              <a:rPr sz="1750" dirty="0">
                <a:latin typeface="Microsoft Sans Serif"/>
                <a:cs typeface="Microsoft Sans Serif"/>
              </a:rPr>
              <a:t>4)</a:t>
            </a:r>
            <a:endParaRPr sz="1750">
              <a:latin typeface="Microsoft Sans Serif"/>
              <a:cs typeface="Microsoft Sans Serif"/>
            </a:endParaRPr>
          </a:p>
          <a:p>
            <a:pPr marL="12700">
              <a:lnSpc>
                <a:spcPct val="100000"/>
              </a:lnSpc>
              <a:spcBef>
                <a:spcPts val="330"/>
              </a:spcBef>
            </a:pPr>
            <a:r>
              <a:rPr sz="1750" dirty="0">
                <a:latin typeface="Microsoft Sans Serif"/>
                <a:cs typeface="Microsoft Sans Serif"/>
              </a:rPr>
              <a:t>+</a:t>
            </a:r>
            <a:r>
              <a:rPr sz="1750" spc="-75" dirty="0">
                <a:latin typeface="Microsoft Sans Serif"/>
                <a:cs typeface="Microsoft Sans Serif"/>
              </a:rPr>
              <a:t> </a:t>
            </a:r>
            <a:r>
              <a:rPr sz="1750" dirty="0">
                <a:latin typeface="Microsoft Sans Serif"/>
                <a:cs typeface="Microsoft Sans Serif"/>
              </a:rPr>
              <a:t>2</a:t>
            </a:r>
            <a:endParaRPr sz="1750">
              <a:latin typeface="Microsoft Sans Serif"/>
              <a:cs typeface="Microsoft Sans Serif"/>
            </a:endParaRPr>
          </a:p>
          <a:p>
            <a:pPr marL="12700">
              <a:lnSpc>
                <a:spcPct val="100000"/>
              </a:lnSpc>
              <a:spcBef>
                <a:spcPts val="1275"/>
              </a:spcBef>
            </a:pPr>
            <a:r>
              <a:rPr sz="1750" dirty="0">
                <a:latin typeface="Microsoft Sans Serif"/>
                <a:cs typeface="Microsoft Sans Serif"/>
              </a:rPr>
              <a:t>This generalizes to: </a:t>
            </a:r>
            <a:r>
              <a:rPr sz="1750" i="1" dirty="0">
                <a:latin typeface="Arial"/>
                <a:cs typeface="Arial"/>
              </a:rPr>
              <a:t>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 </a:t>
            </a:r>
            <a:r>
              <a:rPr sz="1750" i="1" dirty="0">
                <a:latin typeface="Arial"/>
                <a:cs typeface="Arial"/>
              </a:rPr>
              <a:t>T</a:t>
            </a:r>
            <a:r>
              <a:rPr sz="1750" dirty="0">
                <a:latin typeface="Microsoft Sans Serif"/>
                <a:cs typeface="Microsoft Sans Serif"/>
              </a:rPr>
              <a:t>(</a:t>
            </a:r>
            <a:r>
              <a:rPr sz="1750" i="1" dirty="0">
                <a:latin typeface="Arial"/>
                <a:cs typeface="Arial"/>
              </a:rPr>
              <a:t>n </a:t>
            </a:r>
            <a:r>
              <a:rPr sz="1750" dirty="0">
                <a:latin typeface="Microsoft Sans Serif"/>
                <a:cs typeface="Microsoft Sans Serif"/>
              </a:rPr>
              <a:t>/ 2</a:t>
            </a:r>
            <a:r>
              <a:rPr sz="2175" i="1" baseline="24904" dirty="0">
                <a:latin typeface="Arial"/>
                <a:cs typeface="Arial"/>
              </a:rPr>
              <a:t>k</a:t>
            </a:r>
            <a:r>
              <a:rPr sz="1750" dirty="0">
                <a:latin typeface="Microsoft Sans Serif"/>
                <a:cs typeface="Microsoft Sans Serif"/>
              </a:rPr>
              <a:t>) +</a:t>
            </a:r>
            <a:r>
              <a:rPr sz="1750" spc="114" dirty="0">
                <a:latin typeface="Microsoft Sans Serif"/>
                <a:cs typeface="Microsoft Sans Serif"/>
              </a:rPr>
              <a:t> </a:t>
            </a:r>
            <a:r>
              <a:rPr sz="1750" i="1" dirty="0">
                <a:latin typeface="Arial"/>
                <a:cs typeface="Arial"/>
              </a:rPr>
              <a:t>k</a:t>
            </a:r>
            <a:endParaRPr sz="1750">
              <a:latin typeface="Arial"/>
              <a:cs typeface="Arial"/>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528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Binary</a:t>
            </a:r>
            <a:r>
              <a:rPr spc="-15" dirty="0"/>
              <a:t> </a:t>
            </a:r>
            <a:r>
              <a:rPr spc="85" dirty="0"/>
              <a:t>Search</a:t>
            </a:r>
          </a:p>
        </p:txBody>
      </p:sp>
      <p:sp>
        <p:nvSpPr>
          <p:cNvPr id="4" name="object 4"/>
          <p:cNvSpPr/>
          <p:nvPr/>
        </p:nvSpPr>
        <p:spPr>
          <a:xfrm>
            <a:off x="866566" y="112391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85159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28022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46318" rIns="0" bIns="0" rtlCol="0">
            <a:spAutoFit/>
          </a:bodyPr>
          <a:lstStyle/>
          <a:p>
            <a:pPr marL="347345" marR="1730375">
              <a:lnSpc>
                <a:spcPct val="115900"/>
              </a:lnSpc>
            </a:pPr>
            <a:r>
              <a:rPr sz="1750" spc="5" dirty="0">
                <a:latin typeface="Microsoft Sans Serif"/>
                <a:cs typeface="Microsoft Sans Serif"/>
              </a:rPr>
              <a:t>Assume </a:t>
            </a:r>
            <a:r>
              <a:rPr sz="1750" i="1" dirty="0">
                <a:latin typeface="Arial"/>
                <a:cs typeface="Arial"/>
              </a:rPr>
              <a:t>n </a:t>
            </a:r>
            <a:r>
              <a:rPr sz="1750" spc="-5" dirty="0">
                <a:latin typeface="Microsoft Sans Serif"/>
                <a:cs typeface="Microsoft Sans Serif"/>
              </a:rPr>
              <a:t>is </a:t>
            </a:r>
            <a:r>
              <a:rPr sz="1750" dirty="0">
                <a:latin typeface="Microsoft Sans Serif"/>
                <a:cs typeface="Microsoft Sans Serif"/>
              </a:rPr>
              <a:t>a power of 2, </a:t>
            </a:r>
            <a:r>
              <a:rPr sz="1750" i="1" dirty="0">
                <a:latin typeface="Arial"/>
                <a:cs typeface="Arial"/>
              </a:rPr>
              <a:t>n </a:t>
            </a:r>
            <a:r>
              <a:rPr sz="1750" dirty="0">
                <a:latin typeface="Microsoft Sans Serif"/>
                <a:cs typeface="Microsoft Sans Serif"/>
              </a:rPr>
              <a:t>= </a:t>
            </a:r>
            <a:r>
              <a:rPr sz="1750" spc="5" dirty="0">
                <a:latin typeface="Microsoft Sans Serif"/>
                <a:cs typeface="Microsoft Sans Serif"/>
              </a:rPr>
              <a:t>2</a:t>
            </a:r>
            <a:r>
              <a:rPr sz="2175" i="1" spc="7" baseline="24904" dirty="0">
                <a:latin typeface="Arial"/>
                <a:cs typeface="Arial"/>
              </a:rPr>
              <a:t>m  </a:t>
            </a:r>
            <a:r>
              <a:rPr sz="1750" dirty="0">
                <a:latin typeface="Microsoft Sans Serif"/>
                <a:cs typeface="Microsoft Sans Serif"/>
              </a:rPr>
              <a:t>where </a:t>
            </a:r>
            <a:r>
              <a:rPr sz="1750" i="1" spc="5" dirty="0">
                <a:latin typeface="Arial"/>
                <a:cs typeface="Arial"/>
              </a:rPr>
              <a:t>m </a:t>
            </a:r>
            <a:r>
              <a:rPr sz="1750" dirty="0">
                <a:latin typeface="Microsoft Sans Serif"/>
                <a:cs typeface="Microsoft Sans Serif"/>
              </a:rPr>
              <a:t>=</a:t>
            </a:r>
            <a:r>
              <a:rPr sz="1750" spc="-5" dirty="0">
                <a:latin typeface="Microsoft Sans Serif"/>
                <a:cs typeface="Microsoft Sans Serif"/>
              </a:rPr>
              <a:t> log</a:t>
            </a:r>
            <a:r>
              <a:rPr sz="2175" spc="-7" baseline="-15325" dirty="0"/>
              <a:t>2</a:t>
            </a:r>
            <a:r>
              <a:rPr sz="1750" spc="-5" dirty="0">
                <a:latin typeface="Microsoft Sans Serif"/>
                <a:cs typeface="Microsoft Sans Serif"/>
              </a:rPr>
              <a:t>(</a:t>
            </a:r>
            <a:r>
              <a:rPr sz="1750" i="1" spc="-5" dirty="0">
                <a:latin typeface="Arial"/>
                <a:cs typeface="Arial"/>
              </a:rPr>
              <a:t>n</a:t>
            </a:r>
            <a:r>
              <a:rPr sz="1750" spc="-5" dirty="0">
                <a:latin typeface="Microsoft Sans Serif"/>
                <a:cs typeface="Microsoft Sans Serif"/>
              </a:rPr>
              <a:t>)</a:t>
            </a:r>
            <a:endParaRPr sz="1750">
              <a:latin typeface="Microsoft Sans Serif"/>
              <a:cs typeface="Microsoft Sans Serif"/>
            </a:endParaRPr>
          </a:p>
          <a:p>
            <a:pPr marL="347345">
              <a:lnSpc>
                <a:spcPct val="100000"/>
              </a:lnSpc>
              <a:spcBef>
                <a:spcPts val="1195"/>
              </a:spcBef>
            </a:pPr>
            <a:r>
              <a:rPr sz="1750" dirty="0">
                <a:latin typeface="Microsoft Sans Serif"/>
                <a:cs typeface="Microsoft Sans Serif"/>
              </a:rPr>
              <a:t>Then: </a:t>
            </a:r>
            <a:r>
              <a:rPr sz="1750" i="1" dirty="0">
                <a:latin typeface="Arial"/>
                <a:cs typeface="Arial"/>
              </a:rPr>
              <a:t>T</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 1 +</a:t>
            </a:r>
            <a:r>
              <a:rPr sz="1750" spc="65" dirty="0">
                <a:latin typeface="Microsoft Sans Serif"/>
                <a:cs typeface="Microsoft Sans Serif"/>
              </a:rPr>
              <a:t> </a:t>
            </a:r>
            <a:r>
              <a:rPr sz="1750" spc="-5" dirty="0">
                <a:latin typeface="Microsoft Sans Serif"/>
                <a:cs typeface="Microsoft Sans Serif"/>
              </a:rPr>
              <a:t>log</a:t>
            </a:r>
            <a:r>
              <a:rPr sz="2175" spc="-7" baseline="-15325" dirty="0"/>
              <a:t>2</a:t>
            </a:r>
            <a:r>
              <a:rPr sz="1750" spc="-5" dirty="0">
                <a:latin typeface="Microsoft Sans Serif"/>
                <a:cs typeface="Microsoft Sans Serif"/>
              </a:rPr>
              <a:t>(</a:t>
            </a:r>
            <a:r>
              <a:rPr sz="1750" i="1" spc="-5" dirty="0">
                <a:latin typeface="Arial"/>
                <a:cs typeface="Arial"/>
              </a:rPr>
              <a:t>n</a:t>
            </a:r>
            <a:r>
              <a:rPr sz="1750" spc="-5" dirty="0">
                <a:latin typeface="Microsoft Sans Serif"/>
                <a:cs typeface="Microsoft Sans Serif"/>
              </a:rPr>
              <a:t>)</a:t>
            </a:r>
            <a:endParaRPr sz="1750">
              <a:latin typeface="Microsoft Sans Serif"/>
              <a:cs typeface="Microsoft Sans Serif"/>
            </a:endParaRPr>
          </a:p>
          <a:p>
            <a:pPr marL="347345">
              <a:lnSpc>
                <a:spcPct val="100000"/>
              </a:lnSpc>
              <a:spcBef>
                <a:spcPts val="1275"/>
              </a:spcBef>
            </a:pPr>
            <a:r>
              <a:rPr sz="1750" spc="5" dirty="0">
                <a:latin typeface="Microsoft Sans Serif"/>
                <a:cs typeface="Microsoft Sans Serif"/>
              </a:rPr>
              <a:t>A </a:t>
            </a:r>
            <a:r>
              <a:rPr sz="1750" dirty="0">
                <a:latin typeface="Microsoft Sans Serif"/>
                <a:cs typeface="Microsoft Sans Serif"/>
              </a:rPr>
              <a:t>binary search locates a value </a:t>
            </a:r>
            <a:r>
              <a:rPr sz="1750" spc="-5" dirty="0">
                <a:latin typeface="Microsoft Sans Serif"/>
                <a:cs typeface="Microsoft Sans Serif"/>
              </a:rPr>
              <a:t>in </a:t>
            </a:r>
            <a:r>
              <a:rPr sz="1750" dirty="0">
                <a:latin typeface="Microsoft Sans Serif"/>
                <a:cs typeface="Microsoft Sans Serif"/>
              </a:rPr>
              <a:t>a sorted array</a:t>
            </a:r>
            <a:r>
              <a:rPr sz="1750" spc="220" dirty="0">
                <a:latin typeface="Microsoft Sans Serif"/>
                <a:cs typeface="Microsoft Sans Serif"/>
              </a:rPr>
              <a:t> </a:t>
            </a:r>
            <a:r>
              <a:rPr sz="1750" spc="-5" dirty="0">
                <a:latin typeface="Microsoft Sans Serif"/>
                <a:cs typeface="Microsoft Sans Serif"/>
              </a:rPr>
              <a:t>in</a:t>
            </a:r>
            <a:endParaRPr sz="1750">
              <a:latin typeface="Microsoft Sans Serif"/>
              <a:cs typeface="Microsoft Sans Serif"/>
            </a:endParaRPr>
          </a:p>
          <a:p>
            <a:pPr marL="347345">
              <a:lnSpc>
                <a:spcPct val="100000"/>
              </a:lnSpc>
              <a:spcBef>
                <a:spcPts val="330"/>
              </a:spcBef>
            </a:pPr>
            <a:r>
              <a:rPr sz="1750" i="1" dirty="0">
                <a:latin typeface="Arial"/>
                <a:cs typeface="Arial"/>
              </a:rPr>
              <a:t>O</a:t>
            </a:r>
            <a:r>
              <a:rPr sz="1750" dirty="0">
                <a:latin typeface="Microsoft Sans Serif"/>
                <a:cs typeface="Microsoft Sans Serif"/>
              </a:rPr>
              <a:t>(log(</a:t>
            </a:r>
            <a:r>
              <a:rPr sz="1750" i="1" dirty="0">
                <a:latin typeface="Arial"/>
                <a:cs typeface="Arial"/>
              </a:rPr>
              <a:t>n</a:t>
            </a:r>
            <a:r>
              <a:rPr sz="1750" dirty="0">
                <a:latin typeface="Microsoft Sans Serif"/>
                <a:cs typeface="Microsoft Sans Serif"/>
              </a:rPr>
              <a:t>))</a:t>
            </a:r>
            <a:r>
              <a:rPr sz="1750" spc="-50" dirty="0">
                <a:latin typeface="Microsoft Sans Serif"/>
                <a:cs typeface="Microsoft Sans Serif"/>
              </a:rPr>
              <a:t> </a:t>
            </a:r>
            <a:r>
              <a:rPr sz="1750" dirty="0">
                <a:latin typeface="Microsoft Sans Serif"/>
                <a:cs typeface="Microsoft Sans Serif"/>
              </a:rPr>
              <a:t>steps.</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514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Binary</a:t>
            </a:r>
            <a:r>
              <a:rPr spc="-15" dirty="0"/>
              <a:t> </a:t>
            </a:r>
            <a:r>
              <a:rPr spc="85" dirty="0"/>
              <a:t>Search</a:t>
            </a:r>
          </a:p>
        </p:txBody>
      </p:sp>
      <p:sp>
        <p:nvSpPr>
          <p:cNvPr id="4" name="object 4"/>
          <p:cNvSpPr/>
          <p:nvPr/>
        </p:nvSpPr>
        <p:spPr>
          <a:xfrm>
            <a:off x="866566" y="105400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06079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79844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931433"/>
            <a:ext cx="4233545" cy="2367915"/>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Should </a:t>
            </a:r>
            <a:r>
              <a:rPr sz="1750" spc="5" dirty="0">
                <a:latin typeface="Microsoft Sans Serif"/>
                <a:cs typeface="Microsoft Sans Serif"/>
              </a:rPr>
              <a:t>we </a:t>
            </a:r>
            <a:r>
              <a:rPr sz="1750" dirty="0">
                <a:latin typeface="Microsoft Sans Serif"/>
                <a:cs typeface="Microsoft Sans Serif"/>
              </a:rPr>
              <a:t>sort an array before</a:t>
            </a:r>
            <a:r>
              <a:rPr sz="1750" spc="120" dirty="0">
                <a:latin typeface="Microsoft Sans Serif"/>
                <a:cs typeface="Microsoft Sans Serif"/>
              </a:rPr>
              <a:t> </a:t>
            </a:r>
            <a:r>
              <a:rPr sz="1750" dirty="0">
                <a:latin typeface="Microsoft Sans Serif"/>
                <a:cs typeface="Microsoft Sans Serif"/>
              </a:rPr>
              <a:t>searching?</a:t>
            </a:r>
            <a:endParaRPr sz="1750">
              <a:latin typeface="Microsoft Sans Serif"/>
              <a:cs typeface="Microsoft Sans Serif"/>
            </a:endParaRPr>
          </a:p>
          <a:p>
            <a:pPr marL="414020" marR="1789430">
              <a:lnSpc>
                <a:spcPct val="130800"/>
              </a:lnSpc>
              <a:spcBef>
                <a:spcPts val="545"/>
              </a:spcBef>
            </a:pPr>
            <a:r>
              <a:rPr sz="1350" spc="-5" dirty="0">
                <a:latin typeface="Arial"/>
                <a:cs typeface="Arial"/>
              </a:rPr>
              <a:t>Linear search - O(n)  Binary search - O(n</a:t>
            </a:r>
            <a:r>
              <a:rPr sz="1350" spc="-50" dirty="0">
                <a:latin typeface="Arial"/>
                <a:cs typeface="Arial"/>
              </a:rPr>
              <a:t> </a:t>
            </a:r>
            <a:r>
              <a:rPr sz="1350" spc="-5" dirty="0">
                <a:latin typeface="Arial"/>
                <a:cs typeface="Arial"/>
              </a:rPr>
              <a:t>log(n))</a:t>
            </a:r>
            <a:endParaRPr sz="1350">
              <a:latin typeface="Arial"/>
              <a:cs typeface="Arial"/>
            </a:endParaRPr>
          </a:p>
          <a:p>
            <a:pPr marL="12700">
              <a:lnSpc>
                <a:spcPct val="100000"/>
              </a:lnSpc>
              <a:spcBef>
                <a:spcPts val="1040"/>
              </a:spcBef>
            </a:pPr>
            <a:r>
              <a:rPr sz="1750" dirty="0">
                <a:latin typeface="Microsoft Sans Serif"/>
                <a:cs typeface="Microsoft Sans Serif"/>
              </a:rPr>
              <a:t>If you search the array only</a:t>
            </a:r>
            <a:r>
              <a:rPr sz="1750" spc="110" dirty="0">
                <a:latin typeface="Microsoft Sans Serif"/>
                <a:cs typeface="Microsoft Sans Serif"/>
              </a:rPr>
              <a:t> </a:t>
            </a:r>
            <a:r>
              <a:rPr sz="1750" dirty="0">
                <a:latin typeface="Microsoft Sans Serif"/>
                <a:cs typeface="Microsoft Sans Serif"/>
              </a:rPr>
              <a:t>once</a:t>
            </a:r>
            <a:endParaRPr sz="1750">
              <a:latin typeface="Microsoft Sans Serif"/>
              <a:cs typeface="Microsoft Sans Serif"/>
            </a:endParaRPr>
          </a:p>
          <a:p>
            <a:pPr marL="414020">
              <a:lnSpc>
                <a:spcPct val="100000"/>
              </a:lnSpc>
              <a:spcBef>
                <a:spcPts val="1045"/>
              </a:spcBef>
            </a:pPr>
            <a:r>
              <a:rPr sz="1350" spc="-5" dirty="0">
                <a:latin typeface="Arial"/>
                <a:cs typeface="Arial"/>
              </a:rPr>
              <a:t>Linear search is more</a:t>
            </a:r>
            <a:r>
              <a:rPr sz="1350" spc="-40" dirty="0">
                <a:latin typeface="Arial"/>
                <a:cs typeface="Arial"/>
              </a:rPr>
              <a:t> </a:t>
            </a:r>
            <a:r>
              <a:rPr sz="1350" spc="-5" dirty="0">
                <a:latin typeface="Arial"/>
                <a:cs typeface="Arial"/>
              </a:rPr>
              <a:t>efficient</a:t>
            </a:r>
            <a:endParaRPr sz="1350">
              <a:latin typeface="Arial"/>
              <a:cs typeface="Arial"/>
            </a:endParaRPr>
          </a:p>
          <a:p>
            <a:pPr marL="12700">
              <a:lnSpc>
                <a:spcPct val="100000"/>
              </a:lnSpc>
              <a:spcBef>
                <a:spcPts val="1040"/>
              </a:spcBef>
            </a:pPr>
            <a:r>
              <a:rPr sz="1750" dirty="0">
                <a:latin typeface="Microsoft Sans Serif"/>
                <a:cs typeface="Microsoft Sans Serif"/>
              </a:rPr>
              <a:t>If you </a:t>
            </a:r>
            <a:r>
              <a:rPr sz="1750" spc="-5" dirty="0">
                <a:latin typeface="Microsoft Sans Serif"/>
                <a:cs typeface="Microsoft Sans Serif"/>
              </a:rPr>
              <a:t>will </a:t>
            </a:r>
            <a:r>
              <a:rPr sz="1750" spc="5" dirty="0">
                <a:latin typeface="Microsoft Sans Serif"/>
                <a:cs typeface="Microsoft Sans Serif"/>
              </a:rPr>
              <a:t>make many</a:t>
            </a:r>
            <a:r>
              <a:rPr sz="1750" spc="50" dirty="0">
                <a:latin typeface="Microsoft Sans Serif"/>
                <a:cs typeface="Microsoft Sans Serif"/>
              </a:rPr>
              <a:t> </a:t>
            </a:r>
            <a:r>
              <a:rPr sz="1750" dirty="0">
                <a:latin typeface="Microsoft Sans Serif"/>
                <a:cs typeface="Microsoft Sans Serif"/>
              </a:rPr>
              <a:t>searches</a:t>
            </a:r>
            <a:endParaRPr sz="1750">
              <a:latin typeface="Microsoft Sans Serif"/>
              <a:cs typeface="Microsoft Sans Serif"/>
            </a:endParaRPr>
          </a:p>
          <a:p>
            <a:pPr marL="414020">
              <a:lnSpc>
                <a:spcPct val="100000"/>
              </a:lnSpc>
              <a:spcBef>
                <a:spcPts val="1045"/>
              </a:spcBef>
            </a:pPr>
            <a:r>
              <a:rPr sz="1350" spc="-5" dirty="0">
                <a:latin typeface="Arial"/>
                <a:cs typeface="Arial"/>
              </a:rPr>
              <a:t>Worthwhile to sort and use binary</a:t>
            </a:r>
            <a:r>
              <a:rPr sz="1350" spc="-25" dirty="0">
                <a:latin typeface="Arial"/>
                <a:cs typeface="Arial"/>
              </a:rPr>
              <a:t> </a:t>
            </a:r>
            <a:r>
              <a:rPr sz="1350" spc="-5" dirty="0">
                <a:latin typeface="Arial"/>
                <a:cs typeface="Arial"/>
              </a:rPr>
              <a:t>search</a:t>
            </a:r>
            <a:endParaRPr sz="1350">
              <a:latin typeface="Arial"/>
              <a:cs typeface="Arial"/>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5017"/>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14.18</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spc="5" dirty="0"/>
              <a:t>Suppose you need to look through 1,000,000 records to find a  telephone number. How many records do you expect to search before  finding the</a:t>
            </a:r>
            <a:r>
              <a:rPr spc="-70" dirty="0"/>
              <a:t> </a:t>
            </a:r>
            <a:r>
              <a:rPr spc="5" dirty="0"/>
              <a:t>number?</a:t>
            </a:r>
          </a:p>
          <a:p>
            <a:pPr marL="347345" marR="1184275">
              <a:lnSpc>
                <a:spcPct val="115900"/>
              </a:lnSpc>
              <a:spcBef>
                <a:spcPts val="630"/>
              </a:spcBef>
            </a:pPr>
            <a:r>
              <a:rPr sz="1750" b="1" dirty="0">
                <a:latin typeface="Arial"/>
                <a:cs typeface="Arial"/>
              </a:rPr>
              <a:t>Answer: </a:t>
            </a:r>
            <a:r>
              <a:rPr sz="1750" spc="5" dirty="0">
                <a:latin typeface="Microsoft Sans Serif"/>
                <a:cs typeface="Microsoft Sans Serif"/>
              </a:rPr>
              <a:t>On </a:t>
            </a:r>
            <a:r>
              <a:rPr sz="1750" dirty="0">
                <a:latin typeface="Microsoft Sans Serif"/>
                <a:cs typeface="Microsoft Sans Serif"/>
              </a:rPr>
              <a:t>average, you’d </a:t>
            </a:r>
            <a:r>
              <a:rPr sz="1750" spc="5" dirty="0">
                <a:latin typeface="Microsoft Sans Serif"/>
                <a:cs typeface="Microsoft Sans Serif"/>
              </a:rPr>
              <a:t>make </a:t>
            </a:r>
            <a:r>
              <a:rPr sz="1750" dirty="0">
                <a:latin typeface="Microsoft Sans Serif"/>
                <a:cs typeface="Microsoft Sans Serif"/>
              </a:rPr>
              <a:t>500,000  comparisons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4885"/>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14.19</a:t>
            </a:r>
          </a:p>
        </p:txBody>
      </p:sp>
      <p:sp>
        <p:nvSpPr>
          <p:cNvPr id="4" name="object 4"/>
          <p:cNvSpPr txBox="1"/>
          <p:nvPr/>
        </p:nvSpPr>
        <p:spPr>
          <a:xfrm>
            <a:off x="714311" y="927810"/>
            <a:ext cx="5613400" cy="1466215"/>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Why can’t you use a “for each” loop </a:t>
            </a:r>
            <a:r>
              <a:rPr sz="1450" spc="5" dirty="0">
                <a:latin typeface="Courier" charset="0"/>
                <a:cs typeface="Courier" charset="0"/>
              </a:rPr>
              <a:t>for (int element : a)</a:t>
            </a:r>
            <a:r>
              <a:rPr sz="1450" spc="-415" dirty="0">
                <a:latin typeface="Courier" charset="0"/>
                <a:cs typeface="Courier" charset="0"/>
              </a:rPr>
              <a:t> </a:t>
            </a:r>
            <a:r>
              <a:rPr sz="1450" spc="5" dirty="0">
                <a:latin typeface="Arial"/>
                <a:cs typeface="Arial"/>
              </a:rPr>
              <a:t>in  the search</a:t>
            </a:r>
            <a:r>
              <a:rPr sz="1450" spc="-65" dirty="0">
                <a:latin typeface="Arial"/>
                <a:cs typeface="Arial"/>
              </a:rPr>
              <a:t> </a:t>
            </a:r>
            <a:r>
              <a:rPr sz="1450" spc="5" dirty="0">
                <a:latin typeface="Arial"/>
                <a:cs typeface="Arial"/>
              </a:rPr>
              <a:t>method?</a:t>
            </a:r>
            <a:endParaRPr sz="1450" dirty="0">
              <a:latin typeface="Arial"/>
              <a:cs typeface="Arial"/>
            </a:endParaRPr>
          </a:p>
          <a:p>
            <a:pPr marL="347345" marR="255904">
              <a:lnSpc>
                <a:spcPct val="115900"/>
              </a:lnSpc>
              <a:spcBef>
                <a:spcPts val="630"/>
              </a:spcBef>
            </a:pPr>
            <a:r>
              <a:rPr sz="1750" b="1" dirty="0">
                <a:latin typeface="Arial"/>
                <a:cs typeface="Arial"/>
              </a:rPr>
              <a:t>Answer: </a:t>
            </a:r>
            <a:r>
              <a:rPr sz="1750" dirty="0">
                <a:latin typeface="Microsoft Sans Serif"/>
                <a:cs typeface="Microsoft Sans Serif"/>
              </a:rPr>
              <a:t>The search method returns the index at  which the match occurs, not the data stored at that  location.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475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14.20</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spc="5" dirty="0"/>
              <a:t>Suppose you need to look through a sorted array with 1,000,000  elements to find a value. Using the binary search algorithm, how many  records do you expect to search before finding the</a:t>
            </a:r>
            <a:r>
              <a:rPr spc="-45" dirty="0"/>
              <a:t> </a:t>
            </a:r>
            <a:r>
              <a:rPr spc="5" dirty="0"/>
              <a:t>value?</a:t>
            </a:r>
          </a:p>
          <a:p>
            <a:pPr marL="347345" marR="557530">
              <a:lnSpc>
                <a:spcPct val="115900"/>
              </a:lnSpc>
              <a:spcBef>
                <a:spcPts val="630"/>
              </a:spcBef>
            </a:pPr>
            <a:r>
              <a:rPr sz="1750" b="1" dirty="0">
                <a:latin typeface="Arial"/>
                <a:cs typeface="Arial"/>
              </a:rPr>
              <a:t>Answer: </a:t>
            </a:r>
            <a:r>
              <a:rPr sz="1750" dirty="0">
                <a:latin typeface="Microsoft Sans Serif"/>
                <a:cs typeface="Microsoft Sans Serif"/>
              </a:rPr>
              <a:t>You would search about 20. (The binary  log of 1,024 </a:t>
            </a:r>
            <a:r>
              <a:rPr sz="1750" spc="-5" dirty="0">
                <a:latin typeface="Microsoft Sans Serif"/>
                <a:cs typeface="Microsoft Sans Serif"/>
              </a:rPr>
              <a:t>is</a:t>
            </a:r>
            <a:r>
              <a:rPr sz="1750" spc="25" dirty="0">
                <a:latin typeface="Microsoft Sans Serif"/>
                <a:cs typeface="Microsoft Sans Serif"/>
              </a:rPr>
              <a:t> </a:t>
            </a:r>
            <a:r>
              <a:rPr sz="1750" dirty="0">
                <a:latin typeface="Microsoft Sans Serif"/>
                <a:cs typeface="Microsoft Sans Serif"/>
              </a:rPr>
              <a:t>10.)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393667"/>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6867"/>
            <a:ext cx="4314190" cy="1043305"/>
          </a:xfrm>
          <a:prstGeom prst="rect">
            <a:avLst/>
          </a:prstGeom>
        </p:spPr>
        <p:txBody>
          <a:bodyPr vert="horz" wrap="square" lIns="0" tIns="0" rIns="0" bIns="0" rtlCol="0">
            <a:spAutoFit/>
          </a:bodyPr>
          <a:lstStyle/>
          <a:p>
            <a:pPr marL="12700" marR="5080">
              <a:lnSpc>
                <a:spcPts val="2750"/>
              </a:lnSpc>
            </a:pPr>
            <a:r>
              <a:rPr spc="114" dirty="0"/>
              <a:t>Problem </a:t>
            </a:r>
            <a:r>
              <a:rPr spc="100" dirty="0"/>
              <a:t>Solving:</a:t>
            </a:r>
            <a:r>
              <a:rPr spc="-65" dirty="0"/>
              <a:t> </a:t>
            </a:r>
            <a:r>
              <a:rPr spc="140" dirty="0"/>
              <a:t>Estimating  </a:t>
            </a:r>
            <a:r>
              <a:rPr spc="60" dirty="0"/>
              <a:t>the </a:t>
            </a:r>
            <a:r>
              <a:rPr spc="170" dirty="0"/>
              <a:t>Running </a:t>
            </a:r>
            <a:r>
              <a:rPr spc="125" dirty="0"/>
              <a:t>Time </a:t>
            </a:r>
            <a:r>
              <a:rPr spc="135" dirty="0"/>
              <a:t>of an  </a:t>
            </a:r>
            <a:r>
              <a:rPr spc="150" dirty="0"/>
              <a:t>Algorithm </a:t>
            </a:r>
            <a:r>
              <a:rPr spc="-160" dirty="0"/>
              <a:t>- </a:t>
            </a:r>
            <a:r>
              <a:rPr spc="80" dirty="0"/>
              <a:t>Linear</a:t>
            </a:r>
            <a:r>
              <a:rPr spc="85" dirty="0"/>
              <a:t> time</a:t>
            </a:r>
          </a:p>
        </p:txBody>
      </p:sp>
      <p:sp>
        <p:nvSpPr>
          <p:cNvPr id="4" name="object 4"/>
          <p:cNvSpPr/>
          <p:nvPr/>
        </p:nvSpPr>
        <p:spPr>
          <a:xfrm>
            <a:off x="866566" y="175252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49182" y="1587545"/>
            <a:ext cx="4481195" cy="638175"/>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Example: an algorithm that counts </a:t>
            </a:r>
            <a:r>
              <a:rPr sz="1750" spc="5" dirty="0">
                <a:latin typeface="Microsoft Sans Serif"/>
                <a:cs typeface="Microsoft Sans Serif"/>
              </a:rPr>
              <a:t>how many  </a:t>
            </a:r>
            <a:r>
              <a:rPr sz="1750" dirty="0">
                <a:latin typeface="Microsoft Sans Serif"/>
                <a:cs typeface="Microsoft Sans Serif"/>
              </a:rPr>
              <a:t>elements have a particular</a:t>
            </a:r>
            <a:r>
              <a:rPr sz="1750" spc="45" dirty="0">
                <a:latin typeface="Microsoft Sans Serif"/>
                <a:cs typeface="Microsoft Sans Serif"/>
              </a:rPr>
              <a:t> </a:t>
            </a:r>
            <a:r>
              <a:rPr sz="1750" dirty="0">
                <a:latin typeface="Microsoft Sans Serif"/>
                <a:cs typeface="Microsoft Sans Serif"/>
              </a:rPr>
              <a:t>value</a:t>
            </a:r>
            <a:endParaRPr sz="1750">
              <a:latin typeface="Microsoft Sans Serif"/>
              <a:cs typeface="Microsoft Sans Serif"/>
            </a:endParaRPr>
          </a:p>
        </p:txBody>
      </p:sp>
      <p:sp>
        <p:nvSpPr>
          <p:cNvPr id="6" name="object 6"/>
          <p:cNvSpPr txBox="1"/>
          <p:nvPr/>
        </p:nvSpPr>
        <p:spPr>
          <a:xfrm>
            <a:off x="1070915" y="2310744"/>
            <a:ext cx="5044440" cy="895117"/>
          </a:xfrm>
          <a:prstGeom prst="rect">
            <a:avLst/>
          </a:prstGeom>
          <a:ln w="9968">
            <a:solidFill>
              <a:srgbClr val="CCCCCC"/>
            </a:solidFill>
          </a:ln>
        </p:spPr>
        <p:txBody>
          <a:bodyPr vert="horz" wrap="square" lIns="0" tIns="60960" rIns="0" bIns="0" rtlCol="0">
            <a:spAutoFit/>
          </a:bodyPr>
          <a:lstStyle/>
          <a:p>
            <a:pPr marL="62865">
              <a:lnSpc>
                <a:spcPts val="1260"/>
              </a:lnSpc>
              <a:spcBef>
                <a:spcPts val="480"/>
              </a:spcBef>
            </a:pPr>
            <a:r>
              <a:rPr sz="1050" dirty="0">
                <a:latin typeface="Courier" charset="0"/>
                <a:cs typeface="Courier" charset="0"/>
              </a:rPr>
              <a:t>int count =</a:t>
            </a:r>
            <a:r>
              <a:rPr sz="1050" spc="-70" dirty="0">
                <a:latin typeface="Courier" charset="0"/>
                <a:cs typeface="Courier" charset="0"/>
              </a:rPr>
              <a:t> </a:t>
            </a:r>
            <a:r>
              <a:rPr sz="1050" dirty="0">
                <a:latin typeface="Courier" charset="0"/>
                <a:cs typeface="Courier" charset="0"/>
              </a:rPr>
              <a:t>0;</a:t>
            </a:r>
          </a:p>
          <a:p>
            <a:pPr marL="62865">
              <a:lnSpc>
                <a:spcPts val="1255"/>
              </a:lnSpc>
            </a:pPr>
            <a:r>
              <a:rPr sz="1050" dirty="0">
                <a:latin typeface="Courier" charset="0"/>
                <a:cs typeface="Courier" charset="0"/>
              </a:rPr>
              <a:t>for (int i = 0; i &lt; a.length;</a:t>
            </a:r>
            <a:r>
              <a:rPr sz="1050" spc="-25" dirty="0">
                <a:latin typeface="Courier" charset="0"/>
                <a:cs typeface="Courier" charset="0"/>
              </a:rPr>
              <a:t> </a:t>
            </a:r>
            <a:r>
              <a:rPr sz="1050" dirty="0">
                <a:latin typeface="Courier" charset="0"/>
                <a:cs typeface="Courier" charset="0"/>
              </a:rPr>
              <a:t>i++)</a:t>
            </a:r>
          </a:p>
          <a:p>
            <a:pPr marL="62865">
              <a:lnSpc>
                <a:spcPts val="1255"/>
              </a:lnSpc>
            </a:pPr>
            <a:r>
              <a:rPr sz="1050" dirty="0">
                <a:latin typeface="Courier" charset="0"/>
                <a:cs typeface="Courier" charset="0"/>
              </a:rPr>
              <a:t>{</a:t>
            </a:r>
          </a:p>
          <a:p>
            <a:pPr marL="304800">
              <a:lnSpc>
                <a:spcPts val="1255"/>
              </a:lnSpc>
            </a:pPr>
            <a:r>
              <a:rPr sz="1050" dirty="0">
                <a:latin typeface="Courier" charset="0"/>
                <a:cs typeface="Courier" charset="0"/>
              </a:rPr>
              <a:t>if (a[i] == value) { count++;</a:t>
            </a:r>
            <a:r>
              <a:rPr sz="1050" spc="-30" dirty="0">
                <a:latin typeface="Courier" charset="0"/>
                <a:cs typeface="Courier" charset="0"/>
              </a:rPr>
              <a:t> </a:t>
            </a:r>
            <a:r>
              <a:rPr sz="1050" dirty="0">
                <a:latin typeface="Courier" charset="0"/>
                <a:cs typeface="Courier" charset="0"/>
              </a:rPr>
              <a:t>}</a:t>
            </a:r>
          </a:p>
          <a:p>
            <a:pPr marL="62865">
              <a:lnSpc>
                <a:spcPts val="1260"/>
              </a:lnSpc>
            </a:pPr>
            <a:r>
              <a:rPr sz="1050" dirty="0">
                <a:latin typeface="Courier" charset="0"/>
                <a:cs typeface="Courier" charset="0"/>
              </a:rPr>
              <a:t>}</a:t>
            </a:r>
          </a:p>
        </p:txBody>
      </p:sp>
      <p:sp>
        <p:nvSpPr>
          <p:cNvPr id="7" name="object 7"/>
          <p:cNvSpPr/>
          <p:nvPr/>
        </p:nvSpPr>
        <p:spPr>
          <a:xfrm>
            <a:off x="866566" y="3447122"/>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3324550"/>
            <a:ext cx="2979420" cy="286385"/>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Pattern of array element</a:t>
            </a:r>
            <a:r>
              <a:rPr sz="1750" spc="75" dirty="0">
                <a:latin typeface="Microsoft Sans Serif"/>
                <a:cs typeface="Microsoft Sans Serif"/>
              </a:rPr>
              <a:t> </a:t>
            </a:r>
            <a:r>
              <a:rPr sz="1750" spc="-5" dirty="0">
                <a:latin typeface="Microsoft Sans Serif"/>
                <a:cs typeface="Microsoft Sans Serif"/>
              </a:rPr>
              <a:t>visits</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a:spLocks noChangeAspect="1"/>
          </p:cNvSpPr>
          <p:nvPr/>
        </p:nvSpPr>
        <p:spPr>
          <a:xfrm>
            <a:off x="1065914" y="228600"/>
            <a:ext cx="2580774" cy="338328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83298" y="368004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883298" y="436785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914" y="3505200"/>
            <a:ext cx="4913630" cy="1287532"/>
          </a:xfrm>
          <a:prstGeom prst="rect">
            <a:avLst/>
          </a:prstGeom>
        </p:spPr>
        <p:txBody>
          <a:bodyPr vert="horz" wrap="square" lIns="0" tIns="0" rIns="0" bIns="0" rtlCol="0">
            <a:spAutoFit/>
          </a:bodyPr>
          <a:lstStyle/>
          <a:p>
            <a:pPr marL="12700" marR="139700">
              <a:lnSpc>
                <a:spcPct val="119600"/>
              </a:lnSpc>
            </a:pPr>
            <a:r>
              <a:rPr sz="1750" dirty="0">
                <a:latin typeface="Microsoft Sans Serif"/>
                <a:cs typeface="Microsoft Sans Serif"/>
              </a:rPr>
              <a:t>There are a fixed number of actions </a:t>
            </a:r>
            <a:r>
              <a:rPr sz="1750" spc="-5" dirty="0">
                <a:latin typeface="Microsoft Sans Serif"/>
                <a:cs typeface="Microsoft Sans Serif"/>
              </a:rPr>
              <a:t>in </a:t>
            </a:r>
            <a:r>
              <a:rPr sz="1750" dirty="0">
                <a:latin typeface="Microsoft Sans Serif"/>
                <a:cs typeface="Microsoft Sans Serif"/>
              </a:rPr>
              <a:t>each </a:t>
            </a:r>
            <a:r>
              <a:rPr sz="1750" spc="-5" dirty="0">
                <a:latin typeface="Microsoft Sans Serif"/>
                <a:cs typeface="Microsoft Sans Serif"/>
              </a:rPr>
              <a:t>visit  </a:t>
            </a:r>
            <a:r>
              <a:rPr sz="1750" dirty="0">
                <a:latin typeface="Microsoft Sans Serif"/>
                <a:cs typeface="Microsoft Sans Serif"/>
              </a:rPr>
              <a:t>independent of</a:t>
            </a:r>
            <a:r>
              <a:rPr sz="1750" spc="-20" dirty="0">
                <a:latin typeface="Microsoft Sans Serif"/>
                <a:cs typeface="Microsoft Sans Serif"/>
              </a:rPr>
              <a:t> </a:t>
            </a:r>
            <a:r>
              <a:rPr sz="1750" dirty="0">
                <a:latin typeface="Courier" charset="0"/>
                <a:cs typeface="Courier" charset="0"/>
              </a:rPr>
              <a:t>n</a:t>
            </a:r>
            <a:r>
              <a:rPr sz="1750" dirty="0">
                <a:latin typeface="Microsoft Sans Serif"/>
                <a:cs typeface="Microsoft Sans Serif"/>
              </a:rPr>
              <a:t>.</a:t>
            </a:r>
          </a:p>
          <a:p>
            <a:pPr marL="12700">
              <a:lnSpc>
                <a:spcPct val="100000"/>
              </a:lnSpc>
              <a:spcBef>
                <a:spcPts val="805"/>
              </a:spcBef>
              <a:tabLst>
                <a:tab pos="1238885" algn="l"/>
              </a:tabLst>
            </a:pPr>
            <a:r>
              <a:rPr sz="1750" spc="5" dirty="0">
                <a:latin typeface="Microsoft Sans Serif"/>
                <a:cs typeface="Microsoft Sans Serif"/>
              </a:rPr>
              <a:t>A </a:t>
            </a:r>
            <a:r>
              <a:rPr sz="1750" spc="50" dirty="0">
                <a:latin typeface="Microsoft Sans Serif"/>
                <a:cs typeface="Microsoft Sans Serif"/>
              </a:rPr>
              <a:t> </a:t>
            </a:r>
            <a:r>
              <a:rPr sz="1750" dirty="0">
                <a:latin typeface="Microsoft Sans Serif"/>
                <a:cs typeface="Microsoft Sans Serif"/>
              </a:rPr>
              <a:t>loop </a:t>
            </a:r>
            <a:r>
              <a:rPr sz="1750" spc="55" dirty="0">
                <a:latin typeface="Microsoft Sans Serif"/>
                <a:cs typeface="Microsoft Sans Serif"/>
              </a:rPr>
              <a:t> </a:t>
            </a:r>
            <a:r>
              <a:rPr sz="1750" dirty="0">
                <a:latin typeface="Microsoft Sans Serif"/>
                <a:cs typeface="Microsoft Sans Serif"/>
              </a:rPr>
              <a:t>with	</a:t>
            </a:r>
            <a:r>
              <a:rPr sz="1750" spc="5" dirty="0">
                <a:latin typeface="Courier" charset="0"/>
                <a:cs typeface="Courier" charset="0"/>
              </a:rPr>
              <a:t>n </a:t>
            </a:r>
            <a:r>
              <a:rPr sz="1750" dirty="0">
                <a:latin typeface="Microsoft Sans Serif"/>
                <a:cs typeface="Microsoft Sans Serif"/>
              </a:rPr>
              <a:t>iterations has </a:t>
            </a:r>
            <a:r>
              <a:rPr sz="1750" spc="5" dirty="0">
                <a:latin typeface="Courier" charset="0"/>
                <a:cs typeface="Courier" charset="0"/>
              </a:rPr>
              <a:t>O(n)</a:t>
            </a:r>
            <a:r>
              <a:rPr sz="1750" spc="-545" dirty="0">
                <a:latin typeface="Courier" charset="0"/>
                <a:cs typeface="Courier" charset="0"/>
              </a:rPr>
              <a:t> </a:t>
            </a:r>
            <a:r>
              <a:rPr sz="1750" dirty="0">
                <a:latin typeface="Microsoft Sans Serif"/>
                <a:cs typeface="Microsoft Sans Serif"/>
              </a:rPr>
              <a:t>running time </a:t>
            </a:r>
            <a:r>
              <a:rPr sz="1750" spc="-5" dirty="0" smtClean="0">
                <a:latin typeface="Microsoft Sans Serif"/>
                <a:cs typeface="Microsoft Sans Serif"/>
              </a:rPr>
              <a:t>if</a:t>
            </a:r>
            <a:r>
              <a:rPr lang="en-US" sz="1750" spc="-5" dirty="0" smtClean="0">
                <a:latin typeface="Microsoft Sans Serif"/>
                <a:cs typeface="Microsoft Sans Serif"/>
              </a:rPr>
              <a:t> </a:t>
            </a:r>
            <a:r>
              <a:rPr lang="en-US" sz="1750" dirty="0">
                <a:latin typeface="Microsoft Sans Serif"/>
                <a:cs typeface="Microsoft Sans Serif"/>
              </a:rPr>
              <a:t>each step consists of a fixed number of</a:t>
            </a:r>
            <a:r>
              <a:rPr lang="en-US" sz="1750" spc="180" dirty="0">
                <a:latin typeface="Microsoft Sans Serif"/>
                <a:cs typeface="Microsoft Sans Serif"/>
              </a:rPr>
              <a:t> </a:t>
            </a:r>
            <a:r>
              <a:rPr lang="en-US" sz="1750" dirty="0">
                <a:latin typeface="Microsoft Sans Serif"/>
                <a:cs typeface="Microsoft Sans Serif"/>
              </a:rPr>
              <a:t>actions.</a:t>
            </a:r>
            <a:endParaRPr sz="1750" dirty="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7987"/>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p:nvPr/>
        </p:nvSpPr>
        <p:spPr>
          <a:xfrm>
            <a:off x="916393" y="1095819"/>
            <a:ext cx="1574952" cy="130581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75" dirty="0"/>
              <a:t>Selection</a:t>
            </a:r>
            <a:r>
              <a:rPr spc="-40" dirty="0"/>
              <a:t> </a:t>
            </a:r>
            <a:r>
              <a:rPr spc="95" dirty="0"/>
              <a:t>Sort</a:t>
            </a:r>
          </a:p>
        </p:txBody>
      </p:sp>
      <p:sp>
        <p:nvSpPr>
          <p:cNvPr id="5" name="object 5"/>
          <p:cNvSpPr txBox="1"/>
          <p:nvPr/>
        </p:nvSpPr>
        <p:spPr>
          <a:xfrm>
            <a:off x="2844552" y="1349550"/>
            <a:ext cx="3519804" cy="889635"/>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In selection sort, pick the smallest</a:t>
            </a:r>
            <a:r>
              <a:rPr sz="1450" spc="-65" dirty="0">
                <a:latin typeface="Arial"/>
                <a:cs typeface="Arial"/>
              </a:rPr>
              <a:t> </a:t>
            </a:r>
            <a:r>
              <a:rPr sz="1450" spc="5" dirty="0">
                <a:latin typeface="Arial"/>
                <a:cs typeface="Arial"/>
              </a:rPr>
              <a:t>element  and swap </a:t>
            </a:r>
            <a:r>
              <a:rPr sz="1450" dirty="0">
                <a:latin typeface="Arial"/>
                <a:cs typeface="Arial"/>
              </a:rPr>
              <a:t>it </a:t>
            </a:r>
            <a:r>
              <a:rPr sz="1450" spc="5" dirty="0">
                <a:latin typeface="Arial"/>
                <a:cs typeface="Arial"/>
              </a:rPr>
              <a:t>with the </a:t>
            </a:r>
            <a:r>
              <a:rPr sz="1450" dirty="0">
                <a:latin typeface="Arial"/>
                <a:cs typeface="Arial"/>
              </a:rPr>
              <a:t>first </a:t>
            </a:r>
            <a:r>
              <a:rPr sz="1450" spc="5" dirty="0">
                <a:latin typeface="Arial"/>
                <a:cs typeface="Arial"/>
              </a:rPr>
              <a:t>one. Pick the  smallest element of the remaining ones  and swap </a:t>
            </a:r>
            <a:r>
              <a:rPr sz="1450" dirty="0">
                <a:latin typeface="Arial"/>
                <a:cs typeface="Arial"/>
              </a:rPr>
              <a:t>it </a:t>
            </a:r>
            <a:r>
              <a:rPr sz="1450" spc="5" dirty="0">
                <a:latin typeface="Arial"/>
                <a:cs typeface="Arial"/>
              </a:rPr>
              <a:t>with the next one, and so</a:t>
            </a:r>
            <a:r>
              <a:rPr sz="1450" spc="-60" dirty="0">
                <a:latin typeface="Arial"/>
                <a:cs typeface="Arial"/>
              </a:rPr>
              <a:t> </a:t>
            </a:r>
            <a:r>
              <a:rPr sz="1450" spc="5" dirty="0">
                <a:latin typeface="Arial"/>
                <a:cs typeface="Arial"/>
              </a:rPr>
              <a:t>on.</a:t>
            </a:r>
            <a:endParaRPr sz="1450">
              <a:latin typeface="Arial"/>
              <a:cs typeface="Arial"/>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39327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6471"/>
            <a:ext cx="4314190" cy="1043305"/>
          </a:xfrm>
          <a:prstGeom prst="rect">
            <a:avLst/>
          </a:prstGeom>
        </p:spPr>
        <p:txBody>
          <a:bodyPr vert="horz" wrap="square" lIns="0" tIns="0" rIns="0" bIns="0" rtlCol="0">
            <a:spAutoFit/>
          </a:bodyPr>
          <a:lstStyle/>
          <a:p>
            <a:pPr marL="12700" marR="5080">
              <a:lnSpc>
                <a:spcPts val="2750"/>
              </a:lnSpc>
            </a:pPr>
            <a:r>
              <a:rPr spc="114" dirty="0"/>
              <a:t>Problem </a:t>
            </a:r>
            <a:r>
              <a:rPr spc="100" dirty="0"/>
              <a:t>Solving:</a:t>
            </a:r>
            <a:r>
              <a:rPr spc="-65" dirty="0"/>
              <a:t> </a:t>
            </a:r>
            <a:r>
              <a:rPr spc="140" dirty="0"/>
              <a:t>Estimating  </a:t>
            </a:r>
            <a:r>
              <a:rPr spc="60" dirty="0"/>
              <a:t>the </a:t>
            </a:r>
            <a:r>
              <a:rPr spc="170" dirty="0"/>
              <a:t>Running </a:t>
            </a:r>
            <a:r>
              <a:rPr spc="125" dirty="0"/>
              <a:t>Time </a:t>
            </a:r>
            <a:r>
              <a:rPr spc="135" dirty="0"/>
              <a:t>of an  </a:t>
            </a:r>
            <a:r>
              <a:rPr spc="150" dirty="0"/>
              <a:t>Algorithm </a:t>
            </a:r>
            <a:r>
              <a:rPr spc="-160" dirty="0"/>
              <a:t>- </a:t>
            </a:r>
            <a:r>
              <a:rPr spc="80" dirty="0"/>
              <a:t>Linear</a:t>
            </a:r>
            <a:r>
              <a:rPr spc="85" dirty="0"/>
              <a:t> time</a:t>
            </a:r>
          </a:p>
        </p:txBody>
      </p:sp>
      <p:sp>
        <p:nvSpPr>
          <p:cNvPr id="4" name="object 4"/>
          <p:cNvSpPr/>
          <p:nvPr/>
        </p:nvSpPr>
        <p:spPr>
          <a:xfrm>
            <a:off x="866566" y="175212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49182" y="1587149"/>
            <a:ext cx="4505960" cy="638175"/>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Example: an algorithm to determine </a:t>
            </a:r>
            <a:r>
              <a:rPr sz="1750" spc="-5" dirty="0">
                <a:latin typeface="Microsoft Sans Serif"/>
                <a:cs typeface="Microsoft Sans Serif"/>
              </a:rPr>
              <a:t>if </a:t>
            </a:r>
            <a:r>
              <a:rPr sz="1750" dirty="0">
                <a:latin typeface="Microsoft Sans Serif"/>
                <a:cs typeface="Microsoft Sans Serif"/>
              </a:rPr>
              <a:t>a value  occurs </a:t>
            </a:r>
            <a:r>
              <a:rPr sz="1750" spc="-5" dirty="0">
                <a:latin typeface="Microsoft Sans Serif"/>
                <a:cs typeface="Microsoft Sans Serif"/>
              </a:rPr>
              <a:t>in </a:t>
            </a:r>
            <a:r>
              <a:rPr sz="1750" dirty="0">
                <a:latin typeface="Microsoft Sans Serif"/>
                <a:cs typeface="Microsoft Sans Serif"/>
              </a:rPr>
              <a:t>the</a:t>
            </a:r>
            <a:r>
              <a:rPr sz="1750" spc="20" dirty="0">
                <a:latin typeface="Microsoft Sans Serif"/>
                <a:cs typeface="Microsoft Sans Serif"/>
              </a:rPr>
              <a:t> </a:t>
            </a:r>
            <a:r>
              <a:rPr sz="1750" dirty="0">
                <a:latin typeface="Microsoft Sans Serif"/>
                <a:cs typeface="Microsoft Sans Serif"/>
              </a:rPr>
              <a:t>array</a:t>
            </a:r>
            <a:endParaRPr sz="1750">
              <a:latin typeface="Microsoft Sans Serif"/>
              <a:cs typeface="Microsoft Sans Serif"/>
            </a:endParaRPr>
          </a:p>
        </p:txBody>
      </p:sp>
      <p:sp>
        <p:nvSpPr>
          <p:cNvPr id="6" name="object 6"/>
          <p:cNvSpPr txBox="1"/>
          <p:nvPr/>
        </p:nvSpPr>
        <p:spPr>
          <a:xfrm>
            <a:off x="1070915" y="2310348"/>
            <a:ext cx="5044440" cy="895117"/>
          </a:xfrm>
          <a:prstGeom prst="rect">
            <a:avLst/>
          </a:prstGeom>
          <a:ln w="9968">
            <a:solidFill>
              <a:srgbClr val="CCCCCC"/>
            </a:solidFill>
          </a:ln>
        </p:spPr>
        <p:txBody>
          <a:bodyPr vert="horz" wrap="square" lIns="0" tIns="60960" rIns="0" bIns="0" rtlCol="0">
            <a:spAutoFit/>
          </a:bodyPr>
          <a:lstStyle/>
          <a:p>
            <a:pPr marL="62865">
              <a:lnSpc>
                <a:spcPts val="1260"/>
              </a:lnSpc>
              <a:spcBef>
                <a:spcPts val="480"/>
              </a:spcBef>
            </a:pPr>
            <a:r>
              <a:rPr sz="1050" dirty="0">
                <a:latin typeface="Courier" charset="0"/>
                <a:cs typeface="Courier" charset="0"/>
              </a:rPr>
              <a:t>boolean found =</a:t>
            </a:r>
            <a:r>
              <a:rPr sz="1050" spc="-45" dirty="0">
                <a:latin typeface="Courier" charset="0"/>
                <a:cs typeface="Courier" charset="0"/>
              </a:rPr>
              <a:t> </a:t>
            </a:r>
            <a:r>
              <a:rPr sz="1050" dirty="0">
                <a:latin typeface="Courier" charset="0"/>
                <a:cs typeface="Courier" charset="0"/>
              </a:rPr>
              <a:t>false;</a:t>
            </a:r>
          </a:p>
          <a:p>
            <a:pPr marL="62865">
              <a:lnSpc>
                <a:spcPts val="1255"/>
              </a:lnSpc>
            </a:pPr>
            <a:r>
              <a:rPr sz="1050" dirty="0">
                <a:latin typeface="Courier" charset="0"/>
                <a:cs typeface="Courier" charset="0"/>
              </a:rPr>
              <a:t>for (int i = 0; !found &amp;&amp; i &lt; a.length; i++)</a:t>
            </a:r>
          </a:p>
          <a:p>
            <a:pPr marL="62865">
              <a:lnSpc>
                <a:spcPts val="1255"/>
              </a:lnSpc>
            </a:pPr>
            <a:r>
              <a:rPr sz="1050" dirty="0">
                <a:latin typeface="Courier" charset="0"/>
                <a:cs typeface="Courier" charset="0"/>
              </a:rPr>
              <a:t>{</a:t>
            </a:r>
          </a:p>
          <a:p>
            <a:pPr marL="304800">
              <a:lnSpc>
                <a:spcPts val="1255"/>
              </a:lnSpc>
            </a:pPr>
            <a:r>
              <a:rPr sz="1050" dirty="0">
                <a:latin typeface="Courier" charset="0"/>
                <a:cs typeface="Courier" charset="0"/>
              </a:rPr>
              <a:t>if (a[i] == value) { found = true;</a:t>
            </a:r>
            <a:r>
              <a:rPr sz="1050" spc="-20" dirty="0">
                <a:latin typeface="Courier" charset="0"/>
                <a:cs typeface="Courier" charset="0"/>
              </a:rPr>
              <a:t> </a:t>
            </a:r>
            <a:r>
              <a:rPr sz="1050" dirty="0">
                <a:latin typeface="Courier" charset="0"/>
                <a:cs typeface="Courier" charset="0"/>
              </a:rPr>
              <a:t>}</a:t>
            </a:r>
          </a:p>
          <a:p>
            <a:pPr marL="62865">
              <a:lnSpc>
                <a:spcPts val="1260"/>
              </a:lnSpc>
            </a:pPr>
            <a:r>
              <a:rPr sz="1050" dirty="0">
                <a:latin typeface="Courier" charset="0"/>
                <a:cs typeface="Courier" charset="0"/>
              </a:rPr>
              <a:t>}</a:t>
            </a:r>
          </a:p>
        </p:txBody>
      </p:sp>
      <p:sp>
        <p:nvSpPr>
          <p:cNvPr id="7" name="object 7"/>
          <p:cNvSpPr/>
          <p:nvPr/>
        </p:nvSpPr>
        <p:spPr>
          <a:xfrm>
            <a:off x="866566" y="344672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3324153"/>
            <a:ext cx="3028950" cy="286385"/>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Search </a:t>
            </a:r>
            <a:r>
              <a:rPr sz="1750" spc="5" dirty="0">
                <a:latin typeface="Microsoft Sans Serif"/>
                <a:cs typeface="Microsoft Sans Serif"/>
              </a:rPr>
              <a:t>may </a:t>
            </a:r>
            <a:r>
              <a:rPr sz="1750" dirty="0">
                <a:latin typeface="Microsoft Sans Serif"/>
                <a:cs typeface="Microsoft Sans Serif"/>
              </a:rPr>
              <a:t>stop </a:t>
            </a:r>
            <a:r>
              <a:rPr sz="1750" spc="-5" dirty="0">
                <a:latin typeface="Microsoft Sans Serif"/>
                <a:cs typeface="Microsoft Sans Serif"/>
              </a:rPr>
              <a:t>in </a:t>
            </a:r>
            <a:r>
              <a:rPr sz="1750" dirty="0">
                <a:latin typeface="Microsoft Sans Serif"/>
                <a:cs typeface="Microsoft Sans Serif"/>
              </a:rPr>
              <a:t>the</a:t>
            </a:r>
            <a:r>
              <a:rPr sz="1750" spc="60" dirty="0">
                <a:latin typeface="Microsoft Sans Serif"/>
                <a:cs typeface="Microsoft Sans Serif"/>
              </a:rPr>
              <a:t> </a:t>
            </a:r>
            <a:r>
              <a:rPr sz="1750" dirty="0">
                <a:latin typeface="Microsoft Sans Serif"/>
                <a:cs typeface="Microsoft Sans Serif"/>
              </a:rPr>
              <a:t>middle</a:t>
            </a:r>
            <a:endParaRPr sz="1750">
              <a:latin typeface="Microsoft Sans Serif"/>
              <a:cs typeface="Microsoft Sans Serif"/>
            </a:endParaRPr>
          </a:p>
        </p:txBody>
      </p:sp>
      <p:sp>
        <p:nvSpPr>
          <p:cNvPr id="10" name="object 2"/>
          <p:cNvSpPr>
            <a:spLocks noChangeAspect="1"/>
          </p:cNvSpPr>
          <p:nvPr/>
        </p:nvSpPr>
        <p:spPr>
          <a:xfrm>
            <a:off x="1052531" y="3636856"/>
            <a:ext cx="2722000" cy="1554480"/>
          </a:xfrm>
          <a:prstGeom prst="rect">
            <a:avLst/>
          </a:prstGeom>
          <a:blipFill>
            <a:blip r:embed="rId2" cstate="print"/>
            <a:stretch>
              <a:fillRect/>
            </a:stretch>
          </a:blipFill>
        </p:spPr>
        <p:txBody>
          <a:bodyPr wrap="square" lIns="0" tIns="0" rIns="0" bIns="0" rtlCol="0"/>
          <a:lstStyle/>
          <a:p>
            <a:endParaRPr/>
          </a:p>
        </p:txBody>
      </p:sp>
      <p:sp>
        <p:nvSpPr>
          <p:cNvPr id="11" name="object 3"/>
          <p:cNvSpPr/>
          <p:nvPr/>
        </p:nvSpPr>
        <p:spPr>
          <a:xfrm>
            <a:off x="3591915" y="4051178"/>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12" name="object 4"/>
          <p:cNvSpPr txBox="1"/>
          <p:nvPr/>
        </p:nvSpPr>
        <p:spPr>
          <a:xfrm>
            <a:off x="3774531" y="3886200"/>
            <a:ext cx="3331683" cy="638175"/>
          </a:xfrm>
          <a:prstGeom prst="rect">
            <a:avLst/>
          </a:prstGeom>
        </p:spPr>
        <p:txBody>
          <a:bodyPr vert="horz" wrap="square" lIns="0" tIns="0" rIns="0" bIns="0" rtlCol="0">
            <a:spAutoFit/>
          </a:bodyPr>
          <a:lstStyle/>
          <a:p>
            <a:pPr marL="12700" marR="5080">
              <a:lnSpc>
                <a:spcPct val="115900"/>
              </a:lnSpc>
            </a:pPr>
            <a:r>
              <a:rPr sz="1750" spc="-5" dirty="0">
                <a:latin typeface="Microsoft Sans Serif"/>
                <a:cs typeface="Microsoft Sans Serif"/>
              </a:rPr>
              <a:t>Still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 because </a:t>
            </a:r>
            <a:r>
              <a:rPr sz="1750" spc="5" dirty="0">
                <a:latin typeface="Microsoft Sans Serif"/>
                <a:cs typeface="Microsoft Sans Serif"/>
              </a:rPr>
              <a:t>we may </a:t>
            </a:r>
            <a:r>
              <a:rPr sz="1750" dirty="0">
                <a:latin typeface="Microsoft Sans Serif"/>
                <a:cs typeface="Microsoft Sans Serif"/>
              </a:rPr>
              <a:t>have to traverse the  whole</a:t>
            </a:r>
            <a:r>
              <a:rPr sz="1750" spc="-50" dirty="0">
                <a:latin typeface="Microsoft Sans Serif"/>
                <a:cs typeface="Microsoft Sans Serif"/>
              </a:rPr>
              <a:t> </a:t>
            </a:r>
            <a:r>
              <a:rPr sz="1750" dirty="0">
                <a:latin typeface="Microsoft Sans Serif"/>
                <a:cs typeface="Microsoft Sans Serif"/>
              </a:rPr>
              <a:t>array.</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396817"/>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300017"/>
            <a:ext cx="4314190" cy="1043305"/>
          </a:xfrm>
          <a:prstGeom prst="rect">
            <a:avLst/>
          </a:prstGeom>
        </p:spPr>
        <p:txBody>
          <a:bodyPr vert="horz" wrap="square" lIns="0" tIns="0" rIns="0" bIns="0" rtlCol="0">
            <a:spAutoFit/>
          </a:bodyPr>
          <a:lstStyle/>
          <a:p>
            <a:pPr marL="12700" marR="5080">
              <a:lnSpc>
                <a:spcPts val="2750"/>
              </a:lnSpc>
            </a:pPr>
            <a:r>
              <a:rPr spc="114" dirty="0"/>
              <a:t>Problem </a:t>
            </a:r>
            <a:r>
              <a:rPr spc="100" dirty="0"/>
              <a:t>Solving:</a:t>
            </a:r>
            <a:r>
              <a:rPr spc="-65" dirty="0"/>
              <a:t> </a:t>
            </a:r>
            <a:r>
              <a:rPr spc="140" dirty="0"/>
              <a:t>Estimating  </a:t>
            </a:r>
            <a:r>
              <a:rPr spc="60" dirty="0"/>
              <a:t>the </a:t>
            </a:r>
            <a:r>
              <a:rPr spc="170" dirty="0"/>
              <a:t>Running </a:t>
            </a:r>
            <a:r>
              <a:rPr spc="125" dirty="0"/>
              <a:t>Time </a:t>
            </a:r>
            <a:r>
              <a:rPr spc="135" dirty="0"/>
              <a:t>of an  </a:t>
            </a:r>
            <a:r>
              <a:rPr spc="150" dirty="0"/>
              <a:t>Algorithm </a:t>
            </a:r>
            <a:r>
              <a:rPr spc="-160" dirty="0"/>
              <a:t>- </a:t>
            </a:r>
            <a:r>
              <a:rPr spc="114" dirty="0"/>
              <a:t>Quadratic</a:t>
            </a:r>
            <a:r>
              <a:rPr spc="80" dirty="0"/>
              <a:t> </a:t>
            </a:r>
            <a:r>
              <a:rPr spc="85" dirty="0"/>
              <a:t>time</a:t>
            </a:r>
          </a:p>
        </p:txBody>
      </p:sp>
      <p:sp>
        <p:nvSpPr>
          <p:cNvPr id="4" name="object 4"/>
          <p:cNvSpPr/>
          <p:nvPr/>
        </p:nvSpPr>
        <p:spPr>
          <a:xfrm>
            <a:off x="866566" y="175567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423544"/>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1065913" y="2590993"/>
            <a:ext cx="1873986" cy="26913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66566" y="314125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1590695"/>
            <a:ext cx="4617720" cy="2051685"/>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Problem: Find the most frequent element </a:t>
            </a:r>
            <a:r>
              <a:rPr sz="1750" spc="-5" dirty="0">
                <a:latin typeface="Microsoft Sans Serif"/>
                <a:cs typeface="Microsoft Sans Serif"/>
              </a:rPr>
              <a:t>in </a:t>
            </a:r>
            <a:r>
              <a:rPr sz="1750" dirty="0">
                <a:latin typeface="Microsoft Sans Serif"/>
                <a:cs typeface="Microsoft Sans Serif"/>
              </a:rPr>
              <a:t>an  array.</a:t>
            </a:r>
            <a:endParaRPr sz="1750">
              <a:latin typeface="Microsoft Sans Serif"/>
              <a:cs typeface="Microsoft Sans Serif"/>
            </a:endParaRPr>
          </a:p>
          <a:p>
            <a:pPr marL="12700">
              <a:lnSpc>
                <a:spcPct val="100000"/>
              </a:lnSpc>
              <a:spcBef>
                <a:spcPts val="725"/>
              </a:spcBef>
            </a:pPr>
            <a:r>
              <a:rPr sz="1750" dirty="0">
                <a:latin typeface="Microsoft Sans Serif"/>
                <a:cs typeface="Microsoft Sans Serif"/>
              </a:rPr>
              <a:t>Try </a:t>
            </a:r>
            <a:r>
              <a:rPr sz="1750" spc="-5" dirty="0">
                <a:latin typeface="Microsoft Sans Serif"/>
                <a:cs typeface="Microsoft Sans Serif"/>
              </a:rPr>
              <a:t>it </a:t>
            </a:r>
            <a:r>
              <a:rPr sz="1750" dirty="0">
                <a:latin typeface="Microsoft Sans Serif"/>
                <a:cs typeface="Microsoft Sans Serif"/>
              </a:rPr>
              <a:t>with this</a:t>
            </a:r>
            <a:r>
              <a:rPr sz="1750" spc="25" dirty="0">
                <a:latin typeface="Microsoft Sans Serif"/>
                <a:cs typeface="Microsoft Sans Serif"/>
              </a:rPr>
              <a:t> </a:t>
            </a:r>
            <a:r>
              <a:rPr sz="1750" dirty="0">
                <a:latin typeface="Microsoft Sans Serif"/>
                <a:cs typeface="Microsoft Sans Serif"/>
              </a:rPr>
              <a:t>array</a:t>
            </a:r>
            <a:endParaRPr sz="1750">
              <a:latin typeface="Microsoft Sans Serif"/>
              <a:cs typeface="Microsoft Sans Serif"/>
            </a:endParaRPr>
          </a:p>
          <a:p>
            <a:pPr>
              <a:lnSpc>
                <a:spcPct val="100000"/>
              </a:lnSpc>
            </a:pPr>
            <a:endParaRPr sz="1700">
              <a:latin typeface="Times New Roman"/>
              <a:cs typeface="Times New Roman"/>
            </a:endParaRPr>
          </a:p>
          <a:p>
            <a:pPr>
              <a:lnSpc>
                <a:spcPct val="100000"/>
              </a:lnSpc>
              <a:spcBef>
                <a:spcPts val="44"/>
              </a:spcBef>
            </a:pPr>
            <a:endParaRPr sz="1350">
              <a:latin typeface="Times New Roman"/>
              <a:cs typeface="Times New Roman"/>
            </a:endParaRPr>
          </a:p>
          <a:p>
            <a:pPr marL="12700">
              <a:lnSpc>
                <a:spcPct val="100000"/>
              </a:lnSpc>
            </a:pPr>
            <a:r>
              <a:rPr sz="1750" dirty="0">
                <a:latin typeface="Microsoft Sans Serif"/>
                <a:cs typeface="Microsoft Sans Serif"/>
              </a:rPr>
              <a:t>Count </a:t>
            </a:r>
            <a:r>
              <a:rPr sz="1750" spc="5" dirty="0">
                <a:latin typeface="Microsoft Sans Serif"/>
                <a:cs typeface="Microsoft Sans Serif"/>
              </a:rPr>
              <a:t>how </a:t>
            </a:r>
            <a:r>
              <a:rPr sz="1750" dirty="0">
                <a:latin typeface="Microsoft Sans Serif"/>
                <a:cs typeface="Microsoft Sans Serif"/>
              </a:rPr>
              <a:t>often each element</a:t>
            </a:r>
            <a:r>
              <a:rPr sz="1750" spc="95" dirty="0">
                <a:latin typeface="Microsoft Sans Serif"/>
                <a:cs typeface="Microsoft Sans Serif"/>
              </a:rPr>
              <a:t> </a:t>
            </a:r>
            <a:r>
              <a:rPr sz="1750" dirty="0">
                <a:latin typeface="Microsoft Sans Serif"/>
                <a:cs typeface="Microsoft Sans Serif"/>
              </a:rPr>
              <a:t>occurs.</a:t>
            </a:r>
            <a:endParaRPr sz="1750">
              <a:latin typeface="Microsoft Sans Serif"/>
              <a:cs typeface="Microsoft Sans Serif"/>
            </a:endParaRPr>
          </a:p>
          <a:p>
            <a:pPr marL="414020">
              <a:lnSpc>
                <a:spcPct val="100000"/>
              </a:lnSpc>
              <a:spcBef>
                <a:spcPts val="1045"/>
              </a:spcBef>
            </a:pPr>
            <a:r>
              <a:rPr sz="1350" spc="-5" dirty="0">
                <a:latin typeface="Arial"/>
                <a:cs typeface="Arial"/>
              </a:rPr>
              <a:t>Put the counts in an</a:t>
            </a:r>
            <a:r>
              <a:rPr sz="1350" spc="-55" dirty="0">
                <a:latin typeface="Arial"/>
                <a:cs typeface="Arial"/>
              </a:rPr>
              <a:t> </a:t>
            </a:r>
            <a:r>
              <a:rPr sz="1350" spc="-5" dirty="0">
                <a:latin typeface="Arial"/>
                <a:cs typeface="Arial"/>
              </a:rPr>
              <a:t>array</a:t>
            </a:r>
            <a:endParaRPr sz="1350">
              <a:latin typeface="Arial"/>
              <a:cs typeface="Arial"/>
            </a:endParaRPr>
          </a:p>
        </p:txBody>
      </p:sp>
      <p:sp>
        <p:nvSpPr>
          <p:cNvPr id="9" name="object 9"/>
          <p:cNvSpPr/>
          <p:nvPr/>
        </p:nvSpPr>
        <p:spPr>
          <a:xfrm>
            <a:off x="1464640" y="3637662"/>
            <a:ext cx="2721267" cy="608049"/>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451023" y="4355386"/>
            <a:ext cx="4164329" cy="492759"/>
          </a:xfrm>
          <a:prstGeom prst="rect">
            <a:avLst/>
          </a:prstGeom>
        </p:spPr>
        <p:txBody>
          <a:bodyPr vert="horz" wrap="square" lIns="0" tIns="0" rIns="0" bIns="0" rtlCol="0">
            <a:spAutoFit/>
          </a:bodyPr>
          <a:lstStyle/>
          <a:p>
            <a:pPr marL="12700">
              <a:lnSpc>
                <a:spcPct val="100000"/>
              </a:lnSpc>
            </a:pPr>
            <a:r>
              <a:rPr sz="1350" spc="-5" dirty="0">
                <a:latin typeface="Arial"/>
                <a:cs typeface="Arial"/>
              </a:rPr>
              <a:t>Find the maximum</a:t>
            </a:r>
            <a:r>
              <a:rPr sz="1350" spc="-70" dirty="0">
                <a:latin typeface="Arial"/>
                <a:cs typeface="Arial"/>
              </a:rPr>
              <a:t> </a:t>
            </a:r>
            <a:r>
              <a:rPr sz="1350" spc="-5" dirty="0">
                <a:latin typeface="Arial"/>
                <a:cs typeface="Arial"/>
              </a:rPr>
              <a:t>count</a:t>
            </a:r>
            <a:endParaRPr sz="1350">
              <a:latin typeface="Arial"/>
              <a:cs typeface="Arial"/>
            </a:endParaRPr>
          </a:p>
          <a:p>
            <a:pPr marL="12700">
              <a:lnSpc>
                <a:spcPct val="100000"/>
              </a:lnSpc>
              <a:spcBef>
                <a:spcPts val="500"/>
              </a:spcBef>
            </a:pPr>
            <a:r>
              <a:rPr sz="1350" spc="-5" dirty="0">
                <a:latin typeface="Arial"/>
                <a:cs typeface="Arial"/>
              </a:rPr>
              <a:t>It is 3 and the corresponding value in original array is</a:t>
            </a:r>
            <a:r>
              <a:rPr sz="1350" spc="10" dirty="0">
                <a:latin typeface="Arial"/>
                <a:cs typeface="Arial"/>
              </a:rPr>
              <a:t> </a:t>
            </a:r>
            <a:r>
              <a:rPr sz="1350" spc="-5" dirty="0">
                <a:latin typeface="Arial"/>
                <a:cs typeface="Arial"/>
              </a:rPr>
              <a:t>7</a:t>
            </a:r>
            <a:endParaRPr sz="1350">
              <a:latin typeface="Arial"/>
              <a:cs typeface="Arial"/>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39909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p:nvPr/>
        </p:nvSpPr>
        <p:spPr>
          <a:xfrm>
            <a:off x="1629136" y="2076932"/>
            <a:ext cx="4057650" cy="927100"/>
          </a:xfrm>
          <a:custGeom>
            <a:avLst/>
            <a:gdLst/>
            <a:ahLst/>
            <a:cxnLst/>
            <a:rect l="l" t="t" r="r" b="b"/>
            <a:pathLst>
              <a:path w="4057650" h="927100">
                <a:moveTo>
                  <a:pt x="0" y="0"/>
                </a:moveTo>
                <a:lnTo>
                  <a:pt x="4057069" y="0"/>
                </a:lnTo>
                <a:lnTo>
                  <a:pt x="4057069" y="927045"/>
                </a:lnTo>
                <a:lnTo>
                  <a:pt x="0" y="927045"/>
                </a:lnTo>
                <a:lnTo>
                  <a:pt x="0" y="0"/>
                </a:lnTo>
                <a:close/>
              </a:path>
            </a:pathLst>
          </a:custGeom>
          <a:ln w="9968">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714311" y="302293"/>
            <a:ext cx="4314190" cy="1043305"/>
          </a:xfrm>
          <a:prstGeom prst="rect">
            <a:avLst/>
          </a:prstGeom>
        </p:spPr>
        <p:txBody>
          <a:bodyPr vert="horz" wrap="square" lIns="0" tIns="0" rIns="0" bIns="0" rtlCol="0">
            <a:spAutoFit/>
          </a:bodyPr>
          <a:lstStyle/>
          <a:p>
            <a:pPr marL="12700" marR="5080">
              <a:lnSpc>
                <a:spcPts val="2750"/>
              </a:lnSpc>
            </a:pPr>
            <a:r>
              <a:rPr spc="114" dirty="0"/>
              <a:t>Problem </a:t>
            </a:r>
            <a:r>
              <a:rPr spc="100" dirty="0"/>
              <a:t>Solving:</a:t>
            </a:r>
            <a:r>
              <a:rPr spc="-65" dirty="0"/>
              <a:t> </a:t>
            </a:r>
            <a:r>
              <a:rPr spc="140" dirty="0"/>
              <a:t>Estimating  </a:t>
            </a:r>
            <a:r>
              <a:rPr spc="60" dirty="0"/>
              <a:t>the </a:t>
            </a:r>
            <a:r>
              <a:rPr spc="170" dirty="0"/>
              <a:t>Running </a:t>
            </a:r>
            <a:r>
              <a:rPr spc="125" dirty="0"/>
              <a:t>Time </a:t>
            </a:r>
            <a:r>
              <a:rPr spc="135" dirty="0"/>
              <a:t>of an  </a:t>
            </a:r>
            <a:r>
              <a:rPr spc="150" dirty="0"/>
              <a:t>Algorithm </a:t>
            </a:r>
            <a:r>
              <a:rPr spc="-160" dirty="0"/>
              <a:t>- </a:t>
            </a:r>
            <a:r>
              <a:rPr spc="114" dirty="0"/>
              <a:t>Quadratic</a:t>
            </a:r>
            <a:r>
              <a:rPr spc="80" dirty="0"/>
              <a:t> </a:t>
            </a:r>
            <a:r>
              <a:rPr spc="85" dirty="0"/>
              <a:t>time</a:t>
            </a:r>
          </a:p>
        </p:txBody>
      </p:sp>
      <p:sp>
        <p:nvSpPr>
          <p:cNvPr id="5" name="object 5"/>
          <p:cNvSpPr/>
          <p:nvPr/>
        </p:nvSpPr>
        <p:spPr>
          <a:xfrm>
            <a:off x="866566" y="175794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1235391" y="3243215"/>
            <a:ext cx="80010" cy="80010"/>
          </a:xfrm>
          <a:custGeom>
            <a:avLst/>
            <a:gdLst/>
            <a:ahLst/>
            <a:cxnLst/>
            <a:rect l="l" t="t" r="r" b="b"/>
            <a:pathLst>
              <a:path w="80009" h="80010">
                <a:moveTo>
                  <a:pt x="0" y="0"/>
                </a:moveTo>
                <a:lnTo>
                  <a:pt x="79745" y="0"/>
                </a:lnTo>
                <a:lnTo>
                  <a:pt x="79745" y="79745"/>
                </a:lnTo>
                <a:lnTo>
                  <a:pt x="0" y="79745"/>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1235391" y="4050642"/>
            <a:ext cx="80010" cy="80010"/>
          </a:xfrm>
          <a:custGeom>
            <a:avLst/>
            <a:gdLst/>
            <a:ahLst/>
            <a:cxnLst/>
            <a:rect l="l" t="t" r="r" b="b"/>
            <a:pathLst>
              <a:path w="80009" h="80010">
                <a:moveTo>
                  <a:pt x="0" y="0"/>
                </a:moveTo>
                <a:lnTo>
                  <a:pt x="79745" y="0"/>
                </a:lnTo>
                <a:lnTo>
                  <a:pt x="79745" y="79745"/>
                </a:lnTo>
                <a:lnTo>
                  <a:pt x="0" y="79745"/>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1235391" y="4858068"/>
            <a:ext cx="80010" cy="80010"/>
          </a:xfrm>
          <a:custGeom>
            <a:avLst/>
            <a:gdLst/>
            <a:ahLst/>
            <a:cxnLst/>
            <a:rect l="l" t="t" r="r" b="b"/>
            <a:pathLst>
              <a:path w="80009" h="80010">
                <a:moveTo>
                  <a:pt x="0" y="0"/>
                </a:moveTo>
                <a:lnTo>
                  <a:pt x="79745" y="0"/>
                </a:lnTo>
                <a:lnTo>
                  <a:pt x="79745" y="79745"/>
                </a:lnTo>
                <a:lnTo>
                  <a:pt x="0" y="79745"/>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1049182" y="1635376"/>
            <a:ext cx="4889500" cy="3454279"/>
          </a:xfrm>
          <a:prstGeom prst="rect">
            <a:avLst/>
          </a:prstGeom>
        </p:spPr>
        <p:txBody>
          <a:bodyPr vert="horz" wrap="square" lIns="0" tIns="0" rIns="0" bIns="0" rtlCol="0">
            <a:spAutoFit/>
          </a:bodyPr>
          <a:lstStyle/>
          <a:p>
            <a:pPr marR="3175" algn="ctr">
              <a:lnSpc>
                <a:spcPct val="100000"/>
              </a:lnSpc>
            </a:pPr>
            <a:r>
              <a:rPr sz="1750" dirty="0">
                <a:latin typeface="Microsoft Sans Serif"/>
                <a:cs typeface="Microsoft Sans Serif"/>
              </a:rPr>
              <a:t>Estimate </a:t>
            </a:r>
            <a:r>
              <a:rPr sz="1750" spc="5" dirty="0">
                <a:latin typeface="Microsoft Sans Serif"/>
                <a:cs typeface="Microsoft Sans Serif"/>
              </a:rPr>
              <a:t>how </a:t>
            </a:r>
            <a:r>
              <a:rPr sz="1750" dirty="0">
                <a:latin typeface="Microsoft Sans Serif"/>
                <a:cs typeface="Microsoft Sans Serif"/>
              </a:rPr>
              <a:t>long </a:t>
            </a:r>
            <a:r>
              <a:rPr sz="1750" spc="-5" dirty="0">
                <a:latin typeface="Microsoft Sans Serif"/>
                <a:cs typeface="Microsoft Sans Serif"/>
              </a:rPr>
              <a:t>it </a:t>
            </a:r>
            <a:r>
              <a:rPr sz="1750" dirty="0">
                <a:latin typeface="Microsoft Sans Serif"/>
                <a:cs typeface="Microsoft Sans Serif"/>
              </a:rPr>
              <a:t>takes to compute the</a:t>
            </a:r>
            <a:r>
              <a:rPr sz="1750" spc="180" dirty="0">
                <a:latin typeface="Microsoft Sans Serif"/>
                <a:cs typeface="Microsoft Sans Serif"/>
              </a:rPr>
              <a:t> </a:t>
            </a:r>
            <a:r>
              <a:rPr sz="1750" dirty="0">
                <a:latin typeface="Microsoft Sans Serif"/>
                <a:cs typeface="Microsoft Sans Serif"/>
              </a:rPr>
              <a:t>counts</a:t>
            </a:r>
          </a:p>
          <a:p>
            <a:pPr>
              <a:lnSpc>
                <a:spcPct val="100000"/>
              </a:lnSpc>
              <a:spcBef>
                <a:spcPts val="55"/>
              </a:spcBef>
            </a:pPr>
            <a:endParaRPr sz="1700" dirty="0">
              <a:latin typeface="Times New Roman"/>
              <a:cs typeface="Times New Roman"/>
            </a:endParaRPr>
          </a:p>
          <a:p>
            <a:pPr marL="665480">
              <a:lnSpc>
                <a:spcPts val="1495"/>
              </a:lnSpc>
            </a:pPr>
            <a:r>
              <a:rPr sz="1250" spc="5" dirty="0">
                <a:latin typeface="Courier" charset="0"/>
                <a:cs typeface="Courier" charset="0"/>
              </a:rPr>
              <a:t>for (int i = 0; i &lt; a.length;</a:t>
            </a:r>
            <a:r>
              <a:rPr sz="1250" spc="10" dirty="0">
                <a:latin typeface="Courier" charset="0"/>
                <a:cs typeface="Courier" charset="0"/>
              </a:rPr>
              <a:t> </a:t>
            </a:r>
            <a:r>
              <a:rPr sz="1250" spc="5" dirty="0">
                <a:latin typeface="Courier" charset="0"/>
                <a:cs typeface="Courier" charset="0"/>
              </a:rPr>
              <a:t>i++)</a:t>
            </a:r>
            <a:endParaRPr sz="1250" dirty="0">
              <a:latin typeface="Courier" charset="0"/>
              <a:cs typeface="Courier" charset="0"/>
            </a:endParaRPr>
          </a:p>
          <a:p>
            <a:pPr marL="665480">
              <a:lnSpc>
                <a:spcPts val="1490"/>
              </a:lnSpc>
            </a:pPr>
            <a:r>
              <a:rPr sz="1250" spc="5" dirty="0">
                <a:latin typeface="Courier" charset="0"/>
                <a:cs typeface="Courier" charset="0"/>
              </a:rPr>
              <a:t>{</a:t>
            </a:r>
            <a:endParaRPr sz="1250" dirty="0">
              <a:latin typeface="Courier" charset="0"/>
              <a:cs typeface="Courier" charset="0"/>
            </a:endParaRPr>
          </a:p>
          <a:p>
            <a:pPr marL="1052830">
              <a:lnSpc>
                <a:spcPts val="1490"/>
              </a:lnSpc>
            </a:pPr>
            <a:r>
              <a:rPr sz="1250" spc="5" dirty="0">
                <a:latin typeface="Courier" charset="0"/>
                <a:cs typeface="Courier" charset="0"/>
              </a:rPr>
              <a:t>counts[i] = </a:t>
            </a:r>
            <a:r>
              <a:rPr sz="1250" spc="5" dirty="0">
                <a:latin typeface="Comic Sans MS"/>
                <a:cs typeface="Comic Sans MS"/>
              </a:rPr>
              <a:t>Count how often  </a:t>
            </a:r>
            <a:r>
              <a:rPr sz="1250" spc="5" dirty="0">
                <a:latin typeface="Courier" charset="0"/>
                <a:cs typeface="Courier" charset="0"/>
              </a:rPr>
              <a:t>a[i] </a:t>
            </a:r>
            <a:r>
              <a:rPr sz="1250" spc="5" dirty="0">
                <a:latin typeface="Comic Sans MS"/>
                <a:cs typeface="Comic Sans MS"/>
              </a:rPr>
              <a:t>occurs in </a:t>
            </a:r>
            <a:r>
              <a:rPr sz="1250" spc="15" dirty="0">
                <a:latin typeface="Comic Sans MS"/>
                <a:cs typeface="Comic Sans MS"/>
              </a:rPr>
              <a:t> </a:t>
            </a:r>
            <a:r>
              <a:rPr sz="1250" spc="5" dirty="0">
                <a:latin typeface="Courier" charset="0"/>
                <a:cs typeface="Courier" charset="0"/>
              </a:rPr>
              <a:t>a</a:t>
            </a:r>
            <a:endParaRPr sz="1250" dirty="0">
              <a:latin typeface="Courier" charset="0"/>
              <a:cs typeface="Courier" charset="0"/>
            </a:endParaRPr>
          </a:p>
          <a:p>
            <a:pPr marL="665480">
              <a:lnSpc>
                <a:spcPts val="1495"/>
              </a:lnSpc>
            </a:pPr>
            <a:r>
              <a:rPr sz="1250" spc="5" dirty="0">
                <a:latin typeface="Courier" charset="0"/>
                <a:cs typeface="Courier" charset="0"/>
              </a:rPr>
              <a:t>}</a:t>
            </a:r>
            <a:endParaRPr sz="1250" dirty="0">
              <a:latin typeface="Courier" charset="0"/>
              <a:cs typeface="Courier" charset="0"/>
            </a:endParaRPr>
          </a:p>
          <a:p>
            <a:pPr>
              <a:lnSpc>
                <a:spcPct val="100000"/>
              </a:lnSpc>
              <a:spcBef>
                <a:spcPts val="37"/>
              </a:spcBef>
            </a:pPr>
            <a:endParaRPr sz="1200" dirty="0">
              <a:latin typeface="Times New Roman"/>
              <a:cs typeface="Times New Roman"/>
            </a:endParaRPr>
          </a:p>
          <a:p>
            <a:pPr marL="414020">
              <a:lnSpc>
                <a:spcPct val="100000"/>
              </a:lnSpc>
            </a:pPr>
            <a:r>
              <a:rPr sz="2100" spc="5" dirty="0">
                <a:latin typeface="Arial"/>
                <a:cs typeface="Arial"/>
              </a:rPr>
              <a:t>We </a:t>
            </a:r>
            <a:r>
              <a:rPr sz="2100" dirty="0">
                <a:latin typeface="Arial"/>
                <a:cs typeface="Arial"/>
              </a:rPr>
              <a:t>visit </a:t>
            </a:r>
            <a:r>
              <a:rPr sz="2100" spc="5" dirty="0">
                <a:latin typeface="Arial"/>
                <a:cs typeface="Arial"/>
              </a:rPr>
              <a:t>each </a:t>
            </a:r>
            <a:r>
              <a:rPr sz="2100" dirty="0">
                <a:latin typeface="Arial"/>
                <a:cs typeface="Arial"/>
              </a:rPr>
              <a:t>array </a:t>
            </a:r>
            <a:r>
              <a:rPr sz="2100" spc="5" dirty="0">
                <a:latin typeface="Arial"/>
                <a:cs typeface="Arial"/>
              </a:rPr>
              <a:t>element once</a:t>
            </a:r>
            <a:r>
              <a:rPr sz="2100" spc="-70" dirty="0">
                <a:latin typeface="Arial"/>
                <a:cs typeface="Arial"/>
              </a:rPr>
              <a:t> </a:t>
            </a:r>
            <a:r>
              <a:rPr sz="2100" dirty="0">
                <a:latin typeface="Arial"/>
                <a:cs typeface="Arial"/>
              </a:rPr>
              <a:t>-</a:t>
            </a:r>
          </a:p>
          <a:p>
            <a:pPr marL="414020">
              <a:lnSpc>
                <a:spcPct val="100000"/>
              </a:lnSpc>
              <a:spcBef>
                <a:spcPts val="384"/>
              </a:spcBef>
            </a:pPr>
            <a:r>
              <a:rPr sz="2100" i="1" dirty="0">
                <a:latin typeface="Arial"/>
                <a:cs typeface="Arial"/>
              </a:rPr>
              <a:t>O</a:t>
            </a:r>
            <a:r>
              <a:rPr sz="2100" dirty="0">
                <a:latin typeface="Arial"/>
                <a:cs typeface="Arial"/>
              </a:rPr>
              <a:t>(</a:t>
            </a:r>
            <a:r>
              <a:rPr sz="2100" i="1" dirty="0">
                <a:latin typeface="Arial"/>
                <a:cs typeface="Arial"/>
              </a:rPr>
              <a:t>n</a:t>
            </a:r>
            <a:r>
              <a:rPr sz="2100" dirty="0">
                <a:latin typeface="Arial"/>
                <a:cs typeface="Arial"/>
              </a:rPr>
              <a:t>)</a:t>
            </a:r>
          </a:p>
          <a:p>
            <a:pPr marL="414020" marR="788035">
              <a:lnSpc>
                <a:spcPct val="115199"/>
              </a:lnSpc>
              <a:spcBef>
                <a:spcPts val="550"/>
              </a:spcBef>
            </a:pPr>
            <a:r>
              <a:rPr sz="2100" spc="5" dirty="0">
                <a:latin typeface="Arial"/>
                <a:cs typeface="Arial"/>
              </a:rPr>
              <a:t>Count </a:t>
            </a:r>
            <a:r>
              <a:rPr sz="2100" dirty="0">
                <a:latin typeface="Arial"/>
                <a:cs typeface="Arial"/>
              </a:rPr>
              <a:t>the </a:t>
            </a:r>
            <a:r>
              <a:rPr sz="2100" spc="5" dirty="0">
                <a:latin typeface="Arial"/>
                <a:cs typeface="Arial"/>
              </a:rPr>
              <a:t>number </a:t>
            </a:r>
            <a:r>
              <a:rPr sz="2100" dirty="0">
                <a:latin typeface="Arial"/>
                <a:cs typeface="Arial"/>
              </a:rPr>
              <a:t>of times</a:t>
            </a:r>
            <a:r>
              <a:rPr sz="2100" spc="-45" dirty="0">
                <a:latin typeface="Arial"/>
                <a:cs typeface="Arial"/>
              </a:rPr>
              <a:t> </a:t>
            </a:r>
            <a:r>
              <a:rPr sz="2100" dirty="0">
                <a:latin typeface="Arial"/>
                <a:cs typeface="Arial"/>
              </a:rPr>
              <a:t>that  </a:t>
            </a:r>
            <a:r>
              <a:rPr sz="2100" spc="5" dirty="0">
                <a:latin typeface="Arial"/>
                <a:cs typeface="Arial"/>
              </a:rPr>
              <a:t>element </a:t>
            </a:r>
            <a:r>
              <a:rPr sz="2100" dirty="0">
                <a:latin typeface="Arial"/>
                <a:cs typeface="Arial"/>
              </a:rPr>
              <a:t>occurs -</a:t>
            </a:r>
            <a:r>
              <a:rPr sz="2100" spc="-70" dirty="0">
                <a:latin typeface="Arial"/>
                <a:cs typeface="Arial"/>
              </a:rPr>
              <a:t> </a:t>
            </a:r>
            <a:r>
              <a:rPr sz="2100" i="1" dirty="0">
                <a:latin typeface="Arial"/>
                <a:cs typeface="Arial"/>
              </a:rPr>
              <a:t>O</a:t>
            </a:r>
            <a:r>
              <a:rPr sz="2100" dirty="0">
                <a:latin typeface="Arial"/>
                <a:cs typeface="Arial"/>
              </a:rPr>
              <a:t>(</a:t>
            </a:r>
            <a:r>
              <a:rPr sz="2100" i="1" dirty="0">
                <a:latin typeface="Arial"/>
                <a:cs typeface="Arial"/>
              </a:rPr>
              <a:t>n</a:t>
            </a:r>
            <a:r>
              <a:rPr sz="2100" dirty="0">
                <a:latin typeface="Arial"/>
                <a:cs typeface="Arial"/>
              </a:rPr>
              <a:t>)</a:t>
            </a:r>
          </a:p>
          <a:p>
            <a:pPr marL="414020">
              <a:lnSpc>
                <a:spcPct val="100000"/>
              </a:lnSpc>
              <a:spcBef>
                <a:spcPts val="930"/>
              </a:spcBef>
            </a:pPr>
            <a:r>
              <a:rPr sz="2100" dirty="0">
                <a:latin typeface="Arial"/>
                <a:cs typeface="Arial"/>
              </a:rPr>
              <a:t>Total running time -</a:t>
            </a:r>
            <a:r>
              <a:rPr sz="2100" spc="-15" dirty="0">
                <a:latin typeface="Arial"/>
                <a:cs typeface="Arial"/>
              </a:rPr>
              <a:t> </a:t>
            </a:r>
            <a:r>
              <a:rPr sz="2100" i="1" dirty="0">
                <a:latin typeface="Arial"/>
                <a:cs typeface="Arial"/>
              </a:rPr>
              <a:t>O</a:t>
            </a:r>
            <a:r>
              <a:rPr sz="2100" dirty="0">
                <a:latin typeface="Arial"/>
                <a:cs typeface="Arial"/>
              </a:rPr>
              <a:t>(</a:t>
            </a:r>
            <a:r>
              <a:rPr sz="2100" i="1" dirty="0">
                <a:latin typeface="Arial"/>
                <a:cs typeface="Arial"/>
              </a:rPr>
              <a:t>n</a:t>
            </a:r>
            <a:r>
              <a:rPr sz="2100" dirty="0">
                <a:latin typeface="Arial"/>
                <a:cs typeface="Arial"/>
              </a:rPr>
              <a:t>²)</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6566" y="36715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347345">
              <a:lnSpc>
                <a:spcPct val="100000"/>
              </a:lnSpc>
            </a:pPr>
            <a:r>
              <a:rPr sz="1750" b="0" dirty="0">
                <a:latin typeface="Microsoft Sans Serif"/>
                <a:cs typeface="Microsoft Sans Serif"/>
              </a:rPr>
              <a:t>Three phases </a:t>
            </a:r>
            <a:r>
              <a:rPr sz="1750" b="0" spc="-5" dirty="0">
                <a:latin typeface="Microsoft Sans Serif"/>
                <a:cs typeface="Microsoft Sans Serif"/>
              </a:rPr>
              <a:t>in </a:t>
            </a:r>
            <a:r>
              <a:rPr sz="1750" b="0" dirty="0">
                <a:latin typeface="Microsoft Sans Serif"/>
                <a:cs typeface="Microsoft Sans Serif"/>
              </a:rPr>
              <a:t>the</a:t>
            </a:r>
            <a:r>
              <a:rPr sz="1750" b="0" spc="60" dirty="0">
                <a:latin typeface="Microsoft Sans Serif"/>
                <a:cs typeface="Microsoft Sans Serif"/>
              </a:rPr>
              <a:t> </a:t>
            </a:r>
            <a:r>
              <a:rPr sz="1750" b="0" dirty="0">
                <a:latin typeface="Microsoft Sans Serif"/>
                <a:cs typeface="Microsoft Sans Serif"/>
              </a:rPr>
              <a:t>algorithm</a:t>
            </a:r>
            <a:endParaRPr sz="1750">
              <a:latin typeface="Microsoft Sans Serif"/>
              <a:cs typeface="Microsoft Sans Serif"/>
            </a:endParaRPr>
          </a:p>
        </p:txBody>
      </p:sp>
      <p:sp>
        <p:nvSpPr>
          <p:cNvPr id="4" name="object 4"/>
          <p:cNvSpPr/>
          <p:nvPr/>
        </p:nvSpPr>
        <p:spPr>
          <a:xfrm>
            <a:off x="866566" y="165305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32092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49182" y="580900"/>
            <a:ext cx="5163820" cy="2193290"/>
          </a:xfrm>
          <a:prstGeom prst="rect">
            <a:avLst/>
          </a:prstGeom>
        </p:spPr>
        <p:txBody>
          <a:bodyPr vert="horz" wrap="square" lIns="0" tIns="0" rIns="0" bIns="0" rtlCol="0">
            <a:spAutoFit/>
          </a:bodyPr>
          <a:lstStyle/>
          <a:p>
            <a:pPr marL="414020" marR="2540000">
              <a:lnSpc>
                <a:spcPct val="130800"/>
              </a:lnSpc>
            </a:pPr>
            <a:r>
              <a:rPr sz="1350" spc="-5" dirty="0">
                <a:latin typeface="Arial"/>
                <a:cs typeface="Arial"/>
              </a:rPr>
              <a:t>Compute all counts. - O(n²)  Compute the maximum.</a:t>
            </a:r>
            <a:r>
              <a:rPr sz="1350" spc="-65" dirty="0">
                <a:latin typeface="Arial"/>
                <a:cs typeface="Arial"/>
              </a:rPr>
              <a:t> </a:t>
            </a:r>
            <a:r>
              <a:rPr sz="1350" spc="-5" dirty="0">
                <a:latin typeface="Arial"/>
                <a:cs typeface="Arial"/>
              </a:rPr>
              <a:t>O(n)</a:t>
            </a:r>
            <a:endParaRPr sz="1350">
              <a:latin typeface="Arial"/>
              <a:cs typeface="Arial"/>
            </a:endParaRPr>
          </a:p>
          <a:p>
            <a:pPr marL="414020">
              <a:lnSpc>
                <a:spcPct val="100000"/>
              </a:lnSpc>
              <a:spcBef>
                <a:spcPts val="575"/>
              </a:spcBef>
            </a:pPr>
            <a:r>
              <a:rPr sz="1350" spc="-5" dirty="0">
                <a:latin typeface="Arial"/>
                <a:cs typeface="Arial"/>
              </a:rPr>
              <a:t>Find the maximum in the counts.</a:t>
            </a:r>
            <a:r>
              <a:rPr sz="1350" spc="-40" dirty="0">
                <a:latin typeface="Arial"/>
                <a:cs typeface="Arial"/>
              </a:rPr>
              <a:t> </a:t>
            </a:r>
            <a:r>
              <a:rPr sz="1350" spc="-5" dirty="0">
                <a:latin typeface="Arial"/>
                <a:cs typeface="Arial"/>
              </a:rPr>
              <a:t>O(n)</a:t>
            </a:r>
            <a:endParaRPr sz="1350">
              <a:latin typeface="Arial"/>
              <a:cs typeface="Arial"/>
            </a:endParaRPr>
          </a:p>
          <a:p>
            <a:pPr marL="12700" marR="427355">
              <a:lnSpc>
                <a:spcPct val="115900"/>
              </a:lnSpc>
              <a:spcBef>
                <a:spcPts val="705"/>
              </a:spcBef>
            </a:pPr>
            <a:r>
              <a:rPr sz="1750" spc="5" dirty="0">
                <a:latin typeface="Microsoft Sans Serif"/>
                <a:cs typeface="Microsoft Sans Serif"/>
              </a:rPr>
              <a:t>A </a:t>
            </a:r>
            <a:r>
              <a:rPr sz="1750" dirty="0">
                <a:latin typeface="Microsoft Sans Serif"/>
                <a:cs typeface="Microsoft Sans Serif"/>
              </a:rPr>
              <a:t>loop with </a:t>
            </a:r>
            <a:r>
              <a:rPr sz="1750" i="1" dirty="0">
                <a:latin typeface="Arial"/>
                <a:cs typeface="Arial"/>
              </a:rPr>
              <a:t>n </a:t>
            </a:r>
            <a:r>
              <a:rPr sz="1750" dirty="0">
                <a:latin typeface="Microsoft Sans Serif"/>
                <a:cs typeface="Microsoft Sans Serif"/>
              </a:rPr>
              <a:t>iterations has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²) running time </a:t>
            </a:r>
            <a:r>
              <a:rPr sz="1750" spc="-5" dirty="0">
                <a:latin typeface="Microsoft Sans Serif"/>
                <a:cs typeface="Microsoft Sans Serif"/>
              </a:rPr>
              <a:t>if  </a:t>
            </a:r>
            <a:r>
              <a:rPr sz="1750" dirty="0">
                <a:latin typeface="Microsoft Sans Serif"/>
                <a:cs typeface="Microsoft Sans Serif"/>
              </a:rPr>
              <a:t>each step takes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a:t>
            </a:r>
            <a:r>
              <a:rPr sz="1750" spc="40" dirty="0">
                <a:latin typeface="Microsoft Sans Serif"/>
                <a:cs typeface="Microsoft Sans Serif"/>
              </a:rPr>
              <a:t> </a:t>
            </a:r>
            <a:r>
              <a:rPr sz="1750" dirty="0">
                <a:latin typeface="Microsoft Sans Serif"/>
                <a:cs typeface="Microsoft Sans Serif"/>
              </a:rPr>
              <a:t>time.</a:t>
            </a:r>
            <a:endParaRPr sz="1750">
              <a:latin typeface="Microsoft Sans Serif"/>
              <a:cs typeface="Microsoft Sans Serif"/>
            </a:endParaRPr>
          </a:p>
          <a:p>
            <a:pPr marL="12700" marR="5080">
              <a:lnSpc>
                <a:spcPct val="115900"/>
              </a:lnSpc>
              <a:spcBef>
                <a:spcPts val="390"/>
              </a:spcBef>
            </a:pPr>
            <a:r>
              <a:rPr sz="1750" dirty="0">
                <a:latin typeface="Microsoft Sans Serif"/>
                <a:cs typeface="Microsoft Sans Serif"/>
              </a:rPr>
              <a:t>The big-Oh running time for doing several steps </a:t>
            </a:r>
            <a:r>
              <a:rPr sz="1750" spc="-5" dirty="0">
                <a:latin typeface="Microsoft Sans Serif"/>
                <a:cs typeface="Microsoft Sans Serif"/>
              </a:rPr>
              <a:t>in </a:t>
            </a:r>
            <a:r>
              <a:rPr sz="1750" dirty="0">
                <a:latin typeface="Microsoft Sans Serif"/>
                <a:cs typeface="Microsoft Sans Serif"/>
              </a:rPr>
              <a:t>a  row </a:t>
            </a:r>
            <a:r>
              <a:rPr sz="1750" spc="-5" dirty="0">
                <a:latin typeface="Microsoft Sans Serif"/>
                <a:cs typeface="Microsoft Sans Serif"/>
              </a:rPr>
              <a:t>is </a:t>
            </a:r>
            <a:r>
              <a:rPr sz="1750" dirty="0">
                <a:latin typeface="Microsoft Sans Serif"/>
                <a:cs typeface="Microsoft Sans Serif"/>
              </a:rPr>
              <a:t>the largest of the big-Oh times for each</a:t>
            </a:r>
            <a:r>
              <a:rPr sz="1750" spc="235" dirty="0">
                <a:latin typeface="Microsoft Sans Serif"/>
                <a:cs typeface="Microsoft Sans Serif"/>
              </a:rPr>
              <a:t> </a:t>
            </a:r>
            <a:r>
              <a:rPr sz="1750" dirty="0">
                <a:latin typeface="Microsoft Sans Serif"/>
                <a:cs typeface="Microsoft Sans Serif"/>
              </a:rPr>
              <a:t>step.</a:t>
            </a:r>
            <a:endParaRPr sz="175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089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The </a:t>
            </a:r>
            <a:r>
              <a:rPr spc="125" dirty="0"/>
              <a:t>Triangle</a:t>
            </a:r>
            <a:r>
              <a:rPr spc="-95" dirty="0"/>
              <a:t> </a:t>
            </a:r>
            <a:r>
              <a:rPr spc="65" dirty="0"/>
              <a:t>Pattern</a:t>
            </a:r>
          </a:p>
        </p:txBody>
      </p:sp>
      <p:sp>
        <p:nvSpPr>
          <p:cNvPr id="4" name="object 4"/>
          <p:cNvSpPr/>
          <p:nvPr/>
        </p:nvSpPr>
        <p:spPr>
          <a:xfrm>
            <a:off x="866566" y="104974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717620"/>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49182" y="884771"/>
            <a:ext cx="4890770" cy="1921510"/>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Try to speed up the algorithm for finding the most  frequent</a:t>
            </a:r>
            <a:r>
              <a:rPr sz="1750" spc="-30" dirty="0">
                <a:latin typeface="Microsoft Sans Serif"/>
                <a:cs typeface="Microsoft Sans Serif"/>
              </a:rPr>
              <a:t> </a:t>
            </a:r>
            <a:r>
              <a:rPr sz="1750" dirty="0">
                <a:latin typeface="Microsoft Sans Serif"/>
                <a:cs typeface="Microsoft Sans Serif"/>
              </a:rPr>
              <a:t>element.</a:t>
            </a:r>
            <a:endParaRPr sz="1750">
              <a:latin typeface="Microsoft Sans Serif"/>
              <a:cs typeface="Microsoft Sans Serif"/>
            </a:endParaRPr>
          </a:p>
          <a:p>
            <a:pPr marL="12700" marR="190500">
              <a:lnSpc>
                <a:spcPct val="115900"/>
              </a:lnSpc>
              <a:spcBef>
                <a:spcPts val="390"/>
              </a:spcBef>
            </a:pPr>
            <a:r>
              <a:rPr sz="1750" dirty="0">
                <a:latin typeface="Microsoft Sans Serif"/>
                <a:cs typeface="Microsoft Sans Serif"/>
              </a:rPr>
              <a:t>Idea - Before counting an element, check that </a:t>
            </a:r>
            <a:r>
              <a:rPr sz="1750" spc="-5" dirty="0">
                <a:latin typeface="Microsoft Sans Serif"/>
                <a:cs typeface="Microsoft Sans Serif"/>
              </a:rPr>
              <a:t>it  </a:t>
            </a:r>
            <a:r>
              <a:rPr sz="1750" dirty="0">
                <a:latin typeface="Microsoft Sans Serif"/>
                <a:cs typeface="Microsoft Sans Serif"/>
              </a:rPr>
              <a:t>didn't already occur </a:t>
            </a:r>
            <a:r>
              <a:rPr sz="1750" spc="-5" dirty="0">
                <a:latin typeface="Microsoft Sans Serif"/>
                <a:cs typeface="Microsoft Sans Serif"/>
              </a:rPr>
              <a:t>in </a:t>
            </a:r>
            <a:r>
              <a:rPr sz="1750" dirty="0">
                <a:latin typeface="Microsoft Sans Serif"/>
                <a:cs typeface="Microsoft Sans Serif"/>
              </a:rPr>
              <a:t>the</a:t>
            </a:r>
            <a:r>
              <a:rPr sz="1750" spc="85" dirty="0">
                <a:latin typeface="Microsoft Sans Serif"/>
                <a:cs typeface="Microsoft Sans Serif"/>
              </a:rPr>
              <a:t> </a:t>
            </a:r>
            <a:r>
              <a:rPr sz="1750" dirty="0">
                <a:latin typeface="Microsoft Sans Serif"/>
                <a:cs typeface="Microsoft Sans Serif"/>
              </a:rPr>
              <a:t>array</a:t>
            </a:r>
            <a:endParaRPr sz="1750">
              <a:latin typeface="Microsoft Sans Serif"/>
              <a:cs typeface="Microsoft Sans Serif"/>
            </a:endParaRPr>
          </a:p>
          <a:p>
            <a:pPr marL="414020">
              <a:lnSpc>
                <a:spcPct val="100000"/>
              </a:lnSpc>
              <a:spcBef>
                <a:spcPts val="1045"/>
              </a:spcBef>
            </a:pPr>
            <a:r>
              <a:rPr sz="1350" spc="-5" dirty="0">
                <a:latin typeface="Arial"/>
                <a:cs typeface="Arial"/>
              </a:rPr>
              <a:t>At each step, the work is</a:t>
            </a:r>
            <a:r>
              <a:rPr sz="1350" spc="-50" dirty="0">
                <a:latin typeface="Arial"/>
                <a:cs typeface="Arial"/>
              </a:rPr>
              <a:t> </a:t>
            </a:r>
            <a:r>
              <a:rPr sz="1350" spc="-5" dirty="0">
                <a:latin typeface="Arial"/>
                <a:cs typeface="Arial"/>
              </a:rPr>
              <a:t>O(i)</a:t>
            </a:r>
            <a:endParaRPr sz="1350">
              <a:latin typeface="Arial"/>
              <a:cs typeface="Arial"/>
            </a:endParaRPr>
          </a:p>
          <a:p>
            <a:pPr marL="414020">
              <a:lnSpc>
                <a:spcPct val="100000"/>
              </a:lnSpc>
              <a:spcBef>
                <a:spcPts val="575"/>
              </a:spcBef>
            </a:pPr>
            <a:r>
              <a:rPr sz="1350" spc="-5" dirty="0">
                <a:latin typeface="Arial"/>
                <a:cs typeface="Arial"/>
              </a:rPr>
              <a:t>In the third iteration, visit a[0] and a[1]</a:t>
            </a:r>
            <a:r>
              <a:rPr sz="1350" spc="5" dirty="0">
                <a:latin typeface="Arial"/>
                <a:cs typeface="Arial"/>
              </a:rPr>
              <a:t> </a:t>
            </a:r>
            <a:r>
              <a:rPr sz="1350" spc="-5" dirty="0">
                <a:latin typeface="Arial"/>
                <a:cs typeface="Arial"/>
              </a:rPr>
              <a:t>again</a:t>
            </a:r>
            <a:endParaRPr sz="1350">
              <a:latin typeface="Arial"/>
              <a:cs typeface="Arial"/>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a:spLocks noChangeAspect="1"/>
          </p:cNvSpPr>
          <p:nvPr/>
        </p:nvSpPr>
        <p:spPr>
          <a:xfrm>
            <a:off x="1464644" y="228600"/>
            <a:ext cx="2237596" cy="292608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84184" y="337939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884184" y="3748224"/>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84184" y="4107080"/>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66800" y="3154680"/>
            <a:ext cx="5113655" cy="1371658"/>
          </a:xfrm>
          <a:prstGeom prst="rect">
            <a:avLst/>
          </a:prstGeom>
        </p:spPr>
        <p:txBody>
          <a:bodyPr vert="horz" wrap="square" lIns="0" tIns="0" rIns="0" bIns="0" rtlCol="0">
            <a:spAutoFit/>
          </a:bodyPr>
          <a:lstStyle/>
          <a:p>
            <a:pPr marL="12700" marR="1692275">
              <a:lnSpc>
                <a:spcPct val="138300"/>
              </a:lnSpc>
            </a:pPr>
            <a:r>
              <a:rPr sz="1750" i="1" dirty="0">
                <a:latin typeface="Arial"/>
                <a:cs typeface="Arial"/>
              </a:rPr>
              <a:t>n</a:t>
            </a:r>
            <a:r>
              <a:rPr sz="1750" dirty="0">
                <a:latin typeface="Microsoft Sans Serif"/>
                <a:cs typeface="Microsoft Sans Serif"/>
              </a:rPr>
              <a:t>²/2 lightbulbs are visited </a:t>
            </a:r>
            <a:r>
              <a:rPr sz="1750" spc="-5" dirty="0">
                <a:latin typeface="Microsoft Sans Serif"/>
                <a:cs typeface="Microsoft Sans Serif"/>
              </a:rPr>
              <a:t>(light </a:t>
            </a:r>
            <a:r>
              <a:rPr sz="1750" dirty="0">
                <a:latin typeface="Microsoft Sans Serif"/>
                <a:cs typeface="Microsoft Sans Serif"/>
              </a:rPr>
              <a:t>up)  That </a:t>
            </a:r>
            <a:r>
              <a:rPr sz="1750" spc="-5" dirty="0">
                <a:latin typeface="Microsoft Sans Serif"/>
                <a:cs typeface="Microsoft Sans Serif"/>
              </a:rPr>
              <a:t>is still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²)</a:t>
            </a:r>
          </a:p>
          <a:p>
            <a:pPr marL="12700">
              <a:lnSpc>
                <a:spcPct val="100000"/>
              </a:lnSpc>
              <a:spcBef>
                <a:spcPts val="725"/>
              </a:spcBef>
            </a:pPr>
            <a:r>
              <a:rPr sz="1750" spc="5" dirty="0">
                <a:latin typeface="Microsoft Sans Serif"/>
                <a:cs typeface="Microsoft Sans Serif"/>
              </a:rPr>
              <a:t>A </a:t>
            </a:r>
            <a:r>
              <a:rPr sz="1750" dirty="0">
                <a:latin typeface="Microsoft Sans Serif"/>
                <a:cs typeface="Microsoft Sans Serif"/>
              </a:rPr>
              <a:t>loop with n iterations has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²) running time </a:t>
            </a:r>
            <a:r>
              <a:rPr sz="1750" spc="-5" dirty="0">
                <a:latin typeface="Microsoft Sans Serif"/>
                <a:cs typeface="Microsoft Sans Serif"/>
              </a:rPr>
              <a:t>if</a:t>
            </a:r>
            <a:r>
              <a:rPr sz="1750" spc="175" dirty="0">
                <a:latin typeface="Microsoft Sans Serif"/>
                <a:cs typeface="Microsoft Sans Serif"/>
              </a:rPr>
              <a:t> </a:t>
            </a:r>
            <a:r>
              <a:rPr sz="1750" dirty="0" smtClean="0">
                <a:latin typeface="Microsoft Sans Serif"/>
                <a:cs typeface="Microsoft Sans Serif"/>
              </a:rPr>
              <a:t>the</a:t>
            </a:r>
            <a:r>
              <a:rPr lang="en-US" sz="1750" dirty="0" smtClean="0">
                <a:latin typeface="Microsoft Sans Serif"/>
                <a:cs typeface="Microsoft Sans Serif"/>
              </a:rPr>
              <a:t> </a:t>
            </a:r>
            <a:r>
              <a:rPr lang="en-US" sz="1750" i="1" dirty="0">
                <a:latin typeface="Arial"/>
                <a:cs typeface="Arial"/>
              </a:rPr>
              <a:t>i</a:t>
            </a:r>
            <a:r>
              <a:rPr lang="en-US" sz="2175" baseline="24904" dirty="0">
                <a:latin typeface="Arial"/>
                <a:cs typeface="Arial"/>
              </a:rPr>
              <a:t>th </a:t>
            </a:r>
            <a:r>
              <a:rPr lang="en-US" sz="1750" dirty="0">
                <a:latin typeface="Microsoft Sans Serif"/>
                <a:cs typeface="Microsoft Sans Serif"/>
              </a:rPr>
              <a:t>step takes </a:t>
            </a:r>
            <a:r>
              <a:rPr lang="en-US" sz="1750" i="1" dirty="0">
                <a:latin typeface="Arial"/>
                <a:cs typeface="Arial"/>
              </a:rPr>
              <a:t>O</a:t>
            </a:r>
            <a:r>
              <a:rPr lang="en-US" sz="1750" dirty="0">
                <a:latin typeface="Microsoft Sans Serif"/>
                <a:cs typeface="Microsoft Sans Serif"/>
              </a:rPr>
              <a:t>( </a:t>
            </a:r>
            <a:r>
              <a:rPr lang="en-US" sz="1750" i="1" dirty="0">
                <a:latin typeface="Arial"/>
                <a:cs typeface="Arial"/>
              </a:rPr>
              <a:t>i </a:t>
            </a:r>
            <a:r>
              <a:rPr lang="en-US" sz="1750" dirty="0">
                <a:latin typeface="Microsoft Sans Serif"/>
                <a:cs typeface="Microsoft Sans Serif"/>
              </a:rPr>
              <a:t>)</a:t>
            </a:r>
            <a:r>
              <a:rPr lang="en-US" sz="1750" spc="114" dirty="0">
                <a:latin typeface="Microsoft Sans Serif"/>
                <a:cs typeface="Microsoft Sans Serif"/>
              </a:rPr>
              <a:t> </a:t>
            </a:r>
            <a:r>
              <a:rPr lang="en-US" sz="1750" dirty="0">
                <a:latin typeface="Microsoft Sans Serif"/>
                <a:cs typeface="Microsoft Sans Serif"/>
              </a:rPr>
              <a:t>time.</a:t>
            </a:r>
            <a:endParaRPr sz="1750" dirty="0">
              <a:latin typeface="Microsoft Sans Serif"/>
              <a:cs typeface="Microsoft Sans Serif"/>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398433"/>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301632"/>
            <a:ext cx="4446905" cy="1043305"/>
          </a:xfrm>
          <a:prstGeom prst="rect">
            <a:avLst/>
          </a:prstGeom>
        </p:spPr>
        <p:txBody>
          <a:bodyPr vert="horz" wrap="square" lIns="0" tIns="0" rIns="0" bIns="0" rtlCol="0">
            <a:spAutoFit/>
          </a:bodyPr>
          <a:lstStyle/>
          <a:p>
            <a:pPr marL="12700" marR="5080">
              <a:lnSpc>
                <a:spcPts val="2750"/>
              </a:lnSpc>
            </a:pPr>
            <a:r>
              <a:rPr spc="114" dirty="0"/>
              <a:t>Problem </a:t>
            </a:r>
            <a:r>
              <a:rPr spc="100" dirty="0"/>
              <a:t>Solving: </a:t>
            </a:r>
            <a:r>
              <a:rPr spc="140" dirty="0"/>
              <a:t>Estimating  </a:t>
            </a:r>
            <a:r>
              <a:rPr spc="60" dirty="0"/>
              <a:t>the </a:t>
            </a:r>
            <a:r>
              <a:rPr spc="170" dirty="0"/>
              <a:t>Running </a:t>
            </a:r>
            <a:r>
              <a:rPr spc="125" dirty="0"/>
              <a:t>Time </a:t>
            </a:r>
            <a:r>
              <a:rPr spc="135" dirty="0"/>
              <a:t>of an  </a:t>
            </a:r>
            <a:r>
              <a:rPr spc="150" dirty="0"/>
              <a:t>Algorithm </a:t>
            </a:r>
            <a:r>
              <a:rPr spc="-160" dirty="0"/>
              <a:t>- </a:t>
            </a:r>
            <a:r>
              <a:rPr spc="120" dirty="0"/>
              <a:t>Logarithmic</a:t>
            </a:r>
            <a:r>
              <a:rPr spc="125" dirty="0"/>
              <a:t> </a:t>
            </a:r>
            <a:r>
              <a:rPr spc="85" dirty="0"/>
              <a:t>time</a:t>
            </a:r>
          </a:p>
        </p:txBody>
      </p:sp>
      <p:sp>
        <p:nvSpPr>
          <p:cNvPr id="4" name="object 4"/>
          <p:cNvSpPr/>
          <p:nvPr/>
        </p:nvSpPr>
        <p:spPr>
          <a:xfrm>
            <a:off x="866566" y="175728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425160"/>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1464640" y="3228977"/>
            <a:ext cx="4336084" cy="26913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66566" y="407988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49182" y="1592310"/>
            <a:ext cx="5102225" cy="2960370"/>
          </a:xfrm>
          <a:prstGeom prst="rect">
            <a:avLst/>
          </a:prstGeom>
        </p:spPr>
        <p:txBody>
          <a:bodyPr vert="horz" wrap="square" lIns="0" tIns="0" rIns="0" bIns="0" rtlCol="0">
            <a:spAutoFit/>
          </a:bodyPr>
          <a:lstStyle/>
          <a:p>
            <a:pPr marL="12700" marR="279400">
              <a:lnSpc>
                <a:spcPct val="115900"/>
              </a:lnSpc>
            </a:pPr>
            <a:r>
              <a:rPr sz="1750" dirty="0">
                <a:latin typeface="Microsoft Sans Serif"/>
                <a:cs typeface="Microsoft Sans Serif"/>
              </a:rPr>
              <a:t>Logarithmic time estimates arise from algorithms  that cut work </a:t>
            </a:r>
            <a:r>
              <a:rPr sz="1750" spc="-5" dirty="0">
                <a:latin typeface="Microsoft Sans Serif"/>
                <a:cs typeface="Microsoft Sans Serif"/>
              </a:rPr>
              <a:t>in </a:t>
            </a:r>
            <a:r>
              <a:rPr sz="1750" dirty="0">
                <a:latin typeface="Microsoft Sans Serif"/>
                <a:cs typeface="Microsoft Sans Serif"/>
              </a:rPr>
              <a:t>half </a:t>
            </a:r>
            <a:r>
              <a:rPr sz="1750" spc="-5" dirty="0">
                <a:latin typeface="Microsoft Sans Serif"/>
                <a:cs typeface="Microsoft Sans Serif"/>
              </a:rPr>
              <a:t>in </a:t>
            </a:r>
            <a:r>
              <a:rPr sz="1750" dirty="0">
                <a:latin typeface="Microsoft Sans Serif"/>
                <a:cs typeface="Microsoft Sans Serif"/>
              </a:rPr>
              <a:t>each</a:t>
            </a:r>
            <a:r>
              <a:rPr sz="1750" spc="140" dirty="0">
                <a:latin typeface="Microsoft Sans Serif"/>
                <a:cs typeface="Microsoft Sans Serif"/>
              </a:rPr>
              <a:t> </a:t>
            </a:r>
            <a:r>
              <a:rPr sz="1750" dirty="0">
                <a:latin typeface="Microsoft Sans Serif"/>
                <a:cs typeface="Microsoft Sans Serif"/>
              </a:rPr>
              <a:t>step.</a:t>
            </a:r>
            <a:endParaRPr sz="1750">
              <a:latin typeface="Microsoft Sans Serif"/>
              <a:cs typeface="Microsoft Sans Serif"/>
            </a:endParaRPr>
          </a:p>
          <a:p>
            <a:pPr marL="12700" marR="5080">
              <a:lnSpc>
                <a:spcPct val="115900"/>
              </a:lnSpc>
              <a:spcBef>
                <a:spcPts val="390"/>
              </a:spcBef>
            </a:pPr>
            <a:r>
              <a:rPr sz="1750" dirty="0">
                <a:latin typeface="Microsoft Sans Serif"/>
                <a:cs typeface="Microsoft Sans Serif"/>
              </a:rPr>
              <a:t>Another ideas for finding the most frequent element  </a:t>
            </a:r>
            <a:r>
              <a:rPr sz="1750" spc="-5" dirty="0">
                <a:latin typeface="Microsoft Sans Serif"/>
                <a:cs typeface="Microsoft Sans Serif"/>
              </a:rPr>
              <a:t>in </a:t>
            </a:r>
            <a:r>
              <a:rPr sz="1750" dirty="0">
                <a:latin typeface="Microsoft Sans Serif"/>
                <a:cs typeface="Microsoft Sans Serif"/>
              </a:rPr>
              <a:t>an</a:t>
            </a:r>
            <a:r>
              <a:rPr sz="1750" spc="-20" dirty="0">
                <a:latin typeface="Microsoft Sans Serif"/>
                <a:cs typeface="Microsoft Sans Serif"/>
              </a:rPr>
              <a:t> </a:t>
            </a:r>
            <a:r>
              <a:rPr sz="1750" dirty="0">
                <a:latin typeface="Microsoft Sans Serif"/>
                <a:cs typeface="Microsoft Sans Serif"/>
              </a:rPr>
              <a:t>array:</a:t>
            </a:r>
            <a:endParaRPr sz="1750">
              <a:latin typeface="Microsoft Sans Serif"/>
              <a:cs typeface="Microsoft Sans Serif"/>
            </a:endParaRPr>
          </a:p>
          <a:p>
            <a:pPr marL="414020">
              <a:lnSpc>
                <a:spcPct val="100000"/>
              </a:lnSpc>
              <a:spcBef>
                <a:spcPts val="1045"/>
              </a:spcBef>
            </a:pPr>
            <a:r>
              <a:rPr sz="1350" spc="-5" dirty="0">
                <a:latin typeface="Arial"/>
                <a:cs typeface="Arial"/>
              </a:rPr>
              <a:t>Sort the array</a:t>
            </a:r>
            <a:r>
              <a:rPr sz="1350" spc="-60" dirty="0">
                <a:latin typeface="Arial"/>
                <a:cs typeface="Arial"/>
              </a:rPr>
              <a:t> </a:t>
            </a:r>
            <a:r>
              <a:rPr sz="1350" spc="-5" dirty="0">
                <a:latin typeface="Arial"/>
                <a:cs typeface="Arial"/>
              </a:rPr>
              <a:t>first</a:t>
            </a:r>
            <a:endParaRPr sz="1350">
              <a:latin typeface="Arial"/>
              <a:cs typeface="Arial"/>
            </a:endParaRPr>
          </a:p>
          <a:p>
            <a:pPr>
              <a:lnSpc>
                <a:spcPct val="100000"/>
              </a:lnSpc>
            </a:pPr>
            <a:endParaRPr sz="1300">
              <a:latin typeface="Times New Roman"/>
              <a:cs typeface="Times New Roman"/>
            </a:endParaRPr>
          </a:p>
          <a:p>
            <a:pPr>
              <a:lnSpc>
                <a:spcPct val="100000"/>
              </a:lnSpc>
              <a:spcBef>
                <a:spcPts val="5"/>
              </a:spcBef>
            </a:pPr>
            <a:endParaRPr sz="1450">
              <a:latin typeface="Times New Roman"/>
              <a:cs typeface="Times New Roman"/>
            </a:endParaRPr>
          </a:p>
          <a:p>
            <a:pPr marL="414020">
              <a:lnSpc>
                <a:spcPct val="100000"/>
              </a:lnSpc>
            </a:pPr>
            <a:r>
              <a:rPr sz="1350" spc="-5" dirty="0">
                <a:latin typeface="Arial"/>
                <a:cs typeface="Arial"/>
              </a:rPr>
              <a:t>This is O(n log(n))</a:t>
            </a:r>
            <a:r>
              <a:rPr sz="1350" spc="-55" dirty="0">
                <a:latin typeface="Arial"/>
                <a:cs typeface="Arial"/>
              </a:rPr>
              <a:t> </a:t>
            </a:r>
            <a:r>
              <a:rPr sz="1350" spc="-5" dirty="0">
                <a:latin typeface="Arial"/>
                <a:cs typeface="Arial"/>
              </a:rPr>
              <a:t>time</a:t>
            </a:r>
            <a:endParaRPr sz="1350">
              <a:latin typeface="Arial"/>
              <a:cs typeface="Arial"/>
            </a:endParaRPr>
          </a:p>
          <a:p>
            <a:pPr marL="12700" marR="116839">
              <a:lnSpc>
                <a:spcPct val="115900"/>
              </a:lnSpc>
              <a:spcBef>
                <a:spcPts val="705"/>
              </a:spcBef>
            </a:pPr>
            <a:r>
              <a:rPr sz="1750" dirty="0">
                <a:latin typeface="Microsoft Sans Serif"/>
                <a:cs typeface="Microsoft Sans Serif"/>
              </a:rPr>
              <a:t>Traverse the array and count </a:t>
            </a:r>
            <a:r>
              <a:rPr sz="1750" spc="5" dirty="0">
                <a:latin typeface="Microsoft Sans Serif"/>
                <a:cs typeface="Microsoft Sans Serif"/>
              </a:rPr>
              <a:t>how many </a:t>
            </a:r>
            <a:r>
              <a:rPr sz="1750" dirty="0">
                <a:latin typeface="Microsoft Sans Serif"/>
                <a:cs typeface="Microsoft Sans Serif"/>
              </a:rPr>
              <a:t>times you  have seen that</a:t>
            </a:r>
            <a:r>
              <a:rPr sz="1750" spc="25" dirty="0">
                <a:latin typeface="Microsoft Sans Serif"/>
                <a:cs typeface="Microsoft Sans Serif"/>
              </a:rPr>
              <a:t> </a:t>
            </a:r>
            <a:r>
              <a:rPr sz="1750" dirty="0">
                <a:latin typeface="Microsoft Sans Serif"/>
                <a:cs typeface="Microsoft Sans Serif"/>
              </a:rPr>
              <a:t>element:</a:t>
            </a:r>
            <a:endParaRPr sz="1750">
              <a:latin typeface="Microsoft Sans Serif"/>
              <a:cs typeface="Microsoft Sans Serif"/>
            </a:endParaRPr>
          </a:p>
        </p:txBody>
      </p:sp>
      <p:sp>
        <p:nvSpPr>
          <p:cNvPr id="9" name="object 9"/>
          <p:cNvSpPr/>
          <p:nvPr/>
        </p:nvSpPr>
        <p:spPr>
          <a:xfrm>
            <a:off x="1065913" y="4554689"/>
            <a:ext cx="2721267" cy="59808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6566" y="36649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347345">
              <a:lnSpc>
                <a:spcPct val="100000"/>
              </a:lnSpc>
            </a:pPr>
            <a:r>
              <a:rPr sz="1750" b="0" dirty="0">
                <a:latin typeface="Microsoft Sans Serif"/>
                <a:cs typeface="Microsoft Sans Serif"/>
              </a:rPr>
              <a:t>The</a:t>
            </a:r>
            <a:r>
              <a:rPr sz="1750" b="0" spc="-50" dirty="0">
                <a:latin typeface="Microsoft Sans Serif"/>
                <a:cs typeface="Microsoft Sans Serif"/>
              </a:rPr>
              <a:t> </a:t>
            </a:r>
            <a:r>
              <a:rPr sz="1750" b="0" dirty="0">
                <a:latin typeface="Microsoft Sans Serif"/>
                <a:cs typeface="Microsoft Sans Serif"/>
              </a:rPr>
              <a:t>code</a:t>
            </a:r>
            <a:endParaRPr sz="1750">
              <a:latin typeface="Microsoft Sans Serif"/>
              <a:cs typeface="Microsoft Sans Serif"/>
            </a:endParaRPr>
          </a:p>
        </p:txBody>
      </p:sp>
      <p:sp>
        <p:nvSpPr>
          <p:cNvPr id="4" name="object 4"/>
          <p:cNvSpPr txBox="1"/>
          <p:nvPr/>
        </p:nvSpPr>
        <p:spPr>
          <a:xfrm>
            <a:off x="1070915" y="625667"/>
            <a:ext cx="5044440" cy="1734820"/>
          </a:xfrm>
          <a:prstGeom prst="rect">
            <a:avLst/>
          </a:prstGeom>
          <a:ln w="9968">
            <a:solidFill>
              <a:srgbClr val="CCCCCC"/>
            </a:solidFill>
          </a:ln>
        </p:spPr>
        <p:txBody>
          <a:bodyPr vert="horz" wrap="square" lIns="0" tIns="60960" rIns="0" bIns="0" rtlCol="0">
            <a:spAutoFit/>
          </a:bodyPr>
          <a:lstStyle/>
          <a:p>
            <a:pPr marL="62865">
              <a:lnSpc>
                <a:spcPts val="1260"/>
              </a:lnSpc>
              <a:spcBef>
                <a:spcPts val="480"/>
              </a:spcBef>
            </a:pPr>
            <a:r>
              <a:rPr sz="1050" dirty="0">
                <a:latin typeface="Courier" charset="0"/>
                <a:cs typeface="Courier" charset="0"/>
              </a:rPr>
              <a:t>int count =</a:t>
            </a:r>
            <a:r>
              <a:rPr sz="1050" spc="-70" dirty="0">
                <a:latin typeface="Courier" charset="0"/>
                <a:cs typeface="Courier" charset="0"/>
              </a:rPr>
              <a:t> </a:t>
            </a:r>
            <a:r>
              <a:rPr sz="1050" dirty="0">
                <a:latin typeface="Courier" charset="0"/>
                <a:cs typeface="Courier" charset="0"/>
              </a:rPr>
              <a:t>0;</a:t>
            </a:r>
          </a:p>
          <a:p>
            <a:pPr marL="62865">
              <a:lnSpc>
                <a:spcPts val="1255"/>
              </a:lnSpc>
            </a:pPr>
            <a:r>
              <a:rPr sz="1050" dirty="0">
                <a:latin typeface="Courier" charset="0"/>
                <a:cs typeface="Courier" charset="0"/>
              </a:rPr>
              <a:t>for (int i = 0; i &lt; a.length;</a:t>
            </a:r>
            <a:r>
              <a:rPr sz="1050" spc="-25" dirty="0">
                <a:latin typeface="Courier" charset="0"/>
                <a:cs typeface="Courier" charset="0"/>
              </a:rPr>
              <a:t> </a:t>
            </a:r>
            <a:r>
              <a:rPr sz="1050" dirty="0">
                <a:latin typeface="Courier" charset="0"/>
                <a:cs typeface="Courier" charset="0"/>
              </a:rPr>
              <a:t>i++)</a:t>
            </a:r>
          </a:p>
          <a:p>
            <a:pPr marL="62865">
              <a:lnSpc>
                <a:spcPts val="1255"/>
              </a:lnSpc>
            </a:pPr>
            <a:r>
              <a:rPr sz="1050" dirty="0">
                <a:latin typeface="Courier" charset="0"/>
                <a:cs typeface="Courier" charset="0"/>
              </a:rPr>
              <a:t>{</a:t>
            </a:r>
          </a:p>
          <a:p>
            <a:pPr marL="304800">
              <a:lnSpc>
                <a:spcPts val="1255"/>
              </a:lnSpc>
            </a:pPr>
            <a:r>
              <a:rPr sz="1050" dirty="0">
                <a:latin typeface="Courier" charset="0"/>
                <a:cs typeface="Courier" charset="0"/>
              </a:rPr>
              <a:t>count++;</a:t>
            </a:r>
          </a:p>
          <a:p>
            <a:pPr marL="304800">
              <a:lnSpc>
                <a:spcPts val="1255"/>
              </a:lnSpc>
            </a:pPr>
            <a:r>
              <a:rPr sz="1050" dirty="0">
                <a:latin typeface="Courier" charset="0"/>
                <a:cs typeface="Courier" charset="0"/>
              </a:rPr>
              <a:t>if (i == a.length - 1 || a[i] != a[i +</a:t>
            </a:r>
            <a:r>
              <a:rPr sz="1050" spc="-10" dirty="0">
                <a:latin typeface="Courier" charset="0"/>
                <a:cs typeface="Courier" charset="0"/>
              </a:rPr>
              <a:t> </a:t>
            </a:r>
            <a:r>
              <a:rPr sz="1050" dirty="0">
                <a:latin typeface="Courier" charset="0"/>
                <a:cs typeface="Courier" charset="0"/>
              </a:rPr>
              <a:t>1])</a:t>
            </a:r>
          </a:p>
          <a:p>
            <a:pPr marL="304800">
              <a:lnSpc>
                <a:spcPts val="1255"/>
              </a:lnSpc>
            </a:pPr>
            <a:r>
              <a:rPr sz="1050" dirty="0">
                <a:latin typeface="Courier" charset="0"/>
                <a:cs typeface="Courier" charset="0"/>
              </a:rPr>
              <a:t>{</a:t>
            </a:r>
          </a:p>
          <a:p>
            <a:pPr marL="546735" marR="3025775">
              <a:lnSpc>
                <a:spcPts val="1260"/>
              </a:lnSpc>
              <a:spcBef>
                <a:spcPts val="40"/>
              </a:spcBef>
            </a:pPr>
            <a:r>
              <a:rPr sz="1050" dirty="0">
                <a:latin typeface="Courier" charset="0"/>
                <a:cs typeface="Courier" charset="0"/>
              </a:rPr>
              <a:t>counts[i] = count;  count =</a:t>
            </a:r>
            <a:r>
              <a:rPr sz="1050" spc="-80" dirty="0">
                <a:latin typeface="Courier" charset="0"/>
                <a:cs typeface="Courier" charset="0"/>
              </a:rPr>
              <a:t> </a:t>
            </a:r>
            <a:r>
              <a:rPr sz="1050" dirty="0">
                <a:latin typeface="Courier" charset="0"/>
                <a:cs typeface="Courier" charset="0"/>
              </a:rPr>
              <a:t>0;</a:t>
            </a:r>
          </a:p>
          <a:p>
            <a:pPr marL="304800">
              <a:lnSpc>
                <a:spcPts val="1210"/>
              </a:lnSpc>
            </a:pPr>
            <a:r>
              <a:rPr sz="1050" dirty="0">
                <a:latin typeface="Courier" charset="0"/>
                <a:cs typeface="Courier" charset="0"/>
              </a:rPr>
              <a:t>}</a:t>
            </a:r>
          </a:p>
          <a:p>
            <a:pPr marL="62865">
              <a:lnSpc>
                <a:spcPts val="1260"/>
              </a:lnSpc>
            </a:pPr>
            <a:r>
              <a:rPr sz="1050" dirty="0">
                <a:latin typeface="Courier" charset="0"/>
                <a:cs typeface="Courier" charset="0"/>
              </a:rPr>
              <a:t>}</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400708"/>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303908"/>
            <a:ext cx="4446905" cy="1043305"/>
          </a:xfrm>
          <a:prstGeom prst="rect">
            <a:avLst/>
          </a:prstGeom>
        </p:spPr>
        <p:txBody>
          <a:bodyPr vert="horz" wrap="square" lIns="0" tIns="0" rIns="0" bIns="0" rtlCol="0">
            <a:spAutoFit/>
          </a:bodyPr>
          <a:lstStyle/>
          <a:p>
            <a:pPr marL="12700" marR="5080">
              <a:lnSpc>
                <a:spcPts val="2750"/>
              </a:lnSpc>
            </a:pPr>
            <a:r>
              <a:rPr spc="114" dirty="0"/>
              <a:t>Problem </a:t>
            </a:r>
            <a:r>
              <a:rPr spc="100" dirty="0"/>
              <a:t>Solving: </a:t>
            </a:r>
            <a:r>
              <a:rPr spc="140" dirty="0"/>
              <a:t>Estimating  </a:t>
            </a:r>
            <a:r>
              <a:rPr spc="60" dirty="0"/>
              <a:t>the </a:t>
            </a:r>
            <a:r>
              <a:rPr spc="170" dirty="0"/>
              <a:t>Running </a:t>
            </a:r>
            <a:r>
              <a:rPr spc="125" dirty="0"/>
              <a:t>Time </a:t>
            </a:r>
            <a:r>
              <a:rPr spc="135" dirty="0"/>
              <a:t>of an  </a:t>
            </a:r>
            <a:r>
              <a:rPr spc="150" dirty="0"/>
              <a:t>Algorithm </a:t>
            </a:r>
            <a:r>
              <a:rPr spc="-160" dirty="0"/>
              <a:t>- </a:t>
            </a:r>
            <a:r>
              <a:rPr spc="120" dirty="0"/>
              <a:t>Logarithmic</a:t>
            </a:r>
            <a:r>
              <a:rPr spc="125" dirty="0"/>
              <a:t> </a:t>
            </a:r>
            <a:r>
              <a:rPr spc="85" dirty="0"/>
              <a:t>time</a:t>
            </a:r>
          </a:p>
        </p:txBody>
      </p:sp>
      <p:sp>
        <p:nvSpPr>
          <p:cNvPr id="4" name="object 4"/>
          <p:cNvSpPr/>
          <p:nvPr/>
        </p:nvSpPr>
        <p:spPr>
          <a:xfrm>
            <a:off x="866566" y="175956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49182" y="1636991"/>
            <a:ext cx="4915535" cy="892810"/>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This takes the </a:t>
            </a:r>
            <a:r>
              <a:rPr sz="1750" spc="5" dirty="0">
                <a:latin typeface="Microsoft Sans Serif"/>
                <a:cs typeface="Microsoft Sans Serif"/>
              </a:rPr>
              <a:t>same </a:t>
            </a:r>
            <a:r>
              <a:rPr sz="1750" dirty="0">
                <a:latin typeface="Microsoft Sans Serif"/>
                <a:cs typeface="Microsoft Sans Serif"/>
              </a:rPr>
              <a:t>amount of work per</a:t>
            </a:r>
            <a:r>
              <a:rPr sz="1750" spc="160" dirty="0">
                <a:latin typeface="Microsoft Sans Serif"/>
                <a:cs typeface="Microsoft Sans Serif"/>
              </a:rPr>
              <a:t> </a:t>
            </a:r>
            <a:r>
              <a:rPr sz="1750" dirty="0">
                <a:latin typeface="Microsoft Sans Serif"/>
                <a:cs typeface="Microsoft Sans Serif"/>
              </a:rPr>
              <a:t>iteration:</a:t>
            </a:r>
            <a:endParaRPr sz="1750">
              <a:latin typeface="Microsoft Sans Serif"/>
              <a:cs typeface="Microsoft Sans Serif"/>
            </a:endParaRPr>
          </a:p>
          <a:p>
            <a:pPr marL="414020" marR="3060065">
              <a:lnSpc>
                <a:spcPct val="130800"/>
              </a:lnSpc>
              <a:spcBef>
                <a:spcPts val="545"/>
              </a:spcBef>
            </a:pPr>
            <a:r>
              <a:rPr sz="1350" spc="-5" dirty="0">
                <a:latin typeface="Arial"/>
                <a:cs typeface="Arial"/>
              </a:rPr>
              <a:t>visits two</a:t>
            </a:r>
            <a:r>
              <a:rPr sz="1350" spc="-65" dirty="0">
                <a:latin typeface="Arial"/>
                <a:cs typeface="Arial"/>
              </a:rPr>
              <a:t> </a:t>
            </a:r>
            <a:r>
              <a:rPr sz="1350" spc="-5" dirty="0">
                <a:latin typeface="Arial"/>
                <a:cs typeface="Arial"/>
              </a:rPr>
              <a:t>elements  2n which is</a:t>
            </a:r>
            <a:r>
              <a:rPr sz="1350" spc="-75" dirty="0">
                <a:latin typeface="Arial"/>
                <a:cs typeface="Arial"/>
              </a:rPr>
              <a:t> </a:t>
            </a:r>
            <a:r>
              <a:rPr sz="1350" spc="-5" dirty="0">
                <a:latin typeface="Arial"/>
                <a:cs typeface="Arial"/>
              </a:rPr>
              <a:t>O(n)</a:t>
            </a:r>
            <a:endParaRPr sz="1350">
              <a:latin typeface="Arial"/>
              <a:cs typeface="Arial"/>
            </a:endParaRPr>
          </a:p>
        </p:txBody>
      </p:sp>
      <p:sp>
        <p:nvSpPr>
          <p:cNvPr id="6" name="object 2"/>
          <p:cNvSpPr>
            <a:spLocks noChangeAspect="1"/>
          </p:cNvSpPr>
          <p:nvPr/>
        </p:nvSpPr>
        <p:spPr>
          <a:xfrm>
            <a:off x="533400" y="2564970"/>
            <a:ext cx="2022766" cy="2651760"/>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3048000" y="2819400"/>
            <a:ext cx="3657600" cy="1674369"/>
          </a:xfrm>
          <a:prstGeom prst="rect">
            <a:avLst/>
          </a:prstGeom>
        </p:spPr>
        <p:txBody>
          <a:bodyPr>
            <a:spAutoFit/>
          </a:bodyPr>
          <a:lstStyle/>
          <a:p>
            <a:pPr marL="298450" indent="-285750">
              <a:lnSpc>
                <a:spcPct val="100000"/>
              </a:lnSpc>
              <a:buFont typeface="Wingdings" charset="2"/>
              <a:buChar char="§"/>
            </a:pPr>
            <a:r>
              <a:rPr lang="en-US" dirty="0">
                <a:latin typeface="Microsoft Sans Serif"/>
                <a:cs typeface="Microsoft Sans Serif"/>
              </a:rPr>
              <a:t>Running time of entire algorithm </a:t>
            </a:r>
            <a:r>
              <a:rPr lang="en-US" spc="-5" dirty="0">
                <a:latin typeface="Microsoft Sans Serif"/>
                <a:cs typeface="Microsoft Sans Serif"/>
              </a:rPr>
              <a:t>is </a:t>
            </a:r>
            <a:r>
              <a:rPr lang="en-US" i="1" dirty="0">
                <a:latin typeface="Arial"/>
                <a:cs typeface="Arial"/>
              </a:rPr>
              <a:t>O</a:t>
            </a:r>
            <a:r>
              <a:rPr lang="en-US" dirty="0">
                <a:latin typeface="Microsoft Sans Serif"/>
                <a:cs typeface="Microsoft Sans Serif"/>
              </a:rPr>
              <a:t>(</a:t>
            </a:r>
            <a:r>
              <a:rPr lang="en-US" i="1" dirty="0">
                <a:latin typeface="Arial"/>
                <a:cs typeface="Arial"/>
              </a:rPr>
              <a:t>n</a:t>
            </a:r>
            <a:r>
              <a:rPr lang="en-US" i="1" spc="95" dirty="0">
                <a:latin typeface="Arial"/>
                <a:cs typeface="Arial"/>
              </a:rPr>
              <a:t> </a:t>
            </a:r>
            <a:r>
              <a:rPr lang="en-US" dirty="0">
                <a:latin typeface="Microsoft Sans Serif"/>
                <a:cs typeface="Microsoft Sans Serif"/>
              </a:rPr>
              <a:t>log(</a:t>
            </a:r>
            <a:r>
              <a:rPr lang="en-US" i="1" dirty="0">
                <a:latin typeface="Arial"/>
                <a:cs typeface="Arial"/>
              </a:rPr>
              <a:t>n</a:t>
            </a:r>
            <a:r>
              <a:rPr lang="en-US" dirty="0">
                <a:latin typeface="Microsoft Sans Serif"/>
                <a:cs typeface="Microsoft Sans Serif"/>
              </a:rPr>
              <a:t>)).</a:t>
            </a:r>
          </a:p>
          <a:p>
            <a:pPr marL="298450" marR="5080" indent="-285750">
              <a:lnSpc>
                <a:spcPct val="115900"/>
              </a:lnSpc>
              <a:spcBef>
                <a:spcPts val="470"/>
              </a:spcBef>
              <a:buFont typeface="Wingdings" charset="2"/>
              <a:buChar char="§"/>
            </a:pPr>
            <a:r>
              <a:rPr lang="en-US" spc="5" dirty="0">
                <a:latin typeface="Microsoft Sans Serif"/>
                <a:cs typeface="Microsoft Sans Serif"/>
              </a:rPr>
              <a:t>An </a:t>
            </a:r>
            <a:r>
              <a:rPr lang="en-US" dirty="0">
                <a:latin typeface="Microsoft Sans Serif"/>
                <a:cs typeface="Microsoft Sans Serif"/>
              </a:rPr>
              <a:t>algorithm that cuts the size of work </a:t>
            </a:r>
            <a:r>
              <a:rPr lang="en-US" spc="-5" dirty="0">
                <a:latin typeface="Microsoft Sans Serif"/>
                <a:cs typeface="Microsoft Sans Serif"/>
              </a:rPr>
              <a:t>in </a:t>
            </a:r>
            <a:r>
              <a:rPr lang="en-US" dirty="0">
                <a:latin typeface="Microsoft Sans Serif"/>
                <a:cs typeface="Microsoft Sans Serif"/>
              </a:rPr>
              <a:t>half </a:t>
            </a:r>
            <a:r>
              <a:rPr lang="en-US" spc="-5" dirty="0">
                <a:latin typeface="Microsoft Sans Serif"/>
                <a:cs typeface="Microsoft Sans Serif"/>
              </a:rPr>
              <a:t>in  </a:t>
            </a:r>
            <a:r>
              <a:rPr lang="en-US" dirty="0">
                <a:latin typeface="Microsoft Sans Serif"/>
                <a:cs typeface="Microsoft Sans Serif"/>
              </a:rPr>
              <a:t>each step runs </a:t>
            </a:r>
            <a:r>
              <a:rPr lang="en-US" spc="-5" dirty="0">
                <a:latin typeface="Microsoft Sans Serif"/>
                <a:cs typeface="Microsoft Sans Serif"/>
              </a:rPr>
              <a:t>in </a:t>
            </a:r>
            <a:r>
              <a:rPr lang="en-US" i="1" dirty="0">
                <a:latin typeface="Arial"/>
                <a:cs typeface="Arial"/>
              </a:rPr>
              <a:t>O</a:t>
            </a:r>
            <a:r>
              <a:rPr lang="en-US" dirty="0">
                <a:latin typeface="Microsoft Sans Serif"/>
                <a:cs typeface="Microsoft Sans Serif"/>
              </a:rPr>
              <a:t>(log(</a:t>
            </a:r>
            <a:r>
              <a:rPr lang="en-US" i="1" dirty="0">
                <a:latin typeface="Arial"/>
                <a:cs typeface="Arial"/>
              </a:rPr>
              <a:t>n</a:t>
            </a:r>
            <a:r>
              <a:rPr lang="en-US" dirty="0">
                <a:latin typeface="Microsoft Sans Serif"/>
                <a:cs typeface="Microsoft Sans Serif"/>
              </a:rPr>
              <a:t>))</a:t>
            </a:r>
            <a:r>
              <a:rPr lang="en-US" spc="70" dirty="0">
                <a:latin typeface="Microsoft Sans Serif"/>
                <a:cs typeface="Microsoft Sans Serif"/>
              </a:rPr>
              <a:t> </a:t>
            </a:r>
            <a:r>
              <a:rPr lang="en-US" dirty="0">
                <a:latin typeface="Microsoft Sans Serif"/>
                <a:cs typeface="Microsoft Sans Serif"/>
              </a:rPr>
              <a:t>time.</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9996"/>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14.21</a:t>
            </a:r>
          </a:p>
        </p:txBody>
      </p:sp>
      <p:sp>
        <p:nvSpPr>
          <p:cNvPr id="4" name="object 4"/>
          <p:cNvSpPr txBox="1"/>
          <p:nvPr/>
        </p:nvSpPr>
        <p:spPr>
          <a:xfrm>
            <a:off x="714311" y="922952"/>
            <a:ext cx="5484495" cy="450850"/>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What is the “light bulb pattern” of visits in the following algorithm</a:t>
            </a:r>
            <a:r>
              <a:rPr sz="1450" spc="-75" dirty="0">
                <a:latin typeface="Arial"/>
                <a:cs typeface="Arial"/>
              </a:rPr>
              <a:t> </a:t>
            </a:r>
            <a:r>
              <a:rPr sz="1450" spc="5" dirty="0">
                <a:latin typeface="Arial"/>
                <a:cs typeface="Arial"/>
              </a:rPr>
              <a:t>to  check whether an array is a</a:t>
            </a:r>
            <a:r>
              <a:rPr sz="1450" spc="-55" dirty="0">
                <a:latin typeface="Arial"/>
                <a:cs typeface="Arial"/>
              </a:rPr>
              <a:t> </a:t>
            </a:r>
            <a:r>
              <a:rPr sz="1450" spc="5" dirty="0">
                <a:latin typeface="Arial"/>
                <a:cs typeface="Arial"/>
              </a:rPr>
              <a:t>palindrome?</a:t>
            </a:r>
            <a:endParaRPr sz="1450">
              <a:latin typeface="Arial"/>
              <a:cs typeface="Arial"/>
            </a:endParaRPr>
          </a:p>
        </p:txBody>
      </p:sp>
      <p:sp>
        <p:nvSpPr>
          <p:cNvPr id="5" name="object 5"/>
          <p:cNvSpPr txBox="1"/>
          <p:nvPr/>
        </p:nvSpPr>
        <p:spPr>
          <a:xfrm>
            <a:off x="841646" y="1427677"/>
            <a:ext cx="5632450" cy="711092"/>
          </a:xfrm>
          <a:prstGeom prst="rect">
            <a:avLst/>
          </a:prstGeom>
          <a:ln w="9968">
            <a:solidFill>
              <a:srgbClr val="CCCCCC"/>
            </a:solidFill>
          </a:ln>
        </p:spPr>
        <p:txBody>
          <a:bodyPr vert="horz" wrap="square" lIns="0" tIns="56515" rIns="0" bIns="0" rtlCol="0">
            <a:spAutoFit/>
          </a:bodyPr>
          <a:lstStyle/>
          <a:p>
            <a:pPr marL="57150">
              <a:lnSpc>
                <a:spcPct val="100000"/>
              </a:lnSpc>
              <a:spcBef>
                <a:spcPts val="445"/>
              </a:spcBef>
            </a:pPr>
            <a:r>
              <a:rPr sz="850" spc="15" dirty="0">
                <a:latin typeface="Courier" charset="0"/>
                <a:cs typeface="Courier" charset="0"/>
              </a:rPr>
              <a:t>for (int i = 0; i &lt; a.length / 2;</a:t>
            </a:r>
            <a:r>
              <a:rPr sz="850" spc="-15" dirty="0">
                <a:latin typeface="Courier" charset="0"/>
                <a:cs typeface="Courier" charset="0"/>
              </a:rPr>
              <a:t> </a:t>
            </a:r>
            <a:r>
              <a:rPr sz="850" spc="15" dirty="0">
                <a:latin typeface="Courier" charset="0"/>
                <a:cs typeface="Courier" charset="0"/>
              </a:rPr>
              <a:t>i++)</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if (a[i] != a[a.length - 1 - i]) { return false;</a:t>
            </a:r>
            <a:r>
              <a:rPr sz="850" spc="10" dirty="0">
                <a:latin typeface="Courier" charset="0"/>
                <a:cs typeface="Courier" charset="0"/>
              </a:rPr>
              <a:t> </a:t>
            </a: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return</a:t>
            </a:r>
            <a:r>
              <a:rPr sz="850" spc="-60" dirty="0">
                <a:latin typeface="Courier" charset="0"/>
                <a:cs typeface="Courier" charset="0"/>
              </a:rPr>
              <a:t> </a:t>
            </a:r>
            <a:r>
              <a:rPr sz="850" spc="15" dirty="0">
                <a:latin typeface="Courier" charset="0"/>
                <a:cs typeface="Courier" charset="0"/>
              </a:rPr>
              <a:t>true;</a:t>
            </a:r>
            <a:endParaRPr sz="850" dirty="0">
              <a:latin typeface="Courier" charset="0"/>
              <a:cs typeface="Courier" charset="0"/>
            </a:endParaRPr>
          </a:p>
        </p:txBody>
      </p:sp>
      <p:sp>
        <p:nvSpPr>
          <p:cNvPr id="6" name="object 6"/>
          <p:cNvSpPr txBox="1"/>
          <p:nvPr/>
        </p:nvSpPr>
        <p:spPr>
          <a:xfrm>
            <a:off x="1049182" y="2321863"/>
            <a:ext cx="906780" cy="286385"/>
          </a:xfrm>
          <a:prstGeom prst="rect">
            <a:avLst/>
          </a:prstGeom>
        </p:spPr>
        <p:txBody>
          <a:bodyPr vert="horz" wrap="square" lIns="0" tIns="0" rIns="0" bIns="0" rtlCol="0">
            <a:spAutoFit/>
          </a:bodyPr>
          <a:lstStyle/>
          <a:p>
            <a:pPr marL="12700">
              <a:lnSpc>
                <a:spcPct val="100000"/>
              </a:lnSpc>
            </a:pPr>
            <a:r>
              <a:rPr sz="1750" b="1" dirty="0">
                <a:latin typeface="Arial"/>
                <a:cs typeface="Arial"/>
              </a:rPr>
              <a:t>Answer:</a:t>
            </a:r>
            <a:endParaRPr sz="1750">
              <a:latin typeface="Arial"/>
              <a:cs typeface="Arial"/>
            </a:endParaRPr>
          </a:p>
        </p:txBody>
      </p:sp>
      <p:sp>
        <p:nvSpPr>
          <p:cNvPr id="7" name="object 7"/>
          <p:cNvSpPr/>
          <p:nvPr/>
        </p:nvSpPr>
        <p:spPr>
          <a:xfrm>
            <a:off x="1065913" y="2610942"/>
            <a:ext cx="2183003" cy="14752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8109"/>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10" dirty="0"/>
              <a:t>s</a:t>
            </a:r>
            <a:r>
              <a:rPr spc="20" dirty="0"/>
              <a:t>e</a:t>
            </a:r>
            <a:r>
              <a:rPr spc="40" dirty="0"/>
              <a:t>c</a:t>
            </a:r>
            <a:r>
              <a:rPr spc="15" dirty="0"/>
              <a:t>t</a:t>
            </a:r>
            <a:r>
              <a:rPr spc="60" dirty="0"/>
              <a:t>i</a:t>
            </a:r>
            <a:r>
              <a:rPr spc="165" dirty="0"/>
              <a:t>o</a:t>
            </a:r>
            <a:r>
              <a:rPr spc="150" dirty="0"/>
              <a:t>n</a:t>
            </a:r>
            <a:r>
              <a:rPr spc="-210" dirty="0"/>
              <a:t>_</a:t>
            </a:r>
            <a:r>
              <a:rPr spc="120" dirty="0"/>
              <a:t>1</a:t>
            </a:r>
            <a:r>
              <a:rPr spc="355" dirty="0"/>
              <a:t>/</a:t>
            </a:r>
            <a:r>
              <a:rPr spc="135" dirty="0">
                <a:solidFill>
                  <a:srgbClr val="000080"/>
                </a:solidFill>
                <a:hlinkClick r:id="rId2"/>
              </a:rPr>
              <a:t>S</a:t>
            </a:r>
            <a:r>
              <a:rPr spc="20" dirty="0">
                <a:solidFill>
                  <a:srgbClr val="000080"/>
                </a:solidFill>
                <a:hlinkClick r:id="rId2"/>
              </a:rPr>
              <a:t>e</a:t>
            </a:r>
            <a:r>
              <a:rPr spc="65" dirty="0">
                <a:solidFill>
                  <a:srgbClr val="000080"/>
                </a:solidFill>
                <a:hlinkClick r:id="rId2"/>
              </a:rPr>
              <a:t>l</a:t>
            </a:r>
            <a:r>
              <a:rPr spc="20" dirty="0">
                <a:solidFill>
                  <a:srgbClr val="000080"/>
                </a:solidFill>
                <a:hlinkClick r:id="rId2"/>
              </a:rPr>
              <a:t>e</a:t>
            </a:r>
            <a:r>
              <a:rPr spc="40" dirty="0">
                <a:solidFill>
                  <a:srgbClr val="000080"/>
                </a:solidFill>
                <a:hlinkClick r:id="rId2"/>
              </a:rPr>
              <a:t>c</a:t>
            </a:r>
            <a:r>
              <a:rPr spc="15" dirty="0">
                <a:solidFill>
                  <a:srgbClr val="000080"/>
                </a:solidFill>
                <a:hlinkClick r:id="rId2"/>
              </a:rPr>
              <a:t>t</a:t>
            </a:r>
            <a:r>
              <a:rPr spc="60" dirty="0">
                <a:solidFill>
                  <a:srgbClr val="000080"/>
                </a:solidFill>
                <a:hlinkClick r:id="rId2"/>
              </a:rPr>
              <a:t>i</a:t>
            </a:r>
            <a:r>
              <a:rPr spc="165" dirty="0">
                <a:solidFill>
                  <a:srgbClr val="000080"/>
                </a:solidFill>
                <a:hlinkClick r:id="rId2"/>
              </a:rPr>
              <a:t>o</a:t>
            </a:r>
            <a:r>
              <a:rPr spc="150" dirty="0">
                <a:solidFill>
                  <a:srgbClr val="000080"/>
                </a:solidFill>
                <a:hlinkClick r:id="rId2"/>
              </a:rPr>
              <a:t>n</a:t>
            </a:r>
            <a:r>
              <a:rPr spc="135" dirty="0">
                <a:solidFill>
                  <a:srgbClr val="000080"/>
                </a:solidFill>
                <a:hlinkClick r:id="rId2"/>
              </a:rPr>
              <a:t>S</a:t>
            </a:r>
            <a:r>
              <a:rPr spc="165" dirty="0">
                <a:solidFill>
                  <a:srgbClr val="000080"/>
                </a:solidFill>
                <a:hlinkClick r:id="rId2"/>
              </a:rPr>
              <a:t>o</a:t>
            </a:r>
            <a:r>
              <a:rPr spc="60" dirty="0">
                <a:solidFill>
                  <a:srgbClr val="000080"/>
                </a:solidFill>
                <a:hlinkClick r:id="rId2"/>
              </a:rPr>
              <a:t>r</a:t>
            </a:r>
            <a:r>
              <a:rPr spc="15" dirty="0">
                <a:solidFill>
                  <a:srgbClr val="000080"/>
                </a:solidFill>
                <a:hlinkClick r:id="rId2"/>
              </a:rPr>
              <a:t>t</a:t>
            </a:r>
            <a:r>
              <a:rPr spc="20" dirty="0">
                <a:solidFill>
                  <a:srgbClr val="000080"/>
                </a:solidFill>
                <a:hlinkClick r:id="rId2"/>
              </a:rPr>
              <a:t>e</a:t>
            </a:r>
            <a:r>
              <a:rPr spc="60" dirty="0">
                <a:solidFill>
                  <a:srgbClr val="000080"/>
                </a:solidFill>
                <a:hlinkClick r:id="rId2"/>
              </a:rPr>
              <a:t>r</a:t>
            </a:r>
            <a:r>
              <a:rPr spc="-285" dirty="0">
                <a:solidFill>
                  <a:srgbClr val="000080"/>
                </a:solidFill>
                <a:hlinkClick r:id="rId2"/>
              </a:rPr>
              <a:t>.</a:t>
            </a:r>
            <a:r>
              <a:rPr spc="-85" dirty="0">
                <a:solidFill>
                  <a:srgbClr val="000080"/>
                </a:solidFill>
                <a:hlinkClick r:id="rId2"/>
              </a:rPr>
              <a:t>j</a:t>
            </a:r>
            <a:r>
              <a:rPr spc="125" dirty="0">
                <a:solidFill>
                  <a:srgbClr val="000080"/>
                </a:solidFill>
                <a:hlinkClick r:id="rId2"/>
              </a:rPr>
              <a:t>a</a:t>
            </a:r>
            <a:r>
              <a:rPr spc="150" dirty="0">
                <a:solidFill>
                  <a:srgbClr val="000080"/>
                </a:solidFill>
                <a:hlinkClick r:id="rId2"/>
              </a:rPr>
              <a:t>v</a:t>
            </a:r>
            <a:r>
              <a:rPr spc="125" dirty="0">
                <a:solidFill>
                  <a:srgbClr val="000080"/>
                </a:solidFill>
                <a:hlinkClick r:id="rId2"/>
              </a:rPr>
              <a:t>a</a:t>
            </a:r>
          </a:p>
        </p:txBody>
      </p:sp>
      <p:sp>
        <p:nvSpPr>
          <p:cNvPr id="4" name="object 4"/>
          <p:cNvSpPr/>
          <p:nvPr/>
        </p:nvSpPr>
        <p:spPr>
          <a:xfrm>
            <a:off x="731995" y="922362"/>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6107" rIns="0" bIns="0" rtlCol="0">
            <a:spAutoFit/>
          </a:bodyPr>
          <a:lstStyle/>
          <a:p>
            <a:pPr marL="257810">
              <a:lnSpc>
                <a:spcPts val="1140"/>
              </a:lnSpc>
              <a:tabLst>
                <a:tab pos="490855" algn="l"/>
              </a:tabLst>
            </a:pPr>
            <a:r>
              <a:rPr sz="1000" b="1" spc="10" dirty="0">
                <a:solidFill>
                  <a:srgbClr val="0073FF"/>
                </a:solidFill>
                <a:latin typeface="Courier New"/>
                <a:cs typeface="Courier New"/>
              </a:rPr>
              <a:t>1	</a:t>
            </a:r>
            <a:r>
              <a:rPr sz="1000" spc="10" dirty="0">
                <a:latin typeface="Courier New"/>
                <a:cs typeface="Courier New"/>
              </a:rPr>
              <a:t>/**</a:t>
            </a:r>
            <a:endParaRPr sz="1000">
              <a:latin typeface="Courier New"/>
              <a:cs typeface="Courier New"/>
            </a:endParaRPr>
          </a:p>
          <a:p>
            <a:pPr marL="723900" indent="-466090">
              <a:lnSpc>
                <a:spcPts val="1400"/>
              </a:lnSpc>
              <a:buSzPct val="80000"/>
              <a:buFont typeface="Courier New"/>
              <a:buAutoNum type="arabicPlain" startAt="2"/>
              <a:tabLst>
                <a:tab pos="724535" algn="l"/>
              </a:tabLst>
            </a:pPr>
            <a:r>
              <a:rPr sz="1250" dirty="0">
                <a:solidFill>
                  <a:srgbClr val="0073FF"/>
                </a:solidFill>
                <a:latin typeface="Times New Roman"/>
                <a:cs typeface="Times New Roman"/>
              </a:rPr>
              <a:t>The sort method of this class sorts an array, using the</a:t>
            </a:r>
            <a:r>
              <a:rPr sz="1250" spc="30" dirty="0">
                <a:solidFill>
                  <a:srgbClr val="0073FF"/>
                </a:solidFill>
                <a:latin typeface="Times New Roman"/>
                <a:cs typeface="Times New Roman"/>
              </a:rPr>
              <a:t> </a:t>
            </a:r>
            <a:r>
              <a:rPr sz="1250" dirty="0">
                <a:solidFill>
                  <a:srgbClr val="0073FF"/>
                </a:solidFill>
                <a:latin typeface="Times New Roman"/>
                <a:cs typeface="Times New Roman"/>
              </a:rPr>
              <a:t>selection</a:t>
            </a:r>
            <a:endParaRPr sz="1250">
              <a:latin typeface="Times New Roman"/>
              <a:cs typeface="Times New Roman"/>
            </a:endParaRPr>
          </a:p>
          <a:p>
            <a:pPr marL="723900" indent="-466090">
              <a:lnSpc>
                <a:spcPts val="1455"/>
              </a:lnSpc>
              <a:buSzPct val="80000"/>
              <a:buFont typeface="Courier New"/>
              <a:buAutoNum type="arabicPlain" startAt="2"/>
              <a:tabLst>
                <a:tab pos="724535" algn="l"/>
              </a:tabLst>
            </a:pPr>
            <a:r>
              <a:rPr sz="1250" dirty="0">
                <a:solidFill>
                  <a:srgbClr val="0073FF"/>
                </a:solidFill>
                <a:latin typeface="Times New Roman"/>
                <a:cs typeface="Times New Roman"/>
              </a:rPr>
              <a:t>sort</a:t>
            </a:r>
            <a:r>
              <a:rPr sz="1250" spc="-70" dirty="0">
                <a:solidFill>
                  <a:srgbClr val="0073FF"/>
                </a:solidFill>
                <a:latin typeface="Times New Roman"/>
                <a:cs typeface="Times New Roman"/>
              </a:rPr>
              <a:t> </a:t>
            </a:r>
            <a:r>
              <a:rPr sz="1250" dirty="0">
                <a:solidFill>
                  <a:srgbClr val="0073FF"/>
                </a:solidFill>
                <a:latin typeface="Times New Roman"/>
                <a:cs typeface="Times New Roman"/>
              </a:rPr>
              <a:t>algorithm.</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4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5	</a:t>
            </a:r>
            <a:r>
              <a:rPr sz="1000" spc="10" dirty="0">
                <a:solidFill>
                  <a:srgbClr val="CC0066"/>
                </a:solidFill>
                <a:latin typeface="Courier New"/>
                <a:cs typeface="Courier New"/>
              </a:rPr>
              <a:t>public class</a:t>
            </a:r>
            <a:r>
              <a:rPr sz="1000" spc="-35" dirty="0">
                <a:solidFill>
                  <a:srgbClr val="CC0066"/>
                </a:solidFill>
                <a:latin typeface="Courier New"/>
                <a:cs typeface="Courier New"/>
              </a:rPr>
              <a:t> </a:t>
            </a:r>
            <a:r>
              <a:rPr sz="1000" spc="10" dirty="0">
                <a:latin typeface="Courier New"/>
                <a:cs typeface="Courier New"/>
              </a:rPr>
              <a:t>SelectionSorter</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6	</a:t>
            </a:r>
            <a:r>
              <a:rPr sz="1000" spc="10" dirty="0">
                <a:latin typeface="Courier New"/>
                <a:cs typeface="Courier New"/>
              </a:rPr>
              <a:t>{</a:t>
            </a:r>
            <a:endParaRPr sz="1000">
              <a:latin typeface="Courier New"/>
              <a:cs typeface="Courier New"/>
            </a:endParaRPr>
          </a:p>
          <a:p>
            <a:pPr marL="257810">
              <a:lnSpc>
                <a:spcPts val="1130"/>
              </a:lnSpc>
              <a:tabLst>
                <a:tab pos="723900" algn="l"/>
              </a:tabLst>
            </a:pPr>
            <a:r>
              <a:rPr sz="1000" b="1" spc="10" dirty="0">
                <a:solidFill>
                  <a:srgbClr val="0073FF"/>
                </a:solidFill>
                <a:latin typeface="Courier New"/>
                <a:cs typeface="Courier New"/>
              </a:rPr>
              <a:t>7	</a:t>
            </a:r>
            <a:r>
              <a:rPr sz="1000" spc="10" dirty="0">
                <a:latin typeface="Courier New"/>
                <a:cs typeface="Courier New"/>
              </a:rPr>
              <a:t>/**</a:t>
            </a:r>
            <a:endParaRPr sz="1000">
              <a:latin typeface="Courier New"/>
              <a:cs typeface="Courier New"/>
            </a:endParaRPr>
          </a:p>
          <a:p>
            <a:pPr marL="956944" indent="-699135">
              <a:lnSpc>
                <a:spcPts val="1400"/>
              </a:lnSpc>
              <a:buSzPct val="80000"/>
              <a:buFont typeface="Courier New"/>
              <a:buAutoNum type="arabicPlain" startAt="8"/>
              <a:tabLst>
                <a:tab pos="957580" algn="l"/>
              </a:tabLst>
            </a:pPr>
            <a:r>
              <a:rPr sz="1250" dirty="0">
                <a:solidFill>
                  <a:srgbClr val="0073FF"/>
                </a:solidFill>
                <a:latin typeface="Times New Roman"/>
                <a:cs typeface="Times New Roman"/>
              </a:rPr>
              <a:t>Sorts an array, using selection</a:t>
            </a:r>
            <a:r>
              <a:rPr sz="1250" spc="-30" dirty="0">
                <a:solidFill>
                  <a:srgbClr val="0073FF"/>
                </a:solidFill>
                <a:latin typeface="Times New Roman"/>
                <a:cs typeface="Times New Roman"/>
              </a:rPr>
              <a:t> </a:t>
            </a:r>
            <a:r>
              <a:rPr sz="1250" dirty="0">
                <a:solidFill>
                  <a:srgbClr val="0073FF"/>
                </a:solidFill>
                <a:latin typeface="Times New Roman"/>
                <a:cs typeface="Times New Roman"/>
              </a:rPr>
              <a:t>sort.</a:t>
            </a:r>
            <a:endParaRPr sz="1250">
              <a:latin typeface="Times New Roman"/>
              <a:cs typeface="Times New Roman"/>
            </a:endParaRPr>
          </a:p>
          <a:p>
            <a:pPr marL="957580" indent="-699770">
              <a:lnSpc>
                <a:spcPts val="1455"/>
              </a:lnSpc>
              <a:buClr>
                <a:srgbClr val="0073FF"/>
              </a:buClr>
              <a:buFont typeface="Courier New"/>
              <a:buAutoNum type="arabicPlain" startAt="8"/>
              <a:tabLst>
                <a:tab pos="958215" algn="l"/>
              </a:tabLst>
            </a:pPr>
            <a:r>
              <a:rPr sz="1000" spc="10" dirty="0">
                <a:latin typeface="Courier New"/>
                <a:cs typeface="Courier New"/>
              </a:rPr>
              <a:t>@param a</a:t>
            </a:r>
            <a:r>
              <a:rPr sz="1000" spc="-345" dirty="0">
                <a:latin typeface="Courier New"/>
                <a:cs typeface="Courier New"/>
              </a:rPr>
              <a:t> </a:t>
            </a:r>
            <a:r>
              <a:rPr sz="1250" dirty="0">
                <a:solidFill>
                  <a:srgbClr val="0073FF"/>
                </a:solidFill>
                <a:latin typeface="Times New Roman"/>
                <a:cs typeface="Times New Roman"/>
              </a:rPr>
              <a:t>the array to sort</a:t>
            </a:r>
            <a:endParaRPr sz="1250">
              <a:latin typeface="Times New Roman"/>
              <a:cs typeface="Times New Roman"/>
            </a:endParaRPr>
          </a:p>
        </p:txBody>
      </p:sp>
      <p:sp>
        <p:nvSpPr>
          <p:cNvPr id="6" name="object 6"/>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28714" y="926362"/>
            <a:ext cx="169457" cy="39871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4784"/>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14.22</a:t>
            </a:r>
          </a:p>
        </p:txBody>
      </p:sp>
      <p:sp>
        <p:nvSpPr>
          <p:cNvPr id="4" name="object 4"/>
          <p:cNvSpPr txBox="1"/>
          <p:nvPr/>
        </p:nvSpPr>
        <p:spPr>
          <a:xfrm>
            <a:off x="714311" y="917740"/>
            <a:ext cx="5494655" cy="450850"/>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What is the big-Oh running time of the following algorithm to</a:t>
            </a:r>
            <a:r>
              <a:rPr sz="1450" spc="-45" dirty="0">
                <a:latin typeface="Arial"/>
                <a:cs typeface="Arial"/>
              </a:rPr>
              <a:t> </a:t>
            </a:r>
            <a:r>
              <a:rPr sz="1450" spc="5" dirty="0">
                <a:latin typeface="Arial"/>
                <a:cs typeface="Arial"/>
              </a:rPr>
              <a:t>check  whether the </a:t>
            </a:r>
            <a:r>
              <a:rPr sz="1450" dirty="0">
                <a:latin typeface="Arial"/>
                <a:cs typeface="Arial"/>
              </a:rPr>
              <a:t>first </a:t>
            </a:r>
            <a:r>
              <a:rPr sz="1450" spc="5" dirty="0">
                <a:latin typeface="Arial"/>
                <a:cs typeface="Arial"/>
              </a:rPr>
              <a:t>element is duplicated in an</a:t>
            </a:r>
            <a:r>
              <a:rPr sz="1450" spc="-35" dirty="0">
                <a:latin typeface="Arial"/>
                <a:cs typeface="Arial"/>
              </a:rPr>
              <a:t> </a:t>
            </a:r>
            <a:r>
              <a:rPr sz="1450" spc="5" dirty="0">
                <a:latin typeface="Arial"/>
                <a:cs typeface="Arial"/>
              </a:rPr>
              <a:t>array?</a:t>
            </a:r>
            <a:endParaRPr sz="1450">
              <a:latin typeface="Arial"/>
              <a:cs typeface="Arial"/>
            </a:endParaRPr>
          </a:p>
        </p:txBody>
      </p:sp>
      <p:sp>
        <p:nvSpPr>
          <p:cNvPr id="5" name="object 5"/>
          <p:cNvSpPr txBox="1"/>
          <p:nvPr/>
        </p:nvSpPr>
        <p:spPr>
          <a:xfrm>
            <a:off x="841646" y="1422465"/>
            <a:ext cx="5632450" cy="711092"/>
          </a:xfrm>
          <a:prstGeom prst="rect">
            <a:avLst/>
          </a:prstGeom>
          <a:ln w="9968">
            <a:solidFill>
              <a:srgbClr val="CCCCCC"/>
            </a:solidFill>
          </a:ln>
        </p:spPr>
        <p:txBody>
          <a:bodyPr vert="horz" wrap="square" lIns="0" tIns="56515" rIns="0" bIns="0" rtlCol="0">
            <a:spAutoFit/>
          </a:bodyPr>
          <a:lstStyle/>
          <a:p>
            <a:pPr marL="57150">
              <a:lnSpc>
                <a:spcPct val="100000"/>
              </a:lnSpc>
              <a:spcBef>
                <a:spcPts val="445"/>
              </a:spcBef>
            </a:pPr>
            <a:r>
              <a:rPr sz="850" spc="15" dirty="0">
                <a:latin typeface="Courier" charset="0"/>
                <a:cs typeface="Courier" charset="0"/>
              </a:rPr>
              <a:t>for (int i = 1; i &lt; a.length;</a:t>
            </a:r>
            <a:r>
              <a:rPr sz="850" spc="-20" dirty="0">
                <a:latin typeface="Courier" charset="0"/>
                <a:cs typeface="Courier" charset="0"/>
              </a:rPr>
              <a:t> </a:t>
            </a:r>
            <a:r>
              <a:rPr sz="850" spc="15" dirty="0">
                <a:latin typeface="Courier" charset="0"/>
                <a:cs typeface="Courier" charset="0"/>
              </a:rPr>
              <a:t>i++)</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if (a[0] == a[i]) { return true;</a:t>
            </a:r>
            <a:r>
              <a:rPr sz="850" spc="-20" dirty="0">
                <a:latin typeface="Courier" charset="0"/>
                <a:cs typeface="Courier" charset="0"/>
              </a:rPr>
              <a:t> </a:t>
            </a: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return</a:t>
            </a:r>
            <a:r>
              <a:rPr sz="850" spc="-55" dirty="0">
                <a:latin typeface="Courier" charset="0"/>
                <a:cs typeface="Courier" charset="0"/>
              </a:rPr>
              <a:t> </a:t>
            </a:r>
            <a:r>
              <a:rPr sz="850" spc="15" dirty="0">
                <a:latin typeface="Courier" charset="0"/>
                <a:cs typeface="Courier" charset="0"/>
              </a:rPr>
              <a:t>false;</a:t>
            </a:r>
            <a:endParaRPr sz="850" dirty="0">
              <a:latin typeface="Courier" charset="0"/>
              <a:cs typeface="Courier" charset="0"/>
            </a:endParaRPr>
          </a:p>
        </p:txBody>
      </p:sp>
      <p:sp>
        <p:nvSpPr>
          <p:cNvPr id="6" name="object 6"/>
          <p:cNvSpPr txBox="1"/>
          <p:nvPr/>
        </p:nvSpPr>
        <p:spPr>
          <a:xfrm>
            <a:off x="1049182" y="2316651"/>
            <a:ext cx="3176905" cy="286385"/>
          </a:xfrm>
          <a:prstGeom prst="rect">
            <a:avLst/>
          </a:prstGeom>
        </p:spPr>
        <p:txBody>
          <a:bodyPr vert="horz" wrap="square" lIns="0" tIns="0" rIns="0" bIns="0" rtlCol="0">
            <a:spAutoFit/>
          </a:bodyPr>
          <a:lstStyle/>
          <a:p>
            <a:pPr marL="12700">
              <a:lnSpc>
                <a:spcPct val="100000"/>
              </a:lnSpc>
            </a:pPr>
            <a:r>
              <a:rPr sz="1750" b="1" dirty="0">
                <a:latin typeface="Arial"/>
                <a:cs typeface="Arial"/>
              </a:rPr>
              <a:t>Answer: </a:t>
            </a:r>
            <a:r>
              <a:rPr sz="1750" dirty="0">
                <a:latin typeface="Microsoft Sans Serif"/>
                <a:cs typeface="Microsoft Sans Serif"/>
              </a:rPr>
              <a:t>It </a:t>
            </a:r>
            <a:r>
              <a:rPr sz="1750" spc="-5" dirty="0">
                <a:latin typeface="Microsoft Sans Serif"/>
                <a:cs typeface="Microsoft Sans Serif"/>
              </a:rPr>
              <a:t>is </a:t>
            </a:r>
            <a:r>
              <a:rPr sz="1750" dirty="0">
                <a:latin typeface="Microsoft Sans Serif"/>
                <a:cs typeface="Microsoft Sans Serif"/>
              </a:rPr>
              <a:t>an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a:t>
            </a:r>
            <a:r>
              <a:rPr sz="1750" spc="50" dirty="0">
                <a:latin typeface="Microsoft Sans Serif"/>
                <a:cs typeface="Microsoft Sans Serif"/>
              </a:rPr>
              <a:t> </a:t>
            </a:r>
            <a:r>
              <a:rPr sz="1750" dirty="0">
                <a:latin typeface="Microsoft Sans Serif"/>
                <a:cs typeface="Microsoft Sans Serif"/>
              </a:rPr>
              <a:t>algorithm.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702272"/>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14.23</a:t>
            </a:r>
          </a:p>
        </p:txBody>
      </p:sp>
      <p:sp>
        <p:nvSpPr>
          <p:cNvPr id="4" name="object 4"/>
          <p:cNvSpPr txBox="1"/>
          <p:nvPr/>
        </p:nvSpPr>
        <p:spPr>
          <a:xfrm>
            <a:off x="714311" y="925228"/>
            <a:ext cx="5494655" cy="450850"/>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What is the big-Oh running time of the following algorithm to</a:t>
            </a:r>
            <a:r>
              <a:rPr sz="1450" spc="-45" dirty="0">
                <a:latin typeface="Arial"/>
                <a:cs typeface="Arial"/>
              </a:rPr>
              <a:t> </a:t>
            </a:r>
            <a:r>
              <a:rPr sz="1450" spc="5" dirty="0">
                <a:latin typeface="Arial"/>
                <a:cs typeface="Arial"/>
              </a:rPr>
              <a:t>check  whether an array has a duplicate</a:t>
            </a:r>
            <a:r>
              <a:rPr sz="1450" spc="-60" dirty="0">
                <a:latin typeface="Arial"/>
                <a:cs typeface="Arial"/>
              </a:rPr>
              <a:t> </a:t>
            </a:r>
            <a:r>
              <a:rPr sz="1450" spc="5" dirty="0">
                <a:latin typeface="Arial"/>
                <a:cs typeface="Arial"/>
              </a:rPr>
              <a:t>value?</a:t>
            </a:r>
            <a:endParaRPr sz="1450">
              <a:latin typeface="Arial"/>
              <a:cs typeface="Arial"/>
            </a:endParaRPr>
          </a:p>
        </p:txBody>
      </p:sp>
      <p:sp>
        <p:nvSpPr>
          <p:cNvPr id="5" name="object 5"/>
          <p:cNvSpPr txBox="1"/>
          <p:nvPr/>
        </p:nvSpPr>
        <p:spPr>
          <a:xfrm>
            <a:off x="841646" y="1429953"/>
            <a:ext cx="5632450" cy="1103507"/>
          </a:xfrm>
          <a:prstGeom prst="rect">
            <a:avLst/>
          </a:prstGeom>
          <a:ln w="9968">
            <a:solidFill>
              <a:srgbClr val="CCCCCC"/>
            </a:solidFill>
          </a:ln>
        </p:spPr>
        <p:txBody>
          <a:bodyPr vert="horz" wrap="square" lIns="0" tIns="56515" rIns="0" bIns="0" rtlCol="0">
            <a:spAutoFit/>
          </a:bodyPr>
          <a:lstStyle/>
          <a:p>
            <a:pPr marL="57150">
              <a:lnSpc>
                <a:spcPct val="100000"/>
              </a:lnSpc>
              <a:spcBef>
                <a:spcPts val="445"/>
              </a:spcBef>
            </a:pPr>
            <a:r>
              <a:rPr sz="850" spc="15" dirty="0">
                <a:latin typeface="Courier" charset="0"/>
                <a:cs typeface="Courier" charset="0"/>
              </a:rPr>
              <a:t>for (int i = 0; i &lt; a.length;</a:t>
            </a:r>
            <a:r>
              <a:rPr sz="850" spc="-20" dirty="0">
                <a:latin typeface="Courier" charset="0"/>
                <a:cs typeface="Courier" charset="0"/>
              </a:rPr>
              <a:t> </a:t>
            </a:r>
            <a:r>
              <a:rPr sz="850" spc="15" dirty="0">
                <a:latin typeface="Courier" charset="0"/>
                <a:cs typeface="Courier" charset="0"/>
              </a:rPr>
              <a:t>i++)</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for (j = i + 1; j &lt; a.length;</a:t>
            </a:r>
            <a:r>
              <a:rPr sz="850" spc="-25" dirty="0">
                <a:latin typeface="Courier" charset="0"/>
                <a:cs typeface="Courier" charset="0"/>
              </a:rPr>
              <a:t> </a:t>
            </a:r>
            <a:r>
              <a:rPr sz="850" spc="15" dirty="0">
                <a:latin typeface="Courier" charset="0"/>
                <a:cs typeface="Courier" charset="0"/>
              </a:rPr>
              <a:t>j++)</a:t>
            </a:r>
            <a:endParaRPr sz="850" dirty="0">
              <a:latin typeface="Courier" charset="0"/>
              <a:cs typeface="Courier" charset="0"/>
            </a:endParaRPr>
          </a:p>
          <a:p>
            <a:pPr marL="259079">
              <a:lnSpc>
                <a:spcPct val="100000"/>
              </a:lnSpc>
            </a:pPr>
            <a:r>
              <a:rPr sz="850" spc="15" dirty="0">
                <a:latin typeface="Courier" charset="0"/>
                <a:cs typeface="Courier" charset="0"/>
              </a:rPr>
              <a:t>{</a:t>
            </a:r>
            <a:endParaRPr sz="850" dirty="0">
              <a:latin typeface="Courier" charset="0"/>
              <a:cs typeface="Courier" charset="0"/>
            </a:endParaRPr>
          </a:p>
          <a:p>
            <a:pPr marL="461009">
              <a:lnSpc>
                <a:spcPct val="100000"/>
              </a:lnSpc>
            </a:pPr>
            <a:r>
              <a:rPr sz="850" spc="15" dirty="0">
                <a:latin typeface="Courier" charset="0"/>
                <a:cs typeface="Courier" charset="0"/>
              </a:rPr>
              <a:t>if (a[i] == a[j]) { return true;</a:t>
            </a:r>
            <a:r>
              <a:rPr sz="850" spc="-20" dirty="0">
                <a:latin typeface="Courier" charset="0"/>
                <a:cs typeface="Courier" charset="0"/>
              </a:rPr>
              <a:t> </a:t>
            </a: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return</a:t>
            </a:r>
            <a:r>
              <a:rPr sz="850" spc="-55" dirty="0">
                <a:latin typeface="Courier" charset="0"/>
                <a:cs typeface="Courier" charset="0"/>
              </a:rPr>
              <a:t> </a:t>
            </a:r>
            <a:r>
              <a:rPr sz="850" spc="15" dirty="0">
                <a:latin typeface="Courier" charset="0"/>
                <a:cs typeface="Courier" charset="0"/>
              </a:rPr>
              <a:t>false;</a:t>
            </a:r>
            <a:endParaRPr sz="850" dirty="0">
              <a:latin typeface="Courier" charset="0"/>
              <a:cs typeface="Courier" charset="0"/>
            </a:endParaRPr>
          </a:p>
        </p:txBody>
      </p:sp>
      <p:sp>
        <p:nvSpPr>
          <p:cNvPr id="6" name="object 6"/>
          <p:cNvSpPr txBox="1"/>
          <p:nvPr/>
        </p:nvSpPr>
        <p:spPr>
          <a:xfrm>
            <a:off x="1049182" y="2670494"/>
            <a:ext cx="4790440" cy="638175"/>
          </a:xfrm>
          <a:prstGeom prst="rect">
            <a:avLst/>
          </a:prstGeom>
        </p:spPr>
        <p:txBody>
          <a:bodyPr vert="horz" wrap="square" lIns="0" tIns="0" rIns="0" bIns="0" rtlCol="0">
            <a:spAutoFit/>
          </a:bodyPr>
          <a:lstStyle/>
          <a:p>
            <a:pPr marL="12700" marR="5080">
              <a:lnSpc>
                <a:spcPct val="115900"/>
              </a:lnSpc>
            </a:pPr>
            <a:r>
              <a:rPr sz="1750" b="1" dirty="0">
                <a:latin typeface="Arial"/>
                <a:cs typeface="Arial"/>
              </a:rPr>
              <a:t>Answer: </a:t>
            </a:r>
            <a:r>
              <a:rPr sz="1750" dirty="0">
                <a:latin typeface="Microsoft Sans Serif"/>
                <a:cs typeface="Microsoft Sans Serif"/>
              </a:rPr>
              <a:t>It </a:t>
            </a:r>
            <a:r>
              <a:rPr sz="1750" spc="-5" dirty="0">
                <a:latin typeface="Microsoft Sans Serif"/>
                <a:cs typeface="Microsoft Sans Serif"/>
              </a:rPr>
              <a:t>is </a:t>
            </a:r>
            <a:r>
              <a:rPr sz="1750" dirty="0">
                <a:latin typeface="Microsoft Sans Serif"/>
                <a:cs typeface="Microsoft Sans Serif"/>
              </a:rPr>
              <a:t>an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²) </a:t>
            </a:r>
            <a:r>
              <a:rPr sz="1750" spc="55" dirty="0">
                <a:latin typeface="Microsoft Sans Serif"/>
                <a:cs typeface="Microsoft Sans Serif"/>
              </a:rPr>
              <a:t>algorithm—the </a:t>
            </a:r>
            <a:r>
              <a:rPr sz="1750" dirty="0">
                <a:latin typeface="Microsoft Sans Serif"/>
                <a:cs typeface="Microsoft Sans Serif"/>
              </a:rPr>
              <a:t>number of  </a:t>
            </a:r>
            <a:r>
              <a:rPr sz="1750" spc="-5" dirty="0">
                <a:latin typeface="Microsoft Sans Serif"/>
                <a:cs typeface="Microsoft Sans Serif"/>
              </a:rPr>
              <a:t>visits </a:t>
            </a:r>
            <a:r>
              <a:rPr sz="1750" dirty="0">
                <a:latin typeface="Microsoft Sans Serif"/>
                <a:cs typeface="Microsoft Sans Serif"/>
              </a:rPr>
              <a:t>follows a triangle</a:t>
            </a:r>
            <a:r>
              <a:rPr sz="1750" spc="55" dirty="0">
                <a:latin typeface="Microsoft Sans Serif"/>
                <a:cs typeface="Microsoft Sans Serif"/>
              </a:rPr>
              <a:t> </a:t>
            </a:r>
            <a:r>
              <a:rPr sz="1750" dirty="0">
                <a:latin typeface="Microsoft Sans Serif"/>
                <a:cs typeface="Microsoft Sans Serif"/>
              </a:rPr>
              <a:t>pattern.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7060"/>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14.24</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30"/>
              </a:lnSpc>
            </a:pPr>
            <a:r>
              <a:rPr spc="5" dirty="0"/>
              <a:t>Describe an </a:t>
            </a:r>
            <a:r>
              <a:rPr i="1" dirty="0">
                <a:latin typeface="Arial"/>
                <a:cs typeface="Arial"/>
              </a:rPr>
              <a:t>O</a:t>
            </a:r>
            <a:r>
              <a:rPr dirty="0"/>
              <a:t>(</a:t>
            </a:r>
            <a:r>
              <a:rPr i="1" dirty="0">
                <a:latin typeface="Arial"/>
                <a:cs typeface="Arial"/>
              </a:rPr>
              <a:t>n </a:t>
            </a:r>
            <a:r>
              <a:rPr dirty="0"/>
              <a:t>log(</a:t>
            </a:r>
            <a:r>
              <a:rPr i="1" dirty="0">
                <a:latin typeface="Arial"/>
                <a:cs typeface="Arial"/>
              </a:rPr>
              <a:t>n</a:t>
            </a:r>
            <a:r>
              <a:rPr dirty="0"/>
              <a:t>)) </a:t>
            </a:r>
            <a:r>
              <a:rPr spc="5" dirty="0"/>
              <a:t>algorithm for checking whether an array has  duplicates.</a:t>
            </a:r>
          </a:p>
          <a:p>
            <a:pPr marL="347345" marR="244475">
              <a:lnSpc>
                <a:spcPct val="115900"/>
              </a:lnSpc>
              <a:spcBef>
                <a:spcPts val="630"/>
              </a:spcBef>
            </a:pPr>
            <a:r>
              <a:rPr sz="1750" b="1" dirty="0">
                <a:latin typeface="Arial"/>
                <a:cs typeface="Arial"/>
              </a:rPr>
              <a:t>Answer: </a:t>
            </a:r>
            <a:r>
              <a:rPr sz="1750" dirty="0">
                <a:latin typeface="Microsoft Sans Serif"/>
                <a:cs typeface="Microsoft Sans Serif"/>
              </a:rPr>
              <a:t>Sort the array, then </a:t>
            </a:r>
            <a:r>
              <a:rPr sz="1750" spc="5" dirty="0">
                <a:latin typeface="Microsoft Sans Serif"/>
                <a:cs typeface="Microsoft Sans Serif"/>
              </a:rPr>
              <a:t>make </a:t>
            </a:r>
            <a:r>
              <a:rPr sz="1750" dirty="0">
                <a:latin typeface="Microsoft Sans Serif"/>
                <a:cs typeface="Microsoft Sans Serif"/>
              </a:rPr>
              <a:t>a linear scan to  check for adjacent</a:t>
            </a:r>
            <a:r>
              <a:rPr sz="1750" spc="25" dirty="0">
                <a:latin typeface="Microsoft Sans Serif"/>
                <a:cs typeface="Microsoft Sans Serif"/>
              </a:rPr>
              <a:t> </a:t>
            </a:r>
            <a:r>
              <a:rPr sz="1750" dirty="0">
                <a:latin typeface="Microsoft Sans Serif"/>
                <a:cs typeface="Microsoft Sans Serif"/>
              </a:rPr>
              <a:t>duplicates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1848"/>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14.25</a:t>
            </a:r>
          </a:p>
        </p:txBody>
      </p:sp>
      <p:sp>
        <p:nvSpPr>
          <p:cNvPr id="4" name="object 4"/>
          <p:cNvSpPr txBox="1"/>
          <p:nvPr/>
        </p:nvSpPr>
        <p:spPr>
          <a:xfrm>
            <a:off x="714311" y="914803"/>
            <a:ext cx="5567680" cy="450850"/>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What is the big-Oh running time of the following algorithm to find</a:t>
            </a:r>
            <a:r>
              <a:rPr sz="1450" spc="-55" dirty="0">
                <a:latin typeface="Arial"/>
                <a:cs typeface="Arial"/>
              </a:rPr>
              <a:t> </a:t>
            </a:r>
            <a:r>
              <a:rPr sz="1450" spc="5" dirty="0">
                <a:latin typeface="Arial"/>
                <a:cs typeface="Arial"/>
              </a:rPr>
              <a:t>an  element in an </a:t>
            </a:r>
            <a:r>
              <a:rPr sz="1450" i="1" spc="5" dirty="0">
                <a:latin typeface="Arial"/>
                <a:cs typeface="Arial"/>
              </a:rPr>
              <a:t>n </a:t>
            </a:r>
            <a:r>
              <a:rPr sz="1450" spc="5" dirty="0">
                <a:latin typeface="Arial"/>
                <a:cs typeface="Arial"/>
              </a:rPr>
              <a:t>× </a:t>
            </a:r>
            <a:r>
              <a:rPr sz="1450" i="1" spc="5" dirty="0">
                <a:latin typeface="Arial"/>
                <a:cs typeface="Arial"/>
              </a:rPr>
              <a:t>n</a:t>
            </a:r>
            <a:r>
              <a:rPr sz="1450" i="1" spc="-80" dirty="0">
                <a:latin typeface="Arial"/>
                <a:cs typeface="Arial"/>
              </a:rPr>
              <a:t> </a:t>
            </a:r>
            <a:r>
              <a:rPr sz="1450" spc="5" dirty="0">
                <a:latin typeface="Arial"/>
                <a:cs typeface="Arial"/>
              </a:rPr>
              <a:t>array?</a:t>
            </a:r>
            <a:endParaRPr sz="1450">
              <a:latin typeface="Arial"/>
              <a:cs typeface="Arial"/>
            </a:endParaRPr>
          </a:p>
        </p:txBody>
      </p:sp>
      <p:sp>
        <p:nvSpPr>
          <p:cNvPr id="5" name="object 5"/>
          <p:cNvSpPr txBox="1"/>
          <p:nvPr/>
        </p:nvSpPr>
        <p:spPr>
          <a:xfrm>
            <a:off x="841646" y="1419529"/>
            <a:ext cx="5632450" cy="1103507"/>
          </a:xfrm>
          <a:prstGeom prst="rect">
            <a:avLst/>
          </a:prstGeom>
          <a:ln w="9968">
            <a:solidFill>
              <a:srgbClr val="CCCCCC"/>
            </a:solidFill>
          </a:ln>
        </p:spPr>
        <p:txBody>
          <a:bodyPr vert="horz" wrap="square" lIns="0" tIns="56515" rIns="0" bIns="0" rtlCol="0">
            <a:spAutoFit/>
          </a:bodyPr>
          <a:lstStyle/>
          <a:p>
            <a:pPr marL="57150">
              <a:lnSpc>
                <a:spcPct val="100000"/>
              </a:lnSpc>
              <a:spcBef>
                <a:spcPts val="445"/>
              </a:spcBef>
            </a:pPr>
            <a:r>
              <a:rPr sz="850" spc="15" dirty="0">
                <a:latin typeface="Courier" charset="0"/>
                <a:cs typeface="Courier" charset="0"/>
              </a:rPr>
              <a:t>for (int i = 0; i &lt; n;</a:t>
            </a:r>
            <a:r>
              <a:rPr sz="850" spc="-40" dirty="0">
                <a:latin typeface="Courier" charset="0"/>
                <a:cs typeface="Courier" charset="0"/>
              </a:rPr>
              <a:t> </a:t>
            </a:r>
            <a:r>
              <a:rPr sz="850" spc="15" dirty="0">
                <a:latin typeface="Courier" charset="0"/>
                <a:cs typeface="Courier" charset="0"/>
              </a:rPr>
              <a:t>i++)</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for (j = 0; j &lt; n;</a:t>
            </a:r>
            <a:r>
              <a:rPr sz="850" spc="-45" dirty="0">
                <a:latin typeface="Courier" charset="0"/>
                <a:cs typeface="Courier" charset="0"/>
              </a:rPr>
              <a:t> </a:t>
            </a:r>
            <a:r>
              <a:rPr sz="850" spc="15" dirty="0">
                <a:latin typeface="Courier" charset="0"/>
                <a:cs typeface="Courier" charset="0"/>
              </a:rPr>
              <a:t>j++)</a:t>
            </a:r>
            <a:endParaRPr sz="850" dirty="0">
              <a:latin typeface="Courier" charset="0"/>
              <a:cs typeface="Courier" charset="0"/>
            </a:endParaRPr>
          </a:p>
          <a:p>
            <a:pPr marL="259079">
              <a:lnSpc>
                <a:spcPct val="100000"/>
              </a:lnSpc>
            </a:pPr>
            <a:r>
              <a:rPr sz="850" spc="15" dirty="0">
                <a:latin typeface="Courier" charset="0"/>
                <a:cs typeface="Courier" charset="0"/>
              </a:rPr>
              <a:t>{</a:t>
            </a:r>
            <a:endParaRPr sz="850" dirty="0">
              <a:latin typeface="Courier" charset="0"/>
              <a:cs typeface="Courier" charset="0"/>
            </a:endParaRPr>
          </a:p>
          <a:p>
            <a:pPr marL="461009">
              <a:lnSpc>
                <a:spcPct val="100000"/>
              </a:lnSpc>
            </a:pPr>
            <a:r>
              <a:rPr sz="850" spc="15" dirty="0">
                <a:latin typeface="Courier" charset="0"/>
                <a:cs typeface="Courier" charset="0"/>
              </a:rPr>
              <a:t>if (a[i][j] == value) { return true;</a:t>
            </a:r>
            <a:r>
              <a:rPr sz="850" spc="-10" dirty="0">
                <a:latin typeface="Courier" charset="0"/>
                <a:cs typeface="Courier" charset="0"/>
              </a:rPr>
              <a:t> </a:t>
            </a:r>
            <a:r>
              <a:rPr sz="850" spc="15" dirty="0">
                <a:latin typeface="Courier" charset="0"/>
                <a:cs typeface="Courier" charset="0"/>
              </a:rPr>
              <a:t>}</a:t>
            </a:r>
            <a:endParaRPr sz="850" dirty="0">
              <a:latin typeface="Courier" charset="0"/>
              <a:cs typeface="Courier" charset="0"/>
            </a:endParaRPr>
          </a:p>
          <a:p>
            <a:pPr marL="259079">
              <a:lnSpc>
                <a:spcPct val="100000"/>
              </a:lnSpc>
            </a:pP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a:t>
            </a:r>
            <a:endParaRPr sz="850" dirty="0">
              <a:latin typeface="Courier" charset="0"/>
              <a:cs typeface="Courier" charset="0"/>
            </a:endParaRPr>
          </a:p>
          <a:p>
            <a:pPr marL="57150">
              <a:lnSpc>
                <a:spcPct val="100000"/>
              </a:lnSpc>
            </a:pPr>
            <a:r>
              <a:rPr sz="850" spc="15" dirty="0">
                <a:latin typeface="Courier" charset="0"/>
                <a:cs typeface="Courier" charset="0"/>
              </a:rPr>
              <a:t>return</a:t>
            </a:r>
            <a:r>
              <a:rPr sz="850" spc="-55" dirty="0">
                <a:latin typeface="Courier" charset="0"/>
                <a:cs typeface="Courier" charset="0"/>
              </a:rPr>
              <a:t> </a:t>
            </a:r>
            <a:r>
              <a:rPr sz="850" spc="15" dirty="0">
                <a:latin typeface="Courier" charset="0"/>
                <a:cs typeface="Courier" charset="0"/>
              </a:rPr>
              <a:t>false;</a:t>
            </a:r>
            <a:endParaRPr sz="850" dirty="0">
              <a:latin typeface="Courier" charset="0"/>
              <a:cs typeface="Courier" charset="0"/>
            </a:endParaRPr>
          </a:p>
        </p:txBody>
      </p:sp>
      <p:sp>
        <p:nvSpPr>
          <p:cNvPr id="6" name="object 6"/>
          <p:cNvSpPr txBox="1"/>
          <p:nvPr/>
        </p:nvSpPr>
        <p:spPr>
          <a:xfrm>
            <a:off x="1049182" y="2660070"/>
            <a:ext cx="4728845" cy="638175"/>
          </a:xfrm>
          <a:prstGeom prst="rect">
            <a:avLst/>
          </a:prstGeom>
        </p:spPr>
        <p:txBody>
          <a:bodyPr vert="horz" wrap="square" lIns="0" tIns="0" rIns="0" bIns="0" rtlCol="0">
            <a:spAutoFit/>
          </a:bodyPr>
          <a:lstStyle/>
          <a:p>
            <a:pPr marL="12700" marR="5080">
              <a:lnSpc>
                <a:spcPct val="115900"/>
              </a:lnSpc>
            </a:pPr>
            <a:r>
              <a:rPr sz="1750" b="1" dirty="0">
                <a:latin typeface="Arial"/>
                <a:cs typeface="Arial"/>
              </a:rPr>
              <a:t>Answer: </a:t>
            </a:r>
            <a:r>
              <a:rPr sz="1750" dirty="0">
                <a:latin typeface="Microsoft Sans Serif"/>
                <a:cs typeface="Microsoft Sans Serif"/>
              </a:rPr>
              <a:t>It </a:t>
            </a:r>
            <a:r>
              <a:rPr sz="1750" spc="-5" dirty="0">
                <a:latin typeface="Microsoft Sans Serif"/>
                <a:cs typeface="Microsoft Sans Serif"/>
              </a:rPr>
              <a:t>is </a:t>
            </a:r>
            <a:r>
              <a:rPr sz="1750" dirty="0">
                <a:latin typeface="Microsoft Sans Serif"/>
                <a:cs typeface="Microsoft Sans Serif"/>
              </a:rPr>
              <a:t>an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²) </a:t>
            </a:r>
            <a:r>
              <a:rPr sz="1750" spc="55" dirty="0">
                <a:latin typeface="Microsoft Sans Serif"/>
                <a:cs typeface="Microsoft Sans Serif"/>
              </a:rPr>
              <a:t>algorithm—the </a:t>
            </a:r>
            <a:r>
              <a:rPr sz="1750" dirty="0">
                <a:latin typeface="Microsoft Sans Serif"/>
                <a:cs typeface="Microsoft Sans Serif"/>
              </a:rPr>
              <a:t>outer and  inner loops each have </a:t>
            </a:r>
            <a:r>
              <a:rPr sz="1750" i="1" dirty="0">
                <a:latin typeface="Arial"/>
                <a:cs typeface="Arial"/>
              </a:rPr>
              <a:t>n</a:t>
            </a:r>
            <a:r>
              <a:rPr sz="1750" i="1" spc="50" dirty="0">
                <a:latin typeface="Arial"/>
                <a:cs typeface="Arial"/>
              </a:rPr>
              <a:t> </a:t>
            </a:r>
            <a:r>
              <a:rPr sz="1750" dirty="0">
                <a:latin typeface="Microsoft Sans Serif"/>
                <a:cs typeface="Microsoft Sans Serif"/>
              </a:rPr>
              <a:t>iterations.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9336"/>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14.26</a:t>
            </a:r>
          </a:p>
        </p:txBody>
      </p:sp>
      <p:sp>
        <p:nvSpPr>
          <p:cNvPr id="4" name="object 4"/>
          <p:cNvSpPr txBox="1"/>
          <p:nvPr/>
        </p:nvSpPr>
        <p:spPr>
          <a:xfrm>
            <a:off x="714311" y="922291"/>
            <a:ext cx="5660390" cy="2612390"/>
          </a:xfrm>
          <a:prstGeom prst="rect">
            <a:avLst/>
          </a:prstGeom>
        </p:spPr>
        <p:txBody>
          <a:bodyPr vert="horz" wrap="square" lIns="0" tIns="0" rIns="0" bIns="0" rtlCol="0">
            <a:spAutoFit/>
          </a:bodyPr>
          <a:lstStyle/>
          <a:p>
            <a:pPr marL="12700" marR="5080" algn="just">
              <a:lnSpc>
                <a:spcPts val="1730"/>
              </a:lnSpc>
            </a:pPr>
            <a:r>
              <a:rPr sz="1450" dirty="0">
                <a:latin typeface="Arial"/>
                <a:cs typeface="Arial"/>
              </a:rPr>
              <a:t>If </a:t>
            </a:r>
            <a:r>
              <a:rPr sz="1450" spc="5" dirty="0">
                <a:latin typeface="Arial"/>
                <a:cs typeface="Arial"/>
              </a:rPr>
              <a:t>you apply the algorithm of Section 14.7.4 to an </a:t>
            </a:r>
            <a:r>
              <a:rPr sz="1450" i="1" spc="5" dirty="0">
                <a:latin typeface="Arial"/>
                <a:cs typeface="Arial"/>
              </a:rPr>
              <a:t>n </a:t>
            </a:r>
            <a:r>
              <a:rPr sz="1450" spc="5" dirty="0">
                <a:latin typeface="Arial"/>
                <a:cs typeface="Arial"/>
              </a:rPr>
              <a:t>× </a:t>
            </a:r>
            <a:r>
              <a:rPr sz="1450" i="1" spc="5" dirty="0">
                <a:latin typeface="Arial"/>
                <a:cs typeface="Arial"/>
              </a:rPr>
              <a:t>n </a:t>
            </a:r>
            <a:r>
              <a:rPr sz="1450" spc="5" dirty="0">
                <a:latin typeface="Arial"/>
                <a:cs typeface="Arial"/>
              </a:rPr>
              <a:t>array, what is  the big-Oh efficiency of finding the most frequent element in terms</a:t>
            </a:r>
            <a:r>
              <a:rPr sz="1450" spc="-50" dirty="0">
                <a:latin typeface="Arial"/>
                <a:cs typeface="Arial"/>
              </a:rPr>
              <a:t> </a:t>
            </a:r>
            <a:r>
              <a:rPr sz="1450" spc="5" dirty="0">
                <a:latin typeface="Arial"/>
                <a:cs typeface="Arial"/>
              </a:rPr>
              <a:t>of  n?</a:t>
            </a:r>
            <a:endParaRPr sz="1450" dirty="0">
              <a:latin typeface="Arial"/>
              <a:cs typeface="Arial"/>
            </a:endParaRPr>
          </a:p>
          <a:p>
            <a:pPr marL="347345" marR="142875">
              <a:lnSpc>
                <a:spcPct val="115900"/>
              </a:lnSpc>
              <a:spcBef>
                <a:spcPts val="630"/>
              </a:spcBef>
            </a:pPr>
            <a:r>
              <a:rPr sz="1750" b="1" dirty="0">
                <a:latin typeface="Arial"/>
                <a:cs typeface="Arial"/>
              </a:rPr>
              <a:t>Answer: </a:t>
            </a:r>
            <a:r>
              <a:rPr sz="1750" dirty="0">
                <a:latin typeface="Microsoft Sans Serif"/>
                <a:cs typeface="Microsoft Sans Serif"/>
              </a:rPr>
              <a:t>Because an </a:t>
            </a:r>
            <a:r>
              <a:rPr sz="1750" i="1" dirty="0">
                <a:latin typeface="Arial"/>
                <a:cs typeface="Arial"/>
              </a:rPr>
              <a:t>n </a:t>
            </a:r>
            <a:r>
              <a:rPr sz="1750" dirty="0">
                <a:latin typeface="Microsoft Sans Serif"/>
                <a:cs typeface="Microsoft Sans Serif"/>
              </a:rPr>
              <a:t>× </a:t>
            </a:r>
            <a:r>
              <a:rPr sz="1750" i="1" dirty="0">
                <a:latin typeface="Arial"/>
                <a:cs typeface="Arial"/>
              </a:rPr>
              <a:t>n </a:t>
            </a:r>
            <a:r>
              <a:rPr sz="1750" dirty="0">
                <a:latin typeface="Microsoft Sans Serif"/>
                <a:cs typeface="Microsoft Sans Serif"/>
              </a:rPr>
              <a:t>array has </a:t>
            </a:r>
            <a:r>
              <a:rPr sz="1750" i="1" spc="5" dirty="0">
                <a:latin typeface="Arial"/>
                <a:cs typeface="Arial"/>
              </a:rPr>
              <a:t>m </a:t>
            </a:r>
            <a:r>
              <a:rPr sz="1750" dirty="0">
                <a:latin typeface="Microsoft Sans Serif"/>
                <a:cs typeface="Microsoft Sans Serif"/>
              </a:rPr>
              <a:t>= </a:t>
            </a:r>
            <a:r>
              <a:rPr sz="1750" i="1" dirty="0">
                <a:latin typeface="Arial"/>
                <a:cs typeface="Arial"/>
              </a:rPr>
              <a:t>n</a:t>
            </a:r>
            <a:r>
              <a:rPr sz="1750" dirty="0">
                <a:latin typeface="Microsoft Sans Serif"/>
                <a:cs typeface="Microsoft Sans Serif"/>
              </a:rPr>
              <a:t>²  elements, and the algorithm </a:t>
            </a:r>
            <a:r>
              <a:rPr sz="1750" spc="-5" dirty="0">
                <a:latin typeface="Microsoft Sans Serif"/>
                <a:cs typeface="Microsoft Sans Serif"/>
              </a:rPr>
              <a:t>in </a:t>
            </a:r>
            <a:r>
              <a:rPr sz="1750" dirty="0">
                <a:latin typeface="Microsoft Sans Serif"/>
                <a:cs typeface="Microsoft Sans Serif"/>
              </a:rPr>
              <a:t>Section 14.7.4, when  applied to an array with </a:t>
            </a:r>
            <a:r>
              <a:rPr sz="1750" spc="5" dirty="0">
                <a:latin typeface="Microsoft Sans Serif"/>
                <a:cs typeface="Microsoft Sans Serif"/>
              </a:rPr>
              <a:t>m </a:t>
            </a:r>
            <a:r>
              <a:rPr sz="1750" dirty="0">
                <a:latin typeface="Microsoft Sans Serif"/>
                <a:cs typeface="Microsoft Sans Serif"/>
              </a:rPr>
              <a:t>elements, </a:t>
            </a:r>
            <a:r>
              <a:rPr sz="1750" spc="-5" dirty="0">
                <a:latin typeface="Microsoft Sans Serif"/>
                <a:cs typeface="Microsoft Sans Serif"/>
              </a:rPr>
              <a:t>is </a:t>
            </a:r>
            <a:r>
              <a:rPr sz="1750" i="1" dirty="0">
                <a:latin typeface="Arial"/>
                <a:cs typeface="Arial"/>
              </a:rPr>
              <a:t>O</a:t>
            </a:r>
            <a:r>
              <a:rPr sz="1750" dirty="0">
                <a:latin typeface="Microsoft Sans Serif"/>
                <a:cs typeface="Microsoft Sans Serif"/>
              </a:rPr>
              <a:t>(</a:t>
            </a:r>
            <a:r>
              <a:rPr sz="1750" i="1" dirty="0">
                <a:latin typeface="Arial"/>
                <a:cs typeface="Arial"/>
              </a:rPr>
              <a:t>m </a:t>
            </a:r>
            <a:r>
              <a:rPr sz="1750" dirty="0">
                <a:latin typeface="Microsoft Sans Serif"/>
                <a:cs typeface="Microsoft Sans Serif"/>
              </a:rPr>
              <a:t>log(</a:t>
            </a:r>
            <a:r>
              <a:rPr sz="1750" i="1" dirty="0">
                <a:latin typeface="Arial"/>
                <a:cs typeface="Arial"/>
              </a:rPr>
              <a:t>m</a:t>
            </a:r>
            <a:r>
              <a:rPr sz="1750" dirty="0">
                <a:latin typeface="Microsoft Sans Serif"/>
                <a:cs typeface="Microsoft Sans Serif"/>
              </a:rPr>
              <a:t>)),  </a:t>
            </a:r>
            <a:r>
              <a:rPr sz="1750" spc="5" dirty="0">
                <a:latin typeface="Microsoft Sans Serif"/>
                <a:cs typeface="Microsoft Sans Serif"/>
              </a:rPr>
              <a:t>we </a:t>
            </a:r>
            <a:r>
              <a:rPr sz="1750" dirty="0">
                <a:latin typeface="Microsoft Sans Serif"/>
                <a:cs typeface="Microsoft Sans Serif"/>
              </a:rPr>
              <a:t>have an </a:t>
            </a:r>
            <a:r>
              <a:rPr sz="1750" i="1" dirty="0">
                <a:latin typeface="Arial"/>
                <a:cs typeface="Arial"/>
              </a:rPr>
              <a:t>O</a:t>
            </a:r>
            <a:r>
              <a:rPr sz="1750" dirty="0">
                <a:latin typeface="Microsoft Sans Serif"/>
                <a:cs typeface="Microsoft Sans Serif"/>
              </a:rPr>
              <a:t>(</a:t>
            </a:r>
            <a:r>
              <a:rPr sz="1750" i="1" dirty="0">
                <a:latin typeface="Arial"/>
                <a:cs typeface="Arial"/>
              </a:rPr>
              <a:t>n</a:t>
            </a:r>
            <a:r>
              <a:rPr sz="1750" dirty="0">
                <a:latin typeface="Microsoft Sans Serif"/>
                <a:cs typeface="Microsoft Sans Serif"/>
              </a:rPr>
              <a:t>²log(</a:t>
            </a:r>
            <a:r>
              <a:rPr sz="1750" i="1" dirty="0">
                <a:latin typeface="Arial"/>
                <a:cs typeface="Arial"/>
              </a:rPr>
              <a:t>n</a:t>
            </a:r>
            <a:r>
              <a:rPr sz="1750" dirty="0">
                <a:latin typeface="Microsoft Sans Serif"/>
                <a:cs typeface="Microsoft Sans Serif"/>
              </a:rPr>
              <a:t>)) algorithm. Recall that</a:t>
            </a:r>
            <a:r>
              <a:rPr sz="1750" spc="100" dirty="0">
                <a:latin typeface="Microsoft Sans Serif"/>
                <a:cs typeface="Microsoft Sans Serif"/>
              </a:rPr>
              <a:t> </a:t>
            </a:r>
            <a:r>
              <a:rPr sz="1750" dirty="0">
                <a:latin typeface="Microsoft Sans Serif"/>
                <a:cs typeface="Microsoft Sans Serif"/>
              </a:rPr>
              <a:t>log(</a:t>
            </a:r>
            <a:r>
              <a:rPr sz="1750" i="1" dirty="0">
                <a:latin typeface="Arial"/>
                <a:cs typeface="Arial"/>
              </a:rPr>
              <a:t>n</a:t>
            </a:r>
            <a:r>
              <a:rPr sz="1750" dirty="0">
                <a:latin typeface="Microsoft Sans Serif"/>
                <a:cs typeface="Microsoft Sans Serif"/>
              </a:rPr>
              <a:t>²)</a:t>
            </a:r>
          </a:p>
          <a:p>
            <a:pPr marL="347345" marR="184785">
              <a:lnSpc>
                <a:spcPct val="115900"/>
              </a:lnSpc>
            </a:pPr>
            <a:r>
              <a:rPr sz="1750" dirty="0">
                <a:latin typeface="Microsoft Sans Serif"/>
                <a:cs typeface="Microsoft Sans Serif"/>
              </a:rPr>
              <a:t>= 2 log(</a:t>
            </a:r>
            <a:r>
              <a:rPr sz="1750" i="1" dirty="0">
                <a:latin typeface="Arial"/>
                <a:cs typeface="Arial"/>
              </a:rPr>
              <a:t>n</a:t>
            </a:r>
            <a:r>
              <a:rPr sz="1750" dirty="0">
                <a:latin typeface="Microsoft Sans Serif"/>
                <a:cs typeface="Microsoft Sans Serif"/>
              </a:rPr>
              <a:t>), and the factor of 2 </a:t>
            </a:r>
            <a:r>
              <a:rPr sz="1750" spc="-5" dirty="0">
                <a:latin typeface="Microsoft Sans Serif"/>
                <a:cs typeface="Microsoft Sans Serif"/>
              </a:rPr>
              <a:t>is </a:t>
            </a:r>
            <a:r>
              <a:rPr sz="1750" dirty="0">
                <a:latin typeface="Microsoft Sans Serif"/>
                <a:cs typeface="Microsoft Sans Serif"/>
              </a:rPr>
              <a:t>irrelevant </a:t>
            </a:r>
            <a:r>
              <a:rPr sz="1750" spc="-5" dirty="0">
                <a:latin typeface="Microsoft Sans Serif"/>
                <a:cs typeface="Microsoft Sans Serif"/>
              </a:rPr>
              <a:t>in </a:t>
            </a:r>
            <a:r>
              <a:rPr sz="1750" dirty="0">
                <a:latin typeface="Microsoft Sans Serif"/>
                <a:cs typeface="Microsoft Sans Serif"/>
              </a:rPr>
              <a:t>the big-  </a:t>
            </a:r>
            <a:r>
              <a:rPr sz="1750" spc="5" dirty="0">
                <a:latin typeface="Microsoft Sans Serif"/>
                <a:cs typeface="Microsoft Sans Serif"/>
              </a:rPr>
              <a:t>Oh</a:t>
            </a:r>
            <a:r>
              <a:rPr sz="1750" spc="-60" dirty="0">
                <a:latin typeface="Microsoft Sans Serif"/>
                <a:cs typeface="Microsoft Sans Serif"/>
              </a:rPr>
              <a:t> </a:t>
            </a:r>
            <a:r>
              <a:rPr sz="1750" dirty="0">
                <a:latin typeface="Microsoft Sans Serif"/>
                <a:cs typeface="Microsoft Sans Serif"/>
              </a:rPr>
              <a:t>notation.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43012"/>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5099"/>
            <a:ext cx="4358640" cy="694690"/>
          </a:xfrm>
          <a:prstGeom prst="rect">
            <a:avLst/>
          </a:prstGeom>
        </p:spPr>
        <p:txBody>
          <a:bodyPr vert="horz" wrap="square" lIns="0" tIns="0" rIns="0" bIns="0" rtlCol="0">
            <a:spAutoFit/>
          </a:bodyPr>
          <a:lstStyle/>
          <a:p>
            <a:pPr marL="12700" marR="5080">
              <a:lnSpc>
                <a:spcPts val="2750"/>
              </a:lnSpc>
            </a:pPr>
            <a:r>
              <a:rPr spc="135" dirty="0"/>
              <a:t>Sorting </a:t>
            </a:r>
            <a:r>
              <a:rPr spc="155" dirty="0"/>
              <a:t>and </a:t>
            </a:r>
            <a:r>
              <a:rPr spc="120" dirty="0"/>
              <a:t>Searching </a:t>
            </a:r>
            <a:r>
              <a:rPr spc="105" dirty="0"/>
              <a:t>in</a:t>
            </a:r>
            <a:r>
              <a:rPr spc="-285" dirty="0"/>
              <a:t> </a:t>
            </a:r>
            <a:r>
              <a:rPr spc="60" dirty="0"/>
              <a:t>the  </a:t>
            </a:r>
            <a:r>
              <a:rPr spc="30" dirty="0"/>
              <a:t>Java </a:t>
            </a:r>
            <a:r>
              <a:rPr spc="95" dirty="0"/>
              <a:t>Library </a:t>
            </a:r>
            <a:r>
              <a:rPr spc="-160" dirty="0"/>
              <a:t>-</a:t>
            </a:r>
            <a:r>
              <a:rPr spc="-65" dirty="0"/>
              <a:t> </a:t>
            </a:r>
            <a:r>
              <a:rPr spc="135" dirty="0"/>
              <a:t>Sorting</a:t>
            </a:r>
          </a:p>
        </p:txBody>
      </p:sp>
      <p:sp>
        <p:nvSpPr>
          <p:cNvPr id="4" name="object 4"/>
          <p:cNvSpPr/>
          <p:nvPr/>
        </p:nvSpPr>
        <p:spPr>
          <a:xfrm>
            <a:off x="866566" y="140186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458501"/>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81735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1236889"/>
            <a:ext cx="4907915" cy="1744345"/>
          </a:xfrm>
          <a:prstGeom prst="rect">
            <a:avLst/>
          </a:prstGeom>
        </p:spPr>
        <p:txBody>
          <a:bodyPr vert="horz" wrap="square" lIns="0" tIns="0" rIns="0" bIns="0" rtlCol="0">
            <a:spAutoFit/>
          </a:bodyPr>
          <a:lstStyle/>
          <a:p>
            <a:pPr marL="12700" marR="269240">
              <a:lnSpc>
                <a:spcPct val="115900"/>
              </a:lnSpc>
            </a:pPr>
            <a:r>
              <a:rPr sz="1750" dirty="0">
                <a:latin typeface="Microsoft Sans Serif"/>
                <a:cs typeface="Microsoft Sans Serif"/>
              </a:rPr>
              <a:t>You do not need to write sorting and searching  algorithms.</a:t>
            </a:r>
          </a:p>
          <a:p>
            <a:pPr marL="414020">
              <a:lnSpc>
                <a:spcPct val="100000"/>
              </a:lnSpc>
              <a:spcBef>
                <a:spcPts val="1045"/>
              </a:spcBef>
            </a:pPr>
            <a:r>
              <a:rPr sz="1350" spc="-5" dirty="0">
                <a:latin typeface="Arial"/>
                <a:cs typeface="Arial"/>
              </a:rPr>
              <a:t>Use methods in the Arrays and Collections classes.</a:t>
            </a:r>
            <a:endParaRPr sz="1350" dirty="0">
              <a:latin typeface="Arial"/>
              <a:cs typeface="Arial"/>
            </a:endParaRPr>
          </a:p>
          <a:p>
            <a:pPr marL="12700" marR="5080">
              <a:lnSpc>
                <a:spcPct val="134600"/>
              </a:lnSpc>
              <a:spcBef>
                <a:spcPts val="390"/>
              </a:spcBef>
            </a:pPr>
            <a:r>
              <a:rPr sz="1750" dirty="0">
                <a:latin typeface="Microsoft Sans Serif"/>
                <a:cs typeface="Microsoft Sans Serif"/>
              </a:rPr>
              <a:t>The</a:t>
            </a:r>
            <a:r>
              <a:rPr sz="1750" spc="15" dirty="0">
                <a:latin typeface="Microsoft Sans Serif"/>
                <a:cs typeface="Microsoft Sans Serif"/>
              </a:rPr>
              <a:t> </a:t>
            </a:r>
            <a:r>
              <a:rPr sz="1750" spc="5" dirty="0">
                <a:latin typeface="Courier" charset="0"/>
                <a:cs typeface="Courier" charset="0"/>
              </a:rPr>
              <a:t>Arrays</a:t>
            </a:r>
            <a:r>
              <a:rPr sz="1750" spc="-575" dirty="0">
                <a:latin typeface="Courier" charset="0"/>
                <a:cs typeface="Courier" charset="0"/>
              </a:rPr>
              <a:t> </a:t>
            </a:r>
            <a:r>
              <a:rPr sz="1750" dirty="0">
                <a:latin typeface="Microsoft Sans Serif"/>
                <a:cs typeface="Microsoft Sans Serif"/>
              </a:rPr>
              <a:t>class</a:t>
            </a:r>
            <a:r>
              <a:rPr sz="1750" spc="15" dirty="0">
                <a:latin typeface="Microsoft Sans Serif"/>
                <a:cs typeface="Microsoft Sans Serif"/>
              </a:rPr>
              <a:t> </a:t>
            </a:r>
            <a:r>
              <a:rPr sz="1750" dirty="0">
                <a:latin typeface="Microsoft Sans Serif"/>
                <a:cs typeface="Microsoft Sans Serif"/>
              </a:rPr>
              <a:t>contains</a:t>
            </a:r>
            <a:r>
              <a:rPr sz="1750" spc="15" dirty="0">
                <a:latin typeface="Microsoft Sans Serif"/>
                <a:cs typeface="Microsoft Sans Serif"/>
              </a:rPr>
              <a:t> </a:t>
            </a:r>
            <a:r>
              <a:rPr sz="1750" dirty="0">
                <a:latin typeface="Microsoft Sans Serif"/>
                <a:cs typeface="Microsoft Sans Serif"/>
              </a:rPr>
              <a:t>static</a:t>
            </a:r>
            <a:r>
              <a:rPr sz="1750" spc="15" dirty="0">
                <a:latin typeface="Microsoft Sans Serif"/>
                <a:cs typeface="Microsoft Sans Serif"/>
              </a:rPr>
              <a:t> </a:t>
            </a:r>
            <a:r>
              <a:rPr sz="1750" spc="5" dirty="0">
                <a:latin typeface="Courier" charset="0"/>
                <a:cs typeface="Courier" charset="0"/>
              </a:rPr>
              <a:t>sort</a:t>
            </a:r>
            <a:r>
              <a:rPr sz="1750" spc="-575" dirty="0">
                <a:latin typeface="Courier" charset="0"/>
                <a:cs typeface="Courier" charset="0"/>
              </a:rPr>
              <a:t> </a:t>
            </a:r>
            <a:r>
              <a:rPr sz="1750" dirty="0">
                <a:latin typeface="Microsoft Sans Serif"/>
                <a:cs typeface="Microsoft Sans Serif"/>
              </a:rPr>
              <a:t>methods.  To sort an array of</a:t>
            </a:r>
            <a:r>
              <a:rPr sz="1750" spc="75" dirty="0">
                <a:latin typeface="Microsoft Sans Serif"/>
                <a:cs typeface="Microsoft Sans Serif"/>
              </a:rPr>
              <a:t> </a:t>
            </a:r>
            <a:r>
              <a:rPr sz="1750" dirty="0">
                <a:latin typeface="Microsoft Sans Serif"/>
                <a:cs typeface="Microsoft Sans Serif"/>
              </a:rPr>
              <a:t>integers:</a:t>
            </a:r>
          </a:p>
        </p:txBody>
      </p:sp>
      <p:sp>
        <p:nvSpPr>
          <p:cNvPr id="8" name="object 8"/>
          <p:cNvSpPr txBox="1"/>
          <p:nvPr/>
        </p:nvSpPr>
        <p:spPr>
          <a:xfrm>
            <a:off x="1070915" y="3076531"/>
            <a:ext cx="5044440" cy="384721"/>
          </a:xfrm>
          <a:prstGeom prst="rect">
            <a:avLst/>
          </a:prstGeom>
          <a:ln w="9968">
            <a:solidFill>
              <a:srgbClr val="CCCCCC"/>
            </a:solidFill>
          </a:ln>
        </p:spPr>
        <p:txBody>
          <a:bodyPr vert="horz" wrap="square" lIns="0" tIns="60960" rIns="0" bIns="0" rtlCol="0">
            <a:spAutoFit/>
          </a:bodyPr>
          <a:lstStyle/>
          <a:p>
            <a:pPr marL="62865" marR="3590925">
              <a:lnSpc>
                <a:spcPct val="100000"/>
              </a:lnSpc>
              <a:spcBef>
                <a:spcPts val="480"/>
              </a:spcBef>
            </a:pPr>
            <a:r>
              <a:rPr sz="1050" dirty="0">
                <a:latin typeface="Courier" charset="0"/>
                <a:cs typeface="Courier" charset="0"/>
              </a:rPr>
              <a:t>int[] a = . . . ;  Arrays.sort(a);</a:t>
            </a:r>
          </a:p>
        </p:txBody>
      </p:sp>
      <p:sp>
        <p:nvSpPr>
          <p:cNvPr id="9" name="object 9"/>
          <p:cNvSpPr/>
          <p:nvPr/>
        </p:nvSpPr>
        <p:spPr>
          <a:xfrm>
            <a:off x="866566" y="4352465"/>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10" name="object 10"/>
          <p:cNvSpPr txBox="1"/>
          <p:nvPr/>
        </p:nvSpPr>
        <p:spPr>
          <a:xfrm>
            <a:off x="1049182" y="3629238"/>
            <a:ext cx="5002530" cy="887094"/>
          </a:xfrm>
          <a:prstGeom prst="rect">
            <a:avLst/>
          </a:prstGeom>
        </p:spPr>
        <p:txBody>
          <a:bodyPr vert="horz" wrap="square" lIns="0" tIns="0" rIns="0" bIns="0" rtlCol="0">
            <a:spAutoFit/>
          </a:bodyPr>
          <a:lstStyle/>
          <a:p>
            <a:pPr marL="414020" marR="571500">
              <a:lnSpc>
                <a:spcPct val="111400"/>
              </a:lnSpc>
            </a:pPr>
            <a:r>
              <a:rPr sz="1350" spc="-5" dirty="0">
                <a:latin typeface="Arial"/>
                <a:cs typeface="Arial"/>
              </a:rPr>
              <a:t>That </a:t>
            </a:r>
            <a:r>
              <a:rPr sz="1350" spc="-5" dirty="0">
                <a:latin typeface="Courier" charset="0"/>
                <a:cs typeface="Courier" charset="0"/>
              </a:rPr>
              <a:t>sort</a:t>
            </a:r>
            <a:r>
              <a:rPr sz="1350" spc="-450" dirty="0">
                <a:latin typeface="Courier" charset="0"/>
                <a:cs typeface="Courier" charset="0"/>
              </a:rPr>
              <a:t> </a:t>
            </a:r>
            <a:r>
              <a:rPr sz="1350" spc="-5" dirty="0">
                <a:latin typeface="Arial"/>
                <a:cs typeface="Arial"/>
              </a:rPr>
              <a:t>method uses the Quicksort algorithm (see  Special Topic</a:t>
            </a:r>
            <a:r>
              <a:rPr sz="1350" spc="-65" dirty="0">
                <a:latin typeface="Arial"/>
                <a:cs typeface="Arial"/>
              </a:rPr>
              <a:t> </a:t>
            </a:r>
            <a:r>
              <a:rPr sz="1350" spc="-5" dirty="0">
                <a:latin typeface="Arial"/>
                <a:cs typeface="Arial"/>
              </a:rPr>
              <a:t>14.3).</a:t>
            </a:r>
            <a:endParaRPr sz="1350" dirty="0">
              <a:latin typeface="Arial"/>
              <a:cs typeface="Arial"/>
            </a:endParaRPr>
          </a:p>
          <a:p>
            <a:pPr marL="12700">
              <a:lnSpc>
                <a:spcPct val="100000"/>
              </a:lnSpc>
              <a:spcBef>
                <a:spcPts val="1120"/>
              </a:spcBef>
            </a:pPr>
            <a:r>
              <a:rPr sz="1750" dirty="0">
                <a:latin typeface="Microsoft Sans Serif"/>
                <a:cs typeface="Microsoft Sans Serif"/>
              </a:rPr>
              <a:t>To sort an </a:t>
            </a:r>
            <a:r>
              <a:rPr sz="1750" dirty="0">
                <a:latin typeface="Courier" charset="0"/>
                <a:cs typeface="Courier" charset="0"/>
              </a:rPr>
              <a:t>ArrayList</a:t>
            </a:r>
            <a:r>
              <a:rPr sz="1750" dirty="0">
                <a:latin typeface="Microsoft Sans Serif"/>
                <a:cs typeface="Microsoft Sans Serif"/>
              </a:rPr>
              <a:t>, use</a:t>
            </a:r>
            <a:r>
              <a:rPr sz="1750" spc="85" dirty="0">
                <a:latin typeface="Microsoft Sans Serif"/>
                <a:cs typeface="Microsoft Sans Serif"/>
              </a:rPr>
              <a:t> </a:t>
            </a:r>
            <a:r>
              <a:rPr sz="1750" spc="5" dirty="0">
                <a:latin typeface="Courier" charset="0"/>
                <a:cs typeface="Courier" charset="0"/>
              </a:rPr>
              <a:t>Collections.sort</a:t>
            </a:r>
            <a:endParaRPr sz="1750" dirty="0">
              <a:latin typeface="Courier" charset="0"/>
              <a:cs typeface="Courier" charset="0"/>
            </a:endParaRPr>
          </a:p>
        </p:txBody>
      </p:sp>
      <p:sp>
        <p:nvSpPr>
          <p:cNvPr id="11" name="object 11"/>
          <p:cNvSpPr txBox="1"/>
          <p:nvPr/>
        </p:nvSpPr>
        <p:spPr>
          <a:xfrm>
            <a:off x="1070915" y="4601671"/>
            <a:ext cx="5044440" cy="384721"/>
          </a:xfrm>
          <a:prstGeom prst="rect">
            <a:avLst/>
          </a:prstGeom>
          <a:ln w="9968">
            <a:solidFill>
              <a:srgbClr val="CCCCCC"/>
            </a:solidFill>
          </a:ln>
        </p:spPr>
        <p:txBody>
          <a:bodyPr vert="horz" wrap="square" lIns="0" tIns="60960" rIns="0" bIns="0" rtlCol="0">
            <a:spAutoFit/>
          </a:bodyPr>
          <a:lstStyle/>
          <a:p>
            <a:pPr marL="62865" marR="2379980">
              <a:lnSpc>
                <a:spcPct val="100000"/>
              </a:lnSpc>
              <a:spcBef>
                <a:spcPts val="480"/>
              </a:spcBef>
            </a:pPr>
            <a:r>
              <a:rPr sz="1050" dirty="0">
                <a:latin typeface="Courier" charset="0"/>
                <a:cs typeface="Courier" charset="0"/>
              </a:rPr>
              <a:t>ArrayList&lt;String&gt; names = . . .;  Collections.sort(names);</a:t>
            </a:r>
          </a:p>
        </p:txBody>
      </p:sp>
      <p:sp>
        <p:nvSpPr>
          <p:cNvPr id="12" name="object 2"/>
          <p:cNvSpPr txBox="1"/>
          <p:nvPr/>
        </p:nvSpPr>
        <p:spPr>
          <a:xfrm>
            <a:off x="1070915" y="5099364"/>
            <a:ext cx="2028189" cy="223520"/>
          </a:xfrm>
          <a:prstGeom prst="rect">
            <a:avLst/>
          </a:prstGeom>
        </p:spPr>
        <p:txBody>
          <a:bodyPr vert="horz" wrap="square" lIns="0" tIns="0" rIns="0" bIns="0" rtlCol="0">
            <a:spAutoFit/>
          </a:bodyPr>
          <a:lstStyle/>
          <a:p>
            <a:pPr marL="12700">
              <a:lnSpc>
                <a:spcPct val="100000"/>
              </a:lnSpc>
            </a:pPr>
            <a:r>
              <a:rPr sz="1350" spc="-5" dirty="0">
                <a:latin typeface="Arial"/>
                <a:cs typeface="Arial"/>
              </a:rPr>
              <a:t>Uses merge sort</a:t>
            </a:r>
            <a:r>
              <a:rPr sz="1350" spc="-55" dirty="0">
                <a:latin typeface="Arial"/>
                <a:cs typeface="Arial"/>
              </a:rPr>
              <a:t> </a:t>
            </a:r>
            <a:r>
              <a:rPr sz="1350" spc="-5" dirty="0">
                <a:latin typeface="Arial"/>
                <a:cs typeface="Arial"/>
              </a:rPr>
              <a:t>algorithm</a:t>
            </a:r>
            <a:endParaRPr sz="1350" dirty="0">
              <a:latin typeface="Arial"/>
              <a:cs typeface="Arial"/>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45288"/>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297375"/>
            <a:ext cx="4358640" cy="694690"/>
          </a:xfrm>
          <a:prstGeom prst="rect">
            <a:avLst/>
          </a:prstGeom>
        </p:spPr>
        <p:txBody>
          <a:bodyPr vert="horz" wrap="square" lIns="0" tIns="0" rIns="0" bIns="0" rtlCol="0">
            <a:spAutoFit/>
          </a:bodyPr>
          <a:lstStyle/>
          <a:p>
            <a:pPr marL="12700" marR="5080">
              <a:lnSpc>
                <a:spcPts val="2750"/>
              </a:lnSpc>
            </a:pPr>
            <a:r>
              <a:rPr spc="135" dirty="0"/>
              <a:t>Sorting </a:t>
            </a:r>
            <a:r>
              <a:rPr spc="155" dirty="0"/>
              <a:t>and </a:t>
            </a:r>
            <a:r>
              <a:rPr spc="120" dirty="0"/>
              <a:t>Searching </a:t>
            </a:r>
            <a:r>
              <a:rPr spc="105" dirty="0"/>
              <a:t>in</a:t>
            </a:r>
            <a:r>
              <a:rPr spc="-285" dirty="0"/>
              <a:t> </a:t>
            </a:r>
            <a:r>
              <a:rPr spc="60" dirty="0"/>
              <a:t>the  </a:t>
            </a:r>
            <a:r>
              <a:rPr spc="30" dirty="0"/>
              <a:t>Java </a:t>
            </a:r>
            <a:r>
              <a:rPr spc="95" dirty="0"/>
              <a:t>Library </a:t>
            </a:r>
            <a:r>
              <a:rPr spc="-160" dirty="0"/>
              <a:t>- </a:t>
            </a:r>
            <a:r>
              <a:rPr spc="95" dirty="0"/>
              <a:t>Binary</a:t>
            </a:r>
            <a:r>
              <a:rPr spc="165" dirty="0"/>
              <a:t> </a:t>
            </a:r>
            <a:r>
              <a:rPr spc="85" dirty="0"/>
              <a:t>Search</a:t>
            </a:r>
          </a:p>
        </p:txBody>
      </p:sp>
      <p:sp>
        <p:nvSpPr>
          <p:cNvPr id="4" name="object 4"/>
          <p:cNvSpPr/>
          <p:nvPr/>
        </p:nvSpPr>
        <p:spPr>
          <a:xfrm>
            <a:off x="866566" y="141411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296915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txBox="1">
            <a:spLocks noGrp="1"/>
          </p:cNvSpPr>
          <p:nvPr>
            <p:ph type="body" idx="1"/>
          </p:nvPr>
        </p:nvSpPr>
        <p:spPr>
          <a:xfrm>
            <a:off x="714311" y="912619"/>
            <a:ext cx="5886577" cy="2205683"/>
          </a:xfrm>
          <a:prstGeom prst="rect">
            <a:avLst/>
          </a:prstGeom>
        </p:spPr>
        <p:txBody>
          <a:bodyPr vert="horz" wrap="square" lIns="0" tIns="378919" rIns="0" bIns="0" rtlCol="0">
            <a:spAutoFit/>
          </a:bodyPr>
          <a:lstStyle/>
          <a:p>
            <a:pPr marL="347345">
              <a:lnSpc>
                <a:spcPct val="100000"/>
              </a:lnSpc>
            </a:pPr>
            <a:r>
              <a:rPr sz="1750" spc="5" dirty="0">
                <a:latin typeface="Courier" charset="0"/>
                <a:cs typeface="Courier" charset="0"/>
              </a:rPr>
              <a:t>Arrays</a:t>
            </a:r>
            <a:r>
              <a:rPr sz="1750" spc="-580" dirty="0">
                <a:latin typeface="Courier" charset="0"/>
                <a:cs typeface="Courier" charset="0"/>
              </a:rPr>
              <a:t> </a:t>
            </a:r>
            <a:r>
              <a:rPr sz="1750" dirty="0">
                <a:latin typeface="Microsoft Sans Serif"/>
                <a:cs typeface="Microsoft Sans Serif"/>
              </a:rPr>
              <a:t>and</a:t>
            </a:r>
            <a:r>
              <a:rPr sz="1750" spc="10" dirty="0">
                <a:latin typeface="Microsoft Sans Serif"/>
                <a:cs typeface="Microsoft Sans Serif"/>
              </a:rPr>
              <a:t> </a:t>
            </a:r>
            <a:r>
              <a:rPr sz="1750" spc="5" dirty="0">
                <a:latin typeface="Courier" charset="0"/>
                <a:cs typeface="Courier" charset="0"/>
              </a:rPr>
              <a:t>Collections</a:t>
            </a:r>
            <a:r>
              <a:rPr sz="1750" spc="-580" dirty="0">
                <a:latin typeface="Courier" charset="0"/>
                <a:cs typeface="Courier" charset="0"/>
              </a:rPr>
              <a:t> </a:t>
            </a:r>
            <a:r>
              <a:rPr sz="1750" dirty="0">
                <a:latin typeface="Microsoft Sans Serif"/>
                <a:cs typeface="Microsoft Sans Serif"/>
              </a:rPr>
              <a:t>classes</a:t>
            </a:r>
            <a:r>
              <a:rPr sz="1750" spc="10" dirty="0">
                <a:latin typeface="Microsoft Sans Serif"/>
                <a:cs typeface="Microsoft Sans Serif"/>
              </a:rPr>
              <a:t> </a:t>
            </a:r>
            <a:r>
              <a:rPr sz="1750" dirty="0">
                <a:latin typeface="Microsoft Sans Serif"/>
                <a:cs typeface="Microsoft Sans Serif"/>
              </a:rPr>
              <a:t>contain</a:t>
            </a:r>
            <a:r>
              <a:rPr sz="1750" spc="10" dirty="0">
                <a:latin typeface="Microsoft Sans Serif"/>
                <a:cs typeface="Microsoft Sans Serif"/>
              </a:rPr>
              <a:t> </a:t>
            </a:r>
            <a:r>
              <a:rPr sz="1750" dirty="0">
                <a:latin typeface="Microsoft Sans Serif"/>
                <a:cs typeface="Microsoft Sans Serif"/>
              </a:rPr>
              <a:t>static</a:t>
            </a:r>
          </a:p>
          <a:p>
            <a:pPr marL="347345">
              <a:lnSpc>
                <a:spcPct val="100000"/>
              </a:lnSpc>
              <a:spcBef>
                <a:spcPts val="409"/>
              </a:spcBef>
            </a:pPr>
            <a:r>
              <a:rPr sz="1750" spc="5" dirty="0">
                <a:latin typeface="Courier" charset="0"/>
                <a:cs typeface="Courier" charset="0"/>
              </a:rPr>
              <a:t>binarySearch</a:t>
            </a:r>
            <a:r>
              <a:rPr sz="1750" spc="-640" dirty="0">
                <a:latin typeface="Courier" charset="0"/>
                <a:cs typeface="Courier" charset="0"/>
              </a:rPr>
              <a:t> </a:t>
            </a:r>
            <a:r>
              <a:rPr sz="1750" dirty="0">
                <a:latin typeface="Microsoft Sans Serif"/>
                <a:cs typeface="Microsoft Sans Serif"/>
              </a:rPr>
              <a:t>methods.</a:t>
            </a:r>
          </a:p>
          <a:p>
            <a:pPr marL="748665">
              <a:lnSpc>
                <a:spcPct val="100000"/>
              </a:lnSpc>
              <a:spcBef>
                <a:spcPts val="1045"/>
              </a:spcBef>
            </a:pPr>
            <a:r>
              <a:rPr sz="1350" spc="-5" dirty="0">
                <a:latin typeface="Arial"/>
                <a:cs typeface="Arial"/>
              </a:rPr>
              <a:t>If the element is not found, returns -k -</a:t>
            </a:r>
            <a:r>
              <a:rPr sz="1350" spc="-20" dirty="0">
                <a:latin typeface="Arial"/>
                <a:cs typeface="Arial"/>
              </a:rPr>
              <a:t> </a:t>
            </a:r>
            <a:r>
              <a:rPr sz="1350" spc="-5" dirty="0">
                <a:latin typeface="Arial"/>
                <a:cs typeface="Arial"/>
              </a:rPr>
              <a:t>1</a:t>
            </a:r>
            <a:endParaRPr sz="1350" dirty="0">
              <a:latin typeface="Arial"/>
              <a:cs typeface="Arial"/>
            </a:endParaRPr>
          </a:p>
          <a:p>
            <a:pPr marL="748665" marR="87630">
              <a:lnSpc>
                <a:spcPct val="111400"/>
              </a:lnSpc>
              <a:spcBef>
                <a:spcPts val="315"/>
              </a:spcBef>
            </a:pPr>
            <a:r>
              <a:rPr sz="1350" spc="-5" dirty="0">
                <a:latin typeface="Arial"/>
                <a:cs typeface="Arial"/>
              </a:rPr>
              <a:t>Where k is the position before which the element should be  inserted</a:t>
            </a:r>
            <a:endParaRPr sz="1350" dirty="0">
              <a:latin typeface="Arial"/>
              <a:cs typeface="Arial"/>
            </a:endParaRPr>
          </a:p>
          <a:p>
            <a:pPr marL="347345">
              <a:lnSpc>
                <a:spcPct val="100000"/>
              </a:lnSpc>
              <a:spcBef>
                <a:spcPts val="1040"/>
              </a:spcBef>
            </a:pPr>
            <a:r>
              <a:rPr sz="1750" dirty="0">
                <a:latin typeface="Microsoft Sans Serif"/>
                <a:cs typeface="Microsoft Sans Serif"/>
              </a:rPr>
              <a:t>For</a:t>
            </a:r>
            <a:r>
              <a:rPr sz="1750" spc="-50" dirty="0">
                <a:latin typeface="Microsoft Sans Serif"/>
                <a:cs typeface="Microsoft Sans Serif"/>
              </a:rPr>
              <a:t> </a:t>
            </a:r>
            <a:r>
              <a:rPr sz="1750" dirty="0">
                <a:latin typeface="Microsoft Sans Serif"/>
                <a:cs typeface="Microsoft Sans Serif"/>
              </a:rPr>
              <a:t>example</a:t>
            </a:r>
          </a:p>
        </p:txBody>
      </p:sp>
      <p:sp>
        <p:nvSpPr>
          <p:cNvPr id="7" name="object 7"/>
          <p:cNvSpPr txBox="1"/>
          <p:nvPr/>
        </p:nvSpPr>
        <p:spPr>
          <a:xfrm>
            <a:off x="1070915" y="3228331"/>
            <a:ext cx="5044440" cy="728405"/>
          </a:xfrm>
          <a:prstGeom prst="rect">
            <a:avLst/>
          </a:prstGeom>
          <a:ln w="9968">
            <a:solidFill>
              <a:srgbClr val="CCCCCC"/>
            </a:solidFill>
          </a:ln>
        </p:spPr>
        <p:txBody>
          <a:bodyPr vert="horz" wrap="square" lIns="0" tIns="60960" rIns="0" bIns="0" rtlCol="0">
            <a:spAutoFit/>
          </a:bodyPr>
          <a:lstStyle/>
          <a:p>
            <a:pPr marL="62865">
              <a:lnSpc>
                <a:spcPts val="1260"/>
              </a:lnSpc>
              <a:spcBef>
                <a:spcPts val="480"/>
              </a:spcBef>
            </a:pPr>
            <a:r>
              <a:rPr sz="1050" dirty="0">
                <a:latin typeface="Courier" charset="0"/>
                <a:cs typeface="Courier" charset="0"/>
              </a:rPr>
              <a:t>int[] a = { 1, 4, 9</a:t>
            </a:r>
            <a:r>
              <a:rPr sz="1050" spc="-60" dirty="0">
                <a:latin typeface="Courier" charset="0"/>
                <a:cs typeface="Courier" charset="0"/>
              </a:rPr>
              <a:t> </a:t>
            </a:r>
            <a:r>
              <a:rPr sz="1050" dirty="0">
                <a:latin typeface="Courier" charset="0"/>
                <a:cs typeface="Courier" charset="0"/>
              </a:rPr>
              <a:t>};</a:t>
            </a:r>
          </a:p>
          <a:p>
            <a:pPr marL="62865">
              <a:lnSpc>
                <a:spcPts val="1255"/>
              </a:lnSpc>
            </a:pPr>
            <a:r>
              <a:rPr sz="1050" dirty="0">
                <a:latin typeface="Courier" charset="0"/>
                <a:cs typeface="Courier" charset="0"/>
              </a:rPr>
              <a:t>int v =</a:t>
            </a:r>
            <a:r>
              <a:rPr sz="1050" spc="-80" dirty="0">
                <a:latin typeface="Courier" charset="0"/>
                <a:cs typeface="Courier" charset="0"/>
              </a:rPr>
              <a:t> </a:t>
            </a:r>
            <a:r>
              <a:rPr sz="1050" dirty="0">
                <a:latin typeface="Courier" charset="0"/>
                <a:cs typeface="Courier" charset="0"/>
              </a:rPr>
              <a:t>7;</a:t>
            </a:r>
          </a:p>
          <a:p>
            <a:pPr marL="62865">
              <a:lnSpc>
                <a:spcPts val="1255"/>
              </a:lnSpc>
            </a:pPr>
            <a:r>
              <a:rPr sz="1050" dirty="0">
                <a:latin typeface="Courier" charset="0"/>
                <a:cs typeface="Courier" charset="0"/>
              </a:rPr>
              <a:t>int pos = Arrays.binarySearch(a,</a:t>
            </a:r>
            <a:r>
              <a:rPr sz="1050" spc="-10" dirty="0">
                <a:latin typeface="Courier" charset="0"/>
                <a:cs typeface="Courier" charset="0"/>
              </a:rPr>
              <a:t> </a:t>
            </a:r>
            <a:r>
              <a:rPr sz="1050" dirty="0">
                <a:latin typeface="Courier" charset="0"/>
                <a:cs typeface="Courier" charset="0"/>
              </a:rPr>
              <a:t>v);</a:t>
            </a:r>
          </a:p>
          <a:p>
            <a:pPr marL="62865">
              <a:lnSpc>
                <a:spcPts val="1260"/>
              </a:lnSpc>
            </a:pPr>
            <a:r>
              <a:rPr sz="1050" dirty="0">
                <a:latin typeface="Courier" charset="0"/>
                <a:cs typeface="Courier" charset="0"/>
              </a:rPr>
              <a:t>// Returns –3; v should be inserted before position</a:t>
            </a:r>
            <a:r>
              <a:rPr sz="1050" spc="30" dirty="0">
                <a:latin typeface="Courier" charset="0"/>
                <a:cs typeface="Courier" charset="0"/>
              </a:rPr>
              <a:t> </a:t>
            </a:r>
            <a:r>
              <a:rPr sz="1050" dirty="0">
                <a:latin typeface="Courier" charset="0"/>
                <a:cs typeface="Courier" charset="0"/>
              </a:rPr>
              <a:t>2</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703888"/>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75" dirty="0"/>
              <a:t>Comparing</a:t>
            </a:r>
            <a:r>
              <a:rPr spc="-25" dirty="0"/>
              <a:t> </a:t>
            </a:r>
            <a:r>
              <a:rPr spc="110" dirty="0"/>
              <a:t>Objects</a:t>
            </a:r>
          </a:p>
        </p:txBody>
      </p:sp>
      <p:sp>
        <p:nvSpPr>
          <p:cNvPr id="4" name="object 4"/>
          <p:cNvSpPr/>
          <p:nvPr/>
        </p:nvSpPr>
        <p:spPr>
          <a:xfrm>
            <a:off x="866566" y="107271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49182" y="897865"/>
            <a:ext cx="4310380" cy="657860"/>
          </a:xfrm>
          <a:prstGeom prst="rect">
            <a:avLst/>
          </a:prstGeom>
        </p:spPr>
        <p:txBody>
          <a:bodyPr vert="horz" wrap="square" lIns="0" tIns="0" rIns="0" bIns="0" rtlCol="0">
            <a:spAutoFit/>
          </a:bodyPr>
          <a:lstStyle/>
          <a:p>
            <a:pPr marL="12700" marR="5080">
              <a:lnSpc>
                <a:spcPct val="119600"/>
              </a:lnSpc>
            </a:pPr>
            <a:r>
              <a:rPr sz="1750" spc="5" dirty="0">
                <a:latin typeface="Courier" charset="0"/>
                <a:cs typeface="Courier" charset="0"/>
              </a:rPr>
              <a:t>Arrays.sort</a:t>
            </a:r>
            <a:r>
              <a:rPr sz="1750" spc="-520" dirty="0">
                <a:latin typeface="Courier" charset="0"/>
                <a:cs typeface="Courier" charset="0"/>
              </a:rPr>
              <a:t> </a:t>
            </a:r>
            <a:r>
              <a:rPr sz="1750" dirty="0">
                <a:latin typeface="Microsoft Sans Serif"/>
                <a:cs typeface="Microsoft Sans Serif"/>
              </a:rPr>
              <a:t>sorts objects of classes that  implement </a:t>
            </a:r>
            <a:r>
              <a:rPr sz="1750" spc="5" dirty="0">
                <a:latin typeface="Courier" charset="0"/>
                <a:cs typeface="Courier" charset="0"/>
              </a:rPr>
              <a:t>Comparable</a:t>
            </a:r>
            <a:r>
              <a:rPr sz="1750" spc="-615" dirty="0">
                <a:latin typeface="Courier" charset="0"/>
                <a:cs typeface="Courier" charset="0"/>
              </a:rPr>
              <a:t> </a:t>
            </a:r>
            <a:r>
              <a:rPr sz="1750" dirty="0">
                <a:latin typeface="Microsoft Sans Serif"/>
                <a:cs typeface="Microsoft Sans Serif"/>
              </a:rPr>
              <a:t>interface:</a:t>
            </a:r>
          </a:p>
        </p:txBody>
      </p:sp>
      <p:sp>
        <p:nvSpPr>
          <p:cNvPr id="6" name="object 6"/>
          <p:cNvSpPr txBox="1"/>
          <p:nvPr/>
        </p:nvSpPr>
        <p:spPr>
          <a:xfrm>
            <a:off x="1070915" y="1640902"/>
            <a:ext cx="5044440" cy="728405"/>
          </a:xfrm>
          <a:prstGeom prst="rect">
            <a:avLst/>
          </a:prstGeom>
          <a:ln w="9968">
            <a:solidFill>
              <a:srgbClr val="CCCCCC"/>
            </a:solidFill>
          </a:ln>
        </p:spPr>
        <p:txBody>
          <a:bodyPr vert="horz" wrap="square" lIns="0" tIns="60960" rIns="0" bIns="0" rtlCol="0">
            <a:spAutoFit/>
          </a:bodyPr>
          <a:lstStyle/>
          <a:p>
            <a:pPr marL="62865">
              <a:lnSpc>
                <a:spcPts val="1260"/>
              </a:lnSpc>
              <a:spcBef>
                <a:spcPts val="480"/>
              </a:spcBef>
            </a:pPr>
            <a:r>
              <a:rPr sz="1050" dirty="0">
                <a:latin typeface="Courier" charset="0"/>
                <a:cs typeface="Courier" charset="0"/>
              </a:rPr>
              <a:t>public interface</a:t>
            </a:r>
            <a:r>
              <a:rPr sz="1050" spc="-20" dirty="0">
                <a:latin typeface="Courier" charset="0"/>
                <a:cs typeface="Courier" charset="0"/>
              </a:rPr>
              <a:t> </a:t>
            </a:r>
            <a:r>
              <a:rPr sz="1050" dirty="0">
                <a:latin typeface="Courier" charset="0"/>
                <a:cs typeface="Courier" charset="0"/>
              </a:rPr>
              <a:t>Comparable&lt;T&gt;</a:t>
            </a:r>
          </a:p>
          <a:p>
            <a:pPr marL="62865">
              <a:lnSpc>
                <a:spcPts val="1255"/>
              </a:lnSpc>
            </a:pPr>
            <a:r>
              <a:rPr sz="1050" dirty="0">
                <a:latin typeface="Courier" charset="0"/>
                <a:cs typeface="Courier" charset="0"/>
              </a:rPr>
              <a:t>{</a:t>
            </a:r>
          </a:p>
          <a:p>
            <a:pPr marR="2559050" algn="ctr">
              <a:lnSpc>
                <a:spcPts val="1255"/>
              </a:lnSpc>
            </a:pPr>
            <a:r>
              <a:rPr sz="1050" dirty="0">
                <a:latin typeface="Courier" charset="0"/>
                <a:cs typeface="Courier" charset="0"/>
              </a:rPr>
              <a:t>int compareTo(T</a:t>
            </a:r>
            <a:r>
              <a:rPr sz="1050" spc="-40" dirty="0">
                <a:latin typeface="Courier" charset="0"/>
                <a:cs typeface="Courier" charset="0"/>
              </a:rPr>
              <a:t> </a:t>
            </a:r>
            <a:r>
              <a:rPr sz="1050" dirty="0">
                <a:latin typeface="Courier" charset="0"/>
                <a:cs typeface="Courier" charset="0"/>
              </a:rPr>
              <a:t>other);</a:t>
            </a:r>
          </a:p>
          <a:p>
            <a:pPr marL="62865">
              <a:lnSpc>
                <a:spcPts val="1260"/>
              </a:lnSpc>
            </a:pPr>
            <a:r>
              <a:rPr sz="1050" dirty="0">
                <a:latin typeface="Courier" charset="0"/>
                <a:cs typeface="Courier" charset="0"/>
              </a:rPr>
              <a:t>}</a:t>
            </a:r>
          </a:p>
        </p:txBody>
      </p:sp>
      <p:sp>
        <p:nvSpPr>
          <p:cNvPr id="7" name="object 7"/>
          <p:cNvSpPr/>
          <p:nvPr/>
        </p:nvSpPr>
        <p:spPr>
          <a:xfrm>
            <a:off x="866566" y="262775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txBox="1">
            <a:spLocks noGrp="1"/>
          </p:cNvSpPr>
          <p:nvPr>
            <p:ph type="body" idx="1"/>
          </p:nvPr>
        </p:nvSpPr>
        <p:spPr>
          <a:xfrm>
            <a:off x="714311" y="912619"/>
            <a:ext cx="5886577" cy="2795620"/>
          </a:xfrm>
          <a:prstGeom prst="rect">
            <a:avLst/>
          </a:prstGeom>
        </p:spPr>
        <p:txBody>
          <a:bodyPr vert="horz" wrap="square" lIns="0" tIns="1592563" rIns="0" bIns="0" rtlCol="0">
            <a:spAutoFit/>
          </a:bodyPr>
          <a:lstStyle/>
          <a:p>
            <a:pPr marL="347345">
              <a:lnSpc>
                <a:spcPct val="100000"/>
              </a:lnSpc>
            </a:pPr>
            <a:r>
              <a:rPr sz="1750" dirty="0">
                <a:latin typeface="Microsoft Sans Serif"/>
                <a:cs typeface="Microsoft Sans Serif"/>
              </a:rPr>
              <a:t>The </a:t>
            </a:r>
            <a:r>
              <a:rPr sz="1750" spc="-5" dirty="0">
                <a:latin typeface="Microsoft Sans Serif"/>
                <a:cs typeface="Microsoft Sans Serif"/>
              </a:rPr>
              <a:t>call </a:t>
            </a:r>
            <a:r>
              <a:rPr sz="1750" spc="5" dirty="0">
                <a:latin typeface="Courier" charset="0"/>
                <a:cs typeface="Courier" charset="0"/>
              </a:rPr>
              <a:t>a.compareTo(b)</a:t>
            </a:r>
            <a:r>
              <a:rPr sz="1750" spc="-575" dirty="0">
                <a:latin typeface="Courier" charset="0"/>
                <a:cs typeface="Courier" charset="0"/>
              </a:rPr>
              <a:t> </a:t>
            </a:r>
            <a:r>
              <a:rPr sz="1750" dirty="0">
                <a:latin typeface="Microsoft Sans Serif"/>
                <a:cs typeface="Microsoft Sans Serif"/>
              </a:rPr>
              <a:t>returns</a:t>
            </a:r>
          </a:p>
          <a:p>
            <a:pPr marL="748665">
              <a:lnSpc>
                <a:spcPct val="100000"/>
              </a:lnSpc>
              <a:spcBef>
                <a:spcPts val="1205"/>
              </a:spcBef>
            </a:pPr>
            <a:r>
              <a:rPr sz="1350" spc="-5" dirty="0">
                <a:latin typeface="Arial"/>
                <a:cs typeface="Arial"/>
              </a:rPr>
              <a:t>A negative number if </a:t>
            </a:r>
            <a:r>
              <a:rPr sz="1350" spc="-5" dirty="0">
                <a:latin typeface="Courier" charset="0"/>
                <a:cs typeface="Courier" charset="0"/>
              </a:rPr>
              <a:t>a</a:t>
            </a:r>
            <a:r>
              <a:rPr sz="1350" spc="-470" dirty="0">
                <a:latin typeface="Courier" charset="0"/>
                <a:cs typeface="Courier" charset="0"/>
              </a:rPr>
              <a:t> </a:t>
            </a:r>
            <a:r>
              <a:rPr sz="1350" spc="-5" dirty="0">
                <a:latin typeface="Arial"/>
                <a:cs typeface="Arial"/>
              </a:rPr>
              <a:t>should come before </a:t>
            </a:r>
            <a:r>
              <a:rPr sz="1350" spc="-5" dirty="0">
                <a:latin typeface="Courier" charset="0"/>
                <a:cs typeface="Courier" charset="0"/>
              </a:rPr>
              <a:t>b</a:t>
            </a:r>
            <a:endParaRPr sz="1350" dirty="0">
              <a:latin typeface="Courier" charset="0"/>
              <a:cs typeface="Courier" charset="0"/>
            </a:endParaRPr>
          </a:p>
          <a:p>
            <a:pPr marL="748665">
              <a:lnSpc>
                <a:spcPct val="100000"/>
              </a:lnSpc>
              <a:spcBef>
                <a:spcPts val="575"/>
              </a:spcBef>
            </a:pPr>
            <a:r>
              <a:rPr sz="1350" spc="-5" dirty="0">
                <a:latin typeface="Arial"/>
                <a:cs typeface="Arial"/>
              </a:rPr>
              <a:t>0</a:t>
            </a:r>
            <a:r>
              <a:rPr sz="1350" spc="-15" dirty="0">
                <a:latin typeface="Arial"/>
                <a:cs typeface="Arial"/>
              </a:rPr>
              <a:t> </a:t>
            </a:r>
            <a:r>
              <a:rPr sz="1350" spc="-5" dirty="0">
                <a:latin typeface="Arial"/>
                <a:cs typeface="Arial"/>
              </a:rPr>
              <a:t>if</a:t>
            </a:r>
            <a:r>
              <a:rPr sz="1350" spc="-15" dirty="0">
                <a:latin typeface="Arial"/>
                <a:cs typeface="Arial"/>
              </a:rPr>
              <a:t> </a:t>
            </a:r>
            <a:r>
              <a:rPr sz="1350" spc="-5" dirty="0">
                <a:latin typeface="Courier" charset="0"/>
                <a:cs typeface="Courier" charset="0"/>
              </a:rPr>
              <a:t>a</a:t>
            </a:r>
            <a:r>
              <a:rPr sz="1350" spc="-455" dirty="0">
                <a:latin typeface="Courier" charset="0"/>
                <a:cs typeface="Courier" charset="0"/>
              </a:rPr>
              <a:t> </a:t>
            </a:r>
            <a:r>
              <a:rPr sz="1350" spc="-5" dirty="0">
                <a:latin typeface="Arial"/>
                <a:cs typeface="Arial"/>
              </a:rPr>
              <a:t>and</a:t>
            </a:r>
            <a:r>
              <a:rPr sz="1350" spc="-15" dirty="0">
                <a:latin typeface="Arial"/>
                <a:cs typeface="Arial"/>
              </a:rPr>
              <a:t> </a:t>
            </a:r>
            <a:r>
              <a:rPr sz="1350" spc="-5" dirty="0">
                <a:latin typeface="Courier" charset="0"/>
                <a:cs typeface="Courier" charset="0"/>
              </a:rPr>
              <a:t>b</a:t>
            </a:r>
            <a:r>
              <a:rPr sz="1350" spc="-455" dirty="0">
                <a:latin typeface="Courier" charset="0"/>
                <a:cs typeface="Courier" charset="0"/>
              </a:rPr>
              <a:t> </a:t>
            </a:r>
            <a:r>
              <a:rPr sz="1350" spc="-5" dirty="0">
                <a:latin typeface="Arial"/>
                <a:cs typeface="Arial"/>
              </a:rPr>
              <a:t>are</a:t>
            </a:r>
            <a:r>
              <a:rPr sz="1350" spc="-15" dirty="0">
                <a:latin typeface="Arial"/>
                <a:cs typeface="Arial"/>
              </a:rPr>
              <a:t> </a:t>
            </a:r>
            <a:r>
              <a:rPr sz="1350" spc="-5" dirty="0">
                <a:latin typeface="Arial"/>
                <a:cs typeface="Arial"/>
              </a:rPr>
              <a:t>the</a:t>
            </a:r>
            <a:r>
              <a:rPr sz="1350" spc="-15" dirty="0">
                <a:latin typeface="Arial"/>
                <a:cs typeface="Arial"/>
              </a:rPr>
              <a:t> </a:t>
            </a:r>
            <a:r>
              <a:rPr sz="1350" spc="-5" dirty="0">
                <a:latin typeface="Arial"/>
                <a:cs typeface="Arial"/>
              </a:rPr>
              <a:t>same</a:t>
            </a:r>
            <a:endParaRPr sz="1350" dirty="0">
              <a:latin typeface="Arial"/>
              <a:cs typeface="Arial"/>
            </a:endParaRPr>
          </a:p>
          <a:p>
            <a:pPr marL="748665">
              <a:lnSpc>
                <a:spcPct val="100000"/>
              </a:lnSpc>
              <a:spcBef>
                <a:spcPts val="500"/>
              </a:spcBef>
            </a:pPr>
            <a:r>
              <a:rPr sz="1350" spc="-5" dirty="0">
                <a:latin typeface="Arial"/>
                <a:cs typeface="Arial"/>
              </a:rPr>
              <a:t>A positive number</a:t>
            </a:r>
            <a:r>
              <a:rPr sz="1350" spc="-50" dirty="0">
                <a:latin typeface="Arial"/>
                <a:cs typeface="Arial"/>
              </a:rPr>
              <a:t> </a:t>
            </a:r>
            <a:r>
              <a:rPr sz="1350" spc="-5" dirty="0">
                <a:latin typeface="Arial"/>
                <a:cs typeface="Arial"/>
              </a:rPr>
              <a:t>otherwise</a:t>
            </a:r>
            <a:endParaRPr sz="1350" dirty="0">
              <a:latin typeface="Arial"/>
              <a:cs typeface="Arial"/>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8676"/>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p:nvPr/>
        </p:nvSpPr>
        <p:spPr>
          <a:xfrm>
            <a:off x="1070915" y="4715873"/>
            <a:ext cx="5044440" cy="537210"/>
          </a:xfrm>
          <a:custGeom>
            <a:avLst/>
            <a:gdLst/>
            <a:ahLst/>
            <a:cxnLst/>
            <a:rect l="l" t="t" r="r" b="b"/>
            <a:pathLst>
              <a:path w="5044440" h="537210">
                <a:moveTo>
                  <a:pt x="0" y="0"/>
                </a:moveTo>
                <a:lnTo>
                  <a:pt x="5043924" y="0"/>
                </a:lnTo>
                <a:lnTo>
                  <a:pt x="5043924" y="536623"/>
                </a:lnTo>
              </a:path>
            </a:pathLst>
          </a:custGeom>
          <a:ln w="9968">
            <a:solidFill>
              <a:srgbClr val="CCCCCC"/>
            </a:solidFill>
          </a:ln>
        </p:spPr>
        <p:txBody>
          <a:bodyPr wrap="square" lIns="0" tIns="0" rIns="0" bIns="0" rtlCol="0"/>
          <a:lstStyle/>
          <a:p>
            <a:endParaRPr/>
          </a:p>
        </p:txBody>
      </p:sp>
      <p:sp>
        <p:nvSpPr>
          <p:cNvPr id="4" name="object 4"/>
          <p:cNvSpPr/>
          <p:nvPr/>
        </p:nvSpPr>
        <p:spPr>
          <a:xfrm>
            <a:off x="1070915" y="4715873"/>
            <a:ext cx="0" cy="537210"/>
          </a:xfrm>
          <a:custGeom>
            <a:avLst/>
            <a:gdLst/>
            <a:ahLst/>
            <a:cxnLst/>
            <a:rect l="l" t="t" r="r" b="b"/>
            <a:pathLst>
              <a:path h="537210">
                <a:moveTo>
                  <a:pt x="0" y="536623"/>
                </a:moveTo>
                <a:lnTo>
                  <a:pt x="0" y="0"/>
                </a:lnTo>
              </a:path>
            </a:pathLst>
          </a:custGeom>
          <a:ln w="9968">
            <a:solidFill>
              <a:srgbClr val="CCCCC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75" dirty="0"/>
              <a:t>Comparing</a:t>
            </a:r>
            <a:r>
              <a:rPr spc="-25" dirty="0"/>
              <a:t> </a:t>
            </a:r>
            <a:r>
              <a:rPr spc="110" dirty="0"/>
              <a:t>Objects</a:t>
            </a:r>
          </a:p>
        </p:txBody>
      </p:sp>
      <p:sp>
        <p:nvSpPr>
          <p:cNvPr id="6" name="object 6"/>
          <p:cNvSpPr/>
          <p:nvPr/>
        </p:nvSpPr>
        <p:spPr>
          <a:xfrm>
            <a:off x="866566" y="1067501"/>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66566" y="1755309"/>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866566" y="2443116"/>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1049182" y="892653"/>
            <a:ext cx="5142230" cy="1714500"/>
          </a:xfrm>
          <a:prstGeom prst="rect">
            <a:avLst/>
          </a:prstGeom>
        </p:spPr>
        <p:txBody>
          <a:bodyPr vert="horz" wrap="square" lIns="0" tIns="0" rIns="0" bIns="0" rtlCol="0">
            <a:spAutoFit/>
          </a:bodyPr>
          <a:lstStyle/>
          <a:p>
            <a:pPr marL="12700" marR="300990">
              <a:lnSpc>
                <a:spcPct val="119600"/>
              </a:lnSpc>
            </a:pPr>
            <a:r>
              <a:rPr sz="1750" dirty="0">
                <a:latin typeface="Microsoft Sans Serif"/>
                <a:cs typeface="Microsoft Sans Serif"/>
              </a:rPr>
              <a:t>Several classes </a:t>
            </a:r>
            <a:r>
              <a:rPr sz="1750" spc="-5" dirty="0">
                <a:latin typeface="Microsoft Sans Serif"/>
                <a:cs typeface="Microsoft Sans Serif"/>
              </a:rPr>
              <a:t>in </a:t>
            </a:r>
            <a:r>
              <a:rPr sz="1750" dirty="0">
                <a:latin typeface="Microsoft Sans Serif"/>
                <a:cs typeface="Microsoft Sans Serif"/>
              </a:rPr>
              <a:t>Java (e.g. </a:t>
            </a:r>
            <a:r>
              <a:rPr sz="1750" spc="5" dirty="0">
                <a:latin typeface="Courier" charset="0"/>
                <a:cs typeface="Courier" charset="0"/>
              </a:rPr>
              <a:t>String</a:t>
            </a:r>
            <a:r>
              <a:rPr sz="1750" spc="-445" dirty="0">
                <a:latin typeface="Courier" charset="0"/>
                <a:cs typeface="Courier" charset="0"/>
              </a:rPr>
              <a:t> </a:t>
            </a:r>
            <a:r>
              <a:rPr sz="1750" dirty="0">
                <a:latin typeface="Microsoft Sans Serif"/>
                <a:cs typeface="Microsoft Sans Serif"/>
              </a:rPr>
              <a:t>and </a:t>
            </a:r>
            <a:r>
              <a:rPr sz="1750" dirty="0">
                <a:latin typeface="Courier" charset="0"/>
                <a:cs typeface="Courier" charset="0"/>
              </a:rPr>
              <a:t>Date</a:t>
            </a:r>
            <a:r>
              <a:rPr sz="1750" dirty="0">
                <a:latin typeface="Microsoft Sans Serif"/>
                <a:cs typeface="Microsoft Sans Serif"/>
              </a:rPr>
              <a:t>)  implement</a:t>
            </a:r>
            <a:r>
              <a:rPr sz="1750" spc="-20" dirty="0">
                <a:latin typeface="Microsoft Sans Serif"/>
                <a:cs typeface="Microsoft Sans Serif"/>
              </a:rPr>
              <a:t> </a:t>
            </a:r>
            <a:r>
              <a:rPr sz="1750" dirty="0">
                <a:latin typeface="Courier" charset="0"/>
                <a:cs typeface="Courier" charset="0"/>
              </a:rPr>
              <a:t>Comparable</a:t>
            </a:r>
            <a:r>
              <a:rPr sz="1750" dirty="0">
                <a:latin typeface="Microsoft Sans Serif"/>
                <a:cs typeface="Microsoft Sans Serif"/>
              </a:rPr>
              <a:t>.</a:t>
            </a:r>
          </a:p>
          <a:p>
            <a:pPr marL="12700" marR="64769">
              <a:lnSpc>
                <a:spcPct val="115900"/>
              </a:lnSpc>
              <a:spcBef>
                <a:spcPts val="470"/>
              </a:spcBef>
            </a:pPr>
            <a:r>
              <a:rPr sz="1750" dirty="0">
                <a:latin typeface="Microsoft Sans Serif"/>
                <a:cs typeface="Microsoft Sans Serif"/>
              </a:rPr>
              <a:t>You can implement </a:t>
            </a:r>
            <a:r>
              <a:rPr sz="1750" spc="5" dirty="0">
                <a:latin typeface="Courier" charset="0"/>
                <a:cs typeface="Courier" charset="0"/>
              </a:rPr>
              <a:t>Comparable</a:t>
            </a:r>
            <a:r>
              <a:rPr sz="1750" spc="-480" dirty="0">
                <a:latin typeface="Courier" charset="0"/>
                <a:cs typeface="Courier" charset="0"/>
              </a:rPr>
              <a:t> </a:t>
            </a:r>
            <a:r>
              <a:rPr sz="1750" dirty="0">
                <a:latin typeface="Microsoft Sans Serif"/>
                <a:cs typeface="Microsoft Sans Serif"/>
              </a:rPr>
              <a:t>interface for your  </a:t>
            </a:r>
            <a:r>
              <a:rPr sz="1750" spc="5" dirty="0">
                <a:latin typeface="Microsoft Sans Serif"/>
                <a:cs typeface="Microsoft Sans Serif"/>
              </a:rPr>
              <a:t>own</a:t>
            </a:r>
            <a:r>
              <a:rPr sz="1750" spc="-65" dirty="0">
                <a:latin typeface="Microsoft Sans Serif"/>
                <a:cs typeface="Microsoft Sans Serif"/>
              </a:rPr>
              <a:t> </a:t>
            </a:r>
            <a:r>
              <a:rPr sz="1750" dirty="0">
                <a:latin typeface="Microsoft Sans Serif"/>
                <a:cs typeface="Microsoft Sans Serif"/>
              </a:rPr>
              <a:t>classes.</a:t>
            </a:r>
          </a:p>
          <a:p>
            <a:pPr marL="12700">
              <a:lnSpc>
                <a:spcPct val="100000"/>
              </a:lnSpc>
              <a:spcBef>
                <a:spcPts val="880"/>
              </a:spcBef>
            </a:pPr>
            <a:r>
              <a:rPr sz="1750" dirty="0">
                <a:latin typeface="Microsoft Sans Serif"/>
                <a:cs typeface="Microsoft Sans Serif"/>
              </a:rPr>
              <a:t>The </a:t>
            </a:r>
            <a:r>
              <a:rPr sz="1750" spc="5" dirty="0">
                <a:latin typeface="Courier" charset="0"/>
                <a:cs typeface="Courier" charset="0"/>
              </a:rPr>
              <a:t>Country</a:t>
            </a:r>
            <a:r>
              <a:rPr sz="1750" spc="-500" dirty="0">
                <a:latin typeface="Courier" charset="0"/>
                <a:cs typeface="Courier" charset="0"/>
              </a:rPr>
              <a:t> </a:t>
            </a:r>
            <a:r>
              <a:rPr sz="1750" dirty="0">
                <a:latin typeface="Microsoft Sans Serif"/>
                <a:cs typeface="Microsoft Sans Serif"/>
              </a:rPr>
              <a:t>class could implement </a:t>
            </a:r>
            <a:r>
              <a:rPr sz="1750" dirty="0">
                <a:latin typeface="Courier" charset="0"/>
                <a:cs typeface="Courier" charset="0"/>
              </a:rPr>
              <a:t>Comparable</a:t>
            </a:r>
            <a:r>
              <a:rPr sz="1750" dirty="0">
                <a:latin typeface="Microsoft Sans Serif"/>
                <a:cs typeface="Microsoft Sans Serif"/>
              </a:rPr>
              <a:t>:</a:t>
            </a:r>
          </a:p>
        </p:txBody>
      </p:sp>
      <p:sp>
        <p:nvSpPr>
          <p:cNvPr id="10" name="object 10"/>
          <p:cNvSpPr txBox="1"/>
          <p:nvPr/>
        </p:nvSpPr>
        <p:spPr>
          <a:xfrm>
            <a:off x="1070915" y="2692322"/>
            <a:ext cx="5044440" cy="1266190"/>
          </a:xfrm>
          <a:prstGeom prst="rect">
            <a:avLst/>
          </a:prstGeom>
          <a:ln w="9968">
            <a:solidFill>
              <a:srgbClr val="CCCCCC"/>
            </a:solidFill>
          </a:ln>
        </p:spPr>
        <p:txBody>
          <a:bodyPr vert="horz" wrap="square" lIns="0" tIns="60960" rIns="0" bIns="0" rtlCol="0">
            <a:spAutoFit/>
          </a:bodyPr>
          <a:lstStyle/>
          <a:p>
            <a:pPr marL="62865">
              <a:lnSpc>
                <a:spcPts val="1260"/>
              </a:lnSpc>
              <a:spcBef>
                <a:spcPts val="480"/>
              </a:spcBef>
            </a:pPr>
            <a:r>
              <a:rPr sz="1050" dirty="0">
                <a:latin typeface="Courier" charset="0"/>
                <a:cs typeface="Courier" charset="0"/>
              </a:rPr>
              <a:t>public class Country implements</a:t>
            </a:r>
            <a:r>
              <a:rPr sz="1050" spc="35" dirty="0">
                <a:latin typeface="Courier" charset="0"/>
                <a:cs typeface="Courier" charset="0"/>
              </a:rPr>
              <a:t> </a:t>
            </a:r>
            <a:r>
              <a:rPr sz="1050" dirty="0">
                <a:latin typeface="Courier" charset="0"/>
                <a:cs typeface="Courier" charset="0"/>
              </a:rPr>
              <a:t>Comparable&lt;Country&gt;</a:t>
            </a:r>
          </a:p>
          <a:p>
            <a:pPr marL="62865">
              <a:lnSpc>
                <a:spcPts val="1255"/>
              </a:lnSpc>
            </a:pPr>
            <a:r>
              <a:rPr sz="1050" dirty="0">
                <a:latin typeface="Courier" charset="0"/>
                <a:cs typeface="Courier" charset="0"/>
              </a:rPr>
              <a:t>{</a:t>
            </a:r>
          </a:p>
          <a:p>
            <a:pPr marL="304800">
              <a:lnSpc>
                <a:spcPts val="1255"/>
              </a:lnSpc>
            </a:pPr>
            <a:r>
              <a:rPr sz="1050" dirty="0">
                <a:latin typeface="Courier" charset="0"/>
                <a:cs typeface="Courier" charset="0"/>
              </a:rPr>
              <a:t>public int compareTo(Country</a:t>
            </a:r>
            <a:r>
              <a:rPr sz="1050" spc="-10" dirty="0">
                <a:latin typeface="Courier" charset="0"/>
                <a:cs typeface="Courier" charset="0"/>
              </a:rPr>
              <a:t> </a:t>
            </a:r>
            <a:r>
              <a:rPr sz="1050" dirty="0">
                <a:latin typeface="Courier" charset="0"/>
                <a:cs typeface="Courier" charset="0"/>
              </a:rPr>
              <a:t>other)</a:t>
            </a:r>
          </a:p>
          <a:p>
            <a:pPr marL="304800">
              <a:lnSpc>
                <a:spcPts val="1255"/>
              </a:lnSpc>
            </a:pPr>
            <a:r>
              <a:rPr sz="1050" dirty="0">
                <a:latin typeface="Courier" charset="0"/>
                <a:cs typeface="Courier" charset="0"/>
              </a:rPr>
              <a:t>{</a:t>
            </a:r>
          </a:p>
          <a:p>
            <a:pPr marR="702310" algn="ctr">
              <a:lnSpc>
                <a:spcPts val="1255"/>
              </a:lnSpc>
            </a:pPr>
            <a:r>
              <a:rPr sz="1050" dirty="0">
                <a:latin typeface="Courier" charset="0"/>
                <a:cs typeface="Courier" charset="0"/>
              </a:rPr>
              <a:t>return Double.compare(area,</a:t>
            </a:r>
            <a:r>
              <a:rPr sz="1050" spc="10" dirty="0">
                <a:latin typeface="Courier" charset="0"/>
                <a:cs typeface="Courier" charset="0"/>
              </a:rPr>
              <a:t> </a:t>
            </a:r>
            <a:r>
              <a:rPr sz="1050" dirty="0">
                <a:latin typeface="Courier" charset="0"/>
                <a:cs typeface="Courier" charset="0"/>
              </a:rPr>
              <a:t>other.area);</a:t>
            </a:r>
          </a:p>
          <a:p>
            <a:pPr marL="304800">
              <a:lnSpc>
                <a:spcPts val="1255"/>
              </a:lnSpc>
            </a:pPr>
            <a:r>
              <a:rPr sz="1050" dirty="0">
                <a:latin typeface="Courier" charset="0"/>
                <a:cs typeface="Courier" charset="0"/>
              </a:rPr>
              <a:t>}</a:t>
            </a:r>
          </a:p>
          <a:p>
            <a:pPr marL="62865">
              <a:lnSpc>
                <a:spcPts val="1260"/>
              </a:lnSpc>
            </a:pPr>
            <a:r>
              <a:rPr sz="1050" dirty="0">
                <a:latin typeface="Courier" charset="0"/>
                <a:cs typeface="Courier" charset="0"/>
              </a:rPr>
              <a:t>}</a:t>
            </a:r>
          </a:p>
        </p:txBody>
      </p:sp>
      <p:sp>
        <p:nvSpPr>
          <p:cNvPr id="11" name="object 11"/>
          <p:cNvSpPr/>
          <p:nvPr/>
        </p:nvSpPr>
        <p:spPr>
          <a:xfrm>
            <a:off x="866566" y="4157652"/>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12" name="object 12"/>
          <p:cNvSpPr txBox="1"/>
          <p:nvPr/>
        </p:nvSpPr>
        <p:spPr>
          <a:xfrm>
            <a:off x="1049182" y="4035078"/>
            <a:ext cx="3898265" cy="594360"/>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You could pass an array of countries</a:t>
            </a:r>
            <a:r>
              <a:rPr sz="1750" spc="140" dirty="0">
                <a:latin typeface="Microsoft Sans Serif"/>
                <a:cs typeface="Microsoft Sans Serif"/>
              </a:rPr>
              <a:t> </a:t>
            </a:r>
            <a:r>
              <a:rPr sz="1750" dirty="0">
                <a:latin typeface="Microsoft Sans Serif"/>
                <a:cs typeface="Microsoft Sans Serif"/>
              </a:rPr>
              <a:t>to</a:t>
            </a:r>
          </a:p>
          <a:p>
            <a:pPr marL="12700">
              <a:lnSpc>
                <a:spcPct val="100000"/>
              </a:lnSpc>
              <a:spcBef>
                <a:spcPts val="409"/>
              </a:spcBef>
            </a:pPr>
            <a:r>
              <a:rPr sz="1750" spc="5" dirty="0">
                <a:latin typeface="Courier" charset="0"/>
                <a:cs typeface="Courier" charset="0"/>
              </a:rPr>
              <a:t>Arrays.sort</a:t>
            </a:r>
            <a:endParaRPr sz="1750" dirty="0">
              <a:latin typeface="Courier" charset="0"/>
              <a:cs typeface="Courier" charset="0"/>
            </a:endParaRPr>
          </a:p>
        </p:txBody>
      </p:sp>
      <p:sp>
        <p:nvSpPr>
          <p:cNvPr id="13" name="object 13"/>
          <p:cNvSpPr txBox="1"/>
          <p:nvPr/>
        </p:nvSpPr>
        <p:spPr>
          <a:xfrm>
            <a:off x="1126123" y="4781881"/>
            <a:ext cx="3012440" cy="330200"/>
          </a:xfrm>
          <a:prstGeom prst="rect">
            <a:avLst/>
          </a:prstGeom>
        </p:spPr>
        <p:txBody>
          <a:bodyPr vert="horz" wrap="square" lIns="0" tIns="0" rIns="0" bIns="0" rtlCol="0">
            <a:spAutoFit/>
          </a:bodyPr>
          <a:lstStyle/>
          <a:p>
            <a:pPr marL="12700">
              <a:lnSpc>
                <a:spcPts val="1260"/>
              </a:lnSpc>
            </a:pPr>
            <a:r>
              <a:rPr sz="1050" dirty="0">
                <a:latin typeface="Courier" charset="0"/>
                <a:cs typeface="Courier" charset="0"/>
              </a:rPr>
              <a:t>Country[] countries = new</a:t>
            </a:r>
            <a:r>
              <a:rPr sz="1050" spc="-5" dirty="0">
                <a:latin typeface="Courier" charset="0"/>
                <a:cs typeface="Courier" charset="0"/>
              </a:rPr>
              <a:t> </a:t>
            </a:r>
            <a:r>
              <a:rPr sz="1050" dirty="0">
                <a:latin typeface="Courier" charset="0"/>
                <a:cs typeface="Courier" charset="0"/>
              </a:rPr>
              <a:t>Country[n];</a:t>
            </a:r>
          </a:p>
          <a:p>
            <a:pPr marL="12700">
              <a:lnSpc>
                <a:spcPts val="1260"/>
              </a:lnSpc>
            </a:pPr>
            <a:r>
              <a:rPr sz="1050" dirty="0">
                <a:latin typeface="Courier" charset="0"/>
                <a:cs typeface="Courier" charset="0"/>
              </a:rPr>
              <a:t>// Add</a:t>
            </a:r>
            <a:r>
              <a:rPr sz="1050" spc="-60" dirty="0">
                <a:latin typeface="Courier" charset="0"/>
                <a:cs typeface="Courier" charset="0"/>
              </a:rPr>
              <a:t> </a:t>
            </a:r>
            <a:r>
              <a:rPr sz="1050" dirty="0">
                <a:latin typeface="Courier" charset="0"/>
                <a:cs typeface="Courier" charset="0"/>
              </a:rPr>
              <a:t>countries</a:t>
            </a:r>
          </a:p>
        </p:txBody>
      </p:sp>
      <p:sp>
        <p:nvSpPr>
          <p:cNvPr id="16" name="object 2"/>
          <p:cNvSpPr/>
          <p:nvPr/>
        </p:nvSpPr>
        <p:spPr>
          <a:xfrm>
            <a:off x="1070915" y="5198159"/>
            <a:ext cx="5044440" cy="245745"/>
          </a:xfrm>
          <a:custGeom>
            <a:avLst/>
            <a:gdLst/>
            <a:ahLst/>
            <a:cxnLst/>
            <a:rect l="l" t="t" r="r" b="b"/>
            <a:pathLst>
              <a:path w="5044440" h="245745">
                <a:moveTo>
                  <a:pt x="5043924" y="0"/>
                </a:moveTo>
                <a:lnTo>
                  <a:pt x="5043924" y="245559"/>
                </a:lnTo>
                <a:lnTo>
                  <a:pt x="0" y="245559"/>
                </a:lnTo>
                <a:lnTo>
                  <a:pt x="0" y="0"/>
                </a:lnTo>
              </a:path>
            </a:pathLst>
          </a:custGeom>
          <a:ln w="9968">
            <a:solidFill>
              <a:srgbClr val="CCCCCC"/>
            </a:solidFill>
          </a:ln>
        </p:spPr>
        <p:txBody>
          <a:bodyPr wrap="square" lIns="0" tIns="0" rIns="0" bIns="0" rtlCol="0"/>
          <a:lstStyle/>
          <a:p>
            <a:endParaRPr/>
          </a:p>
        </p:txBody>
      </p:sp>
      <p:sp>
        <p:nvSpPr>
          <p:cNvPr id="17" name="object 3"/>
          <p:cNvSpPr txBox="1"/>
          <p:nvPr/>
        </p:nvSpPr>
        <p:spPr>
          <a:xfrm>
            <a:off x="1126123" y="5200712"/>
            <a:ext cx="4142740" cy="161583"/>
          </a:xfrm>
          <a:prstGeom prst="rect">
            <a:avLst/>
          </a:prstGeom>
        </p:spPr>
        <p:txBody>
          <a:bodyPr vert="horz" wrap="square" lIns="0" tIns="0" rIns="0" bIns="0" rtlCol="0">
            <a:spAutoFit/>
          </a:bodyPr>
          <a:lstStyle/>
          <a:p>
            <a:pPr marL="12700">
              <a:lnSpc>
                <a:spcPct val="100000"/>
              </a:lnSpc>
            </a:pPr>
            <a:r>
              <a:rPr sz="1050" dirty="0">
                <a:latin typeface="Courier" charset="0"/>
                <a:cs typeface="Courier" charset="0"/>
              </a:rPr>
              <a:t>Arrays.sort(countries); // Sorts by increasing</a:t>
            </a:r>
            <a:r>
              <a:rPr sz="1050" spc="35" dirty="0">
                <a:latin typeface="Courier" charset="0"/>
                <a:cs typeface="Courier" charset="0"/>
              </a:rPr>
              <a:t> </a:t>
            </a:r>
            <a:r>
              <a:rPr sz="1050" dirty="0">
                <a:latin typeface="Courier" charset="0"/>
                <a:cs typeface="Courier" charset="0"/>
              </a:rPr>
              <a:t>area</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700952"/>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The </a:t>
            </a:r>
            <a:r>
              <a:rPr spc="135" dirty="0"/>
              <a:t>Comparator</a:t>
            </a:r>
            <a:r>
              <a:rPr spc="-45" dirty="0"/>
              <a:t> </a:t>
            </a:r>
            <a:r>
              <a:rPr spc="70" dirty="0"/>
              <a:t>Interface</a:t>
            </a:r>
          </a:p>
        </p:txBody>
      </p:sp>
      <p:sp>
        <p:nvSpPr>
          <p:cNvPr id="4" name="object 4"/>
          <p:cNvSpPr/>
          <p:nvPr/>
        </p:nvSpPr>
        <p:spPr>
          <a:xfrm>
            <a:off x="866566" y="106977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66566" y="1428633"/>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66566" y="2116441"/>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66566" y="2475297"/>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866566" y="2844122"/>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1049182" y="947202"/>
            <a:ext cx="4853940" cy="2379980"/>
          </a:xfrm>
          <a:prstGeom prst="rect">
            <a:avLst/>
          </a:prstGeom>
        </p:spPr>
        <p:txBody>
          <a:bodyPr vert="horz" wrap="square" lIns="0" tIns="0" rIns="0" bIns="0" rtlCol="0">
            <a:spAutoFit/>
          </a:bodyPr>
          <a:lstStyle/>
          <a:p>
            <a:pPr marL="12700">
              <a:lnSpc>
                <a:spcPct val="100000"/>
              </a:lnSpc>
            </a:pPr>
            <a:r>
              <a:rPr sz="1750" spc="5" dirty="0">
                <a:latin typeface="Courier" charset="0"/>
                <a:cs typeface="Courier" charset="0"/>
              </a:rPr>
              <a:t>Arrays.sort(array)</a:t>
            </a:r>
            <a:r>
              <a:rPr sz="1750" spc="-550" dirty="0">
                <a:latin typeface="Courier" charset="0"/>
                <a:cs typeface="Courier" charset="0"/>
              </a:rPr>
              <a:t> </a:t>
            </a:r>
            <a:r>
              <a:rPr sz="1750" dirty="0">
                <a:latin typeface="Microsoft Sans Serif"/>
                <a:cs typeface="Microsoft Sans Serif"/>
              </a:rPr>
              <a:t>sorts the given array...</a:t>
            </a:r>
          </a:p>
          <a:p>
            <a:pPr marL="12700">
              <a:lnSpc>
                <a:spcPct val="100000"/>
              </a:lnSpc>
              <a:spcBef>
                <a:spcPts val="725"/>
              </a:spcBef>
            </a:pPr>
            <a:r>
              <a:rPr sz="1750" dirty="0">
                <a:latin typeface="Microsoft Sans Serif"/>
                <a:cs typeface="Microsoft Sans Serif"/>
              </a:rPr>
              <a:t>...provided the elements implement</a:t>
            </a:r>
            <a:r>
              <a:rPr sz="1750" spc="70" dirty="0">
                <a:latin typeface="Microsoft Sans Serif"/>
                <a:cs typeface="Microsoft Sans Serif"/>
              </a:rPr>
              <a:t> </a:t>
            </a:r>
            <a:r>
              <a:rPr sz="1750" dirty="0">
                <a:latin typeface="Microsoft Sans Serif"/>
                <a:cs typeface="Microsoft Sans Serif"/>
              </a:rPr>
              <a:t>the</a:t>
            </a:r>
          </a:p>
          <a:p>
            <a:pPr marL="12700">
              <a:lnSpc>
                <a:spcPct val="100000"/>
              </a:lnSpc>
              <a:spcBef>
                <a:spcPts val="409"/>
              </a:spcBef>
            </a:pPr>
            <a:r>
              <a:rPr sz="1750" spc="5" dirty="0">
                <a:latin typeface="Courier" charset="0"/>
                <a:cs typeface="Courier" charset="0"/>
              </a:rPr>
              <a:t>Comparable</a:t>
            </a:r>
            <a:r>
              <a:rPr sz="1750" spc="-650" dirty="0">
                <a:latin typeface="Courier" charset="0"/>
                <a:cs typeface="Courier" charset="0"/>
              </a:rPr>
              <a:t> </a:t>
            </a:r>
            <a:r>
              <a:rPr sz="1750" dirty="0">
                <a:latin typeface="Microsoft Sans Serif"/>
                <a:cs typeface="Microsoft Sans Serif"/>
              </a:rPr>
              <a:t>interface</a:t>
            </a:r>
          </a:p>
          <a:p>
            <a:pPr marL="12700">
              <a:lnSpc>
                <a:spcPct val="100000"/>
              </a:lnSpc>
              <a:spcBef>
                <a:spcPts val="805"/>
              </a:spcBef>
            </a:pPr>
            <a:r>
              <a:rPr sz="1750" dirty="0">
                <a:latin typeface="Microsoft Sans Serif"/>
                <a:cs typeface="Microsoft Sans Serif"/>
              </a:rPr>
              <a:t>What </a:t>
            </a:r>
            <a:r>
              <a:rPr sz="1750" spc="-5" dirty="0">
                <a:latin typeface="Microsoft Sans Serif"/>
                <a:cs typeface="Microsoft Sans Serif"/>
              </a:rPr>
              <a:t>if </a:t>
            </a:r>
            <a:r>
              <a:rPr sz="1750" dirty="0">
                <a:latin typeface="Microsoft Sans Serif"/>
                <a:cs typeface="Microsoft Sans Serif"/>
              </a:rPr>
              <a:t>you have a class that</a:t>
            </a:r>
            <a:r>
              <a:rPr sz="1750" spc="155" dirty="0">
                <a:latin typeface="Microsoft Sans Serif"/>
                <a:cs typeface="Microsoft Sans Serif"/>
              </a:rPr>
              <a:t> </a:t>
            </a:r>
            <a:r>
              <a:rPr sz="1750" dirty="0">
                <a:latin typeface="Microsoft Sans Serif"/>
                <a:cs typeface="Microsoft Sans Serif"/>
              </a:rPr>
              <a:t>doesn't?</a:t>
            </a:r>
          </a:p>
          <a:p>
            <a:pPr marL="12700">
              <a:lnSpc>
                <a:spcPct val="100000"/>
              </a:lnSpc>
              <a:spcBef>
                <a:spcPts val="725"/>
              </a:spcBef>
            </a:pPr>
            <a:r>
              <a:rPr sz="1750" dirty="0">
                <a:latin typeface="Microsoft Sans Serif"/>
                <a:cs typeface="Microsoft Sans Serif"/>
              </a:rPr>
              <a:t>Or </a:t>
            </a:r>
            <a:r>
              <a:rPr sz="1750" spc="-5" dirty="0">
                <a:latin typeface="Microsoft Sans Serif"/>
                <a:cs typeface="Microsoft Sans Serif"/>
              </a:rPr>
              <a:t>if </a:t>
            </a:r>
            <a:r>
              <a:rPr sz="1750" dirty="0">
                <a:latin typeface="Microsoft Sans Serif"/>
                <a:cs typeface="Microsoft Sans Serif"/>
              </a:rPr>
              <a:t>you want to sort by another</a:t>
            </a:r>
            <a:r>
              <a:rPr sz="1750" spc="175" dirty="0">
                <a:latin typeface="Microsoft Sans Serif"/>
                <a:cs typeface="Microsoft Sans Serif"/>
              </a:rPr>
              <a:t> </a:t>
            </a:r>
            <a:r>
              <a:rPr sz="1750" dirty="0">
                <a:latin typeface="Microsoft Sans Serif"/>
                <a:cs typeface="Microsoft Sans Serif"/>
              </a:rPr>
              <a:t>criterion?</a:t>
            </a:r>
          </a:p>
          <a:p>
            <a:pPr marL="12700" marR="5080">
              <a:lnSpc>
                <a:spcPct val="119600"/>
              </a:lnSpc>
              <a:spcBef>
                <a:spcPts val="390"/>
              </a:spcBef>
            </a:pPr>
            <a:r>
              <a:rPr sz="1750" dirty="0">
                <a:latin typeface="Microsoft Sans Serif"/>
                <a:cs typeface="Microsoft Sans Serif"/>
              </a:rPr>
              <a:t>Then supply an object of a class that implements  the </a:t>
            </a:r>
            <a:r>
              <a:rPr sz="1750" spc="5" dirty="0">
                <a:latin typeface="Courier" charset="0"/>
                <a:cs typeface="Courier" charset="0"/>
              </a:rPr>
              <a:t>Comparator</a:t>
            </a:r>
            <a:r>
              <a:rPr sz="1750" spc="-620" dirty="0">
                <a:latin typeface="Courier" charset="0"/>
                <a:cs typeface="Courier" charset="0"/>
              </a:rPr>
              <a:t> </a:t>
            </a:r>
            <a:r>
              <a:rPr sz="1750" dirty="0">
                <a:latin typeface="Microsoft Sans Serif"/>
                <a:cs typeface="Microsoft Sans Serif"/>
              </a:rPr>
              <a:t>interface</a:t>
            </a:r>
          </a:p>
        </p:txBody>
      </p:sp>
      <p:sp>
        <p:nvSpPr>
          <p:cNvPr id="10" name="object 10"/>
          <p:cNvSpPr txBox="1"/>
          <p:nvPr/>
        </p:nvSpPr>
        <p:spPr>
          <a:xfrm>
            <a:off x="1070915" y="3422279"/>
            <a:ext cx="5044440" cy="728405"/>
          </a:xfrm>
          <a:prstGeom prst="rect">
            <a:avLst/>
          </a:prstGeom>
          <a:ln w="9968">
            <a:solidFill>
              <a:srgbClr val="CCCCCC"/>
            </a:solidFill>
          </a:ln>
        </p:spPr>
        <p:txBody>
          <a:bodyPr vert="horz" wrap="square" lIns="0" tIns="60960" rIns="0" bIns="0" rtlCol="0">
            <a:spAutoFit/>
          </a:bodyPr>
          <a:lstStyle/>
          <a:p>
            <a:pPr marL="62865">
              <a:lnSpc>
                <a:spcPts val="1260"/>
              </a:lnSpc>
              <a:spcBef>
                <a:spcPts val="480"/>
              </a:spcBef>
            </a:pPr>
            <a:r>
              <a:rPr sz="1050" dirty="0">
                <a:latin typeface="Courier" charset="0"/>
                <a:cs typeface="Courier" charset="0"/>
              </a:rPr>
              <a:t>public interface</a:t>
            </a:r>
            <a:r>
              <a:rPr sz="1050" spc="-20" dirty="0">
                <a:latin typeface="Courier" charset="0"/>
                <a:cs typeface="Courier" charset="0"/>
              </a:rPr>
              <a:t> </a:t>
            </a:r>
            <a:r>
              <a:rPr sz="1050" dirty="0">
                <a:latin typeface="Courier" charset="0"/>
                <a:cs typeface="Courier" charset="0"/>
              </a:rPr>
              <a:t>Comparator&lt;T&gt;</a:t>
            </a:r>
          </a:p>
          <a:p>
            <a:pPr marL="62865">
              <a:lnSpc>
                <a:spcPts val="1255"/>
              </a:lnSpc>
            </a:pPr>
            <a:r>
              <a:rPr sz="1050" dirty="0">
                <a:latin typeface="Courier" charset="0"/>
                <a:cs typeface="Courier" charset="0"/>
              </a:rPr>
              <a:t>{</a:t>
            </a:r>
          </a:p>
          <a:p>
            <a:pPr marL="304800">
              <a:lnSpc>
                <a:spcPts val="1255"/>
              </a:lnSpc>
            </a:pPr>
            <a:r>
              <a:rPr sz="1050" dirty="0">
                <a:latin typeface="Courier" charset="0"/>
                <a:cs typeface="Courier" charset="0"/>
              </a:rPr>
              <a:t>int compare(T a, T</a:t>
            </a:r>
            <a:r>
              <a:rPr sz="1050" spc="-50" dirty="0">
                <a:latin typeface="Courier" charset="0"/>
                <a:cs typeface="Courier" charset="0"/>
              </a:rPr>
              <a:t> </a:t>
            </a:r>
            <a:r>
              <a:rPr sz="1050" dirty="0">
                <a:latin typeface="Courier" charset="0"/>
                <a:cs typeface="Courier" charset="0"/>
              </a:rPr>
              <a:t>b);</a:t>
            </a:r>
          </a:p>
          <a:p>
            <a:pPr marL="62865">
              <a:lnSpc>
                <a:spcPts val="1260"/>
              </a:lnSpc>
            </a:pPr>
            <a:r>
              <a:rPr sz="1050" dirty="0">
                <a:latin typeface="Courier" charset="0"/>
                <a:cs typeface="Courier" charset="0"/>
              </a:rPr>
              <a:t>}</a:t>
            </a:r>
          </a:p>
        </p:txBody>
      </p:sp>
      <p:sp>
        <p:nvSpPr>
          <p:cNvPr id="11" name="object 11"/>
          <p:cNvSpPr/>
          <p:nvPr/>
        </p:nvSpPr>
        <p:spPr>
          <a:xfrm>
            <a:off x="866566" y="4409134"/>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12" name="object 12"/>
          <p:cNvSpPr txBox="1"/>
          <p:nvPr/>
        </p:nvSpPr>
        <p:spPr>
          <a:xfrm>
            <a:off x="1049182" y="4286560"/>
            <a:ext cx="5351618" cy="1472198"/>
          </a:xfrm>
          <a:prstGeom prst="rect">
            <a:avLst/>
          </a:prstGeom>
        </p:spPr>
        <p:txBody>
          <a:bodyPr vert="horz" wrap="square" lIns="0" tIns="0" rIns="0" bIns="0" rtlCol="0">
            <a:spAutoFit/>
          </a:bodyPr>
          <a:lstStyle/>
          <a:p>
            <a:pPr marL="12700">
              <a:lnSpc>
                <a:spcPct val="100000"/>
              </a:lnSpc>
            </a:pPr>
            <a:r>
              <a:rPr sz="1750" spc="5" dirty="0">
                <a:latin typeface="Courier" charset="0"/>
                <a:cs typeface="Courier" charset="0"/>
              </a:rPr>
              <a:t>compare</a:t>
            </a:r>
            <a:r>
              <a:rPr sz="1750" spc="-600" dirty="0">
                <a:latin typeface="Courier" charset="0"/>
                <a:cs typeface="Courier" charset="0"/>
              </a:rPr>
              <a:t> </a:t>
            </a:r>
            <a:r>
              <a:rPr sz="1750" dirty="0">
                <a:latin typeface="Microsoft Sans Serif"/>
                <a:cs typeface="Microsoft Sans Serif"/>
              </a:rPr>
              <a:t>method returns</a:t>
            </a:r>
          </a:p>
          <a:p>
            <a:pPr marL="414020">
              <a:lnSpc>
                <a:spcPct val="100000"/>
              </a:lnSpc>
              <a:spcBef>
                <a:spcPts val="1125"/>
              </a:spcBef>
            </a:pPr>
            <a:r>
              <a:rPr sz="1350" spc="-5" dirty="0">
                <a:latin typeface="Arial"/>
                <a:cs typeface="Arial"/>
              </a:rPr>
              <a:t>a negative integer if </a:t>
            </a:r>
            <a:r>
              <a:rPr sz="1350" spc="-5" dirty="0">
                <a:latin typeface="Courier" charset="0"/>
                <a:cs typeface="Courier" charset="0"/>
              </a:rPr>
              <a:t>a</a:t>
            </a:r>
            <a:r>
              <a:rPr sz="1350" spc="-475" dirty="0">
                <a:latin typeface="Courier" charset="0"/>
                <a:cs typeface="Courier" charset="0"/>
              </a:rPr>
              <a:t> </a:t>
            </a:r>
            <a:r>
              <a:rPr sz="1350" spc="-5" dirty="0">
                <a:latin typeface="Arial"/>
                <a:cs typeface="Arial"/>
              </a:rPr>
              <a:t>comes before </a:t>
            </a:r>
            <a:r>
              <a:rPr sz="1350" spc="-5" dirty="0">
                <a:latin typeface="Courier" charset="0"/>
                <a:cs typeface="Courier" charset="0"/>
              </a:rPr>
              <a:t>b</a:t>
            </a:r>
            <a:endParaRPr sz="1350" dirty="0">
              <a:latin typeface="Courier" charset="0"/>
              <a:cs typeface="Courier" charset="0"/>
            </a:endParaRPr>
          </a:p>
          <a:p>
            <a:pPr marL="414020">
              <a:lnSpc>
                <a:spcPct val="100000"/>
              </a:lnSpc>
              <a:spcBef>
                <a:spcPts val="575"/>
              </a:spcBef>
            </a:pPr>
            <a:r>
              <a:rPr sz="1350" spc="-5" dirty="0">
                <a:latin typeface="Arial"/>
                <a:cs typeface="Arial"/>
              </a:rPr>
              <a:t>a positive integer if </a:t>
            </a:r>
            <a:r>
              <a:rPr sz="1350" spc="-5" dirty="0">
                <a:latin typeface="Courier" charset="0"/>
                <a:cs typeface="Courier" charset="0"/>
              </a:rPr>
              <a:t>a</a:t>
            </a:r>
            <a:r>
              <a:rPr sz="1350" spc="-470" dirty="0">
                <a:latin typeface="Courier" charset="0"/>
                <a:cs typeface="Courier" charset="0"/>
              </a:rPr>
              <a:t> </a:t>
            </a:r>
            <a:r>
              <a:rPr sz="1350" spc="-5" dirty="0">
                <a:latin typeface="Arial"/>
                <a:cs typeface="Arial"/>
              </a:rPr>
              <a:t>comes after </a:t>
            </a:r>
            <a:r>
              <a:rPr sz="1350" spc="-5" dirty="0" smtClean="0">
                <a:latin typeface="Courier" charset="0"/>
                <a:cs typeface="Courier" charset="0"/>
              </a:rPr>
              <a:t>b</a:t>
            </a:r>
            <a:endParaRPr lang="en-US" sz="1350" spc="-5" dirty="0" smtClean="0">
              <a:latin typeface="Courier" charset="0"/>
              <a:cs typeface="Courier" charset="0"/>
            </a:endParaRPr>
          </a:p>
          <a:p>
            <a:pPr marL="414020">
              <a:spcBef>
                <a:spcPts val="575"/>
              </a:spcBef>
            </a:pPr>
            <a:r>
              <a:rPr lang="en-US" sz="1350" spc="-5" dirty="0">
                <a:latin typeface="Arial"/>
                <a:cs typeface="Arial"/>
              </a:rPr>
              <a:t>zero if </a:t>
            </a:r>
            <a:r>
              <a:rPr lang="en-US" sz="1350" spc="-5" dirty="0">
                <a:latin typeface="Courier" charset="0"/>
                <a:cs typeface="Courier" charset="0"/>
              </a:rPr>
              <a:t>a</a:t>
            </a:r>
            <a:r>
              <a:rPr lang="en-US" sz="1350" spc="-445" dirty="0">
                <a:latin typeface="Courier" charset="0"/>
                <a:cs typeface="Courier" charset="0"/>
              </a:rPr>
              <a:t> </a:t>
            </a:r>
            <a:r>
              <a:rPr lang="en-US" sz="1350" spc="-5" dirty="0">
                <a:latin typeface="Arial"/>
                <a:cs typeface="Arial"/>
              </a:rPr>
              <a:t>and </a:t>
            </a:r>
            <a:r>
              <a:rPr lang="en-US" sz="1350" spc="-5" dirty="0">
                <a:latin typeface="Courier" charset="0"/>
                <a:cs typeface="Courier" charset="0"/>
              </a:rPr>
              <a:t>b</a:t>
            </a:r>
            <a:r>
              <a:rPr lang="en-US" sz="1350" spc="-445" dirty="0">
                <a:latin typeface="Courier" charset="0"/>
                <a:cs typeface="Courier" charset="0"/>
              </a:rPr>
              <a:t> </a:t>
            </a:r>
            <a:r>
              <a:rPr lang="en-US" sz="1350" spc="-5" dirty="0">
                <a:latin typeface="Arial"/>
                <a:cs typeface="Arial"/>
              </a:rPr>
              <a:t>are equal, or if their order doesn't matter</a:t>
            </a:r>
            <a:endParaRPr lang="en-US" sz="1350" dirty="0">
              <a:latin typeface="Arial"/>
              <a:cs typeface="Arial"/>
            </a:endParaRPr>
          </a:p>
          <a:p>
            <a:pPr marL="414020">
              <a:lnSpc>
                <a:spcPct val="100000"/>
              </a:lnSpc>
              <a:spcBef>
                <a:spcPts val="575"/>
              </a:spcBef>
            </a:pPr>
            <a:endParaRPr sz="135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88231"/>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0" dirty="0"/>
              <a:t>section_1/</a:t>
            </a:r>
            <a:r>
              <a:rPr spc="90" dirty="0">
                <a:solidFill>
                  <a:srgbClr val="000080"/>
                </a:solidFill>
                <a:hlinkClick r:id="rId2"/>
              </a:rPr>
              <a:t>SelectionSortDemo.java</a:t>
            </a:r>
          </a:p>
        </p:txBody>
      </p:sp>
      <p:sp>
        <p:nvSpPr>
          <p:cNvPr id="4" name="object 4"/>
          <p:cNvSpPr/>
          <p:nvPr/>
        </p:nvSpPr>
        <p:spPr>
          <a:xfrm>
            <a:off x="731995" y="922484"/>
            <a:ext cx="5871845" cy="1505585"/>
          </a:xfrm>
          <a:custGeom>
            <a:avLst/>
            <a:gdLst/>
            <a:ahLst/>
            <a:cxnLst/>
            <a:rect l="l" t="t" r="r" b="b"/>
            <a:pathLst>
              <a:path w="5871845" h="1505585">
                <a:moveTo>
                  <a:pt x="0" y="0"/>
                </a:moveTo>
                <a:lnTo>
                  <a:pt x="5871287" y="0"/>
                </a:lnTo>
                <a:lnTo>
                  <a:pt x="5871287" y="1505202"/>
                </a:lnTo>
                <a:lnTo>
                  <a:pt x="0" y="1505202"/>
                </a:lnTo>
                <a:lnTo>
                  <a:pt x="0" y="0"/>
                </a:lnTo>
                <a:close/>
              </a:path>
            </a:pathLst>
          </a:custGeom>
          <a:ln w="9968">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6107" rIns="0" bIns="0" rtlCol="0">
            <a:spAutoFit/>
          </a:bodyPr>
          <a:lstStyle/>
          <a:p>
            <a:pPr marL="257810">
              <a:lnSpc>
                <a:spcPts val="1190"/>
              </a:lnSpc>
              <a:tabLst>
                <a:tab pos="490855" algn="l"/>
              </a:tabLst>
            </a:pPr>
            <a:r>
              <a:rPr sz="1000" b="1" spc="10" dirty="0">
                <a:solidFill>
                  <a:srgbClr val="0073FF"/>
                </a:solidFill>
                <a:latin typeface="Courier New"/>
                <a:cs typeface="Courier New"/>
              </a:rPr>
              <a:t>1	</a:t>
            </a:r>
            <a:r>
              <a:rPr sz="1000" spc="10" dirty="0">
                <a:solidFill>
                  <a:srgbClr val="CC0066"/>
                </a:solidFill>
                <a:latin typeface="Courier New"/>
                <a:cs typeface="Courier New"/>
              </a:rPr>
              <a:t>import</a:t>
            </a:r>
            <a:r>
              <a:rPr sz="1000" spc="-40" dirty="0">
                <a:solidFill>
                  <a:srgbClr val="CC0066"/>
                </a:solidFill>
                <a:latin typeface="Courier New"/>
                <a:cs typeface="Courier New"/>
              </a:rPr>
              <a:t> </a:t>
            </a:r>
            <a:r>
              <a:rPr sz="1000" spc="10" dirty="0">
                <a:latin typeface="Courier New"/>
                <a:cs typeface="Courier New"/>
              </a:rPr>
              <a:t>java.util.Arrays;</a:t>
            </a:r>
            <a:endParaRPr sz="1000">
              <a:latin typeface="Courier New"/>
              <a:cs typeface="Courier New"/>
            </a:endParaRPr>
          </a:p>
          <a:p>
            <a:pPr marL="257810">
              <a:lnSpc>
                <a:spcPts val="1175"/>
              </a:lnSpc>
            </a:pPr>
            <a:r>
              <a:rPr sz="1000" b="1" spc="10" dirty="0">
                <a:solidFill>
                  <a:srgbClr val="0073FF"/>
                </a:solidFill>
                <a:latin typeface="Courier New"/>
                <a:cs typeface="Courier New"/>
              </a:rPr>
              <a:t>2</a:t>
            </a:r>
            <a:endParaRPr sz="1000">
              <a:latin typeface="Courier New"/>
              <a:cs typeface="Courier New"/>
            </a:endParaRPr>
          </a:p>
          <a:p>
            <a:pPr marL="257810">
              <a:lnSpc>
                <a:spcPts val="1130"/>
              </a:lnSpc>
              <a:tabLst>
                <a:tab pos="490855" algn="l"/>
              </a:tabLst>
            </a:pPr>
            <a:r>
              <a:rPr sz="1000" b="1" spc="10" dirty="0">
                <a:solidFill>
                  <a:srgbClr val="0073FF"/>
                </a:solidFill>
                <a:latin typeface="Courier New"/>
                <a:cs typeface="Courier New"/>
              </a:rPr>
              <a:t>3	</a:t>
            </a:r>
            <a:r>
              <a:rPr sz="1000" spc="10" dirty="0">
                <a:latin typeface="Courier New"/>
                <a:cs typeface="Courier New"/>
              </a:rPr>
              <a:t>/**</a:t>
            </a:r>
            <a:endParaRPr sz="1000">
              <a:latin typeface="Courier New"/>
              <a:cs typeface="Courier New"/>
            </a:endParaRPr>
          </a:p>
          <a:p>
            <a:pPr marL="723900" indent="-466090">
              <a:lnSpc>
                <a:spcPts val="1400"/>
              </a:lnSpc>
              <a:buSzPct val="80000"/>
              <a:buFont typeface="Courier New"/>
              <a:buAutoNum type="arabicPlain" startAt="4"/>
              <a:tabLst>
                <a:tab pos="724535" algn="l"/>
              </a:tabLst>
            </a:pPr>
            <a:r>
              <a:rPr sz="1250" dirty="0">
                <a:solidFill>
                  <a:srgbClr val="0073FF"/>
                </a:solidFill>
                <a:latin typeface="Times New Roman"/>
                <a:cs typeface="Times New Roman"/>
              </a:rPr>
              <a:t>This program demonstrates the selection sort algorithm</a:t>
            </a:r>
            <a:r>
              <a:rPr sz="1250" spc="25" dirty="0">
                <a:solidFill>
                  <a:srgbClr val="0073FF"/>
                </a:solidFill>
                <a:latin typeface="Times New Roman"/>
                <a:cs typeface="Times New Roman"/>
              </a:rPr>
              <a:t> </a:t>
            </a:r>
            <a:r>
              <a:rPr sz="1250" dirty="0">
                <a:solidFill>
                  <a:srgbClr val="0073FF"/>
                </a:solidFill>
                <a:latin typeface="Times New Roman"/>
                <a:cs typeface="Times New Roman"/>
              </a:rPr>
              <a:t>by</a:t>
            </a:r>
            <a:endParaRPr sz="1250">
              <a:latin typeface="Times New Roman"/>
              <a:cs typeface="Times New Roman"/>
            </a:endParaRPr>
          </a:p>
          <a:p>
            <a:pPr marL="723900" indent="-466090">
              <a:lnSpc>
                <a:spcPts val="1455"/>
              </a:lnSpc>
              <a:buSzPct val="80000"/>
              <a:buFont typeface="Courier New"/>
              <a:buAutoNum type="arabicPlain" startAt="4"/>
              <a:tabLst>
                <a:tab pos="724535" algn="l"/>
              </a:tabLst>
            </a:pPr>
            <a:r>
              <a:rPr sz="1250" dirty="0">
                <a:solidFill>
                  <a:srgbClr val="0073FF"/>
                </a:solidFill>
                <a:latin typeface="Times New Roman"/>
                <a:cs typeface="Times New Roman"/>
              </a:rPr>
              <a:t>sorting an array that is filled with random</a:t>
            </a:r>
            <a:r>
              <a:rPr sz="1250" spc="5" dirty="0">
                <a:solidFill>
                  <a:srgbClr val="0073FF"/>
                </a:solidFill>
                <a:latin typeface="Times New Roman"/>
                <a:cs typeface="Times New Roman"/>
              </a:rPr>
              <a:t> </a:t>
            </a:r>
            <a:r>
              <a:rPr sz="1250" dirty="0">
                <a:solidFill>
                  <a:srgbClr val="0073FF"/>
                </a:solidFill>
                <a:latin typeface="Times New Roman"/>
                <a:cs typeface="Times New Roman"/>
              </a:rPr>
              <a:t>numbers.</a:t>
            </a:r>
            <a:endParaRPr sz="1250">
              <a:latin typeface="Times New Roman"/>
              <a:cs typeface="Times New Roman"/>
            </a:endParaRPr>
          </a:p>
          <a:p>
            <a:pPr marL="257810">
              <a:lnSpc>
                <a:spcPts val="1190"/>
              </a:lnSpc>
              <a:spcBef>
                <a:spcPts val="5"/>
              </a:spcBef>
              <a:tabLst>
                <a:tab pos="490855" algn="l"/>
              </a:tabLst>
            </a:pPr>
            <a:r>
              <a:rPr sz="1000" b="1" spc="10" dirty="0">
                <a:solidFill>
                  <a:srgbClr val="0073FF"/>
                </a:solidFill>
                <a:latin typeface="Courier New"/>
                <a:cs typeface="Courier New"/>
              </a:rPr>
              <a:t>6	</a:t>
            </a:r>
            <a:r>
              <a:rPr sz="1000" spc="10" dirty="0">
                <a:latin typeface="Courier New"/>
                <a:cs typeface="Courier New"/>
              </a:rPr>
              <a:t>*/</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7	</a:t>
            </a:r>
            <a:r>
              <a:rPr sz="1000" spc="10" dirty="0">
                <a:solidFill>
                  <a:srgbClr val="CC0066"/>
                </a:solidFill>
                <a:latin typeface="Courier New"/>
                <a:cs typeface="Courier New"/>
              </a:rPr>
              <a:t>public class</a:t>
            </a:r>
            <a:r>
              <a:rPr sz="1000" spc="-30" dirty="0">
                <a:solidFill>
                  <a:srgbClr val="CC0066"/>
                </a:solidFill>
                <a:latin typeface="Courier New"/>
                <a:cs typeface="Courier New"/>
              </a:rPr>
              <a:t> </a:t>
            </a:r>
            <a:r>
              <a:rPr sz="1000" spc="10" dirty="0">
                <a:latin typeface="Courier New"/>
                <a:cs typeface="Courier New"/>
              </a:rPr>
              <a:t>SelectionSortDemo</a:t>
            </a:r>
            <a:endParaRPr sz="1000">
              <a:latin typeface="Courier New"/>
              <a:cs typeface="Courier New"/>
            </a:endParaRPr>
          </a:p>
          <a:p>
            <a:pPr marL="257810">
              <a:lnSpc>
                <a:spcPts val="1175"/>
              </a:lnSpc>
              <a:tabLst>
                <a:tab pos="490855" algn="l"/>
              </a:tabLst>
            </a:pPr>
            <a:r>
              <a:rPr sz="1000" b="1" spc="10" dirty="0">
                <a:solidFill>
                  <a:srgbClr val="0073FF"/>
                </a:solidFill>
                <a:latin typeface="Courier New"/>
                <a:cs typeface="Courier New"/>
              </a:rPr>
              <a:t>8	</a:t>
            </a:r>
            <a:r>
              <a:rPr sz="1000" spc="10" dirty="0">
                <a:latin typeface="Courier New"/>
                <a:cs typeface="Courier New"/>
              </a:rPr>
              <a:t>{</a:t>
            </a:r>
            <a:endParaRPr sz="1000">
              <a:latin typeface="Courier New"/>
              <a:cs typeface="Courier New"/>
            </a:endParaRPr>
          </a:p>
          <a:p>
            <a:pPr marL="257810">
              <a:lnSpc>
                <a:spcPts val="1190"/>
              </a:lnSpc>
              <a:tabLst>
                <a:tab pos="723900" algn="l"/>
              </a:tabLst>
            </a:pPr>
            <a:r>
              <a:rPr sz="1000" b="1" spc="10" dirty="0">
                <a:solidFill>
                  <a:srgbClr val="0073FF"/>
                </a:solidFill>
                <a:latin typeface="Courier New"/>
                <a:cs typeface="Courier New"/>
              </a:rPr>
              <a:t>9	</a:t>
            </a:r>
            <a:r>
              <a:rPr sz="1000" spc="10" dirty="0">
                <a:solidFill>
                  <a:srgbClr val="CC0066"/>
                </a:solidFill>
                <a:latin typeface="Courier New"/>
                <a:cs typeface="Courier New"/>
              </a:rPr>
              <a:t>public static void </a:t>
            </a:r>
            <a:r>
              <a:rPr sz="1000" spc="10" dirty="0">
                <a:latin typeface="Courier New"/>
                <a:cs typeface="Courier New"/>
              </a:rPr>
              <a:t>main(String[]</a:t>
            </a:r>
            <a:r>
              <a:rPr sz="1000" spc="-15" dirty="0">
                <a:latin typeface="Courier New"/>
                <a:cs typeface="Courier New"/>
              </a:rPr>
              <a:t> </a:t>
            </a:r>
            <a:r>
              <a:rPr sz="1000" spc="10" dirty="0">
                <a:latin typeface="Courier New"/>
                <a:cs typeface="Courier New"/>
              </a:rPr>
              <a:t>args)</a:t>
            </a:r>
            <a:endParaRPr sz="1000">
              <a:latin typeface="Courier New"/>
              <a:cs typeface="Courier New"/>
            </a:endParaRPr>
          </a:p>
        </p:txBody>
      </p:sp>
      <p:sp>
        <p:nvSpPr>
          <p:cNvPr id="6" name="object 6"/>
          <p:cNvSpPr/>
          <p:nvPr/>
        </p:nvSpPr>
        <p:spPr>
          <a:xfrm>
            <a:off x="6438684" y="926362"/>
            <a:ext cx="159487" cy="149519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28714" y="926362"/>
            <a:ext cx="169457" cy="77750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1052116"/>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14311" y="304203"/>
            <a:ext cx="3910965" cy="694690"/>
          </a:xfrm>
          <a:prstGeom prst="rect">
            <a:avLst/>
          </a:prstGeom>
        </p:spPr>
        <p:txBody>
          <a:bodyPr vert="horz" wrap="square" lIns="0" tIns="0" rIns="0" bIns="0" rtlCol="0">
            <a:spAutoFit/>
          </a:bodyPr>
          <a:lstStyle/>
          <a:p>
            <a:pPr marL="12700" marR="5080">
              <a:lnSpc>
                <a:spcPts val="2750"/>
              </a:lnSpc>
            </a:pPr>
            <a:r>
              <a:rPr spc="135" dirty="0"/>
              <a:t>Comparator </a:t>
            </a:r>
            <a:r>
              <a:rPr spc="100" dirty="0"/>
              <a:t>with</a:t>
            </a:r>
            <a:r>
              <a:rPr spc="-90" dirty="0"/>
              <a:t> </a:t>
            </a:r>
            <a:r>
              <a:rPr spc="155" dirty="0"/>
              <a:t>Lambda  Expressions</a:t>
            </a:r>
          </a:p>
        </p:txBody>
      </p:sp>
      <p:sp>
        <p:nvSpPr>
          <p:cNvPr id="4" name="object 4"/>
          <p:cNvSpPr/>
          <p:nvPr/>
        </p:nvSpPr>
        <p:spPr>
          <a:xfrm>
            <a:off x="866566" y="1420941"/>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49182" y="1255961"/>
            <a:ext cx="3927475" cy="1886585"/>
          </a:xfrm>
          <a:prstGeom prst="rect">
            <a:avLst/>
          </a:prstGeom>
        </p:spPr>
        <p:txBody>
          <a:bodyPr vert="horz" wrap="square" lIns="0" tIns="0" rIns="0" bIns="0" rtlCol="0">
            <a:spAutoFit/>
          </a:bodyPr>
          <a:lstStyle/>
          <a:p>
            <a:pPr marL="12700" marR="5080">
              <a:lnSpc>
                <a:spcPct val="115900"/>
              </a:lnSpc>
            </a:pPr>
            <a:r>
              <a:rPr sz="1750" dirty="0">
                <a:latin typeface="Microsoft Sans Serif"/>
                <a:cs typeface="Microsoft Sans Serif"/>
              </a:rPr>
              <a:t>Before Java 8, using </a:t>
            </a:r>
            <a:r>
              <a:rPr sz="1750" spc="5" dirty="0">
                <a:latin typeface="Courier" charset="0"/>
                <a:cs typeface="Courier" charset="0"/>
              </a:rPr>
              <a:t>Comparator</a:t>
            </a:r>
            <a:r>
              <a:rPr sz="1750" spc="-520" dirty="0">
                <a:latin typeface="Courier" charset="0"/>
                <a:cs typeface="Courier" charset="0"/>
              </a:rPr>
              <a:t> </a:t>
            </a:r>
            <a:r>
              <a:rPr sz="1750" dirty="0">
                <a:latin typeface="Microsoft Sans Serif"/>
                <a:cs typeface="Microsoft Sans Serif"/>
              </a:rPr>
              <a:t>was  cumbersome.</a:t>
            </a:r>
          </a:p>
          <a:p>
            <a:pPr marL="631825" indent="-266700">
              <a:lnSpc>
                <a:spcPct val="100000"/>
              </a:lnSpc>
              <a:spcBef>
                <a:spcPts val="1210"/>
              </a:spcBef>
              <a:buAutoNum type="arabicPeriod"/>
              <a:tabLst>
                <a:tab pos="632460" algn="l"/>
              </a:tabLst>
            </a:pPr>
            <a:r>
              <a:rPr sz="1500" spc="-5" dirty="0">
                <a:latin typeface="Arial"/>
                <a:cs typeface="Arial"/>
              </a:rPr>
              <a:t>Come up with a class that</a:t>
            </a:r>
            <a:r>
              <a:rPr sz="1500" spc="-40" dirty="0">
                <a:latin typeface="Arial"/>
                <a:cs typeface="Arial"/>
              </a:rPr>
              <a:t> </a:t>
            </a:r>
            <a:r>
              <a:rPr sz="1500" spc="-5" dirty="0">
                <a:latin typeface="Arial"/>
                <a:cs typeface="Arial"/>
              </a:rPr>
              <a:t>implements</a:t>
            </a:r>
            <a:endParaRPr sz="1500" dirty="0">
              <a:latin typeface="Arial"/>
              <a:cs typeface="Arial"/>
            </a:endParaRPr>
          </a:p>
          <a:p>
            <a:pPr marL="631825">
              <a:lnSpc>
                <a:spcPct val="100000"/>
              </a:lnSpc>
              <a:spcBef>
                <a:spcPts val="240"/>
              </a:spcBef>
            </a:pPr>
            <a:r>
              <a:rPr sz="1500" spc="-5" dirty="0">
                <a:latin typeface="Courier" charset="0"/>
                <a:cs typeface="Courier" charset="0"/>
              </a:rPr>
              <a:t>Comparable</a:t>
            </a:r>
            <a:endParaRPr sz="1500" dirty="0">
              <a:latin typeface="Courier" charset="0"/>
              <a:cs typeface="Courier" charset="0"/>
            </a:endParaRPr>
          </a:p>
          <a:p>
            <a:pPr marL="631825" indent="-266700">
              <a:lnSpc>
                <a:spcPct val="100000"/>
              </a:lnSpc>
              <a:spcBef>
                <a:spcPts val="630"/>
              </a:spcBef>
              <a:buAutoNum type="arabicPeriod" startAt="2"/>
              <a:tabLst>
                <a:tab pos="632460" algn="l"/>
              </a:tabLst>
            </a:pPr>
            <a:r>
              <a:rPr sz="1500" spc="-5" dirty="0">
                <a:latin typeface="Arial"/>
                <a:cs typeface="Arial"/>
              </a:rPr>
              <a:t>Implement </a:t>
            </a:r>
            <a:r>
              <a:rPr sz="1500" spc="-5" dirty="0">
                <a:latin typeface="Courier" charset="0"/>
                <a:cs typeface="Courier" charset="0"/>
              </a:rPr>
              <a:t>compare</a:t>
            </a:r>
            <a:r>
              <a:rPr sz="1500" spc="-550" dirty="0">
                <a:latin typeface="Courier" charset="0"/>
                <a:cs typeface="Courier" charset="0"/>
              </a:rPr>
              <a:t> </a:t>
            </a:r>
            <a:r>
              <a:rPr sz="1500" spc="-5" dirty="0">
                <a:latin typeface="Arial"/>
                <a:cs typeface="Arial"/>
              </a:rPr>
              <a:t>method</a:t>
            </a:r>
            <a:endParaRPr sz="1500" dirty="0">
              <a:latin typeface="Arial"/>
              <a:cs typeface="Arial"/>
            </a:endParaRPr>
          </a:p>
          <a:p>
            <a:pPr marL="631825" indent="-266700">
              <a:lnSpc>
                <a:spcPct val="100000"/>
              </a:lnSpc>
              <a:spcBef>
                <a:spcPts val="555"/>
              </a:spcBef>
              <a:buAutoNum type="arabicPeriod" startAt="2"/>
              <a:tabLst>
                <a:tab pos="632460" algn="l"/>
              </a:tabLst>
            </a:pPr>
            <a:r>
              <a:rPr sz="1500" spc="-5" dirty="0">
                <a:latin typeface="Arial"/>
                <a:cs typeface="Arial"/>
              </a:rPr>
              <a:t>Construct an</a:t>
            </a:r>
            <a:r>
              <a:rPr sz="1500" spc="-65" dirty="0">
                <a:latin typeface="Arial"/>
                <a:cs typeface="Arial"/>
              </a:rPr>
              <a:t> </a:t>
            </a:r>
            <a:r>
              <a:rPr sz="1500" spc="-5" dirty="0">
                <a:latin typeface="Arial"/>
                <a:cs typeface="Arial"/>
              </a:rPr>
              <a:t>object</a:t>
            </a:r>
            <a:endParaRPr sz="1500" dirty="0">
              <a:latin typeface="Arial"/>
              <a:cs typeface="Arial"/>
            </a:endParaRPr>
          </a:p>
        </p:txBody>
      </p:sp>
      <p:sp>
        <p:nvSpPr>
          <p:cNvPr id="6" name="object 6"/>
          <p:cNvSpPr/>
          <p:nvPr/>
        </p:nvSpPr>
        <p:spPr>
          <a:xfrm>
            <a:off x="866566" y="3384682"/>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49182" y="3230358"/>
            <a:ext cx="4384675" cy="471170"/>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It's a functional interface </a:t>
            </a:r>
            <a:r>
              <a:rPr sz="2000" spc="-95" dirty="0">
                <a:latin typeface="Cambria"/>
                <a:cs typeface="Cambria"/>
              </a:rPr>
              <a:t>⇒ </a:t>
            </a:r>
            <a:r>
              <a:rPr sz="1750" spc="5" dirty="0">
                <a:latin typeface="Microsoft Sans Serif"/>
                <a:cs typeface="Microsoft Sans Serif"/>
              </a:rPr>
              <a:t>Can </a:t>
            </a:r>
            <a:r>
              <a:rPr sz="1750" dirty="0">
                <a:latin typeface="Microsoft Sans Serif"/>
                <a:cs typeface="Microsoft Sans Serif"/>
              </a:rPr>
              <a:t>use</a:t>
            </a:r>
            <a:r>
              <a:rPr sz="1750" spc="229" dirty="0">
                <a:latin typeface="Microsoft Sans Serif"/>
                <a:cs typeface="Microsoft Sans Serif"/>
              </a:rPr>
              <a:t> </a:t>
            </a:r>
            <a:r>
              <a:rPr sz="1750" dirty="0">
                <a:latin typeface="Microsoft Sans Serif"/>
                <a:cs typeface="Microsoft Sans Serif"/>
              </a:rPr>
              <a:t>lambda</a:t>
            </a:r>
            <a:endParaRPr sz="1750">
              <a:latin typeface="Microsoft Sans Serif"/>
              <a:cs typeface="Microsoft Sans Serif"/>
            </a:endParaRPr>
          </a:p>
        </p:txBody>
      </p:sp>
      <p:sp>
        <p:nvSpPr>
          <p:cNvPr id="8" name="object 8"/>
          <p:cNvSpPr/>
          <p:nvPr/>
        </p:nvSpPr>
        <p:spPr>
          <a:xfrm>
            <a:off x="866566" y="4062522"/>
            <a:ext cx="69850" cy="69850"/>
          </a:xfrm>
          <a:custGeom>
            <a:avLst/>
            <a:gdLst/>
            <a:ahLst/>
            <a:cxnLst/>
            <a:rect l="l" t="t" r="r" b="b"/>
            <a:pathLst>
              <a:path w="69850" h="69850">
                <a:moveTo>
                  <a:pt x="0" y="0"/>
                </a:moveTo>
                <a:lnTo>
                  <a:pt x="69777" y="0"/>
                </a:lnTo>
                <a:lnTo>
                  <a:pt x="69777" y="69777"/>
                </a:lnTo>
                <a:lnTo>
                  <a:pt x="0" y="69777"/>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1049182" y="3571123"/>
            <a:ext cx="3265170" cy="655320"/>
          </a:xfrm>
          <a:prstGeom prst="rect">
            <a:avLst/>
          </a:prstGeom>
        </p:spPr>
        <p:txBody>
          <a:bodyPr vert="horz" wrap="square" lIns="0" tIns="0" rIns="0" bIns="0" rtlCol="0">
            <a:spAutoFit/>
          </a:bodyPr>
          <a:lstStyle/>
          <a:p>
            <a:pPr marL="12700">
              <a:lnSpc>
                <a:spcPct val="100000"/>
              </a:lnSpc>
            </a:pPr>
            <a:r>
              <a:rPr sz="1750" dirty="0">
                <a:latin typeface="Microsoft Sans Serif"/>
                <a:cs typeface="Microsoft Sans Serif"/>
              </a:rPr>
              <a:t>expression</a:t>
            </a:r>
            <a:endParaRPr sz="1750">
              <a:latin typeface="Microsoft Sans Serif"/>
              <a:cs typeface="Microsoft Sans Serif"/>
            </a:endParaRPr>
          </a:p>
          <a:p>
            <a:pPr marL="12700">
              <a:lnSpc>
                <a:spcPct val="100000"/>
              </a:lnSpc>
              <a:spcBef>
                <a:spcPts val="805"/>
              </a:spcBef>
            </a:pPr>
            <a:r>
              <a:rPr sz="1750" dirty="0">
                <a:latin typeface="Microsoft Sans Serif"/>
                <a:cs typeface="Microsoft Sans Serif"/>
              </a:rPr>
              <a:t>Sort strings by increasing</a:t>
            </a:r>
            <a:r>
              <a:rPr sz="1750" spc="45" dirty="0">
                <a:latin typeface="Microsoft Sans Serif"/>
                <a:cs typeface="Microsoft Sans Serif"/>
              </a:rPr>
              <a:t> </a:t>
            </a:r>
            <a:r>
              <a:rPr sz="1750" dirty="0">
                <a:latin typeface="Microsoft Sans Serif"/>
                <a:cs typeface="Microsoft Sans Serif"/>
              </a:rPr>
              <a:t>length:</a:t>
            </a:r>
            <a:endParaRPr sz="1750">
              <a:latin typeface="Microsoft Sans Serif"/>
              <a:cs typeface="Microsoft Sans Serif"/>
            </a:endParaRPr>
          </a:p>
        </p:txBody>
      </p:sp>
      <p:sp>
        <p:nvSpPr>
          <p:cNvPr id="10" name="object 10"/>
          <p:cNvSpPr txBox="1"/>
          <p:nvPr/>
        </p:nvSpPr>
        <p:spPr>
          <a:xfrm>
            <a:off x="1070915" y="4321696"/>
            <a:ext cx="5044440" cy="197627"/>
          </a:xfrm>
          <a:prstGeom prst="rect">
            <a:avLst/>
          </a:prstGeom>
          <a:ln w="9968">
            <a:solidFill>
              <a:srgbClr val="CCCCCC"/>
            </a:solidFill>
          </a:ln>
        </p:spPr>
        <p:txBody>
          <a:bodyPr vert="horz" wrap="square" lIns="0" tIns="5216" rIns="0" bIns="0" rtlCol="0">
            <a:spAutoFit/>
          </a:bodyPr>
          <a:lstStyle/>
          <a:p>
            <a:pPr>
              <a:lnSpc>
                <a:spcPct val="100000"/>
              </a:lnSpc>
              <a:spcBef>
                <a:spcPts val="41"/>
              </a:spcBef>
            </a:pPr>
            <a:endParaRPr sz="550" dirty="0">
              <a:latin typeface="Times New Roman"/>
              <a:cs typeface="Times New Roman"/>
            </a:endParaRPr>
          </a:p>
          <a:p>
            <a:pPr marL="62865">
              <a:lnSpc>
                <a:spcPct val="100000"/>
              </a:lnSpc>
            </a:pPr>
            <a:r>
              <a:rPr sz="700" spc="20" dirty="0">
                <a:latin typeface="Courier" charset="0"/>
                <a:cs typeface="Courier" charset="0"/>
              </a:rPr>
              <a:t>Arrays.sort(words, </a:t>
            </a:r>
            <a:r>
              <a:rPr sz="700" b="1" spc="125" dirty="0">
                <a:solidFill>
                  <a:srgbClr val="FF0000"/>
                </a:solidFill>
                <a:latin typeface="Comic Sans MS"/>
                <a:cs typeface="Comic Sans MS"/>
              </a:rPr>
              <a:t>(a, </a:t>
            </a:r>
            <a:r>
              <a:rPr sz="700" b="1" spc="105" dirty="0">
                <a:solidFill>
                  <a:srgbClr val="FF0000"/>
                </a:solidFill>
                <a:latin typeface="Comic Sans MS"/>
                <a:cs typeface="Comic Sans MS"/>
              </a:rPr>
              <a:t>b) </a:t>
            </a:r>
            <a:r>
              <a:rPr sz="700" b="1" spc="15" dirty="0">
                <a:solidFill>
                  <a:srgbClr val="FF0000"/>
                </a:solidFill>
                <a:latin typeface="Comic Sans MS"/>
                <a:cs typeface="Comic Sans MS"/>
              </a:rPr>
              <a:t>-&gt; </a:t>
            </a:r>
            <a:r>
              <a:rPr sz="700" b="1" spc="114" dirty="0">
                <a:solidFill>
                  <a:srgbClr val="FF0000"/>
                </a:solidFill>
                <a:latin typeface="Comic Sans MS"/>
                <a:cs typeface="Comic Sans MS"/>
              </a:rPr>
              <a:t>a.length() </a:t>
            </a:r>
            <a:r>
              <a:rPr sz="700" b="1" spc="15" dirty="0">
                <a:solidFill>
                  <a:srgbClr val="FF0000"/>
                </a:solidFill>
                <a:latin typeface="Comic Sans MS"/>
                <a:cs typeface="Comic Sans MS"/>
              </a:rPr>
              <a:t>- </a:t>
            </a:r>
            <a:r>
              <a:rPr sz="700" b="1" spc="30" dirty="0">
                <a:solidFill>
                  <a:srgbClr val="FF0000"/>
                </a:solidFill>
                <a:latin typeface="Comic Sans MS"/>
                <a:cs typeface="Comic Sans MS"/>
              </a:rPr>
              <a:t> </a:t>
            </a:r>
            <a:r>
              <a:rPr sz="700" b="1" spc="100" dirty="0">
                <a:solidFill>
                  <a:srgbClr val="FF0000"/>
                </a:solidFill>
                <a:latin typeface="Comic Sans MS"/>
                <a:cs typeface="Comic Sans MS"/>
              </a:rPr>
              <a:t>b.length()</a:t>
            </a:r>
            <a:r>
              <a:rPr sz="700" spc="100" dirty="0">
                <a:latin typeface="Courier" charset="0"/>
                <a:cs typeface="Courier" charset="0"/>
              </a:rPr>
              <a:t>);</a:t>
            </a:r>
            <a:endParaRPr sz="700" dirty="0">
              <a:latin typeface="Courier" charset="0"/>
              <a:cs typeface="Courier" charset="0"/>
            </a:endParaRP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8016"/>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14.27</a:t>
            </a:r>
          </a:p>
        </p:txBody>
      </p:sp>
      <p:sp>
        <p:nvSpPr>
          <p:cNvPr id="4" name="object 4"/>
          <p:cNvSpPr txBox="1"/>
          <p:nvPr/>
        </p:nvSpPr>
        <p:spPr>
          <a:xfrm>
            <a:off x="714311" y="922557"/>
            <a:ext cx="5542280" cy="1185545"/>
          </a:xfrm>
          <a:prstGeom prst="rect">
            <a:avLst/>
          </a:prstGeom>
        </p:spPr>
        <p:txBody>
          <a:bodyPr vert="horz" wrap="square" lIns="0" tIns="0" rIns="0" bIns="0" rtlCol="0">
            <a:spAutoFit/>
          </a:bodyPr>
          <a:lstStyle/>
          <a:p>
            <a:pPr marL="12700">
              <a:lnSpc>
                <a:spcPts val="1735"/>
              </a:lnSpc>
            </a:pPr>
            <a:r>
              <a:rPr sz="1450" spc="5" dirty="0">
                <a:latin typeface="Arial"/>
                <a:cs typeface="Arial"/>
              </a:rPr>
              <a:t>Why can't the </a:t>
            </a:r>
            <a:r>
              <a:rPr sz="1450" spc="5" dirty="0">
                <a:latin typeface="Courier" charset="0"/>
                <a:cs typeface="Courier" charset="0"/>
              </a:rPr>
              <a:t>Arrays.sort</a:t>
            </a:r>
            <a:r>
              <a:rPr sz="1450" spc="-470" dirty="0">
                <a:latin typeface="Courier" charset="0"/>
                <a:cs typeface="Courier" charset="0"/>
              </a:rPr>
              <a:t> </a:t>
            </a:r>
            <a:r>
              <a:rPr sz="1450" spc="5" dirty="0">
                <a:latin typeface="Arial"/>
                <a:cs typeface="Arial"/>
              </a:rPr>
              <a:t>method sort an array of </a:t>
            </a:r>
            <a:r>
              <a:rPr sz="1450" spc="5" dirty="0">
                <a:latin typeface="Courier" charset="0"/>
                <a:cs typeface="Courier" charset="0"/>
              </a:rPr>
              <a:t>Rectangle</a:t>
            </a:r>
            <a:endParaRPr sz="1450" dirty="0">
              <a:latin typeface="Courier" charset="0"/>
              <a:cs typeface="Courier" charset="0"/>
            </a:endParaRPr>
          </a:p>
          <a:p>
            <a:pPr marL="12700">
              <a:lnSpc>
                <a:spcPts val="1735"/>
              </a:lnSpc>
            </a:pPr>
            <a:r>
              <a:rPr sz="1450" spc="5" dirty="0">
                <a:latin typeface="Arial"/>
                <a:cs typeface="Arial"/>
              </a:rPr>
              <a:t>objects?</a:t>
            </a:r>
            <a:endParaRPr sz="1450" dirty="0">
              <a:latin typeface="Arial"/>
              <a:cs typeface="Arial"/>
            </a:endParaRPr>
          </a:p>
          <a:p>
            <a:pPr marL="347345" marR="5080">
              <a:lnSpc>
                <a:spcPct val="119600"/>
              </a:lnSpc>
              <a:spcBef>
                <a:spcPts val="685"/>
              </a:spcBef>
            </a:pPr>
            <a:r>
              <a:rPr sz="1750" b="1" dirty="0">
                <a:latin typeface="Arial"/>
                <a:cs typeface="Arial"/>
              </a:rPr>
              <a:t>Answer: </a:t>
            </a:r>
            <a:r>
              <a:rPr sz="1750" dirty="0">
                <a:latin typeface="Microsoft Sans Serif"/>
                <a:cs typeface="Microsoft Sans Serif"/>
              </a:rPr>
              <a:t>The </a:t>
            </a:r>
            <a:r>
              <a:rPr sz="1750" spc="5" dirty="0">
                <a:latin typeface="Courier" charset="0"/>
                <a:cs typeface="Courier" charset="0"/>
              </a:rPr>
              <a:t>Rectangle</a:t>
            </a:r>
            <a:r>
              <a:rPr sz="1750" spc="-490" dirty="0">
                <a:latin typeface="Courier" charset="0"/>
                <a:cs typeface="Courier" charset="0"/>
              </a:rPr>
              <a:t> </a:t>
            </a:r>
            <a:r>
              <a:rPr sz="1750" dirty="0">
                <a:latin typeface="Microsoft Sans Serif"/>
                <a:cs typeface="Microsoft Sans Serif"/>
              </a:rPr>
              <a:t>class does not implement  the </a:t>
            </a:r>
            <a:r>
              <a:rPr sz="1750" spc="5" dirty="0">
                <a:latin typeface="Courier" charset="0"/>
                <a:cs typeface="Courier" charset="0"/>
              </a:rPr>
              <a:t>Comparable</a:t>
            </a:r>
            <a:r>
              <a:rPr sz="1750" spc="-620" dirty="0">
                <a:latin typeface="Courier" charset="0"/>
                <a:cs typeface="Courier" charset="0"/>
              </a:rPr>
              <a:t> </a:t>
            </a:r>
            <a:r>
              <a:rPr sz="1750" dirty="0">
                <a:latin typeface="Microsoft Sans Serif"/>
                <a:cs typeface="Microsoft Sans Serif"/>
              </a:rPr>
              <a:t>interface.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2804"/>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14.28</a:t>
            </a:r>
          </a:p>
        </p:txBody>
      </p:sp>
      <p:sp>
        <p:nvSpPr>
          <p:cNvPr id="4" name="object 4"/>
          <p:cNvSpPr txBox="1">
            <a:spLocks noGrp="1"/>
          </p:cNvSpPr>
          <p:nvPr>
            <p:ph type="body" idx="1"/>
          </p:nvPr>
        </p:nvSpPr>
        <p:spPr>
          <a:xfrm>
            <a:off x="714311" y="912619"/>
            <a:ext cx="5886577" cy="1796902"/>
          </a:xfrm>
          <a:prstGeom prst="rect">
            <a:avLst/>
          </a:prstGeom>
        </p:spPr>
        <p:txBody>
          <a:bodyPr vert="horz" wrap="square" lIns="0" tIns="0" rIns="0" bIns="0" rtlCol="0">
            <a:spAutoFit/>
          </a:bodyPr>
          <a:lstStyle/>
          <a:p>
            <a:pPr marL="12700">
              <a:lnSpc>
                <a:spcPts val="1735"/>
              </a:lnSpc>
            </a:pPr>
            <a:r>
              <a:rPr spc="5" dirty="0"/>
              <a:t>What steps would you need to take to sort an array of</a:t>
            </a:r>
            <a:r>
              <a:rPr spc="-25" dirty="0"/>
              <a:t> </a:t>
            </a:r>
            <a:r>
              <a:rPr spc="5" dirty="0">
                <a:latin typeface="Courier" charset="0"/>
                <a:cs typeface="Courier" charset="0"/>
              </a:rPr>
              <a:t>BankAccount</a:t>
            </a:r>
          </a:p>
          <a:p>
            <a:pPr marL="12700">
              <a:lnSpc>
                <a:spcPts val="1735"/>
              </a:lnSpc>
            </a:pPr>
            <a:r>
              <a:rPr spc="5" dirty="0"/>
              <a:t>objects by increasing</a:t>
            </a:r>
            <a:r>
              <a:rPr spc="-60" dirty="0"/>
              <a:t> </a:t>
            </a:r>
            <a:r>
              <a:rPr spc="5" dirty="0"/>
              <a:t>balance?</a:t>
            </a:r>
          </a:p>
          <a:p>
            <a:pPr marL="347345" marR="946150">
              <a:lnSpc>
                <a:spcPct val="118400"/>
              </a:lnSpc>
              <a:spcBef>
                <a:spcPts val="710"/>
              </a:spcBef>
            </a:pPr>
            <a:r>
              <a:rPr sz="1750" b="1" dirty="0">
                <a:latin typeface="Arial"/>
                <a:cs typeface="Arial"/>
              </a:rPr>
              <a:t>Answer: </a:t>
            </a:r>
            <a:r>
              <a:rPr sz="1750" dirty="0">
                <a:latin typeface="Microsoft Sans Serif"/>
                <a:cs typeface="Microsoft Sans Serif"/>
              </a:rPr>
              <a:t>The </a:t>
            </a:r>
            <a:r>
              <a:rPr sz="1750" spc="5" dirty="0">
                <a:latin typeface="Courier" charset="0"/>
                <a:cs typeface="Courier" charset="0"/>
              </a:rPr>
              <a:t>BankAccount</a:t>
            </a:r>
            <a:r>
              <a:rPr sz="1750" spc="-525" dirty="0">
                <a:latin typeface="Courier" charset="0"/>
                <a:cs typeface="Courier" charset="0"/>
              </a:rPr>
              <a:t> </a:t>
            </a:r>
            <a:r>
              <a:rPr sz="1750" dirty="0">
                <a:latin typeface="Microsoft Sans Serif"/>
                <a:cs typeface="Microsoft Sans Serif"/>
              </a:rPr>
              <a:t>class needs to  implement the </a:t>
            </a:r>
            <a:r>
              <a:rPr sz="1750" spc="5" dirty="0">
                <a:latin typeface="Courier" charset="0"/>
                <a:cs typeface="Courier" charset="0"/>
              </a:rPr>
              <a:t>Comparable </a:t>
            </a:r>
            <a:r>
              <a:rPr sz="1750" dirty="0">
                <a:latin typeface="Microsoft Sans Serif"/>
                <a:cs typeface="Microsoft Sans Serif"/>
              </a:rPr>
              <a:t>interface. Its  </a:t>
            </a:r>
            <a:r>
              <a:rPr sz="1750" spc="5" dirty="0">
                <a:latin typeface="Courier" charset="0"/>
                <a:cs typeface="Courier" charset="0"/>
              </a:rPr>
              <a:t>compareTo</a:t>
            </a:r>
            <a:r>
              <a:rPr sz="1750" spc="-490" dirty="0">
                <a:latin typeface="Courier" charset="0"/>
                <a:cs typeface="Courier" charset="0"/>
              </a:rPr>
              <a:t> </a:t>
            </a:r>
            <a:r>
              <a:rPr sz="1750" dirty="0">
                <a:latin typeface="Microsoft Sans Serif"/>
                <a:cs typeface="Microsoft Sans Serif"/>
              </a:rPr>
              <a:t>method must compare the bank  balances.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700292"/>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14.29</a:t>
            </a:r>
          </a:p>
        </p:txBody>
      </p:sp>
      <p:sp>
        <p:nvSpPr>
          <p:cNvPr id="4" name="object 4"/>
          <p:cNvSpPr txBox="1"/>
          <p:nvPr/>
        </p:nvSpPr>
        <p:spPr>
          <a:xfrm>
            <a:off x="714311" y="933215"/>
            <a:ext cx="5587365" cy="1466215"/>
          </a:xfrm>
          <a:prstGeom prst="rect">
            <a:avLst/>
          </a:prstGeom>
        </p:spPr>
        <p:txBody>
          <a:bodyPr vert="horz" wrap="square" lIns="0" tIns="0" rIns="0" bIns="0" rtlCol="0">
            <a:spAutoFit/>
          </a:bodyPr>
          <a:lstStyle/>
          <a:p>
            <a:pPr marL="12700" marR="5080">
              <a:lnSpc>
                <a:spcPts val="1730"/>
              </a:lnSpc>
            </a:pPr>
            <a:r>
              <a:rPr sz="1450" spc="5" dirty="0">
                <a:latin typeface="Arial"/>
                <a:cs typeface="Arial"/>
              </a:rPr>
              <a:t>Why is </a:t>
            </a:r>
            <a:r>
              <a:rPr sz="1450" dirty="0">
                <a:latin typeface="Arial"/>
                <a:cs typeface="Arial"/>
              </a:rPr>
              <a:t>it </a:t>
            </a:r>
            <a:r>
              <a:rPr sz="1450" spc="5" dirty="0">
                <a:latin typeface="Arial"/>
                <a:cs typeface="Arial"/>
              </a:rPr>
              <a:t>useful that the </a:t>
            </a:r>
            <a:r>
              <a:rPr sz="1450" spc="5" dirty="0">
                <a:latin typeface="Courier" charset="0"/>
                <a:cs typeface="Courier" charset="0"/>
              </a:rPr>
              <a:t>Arrays.binarySearch</a:t>
            </a:r>
            <a:r>
              <a:rPr sz="1450" spc="-459" dirty="0">
                <a:latin typeface="Courier" charset="0"/>
                <a:cs typeface="Courier" charset="0"/>
              </a:rPr>
              <a:t> </a:t>
            </a:r>
            <a:r>
              <a:rPr sz="1450" spc="5" dirty="0">
                <a:latin typeface="Arial"/>
                <a:cs typeface="Arial"/>
              </a:rPr>
              <a:t>method indicates  the position where a missing element should be</a:t>
            </a:r>
            <a:r>
              <a:rPr sz="1450" spc="-40" dirty="0">
                <a:latin typeface="Arial"/>
                <a:cs typeface="Arial"/>
              </a:rPr>
              <a:t> </a:t>
            </a:r>
            <a:r>
              <a:rPr sz="1450" spc="5" dirty="0">
                <a:latin typeface="Arial"/>
                <a:cs typeface="Arial"/>
              </a:rPr>
              <a:t>inserted?</a:t>
            </a:r>
            <a:endParaRPr sz="1450" dirty="0">
              <a:latin typeface="Arial"/>
              <a:cs typeface="Arial"/>
            </a:endParaRPr>
          </a:p>
          <a:p>
            <a:pPr marL="347345" marR="342265">
              <a:lnSpc>
                <a:spcPct val="115900"/>
              </a:lnSpc>
              <a:spcBef>
                <a:spcPts val="630"/>
              </a:spcBef>
            </a:pPr>
            <a:r>
              <a:rPr sz="1750" b="1" dirty="0">
                <a:latin typeface="Arial"/>
                <a:cs typeface="Arial"/>
              </a:rPr>
              <a:t>Answer: </a:t>
            </a:r>
            <a:r>
              <a:rPr sz="1750" dirty="0">
                <a:latin typeface="Microsoft Sans Serif"/>
                <a:cs typeface="Microsoft Sans Serif"/>
              </a:rPr>
              <a:t>Then you know where to insert </a:t>
            </a:r>
            <a:r>
              <a:rPr sz="1750" spc="-5" dirty="0">
                <a:latin typeface="Microsoft Sans Serif"/>
                <a:cs typeface="Microsoft Sans Serif"/>
              </a:rPr>
              <a:t>it </a:t>
            </a:r>
            <a:r>
              <a:rPr sz="1750" dirty="0">
                <a:latin typeface="Microsoft Sans Serif"/>
                <a:cs typeface="Microsoft Sans Serif"/>
              </a:rPr>
              <a:t>so that  the array stays sorted, and you can keep using  binary</a:t>
            </a:r>
            <a:r>
              <a:rPr sz="1750" spc="-45" dirty="0">
                <a:latin typeface="Microsoft Sans Serif"/>
                <a:cs typeface="Microsoft Sans Serif"/>
              </a:rPr>
              <a:t> </a:t>
            </a:r>
            <a:r>
              <a:rPr sz="1750" dirty="0">
                <a:latin typeface="Microsoft Sans Serif"/>
                <a:cs typeface="Microsoft Sans Serif"/>
              </a:rPr>
              <a:t>search.</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011" y="695080"/>
            <a:ext cx="5064125" cy="80010"/>
          </a:xfrm>
          <a:custGeom>
            <a:avLst/>
            <a:gdLst/>
            <a:ahLst/>
            <a:cxnLst/>
            <a:rect l="l" t="t" r="r" b="b"/>
            <a:pathLst>
              <a:path w="5064125" h="80009">
                <a:moveTo>
                  <a:pt x="0" y="0"/>
                </a:moveTo>
                <a:lnTo>
                  <a:pt x="5063860" y="0"/>
                </a:lnTo>
                <a:lnTo>
                  <a:pt x="5063860" y="79745"/>
                </a:lnTo>
                <a:lnTo>
                  <a:pt x="0" y="79745"/>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0" dirty="0"/>
              <a:t>Self </a:t>
            </a:r>
            <a:r>
              <a:rPr spc="125" dirty="0"/>
              <a:t>Check</a:t>
            </a:r>
            <a:r>
              <a:rPr spc="-55" dirty="0"/>
              <a:t> </a:t>
            </a:r>
            <a:r>
              <a:rPr spc="35" dirty="0"/>
              <a:t>14.30</a:t>
            </a:r>
          </a:p>
        </p:txBody>
      </p:sp>
      <p:sp>
        <p:nvSpPr>
          <p:cNvPr id="4" name="object 4"/>
          <p:cNvSpPr txBox="1">
            <a:spLocks noGrp="1"/>
          </p:cNvSpPr>
          <p:nvPr>
            <p:ph type="body" idx="1"/>
          </p:nvPr>
        </p:nvSpPr>
        <p:spPr>
          <a:xfrm>
            <a:off x="714311" y="912619"/>
            <a:ext cx="5886577" cy="1355756"/>
          </a:xfrm>
          <a:prstGeom prst="rect">
            <a:avLst/>
          </a:prstGeom>
        </p:spPr>
        <p:txBody>
          <a:bodyPr vert="horz" wrap="square" lIns="0" tIns="0" rIns="0" bIns="0" rtlCol="0">
            <a:spAutoFit/>
          </a:bodyPr>
          <a:lstStyle/>
          <a:p>
            <a:pPr marL="12700" marR="79375">
              <a:lnSpc>
                <a:spcPts val="1730"/>
              </a:lnSpc>
            </a:pPr>
            <a:r>
              <a:rPr spc="5" dirty="0"/>
              <a:t>Why does </a:t>
            </a:r>
            <a:r>
              <a:rPr spc="5" dirty="0">
                <a:latin typeface="Courier" charset="0"/>
                <a:cs typeface="Courier" charset="0"/>
              </a:rPr>
              <a:t>Arrays.binarySearch </a:t>
            </a:r>
            <a:r>
              <a:rPr spc="5" dirty="0"/>
              <a:t>return –</a:t>
            </a:r>
            <a:r>
              <a:rPr i="1" spc="5" dirty="0">
                <a:latin typeface="Arial"/>
                <a:cs typeface="Arial"/>
              </a:rPr>
              <a:t>k </a:t>
            </a:r>
            <a:r>
              <a:rPr spc="5" dirty="0"/>
              <a:t>– 1 and not –</a:t>
            </a:r>
            <a:r>
              <a:rPr i="1" spc="5" dirty="0">
                <a:latin typeface="Arial"/>
                <a:cs typeface="Arial"/>
              </a:rPr>
              <a:t>k </a:t>
            </a:r>
            <a:r>
              <a:rPr spc="5" dirty="0"/>
              <a:t>to  indicate that a value is not present and should be inserted</a:t>
            </a:r>
            <a:r>
              <a:rPr spc="-55" dirty="0"/>
              <a:t> </a:t>
            </a:r>
            <a:r>
              <a:rPr spc="5" dirty="0"/>
              <a:t>before  position</a:t>
            </a:r>
            <a:r>
              <a:rPr spc="-90" dirty="0"/>
              <a:t> </a:t>
            </a:r>
            <a:r>
              <a:rPr i="1" spc="5" dirty="0">
                <a:latin typeface="Arial"/>
                <a:cs typeface="Arial"/>
              </a:rPr>
              <a:t>k</a:t>
            </a:r>
            <a:r>
              <a:rPr spc="5" dirty="0"/>
              <a:t>?</a:t>
            </a:r>
          </a:p>
          <a:p>
            <a:pPr marL="347345" marR="5080">
              <a:lnSpc>
                <a:spcPct val="115900"/>
              </a:lnSpc>
              <a:spcBef>
                <a:spcPts val="630"/>
              </a:spcBef>
            </a:pPr>
            <a:r>
              <a:rPr sz="1750" b="1" dirty="0">
                <a:latin typeface="Arial"/>
                <a:cs typeface="Arial"/>
              </a:rPr>
              <a:t>Answer: </a:t>
            </a:r>
            <a:r>
              <a:rPr sz="1750" dirty="0">
                <a:latin typeface="Microsoft Sans Serif"/>
                <a:cs typeface="Microsoft Sans Serif"/>
              </a:rPr>
              <a:t>Otherwise, you would not know whether a  value </a:t>
            </a:r>
            <a:r>
              <a:rPr sz="1750" spc="-5" dirty="0">
                <a:latin typeface="Microsoft Sans Serif"/>
                <a:cs typeface="Microsoft Sans Serif"/>
              </a:rPr>
              <a:t>is </a:t>
            </a:r>
            <a:r>
              <a:rPr sz="1750" dirty="0">
                <a:latin typeface="Microsoft Sans Serif"/>
                <a:cs typeface="Microsoft Sans Serif"/>
              </a:rPr>
              <a:t>present when the method returns</a:t>
            </a:r>
            <a:r>
              <a:rPr sz="1750" spc="175" dirty="0">
                <a:latin typeface="Microsoft Sans Serif"/>
                <a:cs typeface="Microsoft Sans Serif"/>
              </a:rPr>
              <a:t> </a:t>
            </a:r>
            <a:r>
              <a:rPr sz="1750" dirty="0">
                <a:latin typeface="Microsoft Sans Serif"/>
                <a:cs typeface="Microsoft Sans Serif"/>
              </a:rPr>
              <a:t>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5189</Words>
  <Application>Microsoft Office PowerPoint</Application>
  <PresentationFormat>Custom</PresentationFormat>
  <Paragraphs>679</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Chapter 14 – Sorting and  Searching</vt:lpstr>
      <vt:lpstr>Chapter Goals</vt:lpstr>
      <vt:lpstr>Slide 3</vt:lpstr>
      <vt:lpstr>Selection Sort</vt:lpstr>
      <vt:lpstr>Sorting an Array of Integers</vt:lpstr>
      <vt:lpstr>5.  When the unsorted portion is of length 1, we are done</vt:lpstr>
      <vt:lpstr>Selection Sort</vt:lpstr>
      <vt:lpstr>section_1/SelectionSorter.java</vt:lpstr>
      <vt:lpstr>section_1/SelectionSortDemo.java</vt:lpstr>
      <vt:lpstr>section_1/ArrayUtil.java</vt:lpstr>
      <vt:lpstr>Self Check 14.1</vt:lpstr>
      <vt:lpstr>Self Check 14.2</vt:lpstr>
      <vt:lpstr>Self Check 14.3</vt:lpstr>
      <vt:lpstr>Self Check 14.4</vt:lpstr>
      <vt:lpstr>Profiling the Selection Sort  Algorithm</vt:lpstr>
      <vt:lpstr>section_2/StopWatch.java</vt:lpstr>
      <vt:lpstr>section_2/SelectionSortTimer.java</vt:lpstr>
      <vt:lpstr>Selection Sort on Various Size  Arrays</vt:lpstr>
      <vt:lpstr>Self Check 14.5</vt:lpstr>
      <vt:lpstr>Self Check 14.6</vt:lpstr>
      <vt:lpstr>Analyzing the Performance of  the Selection Sort Algorithm</vt:lpstr>
      <vt:lpstr>Analyzing the Performance of  the Selection Sort Algorithm</vt:lpstr>
      <vt:lpstr>Analyzing the Performance of  the Selection Sort Algorithm</vt:lpstr>
      <vt:lpstr>Self Check 14.7</vt:lpstr>
      <vt:lpstr>Self Check 14.8</vt:lpstr>
      <vt:lpstr>Self Check 14.9</vt:lpstr>
      <vt:lpstr>Self Check 14.10</vt:lpstr>
      <vt:lpstr>Self Check 14.11</vt:lpstr>
      <vt:lpstr>Self Check 14.12</vt:lpstr>
      <vt:lpstr>Common Big-Oh Growth Rates</vt:lpstr>
      <vt:lpstr>Insertion Sort</vt:lpstr>
      <vt:lpstr>Insertion Sort</vt:lpstr>
      <vt:lpstr>Insertion Sort</vt:lpstr>
      <vt:lpstr>Merge Sort</vt:lpstr>
      <vt:lpstr>Merge Sort Example</vt:lpstr>
      <vt:lpstr>Merge Sort</vt:lpstr>
      <vt:lpstr>section_4/MergeSorter.java</vt:lpstr>
      <vt:lpstr>section_4/MergeSortDemo.java</vt:lpstr>
      <vt:lpstr>Self Check 14.13</vt:lpstr>
      <vt:lpstr>Self Check 14.14</vt:lpstr>
      <vt:lpstr>Self Check 14.15</vt:lpstr>
      <vt:lpstr>Analyzing the Merge Sort  Algorithm</vt:lpstr>
      <vt:lpstr>Analyzing the Merge Sort  Algorithm</vt:lpstr>
      <vt:lpstr>Analyzing Merge Sort  Algorithm</vt:lpstr>
      <vt:lpstr>Analyzing Merge Sort  Algorithm</vt:lpstr>
      <vt:lpstr>Merge Sort Vs Selection Sort</vt:lpstr>
      <vt:lpstr>Merge Sort Timing vs.  Selection Sort</vt:lpstr>
      <vt:lpstr>Self Check 14.16</vt:lpstr>
      <vt:lpstr>Self Check 14.17</vt:lpstr>
      <vt:lpstr>The Quicksort Algorithm</vt:lpstr>
      <vt:lpstr>The Quicksort Algorithm</vt:lpstr>
      <vt:lpstr>The Quicksort Algorithm</vt:lpstr>
      <vt:lpstr>The Quicksort Algorithm</vt:lpstr>
      <vt:lpstr>The Quicksort Algorithm -  Partitioning</vt:lpstr>
      <vt:lpstr>The Quicksort Algorithm</vt:lpstr>
      <vt:lpstr>Searching</vt:lpstr>
      <vt:lpstr>section_6_1/LinearSearcher.java</vt:lpstr>
      <vt:lpstr>section_6_1/LinearSearchDemo.java</vt:lpstr>
      <vt:lpstr>Binary Search</vt:lpstr>
      <vt:lpstr>Binary Search</vt:lpstr>
      <vt:lpstr>section_6_2/BinarySearcher.java</vt:lpstr>
      <vt:lpstr>Binary Search</vt:lpstr>
      <vt:lpstr>Binary Search</vt:lpstr>
      <vt:lpstr>Binary Search</vt:lpstr>
      <vt:lpstr>Self Check 14.18</vt:lpstr>
      <vt:lpstr>Self Check 14.19</vt:lpstr>
      <vt:lpstr>Self Check 14.20</vt:lpstr>
      <vt:lpstr>Problem Solving: Estimating  the Running Time of an  Algorithm - Linear time</vt:lpstr>
      <vt:lpstr>Slide 69</vt:lpstr>
      <vt:lpstr>Problem Solving: Estimating  the Running Time of an  Algorithm - Linear time</vt:lpstr>
      <vt:lpstr>Problem Solving: Estimating  the Running Time of an  Algorithm - Quadratic time</vt:lpstr>
      <vt:lpstr>Problem Solving: Estimating  the Running Time of an  Algorithm - Quadratic time</vt:lpstr>
      <vt:lpstr>Three phases in the algorithm</vt:lpstr>
      <vt:lpstr>The Triangle Pattern</vt:lpstr>
      <vt:lpstr>Slide 75</vt:lpstr>
      <vt:lpstr>Problem Solving: Estimating  the Running Time of an  Algorithm - Logarithmic time</vt:lpstr>
      <vt:lpstr>The code</vt:lpstr>
      <vt:lpstr>Problem Solving: Estimating  the Running Time of an  Algorithm - Logarithmic time</vt:lpstr>
      <vt:lpstr>Self Check 14.21</vt:lpstr>
      <vt:lpstr>Self Check 14.22</vt:lpstr>
      <vt:lpstr>Self Check 14.23</vt:lpstr>
      <vt:lpstr>Self Check 14.24</vt:lpstr>
      <vt:lpstr>Self Check 14.25</vt:lpstr>
      <vt:lpstr>Self Check 14.26</vt:lpstr>
      <vt:lpstr>Sorting and Searching in the  Java Library - Sorting</vt:lpstr>
      <vt:lpstr>Sorting and Searching in the  Java Library - Binary Search</vt:lpstr>
      <vt:lpstr>Comparing Objects</vt:lpstr>
      <vt:lpstr>Comparing Objects</vt:lpstr>
      <vt:lpstr>The Comparator Interface</vt:lpstr>
      <vt:lpstr>Comparator with Lambda  Expressions</vt:lpstr>
      <vt:lpstr>Self Check 14.27</vt:lpstr>
      <vt:lpstr>Self Check 14.28</vt:lpstr>
      <vt:lpstr>Self Check 14.29</vt:lpstr>
      <vt:lpstr>Self Check 14.30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GDonini</dc:creator>
  <cp:lastModifiedBy>GD</cp:lastModifiedBy>
  <cp:revision>7</cp:revision>
  <dcterms:created xsi:type="dcterms:W3CDTF">2016-01-18T23:26:13Z</dcterms:created>
  <dcterms:modified xsi:type="dcterms:W3CDTF">2016-01-23T05:27:54Z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2016-01-18T00:00:00Z</vt:filetime>
  </property>
  <property fmtid="{D5CDD505-2E9C-101B-9397-08002B2CF9AE}" pid="3" name="Creator">
    <vt:lpwstr>Chromium</vt:lpwstr>
  </property>
  <property fmtid="{D5CDD505-2E9C-101B-9397-08002B2CF9AE}" pid="4" name="LastSaved">
    <vt:filetime>2016-01-18T00:00:00Z</vt:filetime>
  </property>
</Properties>
</file>