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4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8" r:id="rId62"/>
    <p:sldId id="329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6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7" r:id="rId96"/>
    <p:sldId id="369" r:id="rId97"/>
    <p:sldId id="370" r:id="rId98"/>
    <p:sldId id="371" r:id="rId99"/>
    <p:sldId id="372" r:id="rId100"/>
    <p:sldId id="373" r:id="rId101"/>
    <p:sldId id="374" r:id="rId102"/>
    <p:sldId id="375" r:id="rId103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4497" y="62984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97" y="256136"/>
            <a:ext cx="5991605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384" y="845319"/>
            <a:ext cx="5392430" cy="238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9\code\section_4\StreamDemo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9\code\section_1\StreamDemo.java" TargetMode="Externa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\\localhost\Users\Mili\Downloads\BJ6_LectureSlides\ch19\code\section_9\GroupDemo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67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Chapter </a:t>
            </a:r>
            <a:r>
              <a:rPr dirty="0"/>
              <a:t>19 </a:t>
            </a:r>
            <a:r>
              <a:rPr spc="-290" dirty="0"/>
              <a:t>–  </a:t>
            </a:r>
            <a:r>
              <a:rPr spc="-25" dirty="0"/>
              <a:t>Stream</a:t>
            </a:r>
            <a:r>
              <a:rPr spc="135" dirty="0"/>
              <a:t> </a:t>
            </a:r>
            <a:r>
              <a:rPr spc="30" dirty="0"/>
              <a:t>Processing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9269"/>
            <a:ext cx="476123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Given a stream </a:t>
            </a:r>
            <a:r>
              <a:rPr sz="1300" dirty="0">
                <a:latin typeface="Arial"/>
                <a:cs typeface="Arial"/>
              </a:rPr>
              <a:t>of strings, </a:t>
            </a:r>
            <a:r>
              <a:rPr sz="1300" spc="5" dirty="0">
                <a:latin typeface="Arial"/>
                <a:cs typeface="Arial"/>
              </a:rPr>
              <a:t>how do you remove </a:t>
            </a:r>
            <a:r>
              <a:rPr sz="1300" dirty="0">
                <a:latin typeface="Arial"/>
                <a:cs typeface="Arial"/>
              </a:rPr>
              <a:t>all </a:t>
            </a:r>
            <a:r>
              <a:rPr sz="1300" spc="5" dirty="0">
                <a:latin typeface="Arial"/>
                <a:cs typeface="Arial"/>
              </a:rPr>
              <a:t>empty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strings?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1478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44805" marR="2417445" indent="-28892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result = stream.filter(  w -&gt; w.length() &gt;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0)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165" y="228602"/>
            <a:ext cx="5234940" cy="655320"/>
          </a:xfrm>
          <a:custGeom>
            <a:avLst/>
            <a:gdLst/>
            <a:ahLst/>
            <a:cxnLst/>
            <a:rect l="l" t="t" r="r" b="b"/>
            <a:pathLst>
              <a:path w="5234940" h="655319">
                <a:moveTo>
                  <a:pt x="5234830" y="0"/>
                </a:moveTo>
                <a:lnTo>
                  <a:pt x="5234830" y="655047"/>
                </a:lnTo>
                <a:lnTo>
                  <a:pt x="0" y="655047"/>
                </a:ln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0219" y="236844"/>
            <a:ext cx="240919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Optional&lt;Country&gt;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smallestCountry</a:t>
            </a:r>
            <a:endParaRPr sz="950" dirty="0">
              <a:latin typeface="Courier" charset="0"/>
              <a:cs typeface="Courier" charset="0"/>
            </a:endParaRPr>
          </a:p>
          <a:p>
            <a:pPr marL="30099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countries.stream()</a:t>
            </a:r>
            <a:endParaRPr sz="950" dirty="0">
              <a:latin typeface="Courier" charset="0"/>
              <a:cs typeface="Courier" charset="0"/>
            </a:endParaRPr>
          </a:p>
          <a:p>
            <a:pPr marL="589915" marR="221615" indent="-28892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.min(Comparator.comparing(  c -&gt;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c.getArea()));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17168"/>
            <a:ext cx="576961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Someone proposes </a:t>
            </a:r>
            <a:r>
              <a:rPr sz="1300" dirty="0">
                <a:latin typeface="Arial"/>
                <a:cs typeface="Arial"/>
              </a:rPr>
              <a:t>the following </a:t>
            </a:r>
            <a:r>
              <a:rPr sz="1300" spc="5" dirty="0">
                <a:latin typeface="Arial"/>
                <a:cs typeface="Arial"/>
              </a:rPr>
              <a:t>way </a:t>
            </a:r>
            <a:r>
              <a:rPr sz="1300" dirty="0">
                <a:latin typeface="Arial"/>
                <a:cs typeface="Arial"/>
              </a:rPr>
              <a:t>to find the smallest </a:t>
            </a:r>
            <a:r>
              <a:rPr sz="1300" spc="5" dirty="0">
                <a:latin typeface="Arial"/>
                <a:cs typeface="Arial"/>
              </a:rPr>
              <a:t>element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stream: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80362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smallest =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stream.sorted().limit(1).findAny().get();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97" y="1343327"/>
            <a:ext cx="5499100" cy="112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Will it </a:t>
            </a:r>
            <a:r>
              <a:rPr sz="1300" spc="5" dirty="0">
                <a:latin typeface="Arial"/>
                <a:cs typeface="Arial"/>
              </a:rPr>
              <a:t>work? </a:t>
            </a:r>
            <a:r>
              <a:rPr sz="1300" dirty="0">
                <a:latin typeface="Arial"/>
                <a:cs typeface="Arial"/>
              </a:rPr>
              <a:t>If so, is it </a:t>
            </a:r>
            <a:r>
              <a:rPr sz="1300" spc="5" dirty="0">
                <a:latin typeface="Arial"/>
                <a:cs typeface="Arial"/>
              </a:rPr>
              <a:t>a good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idea?</a:t>
            </a:r>
            <a:endParaRPr sz="1300" dirty="0">
              <a:latin typeface="Arial"/>
              <a:cs typeface="Arial"/>
            </a:endParaRPr>
          </a:p>
          <a:p>
            <a:pPr marL="311785" marR="5080">
              <a:lnSpc>
                <a:spcPct val="1170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Yes, </a:t>
            </a:r>
            <a:r>
              <a:rPr sz="1550" spc="5" dirty="0">
                <a:latin typeface="Arial"/>
                <a:cs typeface="Arial"/>
              </a:rPr>
              <a:t>it will </a:t>
            </a:r>
            <a:r>
              <a:rPr sz="1550" spc="10" dirty="0">
                <a:latin typeface="Arial"/>
                <a:cs typeface="Arial"/>
              </a:rPr>
              <a:t>work, provided there </a:t>
            </a:r>
            <a:r>
              <a:rPr sz="1550" spc="5" dirty="0">
                <a:latin typeface="Arial"/>
                <a:cs typeface="Arial"/>
              </a:rPr>
              <a:t>is at least </a:t>
            </a:r>
            <a:r>
              <a:rPr sz="1550" spc="10" dirty="0">
                <a:latin typeface="Arial"/>
                <a:cs typeface="Arial"/>
              </a:rPr>
              <a:t>one  element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the stream. But </a:t>
            </a:r>
            <a:r>
              <a:rPr sz="1550" spc="5" dirty="0">
                <a:latin typeface="Arial"/>
                <a:cs typeface="Arial"/>
              </a:rPr>
              <a:t>it’s </a:t>
            </a:r>
            <a:r>
              <a:rPr sz="1550" spc="10" dirty="0">
                <a:latin typeface="Arial"/>
                <a:cs typeface="Arial"/>
              </a:rPr>
              <a:t>not a good idea because  </a:t>
            </a:r>
            <a:r>
              <a:rPr sz="1550" spc="5" dirty="0">
                <a:latin typeface="Arial"/>
                <a:cs typeface="Arial"/>
              </a:rPr>
              <a:t>sorting is </a:t>
            </a:r>
            <a:r>
              <a:rPr sz="1550" spc="10" dirty="0">
                <a:latin typeface="Arial"/>
                <a:cs typeface="Arial"/>
              </a:rPr>
              <a:t>much less </a:t>
            </a:r>
            <a:r>
              <a:rPr sz="1550" spc="5" dirty="0">
                <a:latin typeface="Arial"/>
                <a:cs typeface="Arial"/>
              </a:rPr>
              <a:t>efficient </a:t>
            </a:r>
            <a:r>
              <a:rPr sz="1550" spc="10" dirty="0">
                <a:latin typeface="Arial"/>
                <a:cs typeface="Arial"/>
              </a:rPr>
              <a:t>than computing the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minimum.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9022"/>
            <a:ext cx="5673725" cy="104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Why </a:t>
            </a:r>
            <a:r>
              <a:rPr sz="1300" dirty="0">
                <a:latin typeface="Arial"/>
                <a:cs typeface="Arial"/>
              </a:rPr>
              <a:t>can’t </a:t>
            </a:r>
            <a:r>
              <a:rPr sz="1300" spc="5" dirty="0">
                <a:latin typeface="Arial"/>
                <a:cs typeface="Arial"/>
              </a:rPr>
              <a:t>one use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Courier" charset="0"/>
                <a:cs typeface="Courier" charset="0"/>
              </a:rPr>
              <a:t>distinct</a:t>
            </a:r>
            <a:r>
              <a:rPr sz="1300" spc="-43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to solve the </a:t>
            </a:r>
            <a:r>
              <a:rPr sz="1300" spc="5" dirty="0">
                <a:latin typeface="Arial"/>
                <a:cs typeface="Arial"/>
              </a:rPr>
              <a:t>problem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removing  </a:t>
            </a:r>
            <a:r>
              <a:rPr sz="1300" dirty="0">
                <a:latin typeface="Arial"/>
                <a:cs typeface="Arial"/>
              </a:rPr>
              <a:t>adjacent duplicates </a:t>
            </a:r>
            <a:r>
              <a:rPr sz="1300" spc="5" dirty="0">
                <a:latin typeface="Arial"/>
                <a:cs typeface="Arial"/>
              </a:rPr>
              <a:t>from a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stream?</a:t>
            </a:r>
            <a:endParaRPr sz="1300" dirty="0">
              <a:latin typeface="Arial"/>
              <a:cs typeface="Arial"/>
            </a:endParaRPr>
          </a:p>
          <a:p>
            <a:pPr marL="311785" marR="5080">
              <a:lnSpc>
                <a:spcPct val="117000"/>
              </a:lnSpc>
              <a:spcBef>
                <a:spcPts val="63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distinct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 removes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duplicates, not  </a:t>
            </a:r>
            <a:r>
              <a:rPr sz="1550" spc="5" dirty="0">
                <a:latin typeface="Arial"/>
                <a:cs typeface="Arial"/>
              </a:rPr>
              <a:t>just </a:t>
            </a:r>
            <a:r>
              <a:rPr sz="1550" spc="10" dirty="0">
                <a:latin typeface="Arial"/>
                <a:cs typeface="Arial"/>
              </a:rPr>
              <a:t>adjacent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ones.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9124"/>
            <a:ext cx="532574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would you </a:t>
            </a:r>
            <a:r>
              <a:rPr sz="1300" dirty="0">
                <a:latin typeface="Arial"/>
                <a:cs typeface="Arial"/>
              </a:rPr>
              <a:t>collect the first five strings of length greater </a:t>
            </a:r>
            <a:r>
              <a:rPr sz="1300" spc="5" dirty="0">
                <a:latin typeface="Arial"/>
                <a:cs typeface="Arial"/>
              </a:rPr>
              <a:t>than </a:t>
            </a:r>
            <a:r>
              <a:rPr sz="1300" dirty="0">
                <a:latin typeface="Arial"/>
                <a:cs typeface="Arial"/>
              </a:rPr>
              <a:t>ten in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5" dirty="0">
                <a:latin typeface="Courier" charset="0"/>
                <a:cs typeface="Courier" charset="0"/>
              </a:rPr>
              <a:t>List&lt;String&gt;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without </a:t>
            </a:r>
            <a:r>
              <a:rPr sz="1300" spc="5" dirty="0">
                <a:latin typeface="Arial"/>
                <a:cs typeface="Arial"/>
              </a:rPr>
              <a:t>using streams?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6446"/>
            <a:ext cx="5234940" cy="105221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227266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List&lt;String&gt; result = new ArrayList&lt;&gt;();  int i =</a:t>
            </a:r>
            <a:r>
              <a:rPr sz="950" spc="-10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0;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while (i &lt; strings.size() &amp;&amp; result.size() &lt;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5)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String s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strings.get(i);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if (s.length() &gt; 10) { result.add(s);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742"/>
            <a:ext cx="557530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stream </a:t>
            </a:r>
            <a:r>
              <a:rPr sz="1300" dirty="0">
                <a:latin typeface="Arial"/>
                <a:cs typeface="Arial"/>
              </a:rPr>
              <a:t>of strings, </a:t>
            </a:r>
            <a:r>
              <a:rPr sz="1300" spc="5" dirty="0">
                <a:latin typeface="Arial"/>
                <a:cs typeface="Arial"/>
              </a:rPr>
              <a:t>how do you </a:t>
            </a:r>
            <a:r>
              <a:rPr sz="1300" dirty="0">
                <a:latin typeface="Arial"/>
                <a:cs typeface="Arial"/>
              </a:rPr>
              <a:t>calculate </a:t>
            </a:r>
            <a:r>
              <a:rPr sz="1300" spc="5" dirty="0">
                <a:latin typeface="Arial"/>
                <a:cs typeface="Arial"/>
              </a:rPr>
              <a:t>how many have </a:t>
            </a:r>
            <a:r>
              <a:rPr sz="1300" dirty="0">
                <a:latin typeface="Arial"/>
                <a:cs typeface="Arial"/>
              </a:rPr>
              <a:t>exactly ten  characters?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7510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long result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stream.filter(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w -&gt; w.length() ==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10).count();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962"/>
            <a:ext cx="589978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Given a stream </a:t>
            </a:r>
            <a:r>
              <a:rPr sz="1300" dirty="0">
                <a:latin typeface="Arial"/>
                <a:cs typeface="Arial"/>
              </a:rPr>
              <a:t>of strings, </a:t>
            </a:r>
            <a:r>
              <a:rPr sz="1300" spc="5" dirty="0">
                <a:latin typeface="Arial"/>
                <a:cs typeface="Arial"/>
              </a:rPr>
              <a:t>how do you </a:t>
            </a:r>
            <a:r>
              <a:rPr sz="1300" dirty="0">
                <a:latin typeface="Arial"/>
                <a:cs typeface="Arial"/>
              </a:rPr>
              <a:t>find the first </a:t>
            </a:r>
            <a:r>
              <a:rPr sz="1300" spc="5" dirty="0">
                <a:latin typeface="Arial"/>
                <a:cs typeface="Arial"/>
              </a:rPr>
              <a:t>one </a:t>
            </a:r>
            <a:r>
              <a:rPr sz="1300" dirty="0">
                <a:latin typeface="Arial"/>
                <a:cs typeface="Arial"/>
              </a:rPr>
              <a:t>with length </a:t>
            </a:r>
            <a:r>
              <a:rPr sz="1300" spc="5" dirty="0">
                <a:latin typeface="Arial"/>
                <a:cs typeface="Arial"/>
              </a:rPr>
              <a:t>equal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ten?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As a stream, </a:t>
            </a:r>
            <a:r>
              <a:rPr sz="1550" spc="5" dirty="0">
                <a:latin typeface="Arial"/>
                <a:cs typeface="Arial"/>
              </a:rPr>
              <a:t>that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is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1171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44805" marR="2417445" indent="-28892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result = stream.filter(  w -&gt; w.length() ==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10).limit(1);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1925304"/>
            <a:ext cx="531114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You </a:t>
            </a:r>
            <a:r>
              <a:rPr sz="1550" spc="5" dirty="0">
                <a:latin typeface="Arial"/>
                <a:cs typeface="Arial"/>
              </a:rPr>
              <a:t>will </a:t>
            </a:r>
            <a:r>
              <a:rPr sz="1550" spc="10" dirty="0">
                <a:latin typeface="Arial"/>
                <a:cs typeface="Arial"/>
              </a:rPr>
              <a:t>see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Section 19.3 how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get the answer as a  </a:t>
            </a:r>
            <a:r>
              <a:rPr sz="1550" spc="5" dirty="0">
                <a:latin typeface="Arial"/>
                <a:cs typeface="Arial"/>
              </a:rPr>
              <a:t>string. </a:t>
            </a:r>
            <a:r>
              <a:rPr sz="1550" spc="10" dirty="0">
                <a:latin typeface="Arial"/>
                <a:cs typeface="Arial"/>
              </a:rPr>
              <a:t>And Section 19.6 </a:t>
            </a:r>
            <a:r>
              <a:rPr sz="1550" spc="5" dirty="0">
                <a:latin typeface="Arial"/>
                <a:cs typeface="Arial"/>
              </a:rPr>
              <a:t>will </a:t>
            </a:r>
            <a:r>
              <a:rPr sz="1550" spc="10" dirty="0">
                <a:latin typeface="Arial"/>
                <a:cs typeface="Arial"/>
              </a:rPr>
              <a:t>present an easier way </a:t>
            </a:r>
            <a:r>
              <a:rPr sz="1550" spc="5" dirty="0">
                <a:latin typeface="Arial"/>
                <a:cs typeface="Arial"/>
              </a:rPr>
              <a:t>to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obtain  </a:t>
            </a:r>
            <a:r>
              <a:rPr sz="1550" spc="5" dirty="0">
                <a:latin typeface="Arial"/>
                <a:cs typeface="Arial"/>
              </a:rPr>
              <a:t>this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result.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580"/>
            <a:ext cx="597344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stream </a:t>
            </a:r>
            <a:r>
              <a:rPr sz="1300" dirty="0">
                <a:latin typeface="Arial"/>
                <a:cs typeface="Arial"/>
              </a:rPr>
              <a:t>of strings, </a:t>
            </a:r>
            <a:r>
              <a:rPr sz="1300" spc="5" dirty="0">
                <a:latin typeface="Arial"/>
                <a:cs typeface="Arial"/>
              </a:rPr>
              <a:t>how can you </a:t>
            </a:r>
            <a:r>
              <a:rPr sz="1300" dirty="0">
                <a:latin typeface="Arial"/>
                <a:cs typeface="Arial"/>
              </a:rPr>
              <a:t>find out </a:t>
            </a:r>
            <a:r>
              <a:rPr sz="1300" spc="5" dirty="0">
                <a:latin typeface="Arial"/>
                <a:cs typeface="Arial"/>
              </a:rPr>
              <a:t>whether </a:t>
            </a:r>
            <a:r>
              <a:rPr sz="1300" dirty="0">
                <a:latin typeface="Arial"/>
                <a:cs typeface="Arial"/>
              </a:rPr>
              <a:t>it </a:t>
            </a:r>
            <a:r>
              <a:rPr sz="1300" spc="5" dirty="0">
                <a:latin typeface="Arial"/>
                <a:cs typeface="Arial"/>
              </a:rPr>
              <a:t>has </a:t>
            </a:r>
            <a:r>
              <a:rPr sz="1300" dirty="0">
                <a:latin typeface="Arial"/>
                <a:cs typeface="Arial"/>
              </a:rPr>
              <a:t>at least ten strings  with three letters, </a:t>
            </a:r>
            <a:r>
              <a:rPr sz="1300" i="1" dirty="0">
                <a:latin typeface="Arial"/>
                <a:cs typeface="Arial"/>
              </a:rPr>
              <a:t>without counting </a:t>
            </a:r>
            <a:r>
              <a:rPr sz="1300" i="1" spc="5" dirty="0">
                <a:latin typeface="Arial"/>
                <a:cs typeface="Arial"/>
              </a:rPr>
              <a:t>them </a:t>
            </a:r>
            <a:r>
              <a:rPr sz="1300" i="1" dirty="0">
                <a:latin typeface="Arial"/>
                <a:cs typeface="Arial"/>
              </a:rPr>
              <a:t>all </a:t>
            </a:r>
            <a:r>
              <a:rPr sz="1300" dirty="0">
                <a:latin typeface="Arial"/>
                <a:cs typeface="Arial"/>
              </a:rPr>
              <a:t>if there </a:t>
            </a:r>
            <a:r>
              <a:rPr sz="1300" spc="5" dirty="0">
                <a:latin typeface="Arial"/>
                <a:cs typeface="Arial"/>
              </a:rPr>
              <a:t>are more than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ten?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7348"/>
            <a:ext cx="5234940" cy="4879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44805" marR="2633980" indent="-28892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boolean atLeastTen = stream.filter(  w -&gt; w.length() ==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3)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.limit(10).count() ==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264168"/>
            <a:ext cx="53219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Because stream processing </a:t>
            </a:r>
            <a:r>
              <a:rPr sz="1550" spc="5" dirty="0">
                <a:latin typeface="Arial"/>
                <a:cs typeface="Arial"/>
              </a:rPr>
              <a:t>is lazy,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limit </a:t>
            </a:r>
            <a:r>
              <a:rPr sz="1550" spc="10" dirty="0">
                <a:latin typeface="Arial"/>
                <a:cs typeface="Arial"/>
              </a:rPr>
              <a:t>operation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stops  </a:t>
            </a:r>
            <a:r>
              <a:rPr sz="1550" spc="5" dirty="0">
                <a:latin typeface="Arial"/>
                <a:cs typeface="Arial"/>
              </a:rPr>
              <a:t>filtering </a:t>
            </a:r>
            <a:r>
              <a:rPr sz="1550" spc="10" dirty="0">
                <a:latin typeface="Arial"/>
                <a:cs typeface="Arial"/>
              </a:rPr>
              <a:t>as soon as ten matches have been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found.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18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Producing</a:t>
            </a:r>
            <a:r>
              <a:rPr spc="-2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2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819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56777"/>
            <a:ext cx="492252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700"/>
              </a:lnSpc>
            </a:pP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order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process streams, you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10" dirty="0">
                <a:latin typeface="Arial"/>
                <a:cs typeface="Arial"/>
              </a:rPr>
              <a:t>need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have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one.  Simplest way: the </a:t>
            </a:r>
            <a:r>
              <a:rPr sz="1550" spc="10" dirty="0">
                <a:latin typeface="Courier" charset="0"/>
                <a:cs typeface="Courier" charset="0"/>
              </a:rPr>
              <a:t>of</a:t>
            </a:r>
            <a:r>
              <a:rPr sz="1550" spc="-58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method: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15598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157543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words = Stream.of("Mary", "had", "a", "little", "lamb");  Stream&lt;Integer&gt; digits = Stream.of(3, 1, 4, 1, 5,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9);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1086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000971"/>
            <a:ext cx="19462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Also works </a:t>
            </a:r>
            <a:r>
              <a:rPr sz="1550" spc="5" dirty="0">
                <a:latin typeface="Arial"/>
                <a:cs typeface="Arial"/>
              </a:rPr>
              <a:t>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arrays: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336048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2534920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Integer[] digitArray = { 3, 1, 4, 1, 5, 9 };  Stream&lt;Integer&gt; digitStream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Stream.of(digitArray);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819" y="293800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38"/>
                </a:lnTo>
                <a:lnTo>
                  <a:pt x="5572" y="39127"/>
                </a:lnTo>
                <a:lnTo>
                  <a:pt x="1393" y="32174"/>
                </a:lnTo>
                <a:lnTo>
                  <a:pt x="0" y="22294"/>
                </a:lnTo>
                <a:lnTo>
                  <a:pt x="1393" y="12415"/>
                </a:lnTo>
                <a:lnTo>
                  <a:pt x="5572" y="5462"/>
                </a:lnTo>
                <a:lnTo>
                  <a:pt x="12539" y="1351"/>
                </a:lnTo>
                <a:lnTo>
                  <a:pt x="22294" y="0"/>
                </a:lnTo>
                <a:lnTo>
                  <a:pt x="32050" y="1351"/>
                </a:lnTo>
                <a:lnTo>
                  <a:pt x="39017" y="5462"/>
                </a:lnTo>
                <a:lnTo>
                  <a:pt x="43196" y="12415"/>
                </a:lnTo>
                <a:lnTo>
                  <a:pt x="44589" y="22294"/>
                </a:lnTo>
                <a:lnTo>
                  <a:pt x="43196" y="32174"/>
                </a:lnTo>
                <a:lnTo>
                  <a:pt x="39017" y="39127"/>
                </a:lnTo>
                <a:lnTo>
                  <a:pt x="32050" y="43238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2819" y="319662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38"/>
                </a:lnTo>
                <a:lnTo>
                  <a:pt x="5572" y="39127"/>
                </a:lnTo>
                <a:lnTo>
                  <a:pt x="1393" y="32174"/>
                </a:lnTo>
                <a:lnTo>
                  <a:pt x="0" y="22294"/>
                </a:lnTo>
                <a:lnTo>
                  <a:pt x="1393" y="12415"/>
                </a:lnTo>
                <a:lnTo>
                  <a:pt x="5572" y="5462"/>
                </a:lnTo>
                <a:lnTo>
                  <a:pt x="12539" y="1351"/>
                </a:lnTo>
                <a:lnTo>
                  <a:pt x="22294" y="0"/>
                </a:lnTo>
                <a:lnTo>
                  <a:pt x="32050" y="1351"/>
                </a:lnTo>
                <a:lnTo>
                  <a:pt x="39017" y="5462"/>
                </a:lnTo>
                <a:lnTo>
                  <a:pt x="43196" y="12415"/>
                </a:lnTo>
                <a:lnTo>
                  <a:pt x="44589" y="22294"/>
                </a:lnTo>
                <a:lnTo>
                  <a:pt x="43196" y="32174"/>
                </a:lnTo>
                <a:lnTo>
                  <a:pt x="39017" y="39127"/>
                </a:lnTo>
                <a:lnTo>
                  <a:pt x="32050" y="43238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35176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2848036"/>
            <a:ext cx="380111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This is a stream of </a:t>
            </a:r>
            <a:r>
              <a:rPr sz="1200" dirty="0">
                <a:latin typeface="Courier" charset="0"/>
                <a:cs typeface="Courier" charset="0"/>
              </a:rPr>
              <a:t>Integer</a:t>
            </a:r>
            <a:r>
              <a:rPr sz="1200" spc="-45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objects.</a:t>
            </a:r>
          </a:p>
          <a:p>
            <a:pPr marL="37211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Arial"/>
                <a:cs typeface="Arial"/>
              </a:rPr>
              <a:t>You'll see later how to make a stream of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int</a:t>
            </a:r>
            <a:r>
              <a:rPr sz="1200" dirty="0">
                <a:latin typeface="Arial"/>
                <a:cs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550" spc="10" dirty="0">
                <a:latin typeface="Arial"/>
                <a:cs typeface="Arial"/>
              </a:rPr>
              <a:t>Any </a:t>
            </a:r>
            <a:r>
              <a:rPr sz="1550" spc="5" dirty="0">
                <a:latin typeface="Arial"/>
                <a:cs typeface="Arial"/>
              </a:rPr>
              <a:t>collection </a:t>
            </a:r>
            <a:r>
              <a:rPr sz="1550" spc="10" dirty="0">
                <a:latin typeface="Arial"/>
                <a:cs typeface="Arial"/>
              </a:rPr>
              <a:t>can be turned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3736165"/>
            <a:ext cx="5234940" cy="4562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wordList = new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ArrayList&lt;&gt;();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Populate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wordList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words =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wordList.stream();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6" name="object 2"/>
          <p:cNvSpPr>
            <a:spLocks noChangeAspect="1"/>
          </p:cNvSpPr>
          <p:nvPr/>
        </p:nvSpPr>
        <p:spPr>
          <a:xfrm>
            <a:off x="1118658" y="4257077"/>
            <a:ext cx="1631725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01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Producing</a:t>
            </a:r>
            <a:r>
              <a:rPr spc="-2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806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0394"/>
            <a:ext cx="332295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Several </a:t>
            </a:r>
            <a:r>
              <a:rPr sz="1550" spc="5" dirty="0">
                <a:latin typeface="Arial"/>
                <a:cs typeface="Arial"/>
              </a:rPr>
              <a:t>utility </a:t>
            </a: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5" dirty="0">
                <a:latin typeface="Arial"/>
                <a:cs typeface="Arial"/>
              </a:rPr>
              <a:t>yield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6553"/>
            <a:ext cx="5234940" cy="73327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String filename = . .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try (Stream&lt;String&gt; lineStream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Files.lines(Paths.get(filename)))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...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 // File is closed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here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1976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089988"/>
            <a:ext cx="27571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You can make </a:t>
            </a:r>
            <a:r>
              <a:rPr sz="1550" spc="5" dirty="0">
                <a:latin typeface="Arial"/>
                <a:cs typeface="Arial"/>
              </a:rPr>
              <a:t>infinite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25065"/>
            <a:ext cx="5234940" cy="1792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Stream&lt;Integer&gt; integers = Stream.iterate(0, n -&gt; n +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28754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2819" y="322322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38"/>
                </a:lnTo>
                <a:lnTo>
                  <a:pt x="5572" y="39127"/>
                </a:lnTo>
                <a:lnTo>
                  <a:pt x="1393" y="32174"/>
                </a:lnTo>
                <a:lnTo>
                  <a:pt x="0" y="22294"/>
                </a:lnTo>
                <a:lnTo>
                  <a:pt x="1393" y="12415"/>
                </a:lnTo>
                <a:lnTo>
                  <a:pt x="5572" y="5462"/>
                </a:lnTo>
                <a:lnTo>
                  <a:pt x="12539" y="1351"/>
                </a:lnTo>
                <a:lnTo>
                  <a:pt x="22294" y="0"/>
                </a:lnTo>
                <a:lnTo>
                  <a:pt x="32050" y="1351"/>
                </a:lnTo>
                <a:lnTo>
                  <a:pt x="39017" y="5462"/>
                </a:lnTo>
                <a:lnTo>
                  <a:pt x="43196" y="12415"/>
                </a:lnTo>
                <a:lnTo>
                  <a:pt x="44589" y="22294"/>
                </a:lnTo>
                <a:lnTo>
                  <a:pt x="43196" y="32174"/>
                </a:lnTo>
                <a:lnTo>
                  <a:pt x="39017" y="39127"/>
                </a:lnTo>
                <a:lnTo>
                  <a:pt x="32050" y="43238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767751"/>
            <a:ext cx="4471670" cy="77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You can </a:t>
            </a:r>
            <a:r>
              <a:rPr sz="1550" spc="5" dirty="0">
                <a:latin typeface="Arial"/>
                <a:cs typeface="Arial"/>
              </a:rPr>
              <a:t>turn </a:t>
            </a:r>
            <a:r>
              <a:rPr sz="1550" spc="10" dirty="0">
                <a:latin typeface="Arial"/>
                <a:cs typeface="Arial"/>
              </a:rPr>
              <a:t>any stream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i="1" spc="5" dirty="0">
                <a:latin typeface="Arial"/>
                <a:cs typeface="Arial"/>
              </a:rPr>
              <a:t>parallel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stream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372110" marR="5080">
              <a:lnSpc>
                <a:spcPct val="112200"/>
              </a:lnSpc>
              <a:spcBef>
                <a:spcPts val="840"/>
              </a:spcBef>
            </a:pPr>
            <a:r>
              <a:rPr sz="1200" dirty="0">
                <a:latin typeface="Arial"/>
                <a:cs typeface="Arial"/>
              </a:rPr>
              <a:t>Operations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such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filter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count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run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parallel,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  processor working on chunks of the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38883" y="3602233"/>
            <a:ext cx="4637405" cy="15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700" spc="10" dirty="0">
                <a:latin typeface="Courier" charset="0"/>
                <a:cs typeface="Courier" charset="0"/>
              </a:rPr>
              <a:t>Stream&lt;String&gt; parStream =</a:t>
            </a:r>
            <a:r>
              <a:rPr sz="700" spc="5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lineStream.parallel();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00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Producing</a:t>
            </a:r>
            <a:r>
              <a:rPr spc="-2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11"/>
            <a:ext cx="4155821" cy="2639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474"/>
            <a:ext cx="396557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 statement </a:t>
            </a:r>
            <a:r>
              <a:rPr sz="1300" dirty="0">
                <a:latin typeface="Arial"/>
                <a:cs typeface="Arial"/>
              </a:rPr>
              <a:t>to create </a:t>
            </a:r>
            <a:r>
              <a:rPr sz="1300" spc="5" dirty="0">
                <a:latin typeface="Arial"/>
                <a:cs typeface="Arial"/>
              </a:rPr>
              <a:t>a stream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Color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objects.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For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example,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0683"/>
            <a:ext cx="5234940" cy="34689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44805" marR="2272665" indent="-28892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Stream&lt;Color&gt; colors = Stream.of(  Color.RED, Color.WHITE,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Color.BLUE);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5502"/>
            <a:ext cx="594550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Courier" charset="0"/>
                <a:cs typeface="Courier" charset="0"/>
              </a:rPr>
              <a:t>String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objects, </a:t>
            </a:r>
            <a:r>
              <a:rPr sz="1300" spc="5" dirty="0">
                <a:latin typeface="Arial"/>
                <a:cs typeface="Arial"/>
              </a:rPr>
              <a:t>use streams </a:t>
            </a:r>
            <a:r>
              <a:rPr sz="130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count how many have </a:t>
            </a:r>
            <a:r>
              <a:rPr sz="1300" dirty="0">
                <a:latin typeface="Arial"/>
                <a:cs typeface="Arial"/>
              </a:rPr>
              <a:t>length less  </a:t>
            </a:r>
            <a:r>
              <a:rPr sz="1300" spc="5" dirty="0">
                <a:latin typeface="Arial"/>
                <a:cs typeface="Arial"/>
              </a:rPr>
              <a:t>than </a:t>
            </a:r>
            <a:r>
              <a:rPr sz="1300" dirty="0">
                <a:latin typeface="Arial"/>
                <a:cs typeface="Arial"/>
              </a:rPr>
              <a:t>or </a:t>
            </a:r>
            <a:r>
              <a:rPr sz="1300" spc="5" dirty="0">
                <a:latin typeface="Arial"/>
                <a:cs typeface="Arial"/>
              </a:rPr>
              <a:t>equal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three.</a:t>
            </a: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5270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long count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&lt;=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3).count();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644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Chapter</a:t>
            </a:r>
            <a:r>
              <a:rPr spc="-5" dirty="0"/>
              <a:t> </a:t>
            </a:r>
            <a:r>
              <a:rPr spc="30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699"/>
            <a:ext cx="1899254" cy="2482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2657" y="1207092"/>
            <a:ext cx="3431534" cy="1403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7000"/>
              </a:lnSpc>
              <a:buFont typeface="Wingdings" charset="2"/>
              <a:buChar char="§"/>
            </a:pPr>
            <a:r>
              <a:rPr sz="1550" spc="10" dirty="0">
                <a:latin typeface="Arial"/>
                <a:cs typeface="Arial"/>
              </a:rPr>
              <a:t>To be able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develop </a:t>
            </a:r>
            <a:r>
              <a:rPr sz="1550" spc="5" dirty="0">
                <a:latin typeface="Arial"/>
                <a:cs typeface="Arial"/>
              </a:rPr>
              <a:t>filter/map/ </a:t>
            </a:r>
            <a:r>
              <a:rPr sz="1550" spc="10" dirty="0">
                <a:latin typeface="Arial"/>
                <a:cs typeface="Arial"/>
              </a:rPr>
              <a:t>reduce strategies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for  </a:t>
            </a:r>
            <a:r>
              <a:rPr sz="1550" spc="10" dirty="0">
                <a:latin typeface="Arial"/>
                <a:cs typeface="Arial"/>
              </a:rPr>
              <a:t>solving data processing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problems</a:t>
            </a:r>
            <a:endParaRPr sz="15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35"/>
              </a:spcBef>
              <a:buFont typeface="Wingdings" charset="2"/>
              <a:buChar char="§"/>
            </a:pPr>
            <a:r>
              <a:rPr sz="1550" spc="10" dirty="0">
                <a:latin typeface="Arial"/>
                <a:cs typeface="Arial"/>
              </a:rPr>
              <a:t>To convert between </a:t>
            </a:r>
            <a:r>
              <a:rPr sz="1550" spc="5" dirty="0">
                <a:latin typeface="Arial"/>
                <a:cs typeface="Arial"/>
              </a:rPr>
              <a:t>collections </a:t>
            </a:r>
            <a:r>
              <a:rPr sz="1550" spc="10" dirty="0">
                <a:latin typeface="Arial"/>
                <a:cs typeface="Arial"/>
              </a:rPr>
              <a:t>and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752364" y="385180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752364" y="419068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752364" y="45117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/>
          <p:nvPr/>
        </p:nvSpPr>
        <p:spPr>
          <a:xfrm>
            <a:off x="914400" y="3641379"/>
            <a:ext cx="5166995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500"/>
              </a:lnSpc>
            </a:pPr>
            <a:r>
              <a:rPr sz="1550" spc="10" dirty="0">
                <a:latin typeface="Arial"/>
                <a:cs typeface="Arial"/>
              </a:rPr>
              <a:t>To use function objects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transformations 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predicates  To work with the </a:t>
            </a:r>
            <a:r>
              <a:rPr sz="1550" spc="10" dirty="0">
                <a:latin typeface="Courier" charset="0"/>
                <a:cs typeface="Courier" charset="0"/>
              </a:rPr>
              <a:t>Optional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type</a:t>
            </a:r>
            <a:endParaRPr sz="1550" dirty="0">
              <a:latin typeface="Arial"/>
              <a:cs typeface="Arial"/>
            </a:endParaRPr>
          </a:p>
          <a:p>
            <a:pPr marL="12700" marR="494030">
              <a:lnSpc>
                <a:spcPct val="117000"/>
              </a:lnSpc>
              <a:spcBef>
                <a:spcPts val="350"/>
              </a:spcBef>
            </a:pPr>
            <a:r>
              <a:rPr sz="1550" spc="10" dirty="0">
                <a:latin typeface="Arial"/>
                <a:cs typeface="Arial"/>
              </a:rPr>
              <a:t>To be able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express common algorithms as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  operations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438"/>
            <a:ext cx="331851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Repeat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8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array of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strings.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0647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long count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Stream.of(array)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&lt;=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3).count();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564"/>
            <a:ext cx="598233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 statement </a:t>
            </a:r>
            <a:r>
              <a:rPr sz="130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count how many </a:t>
            </a:r>
            <a:r>
              <a:rPr sz="1300" dirty="0">
                <a:latin typeface="Arial"/>
                <a:cs typeface="Arial"/>
              </a:rPr>
              <a:t>lines in the file input.txt </a:t>
            </a:r>
            <a:r>
              <a:rPr sz="1300" spc="5" dirty="0">
                <a:latin typeface="Arial"/>
                <a:cs typeface="Arial"/>
              </a:rPr>
              <a:t>have </a:t>
            </a:r>
            <a:r>
              <a:rPr sz="1300" dirty="0">
                <a:latin typeface="Arial"/>
                <a:cs typeface="Arial"/>
              </a:rPr>
              <a:t>length greater  </a:t>
            </a:r>
            <a:r>
              <a:rPr sz="1300" spc="5" dirty="0">
                <a:latin typeface="Arial"/>
                <a:cs typeface="Arial"/>
              </a:rPr>
              <a:t>than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80.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7332"/>
            <a:ext cx="5234940" cy="105221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44805" marR="2850515" indent="-28892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try (Stream lines = Files.lines(  Paths.get("input.txt")))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63373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long count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lines.filter(</a:t>
            </a:r>
            <a:endParaRPr sz="950" dirty="0">
              <a:latin typeface="Courier" charset="0"/>
              <a:cs typeface="Courier" charset="0"/>
            </a:endParaRPr>
          </a:p>
          <a:p>
            <a:pPr marL="92265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l -&gt; l.length()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80).count();</a:t>
            </a:r>
            <a:endParaRPr sz="950" dirty="0">
              <a:latin typeface="Courier" charset="0"/>
              <a:cs typeface="Courier" charset="0"/>
            </a:endParaRPr>
          </a:p>
          <a:p>
            <a:pPr marL="63373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...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>
            <a:spLocks noChangeAspect="1"/>
          </p:cNvSpPr>
          <p:nvPr/>
        </p:nvSpPr>
        <p:spPr>
          <a:xfrm>
            <a:off x="5477608" y="3050818"/>
            <a:ext cx="1478993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4497" y="63653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</a:t>
            </a:r>
            <a:r>
              <a:rPr spc="20" dirty="0"/>
              <a:t> 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5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729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9028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222392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849907"/>
            <a:ext cx="4819015" cy="152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you are done transforming a stream </a:t>
            </a:r>
            <a:r>
              <a:rPr sz="1550" spc="5" dirty="0">
                <a:latin typeface="Arial"/>
                <a:cs typeface="Arial"/>
              </a:rPr>
              <a:t>(e.g.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with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10" dirty="0">
                <a:latin typeface="Arial"/>
                <a:cs typeface="Arial"/>
              </a:rPr>
              <a:t>), want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harvest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results.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39700"/>
              </a:lnSpc>
            </a:pPr>
            <a:r>
              <a:rPr sz="1550" spc="15" dirty="0">
                <a:latin typeface="Arial"/>
                <a:cs typeface="Arial"/>
              </a:rPr>
              <a:t>Some </a:t>
            </a: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5" dirty="0">
                <a:latin typeface="Arial"/>
                <a:cs typeface="Arial"/>
              </a:rPr>
              <a:t>(e.g. </a:t>
            </a:r>
            <a:r>
              <a:rPr sz="1550" spc="10" dirty="0">
                <a:latin typeface="Courier" charset="0"/>
                <a:cs typeface="Courier" charset="0"/>
              </a:rPr>
              <a:t>count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10" dirty="0">
                <a:latin typeface="Courier" charset="0"/>
                <a:cs typeface="Courier" charset="0"/>
              </a:rPr>
              <a:t>sum</a:t>
            </a:r>
            <a:r>
              <a:rPr sz="1550" spc="10" dirty="0">
                <a:latin typeface="Arial"/>
                <a:cs typeface="Arial"/>
              </a:rPr>
              <a:t>) </a:t>
            </a:r>
            <a:r>
              <a:rPr sz="1550" spc="5" dirty="0">
                <a:latin typeface="Arial"/>
                <a:cs typeface="Arial"/>
              </a:rPr>
              <a:t>yield </a:t>
            </a:r>
            <a:r>
              <a:rPr sz="1550" spc="10" dirty="0">
                <a:latin typeface="Arial"/>
                <a:cs typeface="Arial"/>
              </a:rPr>
              <a:t>a single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value.  Other methods </a:t>
            </a:r>
            <a:r>
              <a:rPr sz="1550" spc="5" dirty="0">
                <a:latin typeface="Arial"/>
                <a:cs typeface="Arial"/>
              </a:rPr>
              <a:t>yield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collection.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how </a:t>
            </a:r>
            <a:r>
              <a:rPr sz="1550" spc="5" dirty="0">
                <a:latin typeface="Arial"/>
                <a:cs typeface="Arial"/>
              </a:rPr>
              <a:t>to collect into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5" dirty="0">
                <a:latin typeface="Arial"/>
                <a:cs typeface="Arial"/>
              </a:rPr>
              <a:t>array: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51331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String[] result =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stream.toArray(String[]::new);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886" y="2807238"/>
            <a:ext cx="439420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5104">
              <a:lnSpc>
                <a:spcPct val="112200"/>
              </a:lnSpc>
            </a:pPr>
            <a:r>
              <a:rPr sz="1200" dirty="0">
                <a:latin typeface="Arial"/>
                <a:cs typeface="Arial"/>
              </a:rPr>
              <a:t>Strange-looking expression </a:t>
            </a:r>
            <a:r>
              <a:rPr sz="1200" dirty="0">
                <a:latin typeface="Courier" charset="0"/>
                <a:cs typeface="Courier" charset="0"/>
              </a:rPr>
              <a:t>String[]::new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is a constructor  reference (to the 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constructor).</a:t>
            </a:r>
          </a:p>
          <a:p>
            <a:pPr marL="12700" marR="5080">
              <a:lnSpc>
                <a:spcPct val="112200"/>
              </a:lnSpc>
              <a:spcBef>
                <a:spcPts val="350"/>
              </a:spcBef>
            </a:pPr>
            <a:r>
              <a:rPr sz="1200" dirty="0">
                <a:latin typeface="Arial"/>
                <a:cs typeface="Arial"/>
              </a:rPr>
              <a:t>Replace </a:t>
            </a:r>
            <a:r>
              <a:rPr sz="1200" dirty="0">
                <a:latin typeface="Courier" charset="0"/>
                <a:cs typeface="Courier" charset="0"/>
              </a:rPr>
              <a:t>String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with another class if the stream doesn't contain  strings.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24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</a:t>
            </a:r>
            <a:r>
              <a:rPr spc="20" dirty="0"/>
              <a:t> 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620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8535"/>
            <a:ext cx="399796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To </a:t>
            </a:r>
            <a:r>
              <a:rPr sz="1550" spc="5" dirty="0">
                <a:latin typeface="Arial"/>
                <a:cs typeface="Arial"/>
              </a:rPr>
              <a:t>collect into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List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or </a:t>
            </a:r>
            <a:r>
              <a:rPr sz="1550" spc="10" dirty="0">
                <a:latin typeface="Courier" charset="0"/>
                <a:cs typeface="Courier" charset="0"/>
              </a:rPr>
              <a:t>Set</a:t>
            </a:r>
            <a:r>
              <a:rPr sz="1550" spc="10" dirty="0">
                <a:latin typeface="Arial"/>
                <a:cs typeface="Arial"/>
              </a:rPr>
              <a:t>, use </a:t>
            </a:r>
            <a:r>
              <a:rPr sz="1550" spc="10" dirty="0">
                <a:latin typeface="Courier" charset="0"/>
                <a:cs typeface="Courier" charset="0"/>
              </a:rPr>
              <a:t>collect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84694"/>
            <a:ext cx="5234940" cy="32008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223202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List&lt;String&gt; result = stream.collect(Collectors.toList());  Set&lt;String&gt; result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stream.collect(Collectors.toSet());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3663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705599"/>
            <a:ext cx="507936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argument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collect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Collector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object.</a:t>
            </a:r>
          </a:p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Arial"/>
                <a:cs typeface="Arial"/>
              </a:rPr>
              <a:t>We'll always use one of the static method of </a:t>
            </a:r>
            <a:r>
              <a:rPr sz="1200" dirty="0">
                <a:latin typeface="Courier" charset="0"/>
                <a:cs typeface="Courier" charset="0"/>
              </a:rPr>
              <a:t>Collectors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to get one.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10" dirty="0">
                <a:latin typeface="Arial"/>
                <a:cs typeface="Arial"/>
              </a:rPr>
              <a:t>stream </a:t>
            </a:r>
            <a:r>
              <a:rPr sz="1550" spc="5" dirty="0">
                <a:latin typeface="Arial"/>
                <a:cs typeface="Arial"/>
              </a:rPr>
              <a:t>of string </a:t>
            </a:r>
            <a:r>
              <a:rPr sz="1550" spc="10" dirty="0">
                <a:latin typeface="Arial"/>
                <a:cs typeface="Arial"/>
              </a:rPr>
              <a:t>can be collected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single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string: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593728"/>
            <a:ext cx="5234940" cy="317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String result = words.collect(Collectors.joining(",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Stream elements separated with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commas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73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</a:t>
            </a:r>
            <a:r>
              <a:rPr spc="20" dirty="0"/>
              <a:t> 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11"/>
            <a:ext cx="4155821" cy="169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6206"/>
            <a:ext cx="58343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dirty="0">
                <a:latin typeface="Arial"/>
                <a:cs typeface="Arial"/>
              </a:rPr>
              <a:t>Collect all strings of length greater </a:t>
            </a:r>
            <a:r>
              <a:rPr sz="1300" spc="5" dirty="0">
                <a:latin typeface="Arial"/>
                <a:cs typeface="Arial"/>
              </a:rPr>
              <a:t>than </a:t>
            </a:r>
            <a:r>
              <a:rPr sz="1300" dirty="0">
                <a:latin typeface="Arial"/>
                <a:cs typeface="Arial"/>
              </a:rPr>
              <a:t>ten </a:t>
            </a:r>
            <a:r>
              <a:rPr sz="1300" spc="5" dirty="0">
                <a:latin typeface="Arial"/>
                <a:cs typeface="Arial"/>
              </a:rPr>
              <a:t>from a </a:t>
            </a:r>
            <a:r>
              <a:rPr sz="1300" dirty="0">
                <a:latin typeface="Arial"/>
                <a:cs typeface="Arial"/>
              </a:rPr>
              <a:t>list of strings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dirty="0">
                <a:latin typeface="Arial"/>
                <a:cs typeface="Arial"/>
              </a:rPr>
              <a:t>store </a:t>
            </a:r>
            <a:r>
              <a:rPr sz="1300" spc="5" dirty="0">
                <a:latin typeface="Arial"/>
                <a:cs typeface="Arial"/>
              </a:rPr>
              <a:t>them 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another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list.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5973"/>
            <a:ext cx="5234940" cy="4815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List&lt;String&gt; result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.collect(Collectors.toList());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060"/>
            <a:ext cx="38461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Repeat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</a:t>
            </a:r>
            <a:r>
              <a:rPr sz="1300" dirty="0">
                <a:latin typeface="Arial"/>
                <a:cs typeface="Arial"/>
              </a:rPr>
              <a:t>11, but collect the result in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set.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0268"/>
            <a:ext cx="5234940" cy="4815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Set&lt;String&gt; result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.collect(Collectors.toSet());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3623"/>
            <a:ext cx="594550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300" spc="5" dirty="0">
                <a:latin typeface="Arial"/>
                <a:cs typeface="Arial"/>
              </a:rPr>
              <a:t>Find </a:t>
            </a:r>
            <a:r>
              <a:rPr sz="1300" dirty="0">
                <a:latin typeface="Arial"/>
                <a:cs typeface="Arial"/>
              </a:rPr>
              <a:t>the first string of length greater </a:t>
            </a:r>
            <a:r>
              <a:rPr sz="1300" spc="5" dirty="0">
                <a:latin typeface="Arial"/>
                <a:cs typeface="Arial"/>
              </a:rPr>
              <a:t>than </a:t>
            </a:r>
            <a:r>
              <a:rPr sz="1300" dirty="0">
                <a:latin typeface="Arial"/>
                <a:cs typeface="Arial"/>
              </a:rPr>
              <a:t>ten in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list of strings. </a:t>
            </a:r>
            <a:r>
              <a:rPr sz="1300" spc="5" dirty="0">
                <a:latin typeface="Arial"/>
                <a:cs typeface="Arial"/>
              </a:rPr>
              <a:t>Use </a:t>
            </a:r>
            <a:r>
              <a:rPr sz="1300" spc="5" dirty="0">
                <a:latin typeface="Courier" charset="0"/>
                <a:cs typeface="Courier" charset="0"/>
              </a:rPr>
              <a:t>filter</a:t>
            </a:r>
            <a:r>
              <a:rPr sz="1300" spc="-33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 </a:t>
            </a:r>
            <a:r>
              <a:rPr sz="1300" dirty="0">
                <a:latin typeface="Courier" charset="0"/>
                <a:cs typeface="Courier" charset="0"/>
              </a:rPr>
              <a:t>limit</a:t>
            </a:r>
            <a:r>
              <a:rPr sz="1300" dirty="0">
                <a:latin typeface="Arial"/>
                <a:cs typeface="Arial"/>
              </a:rPr>
              <a:t>, </a:t>
            </a:r>
            <a:r>
              <a:rPr sz="1300" spc="5" dirty="0">
                <a:latin typeface="Arial"/>
                <a:cs typeface="Arial"/>
              </a:rPr>
              <a:t>then </a:t>
            </a:r>
            <a:r>
              <a:rPr sz="1300" dirty="0">
                <a:latin typeface="Arial"/>
                <a:cs typeface="Arial"/>
              </a:rPr>
              <a:t>convert the </a:t>
            </a:r>
            <a:r>
              <a:rPr sz="1300" spc="5" dirty="0">
                <a:latin typeface="Arial"/>
                <a:cs typeface="Arial"/>
              </a:rPr>
              <a:t>stream </a:t>
            </a:r>
            <a:r>
              <a:rPr sz="130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list </a:t>
            </a:r>
            <a:r>
              <a:rPr sz="1300" spc="5" dirty="0">
                <a:latin typeface="Arial"/>
                <a:cs typeface="Arial"/>
              </a:rPr>
              <a:t>and </a:t>
            </a:r>
            <a:r>
              <a:rPr sz="1300" dirty="0">
                <a:latin typeface="Arial"/>
                <a:cs typeface="Arial"/>
              </a:rPr>
              <a:t>retrieve the result. </a:t>
            </a:r>
            <a:r>
              <a:rPr sz="1300" spc="5" dirty="0">
                <a:latin typeface="Arial"/>
                <a:cs typeface="Arial"/>
              </a:rPr>
              <a:t>Assume </a:t>
            </a:r>
            <a:r>
              <a:rPr sz="1300" dirty="0">
                <a:latin typeface="Arial"/>
                <a:cs typeface="Arial"/>
              </a:rPr>
              <a:t>that  there is at least </a:t>
            </a:r>
            <a:r>
              <a:rPr sz="1300" spc="5" dirty="0">
                <a:latin typeface="Arial"/>
                <a:cs typeface="Arial"/>
              </a:rPr>
              <a:t>one such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string.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879714"/>
            <a:ext cx="5234940" cy="76367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 result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.limit(1)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.collect(Collectors.toList())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.get(0);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6688"/>
            <a:ext cx="307721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Repeat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</a:t>
            </a:r>
            <a:r>
              <a:rPr sz="1300" dirty="0">
                <a:latin typeface="Arial"/>
                <a:cs typeface="Arial"/>
              </a:rPr>
              <a:t>13, but </a:t>
            </a:r>
            <a:r>
              <a:rPr sz="1300" spc="5" dirty="0">
                <a:latin typeface="Arial"/>
                <a:cs typeface="Arial"/>
              </a:rPr>
              <a:t>use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toArray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8897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 result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.limit(1)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.toArray(String[]::new)[0];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1326"/>
            <a:ext cx="5689600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559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The </a:t>
            </a:r>
            <a:r>
              <a:rPr sz="1300" dirty="0">
                <a:latin typeface="Arial"/>
                <a:cs typeface="Arial"/>
              </a:rPr>
              <a:t>solutions to Self </a:t>
            </a:r>
            <a:r>
              <a:rPr sz="1300" spc="5" dirty="0">
                <a:latin typeface="Arial"/>
                <a:cs typeface="Arial"/>
              </a:rPr>
              <a:t>Check 13 and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14 would work even </a:t>
            </a: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you  </a:t>
            </a:r>
            <a:r>
              <a:rPr sz="1300" dirty="0">
                <a:latin typeface="Arial"/>
                <a:cs typeface="Arial"/>
              </a:rPr>
              <a:t>omitted the call to </a:t>
            </a:r>
            <a:r>
              <a:rPr sz="1300" dirty="0">
                <a:latin typeface="Courier" charset="0"/>
                <a:cs typeface="Courier" charset="0"/>
              </a:rPr>
              <a:t>limit</a:t>
            </a:r>
            <a:r>
              <a:rPr sz="1300" dirty="0">
                <a:latin typeface="Arial"/>
                <a:cs typeface="Arial"/>
              </a:rPr>
              <a:t>. </a:t>
            </a:r>
            <a:r>
              <a:rPr sz="1300" spc="5" dirty="0">
                <a:latin typeface="Arial"/>
                <a:cs typeface="Arial"/>
              </a:rPr>
              <a:t>Why would </a:t>
            </a:r>
            <a:r>
              <a:rPr sz="1300" dirty="0">
                <a:latin typeface="Arial"/>
                <a:cs typeface="Arial"/>
              </a:rPr>
              <a:t>that not </a:t>
            </a:r>
            <a:r>
              <a:rPr sz="1300" spc="5" dirty="0">
                <a:latin typeface="Arial"/>
                <a:cs typeface="Arial"/>
              </a:rPr>
              <a:t>be a good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idea?</a:t>
            </a:r>
            <a:endParaRPr sz="1300" dirty="0">
              <a:latin typeface="Arial"/>
              <a:cs typeface="Arial"/>
            </a:endParaRPr>
          </a:p>
          <a:p>
            <a:pPr marL="311785" marR="5080">
              <a:lnSpc>
                <a:spcPct val="118300"/>
              </a:lnSpc>
              <a:spcBef>
                <a:spcPts val="65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 omitted the </a:t>
            </a:r>
            <a:r>
              <a:rPr sz="1550" spc="5" dirty="0">
                <a:latin typeface="Arial"/>
                <a:cs typeface="Arial"/>
              </a:rPr>
              <a:t>call to </a:t>
            </a:r>
            <a:r>
              <a:rPr sz="1550" spc="10" dirty="0">
                <a:latin typeface="Courier" charset="0"/>
                <a:cs typeface="Courier" charset="0"/>
              </a:rPr>
              <a:t>limit(1)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5" dirty="0">
                <a:latin typeface="Arial"/>
                <a:cs typeface="Arial"/>
              </a:rPr>
              <a:t>all strings of  </a:t>
            </a:r>
            <a:r>
              <a:rPr sz="1550" spc="10" dirty="0">
                <a:latin typeface="Arial"/>
                <a:cs typeface="Arial"/>
              </a:rPr>
              <a:t>length greater than 10 would be collected and converted </a:t>
            </a:r>
            <a:r>
              <a:rPr sz="1550" spc="5" dirty="0">
                <a:latin typeface="Arial"/>
                <a:cs typeface="Arial"/>
              </a:rPr>
              <a:t>to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  </a:t>
            </a:r>
            <a:r>
              <a:rPr sz="1550" spc="5" dirty="0">
                <a:latin typeface="Arial"/>
                <a:cs typeface="Arial"/>
              </a:rPr>
              <a:t>list </a:t>
            </a:r>
            <a:r>
              <a:rPr sz="1550" spc="10" dirty="0">
                <a:latin typeface="Arial"/>
                <a:cs typeface="Arial"/>
              </a:rPr>
              <a:t>or </a:t>
            </a:r>
            <a:r>
              <a:rPr sz="1550" spc="5" dirty="0">
                <a:latin typeface="Arial"/>
                <a:cs typeface="Arial"/>
              </a:rPr>
              <a:t>array. </a:t>
            </a:r>
            <a:r>
              <a:rPr sz="1550" spc="10" dirty="0">
                <a:latin typeface="Arial"/>
                <a:cs typeface="Arial"/>
              </a:rPr>
              <a:t>With the </a:t>
            </a:r>
            <a:r>
              <a:rPr sz="1550" spc="5" dirty="0">
                <a:latin typeface="Arial"/>
                <a:cs typeface="Arial"/>
              </a:rPr>
              <a:t>call to </a:t>
            </a:r>
            <a:r>
              <a:rPr sz="1550" spc="10" dirty="0">
                <a:latin typeface="Courier" charset="0"/>
                <a:cs typeface="Courier" charset="0"/>
              </a:rPr>
              <a:t>limit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5" dirty="0">
                <a:latin typeface="Arial"/>
                <a:cs typeface="Arial"/>
              </a:rPr>
              <a:t>collecting </a:t>
            </a:r>
            <a:r>
              <a:rPr sz="1550" spc="10" dirty="0">
                <a:latin typeface="Arial"/>
                <a:cs typeface="Arial"/>
              </a:rPr>
              <a:t>stops as soon  as the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10" dirty="0">
                <a:latin typeface="Arial"/>
                <a:cs typeface="Arial"/>
              </a:rPr>
              <a:t>match has been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found.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48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O</a:t>
            </a:r>
            <a:r>
              <a:rPr spc="25" dirty="0"/>
              <a:t>v</a:t>
            </a:r>
            <a:r>
              <a:rPr spc="-20" dirty="0"/>
              <a:t>e</a:t>
            </a:r>
            <a:r>
              <a:rPr spc="40" dirty="0"/>
              <a:t>r</a:t>
            </a:r>
            <a:r>
              <a:rPr spc="25" dirty="0"/>
              <a:t>v</a:t>
            </a:r>
            <a:r>
              <a:rPr spc="45" dirty="0"/>
              <a:t>i</a:t>
            </a:r>
            <a:r>
              <a:rPr spc="-20" dirty="0"/>
              <a:t>e</a:t>
            </a:r>
            <a:r>
              <a:rPr spc="-60" dirty="0"/>
              <a:t>w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52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057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6105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193158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851857"/>
            <a:ext cx="4645025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Streams process data by specifying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actions.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35"/>
              </a:spcBef>
            </a:pPr>
            <a:r>
              <a:rPr sz="1550" spc="10" dirty="0">
                <a:latin typeface="Arial"/>
                <a:cs typeface="Arial"/>
              </a:rPr>
              <a:t>Library implements the actions using lazy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execution.  Can skip steps </a:t>
            </a:r>
            <a:r>
              <a:rPr sz="1550" spc="5" dirty="0">
                <a:latin typeface="Arial"/>
                <a:cs typeface="Arial"/>
              </a:rPr>
              <a:t>that aren't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50" spc="10" dirty="0">
                <a:latin typeface="Arial"/>
                <a:cs typeface="Arial"/>
              </a:rPr>
              <a:t>Can </a:t>
            </a:r>
            <a:r>
              <a:rPr sz="1550" spc="5" dirty="0">
                <a:latin typeface="Arial"/>
                <a:cs typeface="Arial"/>
              </a:rPr>
              <a:t>split </a:t>
            </a:r>
            <a:r>
              <a:rPr sz="1550" spc="10" dirty="0">
                <a:latin typeface="Arial"/>
                <a:cs typeface="Arial"/>
              </a:rPr>
              <a:t>work over </a:t>
            </a:r>
            <a:r>
              <a:rPr sz="1550" spc="5" dirty="0">
                <a:latin typeface="Arial"/>
                <a:cs typeface="Arial"/>
              </a:rPr>
              <a:t>multiple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processors.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86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Tip: </a:t>
            </a:r>
            <a:r>
              <a:rPr spc="40" dirty="0"/>
              <a:t>One </a:t>
            </a:r>
            <a:r>
              <a:rPr spc="-25" dirty="0"/>
              <a:t>Stream </a:t>
            </a:r>
            <a:r>
              <a:rPr spc="30" dirty="0"/>
              <a:t>Operation </a:t>
            </a:r>
            <a:r>
              <a:rPr spc="-25" dirty="0"/>
              <a:t>Per</a:t>
            </a:r>
            <a:r>
              <a:rPr spc="150" dirty="0"/>
              <a:t> </a:t>
            </a:r>
            <a:r>
              <a:rPr spc="20" dirty="0"/>
              <a:t>Line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690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9238"/>
            <a:ext cx="39725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It's </a:t>
            </a:r>
            <a:r>
              <a:rPr sz="1550" spc="10" dirty="0">
                <a:latin typeface="Arial"/>
                <a:cs typeface="Arial"/>
              </a:rPr>
              <a:t>best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put one stream operation per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line: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5397"/>
            <a:ext cx="5234940" cy="594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227711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result = list.stream() // Create the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.filter(w -&gt; w.length() &gt; 10) // Keep long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strings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.limit(50) // Keep only the first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fifty.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.collect(Collectors.toList()); // Turn into a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list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0538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905988"/>
            <a:ext cx="534416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 cram as much as possible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one </a:t>
            </a:r>
            <a:r>
              <a:rPr sz="1550" spc="5" dirty="0">
                <a:latin typeface="Arial"/>
                <a:cs typeface="Arial"/>
              </a:rPr>
              <a:t>line, it is </a:t>
            </a:r>
            <a:r>
              <a:rPr sz="1550" spc="10" dirty="0">
                <a:latin typeface="Arial"/>
                <a:cs typeface="Arial"/>
              </a:rPr>
              <a:t>tedious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to  figure </a:t>
            </a:r>
            <a:r>
              <a:rPr sz="1550" spc="10" dirty="0">
                <a:latin typeface="Arial"/>
                <a:cs typeface="Arial"/>
              </a:rPr>
              <a:t>out 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steps: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557678"/>
            <a:ext cx="5234940" cy="317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result = list.stream().filter(w -&gt; w.length() &gt;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10).limit(50)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.collect(Collectors.toList()); // Don’t use this formatting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style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35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Stream</a:t>
            </a:r>
            <a:r>
              <a:rPr spc="-10" dirty="0"/>
              <a:t> </a:t>
            </a:r>
            <a:r>
              <a:rPr spc="40" dirty="0"/>
              <a:t>Tranformations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39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9729"/>
            <a:ext cx="330517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Life </a:t>
            </a:r>
            <a:r>
              <a:rPr sz="1550" spc="10" dirty="0">
                <a:latin typeface="Arial"/>
                <a:cs typeface="Arial"/>
              </a:rPr>
              <a:t>cycle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stream:</a:t>
            </a:r>
            <a:endParaRPr sz="155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Create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stream.</a:t>
            </a:r>
            <a:endParaRPr sz="1200">
              <a:latin typeface="Arial"/>
              <a:cs typeface="Arial"/>
            </a:endParaRPr>
          </a:p>
          <a:p>
            <a:pPr marL="372110" marR="5080">
              <a:lnSpc>
                <a:spcPct val="131700"/>
              </a:lnSpc>
            </a:pPr>
            <a:r>
              <a:rPr sz="1200" dirty="0">
                <a:latin typeface="Arial"/>
                <a:cs typeface="Arial"/>
              </a:rPr>
              <a:t>Transform stream (possibly multiple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times).  Collect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results.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2"/>
          <p:cNvSpPr>
            <a:spLocks noChangeAspect="1"/>
          </p:cNvSpPr>
          <p:nvPr/>
        </p:nvSpPr>
        <p:spPr>
          <a:xfrm>
            <a:off x="1371600" y="1888589"/>
            <a:ext cx="167264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06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Stream </a:t>
            </a:r>
            <a:r>
              <a:rPr spc="40" dirty="0"/>
              <a:t>Tranformations </a:t>
            </a:r>
            <a:r>
              <a:rPr spc="-275" dirty="0"/>
              <a:t>- </a:t>
            </a:r>
            <a:r>
              <a:rPr spc="-260" dirty="0"/>
              <a:t> </a:t>
            </a:r>
            <a:r>
              <a:rPr spc="-120" dirty="0">
                <a:latin typeface="Trebuchet MS"/>
                <a:cs typeface="Trebuchet MS"/>
              </a:rPr>
              <a:t>map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60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352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18199"/>
            <a:ext cx="458406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Courier" charset="0"/>
                <a:cs typeface="Courier" charset="0"/>
              </a:rPr>
              <a:t>map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transforms stream by applying function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each  element.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Turn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words </a:t>
            </a:r>
            <a:r>
              <a:rPr sz="1550" spc="5" dirty="0">
                <a:latin typeface="Arial"/>
                <a:cs typeface="Arial"/>
              </a:rPr>
              <a:t>into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lowercase: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90936"/>
            <a:ext cx="5234940" cy="45858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880" marR="1676400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words = Stream.of("A", "Tale", "of", "Two", "Cities");  Stream&lt;String&gt; lowerCaseWords = </a:t>
            </a:r>
            <a:r>
              <a:rPr sz="650" spc="-5" dirty="0">
                <a:latin typeface="Courier" charset="0"/>
                <a:cs typeface="Courier" charset="0"/>
              </a:rPr>
              <a:t>words.</a:t>
            </a:r>
            <a:r>
              <a:rPr sz="650" b="1" spc="-5" dirty="0">
                <a:solidFill>
                  <a:srgbClr val="FF0000"/>
                </a:solidFill>
                <a:latin typeface="Trebuchet MS"/>
                <a:cs typeface="Trebuchet MS"/>
              </a:rPr>
              <a:t>map</a:t>
            </a:r>
            <a:r>
              <a:rPr sz="650" spc="-5" dirty="0">
                <a:latin typeface="Courier" charset="0"/>
                <a:cs typeface="Courier" charset="0"/>
              </a:rPr>
              <a:t>(w </a:t>
            </a:r>
            <a:r>
              <a:rPr sz="650" spc="5" dirty="0">
                <a:latin typeface="Courier" charset="0"/>
                <a:cs typeface="Courier" charset="0"/>
              </a:rPr>
              <a:t>-&gt;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w.toLowerCase());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"a", "tale", "of", "two",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"cities"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5266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418996"/>
            <a:ext cx="279019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Remove vowels from </a:t>
            </a:r>
            <a:r>
              <a:rPr sz="1550" spc="5" dirty="0">
                <a:latin typeface="Arial"/>
                <a:cs typeface="Arial"/>
              </a:rPr>
              <a:t>all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words: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754073"/>
            <a:ext cx="5234940" cy="458587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07645" marR="2585720" indent="-151765">
              <a:lnSpc>
                <a:spcPct val="144000"/>
              </a:lnSpc>
              <a:spcBef>
                <a:spcPts val="25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consonantsOnly = lowerCaseWords.map(  w -&gt; w.replaceAll("[aeiou]",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""));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"", "tl", "f", "tw",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"cts"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48980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3382134"/>
            <a:ext cx="281305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Get the length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each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element: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717211"/>
            <a:ext cx="5234940" cy="3177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Stream&lt;Integer&gt; consonantCount = consonantsOnly.map(w -&gt;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w.length());</a:t>
            </a:r>
            <a:endParaRPr sz="650" dirty="0">
              <a:latin typeface="Courier" charset="0"/>
              <a:cs typeface="Courier" charset="0"/>
            </a:endParaRPr>
          </a:p>
          <a:p>
            <a:pPr marL="25781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0, 2, 1, 2,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3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741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8333"/>
            <a:ext cx="473075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-25" dirty="0"/>
              <a:t>Stream </a:t>
            </a:r>
            <a:r>
              <a:rPr spc="45" dirty="0"/>
              <a:t>Transformations </a:t>
            </a:r>
            <a:r>
              <a:rPr spc="-275" dirty="0"/>
              <a:t>- </a:t>
            </a:r>
            <a:r>
              <a:rPr spc="45" dirty="0"/>
              <a:t>Table </a:t>
            </a:r>
            <a:r>
              <a:rPr spc="50" dirty="0"/>
              <a:t>of  </a:t>
            </a:r>
            <a:r>
              <a:rPr spc="15" dirty="0"/>
              <a:t>Examples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1182839"/>
            <a:ext cx="4155821" cy="2256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77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More </a:t>
            </a:r>
            <a:r>
              <a:rPr spc="-25" dirty="0"/>
              <a:t>Stream</a:t>
            </a:r>
            <a:r>
              <a:rPr spc="25" dirty="0"/>
              <a:t> </a:t>
            </a:r>
            <a:r>
              <a:rPr spc="45" dirty="0"/>
              <a:t>Transformations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57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7215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17910"/>
            <a:ext cx="485013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Applying </a:t>
            </a:r>
            <a:r>
              <a:rPr sz="1550" spc="10" dirty="0">
                <a:latin typeface="Courier" charset="0"/>
                <a:cs typeface="Courier" charset="0"/>
              </a:rPr>
              <a:t>map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stream with the same number </a:t>
            </a:r>
            <a:r>
              <a:rPr sz="1550" spc="5" dirty="0">
                <a:latin typeface="Arial"/>
                <a:cs typeface="Arial"/>
              </a:rPr>
              <a:t>of  </a:t>
            </a:r>
            <a:r>
              <a:rPr sz="1550" spc="10" dirty="0">
                <a:latin typeface="Arial"/>
                <a:cs typeface="Arial"/>
              </a:rPr>
              <a:t>elements.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only </a:t>
            </a:r>
            <a:r>
              <a:rPr sz="1550" spc="5" dirty="0">
                <a:latin typeface="Arial"/>
                <a:cs typeface="Arial"/>
              </a:rPr>
              <a:t>retains </a:t>
            </a:r>
            <a:r>
              <a:rPr sz="1550" spc="10" dirty="0">
                <a:latin typeface="Arial"/>
                <a:cs typeface="Arial"/>
              </a:rPr>
              <a:t>matching elements: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99564"/>
            <a:ext cx="5234940" cy="3177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aWords = words.filter(w -&gt; w.substring(0,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1).equals("a"));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Only the words starting with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"a"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40152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293856"/>
            <a:ext cx="21018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limit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takes the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5" dirty="0">
                <a:latin typeface="Courier" charset="0"/>
                <a:cs typeface="Courier" charset="0"/>
              </a:rPr>
              <a:t>n</a:t>
            </a:r>
            <a:r>
              <a:rPr sz="1550" spc="5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628932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first100aWords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aWords.limit(100);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0882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980537"/>
            <a:ext cx="257048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skip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takes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but the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5" dirty="0">
                <a:latin typeface="Courier" charset="0"/>
                <a:cs typeface="Courier" charset="0"/>
              </a:rPr>
              <a:t>n</a:t>
            </a:r>
            <a:r>
              <a:rPr sz="1550" spc="5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315614"/>
            <a:ext cx="5234940" cy="1792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allButFirst100aWords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aWords.skip(100);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37748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3667218"/>
            <a:ext cx="464121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distinct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stream with duplicates removed: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165" y="4002295"/>
            <a:ext cx="5234940" cy="60580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words =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2332990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"how much wood could a wood chuck chuck".split(" "));  Stream&lt;String&gt; distinctWords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words.distinct();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"how", "much", "wood", "could", "a",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"chuck"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348" y="488963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1384" y="4781961"/>
            <a:ext cx="48895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sorted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new stream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which the elements are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sz="1550" b="0" spc="10" dirty="0">
                <a:latin typeface="Arial"/>
                <a:cs typeface="Arial"/>
              </a:rPr>
              <a:t>sorted: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68108"/>
            <a:ext cx="5234940" cy="3177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247904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sortedWords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distinctWords.sorted();</a:t>
            </a:r>
            <a:endParaRPr sz="650" dirty="0">
              <a:latin typeface="Courier" charset="0"/>
              <a:cs typeface="Courier" charset="0"/>
            </a:endParaRPr>
          </a:p>
          <a:p>
            <a:pPr marR="2428240" algn="ctr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"a", "chuck", "could", "how", "much",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"wood"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86" y="1080096"/>
            <a:ext cx="446786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Element type must be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Comparable</a:t>
            </a:r>
          </a:p>
          <a:p>
            <a:pPr marL="12700" marR="5080">
              <a:lnSpc>
                <a:spcPct val="117000"/>
              </a:lnSpc>
              <a:spcBef>
                <a:spcPts val="350"/>
              </a:spcBef>
            </a:pPr>
            <a:r>
              <a:rPr sz="1200" dirty="0">
                <a:latin typeface="Arial"/>
                <a:cs typeface="Arial"/>
              </a:rPr>
              <a:t>Or supply a comparator: </a:t>
            </a:r>
            <a:r>
              <a:rPr sz="1200" dirty="0">
                <a:latin typeface="Courier" charset="0"/>
                <a:cs typeface="Courier" charset="0"/>
              </a:rPr>
              <a:t>distinctWords.sorted((s, t)</a:t>
            </a:r>
            <a:r>
              <a:rPr sz="1200" spc="-2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-&gt;  s.length() -</a:t>
            </a:r>
            <a:r>
              <a:rPr sz="1200" spc="-65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Courier" charset="0"/>
                <a:cs typeface="Courier" charset="0"/>
              </a:rPr>
              <a:t>t.length())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548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165" y="4706523"/>
            <a:ext cx="5234940" cy="543560"/>
          </a:xfrm>
          <a:custGeom>
            <a:avLst/>
            <a:gdLst/>
            <a:ahLst/>
            <a:cxnLst/>
            <a:rect l="l" t="t" r="r" b="b"/>
            <a:pathLst>
              <a:path w="5234940" h="543560">
                <a:moveTo>
                  <a:pt x="0" y="0"/>
                </a:moveTo>
                <a:lnTo>
                  <a:pt x="5234830" y="0"/>
                </a:lnTo>
                <a:lnTo>
                  <a:pt x="5234830" y="542945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165" y="4706523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542945"/>
                </a:move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section_4/</a:t>
            </a:r>
            <a:r>
              <a:rPr spc="-20" dirty="0">
                <a:solidFill>
                  <a:srgbClr val="000080"/>
                </a:solidFill>
                <a:hlinkClick r:id="rId2"/>
              </a:rPr>
              <a:t>StreamDemo.java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718" y="908005"/>
            <a:ext cx="2738755" cy="323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30" indent="-208915">
              <a:lnSpc>
                <a:spcPts val="106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java.nio.file.Files;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java.nio.file.Paths;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java.util.stream.Collectors;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java.util.stream.Stream;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6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946" y="1844389"/>
            <a:ext cx="5034915" cy="229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StreamDemo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5" dirty="0">
                <a:latin typeface="Courier New"/>
                <a:cs typeface="Courier New"/>
              </a:rPr>
              <a:t>main(String[] args)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9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IOException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try </a:t>
            </a:r>
            <a:r>
              <a:rPr sz="900" spc="5" dirty="0">
                <a:latin typeface="Courier New"/>
                <a:cs typeface="Courier New"/>
              </a:rPr>
              <a:t>(Stream lines =</a:t>
            </a:r>
            <a:r>
              <a:rPr sz="900" spc="6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Files.lines(Paths.get(</a:t>
            </a:r>
            <a:r>
              <a:rPr sz="900" spc="5" dirty="0">
                <a:solidFill>
                  <a:srgbClr val="2900FF"/>
                </a:solidFill>
                <a:latin typeface="Courier New"/>
                <a:cs typeface="Courier New"/>
              </a:rPr>
              <a:t>"../countries.txt"</a:t>
            </a:r>
            <a:r>
              <a:rPr sz="900" spc="5" dirty="0">
                <a:latin typeface="Courier New"/>
                <a:cs typeface="Courier New"/>
              </a:rPr>
              <a:t>)))</a:t>
            </a:r>
            <a:endParaRPr sz="900">
              <a:latin typeface="Courier New"/>
              <a:cs typeface="Courier New"/>
            </a:endParaRPr>
          </a:p>
          <a:p>
            <a:pPr marL="638810" marR="3065780" indent="-208915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{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Read the lines  </a:t>
            </a:r>
            <a:r>
              <a:rPr sz="900" spc="5" dirty="0">
                <a:latin typeface="Courier New"/>
                <a:cs typeface="Courier New"/>
              </a:rPr>
              <a:t>List result 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lines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.filter(w -&gt; w.length() &gt; 10)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Keep only long</a:t>
            </a:r>
            <a:r>
              <a:rPr sz="900" spc="20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words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.map(w -&gt; w.substring(0, 7))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Truncate to seven</a:t>
            </a:r>
            <a:r>
              <a:rPr sz="900" spc="45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characters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.map(w -&gt; w + </a:t>
            </a:r>
            <a:r>
              <a:rPr sz="900" spc="5" dirty="0">
                <a:solidFill>
                  <a:srgbClr val="2900FF"/>
                </a:solidFill>
                <a:latin typeface="Courier New"/>
                <a:cs typeface="Courier New"/>
              </a:rPr>
              <a:t>"..."</a:t>
            </a:r>
            <a:r>
              <a:rPr sz="900" spc="5" dirty="0">
                <a:latin typeface="Courier New"/>
                <a:cs typeface="Courier New"/>
              </a:rPr>
              <a:t>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Add</a:t>
            </a:r>
            <a:r>
              <a:rPr sz="900" spc="-25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ellipses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.distinct()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Remove</a:t>
            </a:r>
            <a:r>
              <a:rPr sz="900" spc="-20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duplicates</a:t>
            </a:r>
            <a:endParaRPr sz="900">
              <a:latin typeface="Courier New"/>
              <a:cs typeface="Courier New"/>
            </a:endParaRPr>
          </a:p>
          <a:p>
            <a:pPr marL="84709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.limit(20)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Keep only the first</a:t>
            </a:r>
            <a:r>
              <a:rPr sz="900" spc="-5" dirty="0">
                <a:solidFill>
                  <a:srgbClr val="3F7E5E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twenty</a:t>
            </a:r>
            <a:endParaRPr sz="900">
              <a:latin typeface="Courier New"/>
              <a:cs typeface="Courier New"/>
            </a:endParaRPr>
          </a:p>
          <a:p>
            <a:pPr marL="638810" marR="491490" indent="208279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.collect(Collectors.toList()); </a:t>
            </a:r>
            <a:r>
              <a:rPr sz="900" spc="5" dirty="0">
                <a:solidFill>
                  <a:srgbClr val="3F7E5E"/>
                </a:solidFill>
                <a:latin typeface="Courier New"/>
                <a:cs typeface="Courier New"/>
              </a:rPr>
              <a:t>// Collect into a list  </a:t>
            </a:r>
            <a:r>
              <a:rPr sz="900" spc="5" dirty="0">
                <a:latin typeface="Courier New"/>
                <a:cs typeface="Courier New"/>
              </a:rPr>
              <a:t>System.out.println(result);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797" y="4394278"/>
            <a:ext cx="113538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Program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Run: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219" y="4786281"/>
            <a:ext cx="305625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[Afghani..., America..., Antigua..., Bahamas..., Bosnia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...,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British..., Burkina..., Cayman ..., Central...,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Christm...,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Cocos (..., Congo, ..., Cook Is..., Cote d’..., Czech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R</a:t>
            </a:r>
            <a:r>
              <a:rPr sz="650" spc="5" dirty="0" smtClean="0">
                <a:latin typeface="Courier" charset="0"/>
                <a:cs typeface="Courier" charset="0"/>
              </a:rPr>
              <a:t>...,</a:t>
            </a:r>
            <a:endParaRPr lang="en-US" sz="650" spc="5" dirty="0" smtClean="0">
              <a:latin typeface="Courier" charset="0"/>
              <a:cs typeface="Courier" charset="0"/>
            </a:endParaRPr>
          </a:p>
          <a:p>
            <a:pPr marL="12700">
              <a:spcBef>
                <a:spcPts val="340"/>
              </a:spcBef>
            </a:pPr>
            <a:r>
              <a:rPr lang="en-US" sz="650" spc="5" dirty="0">
                <a:latin typeface="Courier" charset="0"/>
                <a:cs typeface="Courier" charset="0"/>
              </a:rPr>
              <a:t>Dominic..., El </a:t>
            </a:r>
            <a:r>
              <a:rPr lang="en-US" sz="650" spc="5" dirty="0" err="1">
                <a:latin typeface="Courier" charset="0"/>
                <a:cs typeface="Courier" charset="0"/>
              </a:rPr>
              <a:t>Salv</a:t>
            </a:r>
            <a:r>
              <a:rPr lang="en-US" sz="650" spc="5" dirty="0">
                <a:latin typeface="Courier" charset="0"/>
                <a:cs typeface="Courier" charset="0"/>
              </a:rPr>
              <a:t>..., Equator..., </a:t>
            </a:r>
            <a:r>
              <a:rPr lang="en-US" sz="650" spc="5" dirty="0" err="1">
                <a:latin typeface="Courier" charset="0"/>
                <a:cs typeface="Courier" charset="0"/>
              </a:rPr>
              <a:t>Falklan</a:t>
            </a:r>
            <a:r>
              <a:rPr lang="en-US" sz="650" spc="5" dirty="0">
                <a:latin typeface="Courier" charset="0"/>
                <a:cs typeface="Courier" charset="0"/>
              </a:rPr>
              <a:t>..., Faroe</a:t>
            </a:r>
            <a:r>
              <a:rPr lang="en-US" sz="650" spc="-40" dirty="0">
                <a:latin typeface="Courier" charset="0"/>
                <a:cs typeface="Courier" charset="0"/>
              </a:rPr>
              <a:t> </a:t>
            </a:r>
            <a:r>
              <a:rPr lang="en-US" sz="650" spc="5" dirty="0">
                <a:latin typeface="Courier" charset="0"/>
                <a:cs typeface="Courier" charset="0"/>
              </a:rPr>
              <a:t>I...]</a:t>
            </a:r>
            <a:endParaRPr lang="en-US"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5449"/>
            <a:ext cx="579755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stream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words, </a:t>
            </a:r>
            <a:r>
              <a:rPr sz="1300" dirty="0">
                <a:latin typeface="Arial"/>
                <a:cs typeface="Arial"/>
              </a:rPr>
              <a:t>get </a:t>
            </a:r>
            <a:r>
              <a:rPr sz="1300" spc="5" dirty="0">
                <a:latin typeface="Arial"/>
                <a:cs typeface="Arial"/>
              </a:rPr>
              <a:t>a stream </a:t>
            </a:r>
            <a:r>
              <a:rPr sz="1300" dirty="0">
                <a:latin typeface="Arial"/>
                <a:cs typeface="Arial"/>
              </a:rPr>
              <a:t>of all that start with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or A, </a:t>
            </a:r>
            <a:r>
              <a:rPr sz="1300" spc="5" dirty="0">
                <a:latin typeface="Arial"/>
                <a:cs typeface="Arial"/>
              </a:rPr>
              <a:t>converted </a:t>
            </a:r>
            <a:r>
              <a:rPr sz="1300" dirty="0">
                <a:latin typeface="Arial"/>
                <a:cs typeface="Arial"/>
              </a:rPr>
              <a:t>to  </a:t>
            </a:r>
            <a:r>
              <a:rPr sz="1300" spc="5" dirty="0">
                <a:latin typeface="Arial"/>
                <a:cs typeface="Arial"/>
              </a:rPr>
              <a:t>lowercase. Provide two </a:t>
            </a:r>
            <a:r>
              <a:rPr sz="1300" dirty="0">
                <a:latin typeface="Arial"/>
                <a:cs typeface="Arial"/>
              </a:rPr>
              <a:t>solutions, </a:t>
            </a:r>
            <a:r>
              <a:rPr sz="1300" spc="5" dirty="0">
                <a:latin typeface="Arial"/>
                <a:cs typeface="Arial"/>
              </a:rPr>
              <a:t>one </a:t>
            </a:r>
            <a:r>
              <a:rPr sz="1300" dirty="0">
                <a:latin typeface="Arial"/>
                <a:cs typeface="Arial"/>
              </a:rPr>
              <a:t>applying filter before </a:t>
            </a:r>
            <a:r>
              <a:rPr sz="1300" spc="5" dirty="0">
                <a:latin typeface="Arial"/>
                <a:cs typeface="Arial"/>
              </a:rPr>
              <a:t>map and one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after.</a:t>
            </a: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5216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result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w.substring(0,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.equalsIgnoreCase("a"))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.map(w -&gt;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w.toLowerCase());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444882"/>
            <a:ext cx="2032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or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2771040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result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.map(w -&gt;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w.toLowerCase())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w.substring(0,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.equals("a"));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5939"/>
            <a:ext cx="557530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stream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words, produce a stream </a:t>
            </a:r>
            <a:r>
              <a:rPr sz="1300" dirty="0">
                <a:latin typeface="Arial"/>
                <a:cs typeface="Arial"/>
              </a:rPr>
              <a:t>of Integer </a:t>
            </a:r>
            <a:r>
              <a:rPr sz="1300" spc="5" dirty="0">
                <a:latin typeface="Arial"/>
                <a:cs typeface="Arial"/>
              </a:rPr>
              <a:t>values </a:t>
            </a:r>
            <a:r>
              <a:rPr sz="1300" dirty="0">
                <a:latin typeface="Arial"/>
                <a:cs typeface="Arial"/>
              </a:rPr>
              <a:t>containing the  lengths of the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words.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5706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R="2938780" algn="ctr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Stream&lt;Integer&gt; result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R="2938780" algn="ctr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.map(w -&gt;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6523"/>
            <a:ext cx="450215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strings, get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list of the first ten in sorted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order.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68731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List&lt;String&gt; result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.sorted()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.limit(10)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.collect(Collectors.toList());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>
            <a:spLocks noChangeAspect="1"/>
          </p:cNvSpPr>
          <p:nvPr/>
        </p:nvSpPr>
        <p:spPr>
          <a:xfrm>
            <a:off x="6061327" y="3533831"/>
            <a:ext cx="1184150" cy="192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4497" y="63833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The </a:t>
            </a:r>
            <a:r>
              <a:rPr spc="-25" dirty="0"/>
              <a:t>Stream</a:t>
            </a:r>
            <a:r>
              <a:rPr spc="5" dirty="0"/>
              <a:t> </a:t>
            </a:r>
            <a:r>
              <a:rPr spc="25" dirty="0"/>
              <a:t>Concept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38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1712"/>
            <a:ext cx="28346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Algorithm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counting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matches: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77872"/>
            <a:ext cx="5234940" cy="77008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1839595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List&lt;String&gt; wordList = . . .; long count = 0;  for (String w :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if (w.length() &gt; 10) { count++;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1989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091306"/>
            <a:ext cx="27235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With the Java 8 stream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library: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26384"/>
            <a:ext cx="5234940" cy="62901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3067050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words = . . .;  long count =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.count();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3048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9112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48" y="45176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2819" y="485652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2819" y="5097307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3156973"/>
            <a:ext cx="5304790" cy="205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795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You </a:t>
            </a:r>
            <a:r>
              <a:rPr sz="1550" spc="5" dirty="0">
                <a:latin typeface="Arial"/>
                <a:cs typeface="Arial"/>
              </a:rPr>
              <a:t>tell </a:t>
            </a:r>
            <a:r>
              <a:rPr sz="1550" i="1" spc="10" dirty="0">
                <a:latin typeface="Arial"/>
                <a:cs typeface="Arial"/>
              </a:rPr>
              <a:t>what </a:t>
            </a:r>
            <a:r>
              <a:rPr sz="1550" spc="10" dirty="0">
                <a:latin typeface="Arial"/>
                <a:cs typeface="Arial"/>
              </a:rPr>
              <a:t>you want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achieve (Keep the long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strings,  </a:t>
            </a:r>
            <a:r>
              <a:rPr sz="1550" spc="10" dirty="0">
                <a:latin typeface="Arial"/>
                <a:cs typeface="Arial"/>
              </a:rPr>
              <a:t>count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them).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You </a:t>
            </a:r>
            <a:r>
              <a:rPr sz="1550" spc="5" dirty="0">
                <a:latin typeface="Arial"/>
                <a:cs typeface="Arial"/>
              </a:rPr>
              <a:t>don't </a:t>
            </a:r>
            <a:r>
              <a:rPr sz="1550" spc="10" dirty="0">
                <a:latin typeface="Arial"/>
                <a:cs typeface="Arial"/>
              </a:rPr>
              <a:t>dwell on the </a:t>
            </a:r>
            <a:r>
              <a:rPr sz="1550" i="1" spc="10" dirty="0">
                <a:latin typeface="Arial"/>
                <a:cs typeface="Arial"/>
              </a:rPr>
              <a:t>how </a:t>
            </a:r>
            <a:r>
              <a:rPr sz="1550" spc="5" dirty="0">
                <a:latin typeface="Arial"/>
                <a:cs typeface="Arial"/>
              </a:rPr>
              <a:t>(visit </a:t>
            </a:r>
            <a:r>
              <a:rPr sz="1550" spc="10" dirty="0">
                <a:latin typeface="Arial"/>
                <a:cs typeface="Arial"/>
              </a:rPr>
              <a:t>each element </a:t>
            </a:r>
            <a:r>
              <a:rPr sz="1550" spc="5" dirty="0">
                <a:latin typeface="Arial"/>
                <a:cs typeface="Arial"/>
              </a:rPr>
              <a:t>in turn, if it is  </a:t>
            </a:r>
            <a:r>
              <a:rPr sz="1550" spc="10" dirty="0">
                <a:latin typeface="Arial"/>
                <a:cs typeface="Arial"/>
              </a:rPr>
              <a:t>long, increment a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variable).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"What, not how" </a:t>
            </a:r>
            <a:r>
              <a:rPr sz="1550" spc="5" dirty="0">
                <a:latin typeface="Arial"/>
                <a:cs typeface="Arial"/>
              </a:rPr>
              <a:t>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powerful: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Operations can occur in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parallel.</a:t>
            </a:r>
          </a:p>
          <a:p>
            <a:pPr marL="37211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Arial"/>
                <a:cs typeface="Arial"/>
              </a:rPr>
              <a:t>The data can be anywhere (e.g. distributed "big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data").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5649"/>
            <a:ext cx="55384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Arial"/>
                <a:cs typeface="Arial"/>
              </a:rPr>
              <a:t>words, how do you </a:t>
            </a:r>
            <a:r>
              <a:rPr sz="1300" dirty="0">
                <a:latin typeface="Arial"/>
                <a:cs typeface="Arial"/>
              </a:rPr>
              <a:t>find </a:t>
            </a:r>
            <a:r>
              <a:rPr sz="1300" spc="5" dirty="0">
                <a:latin typeface="Arial"/>
                <a:cs typeface="Arial"/>
              </a:rPr>
              <a:t>how many </a:t>
            </a:r>
            <a:r>
              <a:rPr sz="1300" dirty="0">
                <a:latin typeface="Arial"/>
                <a:cs typeface="Arial"/>
              </a:rPr>
              <a:t>distinct </a:t>
            </a:r>
            <a:r>
              <a:rPr sz="1300" spc="5" dirty="0">
                <a:latin typeface="Arial"/>
                <a:cs typeface="Arial"/>
              </a:rPr>
              <a:t>words </a:t>
            </a:r>
            <a:r>
              <a:rPr sz="1300" dirty="0">
                <a:latin typeface="Arial"/>
                <a:cs typeface="Arial"/>
              </a:rPr>
              <a:t>there </a:t>
            </a:r>
            <a:r>
              <a:rPr sz="1300" spc="5" dirty="0">
                <a:latin typeface="Arial"/>
                <a:cs typeface="Arial"/>
              </a:rPr>
              <a:t>are </a:t>
            </a:r>
            <a:r>
              <a:rPr sz="1300" dirty="0">
                <a:latin typeface="Arial"/>
                <a:cs typeface="Arial"/>
              </a:rPr>
              <a:t>of  length </a:t>
            </a:r>
            <a:r>
              <a:rPr sz="1300" spc="5" dirty="0">
                <a:latin typeface="Arial"/>
                <a:cs typeface="Arial"/>
              </a:rPr>
              <a:t>equal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three?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5416"/>
            <a:ext cx="5234940" cy="62260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int result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==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3)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.distinct()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.count();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6234"/>
            <a:ext cx="561022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can you </a:t>
            </a:r>
            <a:r>
              <a:rPr sz="1300" dirty="0">
                <a:latin typeface="Arial"/>
                <a:cs typeface="Arial"/>
              </a:rPr>
              <a:t>solve Self </a:t>
            </a:r>
            <a:r>
              <a:rPr sz="1300" spc="5" dirty="0">
                <a:latin typeface="Arial"/>
                <a:cs typeface="Arial"/>
              </a:rPr>
              <a:t>Check 19 </a:t>
            </a:r>
            <a:r>
              <a:rPr sz="1300" dirty="0">
                <a:latin typeface="Arial"/>
                <a:cs typeface="Arial"/>
              </a:rPr>
              <a:t>without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streams?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Put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words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length 3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a set and get </a:t>
            </a:r>
            <a:r>
              <a:rPr sz="1550" spc="5" dirty="0">
                <a:latin typeface="Arial"/>
                <a:cs typeface="Arial"/>
              </a:rPr>
              <a:t>its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size: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68442"/>
            <a:ext cx="5234940" cy="133434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5880" marR="2561590">
              <a:lnSpc>
                <a:spcPts val="1120"/>
              </a:lnSpc>
              <a:spcBef>
                <a:spcPts val="505"/>
              </a:spcBef>
            </a:pPr>
            <a:r>
              <a:rPr sz="950" spc="-5" dirty="0">
                <a:latin typeface="Courier" charset="0"/>
                <a:cs typeface="Courier" charset="0"/>
              </a:rPr>
              <a:t>Set&lt;String&gt; words = new HashSet&lt;&gt;();  for (String w :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list)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if (w.length() ==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3)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R="3011170" algn="ctr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words.add(w);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int result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words.size();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723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78155"/>
            <a:ext cx="373507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45" dirty="0"/>
              <a:t>Common </a:t>
            </a:r>
            <a:r>
              <a:rPr spc="-20" dirty="0"/>
              <a:t>Error: </a:t>
            </a:r>
            <a:r>
              <a:rPr spc="10" dirty="0"/>
              <a:t>Don't </a:t>
            </a:r>
            <a:r>
              <a:rPr spc="25" dirty="0"/>
              <a:t>Use </a:t>
            </a:r>
            <a:r>
              <a:rPr spc="-25" dirty="0"/>
              <a:t>a  </a:t>
            </a:r>
            <a:r>
              <a:rPr spc="25" dirty="0"/>
              <a:t>Terminated</a:t>
            </a:r>
            <a:r>
              <a:rPr spc="20" dirty="0"/>
              <a:t> </a:t>
            </a:r>
            <a:r>
              <a:rPr spc="-25" dirty="0"/>
              <a:t>Stream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12682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8932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9192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0487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pc="10" dirty="0"/>
              <a:t>Once you apply a terminal operation, a stream </a:t>
            </a:r>
            <a:r>
              <a:rPr spc="5" dirty="0"/>
              <a:t>is </a:t>
            </a:r>
            <a:r>
              <a:rPr spc="10" dirty="0"/>
              <a:t>“used</a:t>
            </a:r>
            <a:r>
              <a:rPr spc="-60" dirty="0"/>
              <a:t> </a:t>
            </a:r>
            <a:r>
              <a:rPr spc="5" dirty="0"/>
              <a:t>up”.  </a:t>
            </a:r>
            <a:r>
              <a:rPr spc="10" dirty="0"/>
              <a:t>Can no longer apply any stream</a:t>
            </a:r>
            <a:r>
              <a:rPr spc="-75" dirty="0"/>
              <a:t> </a:t>
            </a:r>
            <a:r>
              <a:rPr spc="10" dirty="0"/>
              <a:t>operations.</a:t>
            </a:r>
          </a:p>
          <a:p>
            <a:pPr marL="12700" marR="326390">
              <a:lnSpc>
                <a:spcPct val="117000"/>
              </a:lnSpc>
              <a:spcBef>
                <a:spcPts val="420"/>
              </a:spcBef>
            </a:pPr>
            <a:r>
              <a:rPr spc="10" dirty="0"/>
              <a:t>Easy mistake </a:t>
            </a:r>
            <a:r>
              <a:rPr spc="5" dirty="0"/>
              <a:t>if </a:t>
            </a:r>
            <a:r>
              <a:rPr spc="10" dirty="0"/>
              <a:t>you have a reference </a:t>
            </a:r>
            <a:r>
              <a:rPr spc="5" dirty="0"/>
              <a:t>to </a:t>
            </a:r>
            <a:r>
              <a:rPr spc="10" dirty="0"/>
              <a:t>an</a:t>
            </a:r>
            <a:r>
              <a:rPr spc="-60" dirty="0"/>
              <a:t> </a:t>
            </a:r>
            <a:r>
              <a:rPr spc="10" dirty="0"/>
              <a:t>intermediate  stream: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2165" y="2414234"/>
            <a:ext cx="5234940" cy="7443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stream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list.stream();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List&lt;String&gt; result1 =</a:t>
            </a:r>
            <a:r>
              <a:rPr sz="650" spc="3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stream.limit(50).collect(Collectors.toList());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3848735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// Save the first fifty  stream =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stream.skip(50);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Error—the stream can no longer be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used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344425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3336587"/>
            <a:ext cx="37344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To avoid the </a:t>
            </a:r>
            <a:r>
              <a:rPr sz="1550" spc="5" dirty="0">
                <a:latin typeface="Arial"/>
                <a:cs typeface="Arial"/>
              </a:rPr>
              <a:t>error, </a:t>
            </a: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5" dirty="0">
                <a:latin typeface="Arial"/>
                <a:cs typeface="Arial"/>
              </a:rPr>
              <a:t>“pipeline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notation”: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662745"/>
            <a:ext cx="5234940" cy="5947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4095115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result =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create(...)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.transform1(...)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.transform2(...)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.terminalOperation(...)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348" y="455008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84" y="4402254"/>
            <a:ext cx="535622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 want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do what the example </a:t>
            </a:r>
            <a:r>
              <a:rPr sz="1550" spc="5" dirty="0">
                <a:latin typeface="Arial"/>
                <a:cs typeface="Arial"/>
              </a:rPr>
              <a:t>tried to </a:t>
            </a:r>
            <a:r>
              <a:rPr sz="1550" spc="10" dirty="0">
                <a:latin typeface="Arial"/>
                <a:cs typeface="Arial"/>
              </a:rPr>
              <a:t>do, you need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two  streams: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165" y="228558"/>
            <a:ext cx="5234940" cy="1123950"/>
          </a:xfrm>
          <a:custGeom>
            <a:avLst/>
            <a:gdLst/>
            <a:ahLst/>
            <a:cxnLst/>
            <a:rect l="l" t="t" r="r" b="b"/>
            <a:pathLst>
              <a:path w="5234940" h="1123950">
                <a:moveTo>
                  <a:pt x="0" y="0"/>
                </a:moveTo>
                <a:lnTo>
                  <a:pt x="5234830" y="0"/>
                </a:lnTo>
                <a:lnTo>
                  <a:pt x="5234830" y="1123660"/>
                </a:lnTo>
                <a:lnTo>
                  <a:pt x="0" y="1123660"/>
                </a:lnTo>
                <a:lnTo>
                  <a:pt x="0" y="0"/>
                </a:lnTo>
                <a:close/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0219" y="308317"/>
            <a:ext cx="35617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0942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result1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list.stream()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.limit(50)</a:t>
            </a:r>
            <a:endParaRPr sz="650" dirty="0">
              <a:latin typeface="Courier" charset="0"/>
              <a:cs typeface="Courier" charset="0"/>
            </a:endParaRPr>
          </a:p>
          <a:p>
            <a:pPr marL="12700" marR="5080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.collect(Collectors.toList()); // This stream can no longer be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used  List&lt;String&gt; result2 = list.stream() // Create another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.skip(50)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.limit(50)</a:t>
            </a:r>
            <a:endParaRPr sz="650" dirty="0">
              <a:latin typeface="Courier" charset="0"/>
              <a:cs typeface="Courier" charset="0"/>
            </a:endParaRPr>
          </a:p>
          <a:p>
            <a:pPr marL="16383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.collect(Collectors.toList());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81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Lambda</a:t>
            </a:r>
            <a:r>
              <a:rPr spc="-1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477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7110"/>
            <a:ext cx="460692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Have seen lambda expressions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and </a:t>
            </a:r>
            <a:r>
              <a:rPr sz="1550" spc="10" dirty="0">
                <a:latin typeface="Courier" charset="0"/>
                <a:cs typeface="Courier" charset="0"/>
              </a:rPr>
              <a:t>map</a:t>
            </a:r>
            <a:endParaRPr sz="15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50" spc="10" dirty="0">
                <a:latin typeface="Arial"/>
                <a:cs typeface="Arial"/>
              </a:rPr>
              <a:t>methods such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59724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w -&gt; w.length() &gt;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91008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24896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57892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348" y="31853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7917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1802412"/>
            <a:ext cx="5385435" cy="213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Like a </a:t>
            </a:r>
            <a:r>
              <a:rPr sz="1550" spc="5" dirty="0">
                <a:latin typeface="Arial"/>
                <a:cs typeface="Arial"/>
              </a:rPr>
              <a:t>static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function.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5" dirty="0">
                <a:latin typeface="Arial"/>
                <a:cs typeface="Arial"/>
              </a:rPr>
              <a:t>Left </a:t>
            </a:r>
            <a:r>
              <a:rPr sz="1550" spc="10" dirty="0">
                <a:latin typeface="Arial"/>
                <a:cs typeface="Arial"/>
              </a:rPr>
              <a:t>side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Courier" charset="0"/>
                <a:cs typeface="Courier" charset="0"/>
              </a:rPr>
              <a:t>-&gt;</a:t>
            </a:r>
            <a:r>
              <a:rPr sz="1550" spc="-51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operator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parameter </a:t>
            </a:r>
            <a:r>
              <a:rPr sz="1550" spc="5" dirty="0">
                <a:latin typeface="Arial"/>
                <a:cs typeface="Arial"/>
              </a:rPr>
              <a:t>variable.</a:t>
            </a:r>
            <a:endParaRPr sz="1550" dirty="0">
              <a:latin typeface="Arial"/>
              <a:cs typeface="Arial"/>
            </a:endParaRPr>
          </a:p>
          <a:p>
            <a:pPr marL="12700" marR="4572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Right side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code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operate on the parameter and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compute  a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result.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used with a type </a:t>
            </a:r>
            <a:r>
              <a:rPr sz="1550" spc="5" dirty="0">
                <a:latin typeface="Arial"/>
                <a:cs typeface="Arial"/>
              </a:rPr>
              <a:t>like </a:t>
            </a:r>
            <a:r>
              <a:rPr sz="1550" spc="10" dirty="0">
                <a:latin typeface="Courier" charset="0"/>
                <a:cs typeface="Courier" charset="0"/>
              </a:rPr>
              <a:t>Stream&lt;String&gt;</a:t>
            </a:r>
            <a:r>
              <a:rPr sz="1550" spc="10" dirty="0">
                <a:latin typeface="Arial"/>
                <a:cs typeface="Arial"/>
              </a:rPr>
              <a:t>, compiler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can  determine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Otherwise, you can specify the type,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like: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4019173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(String w) -&gt; w.length() 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446952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4361860"/>
            <a:ext cx="440055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Multiple </a:t>
            </a:r>
            <a:r>
              <a:rPr sz="1550" spc="10" dirty="0">
                <a:latin typeface="Arial"/>
                <a:cs typeface="Arial"/>
              </a:rPr>
              <a:t>parameters are enclosed </a:t>
            </a:r>
            <a:r>
              <a:rPr sz="1550" spc="5" dirty="0">
                <a:latin typeface="Arial"/>
                <a:cs typeface="Arial"/>
              </a:rPr>
              <a:t>in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parentheses: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165" y="4688019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(v, w) -&gt; v.length() -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348" y="3486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56136"/>
            <a:ext cx="5991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sz="1550" b="0" spc="10" dirty="0">
                <a:latin typeface="Arial"/>
                <a:cs typeface="Arial"/>
              </a:rPr>
              <a:t>This expression can be used with the </a:t>
            </a:r>
            <a:r>
              <a:rPr sz="1550" b="0" spc="10" dirty="0">
                <a:latin typeface="Courier" charset="0"/>
                <a:cs typeface="Courier" charset="0"/>
              </a:rPr>
              <a:t>sorted</a:t>
            </a:r>
            <a:r>
              <a:rPr sz="1550" b="0" spc="-555" dirty="0">
                <a:latin typeface="Courier" charset="0"/>
                <a:cs typeface="Courier" charset="0"/>
              </a:rPr>
              <a:t> </a:t>
            </a:r>
            <a:r>
              <a:rPr sz="1550" b="0" spc="10" dirty="0">
                <a:latin typeface="Arial"/>
                <a:cs typeface="Arial"/>
              </a:rPr>
              <a:t>method </a:t>
            </a:r>
            <a:r>
              <a:rPr sz="1550" b="0" spc="5" dirty="0">
                <a:latin typeface="Arial"/>
                <a:cs typeface="Arial"/>
              </a:rPr>
              <a:t>in </a:t>
            </a:r>
            <a:r>
              <a:rPr sz="1550" b="0" spc="10" dirty="0">
                <a:latin typeface="Arial"/>
                <a:cs typeface="Arial"/>
              </a:rPr>
              <a:t>the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384" y="526366"/>
            <a:ext cx="34347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Stream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class </a:t>
            </a:r>
            <a:r>
              <a:rPr sz="1550" spc="5" dirty="0">
                <a:latin typeface="Arial"/>
                <a:cs typeface="Arial"/>
              </a:rPr>
              <a:t>to sort strings </a:t>
            </a:r>
            <a:r>
              <a:rPr sz="1550" spc="10" dirty="0">
                <a:latin typeface="Arial"/>
                <a:cs typeface="Arial"/>
              </a:rPr>
              <a:t>by </a:t>
            </a:r>
            <a:r>
              <a:rPr sz="1550" spc="5" dirty="0">
                <a:latin typeface="Arial"/>
                <a:cs typeface="Arial"/>
              </a:rPr>
              <a:t>length: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165" y="861443"/>
            <a:ext cx="5234940" cy="32354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7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550" spc="5" dirty="0">
                <a:latin typeface="Courier" charset="0"/>
                <a:cs typeface="Courier" charset="0"/>
              </a:rPr>
              <a:t>Stream&lt;String&gt; sortedWords = distinctWords.sorted( (v, w) -&gt; v.length() -</a:t>
            </a:r>
            <a:r>
              <a:rPr sz="550" spc="26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w.length());</a:t>
            </a:r>
            <a:endParaRPr sz="5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</a:pPr>
            <a:r>
              <a:rPr sz="550" spc="5" dirty="0">
                <a:latin typeface="Courier" charset="0"/>
                <a:cs typeface="Courier" charset="0"/>
              </a:rPr>
              <a:t>// "a", "how", "much", "wood", "could",</a:t>
            </a:r>
            <a:r>
              <a:rPr sz="550" spc="90" dirty="0">
                <a:latin typeface="Courier" charset="0"/>
                <a:cs typeface="Courier" charset="0"/>
              </a:rPr>
              <a:t> </a:t>
            </a:r>
            <a:r>
              <a:rPr sz="550" spc="5" dirty="0">
                <a:latin typeface="Courier" charset="0"/>
                <a:cs typeface="Courier" charset="0"/>
              </a:rPr>
              <a:t>"chuck"</a:t>
            </a:r>
            <a:endParaRPr sz="5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52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solidFill>
                  <a:srgbClr val="125859"/>
                </a:solidFill>
              </a:rPr>
              <a:t>Syntax </a:t>
            </a:r>
            <a:r>
              <a:rPr spc="-35" dirty="0">
                <a:solidFill>
                  <a:srgbClr val="125859"/>
                </a:solidFill>
              </a:rPr>
              <a:t>19.1 </a:t>
            </a:r>
            <a:r>
              <a:rPr spc="20" dirty="0"/>
              <a:t>Lambda</a:t>
            </a:r>
            <a:r>
              <a:rPr spc="17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24"/>
            <a:ext cx="6242646" cy="340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5271"/>
            <a:ext cx="551116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 lambda expression </a:t>
            </a:r>
            <a:r>
              <a:rPr sz="1300" dirty="0">
                <a:latin typeface="Arial"/>
                <a:cs typeface="Arial"/>
              </a:rPr>
              <a:t>for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function that </a:t>
            </a:r>
            <a:r>
              <a:rPr sz="1300" spc="5" dirty="0">
                <a:latin typeface="Arial"/>
                <a:cs typeface="Arial"/>
              </a:rPr>
              <a:t>computes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average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two  numbers.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5038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(x, y) -&gt; (x + y) /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2.0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4491"/>
            <a:ext cx="570484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 lambda expression </a:t>
            </a:r>
            <a:r>
              <a:rPr sz="1300" dirty="0">
                <a:latin typeface="Arial"/>
                <a:cs typeface="Arial"/>
              </a:rPr>
              <a:t>that tests </a:t>
            </a:r>
            <a:r>
              <a:rPr sz="1300" spc="5" dirty="0">
                <a:latin typeface="Arial"/>
                <a:cs typeface="Arial"/>
              </a:rPr>
              <a:t>whether a word </a:t>
            </a:r>
            <a:r>
              <a:rPr sz="1300" dirty="0">
                <a:latin typeface="Arial"/>
                <a:cs typeface="Arial"/>
              </a:rPr>
              <a:t>starts </a:t>
            </a:r>
            <a:r>
              <a:rPr sz="1300" spc="5" dirty="0">
                <a:latin typeface="Arial"/>
                <a:cs typeface="Arial"/>
              </a:rPr>
              <a:t>and ends </a:t>
            </a:r>
            <a:r>
              <a:rPr sz="1300" dirty="0">
                <a:latin typeface="Arial"/>
                <a:cs typeface="Arial"/>
              </a:rPr>
              <a:t>with the  </a:t>
            </a:r>
            <a:r>
              <a:rPr sz="1300" spc="5" dirty="0">
                <a:latin typeface="Arial"/>
                <a:cs typeface="Arial"/>
              </a:rPr>
              <a:t>same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letter.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8717"/>
            <a:ext cx="5234940" cy="34240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44805" marR="2850515" indent="-288925">
              <a:lnSpc>
                <a:spcPts val="1120"/>
              </a:lnSpc>
              <a:spcBef>
                <a:spcPts val="470"/>
              </a:spcBef>
            </a:pPr>
            <a:r>
              <a:rPr sz="950" spc="-5" dirty="0">
                <a:latin typeface="Courier" charset="0"/>
                <a:cs typeface="Courier" charset="0"/>
              </a:rPr>
              <a:t>w -&gt; w.substring(0, 1).equals(  w.substring(w.length() -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1))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6345"/>
            <a:ext cx="289306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What does </a:t>
            </a:r>
            <a:r>
              <a:rPr sz="1300" dirty="0">
                <a:latin typeface="Arial"/>
                <a:cs typeface="Arial"/>
              </a:rPr>
              <a:t>this </a:t>
            </a:r>
            <a:r>
              <a:rPr sz="1300" spc="5" dirty="0">
                <a:latin typeface="Arial"/>
                <a:cs typeface="Arial"/>
              </a:rPr>
              <a:t>lambda expression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do?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89541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s -&gt;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s.equals(s.toUpperCase())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1387612"/>
            <a:ext cx="497713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0" dirty="0">
                <a:latin typeface="Arial"/>
                <a:cs typeface="Arial"/>
              </a:rPr>
              <a:t>a predicate </a:t>
            </a:r>
            <a:r>
              <a:rPr sz="1550" spc="5" dirty="0">
                <a:latin typeface="Arial"/>
                <a:cs typeface="Arial"/>
              </a:rPr>
              <a:t>that tests </a:t>
            </a:r>
            <a:r>
              <a:rPr sz="1550" spc="10" dirty="0">
                <a:latin typeface="Arial"/>
                <a:cs typeface="Arial"/>
              </a:rPr>
              <a:t>whether a </a:t>
            </a:r>
            <a:r>
              <a:rPr sz="1550" spc="5" dirty="0">
                <a:latin typeface="Arial"/>
                <a:cs typeface="Arial"/>
              </a:rPr>
              <a:t>string is in  </a:t>
            </a:r>
            <a:r>
              <a:rPr sz="1550" spc="10" dirty="0">
                <a:latin typeface="Arial"/>
                <a:cs typeface="Arial"/>
              </a:rPr>
              <a:t>uppercase.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174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Some </a:t>
            </a:r>
            <a:r>
              <a:rPr spc="10" dirty="0"/>
              <a:t>Facts </a:t>
            </a:r>
            <a:r>
              <a:rPr spc="40" dirty="0"/>
              <a:t>About</a:t>
            </a:r>
            <a:r>
              <a:rPr spc="10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2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02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2819" y="161914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819" y="186885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18989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766747"/>
            <a:ext cx="4545965" cy="184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886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Streams are </a:t>
            </a:r>
            <a:r>
              <a:rPr sz="1550" spc="5" dirty="0">
                <a:latin typeface="Arial"/>
                <a:cs typeface="Arial"/>
              </a:rPr>
              <a:t>similar to collections, but...  </a:t>
            </a:r>
            <a:r>
              <a:rPr sz="1550" spc="10" dirty="0">
                <a:latin typeface="Arial"/>
                <a:cs typeface="Arial"/>
              </a:rPr>
              <a:t>They </a:t>
            </a:r>
            <a:r>
              <a:rPr sz="1550" spc="5" dirty="0">
                <a:latin typeface="Arial"/>
                <a:cs typeface="Arial"/>
              </a:rPr>
              <a:t>don't </a:t>
            </a:r>
            <a:r>
              <a:rPr sz="1550" spc="10" dirty="0">
                <a:latin typeface="Arial"/>
                <a:cs typeface="Arial"/>
              </a:rPr>
              <a:t>store </a:t>
            </a:r>
            <a:r>
              <a:rPr sz="1550" spc="5" dirty="0">
                <a:latin typeface="Arial"/>
                <a:cs typeface="Arial"/>
              </a:rPr>
              <a:t>their </a:t>
            </a:r>
            <a:r>
              <a:rPr sz="1550" spc="10" dirty="0">
                <a:latin typeface="Arial"/>
                <a:cs typeface="Arial"/>
              </a:rPr>
              <a:t>own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data.</a:t>
            </a:r>
            <a:endParaRPr sz="155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The data comes from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elsewhere.</a:t>
            </a:r>
            <a:endParaRPr sz="12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latin typeface="Arial"/>
                <a:cs typeface="Arial"/>
              </a:rPr>
              <a:t>From a collection, a file, a database, data from the internet,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12700" marR="205740">
              <a:lnSpc>
                <a:spcPct val="117000"/>
              </a:lnSpc>
              <a:spcBef>
                <a:spcPts val="630"/>
              </a:spcBef>
            </a:pPr>
            <a:r>
              <a:rPr sz="1550" spc="10" dirty="0">
                <a:latin typeface="Arial"/>
                <a:cs typeface="Arial"/>
              </a:rPr>
              <a:t>Streams were designed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work </a:t>
            </a:r>
            <a:r>
              <a:rPr sz="1550" spc="5" dirty="0">
                <a:latin typeface="Arial"/>
                <a:cs typeface="Arial"/>
              </a:rPr>
              <a:t>well </a:t>
            </a:r>
            <a:r>
              <a:rPr sz="1550" spc="10" dirty="0">
                <a:latin typeface="Arial"/>
                <a:cs typeface="Arial"/>
              </a:rPr>
              <a:t>with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lambda  expressions: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684841"/>
            <a:ext cx="5234940" cy="2045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950" spc="-20" dirty="0">
                <a:latin typeface="Courier" charset="0"/>
                <a:cs typeface="Courier" charset="0"/>
              </a:rPr>
              <a:t>stream.filter(</a:t>
            </a:r>
            <a:r>
              <a:rPr sz="950" b="1" spc="-20" dirty="0">
                <a:solidFill>
                  <a:srgbClr val="FF0000"/>
                </a:solidFill>
                <a:latin typeface="Trebuchet MS"/>
                <a:cs typeface="Trebuchet MS"/>
              </a:rPr>
              <a:t>w  </a:t>
            </a:r>
            <a:r>
              <a:rPr sz="950" b="1" spc="114" dirty="0">
                <a:solidFill>
                  <a:srgbClr val="FF0000"/>
                </a:solidFill>
                <a:latin typeface="Trebuchet MS"/>
                <a:cs typeface="Trebuchet MS"/>
              </a:rPr>
              <a:t>-&gt; </a:t>
            </a:r>
            <a:r>
              <a:rPr sz="950" b="1" spc="105" dirty="0">
                <a:solidFill>
                  <a:srgbClr val="FF0000"/>
                </a:solidFill>
                <a:latin typeface="Trebuchet MS"/>
                <a:cs typeface="Trebuchet MS"/>
              </a:rPr>
              <a:t>w.length() </a:t>
            </a:r>
            <a:r>
              <a:rPr sz="950" b="1" spc="10" dirty="0">
                <a:solidFill>
                  <a:srgbClr val="FF0000"/>
                </a:solidFill>
                <a:latin typeface="Trebuchet MS"/>
                <a:cs typeface="Trebuchet MS"/>
              </a:rPr>
              <a:t>&gt;  </a:t>
            </a:r>
            <a:r>
              <a:rPr sz="950" b="1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b="1" spc="5" dirty="0">
                <a:solidFill>
                  <a:srgbClr val="FF0000"/>
                </a:solidFill>
                <a:latin typeface="Trebuchet MS"/>
                <a:cs typeface="Trebuchet MS"/>
              </a:rPr>
              <a:t>10</a:t>
            </a:r>
            <a:r>
              <a:rPr sz="950" spc="5" dirty="0">
                <a:latin typeface="Courier" charset="0"/>
                <a:cs typeface="Courier" charset="0"/>
              </a:rPr>
              <a:t>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1351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2819" y="349191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38129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3027527"/>
            <a:ext cx="367982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Streams are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immutable.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1085"/>
              </a:spcBef>
            </a:pPr>
            <a:r>
              <a:rPr sz="1200" dirty="0">
                <a:latin typeface="Arial"/>
                <a:cs typeface="Arial"/>
              </a:rPr>
              <a:t>Methods such as </a:t>
            </a:r>
            <a:r>
              <a:rPr sz="1200" dirty="0">
                <a:latin typeface="Courier" charset="0"/>
                <a:cs typeface="Courier" charset="0"/>
              </a:rPr>
              <a:t>filter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produce new streams.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50" spc="10" dirty="0">
                <a:latin typeface="Arial"/>
                <a:cs typeface="Arial"/>
              </a:rPr>
              <a:t>Stream processing </a:t>
            </a:r>
            <a:r>
              <a:rPr sz="1550" spc="5" dirty="0">
                <a:latin typeface="Arial"/>
                <a:cs typeface="Arial"/>
              </a:rPr>
              <a:t>is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lazy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3315930" y="3656001"/>
            <a:ext cx="1970900" cy="143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4483"/>
            <a:ext cx="560260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Assuming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5" dirty="0">
                <a:latin typeface="Courier" charset="0"/>
                <a:cs typeface="Courier" charset="0"/>
              </a:rPr>
              <a:t>words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is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spc="5" dirty="0">
                <a:latin typeface="Courier" charset="0"/>
                <a:cs typeface="Courier" charset="0"/>
              </a:rPr>
              <a:t>Stream&lt;String&gt;</a:t>
            </a:r>
            <a:r>
              <a:rPr sz="1300" spc="5" dirty="0">
                <a:latin typeface="Arial"/>
                <a:cs typeface="Arial"/>
              </a:rPr>
              <a:t>, what </a:t>
            </a:r>
            <a:r>
              <a:rPr sz="1300" dirty="0">
                <a:latin typeface="Arial"/>
                <a:cs typeface="Arial"/>
              </a:rPr>
              <a:t>is the result of this call?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53" y="1097679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words.filter(s -&gt;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s.equals(s.toUpperCase()))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1395750"/>
            <a:ext cx="475488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0" dirty="0">
                <a:latin typeface="Arial"/>
                <a:cs typeface="Arial"/>
              </a:rPr>
              <a:t>a stream consisting </a:t>
            </a:r>
            <a:r>
              <a:rPr sz="1550" spc="5" dirty="0">
                <a:latin typeface="Arial"/>
                <a:cs typeface="Arial"/>
              </a:rPr>
              <a:t>of all </a:t>
            </a:r>
            <a:r>
              <a:rPr sz="1550" spc="10" dirty="0">
                <a:latin typeface="Arial"/>
                <a:cs typeface="Arial"/>
              </a:rPr>
              <a:t>words </a:t>
            </a:r>
            <a:r>
              <a:rPr sz="1550" spc="5" dirty="0">
                <a:latin typeface="Arial"/>
                <a:cs typeface="Arial"/>
              </a:rPr>
              <a:t>that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are  </a:t>
            </a:r>
            <a:r>
              <a:rPr sz="1550" spc="5" dirty="0">
                <a:latin typeface="Arial"/>
                <a:cs typeface="Arial"/>
              </a:rPr>
              <a:t>entirely in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uppercase.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4974"/>
            <a:ext cx="560260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Assuming </a:t>
            </a:r>
            <a:r>
              <a:rPr sz="1300" dirty="0">
                <a:latin typeface="Arial"/>
                <a:cs typeface="Arial"/>
              </a:rPr>
              <a:t>that </a:t>
            </a:r>
            <a:r>
              <a:rPr sz="1300" spc="5" dirty="0">
                <a:latin typeface="Courier" charset="0"/>
                <a:cs typeface="Courier" charset="0"/>
              </a:rPr>
              <a:t>words</a:t>
            </a:r>
            <a:r>
              <a:rPr sz="1300" spc="-40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is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spc="5" dirty="0">
                <a:latin typeface="Courier" charset="0"/>
                <a:cs typeface="Courier" charset="0"/>
              </a:rPr>
              <a:t>Stream&lt;String&gt;</a:t>
            </a:r>
            <a:r>
              <a:rPr sz="1300" spc="5" dirty="0">
                <a:latin typeface="Arial"/>
                <a:cs typeface="Arial"/>
              </a:rPr>
              <a:t>, what </a:t>
            </a:r>
            <a:r>
              <a:rPr sz="1300" dirty="0">
                <a:latin typeface="Arial"/>
                <a:cs typeface="Arial"/>
              </a:rPr>
              <a:t>is the result of this call?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53" y="1098169"/>
            <a:ext cx="5761355" cy="1673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words.map(s -&gt;</a:t>
            </a:r>
            <a:r>
              <a:rPr sz="750" spc="-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s.equals(s.toUpperCase()))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61384" y="845319"/>
            <a:ext cx="5392430" cy="1704033"/>
          </a:xfrm>
          <a:prstGeom prst="rect">
            <a:avLst/>
          </a:prstGeom>
        </p:spPr>
        <p:txBody>
          <a:bodyPr vert="horz" wrap="square" lIns="0" tIns="553697" rIns="0" bIns="0" rtlCol="0">
            <a:spAutoFit/>
          </a:bodyPr>
          <a:lstStyle/>
          <a:p>
            <a:pPr marL="12700" marR="5080">
              <a:lnSpc>
                <a:spcPct val="119600"/>
              </a:lnSpc>
            </a:pPr>
            <a:r>
              <a:rPr b="1" spc="10" dirty="0">
                <a:latin typeface="Arial"/>
                <a:cs typeface="Arial"/>
              </a:rPr>
              <a:t>Answer: </a:t>
            </a:r>
            <a:r>
              <a:rPr spc="5" dirty="0"/>
              <a:t>It is </a:t>
            </a:r>
            <a:r>
              <a:rPr spc="10" dirty="0"/>
              <a:t>a </a:t>
            </a:r>
            <a:r>
              <a:rPr spc="10" dirty="0">
                <a:latin typeface="Courier" charset="0"/>
                <a:cs typeface="Courier" charset="0"/>
              </a:rPr>
              <a:t>Stream&lt;Boolean&gt; </a:t>
            </a:r>
            <a:r>
              <a:rPr spc="10" dirty="0"/>
              <a:t>with values  </a:t>
            </a:r>
            <a:r>
              <a:rPr spc="10" dirty="0">
                <a:latin typeface="Courier" charset="0"/>
                <a:cs typeface="Courier" charset="0"/>
              </a:rPr>
              <a:t>Boolean.TRUE</a:t>
            </a:r>
            <a:r>
              <a:rPr spc="-495" dirty="0">
                <a:latin typeface="Courier" charset="0"/>
                <a:cs typeface="Courier" charset="0"/>
              </a:rPr>
              <a:t> </a:t>
            </a:r>
            <a:r>
              <a:rPr spc="10" dirty="0"/>
              <a:t>and </a:t>
            </a:r>
            <a:r>
              <a:rPr spc="10" dirty="0">
                <a:latin typeface="Courier" charset="0"/>
                <a:cs typeface="Courier" charset="0"/>
              </a:rPr>
              <a:t>Boolean.FALSE</a:t>
            </a:r>
            <a:r>
              <a:rPr spc="-495" dirty="0">
                <a:latin typeface="Courier" charset="0"/>
                <a:cs typeface="Courier" charset="0"/>
              </a:rPr>
              <a:t> </a:t>
            </a:r>
            <a:r>
              <a:rPr spc="5" dirty="0"/>
              <a:t>(the</a:t>
            </a:r>
            <a:r>
              <a:rPr spc="10" dirty="0"/>
              <a:t> wrappers </a:t>
            </a:r>
            <a:r>
              <a:rPr spc="5" dirty="0"/>
              <a:t>for  </a:t>
            </a:r>
            <a:r>
              <a:rPr spc="10" dirty="0">
                <a:latin typeface="Courier" charset="0"/>
                <a:cs typeface="Courier" charset="0"/>
              </a:rPr>
              <a:t>true</a:t>
            </a:r>
            <a:r>
              <a:rPr spc="-550" dirty="0">
                <a:latin typeface="Courier" charset="0"/>
                <a:cs typeface="Courier" charset="0"/>
              </a:rPr>
              <a:t> </a:t>
            </a:r>
            <a:r>
              <a:rPr spc="10" dirty="0"/>
              <a:t>and </a:t>
            </a:r>
            <a:r>
              <a:rPr spc="10" dirty="0">
                <a:latin typeface="Courier" charset="0"/>
                <a:cs typeface="Courier" charset="0"/>
              </a:rPr>
              <a:t>false</a:t>
            </a:r>
            <a:r>
              <a:rPr spc="10" dirty="0"/>
              <a:t>), depending on whether the elements </a:t>
            </a:r>
            <a:r>
              <a:rPr spc="5" dirty="0"/>
              <a:t>of  </a:t>
            </a:r>
            <a:r>
              <a:rPr spc="10" dirty="0"/>
              <a:t>words were </a:t>
            </a:r>
            <a:r>
              <a:rPr spc="5" dirty="0"/>
              <a:t>entirely in </a:t>
            </a:r>
            <a:r>
              <a:rPr spc="10" dirty="0"/>
              <a:t>uppercase or</a:t>
            </a:r>
            <a:r>
              <a:rPr spc="-15" dirty="0"/>
              <a:t> </a:t>
            </a:r>
            <a:r>
              <a:rPr spc="5" dirty="0"/>
              <a:t>not.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65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Method</a:t>
            </a:r>
            <a:r>
              <a:rPr spc="-1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47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112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06876"/>
            <a:ext cx="4933315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Common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have lambda expressions </a:t>
            </a:r>
            <a:r>
              <a:rPr sz="1550" spc="5" dirty="0">
                <a:latin typeface="Arial"/>
                <a:cs typeface="Arial"/>
              </a:rPr>
              <a:t>that just </a:t>
            </a:r>
            <a:r>
              <a:rPr sz="1550" spc="10" dirty="0">
                <a:latin typeface="Arial"/>
                <a:cs typeface="Arial"/>
              </a:rPr>
              <a:t>invoke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  method.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Use </a:t>
            </a:r>
            <a:r>
              <a:rPr sz="1550" i="1" spc="10" dirty="0">
                <a:latin typeface="Arial"/>
                <a:cs typeface="Arial"/>
              </a:rPr>
              <a:t>method expression</a:t>
            </a:r>
            <a:r>
              <a:rPr sz="1550" spc="10" dirty="0">
                <a:latin typeface="Arial"/>
                <a:cs typeface="Arial"/>
              </a:rPr>
              <a:t>: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ClassName</a:t>
            </a:r>
            <a:r>
              <a:rPr sz="1550" spc="10" dirty="0">
                <a:latin typeface="Courier" charset="0"/>
                <a:cs typeface="Courier" charset="0"/>
              </a:rPr>
              <a:t>::</a:t>
            </a:r>
            <a:r>
              <a:rPr sz="1550" i="1" spc="10" dirty="0">
                <a:latin typeface="Arial"/>
                <a:cs typeface="Arial"/>
              </a:rPr>
              <a:t>methodName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792989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String::toUpperCase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23888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131217"/>
            <a:ext cx="383412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Parameters are added </a:t>
            </a:r>
            <a:r>
              <a:rPr sz="1550" spc="5" dirty="0">
                <a:latin typeface="Arial"/>
                <a:cs typeface="Arial"/>
              </a:rPr>
              <a:t>“at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right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places”: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470752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(String w) -&gt;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w.toUpperCase()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291664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768823"/>
            <a:ext cx="528891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method has a parameter, the lambda expression gets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two  parameters: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424971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String::compareTo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384" y="3763200"/>
            <a:ext cx="13690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the same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4102735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(String s, String t) -&gt;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s.compareTo(t)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9348" y="454863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1384" y="4440963"/>
            <a:ext cx="280098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Also works with </a:t>
            </a:r>
            <a:r>
              <a:rPr sz="1550" spc="5" dirty="0">
                <a:latin typeface="Arial"/>
                <a:cs typeface="Arial"/>
              </a:rPr>
              <a:t>static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methods: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2165" y="4771580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Double::compare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sz="1550" b="0" spc="5" dirty="0">
                <a:latin typeface="Arial"/>
                <a:cs typeface="Arial"/>
              </a:rPr>
              <a:t>is </a:t>
            </a:r>
            <a:r>
              <a:rPr sz="1550" b="0" spc="10" dirty="0">
                <a:latin typeface="Arial"/>
                <a:cs typeface="Arial"/>
              </a:rPr>
              <a:t>the same</a:t>
            </a:r>
            <a:r>
              <a:rPr sz="1550" b="0" spc="-75" dirty="0">
                <a:latin typeface="Arial"/>
                <a:cs typeface="Arial"/>
              </a:rPr>
              <a:t> </a:t>
            </a:r>
            <a:r>
              <a:rPr sz="1550" b="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71721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(double x, double y) -&gt; Double.compare(x,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y)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348" y="102653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918867"/>
            <a:ext cx="38862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Can have an object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left of </a:t>
            </a:r>
            <a:r>
              <a:rPr sz="1550" spc="10" dirty="0">
                <a:latin typeface="Courier" charset="0"/>
                <a:cs typeface="Courier" charset="0"/>
              </a:rPr>
              <a:t>::</a:t>
            </a:r>
            <a:r>
              <a:rPr sz="1550" spc="-55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symbol: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258402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System.out::println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384" y="1596631"/>
            <a:ext cx="13690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the same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1927248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x -&gt;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System.out.println(x)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36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Constructor</a:t>
            </a:r>
            <a:r>
              <a:rPr spc="-15" dirty="0"/>
              <a:t> </a:t>
            </a:r>
            <a:r>
              <a:rPr spc="40" dirty="0"/>
              <a:t>Expressions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33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437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70859"/>
            <a:ext cx="5027930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Like method expression, with special method name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new</a:t>
            </a:r>
            <a:r>
              <a:rPr sz="1550" spc="10" dirty="0">
                <a:latin typeface="Arial"/>
                <a:cs typeface="Arial"/>
              </a:rPr>
              <a:t>.  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example,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16243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BankAccount::new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5774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89852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61384" y="845319"/>
            <a:ext cx="5392430" cy="2203946"/>
          </a:xfrm>
          <a:prstGeom prst="rect">
            <a:avLst/>
          </a:prstGeom>
        </p:spPr>
        <p:txBody>
          <a:bodyPr vert="horz" wrap="square" lIns="0" tIns="100915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is </a:t>
            </a:r>
            <a:r>
              <a:rPr spc="10" dirty="0"/>
              <a:t>equivalent </a:t>
            </a:r>
            <a:r>
              <a:rPr spc="5" dirty="0"/>
              <a:t>to </a:t>
            </a:r>
            <a:r>
              <a:rPr spc="10" dirty="0"/>
              <a:t>a lambda expression </a:t>
            </a:r>
            <a:r>
              <a:rPr spc="5" dirty="0"/>
              <a:t>that </a:t>
            </a:r>
            <a:r>
              <a:rPr spc="10" dirty="0"/>
              <a:t>invokes</a:t>
            </a:r>
            <a:r>
              <a:rPr spc="-40" dirty="0"/>
              <a:t> </a:t>
            </a:r>
            <a:r>
              <a:rPr spc="10" dirty="0"/>
              <a:t>the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0" dirty="0">
                <a:latin typeface="Courier" charset="0"/>
                <a:cs typeface="Courier" charset="0"/>
              </a:rPr>
              <a:t>BankAccount</a:t>
            </a:r>
            <a:r>
              <a:rPr spc="-560" dirty="0">
                <a:latin typeface="Courier" charset="0"/>
                <a:cs typeface="Courier" charset="0"/>
              </a:rPr>
              <a:t> </a:t>
            </a:r>
            <a:r>
              <a:rPr spc="10" dirty="0"/>
              <a:t>constructor.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pc="10" dirty="0"/>
              <a:t>Which</a:t>
            </a:r>
            <a:r>
              <a:rPr spc="-80" dirty="0"/>
              <a:t> </a:t>
            </a:r>
            <a:r>
              <a:rPr spc="10" dirty="0"/>
              <a:t>constructor?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pc="10" dirty="0"/>
              <a:t>Depends on context—could</a:t>
            </a:r>
            <a:r>
              <a:rPr spc="-55" dirty="0"/>
              <a:t> </a:t>
            </a:r>
            <a:r>
              <a:rPr spc="10" dirty="0"/>
              <a:t>be: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2165" y="3130390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() -&gt; new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BankAccount()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384" y="3468618"/>
            <a:ext cx="25907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or: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808153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b -&gt; new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BankAccount(b)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425405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4146382"/>
            <a:ext cx="40894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Constructor expressions can construct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arrays: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165" y="4485917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String[]::new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348" y="49318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1384" y="4824145"/>
            <a:ext cx="8693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Same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165" y="232550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(n: int) -&gt; new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String[n]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9348" y="6784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1384" y="530621"/>
            <a:ext cx="461581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b="0" spc="10" dirty="0">
                <a:latin typeface="Arial"/>
                <a:cs typeface="Arial"/>
              </a:rPr>
              <a:t>Used </a:t>
            </a:r>
            <a:r>
              <a:rPr sz="1550" b="0" spc="5" dirty="0">
                <a:latin typeface="Arial"/>
                <a:cs typeface="Arial"/>
              </a:rPr>
              <a:t>to </a:t>
            </a:r>
            <a:r>
              <a:rPr sz="1550" b="0" spc="10" dirty="0">
                <a:latin typeface="Arial"/>
                <a:cs typeface="Arial"/>
              </a:rPr>
              <a:t>overcome </a:t>
            </a:r>
            <a:r>
              <a:rPr sz="1550" b="0" spc="5" dirty="0">
                <a:latin typeface="Arial"/>
                <a:cs typeface="Arial"/>
              </a:rPr>
              <a:t>limitation of </a:t>
            </a:r>
            <a:r>
              <a:rPr sz="1550" b="0" spc="10" dirty="0">
                <a:latin typeface="Arial"/>
                <a:cs typeface="Arial"/>
              </a:rPr>
              <a:t>Java generics—can't  construct array </a:t>
            </a:r>
            <a:r>
              <a:rPr sz="1550" b="0" spc="5" dirty="0">
                <a:latin typeface="Arial"/>
                <a:cs typeface="Arial"/>
              </a:rPr>
              <a:t>of </a:t>
            </a:r>
            <a:r>
              <a:rPr sz="1550" b="0" spc="10" dirty="0">
                <a:latin typeface="Arial"/>
                <a:cs typeface="Arial"/>
              </a:rPr>
              <a:t>generic</a:t>
            </a:r>
            <a:r>
              <a:rPr sz="1550" b="0" spc="-90" dirty="0">
                <a:latin typeface="Arial"/>
                <a:cs typeface="Arial"/>
              </a:rPr>
              <a:t> </a:t>
            </a:r>
            <a:r>
              <a:rPr sz="1550" b="0" spc="10" dirty="0">
                <a:latin typeface="Arial"/>
                <a:cs typeface="Arial"/>
              </a:rPr>
              <a:t>type.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434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Higher-Order</a:t>
            </a:r>
            <a:r>
              <a:rPr spc="35" dirty="0"/>
              <a:t> </a:t>
            </a:r>
            <a:r>
              <a:rPr spc="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539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535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53945"/>
            <a:ext cx="494474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700"/>
              </a:lnSpc>
            </a:pPr>
            <a:r>
              <a:rPr sz="1550" spc="15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“function” that </a:t>
            </a:r>
            <a:r>
              <a:rPr sz="1550" spc="10" dirty="0">
                <a:latin typeface="Arial"/>
                <a:cs typeface="Arial"/>
              </a:rPr>
              <a:t>consumes and/or produces </a:t>
            </a:r>
            <a:r>
              <a:rPr sz="1550" spc="5" dirty="0">
                <a:latin typeface="Arial"/>
                <a:cs typeface="Arial"/>
              </a:rPr>
              <a:t>“functions”.  </a:t>
            </a:r>
            <a:r>
              <a:rPr sz="1550" spc="10" dirty="0">
                <a:latin typeface="Arial"/>
                <a:cs typeface="Arial"/>
              </a:rPr>
              <a:t>Example: </a:t>
            </a:r>
            <a:r>
              <a:rPr sz="1550" spc="10" dirty="0">
                <a:latin typeface="Courier" charset="0"/>
                <a:cs typeface="Courier" charset="0"/>
              </a:rPr>
              <a:t>filter</a:t>
            </a:r>
            <a:r>
              <a:rPr sz="1550" spc="-509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consumes </a:t>
            </a:r>
            <a:r>
              <a:rPr sz="1550" spc="5" dirty="0">
                <a:latin typeface="Arial"/>
                <a:cs typeface="Arial"/>
              </a:rPr>
              <a:t>function: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17223"/>
            <a:ext cx="5234940" cy="129649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&lt;T&gt; List&lt;T&gt; filter(List&lt;T&gt; values, Predicate&lt;T&gt;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p)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 marR="324231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List&lt;T&gt; result = new ArrayList&lt;&gt;();  for (T value :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values)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if (p.test(value)) { result.add(value);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return</a:t>
            </a:r>
            <a:r>
              <a:rPr sz="650" spc="-8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result;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311353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3005866"/>
            <a:ext cx="46399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Here, </a:t>
            </a:r>
            <a:r>
              <a:rPr sz="1550" spc="10" dirty="0">
                <a:latin typeface="Courier" charset="0"/>
                <a:cs typeface="Courier" charset="0"/>
              </a:rPr>
              <a:t>Predicate</a:t>
            </a:r>
            <a:r>
              <a:rPr sz="1550" spc="-46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standard </a:t>
            </a:r>
            <a:r>
              <a:rPr sz="1550" spc="5" dirty="0">
                <a:latin typeface="Arial"/>
                <a:cs typeface="Arial"/>
              </a:rPr>
              <a:t>functional interface: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3345401"/>
            <a:ext cx="5234940" cy="5929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interface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Predicate&lt;T&gt;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boolean test(T</a:t>
            </a:r>
            <a:r>
              <a:rPr sz="650" spc="-8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arg);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421935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4111690"/>
            <a:ext cx="10915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Typical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use: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4451225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longWords = filter(wordList, </a:t>
            </a:r>
            <a:r>
              <a:rPr sz="650" b="1" spc="-114" dirty="0">
                <a:solidFill>
                  <a:srgbClr val="FF0000"/>
                </a:solidFill>
                <a:latin typeface="Trebuchet MS"/>
                <a:cs typeface="Trebuchet MS"/>
              </a:rPr>
              <a:t>w   </a:t>
            </a:r>
            <a:r>
              <a:rPr sz="65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50" b="1" spc="85" dirty="0">
                <a:solidFill>
                  <a:srgbClr val="FF0000"/>
                </a:solidFill>
                <a:latin typeface="Trebuchet MS"/>
                <a:cs typeface="Trebuchet MS"/>
              </a:rPr>
              <a:t>-&gt; </a:t>
            </a:r>
            <a:r>
              <a:rPr sz="650" b="1" spc="80" dirty="0">
                <a:solidFill>
                  <a:srgbClr val="FF0000"/>
                </a:solidFill>
                <a:latin typeface="Trebuchet MS"/>
                <a:cs typeface="Trebuchet MS"/>
              </a:rPr>
              <a:t>w.length() </a:t>
            </a:r>
            <a:r>
              <a:rPr sz="650" b="1" spc="15" dirty="0">
                <a:solidFill>
                  <a:srgbClr val="FF0000"/>
                </a:solidFill>
                <a:latin typeface="Trebuchet MS"/>
                <a:cs typeface="Trebuchet MS"/>
              </a:rPr>
              <a:t>&gt; </a:t>
            </a:r>
            <a:r>
              <a:rPr sz="650" b="1" spc="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10</a:t>
            </a:r>
            <a:r>
              <a:rPr sz="650" spc="10" dirty="0">
                <a:latin typeface="Courier" charset="0"/>
                <a:cs typeface="Courier" charset="0"/>
              </a:rPr>
              <a:t>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567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Higher-Order</a:t>
            </a:r>
            <a:r>
              <a:rPr spc="35" dirty="0"/>
              <a:t> </a:t>
            </a:r>
            <a:r>
              <a:rPr spc="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461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6945"/>
            <a:ext cx="501142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Suppose we want </a:t>
            </a:r>
            <a:r>
              <a:rPr sz="1550" spc="5" dirty="0">
                <a:latin typeface="Arial"/>
                <a:cs typeface="Arial"/>
              </a:rPr>
              <a:t>to find all strings that </a:t>
            </a:r>
            <a:r>
              <a:rPr sz="1550" spc="10" dirty="0">
                <a:latin typeface="Arial"/>
                <a:cs typeface="Arial"/>
              </a:rPr>
              <a:t>contain the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word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"and"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62936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andWords = filter(wordList, </a:t>
            </a:r>
            <a:r>
              <a:rPr sz="650" b="1" spc="-114" dirty="0">
                <a:solidFill>
                  <a:srgbClr val="FF0000"/>
                </a:solidFill>
                <a:latin typeface="Trebuchet MS"/>
                <a:cs typeface="Trebuchet MS"/>
              </a:rPr>
              <a:t>w   </a:t>
            </a:r>
            <a:r>
              <a:rPr sz="65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50" b="1" spc="85" dirty="0">
                <a:solidFill>
                  <a:srgbClr val="FF0000"/>
                </a:solidFill>
                <a:latin typeface="Trebuchet MS"/>
                <a:cs typeface="Trebuchet MS"/>
              </a:rPr>
              <a:t>-&gt; </a:t>
            </a:r>
            <a:r>
              <a:rPr sz="650" b="1" spc="70" dirty="0">
                <a:solidFill>
                  <a:srgbClr val="FF0000"/>
                </a:solidFill>
                <a:latin typeface="Trebuchet MS"/>
                <a:cs typeface="Trebuchet MS"/>
              </a:rPr>
              <a:t>w.indexOf("and") </a:t>
            </a:r>
            <a:r>
              <a:rPr sz="650" b="1" spc="15" dirty="0">
                <a:solidFill>
                  <a:srgbClr val="FF0000"/>
                </a:solidFill>
                <a:latin typeface="Trebuchet MS"/>
                <a:cs typeface="Trebuchet MS"/>
              </a:rPr>
              <a:t>&gt;=  </a:t>
            </a:r>
            <a:r>
              <a:rPr sz="650" b="1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50" b="1" spc="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650" spc="5" dirty="0">
                <a:latin typeface="Courier" charset="0"/>
                <a:cs typeface="Courier" charset="0"/>
              </a:rPr>
              <a:t>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9088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23879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1801164"/>
            <a:ext cx="5277485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What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we want </a:t>
            </a:r>
            <a:r>
              <a:rPr sz="1550" spc="5" dirty="0">
                <a:latin typeface="Arial"/>
                <a:cs typeface="Arial"/>
              </a:rPr>
              <a:t>to find </a:t>
            </a:r>
            <a:r>
              <a:rPr sz="1550" spc="10" dirty="0">
                <a:latin typeface="Arial"/>
                <a:cs typeface="Arial"/>
              </a:rPr>
              <a:t>another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word?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Can </a:t>
            </a:r>
            <a:r>
              <a:rPr sz="1550" spc="5" dirty="0">
                <a:latin typeface="Arial"/>
                <a:cs typeface="Arial"/>
              </a:rPr>
              <a:t>write </a:t>
            </a:r>
            <a:r>
              <a:rPr sz="1550" spc="10" dirty="0">
                <a:latin typeface="Arial"/>
                <a:cs typeface="Arial"/>
              </a:rPr>
              <a:t>a method </a:t>
            </a:r>
            <a:r>
              <a:rPr sz="1550" spc="5" dirty="0">
                <a:latin typeface="Arial"/>
                <a:cs typeface="Arial"/>
              </a:rPr>
              <a:t>that yields </a:t>
            </a:r>
            <a:r>
              <a:rPr sz="1550" spc="10" dirty="0">
                <a:latin typeface="Arial"/>
                <a:cs typeface="Arial"/>
              </a:rPr>
              <a:t>the predicate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5" dirty="0">
                <a:latin typeface="Arial"/>
                <a:cs typeface="Arial"/>
              </a:rPr>
              <a:t>arbitrary  target: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747119"/>
            <a:ext cx="5234940" cy="59297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public static Predicate&lt;String&gt; contains(String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target)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return s -&gt; s.indexOf(target) &gt;=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62999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3522327"/>
            <a:ext cx="47288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Pass the </a:t>
            </a:r>
            <a:r>
              <a:rPr sz="1550" spc="5" dirty="0">
                <a:latin typeface="Arial"/>
                <a:cs typeface="Arial"/>
              </a:rPr>
              <a:t>result to </a:t>
            </a:r>
            <a:r>
              <a:rPr sz="1550" spc="10" dirty="0">
                <a:latin typeface="Arial"/>
                <a:cs typeface="Arial"/>
              </a:rPr>
              <a:t>a method expecting a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Predicate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861861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List&lt;String&gt; andWords = filter(wordList,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contains("and"));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348" y="431667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384" y="4209008"/>
            <a:ext cx="373126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contains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also a higher-order </a:t>
            </a:r>
            <a:r>
              <a:rPr sz="1550" spc="5" dirty="0">
                <a:latin typeface="Arial"/>
                <a:cs typeface="Arial"/>
              </a:rPr>
              <a:t>function.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4618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165" y="4745228"/>
            <a:ext cx="5234940" cy="504825"/>
          </a:xfrm>
          <a:custGeom>
            <a:avLst/>
            <a:gdLst/>
            <a:ahLst/>
            <a:cxnLst/>
            <a:rect l="l" t="t" r="r" b="b"/>
            <a:pathLst>
              <a:path w="5234940" h="504825">
                <a:moveTo>
                  <a:pt x="0" y="0"/>
                </a:moveTo>
                <a:lnTo>
                  <a:pt x="5234830" y="0"/>
                </a:lnTo>
                <a:lnTo>
                  <a:pt x="5234830" y="504234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165" y="4745228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234"/>
                </a:move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797" y="277108"/>
            <a:ext cx="338455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20" dirty="0"/>
              <a:t>Method </a:t>
            </a:r>
            <a:r>
              <a:rPr spc="40" dirty="0"/>
              <a:t>Expressions</a:t>
            </a:r>
            <a:r>
              <a:rPr spc="15" dirty="0"/>
              <a:t> </a:t>
            </a:r>
            <a:r>
              <a:rPr spc="25" dirty="0"/>
              <a:t>and  </a:t>
            </a:r>
            <a:r>
              <a:rPr spc="35" dirty="0"/>
              <a:t>Comparators</a:t>
            </a:r>
          </a:p>
        </p:txBody>
      </p:sp>
      <p:sp>
        <p:nvSpPr>
          <p:cNvPr id="6" name="object 6"/>
          <p:cNvSpPr/>
          <p:nvPr/>
        </p:nvSpPr>
        <p:spPr>
          <a:xfrm>
            <a:off x="799348" y="127614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1128323"/>
            <a:ext cx="504190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Courier" charset="0"/>
                <a:cs typeface="Courier" charset="0"/>
              </a:rPr>
              <a:t>Comparator.comparing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makes a comparator from an  extractor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function: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1775554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Comparator&lt;String&gt; comp = Comparator.comparing(t -&gt;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t.length())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222145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2113782"/>
            <a:ext cx="86931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Same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2453317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Comparator&lt;String&gt; comp = (v, w) -&gt; v.length() -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w.length();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348" y="28992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32291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2697766"/>
            <a:ext cx="527748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700"/>
              </a:lnSpc>
            </a:pPr>
            <a:r>
              <a:rPr sz="1550" spc="10" dirty="0">
                <a:latin typeface="Arial"/>
                <a:cs typeface="Arial"/>
              </a:rPr>
              <a:t>Note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the extractor function makes a single method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call.  </a:t>
            </a:r>
            <a:r>
              <a:rPr sz="1550" spc="10" dirty="0">
                <a:latin typeface="Arial"/>
                <a:cs typeface="Arial"/>
              </a:rPr>
              <a:t>Write as method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reference: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3461044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Comparator.comparing(String::length)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9348" y="39069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9348" y="45133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1384" y="3759116"/>
            <a:ext cx="529971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Reads </a:t>
            </a:r>
            <a:r>
              <a:rPr sz="1550" spc="5" dirty="0">
                <a:latin typeface="Arial"/>
                <a:cs typeface="Arial"/>
              </a:rPr>
              <a:t>nicely: </a:t>
            </a:r>
            <a:r>
              <a:rPr sz="1550" spc="10" dirty="0">
                <a:latin typeface="Arial"/>
                <a:cs typeface="Arial"/>
              </a:rPr>
              <a:t>the comparator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compares </a:t>
            </a:r>
            <a:r>
              <a:rPr sz="1550" spc="5" dirty="0">
                <a:latin typeface="Arial"/>
                <a:cs typeface="Arial"/>
              </a:rPr>
              <a:t>strings </a:t>
            </a:r>
            <a:r>
              <a:rPr sz="1550" spc="10" dirty="0">
                <a:latin typeface="Arial"/>
                <a:cs typeface="Arial"/>
              </a:rPr>
              <a:t>by </a:t>
            </a:r>
            <a:r>
              <a:rPr sz="1550" spc="5" dirty="0">
                <a:latin typeface="Arial"/>
                <a:cs typeface="Arial"/>
              </a:rPr>
              <a:t>their  length.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Can add a secondary comparison with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thenComparing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0219" y="4809797"/>
            <a:ext cx="334772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235" marR="5080" indent="-217170">
              <a:lnSpc>
                <a:spcPts val="1120"/>
              </a:lnSpc>
            </a:pPr>
            <a:r>
              <a:rPr sz="950" spc="-5" dirty="0">
                <a:latin typeface="Courier" charset="0"/>
                <a:cs typeface="Courier" charset="0"/>
              </a:rPr>
              <a:t>Collections.sort(countries,  Comparator.comparing(Country::getContinent)</a:t>
            </a:r>
            <a:endParaRPr sz="950" dirty="0">
              <a:latin typeface="Courier" charset="0"/>
              <a:cs typeface="Courier" charset="0"/>
            </a:endParaRPr>
          </a:p>
          <a:p>
            <a:pPr marL="44577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.thenComparing(Country::getName));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9348" y="102566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1384" y="373865"/>
            <a:ext cx="4817745" cy="130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Countries are compared first by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continent.</a:t>
            </a:r>
            <a:endParaRPr sz="12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Arial"/>
                <a:cs typeface="Arial"/>
              </a:rPr>
              <a:t>If the continents are the same, they are compared by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name.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50" spc="10" dirty="0">
                <a:latin typeface="Arial"/>
                <a:cs typeface="Arial"/>
              </a:rPr>
              <a:t>Easy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read, easy </a:t>
            </a:r>
            <a:r>
              <a:rPr sz="1550" spc="5" dirty="0">
                <a:latin typeface="Arial"/>
                <a:cs typeface="Arial"/>
              </a:rPr>
              <a:t>to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write.</a:t>
            </a:r>
            <a:endParaRPr sz="1550">
              <a:latin typeface="Arial"/>
              <a:cs typeface="Arial"/>
            </a:endParaRPr>
          </a:p>
          <a:p>
            <a:pPr marL="372110" marR="5080">
              <a:lnSpc>
                <a:spcPct val="112200"/>
              </a:lnSpc>
              <a:spcBef>
                <a:spcPts val="770"/>
              </a:spcBef>
            </a:pPr>
            <a:r>
              <a:rPr sz="1200" dirty="0">
                <a:latin typeface="Arial"/>
                <a:cs typeface="Arial"/>
              </a:rPr>
              <a:t>Thanks to lambda expressions, method expressions, higher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order  functions.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801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Lazy</a:t>
            </a:r>
            <a:r>
              <a:rPr spc="-20" dirty="0"/>
              <a:t> </a:t>
            </a:r>
            <a:r>
              <a:rPr spc="30" dirty="0"/>
              <a:t>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905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8010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66584"/>
            <a:ext cx="5126990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Instead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counting the words, </a:t>
            </a:r>
            <a:r>
              <a:rPr sz="1550" spc="5" dirty="0">
                <a:latin typeface="Arial"/>
                <a:cs typeface="Arial"/>
              </a:rPr>
              <a:t>let's </a:t>
            </a:r>
            <a:r>
              <a:rPr sz="1550" spc="10" dirty="0">
                <a:latin typeface="Arial"/>
                <a:cs typeface="Arial"/>
              </a:rPr>
              <a:t>see some </a:t>
            </a:r>
            <a:r>
              <a:rPr sz="1550" spc="5" dirty="0">
                <a:latin typeface="Arial"/>
                <a:cs typeface="Arial"/>
              </a:rPr>
              <a:t>(but </a:t>
            </a:r>
            <a:r>
              <a:rPr sz="1550" spc="10" dirty="0">
                <a:latin typeface="Arial"/>
                <a:cs typeface="Arial"/>
              </a:rPr>
              <a:t>not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all).  </a:t>
            </a:r>
            <a:r>
              <a:rPr sz="1550" spc="10" dirty="0">
                <a:latin typeface="Arial"/>
                <a:cs typeface="Arial"/>
              </a:rPr>
              <a:t>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how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get the </a:t>
            </a:r>
            <a:r>
              <a:rPr sz="1550" spc="5" dirty="0">
                <a:latin typeface="Arial"/>
                <a:cs typeface="Arial"/>
              </a:rPr>
              <a:t>first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five: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507511"/>
            <a:ext cx="5234940" cy="4815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R="2505710" algn="ctr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Stream&lt;String&gt; fiveLongWords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b="1" spc="145" dirty="0">
                <a:solidFill>
                  <a:srgbClr val="FF0000"/>
                </a:solidFill>
                <a:latin typeface="Trebuchet MS"/>
                <a:cs typeface="Trebuchet MS"/>
              </a:rPr>
              <a:t>.limit(5)</a:t>
            </a:r>
            <a:r>
              <a:rPr sz="950" spc="145" dirty="0">
                <a:latin typeface="Courier" charset="0"/>
                <a:cs typeface="Courier" charset="0"/>
              </a:rPr>
              <a:t>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2432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284966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2819" y="318854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22294" y="44589"/>
                </a:moveTo>
                <a:lnTo>
                  <a:pt x="12539" y="43200"/>
                </a:lnTo>
                <a:lnTo>
                  <a:pt x="5572" y="39027"/>
                </a:lnTo>
                <a:lnTo>
                  <a:pt x="1393" y="32061"/>
                </a:lnTo>
                <a:lnTo>
                  <a:pt x="0" y="22294"/>
                </a:lnTo>
                <a:lnTo>
                  <a:pt x="1393" y="12528"/>
                </a:lnTo>
                <a:lnTo>
                  <a:pt x="5572" y="5562"/>
                </a:lnTo>
                <a:lnTo>
                  <a:pt x="12539" y="1389"/>
                </a:lnTo>
                <a:lnTo>
                  <a:pt x="22294" y="0"/>
                </a:lnTo>
                <a:lnTo>
                  <a:pt x="32050" y="1389"/>
                </a:lnTo>
                <a:lnTo>
                  <a:pt x="39017" y="5562"/>
                </a:lnTo>
                <a:lnTo>
                  <a:pt x="43196" y="12528"/>
                </a:lnTo>
                <a:lnTo>
                  <a:pt x="44589" y="22294"/>
                </a:lnTo>
                <a:lnTo>
                  <a:pt x="43196" y="32061"/>
                </a:lnTo>
                <a:lnTo>
                  <a:pt x="39017" y="39027"/>
                </a:lnTo>
                <a:lnTo>
                  <a:pt x="32050" y="43200"/>
                </a:lnTo>
                <a:lnTo>
                  <a:pt x="22294" y="4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5185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48" y="384847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417843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348" y="450839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348" y="482944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1384" y="2095413"/>
            <a:ext cx="5356225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96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Bad approach: </a:t>
            </a:r>
            <a:r>
              <a:rPr sz="1550" spc="5" dirty="0">
                <a:latin typeface="Arial"/>
                <a:cs typeface="Arial"/>
              </a:rPr>
              <a:t>first </a:t>
            </a:r>
            <a:r>
              <a:rPr sz="1550" spc="10" dirty="0">
                <a:latin typeface="Arial"/>
                <a:cs typeface="Arial"/>
              </a:rPr>
              <a:t>generate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long words, and throw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most 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them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away.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Fortunately, stream processing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not bad but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lazy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944"/>
              </a:spcBef>
            </a:pPr>
            <a:r>
              <a:rPr sz="1200" dirty="0">
                <a:latin typeface="Arial"/>
                <a:cs typeface="Arial"/>
              </a:rPr>
              <a:t>Works “backwards” and only computes what 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necessary.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550" spc="10" dirty="0">
                <a:latin typeface="Courier" charset="0"/>
                <a:cs typeface="Courier" charset="0"/>
              </a:rPr>
              <a:t>limit(5)</a:t>
            </a:r>
            <a:r>
              <a:rPr sz="1550" spc="-56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needs an element...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39700"/>
              </a:lnSpc>
            </a:pPr>
            <a:r>
              <a:rPr sz="1550" spc="5" dirty="0">
                <a:latin typeface="Arial"/>
                <a:cs typeface="Arial"/>
              </a:rPr>
              <a:t>... </a:t>
            </a:r>
            <a:r>
              <a:rPr sz="1550" spc="10" dirty="0">
                <a:latin typeface="Arial"/>
                <a:cs typeface="Arial"/>
              </a:rPr>
              <a:t>and </a:t>
            </a:r>
            <a:r>
              <a:rPr sz="1550" spc="10" dirty="0">
                <a:latin typeface="Courier" charset="0"/>
                <a:cs typeface="Courier" charset="0"/>
              </a:rPr>
              <a:t>filter(....)</a:t>
            </a:r>
            <a:r>
              <a:rPr sz="1550" spc="-48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examines elements </a:t>
            </a:r>
            <a:r>
              <a:rPr sz="1550" spc="5" dirty="0">
                <a:latin typeface="Arial"/>
                <a:cs typeface="Arial"/>
              </a:rPr>
              <a:t>until it finds </a:t>
            </a:r>
            <a:r>
              <a:rPr sz="1550" spc="10" dirty="0">
                <a:latin typeface="Arial"/>
                <a:cs typeface="Arial"/>
              </a:rPr>
              <a:t>one.  That repeats another </a:t>
            </a:r>
            <a:r>
              <a:rPr sz="1550" spc="5" dirty="0">
                <a:latin typeface="Arial"/>
                <a:cs typeface="Arial"/>
              </a:rPr>
              <a:t>four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times.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And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then...nothing.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The other stream elements never get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examined.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76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The </a:t>
            </a:r>
            <a:r>
              <a:rPr spc="220" dirty="0">
                <a:latin typeface="Trebuchet MS"/>
                <a:cs typeface="Trebuchet MS"/>
              </a:rPr>
              <a:t>Optional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55" dirty="0"/>
              <a:t>Type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73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9369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856063"/>
            <a:ext cx="520446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Java, common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10" dirty="0">
                <a:latin typeface="Courier" charset="0"/>
                <a:cs typeface="Courier" charset="0"/>
              </a:rPr>
              <a:t>null</a:t>
            </a:r>
            <a:r>
              <a:rPr sz="1550" spc="-48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denote absence </a:t>
            </a:r>
            <a:r>
              <a:rPr sz="1550" spc="5" dirty="0">
                <a:latin typeface="Arial"/>
                <a:cs typeface="Arial"/>
              </a:rPr>
              <a:t>of result.</a:t>
            </a:r>
            <a:endParaRPr sz="1550" dirty="0">
              <a:latin typeface="Arial"/>
              <a:cs typeface="Arial"/>
            </a:endParaRPr>
          </a:p>
          <a:p>
            <a:pPr marL="12700" marR="10033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Drawback: </a:t>
            </a:r>
            <a:r>
              <a:rPr sz="1550" spc="10" dirty="0">
                <a:latin typeface="Courier" charset="0"/>
                <a:cs typeface="Courier" charset="0"/>
              </a:rPr>
              <a:t>NullPointerException</a:t>
            </a:r>
            <a:r>
              <a:rPr sz="1550" spc="-48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when programmer  forgets </a:t>
            </a:r>
            <a:r>
              <a:rPr sz="1550" spc="5" dirty="0">
                <a:latin typeface="Arial"/>
                <a:cs typeface="Arial"/>
              </a:rPr>
              <a:t>to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check.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802018"/>
            <a:ext cx="5234940" cy="6040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String result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oldFashionedMethod(searchParameters);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3646170" indent="15113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// Returns null if no match  int length =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result.length();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Throws a NullPointerException when result is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null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68489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48" y="32913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2537068"/>
            <a:ext cx="5207635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Stream </a:t>
            </a:r>
            <a:r>
              <a:rPr sz="1550" spc="5" dirty="0">
                <a:latin typeface="Arial"/>
                <a:cs typeface="Arial"/>
              </a:rPr>
              <a:t>library </a:t>
            </a:r>
            <a:r>
              <a:rPr sz="1550" spc="10" dirty="0">
                <a:latin typeface="Arial"/>
                <a:cs typeface="Arial"/>
              </a:rPr>
              <a:t>uses </a:t>
            </a:r>
            <a:r>
              <a:rPr sz="1550" spc="10" dirty="0">
                <a:latin typeface="Courier" charset="0"/>
                <a:cs typeface="Courier" charset="0"/>
              </a:rPr>
              <a:t>Optional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type when a </a:t>
            </a:r>
            <a:r>
              <a:rPr sz="1550" spc="5" dirty="0">
                <a:latin typeface="Arial"/>
                <a:cs typeface="Arial"/>
              </a:rPr>
              <a:t>result </a:t>
            </a:r>
            <a:r>
              <a:rPr sz="1550" spc="10" dirty="0">
                <a:latin typeface="Arial"/>
                <a:cs typeface="Arial"/>
              </a:rPr>
              <a:t>may not  be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present.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Arial"/>
                <a:cs typeface="Arial"/>
              </a:rPr>
              <a:t>Example: </a:t>
            </a:r>
            <a:r>
              <a:rPr sz="1550" spc="5" dirty="0">
                <a:latin typeface="Arial"/>
                <a:cs typeface="Arial"/>
              </a:rPr>
              <a:t>First string of </a:t>
            </a:r>
            <a:r>
              <a:rPr sz="1550" spc="10" dirty="0">
                <a:latin typeface="Arial"/>
                <a:cs typeface="Arial"/>
              </a:rPr>
              <a:t>length &gt;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10: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514263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words.filter(w -&gt; w.length() &gt;</a:t>
            </a:r>
            <a:r>
              <a:rPr sz="950" spc="-5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10).findFirst()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348" y="397799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84" y="3830170"/>
            <a:ext cx="506730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What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there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none? An </a:t>
            </a:r>
            <a:r>
              <a:rPr sz="1550" spc="10" dirty="0">
                <a:latin typeface="Courier" charset="0"/>
                <a:cs typeface="Courier" charset="0"/>
              </a:rPr>
              <a:t>Optional&lt;String&gt; </a:t>
            </a:r>
            <a:r>
              <a:rPr sz="1550" spc="5" dirty="0">
                <a:latin typeface="Arial"/>
                <a:cs typeface="Arial"/>
              </a:rPr>
              <a:t>either  </a:t>
            </a:r>
            <a:r>
              <a:rPr sz="1550" spc="10" dirty="0">
                <a:latin typeface="Arial"/>
                <a:cs typeface="Arial"/>
              </a:rPr>
              <a:t>contains a </a:t>
            </a:r>
            <a:r>
              <a:rPr sz="1550" spc="5" dirty="0">
                <a:latin typeface="Arial"/>
                <a:cs typeface="Arial"/>
              </a:rPr>
              <a:t>string </a:t>
            </a:r>
            <a:r>
              <a:rPr sz="1550" spc="10" dirty="0">
                <a:latin typeface="Arial"/>
                <a:cs typeface="Arial"/>
              </a:rPr>
              <a:t>or an </a:t>
            </a:r>
            <a:r>
              <a:rPr sz="1550" spc="5" dirty="0">
                <a:latin typeface="Arial"/>
                <a:cs typeface="Arial"/>
              </a:rPr>
              <a:t>indication that </a:t>
            </a:r>
            <a:r>
              <a:rPr sz="1550" spc="10" dirty="0">
                <a:latin typeface="Arial"/>
                <a:cs typeface="Arial"/>
              </a:rPr>
              <a:t>no value </a:t>
            </a:r>
            <a:r>
              <a:rPr sz="1550" spc="5" dirty="0">
                <a:latin typeface="Arial"/>
                <a:cs typeface="Arial"/>
              </a:rPr>
              <a:t>is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present.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2165" y="4477400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2649855" algn="ctr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Optional&lt;String&gt; optResult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.findFirst();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47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Optional</a:t>
            </a:r>
            <a:r>
              <a:rPr spc="-20" dirty="0"/>
              <a:t> </a:t>
            </a:r>
            <a:r>
              <a:rPr spc="30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724"/>
            <a:ext cx="4155821" cy="3620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2698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Working </a:t>
            </a:r>
            <a:r>
              <a:rPr spc="-5" dirty="0"/>
              <a:t>with</a:t>
            </a:r>
            <a:r>
              <a:rPr spc="65" dirty="0"/>
              <a:t> </a:t>
            </a:r>
            <a:r>
              <a:rPr spc="220" dirty="0">
                <a:latin typeface="Trebuchet MS"/>
                <a:cs typeface="Trebuchet MS"/>
              </a:rPr>
              <a:t>Optional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374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908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384" y="796942"/>
            <a:ext cx="527812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4035">
              <a:lnSpc>
                <a:spcPct val="120800"/>
              </a:lnSpc>
            </a:pPr>
            <a:r>
              <a:rPr sz="1550" spc="10" dirty="0">
                <a:latin typeface="Arial"/>
                <a:cs typeface="Arial"/>
              </a:rPr>
              <a:t>Work with </a:t>
            </a:r>
            <a:r>
              <a:rPr sz="1550" spc="5" dirty="0">
                <a:latin typeface="Arial"/>
                <a:cs typeface="Arial"/>
              </a:rPr>
              <a:t>it, </a:t>
            </a:r>
            <a:r>
              <a:rPr sz="1550" spc="10" dirty="0">
                <a:latin typeface="Arial"/>
                <a:cs typeface="Arial"/>
              </a:rPr>
              <a:t>not against </a:t>
            </a:r>
            <a:r>
              <a:rPr sz="1550" spc="5" dirty="0">
                <a:latin typeface="Arial"/>
                <a:cs typeface="Arial"/>
              </a:rPr>
              <a:t>it. </a:t>
            </a:r>
            <a:r>
              <a:rPr sz="1550" spc="10" dirty="0">
                <a:latin typeface="Arial"/>
                <a:cs typeface="Arial"/>
              </a:rPr>
              <a:t>(That </a:t>
            </a:r>
            <a:r>
              <a:rPr sz="1550" spc="5" dirty="0">
                <a:latin typeface="Arial"/>
                <a:cs typeface="Arial"/>
              </a:rPr>
              <a:t>is, don't treat it like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  </a:t>
            </a:r>
            <a:r>
              <a:rPr sz="1550" spc="5" dirty="0">
                <a:latin typeface="Arial"/>
                <a:cs typeface="Arial"/>
              </a:rPr>
              <a:t>potentially </a:t>
            </a:r>
            <a:r>
              <a:rPr sz="1550" spc="10" dirty="0">
                <a:latin typeface="Courier" charset="0"/>
                <a:cs typeface="Courier" charset="0"/>
              </a:rPr>
              <a:t>null</a:t>
            </a:r>
            <a:r>
              <a:rPr sz="1550" spc="-54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reference.)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10" dirty="0">
                <a:latin typeface="Courier" charset="0"/>
                <a:cs typeface="Courier" charset="0"/>
              </a:rPr>
              <a:t>orElse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extracts the value or an </a:t>
            </a:r>
            <a:r>
              <a:rPr sz="1550" spc="5" dirty="0">
                <a:latin typeface="Arial"/>
                <a:cs typeface="Arial"/>
              </a:rPr>
              <a:t>alternative if </a:t>
            </a:r>
            <a:r>
              <a:rPr sz="1550" spc="10" dirty="0">
                <a:latin typeface="Arial"/>
                <a:cs typeface="Arial"/>
              </a:rPr>
              <a:t>there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none: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165" y="1800949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 length =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optResult.orElse("").length();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9348" y="225576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384" y="2107938"/>
            <a:ext cx="534035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Courier" charset="0"/>
                <a:cs typeface="Courier" charset="0"/>
              </a:rPr>
              <a:t>ifPresent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passes on the value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function; </a:t>
            </a:r>
            <a:r>
              <a:rPr sz="1550" spc="10" dirty="0">
                <a:latin typeface="Arial"/>
                <a:cs typeface="Arial"/>
              </a:rPr>
              <a:t>does nothing 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there </a:t>
            </a:r>
            <a:r>
              <a:rPr sz="1550" spc="5" dirty="0">
                <a:latin typeface="Arial"/>
                <a:cs typeface="Arial"/>
              </a:rPr>
              <a:t>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none: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764086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optResult.ifPresent(v -&gt;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results.add(v));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32189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3062099"/>
            <a:ext cx="535051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neither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these works, use </a:t>
            </a:r>
            <a:r>
              <a:rPr sz="1550" spc="10" dirty="0">
                <a:latin typeface="Courier" charset="0"/>
                <a:cs typeface="Courier" charset="0"/>
              </a:rPr>
              <a:t>isPresent</a:t>
            </a:r>
            <a:r>
              <a:rPr sz="1550" spc="-52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test if </a:t>
            </a:r>
            <a:r>
              <a:rPr sz="1550" spc="10" dirty="0">
                <a:latin typeface="Arial"/>
                <a:cs typeface="Arial"/>
              </a:rPr>
              <a:t>there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 value and </a:t>
            </a:r>
            <a:r>
              <a:rPr sz="1550" spc="10" dirty="0">
                <a:latin typeface="Courier" charset="0"/>
                <a:cs typeface="Courier" charset="0"/>
              </a:rPr>
              <a:t>get</a:t>
            </a:r>
            <a:r>
              <a:rPr sz="1550" spc="-58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get </a:t>
            </a:r>
            <a:r>
              <a:rPr sz="1550" spc="5" dirty="0">
                <a:latin typeface="Arial"/>
                <a:cs typeface="Arial"/>
              </a:rPr>
              <a:t>it: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165" y="3736142"/>
            <a:ext cx="5234940" cy="118237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if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(optResult.isPresent())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System.out.println(optResult.get());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else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System.out.println("No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element");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679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Returning </a:t>
            </a:r>
            <a:r>
              <a:rPr spc="220" dirty="0">
                <a:latin typeface="Trebuchet MS"/>
                <a:cs typeface="Trebuchet MS"/>
              </a:rPr>
              <a:t>Optional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64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936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6324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855974"/>
            <a:ext cx="4588510" cy="95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Declare return type as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Optional&lt;T&gt;.</a:t>
            </a:r>
            <a:endParaRPr sz="1550" dirty="0">
              <a:latin typeface="Courier" charset="0"/>
              <a:cs typeface="Courier" charset="0"/>
            </a:endParaRPr>
          </a:p>
          <a:p>
            <a:pPr marL="12700" marR="5080">
              <a:lnSpc>
                <a:spcPts val="2670"/>
              </a:lnSpc>
              <a:spcBef>
                <a:spcPts val="150"/>
              </a:spcBef>
            </a:pP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there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result, </a:t>
            </a:r>
            <a:r>
              <a:rPr sz="1550" spc="10" dirty="0">
                <a:latin typeface="Arial"/>
                <a:cs typeface="Arial"/>
              </a:rPr>
              <a:t>return </a:t>
            </a:r>
            <a:r>
              <a:rPr sz="1550" spc="10" dirty="0">
                <a:latin typeface="Courier" charset="0"/>
                <a:cs typeface="Courier" charset="0"/>
              </a:rPr>
              <a:t>Optional.of(result)</a:t>
            </a:r>
            <a:r>
              <a:rPr sz="1550" spc="10" dirty="0">
                <a:latin typeface="Arial"/>
                <a:cs typeface="Arial"/>
              </a:rPr>
              <a:t>.  Otherwise return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Optional.empty()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1855437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Optional&lt;Double&gt; squareRoot(double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x)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272415" marR="140652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if (x &gt;= 0) { return Optional.of(Math.sqrt(x)); }  else { return Optional.empty();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2073"/>
            <a:ext cx="579818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Set </a:t>
            </a:r>
            <a:r>
              <a:rPr sz="1300" spc="5" dirty="0">
                <a:latin typeface="Courier" charset="0"/>
                <a:cs typeface="Courier" charset="0"/>
              </a:rPr>
              <a:t>word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first</a:t>
            </a:r>
            <a:r>
              <a:rPr sz="1300" spc="5" dirty="0">
                <a:latin typeface="Arial"/>
                <a:cs typeface="Arial"/>
              </a:rPr>
              <a:t> word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list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wordList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containing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letter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a,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  </a:t>
            </a:r>
            <a:r>
              <a:rPr sz="1300" spc="5" dirty="0">
                <a:latin typeface="Arial"/>
                <a:cs typeface="Arial"/>
              </a:rPr>
              <a:t>empty </a:t>
            </a:r>
            <a:r>
              <a:rPr sz="1300" dirty="0">
                <a:latin typeface="Arial"/>
                <a:cs typeface="Arial"/>
              </a:rPr>
              <a:t>string if there is </a:t>
            </a:r>
            <a:r>
              <a:rPr sz="1300" spc="5" dirty="0">
                <a:latin typeface="Arial"/>
                <a:cs typeface="Arial"/>
              </a:rPr>
              <a:t>no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match.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6298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 word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.findFirst(w -&gt;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w.contains("a"))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.orElse("");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3927"/>
            <a:ext cx="308356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Repeat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26 using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ifPresent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80594"/>
            <a:ext cx="5234940" cy="62453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5880" marR="3933825">
              <a:lnSpc>
                <a:spcPts val="1120"/>
              </a:lnSpc>
              <a:spcBef>
                <a:spcPts val="47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 word 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"";  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.findFirst(w -&gt;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w.contains("a"))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.ifPresent(v -&gt; { word = v;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215644"/>
            <a:ext cx="53225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Note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the previous </a:t>
            </a:r>
            <a:r>
              <a:rPr sz="1550" spc="5" dirty="0">
                <a:latin typeface="Arial"/>
                <a:cs typeface="Arial"/>
              </a:rPr>
              <a:t>solution </a:t>
            </a:r>
            <a:r>
              <a:rPr sz="1550" spc="10" dirty="0">
                <a:latin typeface="Arial"/>
                <a:cs typeface="Arial"/>
              </a:rPr>
              <a:t>was </a:t>
            </a:r>
            <a:r>
              <a:rPr sz="1550" spc="5" dirty="0">
                <a:latin typeface="Arial"/>
                <a:cs typeface="Arial"/>
              </a:rPr>
              <a:t>better </a:t>
            </a:r>
            <a:r>
              <a:rPr sz="1550" spc="10" dirty="0">
                <a:latin typeface="Arial"/>
                <a:cs typeface="Arial"/>
              </a:rPr>
              <a:t>because </a:t>
            </a:r>
            <a:r>
              <a:rPr sz="1550" spc="5" dirty="0">
                <a:latin typeface="Arial"/>
                <a:cs typeface="Arial"/>
              </a:rPr>
              <a:t>it </a:t>
            </a:r>
            <a:r>
              <a:rPr sz="1550" spc="10" dirty="0">
                <a:latin typeface="Arial"/>
                <a:cs typeface="Arial"/>
              </a:rPr>
              <a:t>did not  involve any “side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effect”.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3147"/>
            <a:ext cx="308356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Repeat </a:t>
            </a:r>
            <a:r>
              <a:rPr sz="1300" dirty="0">
                <a:latin typeface="Arial"/>
                <a:cs typeface="Arial"/>
              </a:rPr>
              <a:t>Self </a:t>
            </a:r>
            <a:r>
              <a:rPr sz="1300" spc="5" dirty="0">
                <a:latin typeface="Arial"/>
                <a:cs typeface="Arial"/>
              </a:rPr>
              <a:t>Check 26 using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isPresent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9814"/>
            <a:ext cx="5234940" cy="104131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Optional&lt;String&gt; optResult =</a:t>
            </a:r>
            <a:r>
              <a:rPr sz="950" spc="-5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 marR="248983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.findFirst(w -&gt; w.contains("a"));  String word =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"";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if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(optResult.isPresent())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63373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word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optResult.get();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6704"/>
            <a:ext cx="590042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Set </a:t>
            </a:r>
            <a:r>
              <a:rPr sz="1300" spc="5" dirty="0">
                <a:latin typeface="Courier" charset="0"/>
                <a:cs typeface="Courier" charset="0"/>
              </a:rPr>
              <a:t>word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tenth</a:t>
            </a:r>
            <a:r>
              <a:rPr sz="1300" spc="5" dirty="0">
                <a:latin typeface="Arial"/>
                <a:cs typeface="Arial"/>
              </a:rPr>
              <a:t> word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list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wordList</a:t>
            </a:r>
            <a:r>
              <a:rPr sz="1300" spc="-415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containing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letter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a,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  </a:t>
            </a:r>
            <a:r>
              <a:rPr sz="1300" spc="5" dirty="0">
                <a:latin typeface="Arial"/>
                <a:cs typeface="Arial"/>
              </a:rPr>
              <a:t>empty </a:t>
            </a:r>
            <a:r>
              <a:rPr sz="1300" dirty="0">
                <a:latin typeface="Arial"/>
                <a:cs typeface="Arial"/>
              </a:rPr>
              <a:t>string if there is </a:t>
            </a:r>
            <a:r>
              <a:rPr sz="1300" spc="5" dirty="0">
                <a:latin typeface="Arial"/>
                <a:cs typeface="Arial"/>
              </a:rPr>
              <a:t>no such </a:t>
            </a:r>
            <a:r>
              <a:rPr sz="1300" dirty="0">
                <a:latin typeface="Arial"/>
                <a:cs typeface="Arial"/>
              </a:rPr>
              <a:t>string. Don’t </a:t>
            </a:r>
            <a:r>
              <a:rPr sz="1300" spc="5" dirty="0">
                <a:latin typeface="Arial"/>
                <a:cs typeface="Arial"/>
              </a:rPr>
              <a:t>use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collect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85417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String word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w.contains("a"))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.skip(9)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.findFirst()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.orElse("");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5924"/>
            <a:ext cx="5782945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method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reciprocal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that receives 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parameter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x</a:t>
            </a:r>
            <a:r>
              <a:rPr sz="1300" dirty="0">
                <a:latin typeface="Arial"/>
                <a:cs typeface="Arial"/>
              </a:rPr>
              <a:t> of type </a:t>
            </a:r>
            <a:r>
              <a:rPr sz="1300" spc="5" dirty="0">
                <a:latin typeface="Courier" charset="0"/>
                <a:cs typeface="Courier" charset="0"/>
              </a:rPr>
              <a:t>double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and  </a:t>
            </a:r>
            <a:r>
              <a:rPr sz="1300" dirty="0">
                <a:latin typeface="Arial"/>
                <a:cs typeface="Arial"/>
              </a:rPr>
              <a:t>returns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spc="5" dirty="0">
                <a:latin typeface="Courier" charset="0"/>
                <a:cs typeface="Courier" charset="0"/>
              </a:rPr>
              <a:t>Optional&lt;Double&gt;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containing </a:t>
            </a:r>
            <a:r>
              <a:rPr sz="1300" spc="5" dirty="0">
                <a:latin typeface="Arial"/>
                <a:cs typeface="Arial"/>
              </a:rPr>
              <a:t>1 </a:t>
            </a:r>
            <a:r>
              <a:rPr sz="1300" dirty="0">
                <a:latin typeface="Arial"/>
                <a:cs typeface="Arial"/>
              </a:rPr>
              <a:t>/ </a:t>
            </a:r>
            <a:r>
              <a:rPr sz="1300" spc="5" dirty="0">
                <a:latin typeface="Arial"/>
                <a:cs typeface="Arial"/>
              </a:rPr>
              <a:t>x </a:t>
            </a:r>
            <a:r>
              <a:rPr sz="1300" dirty="0">
                <a:latin typeface="Arial"/>
                <a:cs typeface="Arial"/>
              </a:rPr>
              <a:t>if </a:t>
            </a:r>
            <a:r>
              <a:rPr sz="1300" spc="5" dirty="0">
                <a:latin typeface="Arial"/>
                <a:cs typeface="Arial"/>
              </a:rPr>
              <a:t>x </a:t>
            </a:r>
            <a:r>
              <a:rPr sz="1300" dirty="0">
                <a:latin typeface="Arial"/>
                <a:cs typeface="Arial"/>
              </a:rPr>
              <a:t>is not zero.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84637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public static Optional&lt;Double&gt; reciprocal(double</a:t>
            </a:r>
            <a:r>
              <a:rPr sz="950" spc="-5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x)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{</a:t>
            </a:r>
            <a:endParaRPr sz="950" dirty="0">
              <a:latin typeface="Courier" charset="0"/>
              <a:cs typeface="Courier" charset="0"/>
            </a:endParaRPr>
          </a:p>
          <a:p>
            <a:pPr marL="344805" marR="198437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if (x == 0) { return Optional.empty(); }  else { return Optional.of(1 / x);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2810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Other </a:t>
            </a:r>
            <a:r>
              <a:rPr spc="40" dirty="0"/>
              <a:t>Terminal</a:t>
            </a:r>
            <a:r>
              <a:rPr spc="25" dirty="0"/>
              <a:t> </a:t>
            </a:r>
            <a:r>
              <a:rPr spc="35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277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14948"/>
            <a:ext cx="468249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Courier" charset="0"/>
                <a:cs typeface="Courier" charset="0"/>
              </a:rPr>
              <a:t>findAny</a:t>
            </a:r>
            <a:r>
              <a:rPr sz="1550" spc="-47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like </a:t>
            </a:r>
            <a:r>
              <a:rPr sz="1550" spc="10" dirty="0">
                <a:latin typeface="Courier" charset="0"/>
                <a:cs typeface="Courier" charset="0"/>
              </a:rPr>
              <a:t>findFirst</a:t>
            </a:r>
            <a:r>
              <a:rPr sz="1550" spc="10" dirty="0">
                <a:latin typeface="Arial"/>
                <a:cs typeface="Arial"/>
              </a:rPr>
              <a:t>, but </a:t>
            </a:r>
            <a:r>
              <a:rPr sz="1550" spc="5" dirty="0">
                <a:latin typeface="Arial"/>
                <a:cs typeface="Arial"/>
              </a:rPr>
              <a:t>is faster </a:t>
            </a:r>
            <a:r>
              <a:rPr sz="1550" spc="10" dirty="0">
                <a:latin typeface="Arial"/>
                <a:cs typeface="Arial"/>
              </a:rPr>
              <a:t>on </a:t>
            </a:r>
            <a:r>
              <a:rPr sz="1550" spc="5" dirty="0">
                <a:latin typeface="Arial"/>
                <a:cs typeface="Arial"/>
              </a:rPr>
              <a:t>parallel  </a:t>
            </a:r>
            <a:r>
              <a:rPr sz="1550" spc="10" dirty="0">
                <a:latin typeface="Arial"/>
                <a:cs typeface="Arial"/>
              </a:rPr>
              <a:t>streams.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62178"/>
            <a:ext cx="5234940" cy="90024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result =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.parallel()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w.endsWith("y"))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.findAny()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.orElse("");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63042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522760"/>
            <a:ext cx="497522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max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min</a:t>
            </a:r>
            <a:r>
              <a:rPr sz="1550" spc="-56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require a comparator and return an </a:t>
            </a:r>
            <a:r>
              <a:rPr sz="1550" spc="10" dirty="0">
                <a:latin typeface="Courier" charset="0"/>
                <a:cs typeface="Courier" charset="0"/>
              </a:rPr>
              <a:t>Optional</a:t>
            </a:r>
            <a:endParaRPr sz="15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50" spc="10" dirty="0">
                <a:latin typeface="Arial"/>
                <a:cs typeface="Arial"/>
              </a:rPr>
              <a:t>(since the input may be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empty):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3138751"/>
            <a:ext cx="5234940" cy="177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Optional&lt;String&gt; result = words.max((v, w) -&gt; v.length() -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w.length());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59356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84" y="3485898"/>
            <a:ext cx="482219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allMatch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anyMatch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noneMatch</a:t>
            </a:r>
            <a:r>
              <a:rPr sz="1550" spc="-53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check a predicate: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165" y="3825432"/>
            <a:ext cx="5234940" cy="3159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boolean result = words.allMatch(w -&gt;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w.contains("e"));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result is true if all words contain the letter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e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849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section_1/</a:t>
            </a:r>
            <a:r>
              <a:rPr spc="-20" dirty="0">
                <a:solidFill>
                  <a:srgbClr val="000080"/>
                </a:solidFill>
                <a:hlinkClick r:id="rId2"/>
              </a:rPr>
              <a:t>StreamDemo.java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952725" y="1640815"/>
            <a:ext cx="4408805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StreamDemo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5" dirty="0">
                <a:latin typeface="Courier New"/>
                <a:cs typeface="Courier New"/>
              </a:rPr>
              <a:t>main(String[] args)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9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IOException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Scanner in =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900" spc="5" dirty="0">
                <a:latin typeface="Courier New"/>
                <a:cs typeface="Courier New"/>
              </a:rPr>
              <a:t>Scanner(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90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File(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"../countries.txt"</a:t>
            </a:r>
            <a:r>
              <a:rPr sz="900" spc="5" dirty="0">
                <a:latin typeface="Courier New"/>
                <a:cs typeface="Courier New"/>
              </a:rPr>
              <a:t>));</a:t>
            </a:r>
            <a:endParaRPr sz="900">
              <a:latin typeface="Courier New"/>
              <a:cs typeface="Courier New"/>
            </a:endParaRPr>
          </a:p>
          <a:p>
            <a:pPr marL="429895" marR="700405" indent="-635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This file contains one country name per line  </a:t>
            </a:r>
            <a:r>
              <a:rPr sz="900" spc="5" dirty="0">
                <a:latin typeface="Courier New"/>
                <a:cs typeface="Courier New"/>
              </a:rPr>
              <a:t>List wordList =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9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ArrayList&lt;&gt;();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10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while </a:t>
            </a:r>
            <a:r>
              <a:rPr sz="900" spc="5" dirty="0">
                <a:latin typeface="Courier New"/>
                <a:cs typeface="Courier New"/>
              </a:rPr>
              <a:t>(in.hasNextLine()) { wordList.add(in.nextLine());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65"/>
              </a:lnSpc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Now wordList is a list of country</a:t>
            </a:r>
            <a:r>
              <a:rPr sz="900" spc="-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names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370057" y="2986126"/>
            <a:ext cx="329565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50"/>
              </a:lnSpc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Traditional loop for counting the long words  </a:t>
            </a: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long </a:t>
            </a:r>
            <a:r>
              <a:rPr sz="900" spc="5" dirty="0">
                <a:latin typeface="Courier New"/>
                <a:cs typeface="Courier New"/>
              </a:rPr>
              <a:t>count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900" spc="5" dirty="0">
                <a:latin typeface="Courier New"/>
                <a:cs typeface="Courier New"/>
              </a:rPr>
              <a:t>(String w :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wordList)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900" spc="5" dirty="0">
                <a:latin typeface="Courier New"/>
                <a:cs typeface="Courier New"/>
              </a:rPr>
              <a:t>(w.length() &gt; 10) { count++;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370152" y="3914889"/>
            <a:ext cx="301688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"Long words: " </a:t>
            </a: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count);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370057" y="4190048"/>
            <a:ext cx="253047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050"/>
              </a:lnSpc>
            </a:pP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The same computation with streams  </a:t>
            </a:r>
            <a:r>
              <a:rPr sz="900" spc="5" dirty="0">
                <a:latin typeface="Courier New"/>
                <a:cs typeface="Courier New"/>
              </a:rPr>
              <a:t>count 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wordList.stream()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.filter(w -&gt; w.length() &gt;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10)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.count();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370152" y="4851273"/>
            <a:ext cx="301688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2900FF"/>
                </a:solidFill>
                <a:latin typeface="Courier New"/>
                <a:cs typeface="Courier New"/>
              </a:rPr>
              <a:t>"Long words: " </a:t>
            </a: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count);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161439" y="4985043"/>
            <a:ext cx="9525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74497" y="838200"/>
            <a:ext cx="2182495" cy="443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30" indent="-208915">
              <a:lnSpc>
                <a:spcPts val="106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java.io.File;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java.io.IOException;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java.util.ArrayList;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java.util.Scanner;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R="193992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900">
              <a:latin typeface="Courier New"/>
              <a:cs typeface="Courier New"/>
            </a:endParaRPr>
          </a:p>
          <a:p>
            <a:pPr marR="200977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65"/>
              </a:lnSpc>
              <a:tabLst>
                <a:tab pos="290830" algn="l"/>
              </a:tabLst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33	</a:t>
            </a:r>
            <a:r>
              <a:rPr sz="900" spc="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1204"/>
            <a:ext cx="58432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Rewrite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example </a:t>
            </a:r>
            <a:r>
              <a:rPr sz="1300" dirty="0">
                <a:latin typeface="Arial"/>
                <a:cs typeface="Arial"/>
              </a:rPr>
              <a:t>for the </a:t>
            </a:r>
            <a:r>
              <a:rPr sz="1300" spc="5" dirty="0">
                <a:latin typeface="Courier" charset="0"/>
                <a:cs typeface="Courier" charset="0"/>
              </a:rPr>
              <a:t>findAny</a:t>
            </a:r>
            <a:r>
              <a:rPr sz="1300" spc="-36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operation at the </a:t>
            </a:r>
            <a:r>
              <a:rPr sz="1300" spc="5" dirty="0">
                <a:latin typeface="Arial"/>
                <a:cs typeface="Arial"/>
              </a:rPr>
              <a:t>beginning </a:t>
            </a:r>
            <a:r>
              <a:rPr sz="1300" dirty="0">
                <a:latin typeface="Arial"/>
                <a:cs typeface="Arial"/>
              </a:rPr>
              <a:t>of this section  </a:t>
            </a:r>
            <a:r>
              <a:rPr sz="1300" spc="5" dirty="0">
                <a:latin typeface="Arial"/>
                <a:cs typeface="Arial"/>
              </a:rPr>
              <a:t>so </a:t>
            </a:r>
            <a:r>
              <a:rPr sz="1300" dirty="0">
                <a:latin typeface="Arial"/>
                <a:cs typeface="Arial"/>
              </a:rPr>
              <a:t>that the filter </a:t>
            </a:r>
            <a:r>
              <a:rPr sz="1300" spc="5" dirty="0">
                <a:latin typeface="Arial"/>
                <a:cs typeface="Arial"/>
              </a:rPr>
              <a:t>method </a:t>
            </a:r>
            <a:r>
              <a:rPr sz="1300" dirty="0">
                <a:latin typeface="Arial"/>
                <a:cs typeface="Arial"/>
              </a:rPr>
              <a:t>is only called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once.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5429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result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words.parallel()</a:t>
            </a:r>
            <a:endParaRPr sz="950" dirty="0">
              <a:latin typeface="Courier" charset="0"/>
              <a:cs typeface="Courier" charset="0"/>
            </a:endParaRPr>
          </a:p>
          <a:p>
            <a:pPr marL="633730" marR="2850515" indent="-28892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.filter(w -&gt; w.length() &gt; 10  &amp;&amp;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w.endsWith("y"))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.findAny()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.orElse("");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12127"/>
            <a:ext cx="5723255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How can you check whether any words </a:t>
            </a:r>
            <a:r>
              <a:rPr sz="1300" dirty="0">
                <a:latin typeface="Arial"/>
                <a:cs typeface="Arial"/>
              </a:rPr>
              <a:t>start with the letter </a:t>
            </a:r>
            <a:r>
              <a:rPr sz="1300" spc="5" dirty="0">
                <a:latin typeface="Arial"/>
                <a:cs typeface="Arial"/>
              </a:rPr>
              <a:t>q and end </a:t>
            </a:r>
            <a:r>
              <a:rPr sz="1300" dirty="0">
                <a:latin typeface="Arial"/>
                <a:cs typeface="Arial"/>
              </a:rPr>
              <a:t>with the  letter </a:t>
            </a:r>
            <a:r>
              <a:rPr sz="1300" spc="5" dirty="0">
                <a:latin typeface="Arial"/>
                <a:cs typeface="Arial"/>
              </a:rPr>
              <a:t>y </a:t>
            </a:r>
            <a:r>
              <a:rPr sz="1300" dirty="0">
                <a:latin typeface="Arial"/>
                <a:cs typeface="Arial"/>
              </a:rPr>
              <a:t>without calling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findAny</a:t>
            </a:r>
            <a:r>
              <a:rPr sz="1300" spc="5" dirty="0">
                <a:latin typeface="Arial"/>
                <a:cs typeface="Arial"/>
              </a:rPr>
              <a:t>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0839"/>
            <a:ext cx="5234940" cy="34240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44805" marR="2128520" indent="-288925">
              <a:lnSpc>
                <a:spcPts val="1120"/>
              </a:lnSpc>
              <a:spcBef>
                <a:spcPts val="470"/>
              </a:spcBef>
            </a:pPr>
            <a:r>
              <a:rPr sz="950" spc="-5" dirty="0">
                <a:latin typeface="Courier" charset="0"/>
                <a:cs typeface="Courier" charset="0"/>
              </a:rPr>
              <a:t>boolean result = words.anyMatch(  w.startsWith("q") &amp;&amp;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w.endsWith("y"));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3361"/>
            <a:ext cx="289306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What </a:t>
            </a:r>
            <a:r>
              <a:rPr sz="1300" dirty="0">
                <a:latin typeface="Arial"/>
                <a:cs typeface="Arial"/>
              </a:rPr>
              <a:t>is </a:t>
            </a:r>
            <a:r>
              <a:rPr sz="1300" spc="5" dirty="0">
                <a:latin typeface="Arial"/>
                <a:cs typeface="Arial"/>
              </a:rPr>
              <a:t>wrong </a:t>
            </a:r>
            <a:r>
              <a:rPr sz="1300" dirty="0">
                <a:latin typeface="Arial"/>
                <a:cs typeface="Arial"/>
              </a:rPr>
              <a:t>with the following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code?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053" y="1086555"/>
            <a:ext cx="5761355" cy="862159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R="3354070" algn="ctr">
              <a:lnSpc>
                <a:spcPct val="100000"/>
              </a:lnSpc>
              <a:spcBef>
                <a:spcPts val="405"/>
              </a:spcBef>
            </a:pPr>
            <a:r>
              <a:rPr sz="750" spc="20" dirty="0">
                <a:latin typeface="Courier" charset="0"/>
                <a:cs typeface="Courier" charset="0"/>
              </a:rPr>
              <a:t>Stream&lt;String&gt; qys =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wordList.stream()</a:t>
            </a:r>
            <a:endParaRPr sz="750" dirty="0">
              <a:latin typeface="Courier" charset="0"/>
              <a:cs typeface="Courier" charset="0"/>
            </a:endParaRPr>
          </a:p>
          <a:p>
            <a:pPr marL="2921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.filter(w -&gt;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w.startsWith("q"))</a:t>
            </a:r>
            <a:endParaRPr sz="750" dirty="0">
              <a:latin typeface="Courier" charset="0"/>
              <a:cs typeface="Courier" charset="0"/>
            </a:endParaRPr>
          </a:p>
          <a:p>
            <a:pPr marL="292100" marR="3646170">
              <a:lnSpc>
                <a:spcPct val="101400"/>
              </a:lnSpc>
            </a:pPr>
            <a:r>
              <a:rPr sz="750" spc="20" dirty="0">
                <a:latin typeface="Courier" charset="0"/>
                <a:cs typeface="Courier" charset="0"/>
              </a:rPr>
              <a:t>.filter(w -&gt; w.endsWith("y"));  if (qys.count() &gt;</a:t>
            </a:r>
            <a:r>
              <a:rPr sz="750" spc="-50" dirty="0">
                <a:latin typeface="Courier" charset="0"/>
                <a:cs typeface="Courier" charset="0"/>
              </a:rPr>
              <a:t> </a:t>
            </a:r>
            <a:r>
              <a:rPr sz="750" spc="20" dirty="0">
                <a:latin typeface="Courier" charset="0"/>
                <a:cs typeface="Courier" charset="0"/>
              </a:rPr>
              <a:t>0)</a:t>
            </a:r>
            <a:endParaRPr sz="750" dirty="0">
              <a:latin typeface="Courier" charset="0"/>
              <a:cs typeface="Courier" charset="0"/>
            </a:endParaRPr>
          </a:p>
          <a:p>
            <a:pPr marL="2921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532765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System.out.println(qys.findAny().get());</a:t>
            </a:r>
            <a:endParaRPr sz="750" dirty="0">
              <a:latin typeface="Courier" charset="0"/>
              <a:cs typeface="Courier" charset="0"/>
            </a:endParaRPr>
          </a:p>
          <a:p>
            <a:pPr marL="2921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075738"/>
            <a:ext cx="5325110" cy="86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900"/>
              </a:lnSpc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Once you invoke the terminal operation  </a:t>
            </a:r>
            <a:r>
              <a:rPr sz="1550" spc="10" dirty="0">
                <a:latin typeface="Courier" charset="0"/>
                <a:cs typeface="Courier" charset="0"/>
              </a:rPr>
              <a:t>qys.count()</a:t>
            </a:r>
            <a:r>
              <a:rPr sz="1550" spc="10" dirty="0">
                <a:latin typeface="Arial"/>
                <a:cs typeface="Arial"/>
              </a:rPr>
              <a:t>, you can no longer invoke any operations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on  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7661"/>
            <a:ext cx="5677535" cy="114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can you </a:t>
            </a:r>
            <a:r>
              <a:rPr sz="1300" dirty="0">
                <a:latin typeface="Arial"/>
                <a:cs typeface="Arial"/>
              </a:rPr>
              <a:t>get </a:t>
            </a:r>
            <a:r>
              <a:rPr sz="1300" spc="5" dirty="0">
                <a:latin typeface="Arial"/>
                <a:cs typeface="Arial"/>
              </a:rPr>
              <a:t>two words </a:t>
            </a:r>
            <a:r>
              <a:rPr sz="1300" dirty="0">
                <a:latin typeface="Arial"/>
                <a:cs typeface="Arial"/>
              </a:rPr>
              <a:t>starting with </a:t>
            </a:r>
            <a:r>
              <a:rPr sz="1300" spc="5" dirty="0">
                <a:latin typeface="Arial"/>
                <a:cs typeface="Arial"/>
              </a:rPr>
              <a:t>q and ending </a:t>
            </a:r>
            <a:r>
              <a:rPr sz="1300" dirty="0">
                <a:latin typeface="Arial"/>
                <a:cs typeface="Arial"/>
              </a:rPr>
              <a:t>with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y?</a:t>
            </a:r>
            <a:endParaRPr sz="1300" dirty="0">
              <a:latin typeface="Arial"/>
              <a:cs typeface="Arial"/>
            </a:endParaRPr>
          </a:p>
          <a:p>
            <a:pPr marL="311785" marR="5080">
              <a:lnSpc>
                <a:spcPct val="118900"/>
              </a:lnSpc>
              <a:spcBef>
                <a:spcPts val="645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You </a:t>
            </a:r>
            <a:r>
              <a:rPr sz="1550" spc="5" dirty="0">
                <a:latin typeface="Arial"/>
                <a:cs typeface="Arial"/>
              </a:rPr>
              <a:t>can’t call </a:t>
            </a:r>
            <a:r>
              <a:rPr sz="1550" spc="10" dirty="0">
                <a:latin typeface="Courier" charset="0"/>
                <a:cs typeface="Courier" charset="0"/>
              </a:rPr>
              <a:t>findAny </a:t>
            </a:r>
            <a:r>
              <a:rPr sz="1550" spc="5" dirty="0">
                <a:latin typeface="Arial"/>
                <a:cs typeface="Arial"/>
              </a:rPr>
              <a:t>twice, </a:t>
            </a:r>
            <a:r>
              <a:rPr sz="1550" spc="10" dirty="0">
                <a:latin typeface="Arial"/>
                <a:cs typeface="Arial"/>
              </a:rPr>
              <a:t>so you should use  </a:t>
            </a:r>
            <a:r>
              <a:rPr sz="1550" spc="10" dirty="0">
                <a:latin typeface="Courier" charset="0"/>
                <a:cs typeface="Courier" charset="0"/>
              </a:rPr>
              <a:t>limit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limit </a:t>
            </a:r>
            <a:r>
              <a:rPr sz="1550" spc="10" dirty="0">
                <a:latin typeface="Arial"/>
                <a:cs typeface="Arial"/>
              </a:rPr>
              <a:t>the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stream</a:t>
            </a:r>
            <a:r>
              <a:rPr sz="1550" spc="5" dirty="0">
                <a:latin typeface="Arial"/>
                <a:cs typeface="Arial"/>
              </a:rPr>
              <a:t> to </a:t>
            </a:r>
            <a:r>
              <a:rPr sz="1550" spc="10" dirty="0">
                <a:latin typeface="Arial"/>
                <a:cs typeface="Arial"/>
              </a:rPr>
              <a:t>two</a:t>
            </a:r>
            <a:r>
              <a:rPr sz="1550" spc="5" dirty="0">
                <a:latin typeface="Arial"/>
                <a:cs typeface="Arial"/>
              </a:rPr>
              <a:t> results </a:t>
            </a:r>
            <a:r>
              <a:rPr sz="1550" spc="10" dirty="0">
                <a:latin typeface="Arial"/>
                <a:cs typeface="Arial"/>
              </a:rPr>
              <a:t>and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collect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it  to </a:t>
            </a:r>
            <a:r>
              <a:rPr sz="1550" spc="10" dirty="0">
                <a:latin typeface="Arial"/>
                <a:cs typeface="Arial"/>
              </a:rPr>
              <a:t>an array 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list.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2045075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List&lt;String&gt; result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633730" marR="2706370" indent="-28892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.filter(w -&gt; w.startsWith("q")  &amp;&amp;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w.endsWith("y"))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080"/>
              </a:lnSpc>
            </a:pPr>
            <a:r>
              <a:rPr sz="950" spc="-5" dirty="0">
                <a:latin typeface="Courier" charset="0"/>
                <a:cs typeface="Courier" charset="0"/>
              </a:rPr>
              <a:t>.limit(2)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.collect(Collectors.toList());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18270"/>
            <a:ext cx="5882005" cy="23209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75"/>
              </a:spcBef>
            </a:pP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operation </a:t>
            </a:r>
            <a:r>
              <a:rPr sz="1300" i="1" dirty="0">
                <a:latin typeface="Arial"/>
                <a:cs typeface="Arial"/>
              </a:rPr>
              <a:t>short circuits </a:t>
            </a:r>
            <a:r>
              <a:rPr sz="1300" dirty="0">
                <a:latin typeface="Arial"/>
                <a:cs typeface="Arial"/>
              </a:rPr>
              <a:t>if it </a:t>
            </a:r>
            <a:r>
              <a:rPr sz="1300" spc="5" dirty="0">
                <a:latin typeface="Arial"/>
                <a:cs typeface="Arial"/>
              </a:rPr>
              <a:t>stops </a:t>
            </a:r>
            <a:r>
              <a:rPr sz="1300" dirty="0">
                <a:latin typeface="Arial"/>
                <a:cs typeface="Arial"/>
              </a:rPr>
              <a:t>looking at inputs that </a:t>
            </a:r>
            <a:r>
              <a:rPr sz="1300" spc="5" dirty="0">
                <a:latin typeface="Arial"/>
                <a:cs typeface="Arial"/>
              </a:rPr>
              <a:t>can no </a:t>
            </a:r>
            <a:r>
              <a:rPr sz="1300" dirty="0">
                <a:latin typeface="Arial"/>
                <a:cs typeface="Arial"/>
              </a:rPr>
              <a:t>longer </a:t>
            </a:r>
            <a:r>
              <a:rPr sz="1300" spc="5" dirty="0">
                <a:latin typeface="Arial"/>
                <a:cs typeface="Arial"/>
              </a:rPr>
              <a:t>change  </a:t>
            </a:r>
            <a:r>
              <a:rPr sz="1300" dirty="0">
                <a:latin typeface="Arial"/>
                <a:cs typeface="Arial"/>
              </a:rPr>
              <a:t>the result. </a:t>
            </a:r>
            <a:r>
              <a:rPr sz="1300" spc="5" dirty="0">
                <a:latin typeface="Arial"/>
                <a:cs typeface="Arial"/>
              </a:rPr>
              <a:t>For example,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Boolean </a:t>
            </a:r>
            <a:r>
              <a:rPr sz="1300" dirty="0">
                <a:latin typeface="Arial"/>
                <a:cs typeface="Arial"/>
              </a:rPr>
              <a:t>operator </a:t>
            </a:r>
            <a:r>
              <a:rPr sz="1300" spc="5" dirty="0">
                <a:latin typeface="Arial"/>
                <a:cs typeface="Arial"/>
              </a:rPr>
              <a:t>&amp;&amp; </a:t>
            </a:r>
            <a:r>
              <a:rPr sz="1300" dirty="0">
                <a:latin typeface="Arial"/>
                <a:cs typeface="Arial"/>
              </a:rPr>
              <a:t>short circuits </a:t>
            </a:r>
            <a:r>
              <a:rPr sz="1300" spc="5" dirty="0">
                <a:latin typeface="Arial"/>
                <a:cs typeface="Arial"/>
              </a:rPr>
              <a:t>when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first</a:t>
            </a:r>
          </a:p>
          <a:p>
            <a:pPr marL="12700" marR="5080">
              <a:lnSpc>
                <a:spcPts val="1540"/>
              </a:lnSpc>
              <a:spcBef>
                <a:spcPts val="75"/>
              </a:spcBef>
            </a:pPr>
            <a:r>
              <a:rPr sz="1300" spc="5" dirty="0">
                <a:latin typeface="Arial"/>
                <a:cs typeface="Arial"/>
              </a:rPr>
              <a:t>operand </a:t>
            </a:r>
            <a:r>
              <a:rPr sz="1300" dirty="0">
                <a:latin typeface="Arial"/>
                <a:cs typeface="Arial"/>
              </a:rPr>
              <a:t>is </a:t>
            </a:r>
            <a:r>
              <a:rPr sz="1300" dirty="0">
                <a:latin typeface="Courier" charset="0"/>
                <a:cs typeface="Courier" charset="0"/>
              </a:rPr>
              <a:t>false</a:t>
            </a:r>
            <a:r>
              <a:rPr sz="1300" dirty="0">
                <a:latin typeface="Arial"/>
                <a:cs typeface="Arial"/>
              </a:rPr>
              <a:t>. </a:t>
            </a:r>
            <a:r>
              <a:rPr sz="1300" spc="5" dirty="0">
                <a:latin typeface="Arial"/>
                <a:cs typeface="Arial"/>
              </a:rPr>
              <a:t>Which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Courier" charset="0"/>
                <a:cs typeface="Courier" charset="0"/>
              </a:rPr>
              <a:t>allMatch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5" dirty="0">
                <a:latin typeface="Courier" charset="0"/>
                <a:cs typeface="Courier" charset="0"/>
              </a:rPr>
              <a:t>anyMatch</a:t>
            </a:r>
            <a:r>
              <a:rPr sz="1300" spc="5" dirty="0">
                <a:latin typeface="Arial"/>
                <a:cs typeface="Arial"/>
              </a:rPr>
              <a:t>, and </a:t>
            </a:r>
            <a:r>
              <a:rPr sz="1300" spc="5" dirty="0">
                <a:latin typeface="Courier" charset="0"/>
                <a:cs typeface="Courier" charset="0"/>
              </a:rPr>
              <a:t>noneMatch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can </a:t>
            </a:r>
            <a:r>
              <a:rPr sz="1300" dirty="0">
                <a:latin typeface="Arial"/>
                <a:cs typeface="Arial"/>
              </a:rPr>
              <a:t>short  circuit?</a:t>
            </a:r>
          </a:p>
          <a:p>
            <a:pPr marL="311785" marR="273050">
              <a:lnSpc>
                <a:spcPct val="120800"/>
              </a:lnSpc>
              <a:spcBef>
                <a:spcPts val="56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They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can short </a:t>
            </a:r>
            <a:r>
              <a:rPr sz="1550" spc="5" dirty="0">
                <a:latin typeface="Arial"/>
                <a:cs typeface="Arial"/>
              </a:rPr>
              <a:t>circuit: </a:t>
            </a:r>
            <a:r>
              <a:rPr sz="1550" spc="10" dirty="0">
                <a:latin typeface="Courier" charset="0"/>
                <a:cs typeface="Courier" charset="0"/>
              </a:rPr>
              <a:t>allMatch </a:t>
            </a:r>
            <a:r>
              <a:rPr sz="1550" spc="10" dirty="0">
                <a:latin typeface="Arial"/>
                <a:cs typeface="Arial"/>
              </a:rPr>
              <a:t>returns  </a:t>
            </a:r>
            <a:r>
              <a:rPr sz="1550" spc="10" dirty="0">
                <a:latin typeface="Courier" charset="0"/>
                <a:cs typeface="Courier" charset="0"/>
              </a:rPr>
              <a:t>false </a:t>
            </a:r>
            <a:r>
              <a:rPr sz="1550" spc="10" dirty="0">
                <a:latin typeface="Arial"/>
                <a:cs typeface="Arial"/>
              </a:rPr>
              <a:t>as soon as </a:t>
            </a:r>
            <a:r>
              <a:rPr sz="1550" spc="5" dirty="0">
                <a:latin typeface="Arial"/>
                <a:cs typeface="Arial"/>
              </a:rPr>
              <a:t>it finds </a:t>
            </a:r>
            <a:r>
              <a:rPr sz="1550" spc="10" dirty="0">
                <a:latin typeface="Arial"/>
                <a:cs typeface="Arial"/>
              </a:rPr>
              <a:t>an element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doesn’t match,  and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anyMatch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and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noneMatch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return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soon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they</a:t>
            </a:r>
            <a:r>
              <a:rPr sz="1550" spc="5" dirty="0">
                <a:latin typeface="Arial"/>
                <a:cs typeface="Arial"/>
              </a:rPr>
              <a:t> find  </a:t>
            </a:r>
            <a:r>
              <a:rPr sz="1550" spc="10" dirty="0">
                <a:latin typeface="Arial"/>
                <a:cs typeface="Arial"/>
              </a:rPr>
              <a:t>an element </a:t>
            </a:r>
            <a:r>
              <a:rPr sz="1550" spc="5" dirty="0">
                <a:latin typeface="Arial"/>
                <a:cs typeface="Arial"/>
              </a:rPr>
              <a:t>that </a:t>
            </a:r>
            <a:r>
              <a:rPr sz="1550" spc="10" dirty="0">
                <a:latin typeface="Arial"/>
                <a:cs typeface="Arial"/>
              </a:rPr>
              <a:t>matches, with return values </a:t>
            </a:r>
            <a:r>
              <a:rPr sz="1550" spc="10" dirty="0">
                <a:latin typeface="Courier" charset="0"/>
                <a:cs typeface="Courier" charset="0"/>
              </a:rPr>
              <a:t>true </a:t>
            </a:r>
            <a:r>
              <a:rPr sz="1550" spc="10" dirty="0">
                <a:latin typeface="Arial"/>
                <a:cs typeface="Arial"/>
              </a:rPr>
              <a:t>and  </a:t>
            </a:r>
            <a:r>
              <a:rPr sz="1550" spc="10" dirty="0">
                <a:latin typeface="Courier" charset="0"/>
                <a:cs typeface="Courier" charset="0"/>
              </a:rPr>
              <a:t>false</a:t>
            </a:r>
            <a:r>
              <a:rPr sz="1550" spc="-52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respectively.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194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Primitive-Type</a:t>
            </a:r>
            <a:r>
              <a:rPr spc="25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298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6832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218366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27990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Inefficient to </a:t>
            </a:r>
            <a:r>
              <a:rPr spc="10" dirty="0"/>
              <a:t>have streams </a:t>
            </a:r>
            <a:r>
              <a:rPr spc="5" dirty="0"/>
              <a:t>of </a:t>
            </a:r>
            <a:r>
              <a:rPr spc="10" dirty="0"/>
              <a:t>number wrappers such as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0" dirty="0">
                <a:latin typeface="Courier" charset="0"/>
                <a:cs typeface="Courier" charset="0"/>
              </a:rPr>
              <a:t>Stream&lt;Integer&gt;</a:t>
            </a:r>
            <a:r>
              <a:rPr spc="10" dirty="0"/>
              <a:t>.</a:t>
            </a:r>
          </a:p>
          <a:p>
            <a:pPr marL="12700" marR="320040">
              <a:lnSpc>
                <a:spcPct val="117000"/>
              </a:lnSpc>
              <a:spcBef>
                <a:spcPts val="420"/>
              </a:spcBef>
            </a:pPr>
            <a:r>
              <a:rPr spc="10" dirty="0"/>
              <a:t>For example, </a:t>
            </a:r>
            <a:r>
              <a:rPr spc="10" dirty="0">
                <a:latin typeface="Courier" charset="0"/>
                <a:cs typeface="Courier" charset="0"/>
              </a:rPr>
              <a:t>numbers.map(x -&gt; x * x)</a:t>
            </a:r>
            <a:r>
              <a:rPr spc="-520" dirty="0">
                <a:latin typeface="Courier" charset="0"/>
                <a:cs typeface="Courier" charset="0"/>
              </a:rPr>
              <a:t> </a:t>
            </a:r>
            <a:r>
              <a:rPr spc="10" dirty="0"/>
              <a:t>requires  unboxing and boxing </a:t>
            </a:r>
            <a:r>
              <a:rPr spc="5" dirty="0"/>
              <a:t>for </a:t>
            </a:r>
            <a:r>
              <a:rPr spc="10" dirty="0"/>
              <a:t>each</a:t>
            </a:r>
            <a:r>
              <a:rPr spc="-55" dirty="0"/>
              <a:t> </a:t>
            </a:r>
            <a:r>
              <a:rPr spc="10" dirty="0"/>
              <a:t>element.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pc="10" dirty="0">
                <a:latin typeface="Courier" charset="0"/>
                <a:cs typeface="Courier" charset="0"/>
              </a:rPr>
              <a:t>IntStream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DoubleStream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DoubleStream</a:t>
            </a:r>
            <a:r>
              <a:rPr spc="-500" dirty="0">
                <a:latin typeface="Courier" charset="0"/>
                <a:cs typeface="Courier" charset="0"/>
              </a:rPr>
              <a:t> </a:t>
            </a:r>
            <a:r>
              <a:rPr spc="10" dirty="0"/>
              <a:t>work with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0" dirty="0">
                <a:latin typeface="Courier" charset="0"/>
                <a:cs typeface="Courier" charset="0"/>
              </a:rPr>
              <a:t>int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long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double</a:t>
            </a:r>
            <a:r>
              <a:rPr spc="-575" dirty="0">
                <a:latin typeface="Courier" charset="0"/>
                <a:cs typeface="Courier" charset="0"/>
              </a:rPr>
              <a:t> </a:t>
            </a:r>
            <a:r>
              <a:rPr spc="10" dirty="0"/>
              <a:t>values without boxing.</a:t>
            </a: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pc="10" dirty="0"/>
              <a:t>No stream classes </a:t>
            </a:r>
            <a:r>
              <a:rPr spc="5" dirty="0"/>
              <a:t>for </a:t>
            </a:r>
            <a:r>
              <a:rPr spc="10" dirty="0">
                <a:latin typeface="Courier" charset="0"/>
                <a:cs typeface="Courier" charset="0"/>
              </a:rPr>
              <a:t>byte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short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long</a:t>
            </a:r>
            <a:r>
              <a:rPr spc="10" dirty="0"/>
              <a:t>, </a:t>
            </a:r>
            <a:r>
              <a:rPr spc="10" dirty="0">
                <a:latin typeface="Courier" charset="0"/>
                <a:cs typeface="Courier" charset="0"/>
              </a:rPr>
              <a:t>char</a:t>
            </a:r>
            <a:r>
              <a:rPr spc="10" dirty="0"/>
              <a:t>,</a:t>
            </a:r>
            <a:r>
              <a:rPr spc="-60" dirty="0"/>
              <a:t> </a:t>
            </a:r>
            <a:r>
              <a:rPr spc="10" dirty="0"/>
              <a:t>or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0" dirty="0">
                <a:latin typeface="Courier" charset="0"/>
                <a:cs typeface="Courier" charset="0"/>
              </a:rPr>
              <a:t>float</a:t>
            </a:r>
            <a:r>
              <a:rPr spc="10" dirty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6241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Creating </a:t>
            </a:r>
            <a:r>
              <a:rPr dirty="0"/>
              <a:t>Primitive-Type</a:t>
            </a:r>
            <a:r>
              <a:rPr spc="6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728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49619"/>
            <a:ext cx="431165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Can create from </a:t>
            </a:r>
            <a:r>
              <a:rPr sz="1550" spc="5" dirty="0">
                <a:latin typeface="Arial"/>
                <a:cs typeface="Arial"/>
              </a:rPr>
              <a:t>individual </a:t>
            </a:r>
            <a:r>
              <a:rPr sz="1550" spc="10" dirty="0">
                <a:latin typeface="Arial"/>
                <a:cs typeface="Arial"/>
              </a:rPr>
              <a:t>numbers, or an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array: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80236"/>
            <a:ext cx="5234940" cy="48346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5880" marR="1550670">
              <a:lnSpc>
                <a:spcPts val="1120"/>
              </a:lnSpc>
              <a:spcBef>
                <a:spcPts val="470"/>
              </a:spcBef>
            </a:pPr>
            <a:r>
              <a:rPr sz="950" spc="-5" dirty="0">
                <a:latin typeface="Courier" charset="0"/>
                <a:cs typeface="Courier" charset="0"/>
              </a:rPr>
              <a:t>IntStream stream = IntStream.of(3, 1, 4, 1, 5, 9);  int[] values = . .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.;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stream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IntStream.of(values);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92042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812757"/>
            <a:ext cx="39922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range</a:t>
            </a:r>
            <a:r>
              <a:rPr sz="1550" spc="-49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a contiguous range </a:t>
            </a:r>
            <a:r>
              <a:rPr sz="1550" spc="5" dirty="0">
                <a:latin typeface="Arial"/>
                <a:cs typeface="Arial"/>
              </a:rPr>
              <a:t>of integers: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152291"/>
            <a:ext cx="5234940" cy="335989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IntStream stream = IntStream.range(a,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b);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// Stream contains a, a + 1, a + 2, ..., b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-1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27408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384" y="2593050"/>
            <a:ext cx="451167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Random generator </a:t>
            </a:r>
            <a:r>
              <a:rPr sz="1550" spc="5" dirty="0">
                <a:latin typeface="Arial"/>
                <a:cs typeface="Arial"/>
              </a:rPr>
              <a:t>yields infinite </a:t>
            </a:r>
            <a:r>
              <a:rPr sz="1550" spc="10" dirty="0">
                <a:latin typeface="Arial"/>
                <a:cs typeface="Arial"/>
              </a:rPr>
              <a:t>stream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random  numbers: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165" y="3249198"/>
            <a:ext cx="5234940" cy="335989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Random generator = new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Random();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IntStream dieTosses = generator.ints(1,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7);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9348" y="383778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3730114"/>
            <a:ext cx="392302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String </a:t>
            </a:r>
            <a:r>
              <a:rPr sz="1550" spc="5" dirty="0">
                <a:latin typeface="Arial"/>
                <a:cs typeface="Arial"/>
              </a:rPr>
              <a:t>yields </a:t>
            </a:r>
            <a:r>
              <a:rPr sz="1550" spc="10" dirty="0">
                <a:latin typeface="Arial"/>
                <a:cs typeface="Arial"/>
              </a:rPr>
              <a:t>stream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Unicode code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points: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4069648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IntStream codePoints =</a:t>
            </a:r>
            <a:r>
              <a:rPr sz="950" spc="-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str.codePoints();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886" y="4403262"/>
            <a:ext cx="4712970" cy="112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200"/>
              </a:lnSpc>
            </a:pPr>
            <a:r>
              <a:rPr sz="1200" dirty="0">
                <a:latin typeface="Arial"/>
                <a:cs typeface="Arial"/>
              </a:rPr>
              <a:t>Aside: This is the best way of getting the code points of a string 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 Java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API!</a:t>
            </a:r>
          </a:p>
          <a:p>
            <a:pPr marL="12700">
              <a:spcBef>
                <a:spcPts val="595"/>
              </a:spcBef>
            </a:pPr>
            <a:r>
              <a:rPr sz="1200" dirty="0">
                <a:latin typeface="Arial"/>
                <a:cs typeface="Arial"/>
              </a:rPr>
              <a:t>Much better than </a:t>
            </a:r>
            <a:r>
              <a:rPr sz="1200" dirty="0">
                <a:latin typeface="Courier" charset="0"/>
                <a:cs typeface="Courier" charset="0"/>
              </a:rPr>
              <a:t>charAt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which only yields 16-bit code units of </a:t>
            </a:r>
            <a:r>
              <a:rPr sz="1200" dirty="0" smtClean="0">
                <a:latin typeface="Arial"/>
                <a:cs typeface="Arial"/>
              </a:rPr>
              <a:t>the</a:t>
            </a:r>
            <a:r>
              <a:rPr lang="en-US" sz="1200" dirty="0">
                <a:latin typeface="Arial"/>
                <a:cs typeface="Arial"/>
              </a:rPr>
              <a:t> variable-length UTF-16</a:t>
            </a:r>
            <a:r>
              <a:rPr lang="en-US" sz="1200" spc="-6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encoding.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214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Mapping </a:t>
            </a:r>
            <a:r>
              <a:rPr dirty="0"/>
              <a:t>Primitive-Type</a:t>
            </a:r>
            <a:r>
              <a:rPr spc="35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210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05304"/>
            <a:ext cx="485902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0" dirty="0">
                <a:latin typeface="Courier" charset="0"/>
                <a:cs typeface="Courier" charset="0"/>
              </a:rPr>
              <a:t>IntStream.map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with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int -&gt; int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function</a:t>
            </a:r>
            <a:r>
              <a:rPr sz="1550" spc="5" dirty="0">
                <a:latin typeface="Arial"/>
                <a:cs typeface="Arial"/>
              </a:rPr>
              <a:t> yields  </a:t>
            </a:r>
            <a:r>
              <a:rPr sz="1550" spc="10" dirty="0">
                <a:latin typeface="Arial"/>
                <a:cs typeface="Arial"/>
              </a:rPr>
              <a:t>another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IntStream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470428"/>
            <a:ext cx="5234940" cy="454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IntStream stream = IntStream.range(0,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20)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.map(n -&gt; Math.min(n,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10));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A stream with twenty elements 0, 1, 2, ..., 9, 10, 10, ...,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10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21061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2102949"/>
            <a:ext cx="439737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the function </a:t>
            </a:r>
            <a:r>
              <a:rPr sz="1550" spc="5" dirty="0">
                <a:latin typeface="Arial"/>
                <a:cs typeface="Arial"/>
              </a:rPr>
              <a:t>yields objects, </a:t>
            </a:r>
            <a:r>
              <a:rPr sz="1550" spc="10" dirty="0">
                <a:latin typeface="Arial"/>
                <a:cs typeface="Arial"/>
              </a:rPr>
              <a:t>use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mapToObj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442484"/>
            <a:ext cx="5234940" cy="73366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5880" marR="3696970">
              <a:lnSpc>
                <a:spcPct val="144000"/>
              </a:lnSpc>
              <a:spcBef>
                <a:spcPts val="235"/>
              </a:spcBef>
            </a:pPr>
            <a:r>
              <a:rPr sz="650" spc="5" dirty="0">
                <a:latin typeface="Courier" charset="0"/>
                <a:cs typeface="Courier" charset="0"/>
              </a:rPr>
              <a:t>String river = "Mississippi";  int n =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river.length();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Stream&lt;String&gt; prefixes = IntStream.range(0,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n)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</a:t>
            </a:r>
            <a:r>
              <a:rPr sz="650" b="1" spc="5" dirty="0">
                <a:solidFill>
                  <a:srgbClr val="FF0000"/>
                </a:solidFill>
                <a:latin typeface="Trebuchet MS"/>
                <a:cs typeface="Trebuchet MS"/>
              </a:rPr>
              <a:t>mapToObj</a:t>
            </a:r>
            <a:r>
              <a:rPr sz="650" spc="5" dirty="0">
                <a:latin typeface="Courier" charset="0"/>
                <a:cs typeface="Courier" charset="0"/>
              </a:rPr>
              <a:t>(i -&gt; river.substring(0,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i));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// "", "M", "Mi", "Mis", "Miss", "Missi",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...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4680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40923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48" y="47165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84" y="3360379"/>
            <a:ext cx="535051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Also have </a:t>
            </a:r>
            <a:r>
              <a:rPr sz="1550" spc="10" dirty="0">
                <a:latin typeface="Courier" charset="0"/>
                <a:cs typeface="Courier" charset="0"/>
              </a:rPr>
              <a:t>mapToDouble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10" dirty="0">
                <a:latin typeface="Courier" charset="0"/>
                <a:cs typeface="Courier" charset="0"/>
              </a:rPr>
              <a:t>mapToLong</a:t>
            </a:r>
            <a:r>
              <a:rPr sz="1550" spc="-51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the function </a:t>
            </a:r>
            <a:r>
              <a:rPr sz="1550" spc="5" dirty="0">
                <a:latin typeface="Arial"/>
                <a:cs typeface="Arial"/>
              </a:rPr>
              <a:t>yields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double</a:t>
            </a:r>
            <a:r>
              <a:rPr sz="1550" spc="10" dirty="0">
                <a:latin typeface="Arial"/>
                <a:cs typeface="Arial"/>
              </a:rPr>
              <a:t>, and </a:t>
            </a:r>
            <a:r>
              <a:rPr sz="1550" spc="10" dirty="0">
                <a:latin typeface="Courier" charset="0"/>
                <a:cs typeface="Courier" charset="0"/>
              </a:rPr>
              <a:t>long</a:t>
            </a:r>
            <a:r>
              <a:rPr sz="1550" spc="-57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values.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Think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Courier" charset="0"/>
                <a:cs typeface="Courier" charset="0"/>
              </a:rPr>
              <a:t>IntStream.range(a, b).mapXXX </a:t>
            </a:r>
            <a:r>
              <a:rPr sz="1550" spc="10" dirty="0">
                <a:latin typeface="Arial"/>
                <a:cs typeface="Arial"/>
              </a:rPr>
              <a:t>as an  equivalent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10" dirty="0">
                <a:latin typeface="Courier" charset="0"/>
                <a:cs typeface="Courier" charset="0"/>
              </a:rPr>
              <a:t>for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loop </a:t>
            </a:r>
            <a:r>
              <a:rPr sz="1550" spc="5" dirty="0">
                <a:latin typeface="Arial"/>
                <a:cs typeface="Arial"/>
              </a:rPr>
              <a:t>that yields </a:t>
            </a:r>
            <a:r>
              <a:rPr sz="1550" spc="10" dirty="0">
                <a:latin typeface="Arial"/>
                <a:cs typeface="Arial"/>
              </a:rPr>
              <a:t>a value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each </a:t>
            </a:r>
            <a:r>
              <a:rPr sz="1550" spc="5" dirty="0">
                <a:latin typeface="Arial"/>
                <a:cs typeface="Arial"/>
              </a:rPr>
              <a:t>iteration.</a:t>
            </a:r>
            <a:endParaRPr sz="1550" dirty="0">
              <a:latin typeface="Arial"/>
              <a:cs typeface="Arial"/>
            </a:endParaRPr>
          </a:p>
          <a:p>
            <a:pPr marL="12700" marR="39370">
              <a:lnSpc>
                <a:spcPct val="117000"/>
              </a:lnSpc>
              <a:spcBef>
                <a:spcPts val="490"/>
              </a:spcBef>
            </a:pP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10" dirty="0">
                <a:latin typeface="Courier" charset="0"/>
                <a:cs typeface="Courier" charset="0"/>
              </a:rPr>
              <a:t>mapToInt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mapToLong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mapToDouble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with streams </a:t>
            </a:r>
            <a:r>
              <a:rPr sz="1550" spc="5" dirty="0">
                <a:latin typeface="Arial"/>
                <a:cs typeface="Arial"/>
              </a:rPr>
              <a:t>of  </a:t>
            </a:r>
            <a:r>
              <a:rPr sz="1550" spc="10" dirty="0">
                <a:latin typeface="Arial"/>
                <a:cs typeface="Arial"/>
              </a:rPr>
              <a:t>objects when the map function </a:t>
            </a:r>
            <a:r>
              <a:rPr sz="1550" spc="5" dirty="0">
                <a:latin typeface="Arial"/>
                <a:cs typeface="Arial"/>
              </a:rPr>
              <a:t>yields primitive </a:t>
            </a:r>
            <a:r>
              <a:rPr sz="1550" spc="10" dirty="0">
                <a:latin typeface="Arial"/>
                <a:cs typeface="Arial"/>
              </a:rPr>
              <a:t>type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values.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533400" y="5140919"/>
            <a:ext cx="6131027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597535" indent="-285750">
              <a:buFont typeface="Wingdings" charset="2"/>
              <a:buChar char="§"/>
            </a:pPr>
            <a:r>
              <a:rPr lang="en-US" sz="1550" b="0" kern="0" spc="10" smtClean="0">
                <a:latin typeface="Arial"/>
                <a:cs typeface="Arial"/>
              </a:rPr>
              <a:t>Use </a:t>
            </a:r>
            <a:r>
              <a:rPr lang="en-US" sz="1550" b="0" kern="0" spc="10" smtClean="0">
                <a:latin typeface="Courier" charset="0"/>
                <a:cs typeface="Courier" charset="0"/>
              </a:rPr>
              <a:t>boxed</a:t>
            </a:r>
            <a:r>
              <a:rPr lang="en-US" sz="1550" b="0" kern="0" spc="-480" smtClean="0">
                <a:latin typeface="Courier" charset="0"/>
                <a:cs typeface="Courier" charset="0"/>
              </a:rPr>
              <a:t> </a:t>
            </a:r>
            <a:r>
              <a:rPr lang="en-US" sz="1550" b="0" kern="0" spc="5" smtClean="0">
                <a:latin typeface="Arial"/>
                <a:cs typeface="Arial"/>
              </a:rPr>
              <a:t>to turn into </a:t>
            </a:r>
            <a:r>
              <a:rPr lang="en-US" sz="1550" b="0" kern="0" spc="10" smtClean="0">
                <a:latin typeface="Arial"/>
                <a:cs typeface="Arial"/>
              </a:rPr>
              <a:t>a stream </a:t>
            </a:r>
            <a:r>
              <a:rPr lang="en-US" sz="1550" b="0" kern="0" spc="5" smtClean="0">
                <a:latin typeface="Arial"/>
                <a:cs typeface="Arial"/>
              </a:rPr>
              <a:t>of objects.</a:t>
            </a:r>
            <a:endParaRPr lang="en-US" sz="1550" kern="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2804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Processing </a:t>
            </a:r>
            <a:r>
              <a:rPr dirty="0"/>
              <a:t>Primitive-Type</a:t>
            </a:r>
            <a:r>
              <a:rPr spc="8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490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5550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217084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276834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801263"/>
            <a:ext cx="5293995" cy="240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0185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Stream methods </a:t>
            </a:r>
            <a:r>
              <a:rPr sz="1550" spc="5" dirty="0">
                <a:latin typeface="Arial"/>
                <a:cs typeface="Arial"/>
              </a:rPr>
              <a:t>for primitive-type </a:t>
            </a:r>
            <a:r>
              <a:rPr sz="1550" spc="10" dirty="0">
                <a:latin typeface="Arial"/>
                <a:cs typeface="Arial"/>
              </a:rPr>
              <a:t>streams have modified  parameters/return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types.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For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example,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IntStream.toArray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returns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an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int[]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and  doesn't require 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constructor.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10" dirty="0">
                <a:latin typeface="Arial"/>
                <a:cs typeface="Arial"/>
              </a:rPr>
              <a:t>Four </a:t>
            </a:r>
            <a:r>
              <a:rPr sz="1550" spc="5" dirty="0">
                <a:latin typeface="Arial"/>
                <a:cs typeface="Arial"/>
              </a:rPr>
              <a:t>additional </a:t>
            </a: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10" dirty="0">
                <a:latin typeface="Courier" charset="0"/>
                <a:cs typeface="Courier" charset="0"/>
              </a:rPr>
              <a:t>sum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10" dirty="0">
                <a:latin typeface="Courier" charset="0"/>
                <a:cs typeface="Courier" charset="0"/>
              </a:rPr>
              <a:t>average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10" dirty="0">
                <a:latin typeface="Courier" charset="0"/>
                <a:cs typeface="Courier" charset="0"/>
              </a:rPr>
              <a:t>max</a:t>
            </a:r>
            <a:r>
              <a:rPr sz="1550" spc="10" dirty="0">
                <a:latin typeface="Arial"/>
                <a:cs typeface="Arial"/>
              </a:rPr>
              <a:t>, and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min</a:t>
            </a:r>
            <a:endParaRPr sz="15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50" spc="10" dirty="0">
                <a:latin typeface="Arial"/>
                <a:cs typeface="Arial"/>
              </a:rPr>
              <a:t>(without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comparators).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Last three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return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OptionalInt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OptionalLong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10" dirty="0">
                <a:latin typeface="Courier" charset="0"/>
                <a:cs typeface="Courier" charset="0"/>
              </a:rPr>
              <a:t>OptionalDouble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3285588"/>
            <a:ext cx="5234940" cy="61811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double average 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.mapToInt(w -&gt;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.average()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.orElse(0);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2342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Computing</a:t>
            </a:r>
            <a:r>
              <a:rPr spc="5" dirty="0"/>
              <a:t> </a:t>
            </a:r>
            <a:r>
              <a:rPr spc="20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843946" y="870686"/>
            <a:ext cx="4155821" cy="308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797" y="214093"/>
            <a:ext cx="113538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Program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Run: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26339"/>
            <a:ext cx="5234940" cy="34047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Long words: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63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Long words:</a:t>
            </a:r>
            <a:r>
              <a:rPr sz="950" spc="-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63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45817"/>
            <a:ext cx="529082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Courier" charset="0"/>
                <a:cs typeface="Courier" charset="0"/>
              </a:rPr>
              <a:t>BankAccount</a:t>
            </a:r>
            <a:r>
              <a:rPr sz="1300" spc="-409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objects, </a:t>
            </a:r>
            <a:r>
              <a:rPr sz="1300" spc="5" dirty="0">
                <a:latin typeface="Arial"/>
                <a:cs typeface="Arial"/>
              </a:rPr>
              <a:t>use streams </a:t>
            </a:r>
            <a:r>
              <a:rPr sz="1300" dirty="0">
                <a:latin typeface="Arial"/>
                <a:cs typeface="Arial"/>
              </a:rPr>
              <a:t>to find the </a:t>
            </a:r>
            <a:r>
              <a:rPr sz="1300" spc="5" dirty="0">
                <a:latin typeface="Arial"/>
                <a:cs typeface="Arial"/>
              </a:rPr>
              <a:t>sum </a:t>
            </a:r>
            <a:r>
              <a:rPr sz="1300" dirty="0">
                <a:latin typeface="Arial"/>
                <a:cs typeface="Arial"/>
              </a:rPr>
              <a:t>of all  balances.</a:t>
            </a: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80041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double sum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accounts.stream()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.mapToDouble(a -&gt;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a.getBalance())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.sum();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781"/>
            <a:ext cx="58553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Courier" charset="0"/>
                <a:cs typeface="Courier" charset="0"/>
              </a:rPr>
              <a:t>BankAccount</a:t>
            </a:r>
            <a:r>
              <a:rPr sz="1300" spc="-39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objects, </a:t>
            </a:r>
            <a:r>
              <a:rPr sz="1300" spc="5" dirty="0">
                <a:latin typeface="Arial"/>
                <a:cs typeface="Arial"/>
              </a:rPr>
              <a:t>use streams </a:t>
            </a:r>
            <a:r>
              <a:rPr sz="1300" dirty="0">
                <a:latin typeface="Arial"/>
                <a:cs typeface="Arial"/>
              </a:rPr>
              <a:t>to find the </a:t>
            </a:r>
            <a:r>
              <a:rPr sz="1300" spc="5" dirty="0">
                <a:latin typeface="Arial"/>
                <a:cs typeface="Arial"/>
              </a:rPr>
              <a:t>average </a:t>
            </a:r>
            <a:r>
              <a:rPr sz="1300" dirty="0">
                <a:latin typeface="Arial"/>
                <a:cs typeface="Arial"/>
              </a:rPr>
              <a:t>balance.</a:t>
            </a: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5447"/>
            <a:ext cx="5234940" cy="61811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double average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accounts.stream()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.mapToDouble(a -&gt;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a.getBalance())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.average()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.orElse(0);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4164"/>
            <a:ext cx="40773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Arial"/>
                <a:cs typeface="Arial"/>
              </a:rPr>
              <a:t>words, </a:t>
            </a:r>
            <a:r>
              <a:rPr sz="1300" dirty="0">
                <a:latin typeface="Arial"/>
                <a:cs typeface="Arial"/>
              </a:rPr>
              <a:t>find the length of the longest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one.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0829"/>
            <a:ext cx="5234940" cy="61811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 longestLength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.mapToInt(w -&gt;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.max()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.orElse(0);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8464"/>
            <a:ext cx="597281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Arial"/>
                <a:cs typeface="Arial"/>
              </a:rPr>
              <a:t>words, </a:t>
            </a:r>
            <a:r>
              <a:rPr sz="1300" dirty="0">
                <a:latin typeface="Arial"/>
                <a:cs typeface="Arial"/>
              </a:rPr>
              <a:t>find the length of the shortest </a:t>
            </a:r>
            <a:r>
              <a:rPr sz="1300" spc="5" dirty="0">
                <a:latin typeface="Arial"/>
                <a:cs typeface="Arial"/>
              </a:rPr>
              <a:t>word </a:t>
            </a:r>
            <a:r>
              <a:rPr sz="1300" dirty="0">
                <a:latin typeface="Arial"/>
                <a:cs typeface="Arial"/>
              </a:rPr>
              <a:t>starting with the letter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z.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5129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 longestLength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w.startsWith("z"))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.mapToInt(w -&gt;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.min()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.orElse(0);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2844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 dirty="0"/>
              <a:t>Grouping</a:t>
            </a:r>
            <a:r>
              <a:rPr spc="-15" dirty="0"/>
              <a:t> </a:t>
            </a:r>
            <a:r>
              <a:rPr spc="20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4948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7053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60049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192154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757018"/>
            <a:ext cx="5321935" cy="131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1710">
              <a:lnSpc>
                <a:spcPct val="135900"/>
              </a:lnSpc>
            </a:pPr>
            <a:r>
              <a:rPr sz="1550" spc="10" dirty="0">
                <a:latin typeface="Arial"/>
                <a:cs typeface="Arial"/>
              </a:rPr>
              <a:t>So </a:t>
            </a:r>
            <a:r>
              <a:rPr sz="1550" spc="5" dirty="0">
                <a:latin typeface="Arial"/>
                <a:cs typeface="Arial"/>
              </a:rPr>
              <a:t>far, results </a:t>
            </a:r>
            <a:r>
              <a:rPr sz="1550" spc="10" dirty="0">
                <a:latin typeface="Arial"/>
                <a:cs typeface="Arial"/>
              </a:rPr>
              <a:t>were </a:t>
            </a:r>
            <a:r>
              <a:rPr sz="1550" spc="5" dirty="0">
                <a:latin typeface="Arial"/>
                <a:cs typeface="Arial"/>
              </a:rPr>
              <a:t>either </a:t>
            </a:r>
            <a:r>
              <a:rPr sz="1550" spc="10" dirty="0">
                <a:latin typeface="Arial"/>
                <a:cs typeface="Arial"/>
              </a:rPr>
              <a:t>a value or a </a:t>
            </a:r>
            <a:r>
              <a:rPr sz="1550" spc="5" dirty="0">
                <a:latin typeface="Arial"/>
                <a:cs typeface="Arial"/>
              </a:rPr>
              <a:t>collection.  </a:t>
            </a:r>
            <a:r>
              <a:rPr sz="1550" spc="10" dirty="0">
                <a:latin typeface="Arial"/>
                <a:cs typeface="Arial"/>
              </a:rPr>
              <a:t>Sometimes, want </a:t>
            </a:r>
            <a:r>
              <a:rPr sz="1550" spc="5" dirty="0">
                <a:latin typeface="Arial"/>
                <a:cs typeface="Arial"/>
              </a:rPr>
              <a:t>to split result into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groups.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35900"/>
              </a:lnSpc>
              <a:spcBef>
                <a:spcPts val="70"/>
              </a:spcBef>
            </a:pPr>
            <a:r>
              <a:rPr sz="1550" spc="10" dirty="0">
                <a:latin typeface="Arial"/>
                <a:cs typeface="Arial"/>
              </a:rPr>
              <a:t>Example: Group </a:t>
            </a:r>
            <a:r>
              <a:rPr sz="1550" spc="5" dirty="0">
                <a:latin typeface="Arial"/>
                <a:cs typeface="Arial"/>
              </a:rPr>
              <a:t>all </a:t>
            </a:r>
            <a:r>
              <a:rPr sz="1550" spc="10" dirty="0">
                <a:latin typeface="Arial"/>
                <a:cs typeface="Arial"/>
              </a:rPr>
              <a:t>words with the same </a:t>
            </a:r>
            <a:r>
              <a:rPr sz="1550" spc="5" dirty="0">
                <a:latin typeface="Arial"/>
                <a:cs typeface="Arial"/>
              </a:rPr>
              <a:t>first letter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together.  Use: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153411"/>
            <a:ext cx="5234940" cy="20005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stream.collect(Collectors.groupingBy(function))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886" y="2460281"/>
            <a:ext cx="396557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2640">
              <a:lnSpc>
                <a:spcPct val="131700"/>
              </a:lnSpc>
            </a:pPr>
            <a:r>
              <a:rPr sz="1200" dirty="0">
                <a:latin typeface="Arial"/>
                <a:cs typeface="Arial"/>
              </a:rPr>
              <a:t>The function produces a key for each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element.  The result is a 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map.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Arial"/>
                <a:cs typeface="Arial"/>
              </a:rPr>
              <a:t>Map values are collections of elements with the same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key.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303825"/>
            <a:ext cx="5234940" cy="4544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Map&lt;String, List&lt;String&gt;&gt; groups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Stream.of(words)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.collect(Collectors.groupingBy(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w -&gt; w.substring(0, 1))); // The function for extracting the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keys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348" y="4044014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384" y="3936347"/>
            <a:ext cx="490601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groups.get("a")</a:t>
            </a:r>
            <a:r>
              <a:rPr sz="1550" spc="-47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list of all </a:t>
            </a:r>
            <a:r>
              <a:rPr sz="1550" spc="10" dirty="0">
                <a:latin typeface="Arial"/>
                <a:cs typeface="Arial"/>
              </a:rPr>
              <a:t>words </a:t>
            </a:r>
            <a:r>
              <a:rPr sz="1550" spc="5" dirty="0">
                <a:latin typeface="Arial"/>
                <a:cs typeface="Arial"/>
              </a:rPr>
              <a:t>starting </a:t>
            </a:r>
            <a:r>
              <a:rPr sz="1550" spc="10" dirty="0">
                <a:latin typeface="Arial"/>
                <a:cs typeface="Arial"/>
              </a:rPr>
              <a:t>with </a:t>
            </a:r>
            <a:r>
              <a:rPr sz="1550" spc="5" dirty="0">
                <a:latin typeface="Arial"/>
                <a:cs typeface="Arial"/>
              </a:rPr>
              <a:t>a.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274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Processing</a:t>
            </a:r>
            <a:r>
              <a:rPr dirty="0"/>
              <a:t> </a:t>
            </a:r>
            <a:r>
              <a:rPr spc="45" dirty="0"/>
              <a:t>Groups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378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27483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161371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48" y="193476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846122"/>
            <a:ext cx="4296410" cy="123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Nice </a:t>
            </a:r>
            <a:r>
              <a:rPr sz="1550" spc="5" dirty="0">
                <a:latin typeface="Arial"/>
                <a:cs typeface="Arial"/>
              </a:rPr>
              <a:t>to split result into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groups.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Even </a:t>
            </a:r>
            <a:r>
              <a:rPr sz="1550" spc="5" dirty="0">
                <a:latin typeface="Arial"/>
                <a:cs typeface="Arial"/>
              </a:rPr>
              <a:t>nicer: </a:t>
            </a:r>
            <a:r>
              <a:rPr sz="1550" spc="10" dirty="0">
                <a:latin typeface="Arial"/>
                <a:cs typeface="Arial"/>
              </a:rPr>
              <a:t>Can process each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group.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35900"/>
              </a:lnSpc>
              <a:spcBef>
                <a:spcPts val="140"/>
              </a:spcBef>
            </a:pPr>
            <a:r>
              <a:rPr sz="1550" spc="10" dirty="0">
                <a:latin typeface="Arial"/>
                <a:cs typeface="Arial"/>
              </a:rPr>
              <a:t>Pass a </a:t>
            </a:r>
            <a:r>
              <a:rPr sz="1550" spc="5" dirty="0">
                <a:latin typeface="Arial"/>
                <a:cs typeface="Arial"/>
              </a:rPr>
              <a:t>collector to </a:t>
            </a:r>
            <a:r>
              <a:rPr sz="1550" spc="10" dirty="0">
                <a:latin typeface="Courier" charset="0"/>
                <a:cs typeface="Courier" charset="0"/>
              </a:rPr>
              <a:t>Collectors.groupingBy</a:t>
            </a:r>
            <a:r>
              <a:rPr sz="1550" spc="10" dirty="0">
                <a:latin typeface="Arial"/>
                <a:cs typeface="Arial"/>
              </a:rPr>
              <a:t>.  Example: Group </a:t>
            </a:r>
            <a:r>
              <a:rPr sz="1550" spc="5" dirty="0">
                <a:latin typeface="Arial"/>
                <a:cs typeface="Arial"/>
              </a:rPr>
              <a:t>into sets, </a:t>
            </a:r>
            <a:r>
              <a:rPr sz="1550" spc="10" dirty="0">
                <a:latin typeface="Arial"/>
                <a:cs typeface="Arial"/>
              </a:rPr>
              <a:t>not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lists: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2166629"/>
            <a:ext cx="5234940" cy="59297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2327275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Map&lt;String, Set&lt;String&gt;&gt; groupOfSets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Stream.of(words)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.collect(Collectors.groupingBy(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w -&gt; w.substring(0, 1), // The function for extracting the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keys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b="1" spc="85" dirty="0">
                <a:solidFill>
                  <a:srgbClr val="FF0000"/>
                </a:solidFill>
                <a:latin typeface="Trebuchet MS"/>
                <a:cs typeface="Trebuchet MS"/>
              </a:rPr>
              <a:t>Collectors.toSet()</a:t>
            </a:r>
            <a:r>
              <a:rPr sz="650" spc="85" dirty="0">
                <a:latin typeface="Courier" charset="0"/>
                <a:cs typeface="Courier" charset="0"/>
              </a:rPr>
              <a:t>)); </a:t>
            </a:r>
            <a:r>
              <a:rPr sz="650" spc="5" dirty="0">
                <a:latin typeface="Courier" charset="0"/>
                <a:cs typeface="Courier" charset="0"/>
              </a:rPr>
              <a:t>// The group</a:t>
            </a:r>
            <a:r>
              <a:rPr sz="650" spc="-114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collector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304950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338838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2839082"/>
            <a:ext cx="524827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500"/>
              </a:lnSpc>
            </a:pP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groupingBy</a:t>
            </a:r>
            <a:r>
              <a:rPr sz="1550" spc="-459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collector collects </a:t>
            </a:r>
            <a:r>
              <a:rPr sz="1550" i="1" spc="10" dirty="0">
                <a:latin typeface="Arial"/>
                <a:cs typeface="Arial"/>
              </a:rPr>
              <a:t>the stream </a:t>
            </a:r>
            <a:r>
              <a:rPr sz="1550" spc="5" dirty="0">
                <a:latin typeface="Arial"/>
                <a:cs typeface="Arial"/>
              </a:rPr>
              <a:t>into </a:t>
            </a:r>
            <a:r>
              <a:rPr sz="1550" spc="10" dirty="0">
                <a:latin typeface="Arial"/>
                <a:cs typeface="Arial"/>
              </a:rPr>
              <a:t>groups.  The </a:t>
            </a:r>
            <a:r>
              <a:rPr sz="1550" spc="10" dirty="0">
                <a:latin typeface="Courier" charset="0"/>
                <a:cs typeface="Courier" charset="0"/>
              </a:rPr>
              <a:t>toSet</a:t>
            </a:r>
            <a:r>
              <a:rPr sz="1550" spc="-47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collector collects </a:t>
            </a:r>
            <a:r>
              <a:rPr sz="1550" i="1" spc="10" dirty="0">
                <a:latin typeface="Arial"/>
                <a:cs typeface="Arial"/>
              </a:rPr>
              <a:t>each group </a:t>
            </a:r>
            <a:r>
              <a:rPr sz="1550" spc="5" dirty="0">
                <a:latin typeface="Arial"/>
                <a:cs typeface="Arial"/>
              </a:rPr>
              <a:t>int </a:t>
            </a:r>
            <a:r>
              <a:rPr sz="1550" spc="10" dirty="0">
                <a:latin typeface="Arial"/>
                <a:cs typeface="Arial"/>
              </a:rPr>
              <a:t>a </a:t>
            </a:r>
            <a:r>
              <a:rPr sz="1550" spc="5" dirty="0">
                <a:latin typeface="Arial"/>
                <a:cs typeface="Arial"/>
              </a:rPr>
              <a:t>set.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7044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section_9/</a:t>
            </a:r>
            <a:r>
              <a:rPr spc="-5" dirty="0">
                <a:solidFill>
                  <a:srgbClr val="000080"/>
                </a:solidFill>
                <a:hlinkClick r:id="rId2"/>
              </a:rPr>
              <a:t>GroupDemo.java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940025" y="1698432"/>
            <a:ext cx="447802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GroupDemo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900" spc="5" dirty="0">
                <a:latin typeface="Courier New"/>
                <a:cs typeface="Courier New"/>
              </a:rPr>
              <a:t>main(String[]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args)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String[] words = 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"how much wood would a woodchuck chuck</a:t>
            </a:r>
            <a:r>
              <a:rPr sz="900" spc="3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08025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+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"if a woodchuck could chuck wood"</a:t>
            </a:r>
            <a:r>
              <a:rPr sz="900" spc="5" dirty="0">
                <a:latin typeface="Courier New"/>
                <a:cs typeface="Courier New"/>
              </a:rPr>
              <a:t>).split(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90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900" spc="5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357452" y="2634816"/>
            <a:ext cx="38519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Map&lt;String, List&lt;String&gt;&gt; groups =</a:t>
            </a:r>
            <a:r>
              <a:rPr sz="900" spc="3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Stream.of(words)</a:t>
            </a:r>
            <a:endParaRPr sz="900">
              <a:latin typeface="Courier New"/>
              <a:cs typeface="Courier New"/>
            </a:endParaRPr>
          </a:p>
          <a:p>
            <a:pPr marL="429895" marR="1465580" indent="-208915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.collect(Collectors.groupingBy(  w -&gt; w.substring(0,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1)));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25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"Lists by first letter: " </a:t>
            </a: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3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groups);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357452" y="3303661"/>
            <a:ext cx="482600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Map&lt;String, Set&lt;String&gt;&gt; groupOfSets =</a:t>
            </a:r>
            <a:r>
              <a:rPr sz="900" spc="4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Stream.of(words)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.collect(Collectors.groupingBy(</a:t>
            </a:r>
            <a:endParaRPr sz="900">
              <a:latin typeface="Courier New"/>
              <a:cs typeface="Courier New"/>
            </a:endParaRPr>
          </a:p>
          <a:p>
            <a:pPr marL="429895" marR="5080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w -&gt; w.substring(0, 1), </a:t>
            </a: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The function for extracting the keys  </a:t>
            </a:r>
            <a:r>
              <a:rPr sz="900" spc="5" dirty="0">
                <a:latin typeface="Courier New"/>
                <a:cs typeface="Courier New"/>
              </a:rPr>
              <a:t>Collectors.toSet())); </a:t>
            </a: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// The group</a:t>
            </a:r>
            <a:r>
              <a:rPr sz="900" spc="1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0073FF"/>
                </a:solidFill>
                <a:latin typeface="Courier New"/>
                <a:cs typeface="Courier New"/>
              </a:rPr>
              <a:t>collector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10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"Sets by first letter:</a:t>
            </a:r>
            <a:r>
              <a:rPr sz="900" spc="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groupOfSets);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357452" y="4240045"/>
            <a:ext cx="3364865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Map&lt;String, Long&gt; groupCounts =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Stream.of(words)</a:t>
            </a:r>
            <a:endParaRPr sz="900">
              <a:latin typeface="Courier New"/>
              <a:cs typeface="Courier New"/>
            </a:endParaRPr>
          </a:p>
          <a:p>
            <a:pPr marL="429895" marR="978535" indent="-208915">
              <a:lnSpc>
                <a:spcPts val="1050"/>
              </a:lnSpc>
              <a:spcBef>
                <a:spcPts val="45"/>
              </a:spcBef>
            </a:pPr>
            <a:r>
              <a:rPr sz="900" spc="5" dirty="0">
                <a:latin typeface="Courier New"/>
                <a:cs typeface="Courier New"/>
              </a:rPr>
              <a:t>.collect(Collectors.groupingBy(  w -&gt; w.substring(0, 1),  Collectors.counting()));</a:t>
            </a:r>
            <a:endParaRPr sz="900">
              <a:latin typeface="Courier New"/>
              <a:cs typeface="Courier New"/>
            </a:endParaRPr>
          </a:p>
          <a:p>
            <a:pPr marL="290830" marR="213360" indent="-278765">
              <a:lnSpc>
                <a:spcPts val="1050"/>
              </a:lnSpc>
            </a:pPr>
            <a:r>
              <a:rPr sz="900" spc="5" dirty="0">
                <a:latin typeface="Courier New"/>
                <a:cs typeface="Courier New"/>
              </a:rPr>
              <a:t>System.out.println(</a:t>
            </a:r>
            <a:r>
              <a:rPr sz="900" spc="5" dirty="0">
                <a:solidFill>
                  <a:srgbClr val="1F9060"/>
                </a:solidFill>
                <a:latin typeface="Courier New"/>
                <a:cs typeface="Courier New"/>
              </a:rPr>
              <a:t>"Counts by first letter: "  </a:t>
            </a:r>
            <a:r>
              <a:rPr sz="900" spc="5" dirty="0">
                <a:latin typeface="Courier New"/>
                <a:cs typeface="Courier New"/>
              </a:rPr>
              <a:t>groupCounts);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661797" y="762048"/>
            <a:ext cx="2738755" cy="483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30" indent="-208915">
              <a:lnSpc>
                <a:spcPts val="106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java.util.List;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java.util.Map;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java.util.Optional;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java.util.Set;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java.util.stream.Stream;</a:t>
            </a:r>
            <a:endParaRPr sz="900">
              <a:latin typeface="Courier New"/>
              <a:cs typeface="Courier New"/>
            </a:endParaRPr>
          </a:p>
          <a:p>
            <a:pPr marL="290830" indent="-208915">
              <a:lnSpc>
                <a:spcPts val="1055"/>
              </a:lnSpc>
              <a:buClr>
                <a:srgbClr val="0073FF"/>
              </a:buClr>
              <a:buFont typeface="Courier New"/>
              <a:buAutoNum type="arabicPlain"/>
              <a:tabLst>
                <a:tab pos="291465" algn="l"/>
              </a:tabLst>
            </a:pPr>
            <a:r>
              <a:rPr sz="9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9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java.util.stream.Collectors;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900">
              <a:latin typeface="Courier New"/>
              <a:cs typeface="Courier New"/>
            </a:endParaRPr>
          </a:p>
          <a:p>
            <a:pPr marR="249618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5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900">
              <a:latin typeface="Courier New"/>
              <a:cs typeface="Courier New"/>
            </a:endParaRPr>
          </a:p>
          <a:p>
            <a:pPr marR="2566035" algn="ctr">
              <a:lnSpc>
                <a:spcPts val="1065"/>
              </a:lnSpc>
            </a:pPr>
            <a:r>
              <a:rPr sz="900" b="1" spc="5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1357452" y="5176429"/>
            <a:ext cx="4269740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Map&lt;String, Optional&lt;String&gt;&gt; groupLongest =</a:t>
            </a:r>
            <a:r>
              <a:rPr sz="900" spc="5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Stream.of(words)</a:t>
            </a:r>
            <a:endParaRPr sz="900">
              <a:latin typeface="Courier New"/>
              <a:cs typeface="Courier New"/>
            </a:endParaRPr>
          </a:p>
          <a:p>
            <a:pPr marL="220979">
              <a:lnSpc>
                <a:spcPts val="1055"/>
              </a:lnSpc>
            </a:pPr>
            <a:r>
              <a:rPr sz="900" spc="5" dirty="0">
                <a:latin typeface="Courier New"/>
                <a:cs typeface="Courier New"/>
              </a:rPr>
              <a:t>.collect(</a:t>
            </a:r>
            <a:endParaRPr sz="900">
              <a:latin typeface="Courier New"/>
              <a:cs typeface="Courier New"/>
            </a:endParaRPr>
          </a:p>
          <a:p>
            <a:pPr marL="429895">
              <a:lnSpc>
                <a:spcPts val="1065"/>
              </a:lnSpc>
            </a:pPr>
            <a:r>
              <a:rPr sz="900" spc="5" dirty="0">
                <a:latin typeface="Courier New"/>
                <a:cs typeface="Courier New"/>
              </a:rPr>
              <a:t>Collectors.groupingBy(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8"/>
          <p:cNvSpPr/>
          <p:nvPr/>
        </p:nvSpPr>
        <p:spPr>
          <a:xfrm>
            <a:off x="6357084" y="697990"/>
            <a:ext cx="142689" cy="4904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/>
          <p:cNvSpPr/>
          <p:nvPr/>
        </p:nvSpPr>
        <p:spPr>
          <a:xfrm>
            <a:off x="6348169" y="697990"/>
            <a:ext cx="151606" cy="3995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797" y="209227"/>
            <a:ext cx="113538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5" dirty="0">
                <a:latin typeface="Arial"/>
                <a:cs typeface="Arial"/>
              </a:rPr>
              <a:t>Program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Run: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5" y="525929"/>
            <a:ext cx="5234940" cy="1036043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Lists by first letter: {a=[a, a], c=[chuck, could,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chuck],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1373505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w=[wood, would, woodchuck, woodchuck, wood], h=[how], i=[if], m=[much]}  Sets by first letter: {a=[a], c=[could, chuck], w=[would, woodchuck, wood],  h=[how], i=[if],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m=[much]}</a:t>
            </a:r>
            <a:endParaRPr sz="6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Counts by first letter: {a=2, c=3, w=5, h=1, i=1,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m=1}</a:t>
            </a:r>
            <a:endParaRPr sz="650" dirty="0">
              <a:latin typeface="Courier" charset="0"/>
              <a:cs typeface="Courier" charset="0"/>
            </a:endParaRPr>
          </a:p>
          <a:p>
            <a:pPr marL="55880" marR="147447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Longest word by first letter: {a=Optional[a], c=Optional[chuck],  w=Optional[woodchuck], h=Optional[how], i=Optional[if],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m=Optional[much]}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7501"/>
            <a:ext cx="5823585" cy="133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Suppose words </a:t>
            </a:r>
            <a:r>
              <a:rPr sz="1300" dirty="0">
                <a:latin typeface="Arial"/>
                <a:cs typeface="Arial"/>
              </a:rPr>
              <a:t>contains the strings "Mary", "had", "a", "little", "lamb". </a:t>
            </a:r>
            <a:r>
              <a:rPr sz="1300" spc="5" dirty="0">
                <a:latin typeface="Arial"/>
                <a:cs typeface="Arial"/>
              </a:rPr>
              <a:t>What are  </a:t>
            </a:r>
            <a:r>
              <a:rPr sz="1300" dirty="0">
                <a:latin typeface="Arial"/>
                <a:cs typeface="Arial"/>
              </a:rPr>
              <a:t>the contents of </a:t>
            </a:r>
            <a:r>
              <a:rPr sz="1300" spc="5" dirty="0">
                <a:latin typeface="Arial"/>
                <a:cs typeface="Arial"/>
              </a:rPr>
              <a:t>groups </a:t>
            </a:r>
            <a:r>
              <a:rPr sz="1300" dirty="0">
                <a:latin typeface="Arial"/>
                <a:cs typeface="Arial"/>
              </a:rPr>
              <a:t>in the first </a:t>
            </a:r>
            <a:r>
              <a:rPr sz="1300" spc="5" dirty="0">
                <a:latin typeface="Arial"/>
                <a:cs typeface="Arial"/>
              </a:rPr>
              <a:t>example </a:t>
            </a:r>
            <a:r>
              <a:rPr sz="1300" dirty="0">
                <a:latin typeface="Arial"/>
                <a:cs typeface="Arial"/>
              </a:rPr>
              <a:t>of this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section?</a:t>
            </a: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map:</a:t>
            </a:r>
            <a:endParaRPr sz="155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{ "M" -&gt; ["Mary"], "h" -&gt; ["had"], "a"</a:t>
            </a:r>
            <a:r>
              <a:rPr sz="1550" spc="3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-&gt;</a:t>
            </a:r>
            <a:endParaRPr sz="1550" dirty="0">
              <a:latin typeface="Courier" charset="0"/>
              <a:cs typeface="Courier" charset="0"/>
            </a:endParaRPr>
          </a:p>
          <a:p>
            <a:pPr marL="311785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["a"], "l" -&gt; ["little", "lamb"]</a:t>
            </a:r>
            <a:r>
              <a:rPr sz="1550" spc="2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Courier" charset="0"/>
                <a:cs typeface="Courier" charset="0"/>
              </a:rPr>
              <a:t>}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8019"/>
            <a:ext cx="5745480" cy="104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With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same </a:t>
            </a:r>
            <a:r>
              <a:rPr sz="1300" dirty="0">
                <a:latin typeface="Arial"/>
                <a:cs typeface="Arial"/>
              </a:rPr>
              <a:t>contents for </a:t>
            </a:r>
            <a:r>
              <a:rPr sz="1300" dirty="0">
                <a:latin typeface="Courier" charset="0"/>
                <a:cs typeface="Courier" charset="0"/>
              </a:rPr>
              <a:t>words</a:t>
            </a:r>
            <a:r>
              <a:rPr sz="1300" dirty="0">
                <a:latin typeface="Arial"/>
                <a:cs typeface="Arial"/>
              </a:rPr>
              <a:t>, </a:t>
            </a:r>
            <a:r>
              <a:rPr sz="1300" spc="5" dirty="0">
                <a:latin typeface="Arial"/>
                <a:cs typeface="Arial"/>
              </a:rPr>
              <a:t>what are </a:t>
            </a:r>
            <a:r>
              <a:rPr sz="1300" dirty="0">
                <a:latin typeface="Arial"/>
                <a:cs typeface="Arial"/>
              </a:rPr>
              <a:t>the contents of </a:t>
            </a:r>
            <a:r>
              <a:rPr sz="1300" spc="5" dirty="0">
                <a:latin typeface="Courier" charset="0"/>
                <a:cs typeface="Courier" charset="0"/>
              </a:rPr>
              <a:t>groupCounts</a:t>
            </a:r>
            <a:r>
              <a:rPr sz="1300" spc="-36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in  the third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example?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0" dirty="0">
                <a:latin typeface="Arial"/>
                <a:cs typeface="Arial"/>
              </a:rPr>
              <a:t>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map:</a:t>
            </a:r>
            <a:endParaRPr sz="155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{ "M" -&gt; 1, "h" -&gt; 1, "a" -&gt; 1, "l" -&gt; 2</a:t>
            </a:r>
            <a:r>
              <a:rPr sz="1550" spc="2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Courier" charset="0"/>
                <a:cs typeface="Courier" charset="0"/>
              </a:rPr>
              <a:t>}</a:t>
            </a:r>
            <a:r>
              <a:rPr sz="1550" spc="5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</a:t>
            </a:r>
            <a:r>
              <a:rPr spc="20" dirty="0"/>
              <a:t> </a:t>
            </a:r>
            <a:r>
              <a:rPr spc="-35" dirty="0"/>
              <a:t>19.1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9286"/>
            <a:ext cx="4030979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Write </a:t>
            </a:r>
            <a:r>
              <a:rPr sz="1300" spc="5" dirty="0">
                <a:latin typeface="Arial"/>
                <a:cs typeface="Arial"/>
              </a:rPr>
              <a:t>a statement </a:t>
            </a:r>
            <a:r>
              <a:rPr sz="130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count </a:t>
            </a:r>
            <a:r>
              <a:rPr sz="1300" dirty="0">
                <a:latin typeface="Arial"/>
                <a:cs typeface="Arial"/>
              </a:rPr>
              <a:t>all </a:t>
            </a:r>
            <a:r>
              <a:rPr sz="1300" spc="5" dirty="0">
                <a:latin typeface="Arial"/>
                <a:cs typeface="Arial"/>
              </a:rPr>
              <a:t>overdrawn accounts </a:t>
            </a:r>
            <a:r>
              <a:rPr sz="1300" dirty="0">
                <a:latin typeface="Arial"/>
                <a:cs typeface="Arial"/>
              </a:rPr>
              <a:t>in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5" dirty="0">
                <a:latin typeface="Courier" charset="0"/>
                <a:cs typeface="Courier" charset="0"/>
              </a:rPr>
              <a:t>Stream&lt;BankAccount&gt;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76609"/>
            <a:ext cx="5234940" cy="48154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55"/>
              </a:spcBef>
            </a:pPr>
            <a:r>
              <a:rPr sz="950" spc="-5" dirty="0">
                <a:latin typeface="Courier" charset="0"/>
                <a:cs typeface="Courier" charset="0"/>
              </a:rPr>
              <a:t>long count =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stream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.filter(b -&gt; b.getBalance() &lt;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.count();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33401"/>
            <a:ext cx="588073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Given a </a:t>
            </a:r>
            <a:r>
              <a:rPr sz="1300" dirty="0">
                <a:latin typeface="Arial"/>
                <a:cs typeface="Arial"/>
              </a:rPr>
              <a:t>list of strings, </a:t>
            </a:r>
            <a:r>
              <a:rPr sz="1300" spc="5" dirty="0">
                <a:latin typeface="Arial"/>
                <a:cs typeface="Arial"/>
              </a:rPr>
              <a:t>make a map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keys </a:t>
            </a:r>
            <a:r>
              <a:rPr sz="1300" dirty="0">
                <a:latin typeface="Arial"/>
                <a:cs typeface="Arial"/>
              </a:rPr>
              <a:t>1, 2, 3, ..., </a:t>
            </a:r>
            <a:r>
              <a:rPr sz="1300" spc="5" dirty="0">
                <a:latin typeface="Arial"/>
                <a:cs typeface="Arial"/>
              </a:rPr>
              <a:t>so </a:t>
            </a:r>
            <a:r>
              <a:rPr sz="1300" dirty="0">
                <a:latin typeface="Arial"/>
                <a:cs typeface="Arial"/>
              </a:rPr>
              <a:t>that the </a:t>
            </a:r>
            <a:r>
              <a:rPr sz="1300" spc="5" dirty="0">
                <a:latin typeface="Arial"/>
                <a:cs typeface="Arial"/>
              </a:rPr>
              <a:t>value </a:t>
            </a:r>
            <a:r>
              <a:rPr sz="1300" dirty="0">
                <a:latin typeface="Arial"/>
                <a:cs typeface="Arial"/>
              </a:rPr>
              <a:t>for the  </a:t>
            </a:r>
            <a:r>
              <a:rPr sz="1300" spc="5" dirty="0">
                <a:latin typeface="Arial"/>
                <a:cs typeface="Arial"/>
              </a:rPr>
              <a:t>key n </a:t>
            </a:r>
            <a:r>
              <a:rPr sz="1300" dirty="0">
                <a:latin typeface="Arial"/>
                <a:cs typeface="Arial"/>
              </a:rPr>
              <a:t>is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list of all </a:t>
            </a:r>
            <a:r>
              <a:rPr sz="1300" spc="5" dirty="0">
                <a:latin typeface="Arial"/>
                <a:cs typeface="Arial"/>
              </a:rPr>
              <a:t>words </a:t>
            </a:r>
            <a:r>
              <a:rPr sz="1300" dirty="0">
                <a:latin typeface="Arial"/>
                <a:cs typeface="Arial"/>
              </a:rPr>
              <a:t>of length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7625"/>
            <a:ext cx="5234940" cy="62453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44805" marR="2633980" indent="-288925">
              <a:lnSpc>
                <a:spcPts val="1120"/>
              </a:lnSpc>
              <a:spcBef>
                <a:spcPts val="470"/>
              </a:spcBef>
            </a:pPr>
            <a:r>
              <a:rPr sz="950" spc="-5" dirty="0">
                <a:latin typeface="Courier" charset="0"/>
                <a:cs typeface="Courier" charset="0"/>
              </a:rPr>
              <a:t>Map&lt;Integer, List&lt;String&gt;&gt; groups =  wordList.stream()</a:t>
            </a:r>
            <a:endParaRPr sz="950" dirty="0">
              <a:latin typeface="Courier" charset="0"/>
              <a:cs typeface="Courier" charset="0"/>
            </a:endParaRPr>
          </a:p>
          <a:p>
            <a:pPr marL="633730" marR="2633980" indent="-288925">
              <a:lnSpc>
                <a:spcPts val="112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.collect(Collectors.groupingBy(  w -&gt;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5002"/>
            <a:ext cx="571436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Associate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each </a:t>
            </a:r>
            <a:r>
              <a:rPr sz="1300" dirty="0">
                <a:latin typeface="Arial"/>
                <a:cs typeface="Arial"/>
              </a:rPr>
              <a:t>letter the </a:t>
            </a:r>
            <a:r>
              <a:rPr sz="1300" spc="5" dirty="0">
                <a:latin typeface="Arial"/>
                <a:cs typeface="Arial"/>
              </a:rPr>
              <a:t>average </a:t>
            </a:r>
            <a:r>
              <a:rPr sz="1300" dirty="0">
                <a:latin typeface="Arial"/>
                <a:cs typeface="Arial"/>
              </a:rPr>
              <a:t>length of </a:t>
            </a:r>
            <a:r>
              <a:rPr sz="1300" spc="5" dirty="0">
                <a:latin typeface="Arial"/>
                <a:cs typeface="Arial"/>
              </a:rPr>
              <a:t>words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words </a:t>
            </a:r>
            <a:r>
              <a:rPr sz="1300" dirty="0">
                <a:latin typeface="Arial"/>
                <a:cs typeface="Arial"/>
              </a:rPr>
              <a:t>that start with  that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letter.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59226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Map&lt;String, Double&gt; averages =</a:t>
            </a:r>
            <a:r>
              <a:rPr sz="950" spc="-5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Stream.of(words)</a:t>
            </a:r>
            <a:endParaRPr sz="950" dirty="0">
              <a:latin typeface="Courier" charset="0"/>
              <a:cs typeface="Courier" charset="0"/>
            </a:endParaRPr>
          </a:p>
          <a:p>
            <a:pPr marL="633730" marR="2633980" indent="-28892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.collect(Collectors.groupingBy(  w -&gt; w.substring(0, 1),  Collectors.averagingInt(</a:t>
            </a:r>
            <a:endParaRPr sz="950" dirty="0">
              <a:latin typeface="Courier" charset="0"/>
              <a:cs typeface="Courier" charset="0"/>
            </a:endParaRPr>
          </a:p>
          <a:p>
            <a:pPr marL="922655">
              <a:lnSpc>
                <a:spcPts val="1090"/>
              </a:lnSpc>
            </a:pPr>
            <a:r>
              <a:rPr sz="950" spc="-5" dirty="0">
                <a:latin typeface="Courier" charset="0"/>
                <a:cs typeface="Courier" charset="0"/>
              </a:rPr>
              <a:t>w -&gt;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w.length())));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9302"/>
            <a:ext cx="59359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40"/>
              </a:lnSpc>
            </a:pPr>
            <a:r>
              <a:rPr sz="1300" spc="5" dirty="0">
                <a:latin typeface="Arial"/>
                <a:cs typeface="Arial"/>
              </a:rPr>
              <a:t>Associate </a:t>
            </a:r>
            <a:r>
              <a:rPr sz="1300" dirty="0">
                <a:latin typeface="Arial"/>
                <a:cs typeface="Arial"/>
              </a:rPr>
              <a:t>with </a:t>
            </a:r>
            <a:r>
              <a:rPr sz="1300" spc="5" dirty="0">
                <a:latin typeface="Arial"/>
                <a:cs typeface="Arial"/>
              </a:rPr>
              <a:t>each </a:t>
            </a:r>
            <a:r>
              <a:rPr sz="1300" dirty="0">
                <a:latin typeface="Arial"/>
                <a:cs typeface="Arial"/>
              </a:rPr>
              <a:t>letter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string containing all </a:t>
            </a:r>
            <a:r>
              <a:rPr sz="1300" spc="5" dirty="0">
                <a:latin typeface="Arial"/>
                <a:cs typeface="Arial"/>
              </a:rPr>
              <a:t>words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words </a:t>
            </a:r>
            <a:r>
              <a:rPr sz="1300" dirty="0">
                <a:latin typeface="Arial"/>
                <a:cs typeface="Arial"/>
              </a:rPr>
              <a:t>starting with that  letter, </a:t>
            </a:r>
            <a:r>
              <a:rPr sz="1300" spc="5" dirty="0">
                <a:latin typeface="Arial"/>
                <a:cs typeface="Arial"/>
              </a:rPr>
              <a:t>separated by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commas.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880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663526"/>
            <a:ext cx="5234940" cy="76559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44805" marR="2345055" indent="-288925">
              <a:lnSpc>
                <a:spcPts val="1120"/>
              </a:lnSpc>
              <a:spcBef>
                <a:spcPts val="470"/>
              </a:spcBef>
            </a:pPr>
            <a:r>
              <a:rPr sz="950" spc="-5" dirty="0">
                <a:latin typeface="Courier" charset="0"/>
                <a:cs typeface="Courier" charset="0"/>
              </a:rPr>
              <a:t>Map&lt;String, String&gt; wordsStartingWith =  Stream.of(words)</a:t>
            </a:r>
            <a:endParaRPr sz="950" dirty="0">
              <a:latin typeface="Courier" charset="0"/>
              <a:cs typeface="Courier" charset="0"/>
            </a:endParaRPr>
          </a:p>
          <a:p>
            <a:pPr marL="633730" marR="2345055">
              <a:lnSpc>
                <a:spcPts val="1120"/>
              </a:lnSpc>
            </a:pPr>
            <a:r>
              <a:rPr sz="950" spc="-5" dirty="0">
                <a:latin typeface="Courier" charset="0"/>
                <a:cs typeface="Courier" charset="0"/>
              </a:rPr>
              <a:t>.collect(Collectors.groupingBy(  w -&gt; w.substring(0, 1),  Collectors.joining(",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")));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345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Collecting </a:t>
            </a:r>
            <a:r>
              <a:rPr spc="45" dirty="0"/>
              <a:t>Counts </a:t>
            </a:r>
            <a:r>
              <a:rPr spc="25" dirty="0"/>
              <a:t>and</a:t>
            </a:r>
            <a:r>
              <a:rPr spc="45" dirty="0"/>
              <a:t> </a:t>
            </a:r>
            <a:r>
              <a:rPr spc="5" dirty="0"/>
              <a:t>Sums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30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5642"/>
            <a:ext cx="531812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10" dirty="0">
                <a:latin typeface="Courier" charset="0"/>
                <a:cs typeface="Courier" charset="0"/>
              </a:rPr>
              <a:t>Collectors.counting()</a:t>
            </a:r>
            <a:r>
              <a:rPr sz="1550" spc="-505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count the group values: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86257"/>
            <a:ext cx="5234940" cy="609516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Map&lt;String, Long&gt; groupCounts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Stream.of(words)</a:t>
            </a:r>
            <a:endParaRPr sz="650" dirty="0">
              <a:latin typeface="Courier" charset="0"/>
              <a:cs typeface="Courier" charset="0"/>
            </a:endParaRPr>
          </a:p>
          <a:p>
            <a:pPr marL="358775" marR="3444240" indent="-151765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.collect(Collectors.groupingBy(  w -&gt; w.substring(0, 1),  </a:t>
            </a:r>
            <a:r>
              <a:rPr sz="650" b="1" spc="80" dirty="0">
                <a:solidFill>
                  <a:srgbClr val="FF0000"/>
                </a:solidFill>
                <a:latin typeface="Trebuchet MS"/>
                <a:cs typeface="Trebuchet MS"/>
              </a:rPr>
              <a:t>Collectors.counting()</a:t>
            </a:r>
            <a:r>
              <a:rPr sz="650" spc="80" dirty="0">
                <a:latin typeface="Courier" charset="0"/>
                <a:cs typeface="Courier" charset="0"/>
              </a:rPr>
              <a:t>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20691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348" y="268447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61384" y="845319"/>
            <a:ext cx="5392430" cy="2273104"/>
          </a:xfrm>
          <a:prstGeom prst="rect">
            <a:avLst/>
          </a:prstGeom>
        </p:spPr>
        <p:txBody>
          <a:bodyPr vert="horz" wrap="square" lIns="0" tIns="1075989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pc="10" dirty="0">
                <a:latin typeface="Courier" charset="0"/>
                <a:cs typeface="Courier" charset="0"/>
              </a:rPr>
              <a:t>groupCounts.get("a")</a:t>
            </a:r>
            <a:r>
              <a:rPr spc="-459" dirty="0">
                <a:latin typeface="Courier" charset="0"/>
                <a:cs typeface="Courier" charset="0"/>
              </a:rPr>
              <a:t> </a:t>
            </a:r>
            <a:r>
              <a:rPr spc="5" dirty="0"/>
              <a:t>is </a:t>
            </a:r>
            <a:r>
              <a:rPr spc="10" dirty="0"/>
              <a:t>the number </a:t>
            </a:r>
            <a:r>
              <a:rPr spc="5" dirty="0"/>
              <a:t>of </a:t>
            </a:r>
            <a:r>
              <a:rPr spc="10" dirty="0"/>
              <a:t>words </a:t>
            </a:r>
            <a:r>
              <a:rPr spc="5" dirty="0"/>
              <a:t>that start  </a:t>
            </a:r>
            <a:r>
              <a:rPr spc="10" dirty="0"/>
              <a:t>with an</a:t>
            </a:r>
            <a:r>
              <a:rPr spc="-85" dirty="0"/>
              <a:t> </a:t>
            </a:r>
            <a:r>
              <a:rPr spc="5" dirty="0"/>
              <a:t>a.</a:t>
            </a:r>
          </a:p>
          <a:p>
            <a:pPr marL="12700" marR="20320">
              <a:lnSpc>
                <a:spcPct val="120800"/>
              </a:lnSpc>
              <a:spcBef>
                <a:spcPts val="420"/>
              </a:spcBef>
            </a:pPr>
            <a:r>
              <a:rPr spc="10" dirty="0"/>
              <a:t>To sum up some aspect </a:t>
            </a:r>
            <a:r>
              <a:rPr spc="5" dirty="0"/>
              <a:t>of </a:t>
            </a:r>
            <a:r>
              <a:rPr spc="10" dirty="0"/>
              <a:t>group values, use</a:t>
            </a:r>
            <a:r>
              <a:rPr spc="-25" dirty="0"/>
              <a:t> </a:t>
            </a:r>
            <a:r>
              <a:rPr spc="10" dirty="0">
                <a:latin typeface="Courier" charset="0"/>
                <a:cs typeface="Courier" charset="0"/>
              </a:rPr>
              <a:t>summingInt</a:t>
            </a:r>
            <a:r>
              <a:rPr spc="10" dirty="0"/>
              <a:t>,  </a:t>
            </a:r>
            <a:r>
              <a:rPr spc="10" dirty="0">
                <a:latin typeface="Courier" charset="0"/>
                <a:cs typeface="Courier" charset="0"/>
              </a:rPr>
              <a:t>summingDouble</a:t>
            </a:r>
            <a:r>
              <a:rPr spc="10" dirty="0"/>
              <a:t>, and</a:t>
            </a:r>
            <a:r>
              <a:rPr spc="-20" dirty="0"/>
              <a:t> </a:t>
            </a:r>
            <a:r>
              <a:rPr spc="10" dirty="0">
                <a:latin typeface="Courier" charset="0"/>
                <a:cs typeface="Courier" charset="0"/>
              </a:rPr>
              <a:t>summingLong</a:t>
            </a:r>
            <a:r>
              <a:rPr spc="10" dirty="0"/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2165" y="3201712"/>
            <a:ext cx="5234940" cy="74469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7645" marR="2787650" indent="-151765">
              <a:lnSpc>
                <a:spcPct val="144000"/>
              </a:lnSpc>
              <a:spcBef>
                <a:spcPts val="235"/>
              </a:spcBef>
            </a:pPr>
            <a:r>
              <a:rPr sz="650" spc="5" dirty="0">
                <a:latin typeface="Courier" charset="0"/>
                <a:cs typeface="Courier" charset="0"/>
              </a:rPr>
              <a:t>Map&lt;String, Long&gt; groupSum = countries.collect(  Collectors.groupingBy(</a:t>
            </a:r>
            <a:endParaRPr sz="650" dirty="0">
              <a:latin typeface="Courier" charset="0"/>
              <a:cs typeface="Courier" charset="0"/>
            </a:endParaRPr>
          </a:p>
          <a:p>
            <a:pPr marL="358775" marR="172720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c -&gt; c.getContinent(), // The function for extracting the keys  Collectors.summingLong(</a:t>
            </a:r>
            <a:endParaRPr sz="650" dirty="0">
              <a:latin typeface="Courier" charset="0"/>
              <a:cs typeface="Courier" charset="0"/>
            </a:endParaRPr>
          </a:p>
          <a:p>
            <a:pPr marL="510540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c -&gt; c.getPopulation()))); // The function for getting the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summands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348" y="422727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384" y="4079450"/>
            <a:ext cx="515366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Courier" charset="0"/>
                <a:cs typeface="Courier" charset="0"/>
              </a:rPr>
              <a:t>groupSum.get("Asia")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is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5" dirty="0">
                <a:latin typeface="Arial"/>
                <a:cs typeface="Arial"/>
              </a:rPr>
              <a:t>total </a:t>
            </a:r>
            <a:r>
              <a:rPr sz="1550" spc="10" dirty="0">
                <a:latin typeface="Arial"/>
                <a:cs typeface="Arial"/>
              </a:rPr>
              <a:t>population </a:t>
            </a:r>
            <a:r>
              <a:rPr sz="1550" spc="5" dirty="0">
                <a:latin typeface="Arial"/>
                <a:cs typeface="Arial"/>
              </a:rPr>
              <a:t>of </a:t>
            </a:r>
            <a:r>
              <a:rPr sz="1550" spc="10" dirty="0">
                <a:latin typeface="Arial"/>
                <a:cs typeface="Arial"/>
              </a:rPr>
              <a:t>Asian  countries.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937073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5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797" y="267997"/>
            <a:ext cx="4156075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60"/>
              </a:lnSpc>
            </a:pPr>
            <a:r>
              <a:rPr spc="30" dirty="0"/>
              <a:t>Collecting </a:t>
            </a:r>
            <a:r>
              <a:rPr spc="5" dirty="0"/>
              <a:t>Average, </a:t>
            </a:r>
            <a:r>
              <a:rPr spc="-5" dirty="0"/>
              <a:t>Maximum,  </a:t>
            </a:r>
            <a:r>
              <a:rPr spc="35" dirty="0"/>
              <a:t>Minimum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12670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216774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249771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1110236"/>
            <a:ext cx="5093970" cy="153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10" dirty="0">
                <a:latin typeface="Courier" charset="0"/>
                <a:cs typeface="Courier" charset="0"/>
              </a:rPr>
              <a:t>Collectors </a:t>
            </a:r>
            <a:r>
              <a:rPr sz="1550" spc="10" dirty="0">
                <a:latin typeface="Arial"/>
                <a:cs typeface="Arial"/>
              </a:rPr>
              <a:t>methods </a:t>
            </a:r>
            <a:r>
              <a:rPr sz="1550" spc="10" dirty="0">
                <a:latin typeface="Courier" charset="0"/>
                <a:cs typeface="Courier" charset="0"/>
              </a:rPr>
              <a:t>averagingInt</a:t>
            </a:r>
            <a:r>
              <a:rPr sz="1550" spc="10" dirty="0">
                <a:latin typeface="Arial"/>
                <a:cs typeface="Arial"/>
              </a:rPr>
              <a:t>,  </a:t>
            </a:r>
            <a:r>
              <a:rPr sz="1550" spc="10" dirty="0">
                <a:latin typeface="Courier" charset="0"/>
                <a:cs typeface="Courier" charset="0"/>
              </a:rPr>
              <a:t>averagingDouble</a:t>
            </a:r>
            <a:r>
              <a:rPr sz="1550" spc="10" dirty="0">
                <a:latin typeface="Arial"/>
                <a:cs typeface="Arial"/>
              </a:rPr>
              <a:t>, and </a:t>
            </a:r>
            <a:r>
              <a:rPr sz="1550" spc="10" dirty="0">
                <a:latin typeface="Courier" charset="0"/>
                <a:cs typeface="Courier" charset="0"/>
              </a:rPr>
              <a:t>averagingLong</a:t>
            </a:r>
            <a:r>
              <a:rPr sz="1550" spc="-47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work </a:t>
            </a:r>
            <a:r>
              <a:rPr sz="1550" spc="5" dirty="0">
                <a:latin typeface="Arial"/>
                <a:cs typeface="Arial"/>
              </a:rPr>
              <a:t>just like  </a:t>
            </a:r>
            <a:r>
              <a:rPr sz="1550" spc="10" dirty="0">
                <a:latin typeface="Courier" charset="0"/>
                <a:cs typeface="Courier" charset="0"/>
              </a:rPr>
              <a:t>summingXxx</a:t>
            </a:r>
            <a:r>
              <a:rPr sz="1550" spc="10" dirty="0">
                <a:latin typeface="Arial"/>
                <a:cs typeface="Arial"/>
              </a:rPr>
              <a:t>.</a:t>
            </a:r>
            <a:endParaRPr sz="1550" dirty="0">
              <a:latin typeface="Arial"/>
              <a:cs typeface="Arial"/>
            </a:endParaRPr>
          </a:p>
          <a:p>
            <a:pPr marL="12700" marR="531495">
              <a:lnSpc>
                <a:spcPct val="139700"/>
              </a:lnSpc>
            </a:pPr>
            <a:r>
              <a:rPr sz="1550" spc="10" dirty="0">
                <a:latin typeface="Arial"/>
                <a:cs typeface="Arial"/>
              </a:rPr>
              <a:t>Return 0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empty groups </a:t>
            </a:r>
            <a:r>
              <a:rPr sz="1550" spc="5" dirty="0">
                <a:latin typeface="Arial"/>
                <a:cs typeface="Arial"/>
              </a:rPr>
              <a:t>(not </a:t>
            </a:r>
            <a:r>
              <a:rPr sz="1550" spc="10" dirty="0">
                <a:latin typeface="Arial"/>
                <a:cs typeface="Arial"/>
              </a:rPr>
              <a:t>an </a:t>
            </a:r>
            <a:r>
              <a:rPr sz="1550" spc="10" dirty="0">
                <a:latin typeface="Courier" charset="0"/>
                <a:cs typeface="Courier" charset="0"/>
              </a:rPr>
              <a:t>Option</a:t>
            </a:r>
            <a:r>
              <a:rPr sz="1550" spc="10" dirty="0">
                <a:latin typeface="Arial"/>
                <a:cs typeface="Arial"/>
              </a:rPr>
              <a:t>).  Average word length grouped by </a:t>
            </a:r>
            <a:r>
              <a:rPr sz="1550" spc="5" dirty="0">
                <a:latin typeface="Arial"/>
                <a:cs typeface="Arial"/>
              </a:rPr>
              <a:t>starting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character: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2720661"/>
            <a:ext cx="5234940" cy="60400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2479040" algn="ctr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Map&lt;String, Double&gt; groupAverages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Stream.of(words)</a:t>
            </a:r>
            <a:endParaRPr sz="650" dirty="0">
              <a:latin typeface="Courier" charset="0"/>
              <a:cs typeface="Courier" charset="0"/>
            </a:endParaRPr>
          </a:p>
          <a:p>
            <a:pPr marL="358775" marR="3444240" indent="-151765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.collect(Collectors.groupingBy(  w -&gt; w.substring(0,</a:t>
            </a:r>
            <a:r>
              <a:rPr sz="650" spc="-7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1),</a:t>
            </a:r>
            <a:endParaRPr sz="650" dirty="0">
              <a:latin typeface="Courier" charset="0"/>
              <a:cs typeface="Courier" charset="0"/>
            </a:endParaRPr>
          </a:p>
          <a:p>
            <a:pPr marR="2378075" algn="ctr">
              <a:lnSpc>
                <a:spcPct val="100000"/>
              </a:lnSpc>
              <a:spcBef>
                <a:spcPts val="340"/>
              </a:spcBef>
            </a:pPr>
            <a:r>
              <a:rPr sz="650" b="1" spc="90" dirty="0">
                <a:solidFill>
                  <a:srgbClr val="FF0000"/>
                </a:solidFill>
                <a:latin typeface="Trebuchet MS"/>
                <a:cs typeface="Trebuchet MS"/>
              </a:rPr>
              <a:t>Collectors.averagingInt(String::length)</a:t>
            </a:r>
            <a:r>
              <a:rPr sz="650" spc="90" dirty="0">
                <a:latin typeface="Courier" charset="0"/>
                <a:cs typeface="Courier" charset="0"/>
              </a:rPr>
              <a:t>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361245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3504788"/>
            <a:ext cx="469328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" charset="0"/>
                <a:cs typeface="Courier" charset="0"/>
              </a:rPr>
              <a:t>maxBy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50" spc="10" dirty="0">
                <a:latin typeface="Courier" charset="0"/>
                <a:cs typeface="Courier" charset="0"/>
              </a:rPr>
              <a:t>minBy</a:t>
            </a:r>
            <a:r>
              <a:rPr sz="1550" spc="-565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use a comparison function and return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550" spc="10" dirty="0">
                <a:latin typeface="Courier" charset="0"/>
                <a:cs typeface="Courier" charset="0"/>
              </a:rPr>
              <a:t>Optional</a:t>
            </a:r>
            <a:r>
              <a:rPr sz="1550" spc="-54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results: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4120778"/>
            <a:ext cx="5234940" cy="88100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Map&lt;String, Optional&lt;String&gt;&gt; groupLongest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Stream.of(words)</a:t>
            </a:r>
            <a:endParaRPr sz="650" dirty="0">
              <a:latin typeface="Courier" charset="0"/>
              <a:cs typeface="Courier" charset="0"/>
            </a:endParaRPr>
          </a:p>
          <a:p>
            <a:pPr marL="20764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Collectors.groupingBy(</a:t>
            </a:r>
            <a:endParaRPr sz="650" dirty="0">
              <a:latin typeface="Courier" charset="0"/>
              <a:cs typeface="Courier" charset="0"/>
            </a:endParaRPr>
          </a:p>
          <a:p>
            <a:pPr marL="510540" marR="1525270">
              <a:lnSpc>
                <a:spcPct val="144000"/>
              </a:lnSpc>
            </a:pPr>
            <a:r>
              <a:rPr sz="650" spc="5" dirty="0">
                <a:latin typeface="Courier" charset="0"/>
                <a:cs typeface="Courier" charset="0"/>
              </a:rPr>
              <a:t>w -&gt; w.substring(0, 1), // The function for extracting the keys  Collectors.maxBy(</a:t>
            </a:r>
            <a:endParaRPr sz="650" dirty="0">
              <a:latin typeface="Courier" charset="0"/>
              <a:cs typeface="Courier" charset="0"/>
            </a:endParaRPr>
          </a:p>
          <a:p>
            <a:pPr marL="66230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(v, w) -&gt; v.length() - w.length()))); // The comparator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function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3354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Parallel</a:t>
            </a:r>
            <a:r>
              <a:rPr spc="-1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6350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1384" y="855842"/>
            <a:ext cx="35096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10" dirty="0">
                <a:latin typeface="Courier" charset="0"/>
                <a:cs typeface="Courier" charset="0"/>
              </a:rPr>
              <a:t>parallelStream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on a </a:t>
            </a:r>
            <a:r>
              <a:rPr sz="1550" spc="5" dirty="0">
                <a:latin typeface="Arial"/>
                <a:cs typeface="Arial"/>
              </a:rPr>
              <a:t>collection: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1186458"/>
            <a:ext cx="5234940" cy="1774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words.parallelStream();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348" y="164127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1384" y="1533606"/>
            <a:ext cx="302006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Or use </a:t>
            </a:r>
            <a:r>
              <a:rPr sz="1550" spc="10" dirty="0">
                <a:latin typeface="Courier" charset="0"/>
                <a:cs typeface="Courier" charset="0"/>
              </a:rPr>
              <a:t>parallel</a:t>
            </a:r>
            <a:r>
              <a:rPr sz="1550" spc="-56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on any stream: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165" y="1873139"/>
            <a:ext cx="5234940" cy="1774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Stream.of(wordArray).parallel();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348" y="231903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348" y="292545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48" y="32554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48" y="385292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1384" y="2171212"/>
            <a:ext cx="5033645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6720">
              <a:lnSpc>
                <a:spcPct val="117000"/>
              </a:lnSpc>
            </a:pPr>
            <a:r>
              <a:rPr sz="1550" spc="15" dirty="0">
                <a:latin typeface="Arial"/>
                <a:cs typeface="Arial"/>
              </a:rPr>
              <a:t>When </a:t>
            </a:r>
            <a:r>
              <a:rPr sz="1550" spc="10" dirty="0">
                <a:latin typeface="Arial"/>
                <a:cs typeface="Arial"/>
              </a:rPr>
              <a:t>the terminal method executes, operations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are  </a:t>
            </a:r>
            <a:r>
              <a:rPr sz="1550" spc="5" dirty="0">
                <a:latin typeface="Arial"/>
                <a:cs typeface="Arial"/>
              </a:rPr>
              <a:t>parallelized.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50" spc="5" dirty="0">
                <a:latin typeface="Arial"/>
                <a:cs typeface="Arial"/>
              </a:rPr>
              <a:t>Intent: </a:t>
            </a:r>
            <a:r>
              <a:rPr sz="1550" spc="15" dirty="0">
                <a:latin typeface="Arial"/>
                <a:cs typeface="Arial"/>
              </a:rPr>
              <a:t>Same </a:t>
            </a:r>
            <a:r>
              <a:rPr sz="1550" spc="5" dirty="0">
                <a:latin typeface="Arial"/>
                <a:cs typeface="Arial"/>
              </a:rPr>
              <a:t>result </a:t>
            </a:r>
            <a:r>
              <a:rPr sz="1550" spc="10" dirty="0">
                <a:latin typeface="Arial"/>
                <a:cs typeface="Arial"/>
              </a:rPr>
              <a:t>as when run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sequentially.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Just </a:t>
            </a:r>
            <a:r>
              <a:rPr sz="1550" spc="5" dirty="0">
                <a:latin typeface="Arial"/>
                <a:cs typeface="Arial"/>
              </a:rPr>
              <a:t>faster </a:t>
            </a:r>
            <a:r>
              <a:rPr sz="1550" spc="10" dirty="0">
                <a:latin typeface="Arial"/>
                <a:cs typeface="Arial"/>
              </a:rPr>
              <a:t>because the work </a:t>
            </a:r>
            <a:r>
              <a:rPr sz="1550" spc="5" dirty="0">
                <a:latin typeface="Arial"/>
                <a:cs typeface="Arial"/>
              </a:rPr>
              <a:t>is distributed </a:t>
            </a:r>
            <a:r>
              <a:rPr sz="1550" spc="10" dirty="0">
                <a:latin typeface="Arial"/>
                <a:cs typeface="Arial"/>
              </a:rPr>
              <a:t>over available  processors.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50" spc="10" dirty="0">
                <a:latin typeface="Arial"/>
                <a:cs typeface="Arial"/>
              </a:rPr>
              <a:t>Example: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165" y="4084789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2577465" algn="ctr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long result =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wordStream.parallel()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.filter(w -&gt; w.length() 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10)</a:t>
            </a:r>
            <a:endParaRPr sz="95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.count();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9348" y="481605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1384" y="4708392"/>
            <a:ext cx="4123054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The underlying data </a:t>
            </a:r>
            <a:r>
              <a:rPr sz="1550" spc="5" dirty="0">
                <a:latin typeface="Arial"/>
                <a:cs typeface="Arial"/>
              </a:rPr>
              <a:t>is partitioned in </a:t>
            </a:r>
            <a:r>
              <a:rPr sz="1550" i="1" spc="10" dirty="0">
                <a:latin typeface="Arial"/>
                <a:cs typeface="Arial"/>
              </a:rPr>
              <a:t>n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regions</a:t>
            </a:r>
            <a:r>
              <a:rPr sz="1550" spc="10" dirty="0" smtClean="0">
                <a:latin typeface="Arial"/>
                <a:cs typeface="Arial"/>
              </a:rPr>
              <a:t>.</a:t>
            </a:r>
            <a:endParaRPr lang="en-US" sz="1550" spc="1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200" spc="10" dirty="0">
                <a:latin typeface="Arial"/>
                <a:cs typeface="Arial"/>
              </a:rPr>
              <a:t>The </a:t>
            </a:r>
            <a:r>
              <a:rPr lang="en-US" sz="1200" spc="5" dirty="0">
                <a:latin typeface="Arial"/>
                <a:cs typeface="Arial"/>
              </a:rPr>
              <a:t>filtering </a:t>
            </a:r>
            <a:r>
              <a:rPr lang="en-US" sz="1200" spc="10" dirty="0">
                <a:latin typeface="Arial"/>
                <a:cs typeface="Arial"/>
              </a:rPr>
              <a:t>and counting executes</a:t>
            </a:r>
            <a:r>
              <a:rPr lang="en-US" sz="1200" spc="-45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concurrently.  </a:t>
            </a:r>
            <a:endParaRPr lang="en-US" sz="1200" spc="1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200" spc="15" dirty="0" smtClean="0">
                <a:latin typeface="Arial"/>
                <a:cs typeface="Arial"/>
              </a:rPr>
              <a:t>When </a:t>
            </a:r>
            <a:r>
              <a:rPr lang="en-US" sz="1200" spc="5" dirty="0">
                <a:latin typeface="Arial"/>
                <a:cs typeface="Arial"/>
              </a:rPr>
              <a:t>all </a:t>
            </a:r>
            <a:r>
              <a:rPr lang="en-US" sz="1200" spc="10" dirty="0">
                <a:latin typeface="Arial"/>
                <a:cs typeface="Arial"/>
              </a:rPr>
              <a:t>counts are ready, they are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combined.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497" y="629446"/>
            <a:ext cx="5252720" cy="71755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Effective</a:t>
            </a:r>
            <a:r>
              <a:rPr spc="45" dirty="0"/>
              <a:t> </a:t>
            </a:r>
            <a:r>
              <a:rPr spc="15" dirty="0"/>
              <a:t>Parallelization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99348" y="95049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48" y="155691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348" y="217225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1384" y="802667"/>
            <a:ext cx="5354320" cy="151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6415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Streams from arrays and </a:t>
            </a:r>
            <a:r>
              <a:rPr sz="1550" spc="5" dirty="0">
                <a:latin typeface="Arial"/>
                <a:cs typeface="Arial"/>
              </a:rPr>
              <a:t>lists </a:t>
            </a:r>
            <a:r>
              <a:rPr sz="1550" spc="10" dirty="0">
                <a:latin typeface="Arial"/>
                <a:cs typeface="Arial"/>
              </a:rPr>
              <a:t>are </a:t>
            </a:r>
            <a:r>
              <a:rPr sz="1550" i="1" spc="10" dirty="0">
                <a:latin typeface="Arial"/>
                <a:cs typeface="Arial"/>
              </a:rPr>
              <a:t>ordered</a:t>
            </a:r>
            <a:r>
              <a:rPr sz="1550" spc="10" dirty="0">
                <a:latin typeface="Arial"/>
                <a:cs typeface="Arial"/>
              </a:rPr>
              <a:t>. Results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are  </a:t>
            </a:r>
            <a:r>
              <a:rPr sz="1550" spc="5" dirty="0">
                <a:latin typeface="Arial"/>
                <a:cs typeface="Arial"/>
              </a:rPr>
              <a:t>predictable, </a:t>
            </a:r>
            <a:r>
              <a:rPr sz="1550" spc="10" dirty="0">
                <a:latin typeface="Arial"/>
                <a:cs typeface="Arial"/>
              </a:rPr>
              <a:t>even on </a:t>
            </a:r>
            <a:r>
              <a:rPr sz="1550" spc="5" dirty="0">
                <a:latin typeface="Arial"/>
                <a:cs typeface="Arial"/>
              </a:rPr>
              <a:t>parallel</a:t>
            </a:r>
            <a:r>
              <a:rPr sz="1550" spc="10" dirty="0">
                <a:latin typeface="Arial"/>
                <a:cs typeface="Arial"/>
              </a:rPr>
              <a:t> streams.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550" spc="10" dirty="0">
                <a:latin typeface="Arial"/>
                <a:cs typeface="Arial"/>
              </a:rPr>
              <a:t>Use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findAny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instead</a:t>
            </a:r>
            <a:r>
              <a:rPr sz="1550" spc="5" dirty="0">
                <a:latin typeface="Arial"/>
                <a:cs typeface="Arial"/>
              </a:rPr>
              <a:t> of </a:t>
            </a:r>
            <a:r>
              <a:rPr sz="1550" spc="10" dirty="0">
                <a:latin typeface="Courier" charset="0"/>
                <a:cs typeface="Courier" charset="0"/>
              </a:rPr>
              <a:t>findFirst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</a:t>
            </a:r>
            <a:r>
              <a:rPr sz="1550" spc="5" dirty="0">
                <a:latin typeface="Arial"/>
                <a:cs typeface="Arial"/>
              </a:rPr>
              <a:t> don't </a:t>
            </a:r>
            <a:r>
              <a:rPr sz="1550" spc="10" dirty="0">
                <a:latin typeface="Arial"/>
                <a:cs typeface="Arial"/>
              </a:rPr>
              <a:t>care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about  ordering.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5" dirty="0">
                <a:latin typeface="Arial"/>
                <a:cs typeface="Arial"/>
              </a:rPr>
              <a:t>Call </a:t>
            </a:r>
            <a:r>
              <a:rPr sz="1550" spc="10" dirty="0">
                <a:latin typeface="Courier" charset="0"/>
                <a:cs typeface="Courier" charset="0"/>
              </a:rPr>
              <a:t>unordered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speed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up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limit</a:t>
            </a:r>
            <a:r>
              <a:rPr sz="1550" spc="-500" dirty="0">
                <a:latin typeface="Courier" charset="0"/>
                <a:cs typeface="Courier" charset="0"/>
              </a:rPr>
              <a:t> </a:t>
            </a:r>
            <a:r>
              <a:rPr sz="1550" spc="10" dirty="0">
                <a:latin typeface="Arial"/>
                <a:cs typeface="Arial"/>
              </a:rPr>
              <a:t>or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10" dirty="0">
                <a:latin typeface="Courier" charset="0"/>
                <a:cs typeface="Courier" charset="0"/>
              </a:rPr>
              <a:t>distinct</a:t>
            </a:r>
            <a:r>
              <a:rPr sz="1550" spc="10" dirty="0">
                <a:latin typeface="Arial"/>
                <a:cs typeface="Arial"/>
              </a:rPr>
              <a:t>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2395198"/>
            <a:ext cx="5234940" cy="17747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49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Stream&lt;String&gt; sample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words.parallelStream().unordered().limit(n);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348" y="285893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384" y="2711106"/>
            <a:ext cx="530923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Use </a:t>
            </a:r>
            <a:r>
              <a:rPr sz="1550" spc="10" dirty="0">
                <a:latin typeface="Courier" charset="0"/>
                <a:cs typeface="Courier" charset="0"/>
              </a:rPr>
              <a:t>groupingByConcurrent</a:t>
            </a:r>
            <a:r>
              <a:rPr sz="1550" spc="-490" dirty="0">
                <a:latin typeface="Courier" charset="0"/>
                <a:cs typeface="Courier" charset="0"/>
              </a:rPr>
              <a:t>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speed up grouping </a:t>
            </a:r>
            <a:r>
              <a:rPr sz="1550" spc="5" dirty="0">
                <a:latin typeface="Arial"/>
                <a:cs typeface="Arial"/>
              </a:rPr>
              <a:t>if </a:t>
            </a:r>
            <a:r>
              <a:rPr sz="1550" spc="10" dirty="0">
                <a:latin typeface="Arial"/>
                <a:cs typeface="Arial"/>
              </a:rPr>
              <a:t>you  </a:t>
            </a:r>
            <a:r>
              <a:rPr sz="1550" spc="5" dirty="0">
                <a:latin typeface="Arial"/>
                <a:cs typeface="Arial"/>
              </a:rPr>
              <a:t>don't </a:t>
            </a:r>
            <a:r>
              <a:rPr sz="1550" spc="10" dirty="0">
                <a:latin typeface="Arial"/>
                <a:cs typeface="Arial"/>
              </a:rPr>
              <a:t>care about the order </a:t>
            </a:r>
            <a:r>
              <a:rPr sz="1550" spc="5" dirty="0">
                <a:latin typeface="Arial"/>
                <a:cs typeface="Arial"/>
              </a:rPr>
              <a:t>in </a:t>
            </a:r>
            <a:r>
              <a:rPr sz="1550" spc="10" dirty="0">
                <a:latin typeface="Arial"/>
                <a:cs typeface="Arial"/>
              </a:rPr>
              <a:t>which the values are  processed: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165" y="3634792"/>
            <a:ext cx="5234940" cy="88870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7645" marR="3596004" indent="-151765">
              <a:lnSpc>
                <a:spcPct val="144000"/>
              </a:lnSpc>
              <a:spcBef>
                <a:spcPts val="235"/>
              </a:spcBef>
            </a:pPr>
            <a:r>
              <a:rPr sz="650" spc="5" dirty="0">
                <a:latin typeface="Courier" charset="0"/>
                <a:cs typeface="Courier" charset="0"/>
              </a:rPr>
              <a:t>Map&lt;Integer, Long&gt; wordCounts =  words.parallelStream()</a:t>
            </a:r>
            <a:endParaRPr sz="650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latin typeface="Courier" charset="0"/>
                <a:cs typeface="Courier" charset="0"/>
              </a:rPr>
              <a:t>.collect(</a:t>
            </a:r>
            <a:endParaRPr sz="650" dirty="0">
              <a:latin typeface="Courier" charset="0"/>
              <a:cs typeface="Courier" charset="0"/>
            </a:endParaRPr>
          </a:p>
          <a:p>
            <a:pPr marL="510540" marR="3090545" indent="-635">
              <a:lnSpc>
                <a:spcPct val="144000"/>
              </a:lnSpc>
            </a:pPr>
            <a:r>
              <a:rPr sz="650" b="1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650" b="1" spc="2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650" b="1" spc="204" dirty="0">
                <a:solidFill>
                  <a:srgbClr val="FF0000"/>
                </a:solidFill>
                <a:latin typeface="Trebuchet MS"/>
                <a:cs typeface="Trebuchet MS"/>
              </a:rPr>
              <a:t>ll</a:t>
            </a:r>
            <a:r>
              <a:rPr sz="650" b="1" spc="2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650" b="1" spc="6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650" b="1" spc="14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650" b="1" spc="2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650" b="1" spc="1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650" b="1" spc="114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650" b="1" spc="15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650" b="1" spc="7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650" b="1" spc="1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650" b="1" spc="2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650" b="1" spc="1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650" b="1" spc="20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650" b="1" spc="7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650" b="1" spc="50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650" b="1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650" b="1" spc="2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650" b="1" spc="6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650" b="1" spc="120" dirty="0">
                <a:solidFill>
                  <a:srgbClr val="FF0000"/>
                </a:solidFill>
                <a:latin typeface="Trebuchet MS"/>
                <a:cs typeface="Trebuchet MS"/>
              </a:rPr>
              <a:t>rr</a:t>
            </a:r>
            <a:r>
              <a:rPr sz="650" b="1" spc="2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650" b="1" spc="1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650" b="1" spc="1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650" spc="5" dirty="0">
                <a:latin typeface="Courier" charset="0"/>
                <a:cs typeface="Courier" charset="0"/>
              </a:rPr>
              <a:t>(  String::length,  Collectors.counting()));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25367"/>
            <a:ext cx="551116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do you compute </a:t>
            </a:r>
            <a:r>
              <a:rPr sz="130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sum </a:t>
            </a:r>
            <a:r>
              <a:rPr sz="1300" dirty="0">
                <a:latin typeface="Arial"/>
                <a:cs typeface="Arial"/>
              </a:rPr>
              <a:t>of all positive </a:t>
            </a:r>
            <a:r>
              <a:rPr sz="1300" spc="5" dirty="0">
                <a:latin typeface="Arial"/>
                <a:cs typeface="Arial"/>
              </a:rPr>
              <a:t>values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an </a:t>
            </a:r>
            <a:r>
              <a:rPr sz="1300" dirty="0">
                <a:latin typeface="Arial"/>
                <a:cs typeface="Arial"/>
              </a:rPr>
              <a:t>array of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integers?</a:t>
            </a:r>
            <a:endParaRPr sz="13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472033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 sum =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IntStream.of(values)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.filter(n -&gt; n &gt;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0)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.sum();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797" y="816967"/>
            <a:ext cx="5362575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do you </a:t>
            </a:r>
            <a:r>
              <a:rPr sz="1300" dirty="0">
                <a:latin typeface="Arial"/>
                <a:cs typeface="Arial"/>
              </a:rPr>
              <a:t>find the position of the </a:t>
            </a:r>
            <a:r>
              <a:rPr sz="1300" i="1" dirty="0">
                <a:latin typeface="Arial"/>
                <a:cs typeface="Arial"/>
              </a:rPr>
              <a:t>last </a:t>
            </a:r>
            <a:r>
              <a:rPr sz="1300" spc="5" dirty="0">
                <a:latin typeface="Arial"/>
                <a:cs typeface="Arial"/>
              </a:rPr>
              <a:t>space </a:t>
            </a:r>
            <a:r>
              <a:rPr sz="1300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a </a:t>
            </a:r>
            <a:r>
              <a:rPr sz="1300" dirty="0">
                <a:latin typeface="Arial"/>
                <a:cs typeface="Arial"/>
              </a:rPr>
              <a:t>string, </a:t>
            </a:r>
            <a:r>
              <a:rPr sz="1300" spc="5" dirty="0">
                <a:latin typeface="Arial"/>
                <a:cs typeface="Arial"/>
              </a:rPr>
              <a:t>using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streams?</a:t>
            </a:r>
            <a:endParaRPr sz="1300" dirty="0">
              <a:latin typeface="Arial"/>
              <a:cs typeface="Arial"/>
            </a:endParaRPr>
          </a:p>
          <a:p>
            <a:pPr marL="311785" marR="234315">
              <a:lnSpc>
                <a:spcPct val="117000"/>
              </a:lnSpc>
              <a:spcBef>
                <a:spcPts val="610"/>
              </a:spcBef>
            </a:pPr>
            <a:r>
              <a:rPr sz="1550" b="1" spc="10" dirty="0">
                <a:latin typeface="Arial"/>
                <a:cs typeface="Arial"/>
              </a:rPr>
              <a:t>Answer: </a:t>
            </a:r>
            <a:r>
              <a:rPr sz="1550" spc="10" dirty="0">
                <a:latin typeface="Arial"/>
                <a:cs typeface="Arial"/>
              </a:rPr>
              <a:t>There are two possible approaches. You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can  </a:t>
            </a:r>
            <a:r>
              <a:rPr sz="1550" spc="5" dirty="0">
                <a:latin typeface="Arial"/>
                <a:cs typeface="Arial"/>
              </a:rPr>
              <a:t>collect all </a:t>
            </a:r>
            <a:r>
              <a:rPr sz="1550" spc="10" dirty="0">
                <a:latin typeface="Arial"/>
                <a:cs typeface="Arial"/>
              </a:rPr>
              <a:t>matches and then pick the </a:t>
            </a:r>
            <a:r>
              <a:rPr sz="1550" spc="5" dirty="0">
                <a:latin typeface="Arial"/>
                <a:cs typeface="Arial"/>
              </a:rPr>
              <a:t>last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one.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165" y="1740089"/>
            <a:ext cx="5234940" cy="1041311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int[] positions =</a:t>
            </a:r>
            <a:r>
              <a:rPr sz="950" spc="-8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IntStream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.range(0,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str.length)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.filter(i -&gt; str.charAt(i) == '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')</a:t>
            </a:r>
            <a:endParaRPr sz="950" dirty="0">
              <a:latin typeface="Courier" charset="0"/>
              <a:cs typeface="Courier" charset="0"/>
            </a:endParaRPr>
          </a:p>
          <a:p>
            <a:pPr marL="55880" marR="3933825" indent="288290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.toArray();  int lastPos =</a:t>
            </a:r>
            <a:r>
              <a:rPr sz="950" spc="-9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-1;</a:t>
            </a:r>
            <a:endParaRPr sz="950" dirty="0">
              <a:latin typeface="Courier" charset="0"/>
              <a:cs typeface="Courier" charset="0"/>
            </a:endParaRPr>
          </a:p>
          <a:p>
            <a:pPr marL="344805" marR="2417445" indent="-288925">
              <a:lnSpc>
                <a:spcPts val="1120"/>
              </a:lnSpc>
            </a:pPr>
            <a:r>
              <a:rPr sz="950" spc="-5" dirty="0">
                <a:latin typeface="Courier" charset="0"/>
                <a:cs typeface="Courier" charset="0"/>
              </a:rPr>
              <a:t>if (positions.length &gt; 0) { lastPos =  positions[positions.length - 1];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}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384" y="2943359"/>
            <a:ext cx="412305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Or you can move backward through the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string: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165" y="3273974"/>
            <a:ext cx="5234940" cy="759182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3589020" algn="ctr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int n 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str.length();</a:t>
            </a:r>
            <a:endParaRPr sz="950" dirty="0">
              <a:latin typeface="Courier" charset="0"/>
              <a:cs typeface="Courier" charset="0"/>
            </a:endParaRPr>
          </a:p>
          <a:p>
            <a:pPr marL="55880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int lastPos = IntStream.range(0,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n)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.filter(i -&gt; str.charAt(n - 1 - i) == '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')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.findFirst()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.orElse(-1);</a:t>
            </a:r>
            <a:endParaRPr sz="9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165" y="5195632"/>
            <a:ext cx="5234940" cy="53975"/>
          </a:xfrm>
          <a:custGeom>
            <a:avLst/>
            <a:gdLst/>
            <a:ahLst/>
            <a:cxnLst/>
            <a:rect l="l" t="t" r="r" b="b"/>
            <a:pathLst>
              <a:path w="5234940" h="53975">
                <a:moveTo>
                  <a:pt x="0" y="0"/>
                </a:moveTo>
                <a:lnTo>
                  <a:pt x="5234830" y="0"/>
                </a:lnTo>
                <a:lnTo>
                  <a:pt x="5234830" y="53887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2165" y="5195632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887"/>
                </a:moveTo>
                <a:lnTo>
                  <a:pt x="0" y="0"/>
                </a:lnTo>
              </a:path>
            </a:pathLst>
          </a:custGeom>
          <a:ln w="89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Self </a:t>
            </a:r>
            <a:r>
              <a:rPr spc="35" dirty="0"/>
              <a:t>Check </a:t>
            </a:r>
            <a:r>
              <a:rPr spc="-30" dirty="0"/>
              <a:t>19.47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1797" y="830186"/>
            <a:ext cx="590740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How do you </a:t>
            </a:r>
            <a:r>
              <a:rPr sz="1300" dirty="0">
                <a:latin typeface="Arial"/>
                <a:cs typeface="Arial"/>
              </a:rPr>
              <a:t>get the smallest </a:t>
            </a:r>
            <a:r>
              <a:rPr sz="1300" spc="5" dirty="0">
                <a:latin typeface="Arial"/>
                <a:cs typeface="Arial"/>
              </a:rPr>
              <a:t>area </a:t>
            </a:r>
            <a:r>
              <a:rPr sz="1300" dirty="0">
                <a:latin typeface="Arial"/>
                <a:cs typeface="Arial"/>
              </a:rPr>
              <a:t>of </a:t>
            </a:r>
            <a:r>
              <a:rPr sz="1300" spc="5" dirty="0">
                <a:latin typeface="Arial"/>
                <a:cs typeface="Arial"/>
              </a:rPr>
              <a:t>any </a:t>
            </a:r>
            <a:r>
              <a:rPr sz="1300" dirty="0">
                <a:latin typeface="Arial"/>
                <a:cs typeface="Arial"/>
              </a:rPr>
              <a:t>country </a:t>
            </a:r>
            <a:r>
              <a:rPr sz="1300" spc="5" dirty="0">
                <a:latin typeface="Arial"/>
                <a:cs typeface="Arial"/>
              </a:rPr>
              <a:t>from a </a:t>
            </a:r>
            <a:r>
              <a:rPr sz="1300" dirty="0">
                <a:latin typeface="Arial"/>
                <a:cs typeface="Arial"/>
              </a:rPr>
              <a:t>list of </a:t>
            </a:r>
            <a:r>
              <a:rPr sz="1300" spc="5" dirty="0">
                <a:latin typeface="Courier" charset="0"/>
                <a:cs typeface="Courier" charset="0"/>
              </a:rPr>
              <a:t>Country</a:t>
            </a:r>
            <a:r>
              <a:rPr sz="1300" spc="-370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objects,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1334" y="1035298"/>
            <a:ext cx="6273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Courier" charset="0"/>
                <a:cs typeface="Courier" charset="0"/>
              </a:rPr>
              <a:t>double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797" y="1028364"/>
            <a:ext cx="423037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499"/>
              </a:lnSpc>
            </a:pPr>
            <a:r>
              <a:rPr sz="1300" spc="5" dirty="0">
                <a:latin typeface="Arial"/>
                <a:cs typeface="Arial"/>
              </a:rPr>
              <a:t>assuming </a:t>
            </a:r>
            <a:r>
              <a:rPr sz="1300" dirty="0">
                <a:latin typeface="Arial"/>
                <a:cs typeface="Arial"/>
              </a:rPr>
              <a:t>that the </a:t>
            </a:r>
            <a:r>
              <a:rPr sz="1300" spc="5" dirty="0">
                <a:latin typeface="Courier" charset="0"/>
                <a:cs typeface="Courier" charset="0"/>
              </a:rPr>
              <a:t>Country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dirty="0">
                <a:latin typeface="Arial"/>
                <a:cs typeface="Arial"/>
              </a:rPr>
              <a:t>class </a:t>
            </a:r>
            <a:r>
              <a:rPr sz="1300" spc="5" dirty="0">
                <a:latin typeface="Arial"/>
                <a:cs typeface="Arial"/>
              </a:rPr>
              <a:t>has a method </a:t>
            </a:r>
            <a:r>
              <a:rPr sz="1300" spc="5" dirty="0">
                <a:latin typeface="Courier" charset="0"/>
                <a:cs typeface="Courier" charset="0"/>
              </a:rPr>
              <a:t>public  getArea()</a:t>
            </a:r>
            <a:r>
              <a:rPr sz="1300" spc="5" dirty="0">
                <a:latin typeface="Arial"/>
                <a:cs typeface="Arial"/>
              </a:rPr>
              <a:t>? How do you </a:t>
            </a:r>
            <a:r>
              <a:rPr sz="1300" dirty="0">
                <a:latin typeface="Arial"/>
                <a:cs typeface="Arial"/>
              </a:rPr>
              <a:t>get the country with that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area?</a:t>
            </a:r>
            <a:endParaRPr sz="1300" dirty="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925"/>
              </a:spcBef>
            </a:pPr>
            <a:r>
              <a:rPr sz="1550" b="1" spc="10" dirty="0">
                <a:latin typeface="Arial"/>
                <a:cs typeface="Arial"/>
              </a:rPr>
              <a:t>Answer: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165" y="1887076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double smallest 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countries.stream()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.mapToDouble(c -&gt;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c.getArea())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.min();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384" y="2519598"/>
            <a:ext cx="37344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To get the country, you could now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search: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165" y="2850214"/>
            <a:ext cx="5234940" cy="477054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Optional&lt;Country&gt;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smallestCountry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countries.stream()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30"/>
              </a:lnSpc>
            </a:pPr>
            <a:r>
              <a:rPr sz="950" spc="-5" dirty="0">
                <a:latin typeface="Courier" charset="0"/>
                <a:cs typeface="Courier" charset="0"/>
              </a:rPr>
              <a:t>.findAny(c -&gt; c.getArea() ==</a:t>
            </a:r>
            <a:r>
              <a:rPr sz="950" spc="-6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smallest);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384" y="3442579"/>
            <a:ext cx="488886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550" spc="10" dirty="0">
                <a:latin typeface="Arial"/>
                <a:cs typeface="Arial"/>
              </a:rPr>
              <a:t>But </a:t>
            </a:r>
            <a:r>
              <a:rPr sz="1550" spc="5" dirty="0">
                <a:latin typeface="Arial"/>
                <a:cs typeface="Arial"/>
              </a:rPr>
              <a:t>it is </a:t>
            </a:r>
            <a:r>
              <a:rPr sz="1550" spc="10" dirty="0">
                <a:latin typeface="Arial"/>
                <a:cs typeface="Arial"/>
              </a:rPr>
              <a:t>more </a:t>
            </a:r>
            <a:r>
              <a:rPr sz="1550" spc="5" dirty="0">
                <a:latin typeface="Arial"/>
                <a:cs typeface="Arial"/>
              </a:rPr>
              <a:t>efficient to </a:t>
            </a:r>
            <a:r>
              <a:rPr sz="1550" spc="10" dirty="0">
                <a:latin typeface="Arial"/>
                <a:cs typeface="Arial"/>
              </a:rPr>
              <a:t>search </a:t>
            </a:r>
            <a:r>
              <a:rPr sz="1550" spc="5" dirty="0">
                <a:latin typeface="Arial"/>
                <a:cs typeface="Arial"/>
              </a:rPr>
              <a:t>for </a:t>
            </a:r>
            <a:r>
              <a:rPr sz="1550" spc="10" dirty="0">
                <a:latin typeface="Arial"/>
                <a:cs typeface="Arial"/>
              </a:rPr>
              <a:t>the country with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the  minimal area. Then you need </a:t>
            </a:r>
            <a:r>
              <a:rPr sz="1550" spc="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specify 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comparator.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165" y="4089807"/>
            <a:ext cx="5234940" cy="618118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5880">
              <a:lnSpc>
                <a:spcPts val="1130"/>
              </a:lnSpc>
              <a:spcBef>
                <a:spcPts val="420"/>
              </a:spcBef>
            </a:pPr>
            <a:r>
              <a:rPr sz="950" spc="-5" dirty="0">
                <a:latin typeface="Courier" charset="0"/>
                <a:cs typeface="Courier" charset="0"/>
              </a:rPr>
              <a:t>Optional&lt;Country&gt;</a:t>
            </a:r>
            <a:r>
              <a:rPr sz="950" spc="-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smallestCountry</a:t>
            </a:r>
            <a:endParaRPr sz="950" dirty="0">
              <a:latin typeface="Courier" charset="0"/>
              <a:cs typeface="Courier" charset="0"/>
            </a:endParaRPr>
          </a:p>
          <a:p>
            <a:pPr marL="344805">
              <a:lnSpc>
                <a:spcPts val="1125"/>
              </a:lnSpc>
            </a:pPr>
            <a:r>
              <a:rPr sz="950" spc="-5" dirty="0">
                <a:latin typeface="Courier" charset="0"/>
                <a:cs typeface="Courier" charset="0"/>
              </a:rPr>
              <a:t>=</a:t>
            </a:r>
            <a:r>
              <a:rPr sz="950" spc="-8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countries.stream()</a:t>
            </a:r>
            <a:endParaRPr sz="950" dirty="0">
              <a:latin typeface="Courier" charset="0"/>
              <a:cs typeface="Courier" charset="0"/>
            </a:endParaRPr>
          </a:p>
          <a:p>
            <a:pPr marL="633730" marR="2633980" indent="-288925">
              <a:lnSpc>
                <a:spcPts val="1120"/>
              </a:lnSpc>
              <a:spcBef>
                <a:spcPts val="45"/>
              </a:spcBef>
            </a:pPr>
            <a:r>
              <a:rPr sz="950" spc="-5" dirty="0">
                <a:latin typeface="Courier" charset="0"/>
                <a:cs typeface="Courier" charset="0"/>
              </a:rPr>
              <a:t>.min((c, d) -&gt; Double.compare(  c.getArea(),</a:t>
            </a:r>
            <a:r>
              <a:rPr sz="950" spc="-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d.getArea()));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84" y="4856098"/>
            <a:ext cx="25908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Arial"/>
                <a:cs typeface="Arial"/>
              </a:rPr>
              <a:t>Or, using Special Topic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19.4: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6732</Words>
  <Application>Microsoft Office PowerPoint</Application>
  <PresentationFormat>Custom</PresentationFormat>
  <Paragraphs>931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Chapter 19 –  Stream Processing</vt:lpstr>
      <vt:lpstr>Chapter Goals</vt:lpstr>
      <vt:lpstr>Overview</vt:lpstr>
      <vt:lpstr>The Stream Concept</vt:lpstr>
      <vt:lpstr>Some Facts About Streams</vt:lpstr>
      <vt:lpstr>Lazy Processing</vt:lpstr>
      <vt:lpstr>section_1/StreamDemo.java</vt:lpstr>
      <vt:lpstr>Slide 8</vt:lpstr>
      <vt:lpstr>Self Check 19.1</vt:lpstr>
      <vt:lpstr>Self Check 19.2</vt:lpstr>
      <vt:lpstr>Self Check 19.3</vt:lpstr>
      <vt:lpstr>Self Check 19.4</vt:lpstr>
      <vt:lpstr>Self Check 19.5</vt:lpstr>
      <vt:lpstr>Self Check 19.6</vt:lpstr>
      <vt:lpstr>Producing Streams</vt:lpstr>
      <vt:lpstr>Producing Streams</vt:lpstr>
      <vt:lpstr>Producing Streams</vt:lpstr>
      <vt:lpstr>Self Check 19.7</vt:lpstr>
      <vt:lpstr>Self Check 19.8</vt:lpstr>
      <vt:lpstr>Self Check 19.9</vt:lpstr>
      <vt:lpstr>Self Check 19.10</vt:lpstr>
      <vt:lpstr>Collecting Results</vt:lpstr>
      <vt:lpstr>Collecting Results</vt:lpstr>
      <vt:lpstr>Collecting Results</vt:lpstr>
      <vt:lpstr>Self Check 19.11</vt:lpstr>
      <vt:lpstr>Self Check 19.12</vt:lpstr>
      <vt:lpstr>Self Check 19.13</vt:lpstr>
      <vt:lpstr>Self Check 19.14</vt:lpstr>
      <vt:lpstr>Self Check 19.15</vt:lpstr>
      <vt:lpstr>Tip: One Stream Operation Per Line</vt:lpstr>
      <vt:lpstr>Stream Tranformations</vt:lpstr>
      <vt:lpstr>Stream Tranformations -  map</vt:lpstr>
      <vt:lpstr>Stream Transformations - Table of  Examples</vt:lpstr>
      <vt:lpstr>More Stream Transformations</vt:lpstr>
      <vt:lpstr>sorted:</vt:lpstr>
      <vt:lpstr>section_4/StreamDemo.java</vt:lpstr>
      <vt:lpstr>Self Check 19.16</vt:lpstr>
      <vt:lpstr>Self Check 19.17</vt:lpstr>
      <vt:lpstr>Self Check 19.18</vt:lpstr>
      <vt:lpstr>Self Check 19.19</vt:lpstr>
      <vt:lpstr>Self Check 19.20</vt:lpstr>
      <vt:lpstr>Common Error: Don't Use a  Terminated Stream</vt:lpstr>
      <vt:lpstr>Slide 43</vt:lpstr>
      <vt:lpstr>Lambda Expressions</vt:lpstr>
      <vt:lpstr>This expression can be used with the sorted method in the</vt:lpstr>
      <vt:lpstr>Syntax 19.1 Lambda Expressions</vt:lpstr>
      <vt:lpstr>Self Check 19.21</vt:lpstr>
      <vt:lpstr>Self Check 19.22</vt:lpstr>
      <vt:lpstr>Self Check 19.23</vt:lpstr>
      <vt:lpstr>Self Check 19.24</vt:lpstr>
      <vt:lpstr>Self Check 19.25</vt:lpstr>
      <vt:lpstr>Method Expressions</vt:lpstr>
      <vt:lpstr>is the same as:</vt:lpstr>
      <vt:lpstr>Constructor Expressions</vt:lpstr>
      <vt:lpstr>Used to overcome limitation of Java generics—can't  construct array of generic type.</vt:lpstr>
      <vt:lpstr>Higher-Order Functions</vt:lpstr>
      <vt:lpstr>Higher-Order Functions</vt:lpstr>
      <vt:lpstr>Method Expressions and  Comparators</vt:lpstr>
      <vt:lpstr>Slide 59</vt:lpstr>
      <vt:lpstr>The Optional Type</vt:lpstr>
      <vt:lpstr>Optional Values</vt:lpstr>
      <vt:lpstr>Working with Optional</vt:lpstr>
      <vt:lpstr>Returning Optional</vt:lpstr>
      <vt:lpstr>Self Check 19.26</vt:lpstr>
      <vt:lpstr>Self Check 19.27</vt:lpstr>
      <vt:lpstr>Self Check 19.28</vt:lpstr>
      <vt:lpstr>Self Check 19.29</vt:lpstr>
      <vt:lpstr>Self Check 19.30</vt:lpstr>
      <vt:lpstr>Other Terminal Operations</vt:lpstr>
      <vt:lpstr>Self Check 19.31</vt:lpstr>
      <vt:lpstr>Self Check 19.32</vt:lpstr>
      <vt:lpstr>Self Check 19.33</vt:lpstr>
      <vt:lpstr>Self Check 19.34</vt:lpstr>
      <vt:lpstr>Self Check 19.35</vt:lpstr>
      <vt:lpstr>Primitive-Type Streams</vt:lpstr>
      <vt:lpstr>Creating Primitive-Type Streams</vt:lpstr>
      <vt:lpstr>Mapping Primitive-Type Streams</vt:lpstr>
      <vt:lpstr>Processing Primitive-Type Streams</vt:lpstr>
      <vt:lpstr>Computing Results</vt:lpstr>
      <vt:lpstr>Self Check 19.36</vt:lpstr>
      <vt:lpstr>Self Check 19.37</vt:lpstr>
      <vt:lpstr>Self Check 19.38</vt:lpstr>
      <vt:lpstr>Self Check 19.39</vt:lpstr>
      <vt:lpstr>Grouping Results</vt:lpstr>
      <vt:lpstr>Processing Groups</vt:lpstr>
      <vt:lpstr>section_9/GroupDemo.java</vt:lpstr>
      <vt:lpstr>Slide 87</vt:lpstr>
      <vt:lpstr>Self Check 19.40</vt:lpstr>
      <vt:lpstr>Self Check 19.41</vt:lpstr>
      <vt:lpstr>Self Check 19.42</vt:lpstr>
      <vt:lpstr>Self Check 19.43</vt:lpstr>
      <vt:lpstr>Self Check 19.44</vt:lpstr>
      <vt:lpstr>Collecting Counts and Sums</vt:lpstr>
      <vt:lpstr>Collecting Average, Maximum,  Minimum</vt:lpstr>
      <vt:lpstr>Parallel Streams</vt:lpstr>
      <vt:lpstr>Effective Parallelization</vt:lpstr>
      <vt:lpstr>Self Check 19.45</vt:lpstr>
      <vt:lpstr>Self Check 19.46</vt:lpstr>
      <vt:lpstr>Self Check 19.47</vt:lpstr>
      <vt:lpstr>Slide 100</vt:lpstr>
      <vt:lpstr>Self Check 19.48</vt:lpstr>
      <vt:lpstr>Self Check 19.49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–  Stream Processing</dc:title>
  <dc:creator>GDonini</dc:creator>
  <cp:lastModifiedBy>GD</cp:lastModifiedBy>
  <cp:revision>7</cp:revision>
  <dcterms:created xsi:type="dcterms:W3CDTF">2016-01-18T23:27:14Z</dcterms:created>
  <dcterms:modified xsi:type="dcterms:W3CDTF">2016-01-23T05:39:17Z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