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2" r:id="rId94"/>
    <p:sldId id="353" r:id="rId95"/>
    <p:sldId id="354" r:id="rId96"/>
    <p:sldId id="355" r:id="rId97"/>
    <p:sldId id="356" r:id="rId98"/>
    <p:sldId id="357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1" r:id="rId121"/>
    <p:sldId id="382" r:id="rId122"/>
    <p:sldId id="384" r:id="rId123"/>
    <p:sldId id="385" r:id="rId124"/>
    <p:sldId id="386" r:id="rId125"/>
    <p:sldId id="387" r:id="rId126"/>
    <p:sldId id="388" r:id="rId127"/>
    <p:sldId id="389" r:id="rId128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979" y="291536"/>
            <a:ext cx="6127241" cy="275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8001" y="1452476"/>
            <a:ext cx="5619197" cy="1343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Comic Sans MS" charset="0"/>
          <a:ea typeface="+mj-ea"/>
          <a:cs typeface="Comic Sans MS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2\code\section_9_2\RectangleComponent.java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2\code\section_9_3\RectangleViewer.java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file:///\\localhost\Users\Mili\Downloads\BJ6_LectureSlides\ch02\code\section_10\FaceComponen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2\code\section_10\FaceViewer.java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index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2\code\section_7\MoveTester.java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file:///\\localhost\Users\Mili\Downloads\BJ6_LectureSlides\ch02\code\section_9_1\EmptyFrameViewer.java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668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Chapter </a:t>
            </a:r>
            <a:r>
              <a:rPr spc="110" dirty="0"/>
              <a:t>2 </a:t>
            </a:r>
            <a:r>
              <a:rPr spc="245" dirty="0"/>
              <a:t>–</a:t>
            </a:r>
            <a:r>
              <a:rPr spc="-280" dirty="0"/>
              <a:t> </a:t>
            </a:r>
            <a:r>
              <a:rPr spc="170" dirty="0"/>
              <a:t>Using </a:t>
            </a:r>
            <a:r>
              <a:rPr spc="100" dirty="0"/>
              <a:t>Objects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923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2002"/>
            <a:ext cx="3602354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actually </a:t>
            </a:r>
            <a:r>
              <a:rPr sz="1100" spc="5" dirty="0">
                <a:latin typeface="Arial"/>
                <a:cs typeface="Arial"/>
              </a:rPr>
              <a:t>happens when you </a:t>
            </a:r>
            <a:r>
              <a:rPr sz="1100" dirty="0">
                <a:latin typeface="Arial"/>
                <a:cs typeface="Arial"/>
              </a:rPr>
              <a:t>try to call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7" y="961096"/>
            <a:ext cx="5928360" cy="14619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60"/>
              </a:spcBef>
            </a:pPr>
            <a:r>
              <a:rPr sz="650" spc="10" dirty="0">
                <a:latin typeface="Courier" charset="0"/>
                <a:cs typeface="Courier" charset="0"/>
              </a:rPr>
              <a:t>"Hello,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World".println(System.out);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1" y="1217218"/>
            <a:ext cx="544830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compile the program, you get an </a:t>
            </a:r>
            <a:r>
              <a:rPr sz="1300" spc="10" dirty="0">
                <a:latin typeface="Arial"/>
                <a:cs typeface="Arial"/>
              </a:rPr>
              <a:t>error </a:t>
            </a:r>
            <a:r>
              <a:rPr sz="1300" spc="15" dirty="0">
                <a:latin typeface="Arial"/>
                <a:cs typeface="Arial"/>
              </a:rPr>
              <a:t>message </a:t>
            </a:r>
            <a:r>
              <a:rPr sz="1300" spc="10" dirty="0">
                <a:latin typeface="Arial"/>
                <a:cs typeface="Arial"/>
              </a:rPr>
              <a:t>that 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String </a:t>
            </a:r>
            <a:r>
              <a:rPr sz="1300" spc="15" dirty="0">
                <a:latin typeface="Arial"/>
                <a:cs typeface="Arial"/>
              </a:rPr>
              <a:t>class doesn’t have a </a:t>
            </a:r>
            <a:r>
              <a:rPr sz="1300" spc="10" dirty="0">
                <a:latin typeface="Arial"/>
                <a:cs typeface="Arial"/>
              </a:rPr>
              <a:t>println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008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Classes </a:t>
            </a:r>
            <a:r>
              <a:rPr spc="185" dirty="0"/>
              <a:t>Graphics </a:t>
            </a:r>
            <a:r>
              <a:rPr spc="135" dirty="0"/>
              <a:t>and</a:t>
            </a:r>
            <a:r>
              <a:rPr spc="-290" dirty="0"/>
              <a:t> </a:t>
            </a:r>
            <a:r>
              <a:rPr spc="145" dirty="0"/>
              <a:t>Graphics2D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632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8610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7344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1" y="790399"/>
            <a:ext cx="500697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Courier" charset="0"/>
                <a:cs typeface="Courier" charset="0"/>
              </a:rPr>
              <a:t>Graphics</a:t>
            </a:r>
            <a:r>
              <a:rPr sz="1300" spc="-5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stores the graphics </a:t>
            </a:r>
            <a:r>
              <a:rPr sz="1300" spc="10" dirty="0">
                <a:latin typeface="Arial"/>
                <a:cs typeface="Arial"/>
              </a:rPr>
              <a:t>state </a:t>
            </a:r>
            <a:r>
              <a:rPr sz="1300" spc="15" dirty="0">
                <a:latin typeface="Arial"/>
                <a:cs typeface="Arial"/>
              </a:rPr>
              <a:t>(such as current </a:t>
            </a:r>
            <a:r>
              <a:rPr sz="1300" spc="10" dirty="0">
                <a:latin typeface="Arial"/>
                <a:cs typeface="Arial"/>
              </a:rPr>
              <a:t>color).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20" dirty="0">
                <a:latin typeface="Courier" charset="0"/>
                <a:cs typeface="Courier" charset="0"/>
              </a:rPr>
              <a:t>Graphics2D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has methods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draw shape </a:t>
            </a:r>
            <a:r>
              <a:rPr sz="1300" spc="10" dirty="0">
                <a:latin typeface="Arial"/>
                <a:cs typeface="Arial"/>
              </a:rPr>
              <a:t>objects.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a cast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recover the </a:t>
            </a:r>
            <a:r>
              <a:rPr sz="1300" spc="20" dirty="0">
                <a:latin typeface="Courier" charset="0"/>
                <a:cs typeface="Courier" charset="0"/>
              </a:rPr>
              <a:t>Graphics2D</a:t>
            </a:r>
            <a:r>
              <a:rPr sz="1300" spc="-57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 from the </a:t>
            </a:r>
            <a:r>
              <a:rPr sz="1300" spc="20" dirty="0">
                <a:latin typeface="Courier" charset="0"/>
                <a:cs typeface="Courier" charset="0"/>
              </a:rPr>
              <a:t>Graphics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5" dirty="0">
                <a:latin typeface="Arial"/>
                <a:cs typeface="Arial"/>
              </a:rPr>
              <a:t>parameter: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553" y="1870429"/>
            <a:ext cx="5482590" cy="1202690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public class RectangleComponent extends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JComponent</a:t>
            </a:r>
          </a:p>
          <a:p>
            <a:pPr marL="4762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{</a:t>
            </a:r>
          </a:p>
          <a:p>
            <a:pPr marL="231140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public void paintComponent(Graphics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g)</a:t>
            </a:r>
          </a:p>
          <a:p>
            <a:pPr marL="231140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{</a:t>
            </a:r>
          </a:p>
          <a:p>
            <a:pPr marL="414655" marR="3153410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Courier" charset="0"/>
                <a:cs typeface="Courier" charset="0"/>
              </a:rPr>
              <a:t>// Recover Graphics2D  Graphics2D g2 = (Graphics2D)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g;</a:t>
            </a:r>
          </a:p>
          <a:p>
            <a:pPr marL="414655">
              <a:lnSpc>
                <a:spcPts val="919"/>
              </a:lnSpc>
            </a:pPr>
            <a:r>
              <a:rPr sz="800" dirty="0">
                <a:latin typeface="Courier" charset="0"/>
                <a:cs typeface="Courier" charset="0"/>
              </a:rPr>
              <a:t>. .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.</a:t>
            </a:r>
          </a:p>
          <a:p>
            <a:pPr marL="231140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}</a:t>
            </a:r>
          </a:p>
          <a:p>
            <a:pPr marL="4762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933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Classes </a:t>
            </a:r>
            <a:r>
              <a:rPr spc="185" dirty="0"/>
              <a:t>Graphics </a:t>
            </a:r>
            <a:r>
              <a:rPr spc="135" dirty="0"/>
              <a:t>and</a:t>
            </a:r>
            <a:r>
              <a:rPr spc="-290" dirty="0"/>
              <a:t> </a:t>
            </a:r>
            <a:r>
              <a:rPr spc="145" dirty="0"/>
              <a:t>Graphics2D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557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53394"/>
            <a:ext cx="52355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draw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Graphics2D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draws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shapes,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such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as  rectangles, </a:t>
            </a:r>
            <a:r>
              <a:rPr sz="1300" spc="10" dirty="0">
                <a:latin typeface="Arial"/>
                <a:cs typeface="Arial"/>
              </a:rPr>
              <a:t>ellipses, line </a:t>
            </a:r>
            <a:r>
              <a:rPr sz="1300" spc="15" dirty="0">
                <a:latin typeface="Arial"/>
                <a:cs typeface="Arial"/>
              </a:rPr>
              <a:t>segments, polygons, and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arcs: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302561"/>
            <a:ext cx="5482590" cy="1323340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public class RectangleComponent extends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JComponent</a:t>
            </a:r>
          </a:p>
          <a:p>
            <a:pPr marL="231140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{</a:t>
            </a:r>
          </a:p>
          <a:p>
            <a:pPr marL="231140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public void paintComponent(Graphics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g)</a:t>
            </a:r>
          </a:p>
          <a:p>
            <a:pPr marL="231140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{</a:t>
            </a:r>
          </a:p>
          <a:p>
            <a:pPr marL="41465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. .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.</a:t>
            </a:r>
          </a:p>
          <a:p>
            <a:pPr marL="414655" marR="2296160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Courier" charset="0"/>
                <a:cs typeface="Courier" charset="0"/>
              </a:rPr>
              <a:t>Rectangle box = new Rectangle(5, 10, 20,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30);  </a:t>
            </a:r>
            <a:r>
              <a:rPr sz="800" dirty="0">
                <a:solidFill>
                  <a:srgbClr val="006BB8"/>
                </a:solidFill>
                <a:latin typeface="Courier" charset="0"/>
                <a:cs typeface="Courier" charset="0"/>
              </a:rPr>
              <a:t>g2.draw(box);</a:t>
            </a:r>
            <a:endParaRPr sz="800" dirty="0">
              <a:latin typeface="Courier" charset="0"/>
              <a:cs typeface="Courier" charset="0"/>
            </a:endParaRPr>
          </a:p>
          <a:p>
            <a:pPr marL="414655">
              <a:lnSpc>
                <a:spcPts val="919"/>
              </a:lnSpc>
            </a:pPr>
            <a:r>
              <a:rPr sz="800" dirty="0">
                <a:latin typeface="Courier" charset="0"/>
                <a:cs typeface="Courier" charset="0"/>
              </a:rPr>
              <a:t>. .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.</a:t>
            </a:r>
          </a:p>
          <a:p>
            <a:pPr marL="231140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}</a:t>
            </a:r>
          </a:p>
          <a:p>
            <a:pPr marL="4762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858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Coordinate </a:t>
            </a:r>
            <a:r>
              <a:rPr spc="125" dirty="0"/>
              <a:t>System </a:t>
            </a:r>
            <a:r>
              <a:rPr spc="114" dirty="0"/>
              <a:t>of </a:t>
            </a:r>
            <a:r>
              <a:rPr spc="110" dirty="0"/>
              <a:t>a</a:t>
            </a:r>
            <a:r>
              <a:rPr spc="-220" dirty="0"/>
              <a:t> </a:t>
            </a:r>
            <a:r>
              <a:rPr spc="130" dirty="0"/>
              <a:t>Component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726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6948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07242"/>
            <a:ext cx="45542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origin (0, </a:t>
            </a:r>
            <a:r>
              <a:rPr sz="1300" spc="15" dirty="0">
                <a:latin typeface="Arial"/>
                <a:cs typeface="Arial"/>
              </a:rPr>
              <a:t>0) </a:t>
            </a:r>
            <a:r>
              <a:rPr sz="1300" spc="10" dirty="0">
                <a:latin typeface="Arial"/>
                <a:cs typeface="Arial"/>
              </a:rPr>
              <a:t>is at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upper-left </a:t>
            </a:r>
            <a:r>
              <a:rPr sz="1300" spc="15" dirty="0">
                <a:latin typeface="Arial"/>
                <a:cs typeface="Arial"/>
              </a:rPr>
              <a:t>corner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component.  The </a:t>
            </a:r>
            <a:r>
              <a:rPr sz="1300" i="1" spc="15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-coordinate grows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downward.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739" y="1302296"/>
            <a:ext cx="1338326" cy="148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83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Drawing</a:t>
            </a:r>
            <a:r>
              <a:rPr spc="-30" dirty="0"/>
              <a:t> </a:t>
            </a:r>
            <a:r>
              <a:rPr spc="114" dirty="0"/>
              <a:t>Rectangles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050" y="783305"/>
            <a:ext cx="369633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We want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create an </a:t>
            </a:r>
            <a:r>
              <a:rPr sz="1100" dirty="0">
                <a:latin typeface="Arial"/>
                <a:cs typeface="Arial"/>
              </a:rPr>
              <a:t>application to display </a:t>
            </a:r>
            <a:r>
              <a:rPr sz="1100" spc="5" dirty="0">
                <a:latin typeface="Arial"/>
                <a:cs typeface="Arial"/>
              </a:rPr>
              <a:t>two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rectangles.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322" y="1083017"/>
            <a:ext cx="2283485" cy="303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5050" y="4276755"/>
            <a:ext cx="187642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Figure 2 </a:t>
            </a:r>
            <a:r>
              <a:rPr sz="1100" spc="5" dirty="0">
                <a:latin typeface="Arial"/>
                <a:cs typeface="Arial"/>
              </a:rPr>
              <a:t>Drawing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Rectangles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978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section_9_2/</a:t>
            </a:r>
            <a:r>
              <a:rPr spc="85" dirty="0">
                <a:solidFill>
                  <a:srgbClr val="000080"/>
                </a:solidFill>
                <a:hlinkClick r:id="rId2"/>
              </a:rPr>
              <a:t>RectangleComponent.java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6224" y="1476569"/>
            <a:ext cx="1974214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A component that draws two</a:t>
            </a:r>
            <a:r>
              <a:rPr sz="95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rectangles.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354" y="1622954"/>
            <a:ext cx="297497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50" spc="10" dirty="0">
                <a:latin typeface="Courier New"/>
                <a:cs typeface="Courier New"/>
              </a:rPr>
              <a:t>RectangleComponent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750" spc="1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JComponent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89230">
              <a:lnSpc>
                <a:spcPts val="894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50" spc="10" dirty="0">
                <a:latin typeface="Courier New"/>
                <a:cs typeface="Courier New"/>
              </a:rPr>
              <a:t>paintComponent(Graphics</a:t>
            </a:r>
            <a:r>
              <a:rPr sz="750" spc="6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g)</a:t>
            </a:r>
            <a:endParaRPr sz="750">
              <a:latin typeface="Courier New"/>
              <a:cs typeface="Courier New"/>
            </a:endParaRPr>
          </a:p>
          <a:p>
            <a:pPr marL="18923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366395">
              <a:lnSpc>
                <a:spcPts val="1095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8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Recover Graphics2D</a:t>
            </a:r>
            <a:endParaRPr sz="950">
              <a:latin typeface="Times New Roman"/>
              <a:cs typeface="Times New Roman"/>
            </a:endParaRPr>
          </a:p>
          <a:p>
            <a:pPr marL="366395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Graphics2D g2 = (Graphics2D)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g;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212" y="2542752"/>
            <a:ext cx="267970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7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Construct a rectangle and draw it</a:t>
            </a: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Rectangle box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Rectangle(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750" spc="10" dirty="0">
                <a:latin typeface="Courier New"/>
                <a:cs typeface="Courier New"/>
              </a:rPr>
              <a:t>);  g2.draw(box);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212" y="3019131"/>
            <a:ext cx="28282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54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Move rectangle 15 units to the right and 25 units down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box.translate(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15</a:t>
            </a:r>
            <a:r>
              <a:rPr sz="750" spc="10" dirty="0">
                <a:latin typeface="Courier New"/>
                <a:cs typeface="Courier New"/>
              </a:rPr>
              <a:t>,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25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212" y="3382087"/>
            <a:ext cx="127571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8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Draw moved rectangle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g2.draw(box);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6323" y="3641896"/>
            <a:ext cx="8445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442" y="806303"/>
            <a:ext cx="2031364" cy="308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java.awt.Graphics;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java.awt.Graphics2D;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java.awt.Rectangle;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javax.swing.JComponent;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/*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903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Displaying </a:t>
            </a:r>
            <a:r>
              <a:rPr spc="110" dirty="0"/>
              <a:t>a </a:t>
            </a:r>
            <a:r>
              <a:rPr spc="130" dirty="0"/>
              <a:t>Component </a:t>
            </a:r>
            <a:r>
              <a:rPr spc="95" dirty="0"/>
              <a:t>in </a:t>
            </a:r>
            <a:r>
              <a:rPr spc="110" dirty="0"/>
              <a:t>a</a:t>
            </a:r>
            <a:r>
              <a:rPr spc="-335" dirty="0"/>
              <a:t> </a:t>
            </a:r>
            <a:r>
              <a:rPr spc="85" dirty="0"/>
              <a:t>Frame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771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67143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91791"/>
            <a:ext cx="337629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 graphical </a:t>
            </a:r>
            <a:r>
              <a:rPr sz="1300" spc="10" dirty="0">
                <a:latin typeface="Arial"/>
                <a:cs typeface="Arial"/>
              </a:rPr>
              <a:t>application </a:t>
            </a:r>
            <a:r>
              <a:rPr sz="1300" spc="15" dirty="0">
                <a:latin typeface="Arial"/>
                <a:cs typeface="Arial"/>
              </a:rPr>
              <a:t>you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need:</a:t>
            </a:r>
            <a:endParaRPr sz="1300">
              <a:latin typeface="Arial"/>
              <a:cs typeface="Arial"/>
            </a:endParaRPr>
          </a:p>
          <a:p>
            <a:pPr marL="317500" marR="1243330">
              <a:lnSpc>
                <a:spcPct val="1340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A frame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10" dirty="0">
                <a:latin typeface="Arial"/>
                <a:cs typeface="Arial"/>
              </a:rPr>
              <a:t>show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application  </a:t>
            </a:r>
            <a:r>
              <a:rPr sz="1000" spc="10" dirty="0">
                <a:latin typeface="Arial"/>
                <a:cs typeface="Arial"/>
              </a:rPr>
              <a:t>A component </a:t>
            </a:r>
            <a:r>
              <a:rPr sz="1000" spc="5" dirty="0">
                <a:latin typeface="Arial"/>
                <a:cs typeface="Arial"/>
              </a:rPr>
              <a:t>for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drawing.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spc="15" dirty="0">
                <a:latin typeface="Arial"/>
                <a:cs typeface="Arial"/>
              </a:rPr>
              <a:t>The steps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combining the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two:</a:t>
            </a:r>
            <a:endParaRPr sz="130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Construct a frame object and configure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Construct an object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your component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class: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085" y="2355761"/>
            <a:ext cx="497586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RectangleComponent component = new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RectangleComponent();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5728" y="2647094"/>
            <a:ext cx="232473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3.  </a:t>
            </a:r>
            <a:r>
              <a:rPr sz="1100" spc="20" dirty="0">
                <a:latin typeface="Arial"/>
                <a:cs typeface="Arial"/>
              </a:rPr>
              <a:t>Add </a:t>
            </a:r>
            <a:r>
              <a:rPr sz="1100" spc="15" dirty="0">
                <a:latin typeface="Arial"/>
                <a:cs typeface="Arial"/>
              </a:rPr>
              <a:t>the component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frame: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085" y="2892633"/>
            <a:ext cx="497586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frame.add(component);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5728" y="3183966"/>
            <a:ext cx="170815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4.  </a:t>
            </a:r>
            <a:r>
              <a:rPr sz="1100" spc="20" dirty="0">
                <a:latin typeface="Arial"/>
                <a:cs typeface="Arial"/>
              </a:rPr>
              <a:t>Make </a:t>
            </a:r>
            <a:r>
              <a:rPr sz="1100" spc="15" dirty="0">
                <a:latin typeface="Arial"/>
                <a:cs typeface="Arial"/>
              </a:rPr>
              <a:t>the frame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visible.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828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section_9_3/</a:t>
            </a:r>
            <a:r>
              <a:rPr spc="75" dirty="0">
                <a:solidFill>
                  <a:srgbClr val="000080"/>
                </a:solidFill>
                <a:hlinkClick r:id="rId2"/>
              </a:rPr>
              <a:t>RectangleViewer.java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212" y="1713693"/>
            <a:ext cx="315214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8491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frame.setSize(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750" spc="10" dirty="0">
                <a:latin typeface="Courier New"/>
                <a:cs typeface="Courier New"/>
              </a:rPr>
              <a:t>);  frame.setTitle(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"Two</a:t>
            </a:r>
            <a:r>
              <a:rPr sz="750" spc="4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rectangles"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frame.setDefaultCloseOperation(JFrame.EXIT_ON_CLOSE);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212" y="2167388"/>
            <a:ext cx="332867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RectangleComponent component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RectangleComponent();  frame.add(component);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212" y="2507659"/>
            <a:ext cx="138239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frame.setVisible(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6323" y="2621083"/>
            <a:ext cx="8445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442" y="806303"/>
            <a:ext cx="2679700" cy="206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javax.swing.JFrame;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RectangleViewer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50" b="1" spc="38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4815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main(String[]</a:t>
            </a:r>
            <a:r>
              <a:rPr sz="750" spc="5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545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60198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750" spc="10" dirty="0">
                <a:latin typeface="Courier New"/>
                <a:cs typeface="Courier New"/>
              </a:rPr>
              <a:t>JFrame frame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JFrame();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753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7885"/>
            <a:ext cx="520636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do you </a:t>
            </a:r>
            <a:r>
              <a:rPr sz="1100" dirty="0">
                <a:latin typeface="Arial"/>
                <a:cs typeface="Arial"/>
              </a:rPr>
              <a:t>display </a:t>
            </a:r>
            <a:r>
              <a:rPr sz="1100" spc="5" dirty="0">
                <a:latin typeface="Arial"/>
                <a:cs typeface="Arial"/>
              </a:rPr>
              <a:t>a square frame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title </a:t>
            </a:r>
            <a:r>
              <a:rPr sz="1100" spc="5" dirty="0">
                <a:latin typeface="Arial"/>
                <a:cs typeface="Arial"/>
              </a:rPr>
              <a:t>bar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reads </a:t>
            </a:r>
            <a:r>
              <a:rPr sz="1100" spc="5" dirty="0">
                <a:latin typeface="Courier" charset="0"/>
                <a:cs typeface="Courier" charset="0"/>
              </a:rPr>
              <a:t>"Hello,</a:t>
            </a:r>
            <a:r>
              <a:rPr sz="1100" spc="-1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World!"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9050" algn="ctr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Modify the </a:t>
            </a:r>
            <a:r>
              <a:rPr sz="1300" spc="20" dirty="0">
                <a:latin typeface="Courier" charset="0"/>
                <a:cs typeface="Courier" charset="0"/>
              </a:rPr>
              <a:t>EmptyFrameViewer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program as </a:t>
            </a:r>
            <a:r>
              <a:rPr sz="1300" spc="10" dirty="0">
                <a:latin typeface="Arial"/>
                <a:cs typeface="Arial"/>
              </a:rPr>
              <a:t>follows: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333449"/>
            <a:ext cx="5482590" cy="292388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 marR="3459479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frame.setSize(300, 300);  frame.setTitle("Hello,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World!");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678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9574"/>
            <a:ext cx="568325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can a program </a:t>
            </a:r>
            <a:r>
              <a:rPr sz="1100" dirty="0">
                <a:latin typeface="Arial"/>
                <a:cs typeface="Arial"/>
              </a:rPr>
              <a:t>display </a:t>
            </a:r>
            <a:r>
              <a:rPr sz="1100" spc="5" dirty="0">
                <a:latin typeface="Arial"/>
                <a:cs typeface="Arial"/>
              </a:rPr>
              <a:t>two frames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once?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Construct two </a:t>
            </a:r>
            <a:r>
              <a:rPr sz="1300" spc="20" dirty="0">
                <a:latin typeface="Courier" charset="0"/>
                <a:cs typeface="Courier" charset="0"/>
              </a:rPr>
              <a:t>JFrame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objects, </a:t>
            </a:r>
            <a:r>
              <a:rPr sz="1300" spc="15" dirty="0">
                <a:latin typeface="Arial"/>
                <a:cs typeface="Arial"/>
              </a:rPr>
              <a:t>set each </a:t>
            </a:r>
            <a:r>
              <a:rPr sz="1300" spc="10" dirty="0">
                <a:latin typeface="Arial"/>
                <a:cs typeface="Arial"/>
              </a:rPr>
              <a:t>of their sizes,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call</a:t>
            </a:r>
            <a:endParaRPr sz="13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setVisible(true)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on each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them.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603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8825"/>
            <a:ext cx="558736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do you modify the program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draw two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squares?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Courier" charset="0"/>
                <a:cs typeface="Courier" charset="0"/>
              </a:rPr>
              <a:t>Rectangle box = new Rectangle(5, 10, 20,</a:t>
            </a:r>
            <a:r>
              <a:rPr sz="1300" spc="-5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20);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950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V</a:t>
            </a:r>
            <a:r>
              <a:rPr spc="110" dirty="0"/>
              <a:t>a</a:t>
            </a:r>
            <a:r>
              <a:rPr spc="60" dirty="0"/>
              <a:t>r</a:t>
            </a:r>
            <a:r>
              <a:rPr spc="55" dirty="0"/>
              <a:t>i</a:t>
            </a:r>
            <a:r>
              <a:rPr spc="110" dirty="0"/>
              <a:t>a</a:t>
            </a:r>
            <a:r>
              <a:rPr spc="160" dirty="0"/>
              <a:t>b</a:t>
            </a:r>
            <a:r>
              <a:rPr spc="60" dirty="0"/>
              <a:t>l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818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5796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680613"/>
            <a:ext cx="430022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2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b="1" spc="15" dirty="0">
                <a:latin typeface="Arial"/>
                <a:cs typeface="Arial"/>
              </a:rPr>
              <a:t>variable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store a value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you want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use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later  </a:t>
            </a:r>
            <a:r>
              <a:rPr sz="1300" spc="15" dirty="0">
                <a:latin typeface="Arial"/>
                <a:cs typeface="Arial"/>
              </a:rPr>
              <a:t>To declare a </a:t>
            </a:r>
            <a:r>
              <a:rPr sz="1300" spc="10" dirty="0">
                <a:latin typeface="Arial"/>
                <a:cs typeface="Arial"/>
              </a:rPr>
              <a:t>variable </a:t>
            </a:r>
            <a:r>
              <a:rPr sz="1300" spc="20" dirty="0">
                <a:latin typeface="Arial"/>
                <a:cs typeface="Arial"/>
              </a:rPr>
              <a:t>named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width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1324319"/>
            <a:ext cx="5482590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int width =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20;</a:t>
            </a:r>
          </a:p>
        </p:txBody>
      </p:sp>
      <p:sp>
        <p:nvSpPr>
          <p:cNvPr id="8" name="object 8"/>
          <p:cNvSpPr/>
          <p:nvPr/>
        </p:nvSpPr>
        <p:spPr>
          <a:xfrm>
            <a:off x="712541" y="173264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1580441"/>
            <a:ext cx="54019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15" dirty="0">
                <a:latin typeface="Arial"/>
                <a:cs typeface="Arial"/>
              </a:rPr>
              <a:t>Like a </a:t>
            </a:r>
            <a:r>
              <a:rPr sz="1300" spc="10" dirty="0">
                <a:latin typeface="Arial"/>
                <a:cs typeface="Arial"/>
              </a:rPr>
              <a:t>variable in </a:t>
            </a:r>
            <a:r>
              <a:rPr sz="1300" spc="15" dirty="0">
                <a:latin typeface="Arial"/>
                <a:cs typeface="Arial"/>
              </a:rPr>
              <a:t>a computer program, a parking space has an </a:t>
            </a:r>
            <a:r>
              <a:rPr sz="1300" spc="10" dirty="0">
                <a:latin typeface="Arial"/>
                <a:cs typeface="Arial"/>
              </a:rPr>
              <a:t>identifier  </a:t>
            </a:r>
            <a:r>
              <a:rPr sz="1300" spc="15" dirty="0">
                <a:latin typeface="Arial"/>
                <a:cs typeface="Arial"/>
              </a:rPr>
              <a:t>and a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contents.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3739" y="2073529"/>
            <a:ext cx="2653982" cy="1822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528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8075"/>
            <a:ext cx="492696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do you modify the program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draw one rectangle and one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square?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Replace the </a:t>
            </a:r>
            <a:r>
              <a:rPr sz="1300" spc="10" dirty="0">
                <a:latin typeface="Arial"/>
                <a:cs typeface="Arial"/>
              </a:rPr>
              <a:t>call to </a:t>
            </a:r>
            <a:r>
              <a:rPr sz="1300" spc="20" dirty="0">
                <a:latin typeface="Courier" charset="0"/>
                <a:cs typeface="Courier" charset="0"/>
              </a:rPr>
              <a:t>box.translate(15, 25)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with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323639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box = new Rectangle(20, 35, 20,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20);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453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4887"/>
            <a:ext cx="552005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happens </a:t>
            </a:r>
            <a:r>
              <a:rPr sz="1100" dirty="0">
                <a:latin typeface="Arial"/>
                <a:cs typeface="Arial"/>
              </a:rPr>
              <a:t>if </a:t>
            </a:r>
            <a:r>
              <a:rPr sz="1100" spc="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call </a:t>
            </a:r>
            <a:r>
              <a:rPr sz="1100" spc="5" dirty="0">
                <a:latin typeface="Courier" charset="0"/>
                <a:cs typeface="Courier" charset="0"/>
              </a:rPr>
              <a:t>g.draw(box)</a:t>
            </a:r>
            <a:r>
              <a:rPr sz="1100" spc="-39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instead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Courier" charset="0"/>
                <a:cs typeface="Courier" charset="0"/>
              </a:rPr>
              <a:t>g2.draw(box)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compiler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complains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that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g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doesn't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have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draw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79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E</a:t>
            </a:r>
            <a:r>
              <a:rPr spc="60" dirty="0"/>
              <a:t>ll</a:t>
            </a:r>
            <a:r>
              <a:rPr spc="55" dirty="0"/>
              <a:t>i</a:t>
            </a:r>
            <a:r>
              <a:rPr spc="155" dirty="0"/>
              <a:t>p</a:t>
            </a:r>
            <a:r>
              <a:rPr spc="250" dirty="0"/>
              <a:t>s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247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6546"/>
            <a:ext cx="3989704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construct an </a:t>
            </a:r>
            <a:r>
              <a:rPr sz="1300" spc="10" dirty="0">
                <a:latin typeface="Arial"/>
                <a:cs typeface="Arial"/>
              </a:rPr>
              <a:t>ellipse, </a:t>
            </a:r>
            <a:r>
              <a:rPr sz="1300" spc="15" dirty="0">
                <a:latin typeface="Arial"/>
                <a:cs typeface="Arial"/>
              </a:rPr>
              <a:t>you specify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15" dirty="0">
                <a:latin typeface="Arial"/>
                <a:cs typeface="Arial"/>
              </a:rPr>
              <a:t>bounding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box.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3739" y="1022540"/>
            <a:ext cx="1897862" cy="1572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325412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2767680"/>
            <a:ext cx="5434965" cy="131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22 </a:t>
            </a:r>
            <a:r>
              <a:rPr sz="1300" spc="20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Ellipse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15" dirty="0">
                <a:latin typeface="Arial"/>
                <a:cs typeface="Arial"/>
              </a:rPr>
              <a:t>Bounding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Box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construct an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Ellipse: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2100"/>
              </a:lnSpc>
            </a:pPr>
            <a:r>
              <a:rPr sz="1300" spc="20" dirty="0">
                <a:latin typeface="Courier" charset="0"/>
                <a:cs typeface="Courier" charset="0"/>
              </a:rPr>
              <a:t>Ellipse2D.Double ellipse = new Ellipse2D.Double(x,</a:t>
            </a:r>
            <a:r>
              <a:rPr sz="1300" spc="-7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y,  width,</a:t>
            </a:r>
            <a:r>
              <a:rPr sz="1300" spc="-8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height);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04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E</a:t>
            </a:r>
            <a:r>
              <a:rPr spc="60" dirty="0"/>
              <a:t>ll</a:t>
            </a:r>
            <a:r>
              <a:rPr spc="55" dirty="0"/>
              <a:t>i</a:t>
            </a:r>
            <a:r>
              <a:rPr spc="155" dirty="0"/>
              <a:t>p</a:t>
            </a:r>
            <a:r>
              <a:rPr spc="250" dirty="0"/>
              <a:t>s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928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49574"/>
            <a:ext cx="545655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spc="20" dirty="0">
                <a:latin typeface="Courier" charset="0"/>
                <a:cs typeface="Courier" charset="0"/>
              </a:rPr>
              <a:t>Ellipse2D.Double</a:t>
            </a:r>
            <a:r>
              <a:rPr sz="1300" spc="-56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inner class </a:t>
            </a:r>
            <a:r>
              <a:rPr sz="1300" spc="30" dirty="0">
                <a:latin typeface="Arial"/>
                <a:cs typeface="Arial"/>
              </a:rPr>
              <a:t>— </a:t>
            </a:r>
            <a:r>
              <a:rPr sz="1300" spc="15" dirty="0">
                <a:latin typeface="Arial"/>
                <a:cs typeface="Arial"/>
              </a:rPr>
              <a:t>doesn't matter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us except </a:t>
            </a:r>
            <a:r>
              <a:rPr sz="1300" spc="10" dirty="0">
                <a:latin typeface="Arial"/>
                <a:cs typeface="Arial"/>
              </a:rPr>
              <a:t>for 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import</a:t>
            </a:r>
            <a:r>
              <a:rPr sz="1300" spc="-5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statement: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313829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import java.awt.geom.Ellipse2D; // No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.Double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171837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1602447"/>
            <a:ext cx="147574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</a:t>
            </a:r>
            <a:r>
              <a:rPr sz="1300" i="1" spc="15" dirty="0">
                <a:latin typeface="Arial"/>
                <a:cs typeface="Arial"/>
              </a:rPr>
              <a:t>draw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shape: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553" y="1888509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g2.draw(ellipse);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229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55" dirty="0"/>
              <a:t>i</a:t>
            </a:r>
            <a:r>
              <a:rPr spc="60" dirty="0"/>
              <a:t>r</a:t>
            </a:r>
            <a:r>
              <a:rPr spc="50" dirty="0"/>
              <a:t>c</a:t>
            </a:r>
            <a:r>
              <a:rPr spc="60" dirty="0"/>
              <a:t>l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097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5047"/>
            <a:ext cx="462026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draw a </a:t>
            </a:r>
            <a:r>
              <a:rPr sz="1300" spc="10" dirty="0">
                <a:latin typeface="Arial"/>
                <a:cs typeface="Arial"/>
              </a:rPr>
              <a:t>circle, </a:t>
            </a:r>
            <a:r>
              <a:rPr sz="1300" spc="15" dirty="0">
                <a:latin typeface="Arial"/>
                <a:cs typeface="Arial"/>
              </a:rPr>
              <a:t>set the width and height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same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values: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63547"/>
            <a:ext cx="5482590" cy="292388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 marR="948690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Ellipse2D.Double circle = new Ellipse2D.Double(x, y, diameter,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diameter);  g2.draw(circle);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158907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1473151"/>
            <a:ext cx="557085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(</a:t>
            </a:r>
            <a:r>
              <a:rPr sz="1300" i="1" spc="10" dirty="0">
                <a:latin typeface="Arial"/>
                <a:cs typeface="Arial"/>
              </a:rPr>
              <a:t>x, y</a:t>
            </a:r>
            <a:r>
              <a:rPr sz="1300" spc="10" dirty="0">
                <a:latin typeface="Arial"/>
                <a:cs typeface="Arial"/>
              </a:rPr>
              <a:t>) is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top-left </a:t>
            </a:r>
            <a:r>
              <a:rPr sz="1300" spc="15" dirty="0">
                <a:latin typeface="Arial"/>
                <a:cs typeface="Arial"/>
              </a:rPr>
              <a:t>corner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bounding box, not the center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circle.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154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L</a:t>
            </a:r>
            <a:r>
              <a:rPr spc="55" dirty="0"/>
              <a:t>i</a:t>
            </a:r>
            <a:r>
              <a:rPr spc="130" dirty="0"/>
              <a:t>n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022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4298"/>
            <a:ext cx="280289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draw a </a:t>
            </a:r>
            <a:r>
              <a:rPr sz="1300" spc="10" dirty="0">
                <a:latin typeface="Arial"/>
                <a:cs typeface="Arial"/>
              </a:rPr>
              <a:t>line, </a:t>
            </a:r>
            <a:r>
              <a:rPr sz="1300" spc="15" dirty="0">
                <a:latin typeface="Arial"/>
                <a:cs typeface="Arial"/>
              </a:rPr>
              <a:t>specify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15" dirty="0">
                <a:latin typeface="Arial"/>
                <a:cs typeface="Arial"/>
              </a:rPr>
              <a:t>end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points: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62798"/>
            <a:ext cx="5482590" cy="292388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 marR="186753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Line2D.Double segment = new Line2D.Double(x1, y1, x2,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y2);  g2.draw(segment);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158832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1472402"/>
            <a:ext cx="17653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553" y="1758463"/>
            <a:ext cx="5482590" cy="538609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 marR="223456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Point2D.Double from = new Point2D.Double(x1, y1);  Point2D.Double to = new Point2D.Double(x2, y2);  Line2D.Double segment = new Line2D.Double(from,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to);  g2.draw(segment);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349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Drawing</a:t>
            </a:r>
            <a:r>
              <a:rPr spc="-40" dirty="0"/>
              <a:t> </a:t>
            </a:r>
            <a:r>
              <a:rPr spc="75" dirty="0"/>
              <a:t>Text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1973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803811"/>
            <a:ext cx="514032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draw </a:t>
            </a:r>
            <a:r>
              <a:rPr sz="1300" spc="10" dirty="0">
                <a:latin typeface="Arial"/>
                <a:cs typeface="Arial"/>
              </a:rPr>
              <a:t>text, </a:t>
            </a:r>
            <a:r>
              <a:rPr sz="1300" spc="15" dirty="0">
                <a:latin typeface="Arial"/>
                <a:cs typeface="Arial"/>
              </a:rPr>
              <a:t>use the </a:t>
            </a:r>
            <a:r>
              <a:rPr sz="1300" spc="20" dirty="0">
                <a:latin typeface="Courier" charset="0"/>
                <a:cs typeface="Courier" charset="0"/>
              </a:rPr>
              <a:t>drawString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5" dirty="0">
                <a:latin typeface="Arial"/>
                <a:cs typeface="Arial"/>
              </a:rPr>
              <a:t>Specify the string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the x-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y-coordinates of the basepoint of the first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character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016" y="1331842"/>
            <a:ext cx="4960620" cy="143629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80"/>
              </a:spcBef>
            </a:pPr>
            <a:r>
              <a:rPr sz="700" spc="10" dirty="0">
                <a:latin typeface="Courier" charset="0"/>
                <a:cs typeface="Courier" charset="0"/>
              </a:rPr>
              <a:t>g2.drawString("Message", 50,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100);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739" y="1740846"/>
            <a:ext cx="2653982" cy="521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7306" y="2437112"/>
            <a:ext cx="26054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23 </a:t>
            </a:r>
            <a:r>
              <a:rPr sz="1300" spc="15" dirty="0">
                <a:latin typeface="Arial"/>
                <a:cs typeface="Arial"/>
              </a:rPr>
              <a:t>Basepoint and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Baseline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274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145" dirty="0"/>
              <a:t>o</a:t>
            </a:r>
            <a:r>
              <a:rPr spc="60" dirty="0"/>
              <a:t>l</a:t>
            </a:r>
            <a:r>
              <a:rPr spc="145" dirty="0"/>
              <a:t>o</a:t>
            </a:r>
            <a:r>
              <a:rPr spc="60" dirty="0"/>
              <a:t>r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1898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9876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803061"/>
            <a:ext cx="5226685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draw </a:t>
            </a:r>
            <a:r>
              <a:rPr sz="1300" spc="10" dirty="0">
                <a:latin typeface="Arial"/>
                <a:cs typeface="Arial"/>
              </a:rPr>
              <a:t>in color, </a:t>
            </a:r>
            <a:r>
              <a:rPr sz="1300" spc="15" dirty="0">
                <a:latin typeface="Arial"/>
                <a:cs typeface="Arial"/>
              </a:rPr>
              <a:t>you need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supply a </a:t>
            </a:r>
            <a:r>
              <a:rPr sz="1300" spc="20" dirty="0">
                <a:latin typeface="Courier" charset="0"/>
                <a:cs typeface="Courier" charset="0"/>
              </a:rPr>
              <a:t>Color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Specify the amount </a:t>
            </a:r>
            <a:r>
              <a:rPr sz="1300" spc="10" dirty="0">
                <a:latin typeface="Arial"/>
                <a:cs typeface="Arial"/>
              </a:rPr>
              <a:t>of red, </a:t>
            </a:r>
            <a:r>
              <a:rPr sz="1300" spc="15" dirty="0">
                <a:latin typeface="Arial"/>
                <a:cs typeface="Arial"/>
              </a:rPr>
              <a:t>green, blue as values between </a:t>
            </a:r>
            <a:r>
              <a:rPr sz="1300" spc="20" dirty="0">
                <a:latin typeface="Courier" charset="0"/>
                <a:cs typeface="Courier" charset="0"/>
              </a:rPr>
              <a:t>0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5" dirty="0">
                <a:latin typeface="Courier" charset="0"/>
                <a:cs typeface="Courier" charset="0"/>
              </a:rPr>
              <a:t>255</a:t>
            </a:r>
            <a:r>
              <a:rPr sz="1300" spc="15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1368900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Color magenta = new Color(255, 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255);</a:t>
            </a:r>
          </a:p>
        </p:txBody>
      </p:sp>
      <p:sp>
        <p:nvSpPr>
          <p:cNvPr id="8" name="object 8"/>
          <p:cNvSpPr/>
          <p:nvPr/>
        </p:nvSpPr>
        <p:spPr>
          <a:xfrm>
            <a:off x="712541" y="178100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541" y="240861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2605" rIns="0" bIns="0" rtlCol="0">
            <a:spAutoFit/>
          </a:bodyPr>
          <a:lstStyle/>
          <a:p>
            <a:pPr marL="317500" indent="-305435">
              <a:lnSpc>
                <a:spcPct val="100000"/>
              </a:lnSpc>
            </a:pPr>
            <a:r>
              <a:rPr spc="15" dirty="0"/>
              <a:t>The </a:t>
            </a:r>
            <a:r>
              <a:rPr spc="20" dirty="0">
                <a:latin typeface="Courier" charset="0"/>
                <a:cs typeface="Courier" charset="0"/>
              </a:rPr>
              <a:t>Color</a:t>
            </a:r>
            <a:r>
              <a:rPr spc="-475" dirty="0">
                <a:latin typeface="Courier" charset="0"/>
                <a:cs typeface="Courier" charset="0"/>
              </a:rPr>
              <a:t> </a:t>
            </a:r>
            <a:r>
              <a:rPr spc="15" dirty="0"/>
              <a:t>class declares a </a:t>
            </a:r>
            <a:r>
              <a:rPr spc="10" dirty="0"/>
              <a:t>variety of colors:</a:t>
            </a:r>
          </a:p>
          <a:p>
            <a:pPr marL="317500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latin typeface="Courier" charset="0"/>
                <a:cs typeface="Courier" charset="0"/>
              </a:rPr>
              <a:t>Color.BLUE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spc="-5" dirty="0">
                <a:latin typeface="Courier" charset="0"/>
                <a:cs typeface="Courier" charset="0"/>
              </a:rPr>
              <a:t>Color.RED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dirty="0">
                <a:latin typeface="Courier" charset="0"/>
                <a:cs typeface="Courier" charset="0"/>
              </a:rPr>
              <a:t>Color.PINK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etc.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15" dirty="0"/>
              <a:t>To draw a shape </a:t>
            </a:r>
            <a:r>
              <a:rPr spc="10" dirty="0"/>
              <a:t>in </a:t>
            </a:r>
            <a:r>
              <a:rPr spc="15" dirty="0"/>
              <a:t>a </a:t>
            </a:r>
            <a:r>
              <a:rPr spc="10" dirty="0"/>
              <a:t>different</a:t>
            </a:r>
            <a:r>
              <a:rPr spc="-45" dirty="0"/>
              <a:t> </a:t>
            </a:r>
            <a:r>
              <a:rPr spc="10" dirty="0"/>
              <a:t>color</a:t>
            </a: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5" dirty="0">
                <a:latin typeface="Arial"/>
                <a:cs typeface="Arial"/>
              </a:rPr>
              <a:t>First set color in graphics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context: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016" y="2820723"/>
            <a:ext cx="4960620" cy="241092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4450">
              <a:lnSpc>
                <a:spcPts val="835"/>
              </a:lnSpc>
              <a:spcBef>
                <a:spcPts val="280"/>
              </a:spcBef>
            </a:pPr>
            <a:r>
              <a:rPr sz="700" spc="10" dirty="0">
                <a:latin typeface="Courier" charset="0"/>
                <a:cs typeface="Courier" charset="0"/>
              </a:rPr>
              <a:t>g2.setColor(Color.Red);</a:t>
            </a:r>
            <a:endParaRPr sz="700" dirty="0">
              <a:latin typeface="Courier" charset="0"/>
              <a:cs typeface="Courier" charset="0"/>
            </a:endParaRPr>
          </a:p>
          <a:p>
            <a:pPr marL="44450">
              <a:lnSpc>
                <a:spcPts val="835"/>
              </a:lnSpc>
            </a:pPr>
            <a:r>
              <a:rPr sz="700" spc="10" dirty="0">
                <a:latin typeface="Courier" charset="0"/>
                <a:cs typeface="Courier" charset="0"/>
              </a:rPr>
              <a:t>g2.draw(circle); // Draws the shape in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red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199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Colors </a:t>
            </a:r>
            <a:r>
              <a:rPr spc="-110" dirty="0"/>
              <a:t>-</a:t>
            </a:r>
            <a:r>
              <a:rPr spc="-114" dirty="0"/>
              <a:t> </a:t>
            </a:r>
            <a:r>
              <a:rPr spc="95" dirty="0"/>
              <a:t>continued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1067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94750"/>
            <a:ext cx="390461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color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inside of </a:t>
            </a:r>
            <a:r>
              <a:rPr sz="1300" spc="15" dirty="0">
                <a:latin typeface="Arial"/>
                <a:cs typeface="Arial"/>
              </a:rPr>
              <a:t>the shape, use the </a:t>
            </a:r>
            <a:r>
              <a:rPr sz="1300" spc="5" dirty="0">
                <a:latin typeface="Arial"/>
                <a:cs typeface="Arial"/>
              </a:rPr>
              <a:t>fill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73249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g2.fill(circle); // Fills with current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color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147779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1325613"/>
            <a:ext cx="472376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set a </a:t>
            </a:r>
            <a:r>
              <a:rPr sz="1300" spc="20" dirty="0">
                <a:latin typeface="Arial"/>
                <a:cs typeface="Arial"/>
              </a:rPr>
              <a:t>new </a:t>
            </a:r>
            <a:r>
              <a:rPr sz="1300" spc="10" dirty="0">
                <a:latin typeface="Arial"/>
                <a:cs typeface="Arial"/>
              </a:rPr>
              <a:t>color in </a:t>
            </a:r>
            <a:r>
              <a:rPr sz="1300" spc="15" dirty="0">
                <a:latin typeface="Arial"/>
                <a:cs typeface="Arial"/>
              </a:rPr>
              <a:t>the graphics </a:t>
            </a:r>
            <a:r>
              <a:rPr sz="1300" spc="10" dirty="0">
                <a:latin typeface="Arial"/>
                <a:cs typeface="Arial"/>
              </a:rPr>
              <a:t>context,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used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for  </a:t>
            </a:r>
            <a:r>
              <a:rPr sz="1300" spc="15" dirty="0">
                <a:latin typeface="Arial"/>
                <a:cs typeface="Arial"/>
              </a:rPr>
              <a:t>subsequent drawing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operations.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124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Predefined</a:t>
            </a:r>
            <a:r>
              <a:rPr spc="-5" dirty="0"/>
              <a:t> </a:t>
            </a:r>
            <a:r>
              <a:rPr spc="140" dirty="0"/>
              <a:t>Colors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8888" y="862347"/>
            <a:ext cx="35687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2D3B65"/>
                </a:solidFill>
                <a:latin typeface="Arial"/>
                <a:cs typeface="Arial"/>
              </a:rPr>
              <a:t>Color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1303" y="862347"/>
            <a:ext cx="68199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2D3B65"/>
                </a:solidFill>
                <a:latin typeface="Arial"/>
                <a:cs typeface="Arial"/>
              </a:rPr>
              <a:t>RGB</a:t>
            </a:r>
            <a:r>
              <a:rPr sz="1000" b="1" spc="-100" dirty="0">
                <a:solidFill>
                  <a:srgbClr val="2D3B6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D3B65"/>
                </a:solidFill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919" y="1164811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Color.BLACK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01674" y="1164811"/>
            <a:ext cx="5613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0, 0,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82203" y="1467274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Color.BLUE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25113" y="1467274"/>
            <a:ext cx="714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0, 0,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255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2203" y="1769737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Color.CYAN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8673" y="1769737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0, 255,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255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2203" y="2072200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Color.GRAY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72112" y="2072200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128, 128,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128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0918" y="2374663"/>
            <a:ext cx="1173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Color.DARK_GRAY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86958" y="2374663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64, 64,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64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52634" y="2677126"/>
            <a:ext cx="12496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Color.LIGHT_GRAY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72112" y="2677126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192, 192,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192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43919" y="2979590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Color.GREEN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25113" y="2979590"/>
            <a:ext cx="714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0, 255,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67358" y="3282053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Color.MAGENTA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8673" y="3282053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255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05642" y="3584516"/>
            <a:ext cx="9436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Color.ORANGE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48673" y="3584516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255, 200,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82203" y="3886979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Color.PINK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72112" y="3886979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255, 175,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175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20367" y="4189443"/>
            <a:ext cx="714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Color.RED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825113" y="4189443"/>
            <a:ext cx="714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43919" y="4491906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Color.WHITE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72112" y="4491906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255, 255,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255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05642" y="4794369"/>
            <a:ext cx="9436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Color.YELLOW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748673" y="4794369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255, 255,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977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2.1 </a:t>
            </a:r>
            <a:r>
              <a:rPr spc="90" dirty="0"/>
              <a:t>Variable</a:t>
            </a:r>
            <a:r>
              <a:rPr spc="5" dirty="0"/>
              <a:t> </a:t>
            </a:r>
            <a:r>
              <a:rPr spc="95" dirty="0"/>
              <a:t>Declaration</a:t>
            </a:r>
          </a:p>
        </p:txBody>
      </p:sp>
      <p:pic>
        <p:nvPicPr>
          <p:cNvPr id="5" name="Picture 4" descr="horstmann_6e_syn_02_0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7" y="1219200"/>
            <a:ext cx="591265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974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Alien</a:t>
            </a:r>
            <a:r>
              <a:rPr spc="-30" dirty="0"/>
              <a:t> </a:t>
            </a:r>
            <a:r>
              <a:rPr spc="45" dirty="0"/>
              <a:t>Face</a:t>
            </a:r>
          </a:p>
        </p:txBody>
      </p:sp>
      <p:sp>
        <p:nvSpPr>
          <p:cNvPr id="4" name="object 4"/>
          <p:cNvSpPr/>
          <p:nvPr/>
        </p:nvSpPr>
        <p:spPr>
          <a:xfrm>
            <a:off x="750322" y="772972"/>
            <a:ext cx="1134178" cy="189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050" y="2829283"/>
            <a:ext cx="19786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Figure 24 </a:t>
            </a:r>
            <a:r>
              <a:rPr sz="1100" spc="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Alien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Face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The code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on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slides: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899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section_10/</a:t>
            </a:r>
            <a:r>
              <a:rPr spc="85" dirty="0">
                <a:solidFill>
                  <a:srgbClr val="000080"/>
                </a:solidFill>
                <a:hlinkClick r:id="rId2"/>
              </a:rPr>
              <a:t>FaceComponent.java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6224" y="1816840"/>
            <a:ext cx="185293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A component that draws an alien</a:t>
            </a:r>
            <a:r>
              <a:rPr sz="95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face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354" y="1963225"/>
            <a:ext cx="2679700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50" spc="10" dirty="0">
                <a:latin typeface="Courier New"/>
                <a:cs typeface="Courier New"/>
              </a:rPr>
              <a:t>FaceComponent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750" spc="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JComponent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R="50800" algn="ctr">
              <a:lnSpc>
                <a:spcPts val="894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50" spc="10" dirty="0">
                <a:latin typeface="Courier New"/>
                <a:cs typeface="Courier New"/>
              </a:rPr>
              <a:t>paintComponent(Graphics</a:t>
            </a:r>
            <a:r>
              <a:rPr sz="750" spc="6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g)</a:t>
            </a:r>
            <a:endParaRPr sz="750">
              <a:latin typeface="Courier New"/>
              <a:cs typeface="Courier New"/>
            </a:endParaRPr>
          </a:p>
          <a:p>
            <a:pPr marL="18923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366395">
              <a:lnSpc>
                <a:spcPts val="1095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8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Recover Graphics2D</a:t>
            </a:r>
            <a:endParaRPr sz="950">
              <a:latin typeface="Times New Roman"/>
              <a:cs typeface="Times New Roman"/>
            </a:endParaRPr>
          </a:p>
          <a:p>
            <a:pPr marR="109855" algn="ctr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Graphics2D g2 = (Graphics2D)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g;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212" y="2883023"/>
            <a:ext cx="3682365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9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Draw the head</a:t>
            </a: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Ellipse2D.Double head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Ellipse2D.Double(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150</a:t>
            </a:r>
            <a:r>
              <a:rPr sz="750" spc="10" dirty="0">
                <a:latin typeface="Courier New"/>
                <a:cs typeface="Courier New"/>
              </a:rPr>
              <a:t>);  g2.draw(head);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212" y="3359402"/>
            <a:ext cx="273875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9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Draw the eyes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g2.setColor(Color.GREEN);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ts val="890"/>
              </a:lnSpc>
              <a:spcBef>
                <a:spcPts val="35"/>
              </a:spcBef>
            </a:pPr>
            <a:r>
              <a:rPr sz="750" spc="10" dirty="0">
                <a:latin typeface="Courier New"/>
                <a:cs typeface="Courier New"/>
              </a:rPr>
              <a:t>Rectangle eye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Rectangle(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25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70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15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15</a:t>
            </a:r>
            <a:r>
              <a:rPr sz="750" spc="10" dirty="0">
                <a:latin typeface="Courier New"/>
                <a:cs typeface="Courier New"/>
              </a:rPr>
              <a:t>);  g2.fill(eye);</a:t>
            </a:r>
            <a:endParaRPr sz="750">
              <a:latin typeface="Courier New"/>
              <a:cs typeface="Courier New"/>
            </a:endParaRPr>
          </a:p>
          <a:p>
            <a:pPr marL="12700" marR="1478915">
              <a:lnSpc>
                <a:spcPts val="890"/>
              </a:lnSpc>
            </a:pPr>
            <a:r>
              <a:rPr sz="750" spc="10" dirty="0">
                <a:latin typeface="Courier New"/>
                <a:cs typeface="Courier New"/>
              </a:rPr>
              <a:t>eye.translate(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50</a:t>
            </a:r>
            <a:r>
              <a:rPr sz="750" spc="10" dirty="0">
                <a:latin typeface="Courier New"/>
                <a:cs typeface="Courier New"/>
              </a:rPr>
              <a:t>,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10" dirty="0">
                <a:latin typeface="Courier New"/>
                <a:cs typeface="Courier New"/>
              </a:rPr>
              <a:t>);  g2.fill(eye);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212" y="4176053"/>
            <a:ext cx="344614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9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Draw the mouth</a:t>
            </a: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Line2D.Double mouth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Line2D.Double(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110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80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110</a:t>
            </a:r>
            <a:r>
              <a:rPr sz="750" spc="10" dirty="0">
                <a:latin typeface="Courier New"/>
                <a:cs typeface="Courier New"/>
              </a:rPr>
              <a:t>);  g2.setColor(Color.RED);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g2.draw(mouth);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442" y="806303"/>
            <a:ext cx="2090420" cy="411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java.awt.Color;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java.awt.Graphics;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java.awt.Graphics2D;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java.awt.Rectangle;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java.awt.geom.Ellipse2D;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java.awt.geom.Line2D;</a:t>
            </a:r>
            <a:endParaRPr sz="75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javax.swing.JComponent;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/*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293" y="4765856"/>
            <a:ext cx="104711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9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Draw the greeting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87566" y="750328"/>
            <a:ext cx="120973" cy="4158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9996" y="750322"/>
            <a:ext cx="128543" cy="3704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749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section_10/</a:t>
            </a:r>
            <a:r>
              <a:rPr spc="70" dirty="0">
                <a:solidFill>
                  <a:srgbClr val="000080"/>
                </a:solidFill>
                <a:hlinkClick r:id="rId2"/>
              </a:rPr>
              <a:t>FaceViewer.java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212" y="2053964"/>
            <a:ext cx="273939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FaceComponent component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FaceComponent();  frame.add(component);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212" y="2394235"/>
            <a:ext cx="138239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frame.setVisible(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323" y="2507659"/>
            <a:ext cx="8445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442" y="806303"/>
            <a:ext cx="3742054" cy="194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javax.swing.JFrame;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50" spc="10" dirty="0">
                <a:latin typeface="Courier New"/>
                <a:cs typeface="Courier New"/>
              </a:rPr>
              <a:t>FaceViewer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50" b="1" spc="38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4815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main(String[]</a:t>
            </a:r>
            <a:r>
              <a:rPr sz="750" spc="5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545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JFrame frame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JFrame();</a:t>
            </a:r>
            <a:endParaRPr sz="75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frame.setSize(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150</a:t>
            </a:r>
            <a:r>
              <a:rPr sz="750" spc="10" dirty="0">
                <a:latin typeface="Courier New"/>
                <a:cs typeface="Courier New"/>
              </a:rPr>
              <a:t>,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250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frame.setTitle(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"An Alien</a:t>
            </a:r>
            <a:r>
              <a:rPr sz="750" spc="3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Face"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01980" indent="-58928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frame.setDefaultCloseOperation(JFrame.EXIT_ON_CLOSE);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674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9536"/>
            <a:ext cx="439420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Give </a:t>
            </a:r>
            <a:r>
              <a:rPr sz="1100" dirty="0">
                <a:latin typeface="Arial"/>
                <a:cs typeface="Arial"/>
              </a:rPr>
              <a:t>instructions to </a:t>
            </a:r>
            <a:r>
              <a:rPr sz="1100" spc="5" dirty="0">
                <a:latin typeface="Arial"/>
                <a:cs typeface="Arial"/>
              </a:rPr>
              <a:t>draw a </a:t>
            </a:r>
            <a:r>
              <a:rPr sz="1100" dirty="0">
                <a:latin typeface="Arial"/>
                <a:cs typeface="Arial"/>
              </a:rPr>
              <a:t>circle with </a:t>
            </a:r>
            <a:r>
              <a:rPr sz="1100" spc="5" dirty="0">
                <a:latin typeface="Arial"/>
                <a:cs typeface="Arial"/>
              </a:rPr>
              <a:t>center (100, 100) and radius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25.</a:t>
            </a:r>
            <a:endParaRPr sz="11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317535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g2.draw(new Ellipse2D.Double(75, 75, 50,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50));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599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8786"/>
            <a:ext cx="420370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Give </a:t>
            </a:r>
            <a:r>
              <a:rPr sz="1100" dirty="0">
                <a:latin typeface="Arial"/>
                <a:cs typeface="Arial"/>
              </a:rPr>
              <a:t>instructions to </a:t>
            </a:r>
            <a:r>
              <a:rPr sz="1100" spc="5" dirty="0">
                <a:latin typeface="Arial"/>
                <a:cs typeface="Arial"/>
              </a:rPr>
              <a:t>draw a </a:t>
            </a:r>
            <a:r>
              <a:rPr sz="1100" dirty="0">
                <a:latin typeface="Arial"/>
                <a:cs typeface="Arial"/>
              </a:rPr>
              <a:t>letter </a:t>
            </a:r>
            <a:r>
              <a:rPr sz="1100" spc="5" dirty="0">
                <a:latin typeface="Arial"/>
                <a:cs typeface="Arial"/>
              </a:rPr>
              <a:t>"V" by drawing two </a:t>
            </a:r>
            <a:r>
              <a:rPr sz="1100" dirty="0">
                <a:latin typeface="Arial"/>
                <a:cs typeface="Arial"/>
              </a:rPr>
              <a:t>line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segments.</a:t>
            </a:r>
            <a:endParaRPr sz="11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316785"/>
            <a:ext cx="5482590" cy="548868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 marR="192849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Line2D.Double segment1 = new Line2D.Double(0, 0, 10,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30);  g2.draw(segment1);</a:t>
            </a:r>
          </a:p>
          <a:p>
            <a:pPr marL="47625" marR="1867535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Courier" charset="0"/>
                <a:cs typeface="Courier" charset="0"/>
              </a:rPr>
              <a:t>Line2D.Double segment2 = new Line2D.Double(10, 30, 20,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0);  g2.draw(segment2);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524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8037"/>
            <a:ext cx="375666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Give </a:t>
            </a:r>
            <a:r>
              <a:rPr sz="1100" dirty="0">
                <a:latin typeface="Arial"/>
                <a:cs typeface="Arial"/>
              </a:rPr>
              <a:t>instructions to </a:t>
            </a:r>
            <a:r>
              <a:rPr sz="1100" spc="5" dirty="0">
                <a:latin typeface="Arial"/>
                <a:cs typeface="Arial"/>
              </a:rPr>
              <a:t>draw a </a:t>
            </a:r>
            <a:r>
              <a:rPr sz="1100" dirty="0">
                <a:latin typeface="Arial"/>
                <a:cs typeface="Arial"/>
              </a:rPr>
              <a:t>string consisting 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letter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"V".</a:t>
            </a:r>
            <a:endParaRPr sz="11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316036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g2.drawString("V", 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30);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449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4849"/>
            <a:ext cx="309499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are the RGB </a:t>
            </a:r>
            <a:r>
              <a:rPr sz="1100" dirty="0">
                <a:latin typeface="Arial"/>
                <a:cs typeface="Arial"/>
              </a:rPr>
              <a:t>color </a:t>
            </a:r>
            <a:r>
              <a:rPr sz="1100" spc="5" dirty="0">
                <a:latin typeface="Arial"/>
                <a:cs typeface="Arial"/>
              </a:rPr>
              <a:t>values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Color.BLUE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0" dirty="0">
                <a:latin typeface="Courier" charset="0"/>
                <a:cs typeface="Courier" charset="0"/>
              </a:rPr>
              <a:t>0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0" dirty="0">
                <a:latin typeface="Courier" charset="0"/>
                <a:cs typeface="Courier" charset="0"/>
              </a:rPr>
              <a:t>0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255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644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2.49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9238"/>
            <a:ext cx="563626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do you draw a yellow square on a red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background?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First </a:t>
            </a:r>
            <a:r>
              <a:rPr sz="1300" spc="5" dirty="0">
                <a:latin typeface="Arial"/>
                <a:cs typeface="Arial"/>
              </a:rPr>
              <a:t>fill </a:t>
            </a:r>
            <a:r>
              <a:rPr sz="1300" spc="15" dirty="0">
                <a:latin typeface="Arial"/>
                <a:cs typeface="Arial"/>
              </a:rPr>
              <a:t>a big red square, then </a:t>
            </a:r>
            <a:r>
              <a:rPr sz="1300" spc="5" dirty="0">
                <a:latin typeface="Arial"/>
                <a:cs typeface="Arial"/>
              </a:rPr>
              <a:t>fill </a:t>
            </a:r>
            <a:r>
              <a:rPr sz="1300" spc="15" dirty="0">
                <a:latin typeface="Arial"/>
                <a:cs typeface="Arial"/>
              </a:rPr>
              <a:t>a small yellow square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inside: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327237"/>
            <a:ext cx="5482590" cy="546303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g2.setColor(Color.RED);</a:t>
            </a:r>
          </a:p>
          <a:p>
            <a:pPr marL="47625" marR="3030855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Courier" charset="0"/>
                <a:cs typeface="Courier" charset="0"/>
              </a:rPr>
              <a:t>g2.fill(new Rectangle(0, 0, 200,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200));  g2.setColor(Color.YELLOW);</a:t>
            </a:r>
          </a:p>
          <a:p>
            <a:pPr marL="47625">
              <a:lnSpc>
                <a:spcPts val="925"/>
              </a:lnSpc>
            </a:pPr>
            <a:r>
              <a:rPr sz="800" dirty="0">
                <a:latin typeface="Courier" charset="0"/>
                <a:cs typeface="Courier" charset="0"/>
              </a:rPr>
              <a:t>g2.fill(new Rectangle(50, 50, 100,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100));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003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V</a:t>
            </a:r>
            <a:r>
              <a:rPr spc="110" dirty="0"/>
              <a:t>a</a:t>
            </a:r>
            <a:r>
              <a:rPr spc="60" dirty="0"/>
              <a:t>r</a:t>
            </a:r>
            <a:r>
              <a:rPr spc="55" dirty="0"/>
              <a:t>i</a:t>
            </a:r>
            <a:r>
              <a:rPr spc="110" dirty="0"/>
              <a:t>a</a:t>
            </a:r>
            <a:r>
              <a:rPr spc="160" dirty="0"/>
              <a:t>b</a:t>
            </a:r>
            <a:r>
              <a:rPr spc="60" dirty="0"/>
              <a:t>l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871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7688" y="11395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3827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171049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199783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7688" y="226626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688" y="24779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688" y="269727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541" y="299596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8001" y="762772"/>
            <a:ext cx="5570855" cy="256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variable is </a:t>
            </a:r>
            <a:r>
              <a:rPr sz="1300" spc="15" dirty="0">
                <a:latin typeface="Arial"/>
                <a:cs typeface="Arial"/>
              </a:rPr>
              <a:t>a storage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location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Has a name and </a:t>
            </a:r>
            <a:r>
              <a:rPr sz="1000" spc="5" dirty="0">
                <a:latin typeface="Arial"/>
                <a:cs typeface="Arial"/>
              </a:rPr>
              <a:t>holds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 dirty="0">
              <a:latin typeface="Arial"/>
              <a:cs typeface="Arial"/>
            </a:endParaRPr>
          </a:p>
          <a:p>
            <a:pPr marL="12700" marR="654685">
              <a:lnSpc>
                <a:spcPct val="141200"/>
              </a:lnSpc>
              <a:spcBef>
                <a:spcPts val="180"/>
              </a:spcBef>
            </a:pP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declaring a </a:t>
            </a:r>
            <a:r>
              <a:rPr sz="1300" spc="10" dirty="0">
                <a:latin typeface="Arial"/>
                <a:cs typeface="Arial"/>
              </a:rPr>
              <a:t>variable, </a:t>
            </a:r>
            <a:r>
              <a:rPr sz="1300" spc="15" dirty="0">
                <a:latin typeface="Arial"/>
                <a:cs typeface="Arial"/>
              </a:rPr>
              <a:t>you usually specify an </a:t>
            </a:r>
            <a:r>
              <a:rPr sz="1300" spc="10" dirty="0">
                <a:latin typeface="Arial"/>
                <a:cs typeface="Arial"/>
              </a:rPr>
              <a:t>initial </a:t>
            </a:r>
            <a:r>
              <a:rPr sz="1300" spc="15" dirty="0">
                <a:latin typeface="Arial"/>
                <a:cs typeface="Arial"/>
              </a:rPr>
              <a:t>value.  </a:t>
            </a: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declaring a </a:t>
            </a:r>
            <a:r>
              <a:rPr sz="1300" spc="10" dirty="0">
                <a:latin typeface="Arial"/>
                <a:cs typeface="Arial"/>
              </a:rPr>
              <a:t>variable, </a:t>
            </a:r>
            <a:r>
              <a:rPr sz="1300" spc="15" dirty="0">
                <a:latin typeface="Arial"/>
                <a:cs typeface="Arial"/>
              </a:rPr>
              <a:t>you also specify the type </a:t>
            </a:r>
            <a:r>
              <a:rPr sz="1300" spc="10" dirty="0">
                <a:latin typeface="Arial"/>
                <a:cs typeface="Arial"/>
              </a:rPr>
              <a:t>of its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values.  Variable </a:t>
            </a:r>
            <a:r>
              <a:rPr sz="1300" spc="10" dirty="0">
                <a:latin typeface="Arial"/>
                <a:cs typeface="Arial"/>
              </a:rPr>
              <a:t>declaration: </a:t>
            </a:r>
            <a:r>
              <a:rPr sz="1300" spc="20" dirty="0">
                <a:latin typeface="Courier" charset="0"/>
                <a:cs typeface="Courier" charset="0"/>
              </a:rPr>
              <a:t>int width =</a:t>
            </a:r>
            <a:r>
              <a:rPr sz="1300" spc="-3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20</a:t>
            </a:r>
            <a:r>
              <a:rPr sz="1300" spc="15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Courier" charset="0"/>
                <a:cs typeface="Courier" charset="0"/>
              </a:rPr>
              <a:t>width</a:t>
            </a:r>
            <a:r>
              <a:rPr sz="1000" spc="-38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is the </a:t>
            </a:r>
            <a:r>
              <a:rPr sz="1000" spc="10" dirty="0">
                <a:latin typeface="Arial"/>
                <a:cs typeface="Arial"/>
              </a:rPr>
              <a:t>name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Courier" charset="0"/>
                <a:cs typeface="Courier" charset="0"/>
              </a:rPr>
              <a:t>int</a:t>
            </a:r>
            <a:r>
              <a:rPr sz="1000" spc="-38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is the type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25"/>
              </a:spcBef>
            </a:pPr>
            <a:r>
              <a:rPr sz="1000" spc="10" dirty="0">
                <a:latin typeface="Courier" charset="0"/>
                <a:cs typeface="Courier" charset="0"/>
              </a:rPr>
              <a:t>20</a:t>
            </a:r>
            <a:r>
              <a:rPr sz="1000" spc="-37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is the initial value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535"/>
              </a:spcBef>
            </a:pPr>
            <a:r>
              <a:rPr sz="1300" spc="15" dirty="0">
                <a:latin typeface="Arial"/>
                <a:cs typeface="Arial"/>
              </a:rPr>
              <a:t>Each parking space </a:t>
            </a:r>
            <a:r>
              <a:rPr sz="1300" spc="10" dirty="0">
                <a:latin typeface="Arial"/>
                <a:cs typeface="Arial"/>
              </a:rPr>
              <a:t>is suitable for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particular </a:t>
            </a:r>
            <a:r>
              <a:rPr sz="1300" spc="15" dirty="0">
                <a:latin typeface="Arial"/>
                <a:cs typeface="Arial"/>
              </a:rPr>
              <a:t>type </a:t>
            </a:r>
            <a:r>
              <a:rPr sz="1300" spc="10" dirty="0">
                <a:latin typeface="Arial"/>
                <a:cs typeface="Arial"/>
              </a:rPr>
              <a:t>of vehicle, just </a:t>
            </a:r>
            <a:r>
              <a:rPr sz="1300" spc="15" dirty="0">
                <a:latin typeface="Arial"/>
                <a:cs typeface="Arial"/>
              </a:rPr>
              <a:t>as each  </a:t>
            </a:r>
            <a:r>
              <a:rPr sz="1300" spc="10" dirty="0">
                <a:latin typeface="Arial"/>
                <a:cs typeface="Arial"/>
              </a:rPr>
              <a:t>variable </a:t>
            </a:r>
            <a:r>
              <a:rPr sz="1300" spc="15" dirty="0">
                <a:latin typeface="Arial"/>
                <a:cs typeface="Arial"/>
              </a:rPr>
              <a:t>holds a value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particular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type.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5" name="Picture 14" descr="horstmann_6e_figun_02_p035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64393"/>
            <a:ext cx="155442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056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Variable</a:t>
            </a:r>
            <a:r>
              <a:rPr spc="-15" dirty="0"/>
              <a:t> </a:t>
            </a:r>
            <a:r>
              <a:rPr spc="110" dirty="0"/>
              <a:t>Declarations</a:t>
            </a:r>
          </a:p>
        </p:txBody>
      </p:sp>
      <p:pic>
        <p:nvPicPr>
          <p:cNvPr id="5" name="Picture 4" descr="horstmann_6e_table_02_0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0" y="1066800"/>
            <a:ext cx="6096000" cy="383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083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T</a:t>
            </a:r>
            <a:r>
              <a:rPr spc="100" dirty="0"/>
              <a:t>y</a:t>
            </a:r>
            <a:r>
              <a:rPr spc="155" dirty="0"/>
              <a:t>p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708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51469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214986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42964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06481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7688" y="33332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688" y="35449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771133"/>
            <a:ext cx="5321300" cy="286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int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type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numbers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cannot have a </a:t>
            </a:r>
            <a:r>
              <a:rPr sz="1300" spc="10" dirty="0">
                <a:latin typeface="Arial"/>
                <a:cs typeface="Arial"/>
              </a:rPr>
              <a:t>fractional part.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latin typeface="Arial"/>
                <a:cs typeface="Arial"/>
              </a:rPr>
              <a:t>int  </a:t>
            </a:r>
            <a:r>
              <a:rPr sz="1200" dirty="0">
                <a:latin typeface="Courier" charset="0"/>
                <a:cs typeface="Courier" charset="0"/>
              </a:rPr>
              <a:t>width =</a:t>
            </a:r>
            <a:r>
              <a:rPr sz="1200" spc="-4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20;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the double type </a:t>
            </a:r>
            <a:r>
              <a:rPr sz="1300" spc="10" dirty="0">
                <a:latin typeface="Arial"/>
                <a:cs typeface="Arial"/>
              </a:rPr>
              <a:t>for floating point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numbers.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latin typeface="Arial"/>
                <a:cs typeface="Arial"/>
              </a:rPr>
              <a:t>double  </a:t>
            </a:r>
            <a:r>
              <a:rPr sz="1200" dirty="0">
                <a:latin typeface="Courier" charset="0"/>
                <a:cs typeface="Courier" charset="0"/>
              </a:rPr>
              <a:t>milesPerGallon =</a:t>
            </a:r>
            <a:r>
              <a:rPr sz="1200" spc="-5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22.5;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00" spc="15" dirty="0">
                <a:latin typeface="Arial"/>
                <a:cs typeface="Arial"/>
              </a:rPr>
              <a:t>Numbers can be combined by </a:t>
            </a:r>
            <a:r>
              <a:rPr sz="1300" spc="10" dirty="0">
                <a:latin typeface="Arial"/>
                <a:cs typeface="Arial"/>
              </a:rPr>
              <a:t>arithmetic </a:t>
            </a:r>
            <a:r>
              <a:rPr sz="1300" spc="15" dirty="0">
                <a:latin typeface="Arial"/>
                <a:cs typeface="Arial"/>
              </a:rPr>
              <a:t>operators such as </a:t>
            </a:r>
            <a:r>
              <a:rPr sz="1300" spc="10" dirty="0">
                <a:latin typeface="Courier" charset="0"/>
                <a:cs typeface="Courier" charset="0"/>
              </a:rPr>
              <a:t>+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0" dirty="0">
                <a:latin typeface="Courier" charset="0"/>
                <a:cs typeface="Courier" charset="0"/>
              </a:rPr>
              <a:t>-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*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Another type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endParaRPr sz="13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Arial"/>
                <a:cs typeface="Arial"/>
              </a:rPr>
              <a:t>String  </a:t>
            </a:r>
            <a:r>
              <a:rPr sz="1200" dirty="0">
                <a:latin typeface="Courier" charset="0"/>
                <a:cs typeface="Courier" charset="0"/>
              </a:rPr>
              <a:t>greeting =</a:t>
            </a:r>
            <a:r>
              <a:rPr sz="1200" spc="-5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"Hello";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type </a:t>
            </a:r>
            <a:r>
              <a:rPr sz="1300" spc="10" dirty="0">
                <a:latin typeface="Arial"/>
                <a:cs typeface="Arial"/>
              </a:rPr>
              <a:t>specifies </a:t>
            </a:r>
            <a:r>
              <a:rPr sz="1300" spc="15" dirty="0">
                <a:latin typeface="Arial"/>
                <a:cs typeface="Arial"/>
              </a:rPr>
              <a:t>the operations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can be </a:t>
            </a:r>
            <a:r>
              <a:rPr sz="1300" spc="10" dirty="0">
                <a:latin typeface="Arial"/>
                <a:cs typeface="Arial"/>
              </a:rPr>
              <a:t>carried </a:t>
            </a:r>
            <a:r>
              <a:rPr sz="1300" spc="15" dirty="0">
                <a:latin typeface="Arial"/>
                <a:cs typeface="Arial"/>
              </a:rPr>
              <a:t>out with </a:t>
            </a:r>
            <a:r>
              <a:rPr sz="1300" spc="10" dirty="0">
                <a:latin typeface="Arial"/>
                <a:cs typeface="Arial"/>
              </a:rPr>
              <a:t>its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values.</a:t>
            </a:r>
            <a:endParaRPr sz="1300" dirty="0">
              <a:latin typeface="Arial"/>
              <a:cs typeface="Arial"/>
            </a:endParaRPr>
          </a:p>
          <a:p>
            <a:pPr marL="317500" marR="1955800">
              <a:lnSpc>
                <a:spcPct val="1389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You can </a:t>
            </a:r>
            <a:r>
              <a:rPr sz="1000" spc="5" dirty="0">
                <a:latin typeface="Arial"/>
                <a:cs typeface="Arial"/>
              </a:rPr>
              <a:t>multiply the value </a:t>
            </a:r>
            <a:r>
              <a:rPr sz="1000" spc="10" dirty="0">
                <a:latin typeface="Courier" charset="0"/>
                <a:cs typeface="Courier" charset="0"/>
              </a:rPr>
              <a:t>width</a:t>
            </a:r>
            <a:r>
              <a:rPr sz="1000" spc="-33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holds </a:t>
            </a:r>
            <a:r>
              <a:rPr sz="1000" spc="10" dirty="0">
                <a:latin typeface="Arial"/>
                <a:cs typeface="Arial"/>
              </a:rPr>
              <a:t>by a number  You can </a:t>
            </a:r>
            <a:r>
              <a:rPr sz="1000" spc="5" dirty="0">
                <a:latin typeface="Arial"/>
                <a:cs typeface="Arial"/>
              </a:rPr>
              <a:t>not multiply </a:t>
            </a:r>
            <a:r>
              <a:rPr sz="1000" spc="10" dirty="0">
                <a:latin typeface="Courier" charset="0"/>
                <a:cs typeface="Courier" charset="0"/>
              </a:rPr>
              <a:t>greetings</a:t>
            </a:r>
            <a:r>
              <a:rPr sz="1000" spc="-37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by a number.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110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N</a:t>
            </a:r>
            <a:r>
              <a:rPr spc="110" dirty="0"/>
              <a:t>a</a:t>
            </a:r>
            <a:r>
              <a:rPr spc="220" dirty="0"/>
              <a:t>m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978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5200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688" y="14128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7688" y="180607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689742"/>
            <a:ext cx="5168265" cy="1212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9165">
              <a:lnSpc>
                <a:spcPct val="137400"/>
              </a:lnSpc>
            </a:pPr>
            <a:r>
              <a:rPr sz="1300" spc="15" dirty="0">
                <a:latin typeface="Arial"/>
                <a:cs typeface="Arial"/>
              </a:rPr>
              <a:t>Pick a </a:t>
            </a:r>
            <a:r>
              <a:rPr sz="1300" spc="20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variable that </a:t>
            </a:r>
            <a:r>
              <a:rPr sz="1300" spc="15" dirty="0">
                <a:latin typeface="Arial"/>
                <a:cs typeface="Arial"/>
              </a:rPr>
              <a:t>describes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15" dirty="0">
                <a:latin typeface="Arial"/>
                <a:cs typeface="Arial"/>
              </a:rPr>
              <a:t>purpose.  Rules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names </a:t>
            </a:r>
            <a:r>
              <a:rPr sz="1300" spc="10" dirty="0">
                <a:latin typeface="Arial"/>
                <a:cs typeface="Arial"/>
              </a:rPr>
              <a:t>of variables, </a:t>
            </a:r>
            <a:r>
              <a:rPr sz="1300" spc="15" dirty="0">
                <a:latin typeface="Arial"/>
                <a:cs typeface="Arial"/>
              </a:rPr>
              <a:t>methods, and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classes:</a:t>
            </a:r>
            <a:endParaRPr sz="1300" dirty="0">
              <a:latin typeface="Arial"/>
              <a:cs typeface="Arial"/>
            </a:endParaRPr>
          </a:p>
          <a:p>
            <a:pPr marL="317500" marR="5080">
              <a:lnSpc>
                <a:spcPct val="114100"/>
              </a:lnSpc>
              <a:spcBef>
                <a:spcPts val="655"/>
              </a:spcBef>
            </a:pPr>
            <a:r>
              <a:rPr sz="1000" spc="10" dirty="0">
                <a:latin typeface="Arial"/>
                <a:cs typeface="Arial"/>
              </a:rPr>
              <a:t>Must </a:t>
            </a:r>
            <a:r>
              <a:rPr sz="1000" spc="5" dirty="0">
                <a:latin typeface="Arial"/>
                <a:cs typeface="Arial"/>
              </a:rPr>
              <a:t>start with </a:t>
            </a: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letter or the </a:t>
            </a:r>
            <a:r>
              <a:rPr sz="1000" spc="10" dirty="0">
                <a:latin typeface="Arial"/>
                <a:cs typeface="Arial"/>
              </a:rPr>
              <a:t>underscore </a:t>
            </a:r>
            <a:r>
              <a:rPr sz="1000" spc="5" dirty="0">
                <a:latin typeface="Arial"/>
                <a:cs typeface="Arial"/>
              </a:rPr>
              <a:t>(_) character,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the remaining characters  </a:t>
            </a:r>
            <a:r>
              <a:rPr sz="1000" spc="10" dirty="0">
                <a:latin typeface="Arial"/>
                <a:cs typeface="Arial"/>
              </a:rPr>
              <a:t>must be </a:t>
            </a:r>
            <a:r>
              <a:rPr sz="1000" spc="5" dirty="0">
                <a:latin typeface="Arial"/>
                <a:cs typeface="Arial"/>
              </a:rPr>
              <a:t>letters, </a:t>
            </a:r>
            <a:r>
              <a:rPr sz="1000" spc="10" dirty="0">
                <a:latin typeface="Arial"/>
                <a:cs typeface="Arial"/>
              </a:rPr>
              <a:t>numbers, </a:t>
            </a:r>
            <a:r>
              <a:rPr sz="1000" spc="5" dirty="0">
                <a:latin typeface="Arial"/>
                <a:cs typeface="Arial"/>
              </a:rPr>
              <a:t>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underscores.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25"/>
              </a:spcBef>
            </a:pPr>
            <a:r>
              <a:rPr sz="1000" spc="10" dirty="0">
                <a:latin typeface="Arial"/>
                <a:cs typeface="Arial"/>
              </a:rPr>
              <a:t>Cannot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use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other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symbols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such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?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or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%</a:t>
            </a:r>
            <a:r>
              <a:rPr sz="1000" spc="-33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space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7221" y="288738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246" y="15123"/>
                </a:moveTo>
                <a:lnTo>
                  <a:pt x="30246" y="24953"/>
                </a:lnTo>
                <a:lnTo>
                  <a:pt x="25202" y="30246"/>
                </a:lnTo>
                <a:lnTo>
                  <a:pt x="15123" y="30246"/>
                </a:lnTo>
                <a:lnTo>
                  <a:pt x="5043" y="30246"/>
                </a:lnTo>
                <a:lnTo>
                  <a:pt x="0" y="24953"/>
                </a:lnTo>
                <a:lnTo>
                  <a:pt x="0" y="15123"/>
                </a:lnTo>
                <a:lnTo>
                  <a:pt x="0" y="5293"/>
                </a:lnTo>
                <a:lnTo>
                  <a:pt x="5043" y="0"/>
                </a:lnTo>
                <a:lnTo>
                  <a:pt x="15123" y="0"/>
                </a:lnTo>
                <a:lnTo>
                  <a:pt x="25202" y="0"/>
                </a:lnTo>
                <a:lnTo>
                  <a:pt x="30246" y="5293"/>
                </a:lnTo>
                <a:lnTo>
                  <a:pt x="30246" y="15123"/>
                </a:lnTo>
                <a:close/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0581" y="1952553"/>
            <a:ext cx="1187107" cy="975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688" y="324277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688" y="3454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541" y="375318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7688" y="40140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7688" y="42257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8001" y="2837507"/>
            <a:ext cx="4906010" cy="148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7360">
              <a:lnSpc>
                <a:spcPct val="100000"/>
              </a:lnSpc>
            </a:pPr>
            <a:r>
              <a:rPr sz="750" spc="15" dirty="0">
                <a:latin typeface="Arial"/>
                <a:cs typeface="Arial"/>
              </a:rPr>
              <a:t>Use uppercase </a:t>
            </a:r>
            <a:r>
              <a:rPr sz="750" spc="10" dirty="0">
                <a:latin typeface="Arial"/>
                <a:cs typeface="Arial"/>
              </a:rPr>
              <a:t>letters to </a:t>
            </a:r>
            <a:r>
              <a:rPr sz="750" spc="15" dirty="0">
                <a:latin typeface="Arial"/>
                <a:cs typeface="Arial"/>
              </a:rPr>
              <a:t>denote word </a:t>
            </a:r>
            <a:r>
              <a:rPr sz="750" spc="10" dirty="0">
                <a:latin typeface="Arial"/>
                <a:cs typeface="Arial"/>
              </a:rPr>
              <a:t>boundaries, </a:t>
            </a:r>
            <a:r>
              <a:rPr sz="750" spc="15" dirty="0">
                <a:latin typeface="Arial"/>
                <a:cs typeface="Arial"/>
              </a:rPr>
              <a:t>as </a:t>
            </a:r>
            <a:r>
              <a:rPr sz="750" spc="10" dirty="0">
                <a:latin typeface="Arial"/>
                <a:cs typeface="Arial"/>
              </a:rPr>
              <a:t>in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milesPerGallon.</a:t>
            </a:r>
            <a:endParaRPr sz="750" dirty="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170"/>
              </a:spcBef>
            </a:pPr>
            <a:r>
              <a:rPr sz="750" spc="10" dirty="0">
                <a:latin typeface="Arial"/>
                <a:cs typeface="Arial"/>
              </a:rPr>
              <a:t>(Called </a:t>
            </a:r>
            <a:r>
              <a:rPr sz="750" spc="15" dirty="0">
                <a:latin typeface="Arial"/>
                <a:cs typeface="Arial"/>
              </a:rPr>
              <a:t>camel</a:t>
            </a:r>
            <a:r>
              <a:rPr sz="750" spc="-5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case)</a:t>
            </a:r>
            <a:endParaRPr sz="75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635"/>
              </a:spcBef>
            </a:pPr>
            <a:r>
              <a:rPr sz="1000" spc="10" dirty="0">
                <a:latin typeface="Arial"/>
                <a:cs typeface="Arial"/>
              </a:rPr>
              <a:t>Names </a:t>
            </a:r>
            <a:r>
              <a:rPr sz="1000" spc="5" dirty="0">
                <a:latin typeface="Arial"/>
                <a:cs typeface="Arial"/>
              </a:rPr>
              <a:t>are </a:t>
            </a:r>
            <a:r>
              <a:rPr sz="1000" spc="10" dirty="0">
                <a:latin typeface="Arial"/>
                <a:cs typeface="Arial"/>
              </a:rPr>
              <a:t>case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sensitive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You cannot use </a:t>
            </a:r>
            <a:r>
              <a:rPr sz="1000" b="1" spc="10" dirty="0">
                <a:latin typeface="Arial"/>
                <a:cs typeface="Arial"/>
              </a:rPr>
              <a:t>reserved words </a:t>
            </a:r>
            <a:r>
              <a:rPr sz="1000" spc="10" dirty="0">
                <a:latin typeface="Arial"/>
                <a:cs typeface="Arial"/>
              </a:rPr>
              <a:t>such as </a:t>
            </a:r>
            <a:r>
              <a:rPr sz="1000" spc="10" dirty="0">
                <a:latin typeface="Courier" charset="0"/>
                <a:cs typeface="Courier" charset="0"/>
              </a:rPr>
              <a:t>double </a:t>
            </a:r>
            <a:r>
              <a:rPr sz="1000" spc="5" dirty="0">
                <a:latin typeface="Arial"/>
                <a:cs typeface="Arial"/>
              </a:rPr>
              <a:t>or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class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spc="15" dirty="0">
                <a:latin typeface="Arial"/>
                <a:cs typeface="Arial"/>
              </a:rPr>
              <a:t>By Java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convention:</a:t>
            </a:r>
            <a:endParaRPr sz="1300" dirty="0">
              <a:latin typeface="Arial"/>
              <a:cs typeface="Arial"/>
            </a:endParaRPr>
          </a:p>
          <a:p>
            <a:pPr marL="317500" marR="2060575">
              <a:lnSpc>
                <a:spcPct val="138900"/>
              </a:lnSpc>
              <a:spcBef>
                <a:spcPts val="355"/>
              </a:spcBef>
            </a:pPr>
            <a:r>
              <a:rPr sz="1000" spc="5" dirty="0">
                <a:latin typeface="Arial"/>
                <a:cs typeface="Arial"/>
              </a:rPr>
              <a:t>variable </a:t>
            </a:r>
            <a:r>
              <a:rPr sz="1000" spc="10" dirty="0">
                <a:latin typeface="Arial"/>
                <a:cs typeface="Arial"/>
              </a:rPr>
              <a:t>names </a:t>
            </a:r>
            <a:r>
              <a:rPr sz="1000" spc="5" dirty="0">
                <a:latin typeface="Arial"/>
                <a:cs typeface="Arial"/>
              </a:rPr>
              <a:t>start with </a:t>
            </a:r>
            <a:r>
              <a:rPr sz="1000" spc="10" dirty="0">
                <a:latin typeface="Arial"/>
                <a:cs typeface="Arial"/>
              </a:rPr>
              <a:t>a lowercase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letter.  class </a:t>
            </a:r>
            <a:r>
              <a:rPr sz="1000" spc="10" dirty="0">
                <a:latin typeface="Arial"/>
                <a:cs typeface="Arial"/>
              </a:rPr>
              <a:t>names </a:t>
            </a:r>
            <a:r>
              <a:rPr sz="1000" spc="5" dirty="0">
                <a:latin typeface="Arial"/>
                <a:cs typeface="Arial"/>
              </a:rPr>
              <a:t>start with </a:t>
            </a:r>
            <a:r>
              <a:rPr sz="1000" spc="10" dirty="0">
                <a:latin typeface="Arial"/>
                <a:cs typeface="Arial"/>
              </a:rPr>
              <a:t>an uppercase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letter.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136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Variable </a:t>
            </a:r>
            <a:r>
              <a:rPr spc="160" dirty="0"/>
              <a:t>Names </a:t>
            </a:r>
            <a:r>
              <a:rPr spc="95" dirty="0"/>
              <a:t>in</a:t>
            </a:r>
            <a:r>
              <a:rPr spc="-170" dirty="0"/>
              <a:t> </a:t>
            </a:r>
            <a:r>
              <a:rPr spc="40" dirty="0"/>
              <a:t>Java</a:t>
            </a:r>
          </a:p>
        </p:txBody>
      </p:sp>
      <p:pic>
        <p:nvPicPr>
          <p:cNvPr id="5" name="Picture 4" descr="horstmann_6e_table_02_02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3" y="762000"/>
            <a:ext cx="5922471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163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145" dirty="0"/>
              <a:t>o</a:t>
            </a:r>
            <a:r>
              <a:rPr spc="220" dirty="0"/>
              <a:t>mm</a:t>
            </a:r>
            <a:r>
              <a:rPr spc="35" dirty="0"/>
              <a:t>e</a:t>
            </a:r>
            <a:r>
              <a:rPr spc="130" dirty="0"/>
              <a:t>n</a:t>
            </a:r>
            <a:r>
              <a:rPr spc="25" dirty="0"/>
              <a:t>t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031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64372"/>
            <a:ext cx="514731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comments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add explanations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20" dirty="0">
                <a:latin typeface="Arial"/>
                <a:cs typeface="Arial"/>
              </a:rPr>
              <a:t>humans who </a:t>
            </a:r>
            <a:r>
              <a:rPr sz="1300" spc="15" dirty="0">
                <a:latin typeface="Arial"/>
                <a:cs typeface="Arial"/>
              </a:rPr>
              <a:t>read your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code.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39111"/>
            <a:ext cx="5482590" cy="27493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557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550" spc="5" dirty="0">
                <a:latin typeface="Courier" charset="0"/>
                <a:cs typeface="Courier" charset="0"/>
              </a:rPr>
              <a:t>double milesPerGallon =</a:t>
            </a:r>
            <a:r>
              <a:rPr sz="550" spc="-75" dirty="0">
                <a:latin typeface="Courier" charset="0"/>
                <a:cs typeface="Courier" charset="0"/>
              </a:rPr>
              <a:t> </a:t>
            </a:r>
            <a:r>
              <a:rPr sz="550" spc="5" dirty="0">
                <a:latin typeface="Courier" charset="0"/>
                <a:cs typeface="Courier" charset="0"/>
              </a:rPr>
              <a:t>33.8;</a:t>
            </a:r>
            <a:endParaRPr sz="550" dirty="0">
              <a:latin typeface="Courier" charset="0"/>
              <a:cs typeface="Courier" charset="0"/>
            </a:endParaRPr>
          </a:p>
          <a:p>
            <a:pPr marL="218440">
              <a:lnSpc>
                <a:spcPct val="100000"/>
              </a:lnSpc>
              <a:spcBef>
                <a:spcPts val="290"/>
              </a:spcBef>
            </a:pPr>
            <a:r>
              <a:rPr sz="550" spc="5" dirty="0">
                <a:latin typeface="Courier" charset="0"/>
                <a:cs typeface="Courier" charset="0"/>
              </a:rPr>
              <a:t>// The average fuel efficiency of new U.S. cars in</a:t>
            </a:r>
            <a:r>
              <a:rPr sz="550" spc="-60" dirty="0">
                <a:latin typeface="Courier" charset="0"/>
                <a:cs typeface="Courier" charset="0"/>
              </a:rPr>
              <a:t> </a:t>
            </a:r>
            <a:r>
              <a:rPr sz="550" spc="5" dirty="0">
                <a:latin typeface="Courier" charset="0"/>
                <a:cs typeface="Courier" charset="0"/>
              </a:rPr>
              <a:t>2011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541" y="156842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7688" y="183685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541" y="213554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688" y="239641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541" y="269509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The compiler does not process</a:t>
            </a:r>
            <a:r>
              <a:rPr spc="-55" dirty="0"/>
              <a:t> </a:t>
            </a:r>
            <a:r>
              <a:rPr spc="15" dirty="0"/>
              <a:t>comments</a:t>
            </a: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5" dirty="0">
                <a:latin typeface="Arial"/>
                <a:cs typeface="Arial"/>
              </a:rPr>
              <a:t>It ignores everything </a:t>
            </a:r>
            <a:r>
              <a:rPr sz="1000" spc="10" dirty="0">
                <a:latin typeface="Arial"/>
                <a:cs typeface="Arial"/>
              </a:rPr>
              <a:t>from a </a:t>
            </a:r>
            <a:r>
              <a:rPr sz="1000" spc="5" dirty="0">
                <a:latin typeface="Arial"/>
                <a:cs typeface="Arial"/>
              </a:rPr>
              <a:t>// delimiter to the </a:t>
            </a:r>
            <a:r>
              <a:rPr sz="1000" spc="10" dirty="0">
                <a:latin typeface="Arial"/>
                <a:cs typeface="Arial"/>
              </a:rPr>
              <a:t>end </a:t>
            </a:r>
            <a:r>
              <a:rPr sz="1000" spc="5" dirty="0">
                <a:latin typeface="Arial"/>
                <a:cs typeface="Arial"/>
              </a:rPr>
              <a:t>of the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line.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15" dirty="0"/>
              <a:t>For longer comment, enclose </a:t>
            </a:r>
            <a:r>
              <a:rPr spc="5" dirty="0"/>
              <a:t>it </a:t>
            </a:r>
            <a:r>
              <a:rPr spc="15" dirty="0"/>
              <a:t>between </a:t>
            </a:r>
            <a:r>
              <a:rPr spc="10" dirty="0"/>
              <a:t>/* </a:t>
            </a:r>
            <a:r>
              <a:rPr spc="15" dirty="0"/>
              <a:t>and </a:t>
            </a:r>
            <a:r>
              <a:rPr spc="10" dirty="0"/>
              <a:t>*/</a:t>
            </a:r>
            <a:r>
              <a:rPr spc="-25" dirty="0"/>
              <a:t> </a:t>
            </a:r>
            <a:r>
              <a:rPr spc="10" dirty="0"/>
              <a:t>delimiters.</a:t>
            </a: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compiler ignores these delimiters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everything in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between.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15" dirty="0"/>
              <a:t>Example </a:t>
            </a:r>
            <a:r>
              <a:rPr spc="10" dirty="0"/>
              <a:t>of </a:t>
            </a:r>
            <a:r>
              <a:rPr spc="15" dirty="0"/>
              <a:t>longer</a:t>
            </a:r>
            <a:r>
              <a:rPr spc="-40" dirty="0"/>
              <a:t> </a:t>
            </a:r>
            <a:r>
              <a:rPr spc="15" dirty="0"/>
              <a:t>comments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7553" y="2853890"/>
            <a:ext cx="5482590" cy="76372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55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550" spc="5" dirty="0">
                <a:latin typeface="Courier" charset="0"/>
                <a:cs typeface="Courier" charset="0"/>
              </a:rPr>
              <a:t>/*</a:t>
            </a:r>
            <a:endParaRPr sz="550" dirty="0">
              <a:latin typeface="Courier" charset="0"/>
              <a:cs typeface="Courier" charset="0"/>
            </a:endParaRPr>
          </a:p>
          <a:p>
            <a:pPr marL="133350" marR="2206625">
              <a:lnSpc>
                <a:spcPct val="144300"/>
              </a:lnSpc>
            </a:pPr>
            <a:r>
              <a:rPr sz="550" spc="5" dirty="0">
                <a:latin typeface="Courier" charset="0"/>
                <a:cs typeface="Courier" charset="0"/>
              </a:rPr>
              <a:t>In most countries, fuel efficiency is measured in liters per hundred  kilometer. Perhaps that is more useful—it tells you how much gas you need  to purchase to drive a given distance. Here is the conversion</a:t>
            </a:r>
            <a:r>
              <a:rPr sz="550" spc="-50" dirty="0">
                <a:latin typeface="Courier" charset="0"/>
                <a:cs typeface="Courier" charset="0"/>
              </a:rPr>
              <a:t> </a:t>
            </a:r>
            <a:r>
              <a:rPr sz="550" spc="5" dirty="0">
                <a:latin typeface="Courier" charset="0"/>
                <a:cs typeface="Courier" charset="0"/>
              </a:rPr>
              <a:t>formula.</a:t>
            </a:r>
            <a:endParaRPr sz="55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50" spc="5" dirty="0">
                <a:latin typeface="Courier" charset="0"/>
                <a:cs typeface="Courier" charset="0"/>
              </a:rPr>
              <a:t>*/</a:t>
            </a:r>
            <a:endParaRPr sz="55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90"/>
              </a:spcBef>
            </a:pPr>
            <a:r>
              <a:rPr sz="550" spc="5" dirty="0">
                <a:latin typeface="Courier" charset="0"/>
                <a:cs typeface="Courier" charset="0"/>
              </a:rPr>
              <a:t>double fuelEfficiency = 235.214583 /</a:t>
            </a:r>
            <a:r>
              <a:rPr sz="550" spc="-60" dirty="0">
                <a:latin typeface="Courier" charset="0"/>
                <a:cs typeface="Courier" charset="0"/>
              </a:rPr>
              <a:t> </a:t>
            </a:r>
            <a:r>
              <a:rPr sz="550" spc="5" dirty="0">
                <a:latin typeface="Courier" charset="0"/>
                <a:cs typeface="Courier" charset="0"/>
              </a:rPr>
              <a:t>milesPerGallon</a:t>
            </a:r>
            <a:endParaRPr sz="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190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A</a:t>
            </a:r>
            <a:r>
              <a:rPr spc="250" dirty="0"/>
              <a:t>ss</a:t>
            </a:r>
            <a:r>
              <a:rPr spc="55" dirty="0"/>
              <a:t>i</a:t>
            </a:r>
            <a:r>
              <a:rPr spc="290" dirty="0"/>
              <a:t>g</a:t>
            </a:r>
            <a:r>
              <a:rPr spc="130" dirty="0"/>
              <a:t>n</a:t>
            </a:r>
            <a:r>
              <a:rPr spc="220" dirty="0"/>
              <a:t>m</a:t>
            </a:r>
            <a:r>
              <a:rPr spc="35" dirty="0"/>
              <a:t>e</a:t>
            </a:r>
            <a:r>
              <a:rPr spc="130" dirty="0"/>
              <a:t>n</a:t>
            </a:r>
            <a:r>
              <a:rPr spc="2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058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7688" y="114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64638"/>
            <a:ext cx="500189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the assignment operator </a:t>
            </a:r>
            <a:r>
              <a:rPr sz="1300" spc="10" dirty="0">
                <a:latin typeface="Arial"/>
                <a:cs typeface="Arial"/>
              </a:rPr>
              <a:t>(=) to </a:t>
            </a:r>
            <a:r>
              <a:rPr sz="1300" spc="15" dirty="0">
                <a:latin typeface="Arial"/>
                <a:cs typeface="Arial"/>
              </a:rPr>
              <a:t>change the value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variable.</a:t>
            </a:r>
            <a:endParaRPr sz="13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You have </a:t>
            </a:r>
            <a:r>
              <a:rPr sz="1000" spc="5" dirty="0">
                <a:latin typeface="Arial"/>
                <a:cs typeface="Arial"/>
              </a:rPr>
              <a:t>the following variable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declaration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016" y="1288909"/>
            <a:ext cx="4960620" cy="14747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10"/>
              </a:spcBef>
            </a:pPr>
            <a:r>
              <a:rPr sz="700" spc="10" dirty="0">
                <a:latin typeface="Courier" charset="0"/>
                <a:cs typeface="Courier" charset="0"/>
              </a:rPr>
              <a:t>int width =</a:t>
            </a:r>
            <a:r>
              <a:rPr sz="700" spc="-7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7688" y="16178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2825" y="1543773"/>
            <a:ext cx="33305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To change </a:t>
            </a:r>
            <a:r>
              <a:rPr sz="1000" spc="5" dirty="0">
                <a:latin typeface="Arial"/>
                <a:cs typeface="Arial"/>
              </a:rPr>
              <a:t>the value of the variable, assign the </a:t>
            </a:r>
            <a:r>
              <a:rPr sz="1000" spc="10" dirty="0">
                <a:latin typeface="Arial"/>
                <a:cs typeface="Arial"/>
              </a:rPr>
              <a:t>new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0016" y="1765289"/>
            <a:ext cx="4960620" cy="14747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10"/>
              </a:spcBef>
            </a:pPr>
            <a:r>
              <a:rPr sz="700" spc="10" dirty="0">
                <a:latin typeface="Courier" charset="0"/>
                <a:cs typeface="Courier" charset="0"/>
              </a:rPr>
              <a:t>width =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20;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6187" y="2013032"/>
            <a:ext cx="1202228" cy="604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5243" y="2788719"/>
            <a:ext cx="312674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Figure 2 </a:t>
            </a:r>
            <a:r>
              <a:rPr sz="1200" dirty="0">
                <a:latin typeface="Arial"/>
                <a:cs typeface="Arial"/>
              </a:rPr>
              <a:t>Assigning a New Value to 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695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Chapter</a:t>
            </a:r>
            <a:r>
              <a:rPr spc="-20" dirty="0"/>
              <a:t> </a:t>
            </a:r>
            <a:r>
              <a:rPr spc="140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457200" y="1179844"/>
            <a:ext cx="3084858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599" y="1143000"/>
            <a:ext cx="3063621" cy="3752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To learn about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variables</a:t>
            </a:r>
            <a:endParaRPr sz="1300" dirty="0">
              <a:latin typeface="Arial"/>
              <a:cs typeface="Arial"/>
            </a:endParaRPr>
          </a:p>
          <a:p>
            <a:pPr marL="298450" marR="5080" indent="-285750">
              <a:lnSpc>
                <a:spcPct val="137400"/>
              </a:lnSpc>
              <a:spcBef>
                <a:spcPts val="60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To understand the concepts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classes and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objects  To be able </a:t>
            </a:r>
            <a:r>
              <a:rPr sz="1300" spc="10" dirty="0">
                <a:latin typeface="Arial"/>
                <a:cs typeface="Arial"/>
              </a:rPr>
              <a:t>to call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</a:t>
            </a:r>
            <a:endParaRPr sz="1300" dirty="0">
              <a:latin typeface="Arial"/>
              <a:cs typeface="Arial"/>
            </a:endParaRPr>
          </a:p>
          <a:p>
            <a:pPr marL="298450" marR="475615" indent="-285750">
              <a:lnSpc>
                <a:spcPct val="137400"/>
              </a:lnSpc>
              <a:spcBef>
                <a:spcPts val="60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To learn about arguments and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values  To be able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browse the API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 smtClean="0">
                <a:latin typeface="Arial"/>
                <a:cs typeface="Arial"/>
              </a:rPr>
              <a:t>documentation</a:t>
            </a:r>
            <a:endParaRPr lang="en-US" sz="1300" spc="15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lang="en-US" sz="1300" spc="15" dirty="0">
                <a:latin typeface="Arial"/>
                <a:cs typeface="Arial"/>
              </a:rPr>
              <a:t>To implement </a:t>
            </a:r>
            <a:r>
              <a:rPr lang="en-US" sz="1300" spc="10" dirty="0">
                <a:latin typeface="Arial"/>
                <a:cs typeface="Arial"/>
              </a:rPr>
              <a:t>test</a:t>
            </a:r>
            <a:r>
              <a:rPr lang="en-US" sz="1300" spc="-50" dirty="0">
                <a:latin typeface="Arial"/>
                <a:cs typeface="Arial"/>
              </a:rPr>
              <a:t> </a:t>
            </a:r>
            <a:r>
              <a:rPr lang="en-US" sz="1300" spc="15" dirty="0">
                <a:latin typeface="Arial"/>
                <a:cs typeface="Arial"/>
              </a:rPr>
              <a:t>programs</a:t>
            </a:r>
            <a:endParaRPr lang="en-US" sz="1300" dirty="0">
              <a:latin typeface="Arial"/>
              <a:cs typeface="Arial"/>
            </a:endParaRPr>
          </a:p>
          <a:p>
            <a:pPr marL="298450" marR="5080" indent="-285750">
              <a:lnSpc>
                <a:spcPct val="137400"/>
              </a:lnSpc>
              <a:spcBef>
                <a:spcPts val="60"/>
              </a:spcBef>
              <a:buFont typeface="Wingdings" charset="2"/>
              <a:buChar char="§"/>
            </a:pPr>
            <a:r>
              <a:rPr lang="en-US" sz="1300" spc="15" dirty="0">
                <a:latin typeface="Arial"/>
                <a:cs typeface="Arial"/>
              </a:rPr>
              <a:t>To understand the </a:t>
            </a:r>
            <a:r>
              <a:rPr lang="en-US" sz="1300" spc="10" dirty="0">
                <a:latin typeface="Arial"/>
                <a:cs typeface="Arial"/>
              </a:rPr>
              <a:t>difference </a:t>
            </a:r>
            <a:r>
              <a:rPr lang="en-US" sz="1300" spc="15" dirty="0">
                <a:latin typeface="Arial"/>
                <a:cs typeface="Arial"/>
              </a:rPr>
              <a:t>between objects and object</a:t>
            </a:r>
            <a:r>
              <a:rPr lang="en-US" sz="1300" spc="-40" dirty="0">
                <a:latin typeface="Arial"/>
                <a:cs typeface="Arial"/>
              </a:rPr>
              <a:t> </a:t>
            </a:r>
            <a:r>
              <a:rPr lang="en-US" sz="1300" spc="15" dirty="0">
                <a:latin typeface="Arial"/>
                <a:cs typeface="Arial"/>
              </a:rPr>
              <a:t>references  To </a:t>
            </a:r>
            <a:r>
              <a:rPr lang="en-US" sz="1300" spc="10" dirty="0">
                <a:latin typeface="Arial"/>
                <a:cs typeface="Arial"/>
              </a:rPr>
              <a:t>write </a:t>
            </a:r>
            <a:r>
              <a:rPr lang="en-US" sz="1300" spc="15" dirty="0">
                <a:latin typeface="Arial"/>
                <a:cs typeface="Arial"/>
              </a:rPr>
              <a:t>programs </a:t>
            </a:r>
            <a:r>
              <a:rPr lang="en-US" sz="1300" spc="10" dirty="0">
                <a:latin typeface="Arial"/>
                <a:cs typeface="Arial"/>
              </a:rPr>
              <a:t>that </a:t>
            </a:r>
            <a:r>
              <a:rPr lang="en-US" sz="1300" spc="15" dirty="0">
                <a:latin typeface="Arial"/>
                <a:cs typeface="Arial"/>
              </a:rPr>
              <a:t>display simple</a:t>
            </a:r>
            <a:r>
              <a:rPr lang="en-US" sz="1300" spc="-45" dirty="0">
                <a:latin typeface="Arial"/>
                <a:cs typeface="Arial"/>
              </a:rPr>
              <a:t> </a:t>
            </a:r>
            <a:r>
              <a:rPr lang="en-US" sz="1300" spc="15" dirty="0">
                <a:latin typeface="Arial"/>
                <a:cs typeface="Arial"/>
              </a:rPr>
              <a:t>shapes</a:t>
            </a:r>
            <a:endParaRPr lang="en-US" sz="1300" dirty="0">
              <a:latin typeface="Arial"/>
              <a:cs typeface="Arial"/>
            </a:endParaRPr>
          </a:p>
          <a:p>
            <a:pPr marL="12700" marR="475615">
              <a:lnSpc>
                <a:spcPct val="137400"/>
              </a:lnSpc>
              <a:spcBef>
                <a:spcPts val="60"/>
              </a:spcBef>
            </a:pPr>
            <a:endParaRPr lang="en-US" sz="1300" spc="15" dirty="0" smtClean="0">
              <a:latin typeface="Arial"/>
              <a:cs typeface="Arial"/>
            </a:endParaRPr>
          </a:p>
          <a:p>
            <a:pPr marL="12700" marR="475615">
              <a:lnSpc>
                <a:spcPct val="137400"/>
              </a:lnSpc>
              <a:spcBef>
                <a:spcPts val="60"/>
              </a:spcBef>
            </a:pP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216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A</a:t>
            </a:r>
            <a:r>
              <a:rPr spc="250" dirty="0"/>
              <a:t>ss</a:t>
            </a:r>
            <a:r>
              <a:rPr spc="55" dirty="0"/>
              <a:t>i</a:t>
            </a:r>
            <a:r>
              <a:rPr spc="290" dirty="0"/>
              <a:t>g</a:t>
            </a:r>
            <a:r>
              <a:rPr spc="130" dirty="0"/>
              <a:t>n</a:t>
            </a:r>
            <a:r>
              <a:rPr spc="220" dirty="0"/>
              <a:t>m</a:t>
            </a:r>
            <a:r>
              <a:rPr spc="35" dirty="0"/>
              <a:t>e</a:t>
            </a:r>
            <a:r>
              <a:rPr spc="130" dirty="0"/>
              <a:t>n</a:t>
            </a:r>
            <a:r>
              <a:rPr spc="2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085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64905"/>
            <a:ext cx="535495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error to </a:t>
            </a:r>
            <a:r>
              <a:rPr sz="1300" spc="15" dirty="0">
                <a:latin typeface="Arial"/>
                <a:cs typeface="Arial"/>
              </a:rPr>
              <a:t>use a </a:t>
            </a:r>
            <a:r>
              <a:rPr sz="1300" spc="10" dirty="0">
                <a:latin typeface="Arial"/>
                <a:cs typeface="Arial"/>
              </a:rPr>
              <a:t>variable that </a:t>
            </a:r>
            <a:r>
              <a:rPr sz="1300" spc="15" dirty="0">
                <a:latin typeface="Arial"/>
                <a:cs typeface="Arial"/>
              </a:rPr>
              <a:t>has never had a value assigned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39644"/>
            <a:ext cx="5482590" cy="30649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int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height;</a:t>
            </a:r>
          </a:p>
          <a:p>
            <a:pPr marL="4762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int width = height; // ERROR - uninitialized variable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height</a:t>
            </a:r>
          </a:p>
        </p:txBody>
      </p:sp>
      <p:sp>
        <p:nvSpPr>
          <p:cNvPr id="7" name="object 7"/>
          <p:cNvSpPr/>
          <p:nvPr/>
        </p:nvSpPr>
        <p:spPr>
          <a:xfrm>
            <a:off x="1037688" y="1550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2825" y="1475986"/>
            <a:ext cx="33794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compiler will </a:t>
            </a:r>
            <a:r>
              <a:rPr sz="1000" spc="10" dirty="0">
                <a:latin typeface="Arial"/>
                <a:cs typeface="Arial"/>
              </a:rPr>
              <a:t>complain about an </a:t>
            </a:r>
            <a:r>
              <a:rPr sz="1000" spc="5" dirty="0">
                <a:latin typeface="Arial"/>
                <a:cs typeface="Arial"/>
              </a:rPr>
              <a:t>"uninitialized variable"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6187" y="1672780"/>
            <a:ext cx="2676664" cy="491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541" y="283173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2335291"/>
            <a:ext cx="429069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Figure 3 </a:t>
            </a:r>
            <a:r>
              <a:rPr sz="1200" dirty="0">
                <a:latin typeface="Arial"/>
                <a:cs typeface="Arial"/>
              </a:rPr>
              <a:t>An Uninitialized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Remedy: assign a value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variable </a:t>
            </a:r>
            <a:r>
              <a:rPr sz="1300" spc="15" dirty="0">
                <a:latin typeface="Arial"/>
                <a:cs typeface="Arial"/>
              </a:rPr>
              <a:t>before you use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553" y="2998093"/>
            <a:ext cx="5482590" cy="30649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int height =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20;</a:t>
            </a:r>
          </a:p>
          <a:p>
            <a:pPr marL="4762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int width = height; //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OK</a:t>
            </a:r>
          </a:p>
        </p:txBody>
      </p:sp>
      <p:sp>
        <p:nvSpPr>
          <p:cNvPr id="13" name="object 13"/>
          <p:cNvSpPr/>
          <p:nvPr/>
        </p:nvSpPr>
        <p:spPr>
          <a:xfrm>
            <a:off x="712541" y="352740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8001" y="3411458"/>
            <a:ext cx="422465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All </a:t>
            </a:r>
            <a:r>
              <a:rPr sz="1300" spc="15" dirty="0">
                <a:latin typeface="Arial"/>
                <a:cs typeface="Arial"/>
              </a:rPr>
              <a:t>variables must be </a:t>
            </a:r>
            <a:r>
              <a:rPr sz="1300" spc="10" dirty="0">
                <a:latin typeface="Arial"/>
                <a:cs typeface="Arial"/>
              </a:rPr>
              <a:t>initialized </a:t>
            </a:r>
            <a:r>
              <a:rPr sz="1300" spc="15" dirty="0">
                <a:latin typeface="Arial"/>
                <a:cs typeface="Arial"/>
              </a:rPr>
              <a:t>before you access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them.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243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A</a:t>
            </a:r>
            <a:r>
              <a:rPr spc="250" dirty="0"/>
              <a:t>ss</a:t>
            </a:r>
            <a:r>
              <a:rPr spc="55" dirty="0"/>
              <a:t>i</a:t>
            </a:r>
            <a:r>
              <a:rPr spc="290" dirty="0"/>
              <a:t>g</a:t>
            </a:r>
            <a:r>
              <a:rPr spc="130" dirty="0"/>
              <a:t>n</a:t>
            </a:r>
            <a:r>
              <a:rPr spc="220" dirty="0"/>
              <a:t>m</a:t>
            </a:r>
            <a:r>
              <a:rPr spc="35" dirty="0"/>
              <a:t>e</a:t>
            </a:r>
            <a:r>
              <a:rPr spc="130" dirty="0"/>
              <a:t>n</a:t>
            </a:r>
            <a:r>
              <a:rPr spc="2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111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65172"/>
            <a:ext cx="534987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 right-hand side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= symbol can be a mathematical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expression: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39910"/>
            <a:ext cx="5482590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width = height +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10;</a:t>
            </a:r>
          </a:p>
        </p:txBody>
      </p:sp>
      <p:sp>
        <p:nvSpPr>
          <p:cNvPr id="7" name="object 7"/>
          <p:cNvSpPr/>
          <p:nvPr/>
        </p:nvSpPr>
        <p:spPr>
          <a:xfrm>
            <a:off x="1037688" y="14293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61"/>
                </a:lnTo>
                <a:lnTo>
                  <a:pt x="4725" y="33176"/>
                </a:lnTo>
                <a:lnTo>
                  <a:pt x="1181" y="27280"/>
                </a:lnTo>
                <a:lnTo>
                  <a:pt x="0" y="18903"/>
                </a:lnTo>
                <a:lnTo>
                  <a:pt x="1181" y="10527"/>
                </a:lnTo>
                <a:lnTo>
                  <a:pt x="4725" y="4631"/>
                </a:lnTo>
                <a:lnTo>
                  <a:pt x="10632" y="1146"/>
                </a:lnTo>
                <a:lnTo>
                  <a:pt x="18903" y="0"/>
                </a:lnTo>
                <a:lnTo>
                  <a:pt x="27175" y="1146"/>
                </a:lnTo>
                <a:lnTo>
                  <a:pt x="33082" y="4631"/>
                </a:lnTo>
                <a:lnTo>
                  <a:pt x="36626" y="10527"/>
                </a:lnTo>
                <a:lnTo>
                  <a:pt x="37807" y="18903"/>
                </a:lnTo>
                <a:lnTo>
                  <a:pt x="36626" y="27280"/>
                </a:lnTo>
                <a:lnTo>
                  <a:pt x="33082" y="33176"/>
                </a:lnTo>
                <a:lnTo>
                  <a:pt x="27175" y="36661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2825" y="1355267"/>
            <a:ext cx="221615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This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means</a:t>
            </a:r>
            <a:endParaRPr sz="1000" dirty="0">
              <a:latin typeface="Arial"/>
              <a:cs typeface="Arial"/>
            </a:endParaRPr>
          </a:p>
          <a:p>
            <a:pPr marL="372110" indent="-15494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72745" algn="l"/>
              </a:tabLst>
            </a:pPr>
            <a:r>
              <a:rPr sz="850" spc="5" dirty="0">
                <a:latin typeface="Arial"/>
                <a:cs typeface="Arial"/>
              </a:rPr>
              <a:t>compute the value of </a:t>
            </a:r>
            <a:r>
              <a:rPr sz="850" spc="10" dirty="0">
                <a:latin typeface="Courier" charset="0"/>
                <a:cs typeface="Courier" charset="0"/>
              </a:rPr>
              <a:t>height +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10</a:t>
            </a:r>
            <a:endParaRPr sz="850" dirty="0">
              <a:latin typeface="Courier" charset="0"/>
              <a:cs typeface="Courier" charset="0"/>
            </a:endParaRPr>
          </a:p>
          <a:p>
            <a:pPr marL="372110" indent="-15494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72745" algn="l"/>
              </a:tabLst>
            </a:pPr>
            <a:r>
              <a:rPr sz="850" spc="5" dirty="0">
                <a:latin typeface="Arial"/>
                <a:cs typeface="Arial"/>
              </a:rPr>
              <a:t>store that value in the variable</a:t>
            </a:r>
            <a:r>
              <a:rPr sz="850" spc="-60" dirty="0">
                <a:latin typeface="Arial"/>
                <a:cs typeface="Arial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width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854" y="2000231"/>
            <a:ext cx="5384165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width = width +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10</a:t>
            </a:r>
          </a:p>
        </p:txBody>
      </p:sp>
      <p:sp>
        <p:nvSpPr>
          <p:cNvPr id="10" name="object 10"/>
          <p:cNvSpPr/>
          <p:nvPr/>
        </p:nvSpPr>
        <p:spPr>
          <a:xfrm>
            <a:off x="712541" y="240855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2292611"/>
            <a:ext cx="50488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 assignment operator = does not denote mathematical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equality.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3739" y="2557449"/>
            <a:ext cx="1837372" cy="1421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7306" y="4130075"/>
            <a:ext cx="446087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4 </a:t>
            </a:r>
            <a:r>
              <a:rPr sz="1300" spc="15" dirty="0">
                <a:latin typeface="Arial"/>
                <a:cs typeface="Arial"/>
              </a:rPr>
              <a:t>Executing the Statement </a:t>
            </a:r>
            <a:r>
              <a:rPr sz="1300" spc="20" dirty="0">
                <a:latin typeface="Courier" charset="0"/>
                <a:cs typeface="Courier" charset="0"/>
              </a:rPr>
              <a:t>width = width +</a:t>
            </a:r>
            <a:r>
              <a:rPr sz="1300" spc="-8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10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270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2.2</a:t>
            </a:r>
            <a:r>
              <a:rPr spc="-100" dirty="0">
                <a:solidFill>
                  <a:srgbClr val="125859"/>
                </a:solidFill>
              </a:rPr>
              <a:t> </a:t>
            </a:r>
            <a:r>
              <a:rPr spc="160" dirty="0"/>
              <a:t>Assignment</a:t>
            </a:r>
          </a:p>
        </p:txBody>
      </p:sp>
      <p:pic>
        <p:nvPicPr>
          <p:cNvPr id="5" name="Picture 4" descr="horstmann_6e_syn_02_02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9" y="1295400"/>
            <a:ext cx="6248400" cy="315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284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5609"/>
            <a:ext cx="337439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wrong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following variable</a:t>
            </a:r>
            <a:r>
              <a:rPr sz="1100" spc="5" dirty="0">
                <a:latin typeface="Arial"/>
                <a:cs typeface="Arial"/>
              </a:rPr>
              <a:t> declaration?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7" y="964700"/>
            <a:ext cx="5928360" cy="14619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60"/>
              </a:spcBef>
            </a:pPr>
            <a:r>
              <a:rPr sz="650" spc="10" dirty="0">
                <a:latin typeface="Courier" charset="0"/>
                <a:cs typeface="Courier" charset="0"/>
              </a:rPr>
              <a:t>int miles per gallon =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39.4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1" y="1257081"/>
            <a:ext cx="5073650" cy="96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There are three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errors:</a:t>
            </a:r>
            <a:endParaRPr sz="13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82600" algn="l"/>
              </a:tabLst>
            </a:pPr>
            <a:r>
              <a:rPr sz="1100" spc="20" dirty="0">
                <a:latin typeface="Arial"/>
                <a:cs typeface="Arial"/>
              </a:rPr>
              <a:t>You </a:t>
            </a:r>
            <a:r>
              <a:rPr sz="1100" spc="15" dirty="0">
                <a:latin typeface="Arial"/>
                <a:cs typeface="Arial"/>
              </a:rPr>
              <a:t>cannot have spaces </a:t>
            </a:r>
            <a:r>
              <a:rPr sz="1100" spc="10" dirty="0">
                <a:latin typeface="Arial"/>
                <a:cs typeface="Arial"/>
              </a:rPr>
              <a:t>in variable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names.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variable </a:t>
            </a:r>
            <a:r>
              <a:rPr sz="1100" spc="15" dirty="0">
                <a:latin typeface="Arial"/>
                <a:cs typeface="Arial"/>
              </a:rPr>
              <a:t>type should be </a:t>
            </a:r>
            <a:r>
              <a:rPr sz="1100" spc="20" dirty="0">
                <a:latin typeface="Courier" charset="0"/>
                <a:cs typeface="Courier" charset="0"/>
              </a:rPr>
              <a:t>double</a:t>
            </a:r>
            <a:r>
              <a:rPr sz="1100" spc="-38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because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holds a </a:t>
            </a:r>
            <a:r>
              <a:rPr sz="1100" spc="10" dirty="0">
                <a:latin typeface="Arial"/>
                <a:cs typeface="Arial"/>
              </a:rPr>
              <a:t>fractional </a:t>
            </a:r>
            <a:r>
              <a:rPr sz="1100" spc="15" dirty="0">
                <a:latin typeface="Arial"/>
                <a:cs typeface="Arial"/>
              </a:rPr>
              <a:t>value.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There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a semicolon missing </a:t>
            </a:r>
            <a:r>
              <a:rPr sz="1100" spc="10" dirty="0">
                <a:latin typeface="Arial"/>
                <a:cs typeface="Arial"/>
              </a:rPr>
              <a:t>at </a:t>
            </a:r>
            <a:r>
              <a:rPr sz="1100" spc="15" dirty="0">
                <a:latin typeface="Arial"/>
                <a:cs typeface="Arial"/>
              </a:rPr>
              <a:t>the end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statement.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361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0549"/>
            <a:ext cx="583946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Declare and </a:t>
            </a:r>
            <a:r>
              <a:rPr sz="1100" dirty="0">
                <a:latin typeface="Arial"/>
                <a:cs typeface="Arial"/>
              </a:rPr>
              <a:t>initialize </a:t>
            </a:r>
            <a:r>
              <a:rPr sz="1100" spc="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variables, </a:t>
            </a:r>
            <a:r>
              <a:rPr sz="1100" spc="5" dirty="0">
                <a:latin typeface="Courier" charset="0"/>
                <a:cs typeface="Courier" charset="0"/>
              </a:rPr>
              <a:t>unitPrice</a:t>
            </a:r>
            <a:r>
              <a:rPr sz="1100" spc="-31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and </a:t>
            </a:r>
            <a:r>
              <a:rPr sz="1100" spc="5" dirty="0">
                <a:latin typeface="Courier" charset="0"/>
                <a:cs typeface="Courier" charset="0"/>
              </a:rPr>
              <a:t>quantity</a:t>
            </a:r>
            <a:r>
              <a:rPr sz="1100" spc="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contain the </a:t>
            </a:r>
            <a:r>
              <a:rPr sz="1100" dirty="0">
                <a:latin typeface="Arial"/>
                <a:cs typeface="Arial"/>
              </a:rPr>
              <a:t>unit price of </a:t>
            </a:r>
            <a:r>
              <a:rPr sz="1100" spc="5" dirty="0">
                <a:latin typeface="Arial"/>
                <a:cs typeface="Arial"/>
              </a:rPr>
              <a:t>a  </a:t>
            </a:r>
            <a:r>
              <a:rPr sz="1100" dirty="0">
                <a:latin typeface="Arial"/>
                <a:cs typeface="Arial"/>
              </a:rPr>
              <a:t>single </a:t>
            </a:r>
            <a:r>
              <a:rPr sz="1100" spc="5" dirty="0">
                <a:latin typeface="Arial"/>
                <a:cs typeface="Arial"/>
              </a:rPr>
              <a:t>item and the number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items purchased. Use reasonable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values.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76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464539"/>
            <a:ext cx="5482590" cy="296235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 marR="3949065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double unitPrice =</a:t>
            </a:r>
            <a:r>
              <a:rPr sz="800" spc="-9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1.95;  int quantity =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286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5634"/>
            <a:ext cx="48647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Use the </a:t>
            </a:r>
            <a:r>
              <a:rPr sz="1100" dirty="0">
                <a:latin typeface="Arial"/>
                <a:cs typeface="Arial"/>
              </a:rPr>
              <a:t>variables </a:t>
            </a:r>
            <a:r>
              <a:rPr sz="1100" spc="5" dirty="0">
                <a:latin typeface="Arial"/>
                <a:cs typeface="Arial"/>
              </a:rPr>
              <a:t>declared </a:t>
            </a:r>
            <a:r>
              <a:rPr sz="1100" dirty="0">
                <a:latin typeface="Arial"/>
                <a:cs typeface="Arial"/>
              </a:rPr>
              <a:t>in Self </a:t>
            </a:r>
            <a:r>
              <a:rPr sz="1100" spc="5" dirty="0">
                <a:latin typeface="Arial"/>
                <a:cs typeface="Arial"/>
              </a:rPr>
              <a:t>Check 4 </a:t>
            </a:r>
            <a:r>
              <a:rPr sz="1100" dirty="0">
                <a:latin typeface="Arial"/>
                <a:cs typeface="Arial"/>
              </a:rPr>
              <a:t>to display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total </a:t>
            </a:r>
            <a:r>
              <a:rPr sz="1100" spc="5" dirty="0">
                <a:latin typeface="Arial"/>
                <a:cs typeface="Arial"/>
              </a:rPr>
              <a:t>purchase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price.</a:t>
            </a:r>
            <a:endParaRPr sz="11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289873"/>
            <a:ext cx="5482590" cy="296235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 marR="2908300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System.out.print("Total price: ");  System.out.println(unitPrice *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quantity);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338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6155"/>
            <a:ext cx="273812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are the types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values 0 and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"0"?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Courier" charset="0"/>
                <a:cs typeface="Courier" charset="0"/>
              </a:rPr>
              <a:t>int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390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6676"/>
            <a:ext cx="412750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Which number type would you use </a:t>
            </a:r>
            <a:r>
              <a:rPr sz="1100" dirty="0">
                <a:latin typeface="Arial"/>
                <a:cs typeface="Arial"/>
              </a:rPr>
              <a:t>for storing </a:t>
            </a:r>
            <a:r>
              <a:rPr sz="1100" spc="5" dirty="0">
                <a:latin typeface="Arial"/>
                <a:cs typeface="Arial"/>
              </a:rPr>
              <a:t>the area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circle?</a:t>
            </a: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r>
              <a:rPr sz="1300" b="1" spc="-7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double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442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050" y="769881"/>
            <a:ext cx="3630929" cy="162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following </a:t>
            </a:r>
            <a:r>
              <a:rPr sz="1100" spc="5" dirty="0">
                <a:latin typeface="Arial"/>
                <a:cs typeface="Arial"/>
              </a:rPr>
              <a:t>are </a:t>
            </a:r>
            <a:r>
              <a:rPr sz="1100" dirty="0">
                <a:latin typeface="Arial"/>
                <a:cs typeface="Arial"/>
              </a:rPr>
              <a:t>legal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identifiers?</a:t>
            </a: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5095" marR="2578735">
              <a:lnSpc>
                <a:spcPts val="1310"/>
              </a:lnSpc>
            </a:pPr>
            <a:r>
              <a:rPr sz="1300" spc="20" dirty="0">
                <a:latin typeface="Courier" charset="0"/>
                <a:cs typeface="Courier" charset="0"/>
              </a:rPr>
              <a:t>Greeting1  g</a:t>
            </a:r>
            <a:endParaRPr sz="1300" dirty="0">
              <a:latin typeface="Courier" charset="0"/>
              <a:cs typeface="Courier" charset="0"/>
            </a:endParaRPr>
          </a:p>
          <a:p>
            <a:pPr marL="125095" marR="2170430">
              <a:lnSpc>
                <a:spcPts val="1310"/>
              </a:lnSpc>
            </a:pPr>
            <a:r>
              <a:rPr sz="1300" spc="20" dirty="0">
                <a:latin typeface="Courier" charset="0"/>
                <a:cs typeface="Courier" charset="0"/>
              </a:rPr>
              <a:t>void  101dalmatians  Hello,</a:t>
            </a:r>
            <a:r>
              <a:rPr sz="1300" spc="-8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World</a:t>
            </a:r>
            <a:endParaRPr sz="1300" dirty="0">
              <a:latin typeface="Courier" charset="0"/>
              <a:cs typeface="Courier" charset="0"/>
            </a:endParaRPr>
          </a:p>
          <a:p>
            <a:pPr marL="125095">
              <a:lnSpc>
                <a:spcPts val="1310"/>
              </a:lnSpc>
            </a:pPr>
            <a:r>
              <a:rPr sz="1300" spc="20" dirty="0">
                <a:latin typeface="Courier" charset="0"/>
                <a:cs typeface="Courier" charset="0"/>
              </a:rPr>
              <a:t>&lt;greeting&gt;</a:t>
            </a:r>
            <a:endParaRPr sz="1300" dirty="0">
              <a:latin typeface="Courier" charset="0"/>
              <a:cs typeface="Courier" charset="0"/>
            </a:endParaRPr>
          </a:p>
          <a:p>
            <a:pPr marL="125095">
              <a:lnSpc>
                <a:spcPct val="100000"/>
              </a:lnSpc>
              <a:spcBef>
                <a:spcPts val="64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Only the </a:t>
            </a:r>
            <a:r>
              <a:rPr sz="1300" spc="10" dirty="0">
                <a:latin typeface="Arial"/>
                <a:cs typeface="Arial"/>
              </a:rPr>
              <a:t>first </a:t>
            </a:r>
            <a:r>
              <a:rPr sz="1300" spc="15" dirty="0">
                <a:latin typeface="Arial"/>
                <a:cs typeface="Arial"/>
              </a:rPr>
              <a:t>two are </a:t>
            </a:r>
            <a:r>
              <a:rPr sz="1300" spc="10" dirty="0">
                <a:latin typeface="Arial"/>
                <a:cs typeface="Arial"/>
              </a:rPr>
              <a:t>legal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identifiers.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494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7717"/>
            <a:ext cx="476250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Declare a </a:t>
            </a:r>
            <a:r>
              <a:rPr sz="1100" dirty="0">
                <a:latin typeface="Arial"/>
                <a:cs typeface="Arial"/>
              </a:rPr>
              <a:t>variable to </a:t>
            </a:r>
            <a:r>
              <a:rPr sz="1100" spc="5" dirty="0">
                <a:latin typeface="Arial"/>
                <a:cs typeface="Arial"/>
              </a:rPr>
              <a:t>hold your name. Use camel case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variable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name.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Courier" charset="0"/>
                <a:cs typeface="Courier" charset="0"/>
              </a:rPr>
              <a:t>String myName = "John Q.</a:t>
            </a:r>
            <a:r>
              <a:rPr sz="1300" spc="-5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Public";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749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322" y="886434"/>
            <a:ext cx="1648333" cy="148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Objects </a:t>
            </a:r>
            <a:r>
              <a:rPr spc="135" dirty="0"/>
              <a:t>and</a:t>
            </a:r>
            <a:r>
              <a:rPr spc="-105" dirty="0"/>
              <a:t> </a:t>
            </a:r>
            <a:r>
              <a:rPr spc="165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6729" y="1079576"/>
            <a:ext cx="379793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part </a:t>
            </a:r>
            <a:r>
              <a:rPr sz="1100" spc="5" dirty="0">
                <a:latin typeface="Arial"/>
                <a:cs typeface="Arial"/>
              </a:rPr>
              <a:t>a home </a:t>
            </a:r>
            <a:r>
              <a:rPr sz="1100" dirty="0">
                <a:latin typeface="Arial"/>
                <a:cs typeface="Arial"/>
              </a:rPr>
              <a:t>builder </a:t>
            </a:r>
            <a:r>
              <a:rPr sz="1100" spc="5" dirty="0">
                <a:latin typeface="Arial"/>
                <a:cs typeface="Arial"/>
              </a:rPr>
              <a:t>uses, such as a furnace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water  </a:t>
            </a:r>
            <a:r>
              <a:rPr sz="1100" dirty="0">
                <a:latin typeface="Arial"/>
                <a:cs typeface="Arial"/>
              </a:rPr>
              <a:t>heater, fulfills </a:t>
            </a:r>
            <a:r>
              <a:rPr sz="1100" spc="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function. Similarly, </a:t>
            </a:r>
            <a:r>
              <a:rPr sz="1100" spc="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build  </a:t>
            </a:r>
            <a:r>
              <a:rPr sz="1100" spc="5" dirty="0">
                <a:latin typeface="Arial"/>
                <a:cs typeface="Arial"/>
              </a:rPr>
              <a:t>programs from </a:t>
            </a:r>
            <a:r>
              <a:rPr sz="1100" dirty="0">
                <a:latin typeface="Arial"/>
                <a:cs typeface="Arial"/>
              </a:rPr>
              <a:t>objects, </a:t>
            </a:r>
            <a:r>
              <a:rPr sz="1100" spc="5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which has a </a:t>
            </a:r>
            <a:r>
              <a:rPr sz="1100" dirty="0">
                <a:latin typeface="Arial"/>
                <a:cs typeface="Arial"/>
              </a:rPr>
              <a:t>particular  </a:t>
            </a:r>
            <a:r>
              <a:rPr sz="1100" spc="5" dirty="0">
                <a:latin typeface="Arial"/>
                <a:cs typeface="Arial"/>
              </a:rPr>
              <a:t>behavior.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541" y="263802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91024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19002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2522080"/>
            <a:ext cx="3923665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Java, you </a:t>
            </a:r>
            <a:r>
              <a:rPr sz="1300" spc="10" dirty="0">
                <a:latin typeface="Arial"/>
                <a:cs typeface="Arial"/>
              </a:rPr>
              <a:t>build </a:t>
            </a:r>
            <a:r>
              <a:rPr sz="1300" spc="15" dirty="0">
                <a:latin typeface="Arial"/>
                <a:cs typeface="Arial"/>
              </a:rPr>
              <a:t>programs </a:t>
            </a:r>
            <a:r>
              <a:rPr sz="1300" spc="10" dirty="0">
                <a:latin typeface="Arial"/>
                <a:cs typeface="Arial"/>
              </a:rPr>
              <a:t>for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objects.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5" dirty="0">
                <a:latin typeface="Arial"/>
                <a:cs typeface="Arial"/>
              </a:rPr>
              <a:t>Each object has </a:t>
            </a:r>
            <a:r>
              <a:rPr sz="1300" spc="10" dirty="0">
                <a:latin typeface="Arial"/>
                <a:cs typeface="Arial"/>
              </a:rPr>
              <a:t>certain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behaviors.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 manipulate the object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get </a:t>
            </a:r>
            <a:r>
              <a:rPr sz="1300" spc="10" dirty="0">
                <a:latin typeface="Arial"/>
                <a:cs typeface="Arial"/>
              </a:rPr>
              <a:t>certain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effects.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419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6968"/>
            <a:ext cx="537781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12 = 12 a </a:t>
            </a:r>
            <a:r>
              <a:rPr sz="1100" dirty="0">
                <a:latin typeface="Arial"/>
                <a:cs typeface="Arial"/>
              </a:rPr>
              <a:t>valid </a:t>
            </a:r>
            <a:r>
              <a:rPr sz="1100" spc="5" dirty="0">
                <a:latin typeface="Arial"/>
                <a:cs typeface="Arial"/>
              </a:rPr>
              <a:t>expression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the Java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language?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No, the </a:t>
            </a:r>
            <a:r>
              <a:rPr sz="1300" spc="10" dirty="0">
                <a:latin typeface="Arial"/>
                <a:cs typeface="Arial"/>
              </a:rPr>
              <a:t>left-hand </a:t>
            </a:r>
            <a:r>
              <a:rPr sz="1300" spc="15" dirty="0">
                <a:latin typeface="Arial"/>
                <a:cs typeface="Arial"/>
              </a:rPr>
              <a:t>side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= operator must be a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variable.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471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5050"/>
            <a:ext cx="5005705" cy="143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do you change the value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greeting </a:t>
            </a:r>
            <a:r>
              <a:rPr sz="1100" dirty="0">
                <a:latin typeface="Arial"/>
                <a:cs typeface="Arial"/>
              </a:rPr>
              <a:t>variable to </a:t>
            </a:r>
            <a:r>
              <a:rPr sz="1100" spc="5" dirty="0">
                <a:latin typeface="Courier" charset="0"/>
                <a:cs typeface="Courier" charset="0"/>
              </a:rPr>
              <a:t>"Hello,</a:t>
            </a:r>
            <a:r>
              <a:rPr sz="1100" spc="-38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Nina!"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 </a:t>
            </a:r>
            <a:r>
              <a:rPr sz="1300" spc="20" dirty="0">
                <a:latin typeface="Courier" charset="0"/>
                <a:cs typeface="Courier" charset="0"/>
              </a:rPr>
              <a:t>greeting = "Hello,</a:t>
            </a:r>
            <a:r>
              <a:rPr sz="1300" spc="-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Nina!";</a:t>
            </a:r>
            <a:endParaRPr sz="13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Note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that</a:t>
            </a:r>
            <a:endParaRPr sz="1300" dirty="0">
              <a:latin typeface="Arial"/>
              <a:cs typeface="Arial"/>
            </a:endParaRPr>
          </a:p>
          <a:p>
            <a:pPr marR="75565" algn="ctr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String greeting = "Hello,</a:t>
            </a:r>
            <a:r>
              <a:rPr sz="1300" spc="-7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Nina!";</a:t>
            </a:r>
            <a:endParaRPr sz="1300" dirty="0">
              <a:latin typeface="Courier" charset="0"/>
              <a:cs typeface="Courier" charset="0"/>
            </a:endParaRPr>
          </a:p>
          <a:p>
            <a:pPr marL="266700">
              <a:lnSpc>
                <a:spcPct val="100000"/>
              </a:lnSpc>
              <a:spcBef>
                <a:spcPts val="285"/>
              </a:spcBef>
            </a:pP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not the </a:t>
            </a:r>
            <a:r>
              <a:rPr sz="1300" spc="10" dirty="0">
                <a:latin typeface="Arial"/>
                <a:cs typeface="Arial"/>
              </a:rPr>
              <a:t>right </a:t>
            </a:r>
            <a:r>
              <a:rPr sz="1300" spc="15" dirty="0">
                <a:latin typeface="Arial"/>
                <a:cs typeface="Arial"/>
              </a:rPr>
              <a:t>answer—that statement declares a </a:t>
            </a:r>
            <a:r>
              <a:rPr sz="1300" spc="20" dirty="0">
                <a:latin typeface="Arial"/>
                <a:cs typeface="Arial"/>
              </a:rPr>
              <a:t>new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variable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523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8009"/>
            <a:ext cx="578739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would you explain assignment using the parking space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analogy?</a:t>
            </a:r>
            <a:endParaRPr sz="1100" dirty="0">
              <a:latin typeface="Arial"/>
              <a:cs typeface="Arial"/>
            </a:endParaRPr>
          </a:p>
          <a:p>
            <a:pPr marL="266700" marR="5080">
              <a:lnSpc>
                <a:spcPct val="118300"/>
              </a:lnSpc>
              <a:spcBef>
                <a:spcPts val="51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Assignment would occur </a:t>
            </a: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one car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replaced by another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  </a:t>
            </a:r>
            <a:r>
              <a:rPr sz="1300" spc="15" dirty="0">
                <a:latin typeface="Arial"/>
                <a:cs typeface="Arial"/>
              </a:rPr>
              <a:t>the parking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space.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575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Calling</a:t>
            </a:r>
            <a:r>
              <a:rPr spc="-45" dirty="0"/>
              <a:t> </a:t>
            </a:r>
            <a:r>
              <a:rPr spc="150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444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566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4399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23040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275215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768499"/>
            <a:ext cx="5280025" cy="208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use an object by </a:t>
            </a:r>
            <a:r>
              <a:rPr sz="1300" spc="10" dirty="0">
                <a:latin typeface="Arial"/>
                <a:cs typeface="Arial"/>
              </a:rPr>
              <a:t>calling its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0" dirty="0">
                <a:latin typeface="Arial"/>
                <a:cs typeface="Arial"/>
              </a:rPr>
              <a:t>All </a:t>
            </a:r>
            <a:r>
              <a:rPr sz="1300" spc="15" dirty="0">
                <a:latin typeface="Arial"/>
                <a:cs typeface="Arial"/>
              </a:rPr>
              <a:t>objects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a given class share a </a:t>
            </a:r>
            <a:r>
              <a:rPr sz="1300" spc="20" dirty="0">
                <a:latin typeface="Arial"/>
                <a:cs typeface="Arial"/>
              </a:rPr>
              <a:t>common </a:t>
            </a:r>
            <a:r>
              <a:rPr sz="1300" spc="15" dirty="0">
                <a:latin typeface="Arial"/>
                <a:cs typeface="Arial"/>
              </a:rPr>
              <a:t>set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509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provides methods </a:t>
            </a:r>
            <a:r>
              <a:rPr sz="1300" spc="10" dirty="0">
                <a:latin typeface="Arial"/>
                <a:cs typeface="Arial"/>
              </a:rPr>
              <a:t>for its </a:t>
            </a:r>
            <a:r>
              <a:rPr sz="1300" spc="15" dirty="0">
                <a:latin typeface="Arial"/>
                <a:cs typeface="Arial"/>
              </a:rPr>
              <a:t>objects such as:</a:t>
            </a:r>
            <a:endParaRPr sz="1300" dirty="0">
              <a:latin typeface="Arial"/>
              <a:cs typeface="Arial"/>
            </a:endParaRPr>
          </a:p>
          <a:p>
            <a:pPr marL="317500" marR="4407535">
              <a:lnSpc>
                <a:spcPct val="138900"/>
              </a:lnSpc>
              <a:spcBef>
                <a:spcPts val="415"/>
              </a:spcBef>
            </a:pPr>
            <a:r>
              <a:rPr sz="1000" spc="10" dirty="0">
                <a:latin typeface="Courier" charset="0"/>
                <a:cs typeface="Courier" charset="0"/>
              </a:rPr>
              <a:t>println  print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provides methods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you can apply </a:t>
            </a:r>
            <a:r>
              <a:rPr sz="1300" spc="10" dirty="0">
                <a:latin typeface="Arial"/>
                <a:cs typeface="Arial"/>
              </a:rPr>
              <a:t>to all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0" dirty="0">
                <a:latin typeface="Arial"/>
                <a:cs typeface="Arial"/>
              </a:rPr>
              <a:t>objects.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spc="15" dirty="0">
                <a:latin typeface="Arial"/>
                <a:cs typeface="Arial"/>
              </a:rPr>
              <a:t>Example: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length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553" y="2918507"/>
            <a:ext cx="5482590" cy="30649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String greeting = “Hello,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World!”;</a:t>
            </a:r>
          </a:p>
          <a:p>
            <a:pPr marL="4762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int numberOfCharacters =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greeting.length();</a:t>
            </a:r>
          </a:p>
        </p:txBody>
      </p:sp>
      <p:sp>
        <p:nvSpPr>
          <p:cNvPr id="11" name="object 11"/>
          <p:cNvSpPr/>
          <p:nvPr/>
        </p:nvSpPr>
        <p:spPr>
          <a:xfrm>
            <a:off x="712541" y="345537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001" y="3339437"/>
            <a:ext cx="190118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Example: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toUpperCase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553" y="3614172"/>
            <a:ext cx="5482590" cy="30649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String river =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“Mississippi”;</a:t>
            </a:r>
          </a:p>
          <a:p>
            <a:pPr marL="4762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String bigRiver =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river.toUpperCase();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628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322" y="886433"/>
            <a:ext cx="1648333" cy="1209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The </a:t>
            </a:r>
            <a:r>
              <a:rPr spc="85" dirty="0"/>
              <a:t>Public </a:t>
            </a:r>
            <a:r>
              <a:rPr spc="70" dirty="0"/>
              <a:t>Interface </a:t>
            </a:r>
            <a:r>
              <a:rPr spc="114" dirty="0"/>
              <a:t>of </a:t>
            </a:r>
            <a:r>
              <a:rPr spc="110" dirty="0"/>
              <a:t>a</a:t>
            </a:r>
            <a:r>
              <a:rPr spc="-200" dirty="0"/>
              <a:t> </a:t>
            </a:r>
            <a:r>
              <a:rPr spc="170"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6729" y="778339"/>
            <a:ext cx="3585845" cy="34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controls of </a:t>
            </a:r>
            <a:r>
              <a:rPr sz="1100" spc="5" dirty="0">
                <a:latin typeface="Arial"/>
                <a:cs typeface="Arial"/>
              </a:rPr>
              <a:t>a car form </a:t>
            </a:r>
            <a:r>
              <a:rPr sz="1100" dirty="0">
                <a:latin typeface="Arial"/>
                <a:cs typeface="Arial"/>
              </a:rPr>
              <a:t>its public interface.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private  </a:t>
            </a:r>
            <a:r>
              <a:rPr sz="1100" spc="5" dirty="0">
                <a:latin typeface="Arial"/>
                <a:cs typeface="Arial"/>
              </a:rPr>
              <a:t>implementation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under the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hood.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541" y="238215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89634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17612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541" y="345589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001" y="2266213"/>
            <a:ext cx="5590540" cy="129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declares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many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other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besides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length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toUpperCase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0" dirty="0">
                <a:latin typeface="Arial"/>
                <a:cs typeface="Arial"/>
              </a:rPr>
              <a:t>Collectively, </a:t>
            </a:r>
            <a:r>
              <a:rPr sz="1300" spc="15" dirty="0">
                <a:latin typeface="Arial"/>
                <a:cs typeface="Arial"/>
              </a:rPr>
              <a:t>the methods form the </a:t>
            </a:r>
            <a:r>
              <a:rPr sz="1300" spc="10" dirty="0">
                <a:latin typeface="Arial"/>
                <a:cs typeface="Arial"/>
              </a:rPr>
              <a:t>public interface of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class.</a:t>
            </a:r>
            <a:endParaRPr sz="1300" dirty="0">
              <a:latin typeface="Arial"/>
              <a:cs typeface="Arial"/>
            </a:endParaRPr>
          </a:p>
          <a:p>
            <a:pPr marL="12700" marR="146685">
              <a:lnSpc>
                <a:spcPct val="1412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public interface of </a:t>
            </a:r>
            <a:r>
              <a:rPr sz="1300" spc="15" dirty="0">
                <a:latin typeface="Arial"/>
                <a:cs typeface="Arial"/>
              </a:rPr>
              <a:t>a class </a:t>
            </a:r>
            <a:r>
              <a:rPr sz="1300" spc="10" dirty="0">
                <a:latin typeface="Arial"/>
                <a:cs typeface="Arial"/>
              </a:rPr>
              <a:t>specifies </a:t>
            </a:r>
            <a:r>
              <a:rPr sz="1300" spc="15" dirty="0">
                <a:latin typeface="Arial"/>
                <a:cs typeface="Arial"/>
              </a:rPr>
              <a:t>what you can do with </a:t>
            </a:r>
            <a:r>
              <a:rPr sz="1300" spc="10" dirty="0">
                <a:latin typeface="Arial"/>
                <a:cs typeface="Arial"/>
              </a:rPr>
              <a:t>its objects.  </a:t>
            </a:r>
            <a:r>
              <a:rPr sz="1300" spc="15" dirty="0">
                <a:latin typeface="Arial"/>
                <a:cs typeface="Arial"/>
              </a:rPr>
              <a:t>The hidden implementation describes </a:t>
            </a:r>
            <a:r>
              <a:rPr sz="1300" spc="20" dirty="0">
                <a:latin typeface="Arial"/>
                <a:cs typeface="Arial"/>
              </a:rPr>
              <a:t>how </a:t>
            </a:r>
            <a:r>
              <a:rPr sz="1300" spc="15" dirty="0">
                <a:latin typeface="Arial"/>
                <a:cs typeface="Arial"/>
              </a:rPr>
              <a:t>these actions are </a:t>
            </a:r>
            <a:r>
              <a:rPr sz="1300" spc="10" dirty="0">
                <a:latin typeface="Arial"/>
                <a:cs typeface="Arial"/>
              </a:rPr>
              <a:t>carried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out.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553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0" dirty="0"/>
              <a:t>A</a:t>
            </a:r>
            <a:r>
              <a:rPr spc="35" dirty="0"/>
              <a:t> </a:t>
            </a:r>
            <a:r>
              <a:rPr spc="95" dirty="0"/>
              <a:t>Representation</a:t>
            </a:r>
            <a:r>
              <a:rPr spc="35" dirty="0"/>
              <a:t> </a:t>
            </a:r>
            <a:r>
              <a:rPr spc="114" dirty="0"/>
              <a:t>of</a:t>
            </a:r>
            <a:r>
              <a:rPr spc="35" dirty="0"/>
              <a:t> </a:t>
            </a:r>
            <a:r>
              <a:rPr spc="150" dirty="0"/>
              <a:t>Two</a:t>
            </a:r>
            <a:r>
              <a:rPr spc="35" dirty="0"/>
              <a:t> </a:t>
            </a:r>
            <a:r>
              <a:rPr spc="275" dirty="0"/>
              <a:t>String</a:t>
            </a:r>
            <a:r>
              <a:rPr spc="30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50322" y="772998"/>
            <a:ext cx="4816475" cy="1950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300901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328879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1" y="2893075"/>
            <a:ext cx="3518535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Each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54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 stores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20" dirty="0">
                <a:latin typeface="Arial"/>
                <a:cs typeface="Arial"/>
              </a:rPr>
              <a:t>own </a:t>
            </a:r>
            <a:r>
              <a:rPr sz="1300" spc="15" dirty="0">
                <a:latin typeface="Arial"/>
                <a:cs typeface="Arial"/>
              </a:rPr>
              <a:t>data.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Both objects support the </a:t>
            </a:r>
            <a:r>
              <a:rPr sz="1300" spc="20" dirty="0">
                <a:latin typeface="Arial"/>
                <a:cs typeface="Arial"/>
              </a:rPr>
              <a:t>same </a:t>
            </a:r>
            <a:r>
              <a:rPr sz="1300" spc="15" dirty="0">
                <a:latin typeface="Arial"/>
                <a:cs typeface="Arial"/>
              </a:rPr>
              <a:t>set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Those methods form </a:t>
            </a:r>
            <a:r>
              <a:rPr sz="1000" spc="5" dirty="0">
                <a:latin typeface="Arial"/>
                <a:cs typeface="Arial"/>
              </a:rPr>
              <a:t>the public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interface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5" dirty="0">
                <a:latin typeface="Arial"/>
                <a:cs typeface="Arial"/>
              </a:rPr>
              <a:t>Public interface is specified </a:t>
            </a:r>
            <a:r>
              <a:rPr sz="1000" spc="10" dirty="0">
                <a:latin typeface="Arial"/>
                <a:cs typeface="Arial"/>
              </a:rPr>
              <a:t>by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29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class.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605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55" dirty="0"/>
              <a:t> </a:t>
            </a:r>
            <a:r>
              <a:rPr spc="150" dirty="0"/>
              <a:t>Arguments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473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3913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90554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18532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732535"/>
            <a:ext cx="5561965" cy="155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2110">
              <a:lnSpc>
                <a:spcPct val="118300"/>
              </a:lnSpc>
            </a:pPr>
            <a:r>
              <a:rPr sz="1300" spc="15" dirty="0">
                <a:latin typeface="Arial"/>
                <a:cs typeface="Arial"/>
              </a:rPr>
              <a:t>Most methods require values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give </a:t>
            </a:r>
            <a:r>
              <a:rPr sz="1300" spc="10" dirty="0">
                <a:latin typeface="Arial"/>
                <a:cs typeface="Arial"/>
              </a:rPr>
              <a:t>details </a:t>
            </a:r>
            <a:r>
              <a:rPr sz="1300" spc="15" dirty="0">
                <a:latin typeface="Arial"/>
                <a:cs typeface="Arial"/>
              </a:rPr>
              <a:t>about the work </a:t>
            </a:r>
            <a:r>
              <a:rPr sz="1300" spc="10" dirty="0">
                <a:latin typeface="Arial"/>
                <a:cs typeface="Arial"/>
              </a:rPr>
              <a:t>that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  method needs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do.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295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must supply the </a:t>
            </a:r>
            <a:r>
              <a:rPr sz="1300" spc="10" dirty="0">
                <a:latin typeface="Arial"/>
                <a:cs typeface="Arial"/>
              </a:rPr>
              <a:t>string that </a:t>
            </a:r>
            <a:r>
              <a:rPr sz="1300" spc="15" dirty="0">
                <a:latin typeface="Arial"/>
                <a:cs typeface="Arial"/>
              </a:rPr>
              <a:t>should be </a:t>
            </a:r>
            <a:r>
              <a:rPr sz="1300" spc="10" dirty="0">
                <a:latin typeface="Arial"/>
                <a:cs typeface="Arial"/>
              </a:rPr>
              <a:t>printed </a:t>
            </a: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call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println  </a:t>
            </a:r>
            <a:r>
              <a:rPr sz="1300" spc="1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technical </a:t>
            </a:r>
            <a:r>
              <a:rPr sz="1300" spc="15" dirty="0">
                <a:latin typeface="Arial"/>
                <a:cs typeface="Arial"/>
              </a:rPr>
              <a:t>term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inputs: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arguments.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string </a:t>
            </a:r>
            <a:r>
              <a:rPr sz="1300" spc="20" dirty="0">
                <a:latin typeface="Courier" charset="0"/>
                <a:cs typeface="Courier" charset="0"/>
              </a:rPr>
              <a:t>greeting</a:t>
            </a:r>
            <a:r>
              <a:rPr sz="1300" spc="-45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argument </a:t>
            </a:r>
            <a:r>
              <a:rPr sz="1300" spc="10" dirty="0">
                <a:latin typeface="Arial"/>
                <a:cs typeface="Arial"/>
              </a:rPr>
              <a:t>of this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call: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553" y="2351680"/>
            <a:ext cx="5482590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System.out.println(greeting);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3739" y="2625493"/>
            <a:ext cx="2359088" cy="1088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7306" y="3876601"/>
            <a:ext cx="419544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6 </a:t>
            </a:r>
            <a:r>
              <a:rPr sz="1300" spc="15" dirty="0">
                <a:latin typeface="Arial"/>
                <a:cs typeface="Arial"/>
              </a:rPr>
              <a:t>Passing an Argument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657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322" y="886430"/>
            <a:ext cx="1648333" cy="1255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55" dirty="0"/>
              <a:t> </a:t>
            </a:r>
            <a:r>
              <a:rPr spc="150" dirty="0"/>
              <a:t>Arguments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6729" y="1079537"/>
            <a:ext cx="3856990" cy="52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100" spc="5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this tailor </a:t>
            </a:r>
            <a:r>
              <a:rPr sz="1100" spc="5" dirty="0">
                <a:latin typeface="Arial"/>
                <a:cs typeface="Arial"/>
              </a:rPr>
              <a:t>shop, the customer's measurements and the  </a:t>
            </a:r>
            <a:r>
              <a:rPr sz="1100" dirty="0">
                <a:latin typeface="Arial"/>
                <a:cs typeface="Arial"/>
              </a:rPr>
              <a:t>fabric </a:t>
            </a:r>
            <a:r>
              <a:rPr sz="1100" spc="5" dirty="0">
                <a:latin typeface="Arial"/>
                <a:cs typeface="Arial"/>
              </a:rPr>
              <a:t>are the arguments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sew</a:t>
            </a:r>
            <a:r>
              <a:rPr sz="1100" spc="-40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method. The </a:t>
            </a:r>
            <a:r>
              <a:rPr sz="1100" dirty="0">
                <a:latin typeface="Arial"/>
                <a:cs typeface="Arial"/>
              </a:rPr>
              <a:t>return </a:t>
            </a:r>
            <a:r>
              <a:rPr sz="1100" spc="5" dirty="0">
                <a:latin typeface="Arial"/>
                <a:cs typeface="Arial"/>
              </a:rPr>
              <a:t>value 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finished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garment.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709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55" dirty="0"/>
              <a:t> </a:t>
            </a:r>
            <a:r>
              <a:rPr spc="150" dirty="0"/>
              <a:t>Arguments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577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5799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69833"/>
            <a:ext cx="5269865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Some </a:t>
            </a:r>
            <a:r>
              <a:rPr sz="1300" spc="15" dirty="0">
                <a:latin typeface="Arial"/>
                <a:cs typeface="Arial"/>
              </a:rPr>
              <a:t>methods require </a:t>
            </a:r>
            <a:r>
              <a:rPr sz="1300" spc="10" dirty="0">
                <a:latin typeface="Arial"/>
                <a:cs typeface="Arial"/>
              </a:rPr>
              <a:t>multiple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arguments.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5" dirty="0">
                <a:latin typeface="Arial"/>
                <a:cs typeface="Arial"/>
              </a:rPr>
              <a:t>Other methods </a:t>
            </a:r>
            <a:r>
              <a:rPr sz="1300" spc="10" dirty="0">
                <a:latin typeface="Arial"/>
                <a:cs typeface="Arial"/>
              </a:rPr>
              <a:t>don't </a:t>
            </a:r>
            <a:r>
              <a:rPr sz="1300" spc="15" dirty="0">
                <a:latin typeface="Arial"/>
                <a:cs typeface="Arial"/>
              </a:rPr>
              <a:t>require any arguments </a:t>
            </a:r>
            <a:r>
              <a:rPr sz="1300" spc="10" dirty="0">
                <a:latin typeface="Arial"/>
                <a:cs typeface="Arial"/>
              </a:rPr>
              <a:t>at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all.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Example: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length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class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25"/>
              </a:spcBef>
            </a:pPr>
            <a:r>
              <a:rPr sz="1000" spc="5" dirty="0">
                <a:latin typeface="Arial"/>
                <a:cs typeface="Arial"/>
              </a:rPr>
              <a:t>All the information that the </a:t>
            </a:r>
            <a:r>
              <a:rPr sz="1000" spc="10" dirty="0">
                <a:latin typeface="Courier" charset="0"/>
                <a:cs typeface="Courier" charset="0"/>
              </a:rPr>
              <a:t>length</a:t>
            </a:r>
            <a:r>
              <a:rPr sz="1000" spc="-20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 </a:t>
            </a:r>
            <a:r>
              <a:rPr sz="1000" spc="5" dirty="0">
                <a:latin typeface="Arial"/>
                <a:cs typeface="Arial"/>
              </a:rPr>
              <a:t>requires to </a:t>
            </a:r>
            <a:r>
              <a:rPr sz="1000" spc="10" dirty="0">
                <a:latin typeface="Arial"/>
                <a:cs typeface="Arial"/>
              </a:rPr>
              <a:t>do </a:t>
            </a:r>
            <a:r>
              <a:rPr sz="1000" spc="5" dirty="0">
                <a:latin typeface="Arial"/>
                <a:cs typeface="Arial"/>
              </a:rPr>
              <a:t>its job is stored in the object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6187" y="1763519"/>
            <a:ext cx="2480068" cy="1088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5243" y="3035884"/>
            <a:ext cx="40424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Figure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7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Invoking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length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Method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String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Object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761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Return</a:t>
            </a:r>
            <a:r>
              <a:rPr spc="-55" dirty="0"/>
              <a:t> </a:t>
            </a:r>
            <a:r>
              <a:rPr spc="12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629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45341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7221" y="193357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246" y="15123"/>
                </a:moveTo>
                <a:lnTo>
                  <a:pt x="30246" y="24953"/>
                </a:lnTo>
                <a:lnTo>
                  <a:pt x="25202" y="30246"/>
                </a:lnTo>
                <a:lnTo>
                  <a:pt x="15123" y="30246"/>
                </a:lnTo>
                <a:lnTo>
                  <a:pt x="5043" y="30246"/>
                </a:lnTo>
                <a:lnTo>
                  <a:pt x="0" y="24953"/>
                </a:lnTo>
                <a:lnTo>
                  <a:pt x="0" y="15123"/>
                </a:lnTo>
                <a:lnTo>
                  <a:pt x="0" y="5293"/>
                </a:lnTo>
                <a:lnTo>
                  <a:pt x="5043" y="0"/>
                </a:lnTo>
                <a:lnTo>
                  <a:pt x="15123" y="0"/>
                </a:lnTo>
                <a:lnTo>
                  <a:pt x="25202" y="0"/>
                </a:lnTo>
                <a:lnTo>
                  <a:pt x="30246" y="5293"/>
                </a:lnTo>
                <a:lnTo>
                  <a:pt x="30246" y="15123"/>
                </a:lnTo>
                <a:close/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1" y="770354"/>
            <a:ext cx="3302000" cy="147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6835" algn="ctr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Some </a:t>
            </a:r>
            <a:r>
              <a:rPr sz="1300" spc="15" dirty="0">
                <a:latin typeface="Arial"/>
                <a:cs typeface="Arial"/>
              </a:rPr>
              <a:t>methods carry out an action </a:t>
            </a:r>
            <a:r>
              <a:rPr sz="1300" spc="10" dirty="0">
                <a:latin typeface="Arial"/>
                <a:cs typeface="Arial"/>
              </a:rPr>
              <a:t>for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you.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Example: </a:t>
            </a:r>
            <a:r>
              <a:rPr sz="1000" spc="10" dirty="0">
                <a:latin typeface="Courier" charset="0"/>
                <a:cs typeface="Courier" charset="0"/>
              </a:rPr>
              <a:t>println</a:t>
            </a:r>
            <a:r>
              <a:rPr sz="1000" spc="-4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spc="15" dirty="0">
                <a:latin typeface="Arial"/>
                <a:cs typeface="Arial"/>
              </a:rPr>
              <a:t>Other methods compute and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value.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Example: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length</a:t>
            </a:r>
            <a:r>
              <a:rPr sz="1000" spc="-33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</a:t>
            </a:r>
            <a:endParaRPr sz="1000" dirty="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655"/>
              </a:spcBef>
            </a:pPr>
            <a:r>
              <a:rPr sz="750" spc="10" dirty="0">
                <a:latin typeface="Arial"/>
                <a:cs typeface="Arial"/>
              </a:rPr>
              <a:t>returns </a:t>
            </a:r>
            <a:r>
              <a:rPr sz="750" spc="15" dirty="0">
                <a:latin typeface="Arial"/>
                <a:cs typeface="Arial"/>
              </a:rPr>
              <a:t>a </a:t>
            </a:r>
            <a:r>
              <a:rPr sz="750" spc="10" dirty="0">
                <a:latin typeface="Arial"/>
                <a:cs typeface="Arial"/>
              </a:rPr>
              <a:t>value: the </a:t>
            </a:r>
            <a:r>
              <a:rPr sz="750" spc="15" dirty="0">
                <a:latin typeface="Arial"/>
                <a:cs typeface="Arial"/>
              </a:rPr>
              <a:t>number </a:t>
            </a:r>
            <a:r>
              <a:rPr sz="750" spc="10" dirty="0">
                <a:latin typeface="Arial"/>
                <a:cs typeface="Arial"/>
              </a:rPr>
              <a:t>of characters in the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string.</a:t>
            </a:r>
            <a:endParaRPr sz="75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1000" spc="10" dirty="0">
                <a:latin typeface="Arial"/>
                <a:cs typeface="Arial"/>
              </a:rPr>
              <a:t>You can </a:t>
            </a:r>
            <a:r>
              <a:rPr sz="1000" spc="5" dirty="0">
                <a:latin typeface="Arial"/>
                <a:cs typeface="Arial"/>
              </a:rPr>
              <a:t>store the return value in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variable: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0016" y="2292749"/>
            <a:ext cx="4960620" cy="14747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10"/>
              </a:spcBef>
            </a:pPr>
            <a:r>
              <a:rPr sz="700" spc="10" dirty="0">
                <a:latin typeface="Courier" charset="0"/>
                <a:cs typeface="Courier" charset="0"/>
              </a:rPr>
              <a:t>int numberOfCharacters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greeting.length()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2541" y="270107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001" y="2585133"/>
            <a:ext cx="535495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value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a method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result that </a:t>
            </a:r>
            <a:r>
              <a:rPr sz="1300" spc="15" dirty="0">
                <a:latin typeface="Arial"/>
                <a:cs typeface="Arial"/>
              </a:rPr>
              <a:t>the method has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computed.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776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Using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644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38307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688" y="187835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7688" y="209008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239632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7688" y="26571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688" y="286136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724242"/>
            <a:ext cx="5608955" cy="223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15" dirty="0">
                <a:latin typeface="Arial"/>
                <a:cs typeface="Arial"/>
              </a:rPr>
              <a:t>Object: an </a:t>
            </a:r>
            <a:r>
              <a:rPr sz="1300" spc="10" dirty="0">
                <a:latin typeface="Arial"/>
                <a:cs typeface="Arial"/>
              </a:rPr>
              <a:t>entity in </a:t>
            </a:r>
            <a:r>
              <a:rPr sz="1300" spc="15" dirty="0">
                <a:latin typeface="Arial"/>
                <a:cs typeface="Arial"/>
              </a:rPr>
              <a:t>your program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you can manipulate by </a:t>
            </a:r>
            <a:r>
              <a:rPr sz="1300" spc="10" dirty="0">
                <a:latin typeface="Arial"/>
                <a:cs typeface="Arial"/>
              </a:rPr>
              <a:t>calling </a:t>
            </a:r>
            <a:r>
              <a:rPr sz="1300" spc="15" dirty="0">
                <a:latin typeface="Arial"/>
                <a:cs typeface="Arial"/>
              </a:rPr>
              <a:t>one or  more </a:t>
            </a:r>
            <a:r>
              <a:rPr sz="1300" spc="10" dirty="0">
                <a:latin typeface="Arial"/>
                <a:cs typeface="Arial"/>
              </a:rPr>
              <a:t>of its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methods.</a:t>
            </a:r>
            <a:endParaRPr sz="1300" dirty="0">
              <a:latin typeface="Arial"/>
              <a:cs typeface="Arial"/>
            </a:endParaRPr>
          </a:p>
          <a:p>
            <a:pPr marL="12700" marR="42545">
              <a:lnSpc>
                <a:spcPct val="118300"/>
              </a:lnSpc>
              <a:spcBef>
                <a:spcPts val="295"/>
              </a:spcBef>
            </a:pPr>
            <a:r>
              <a:rPr sz="1300" spc="15" dirty="0">
                <a:latin typeface="Arial"/>
                <a:cs typeface="Arial"/>
              </a:rPr>
              <a:t>Method: consists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a sequence </a:t>
            </a:r>
            <a:r>
              <a:rPr sz="1300" spc="10" dirty="0">
                <a:latin typeface="Arial"/>
                <a:cs typeface="Arial"/>
              </a:rPr>
              <a:t>of instructions that </a:t>
            </a:r>
            <a:r>
              <a:rPr sz="1300" spc="15" dirty="0">
                <a:latin typeface="Arial"/>
                <a:cs typeface="Arial"/>
              </a:rPr>
              <a:t>can access the data </a:t>
            </a:r>
            <a:r>
              <a:rPr sz="1300" spc="10" dirty="0">
                <a:latin typeface="Arial"/>
                <a:cs typeface="Arial"/>
              </a:rPr>
              <a:t>of  </a:t>
            </a:r>
            <a:r>
              <a:rPr sz="1300" spc="15" dirty="0">
                <a:latin typeface="Arial"/>
                <a:cs typeface="Arial"/>
              </a:rPr>
              <a:t>an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object.</a:t>
            </a:r>
            <a:endParaRPr sz="1300" dirty="0">
              <a:latin typeface="Arial"/>
              <a:cs typeface="Arial"/>
            </a:endParaRPr>
          </a:p>
          <a:p>
            <a:pPr marL="317500" marR="2683510">
              <a:lnSpc>
                <a:spcPct val="138900"/>
              </a:lnSpc>
              <a:spcBef>
                <a:spcPts val="355"/>
              </a:spcBef>
            </a:pPr>
            <a:r>
              <a:rPr sz="1000" spc="10" dirty="0">
                <a:latin typeface="Arial"/>
                <a:cs typeface="Arial"/>
              </a:rPr>
              <a:t>You do </a:t>
            </a:r>
            <a:r>
              <a:rPr sz="1000" spc="5" dirty="0">
                <a:latin typeface="Arial"/>
                <a:cs typeface="Arial"/>
              </a:rPr>
              <a:t>not </a:t>
            </a:r>
            <a:r>
              <a:rPr sz="1000" spc="10" dirty="0">
                <a:latin typeface="Arial"/>
                <a:cs typeface="Arial"/>
              </a:rPr>
              <a:t>know what </a:t>
            </a:r>
            <a:r>
              <a:rPr sz="1000" spc="5" dirty="0">
                <a:latin typeface="Arial"/>
                <a:cs typeface="Arial"/>
              </a:rPr>
              <a:t>the instructions are  </a:t>
            </a:r>
            <a:r>
              <a:rPr sz="1000" spc="10" dirty="0">
                <a:latin typeface="Arial"/>
                <a:cs typeface="Arial"/>
              </a:rPr>
              <a:t>You do know </a:t>
            </a:r>
            <a:r>
              <a:rPr sz="1000" spc="5" dirty="0">
                <a:latin typeface="Arial"/>
                <a:cs typeface="Arial"/>
              </a:rPr>
              <a:t>that the behavior is well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defined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300" spc="20" dirty="0">
                <a:latin typeface="Courier" charset="0"/>
                <a:cs typeface="Courier" charset="0"/>
              </a:rPr>
              <a:t>System.out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has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You do </a:t>
            </a:r>
            <a:r>
              <a:rPr sz="1000" spc="5" dirty="0">
                <a:latin typeface="Arial"/>
                <a:cs typeface="Arial"/>
              </a:rPr>
              <a:t>not </a:t>
            </a:r>
            <a:r>
              <a:rPr sz="1000" spc="10" dirty="0">
                <a:latin typeface="Arial"/>
                <a:cs typeface="Arial"/>
              </a:rPr>
              <a:t>know how </a:t>
            </a:r>
            <a:r>
              <a:rPr sz="1000" spc="5" dirty="0">
                <a:latin typeface="Arial"/>
                <a:cs typeface="Arial"/>
              </a:rPr>
              <a:t>it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works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05"/>
              </a:spcBef>
            </a:pPr>
            <a:r>
              <a:rPr sz="1000" spc="10" dirty="0">
                <a:latin typeface="Arial"/>
                <a:cs typeface="Arial"/>
              </a:rPr>
              <a:t>What </a:t>
            </a:r>
            <a:r>
              <a:rPr sz="1000" spc="5" dirty="0">
                <a:latin typeface="Arial"/>
                <a:cs typeface="Arial"/>
              </a:rPr>
              <a:t>is important is that it </a:t>
            </a:r>
            <a:r>
              <a:rPr sz="1000" spc="10" dirty="0">
                <a:latin typeface="Arial"/>
                <a:cs typeface="Arial"/>
              </a:rPr>
              <a:t>does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work you </a:t>
            </a:r>
            <a:r>
              <a:rPr sz="1000" spc="5" dirty="0">
                <a:latin typeface="Arial"/>
                <a:cs typeface="Arial"/>
              </a:rPr>
              <a:t>request of it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001" y="4735212"/>
            <a:ext cx="395541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1 </a:t>
            </a:r>
            <a:r>
              <a:rPr sz="1300" spc="15" dirty="0">
                <a:latin typeface="Arial"/>
                <a:cs typeface="Arial"/>
              </a:rPr>
              <a:t>Representation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System.out</a:t>
            </a:r>
            <a:r>
              <a:rPr sz="1300" spc="-50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4" name="Picture 13" descr="horstmann_6e_fig_02_0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1" y="2956902"/>
            <a:ext cx="3653719" cy="160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686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Return</a:t>
            </a:r>
            <a:r>
              <a:rPr spc="-55" dirty="0"/>
              <a:t> </a:t>
            </a:r>
            <a:r>
              <a:rPr spc="12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554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33348"/>
            <a:ext cx="50914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 also use the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value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one method as an argument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  </a:t>
            </a:r>
            <a:r>
              <a:rPr sz="1300" spc="15" dirty="0">
                <a:latin typeface="Arial"/>
                <a:cs typeface="Arial"/>
              </a:rPr>
              <a:t>another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278748"/>
            <a:ext cx="5482590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System.out.println(greeting.length());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825" y="1542387"/>
            <a:ext cx="4145915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sz="1000" spc="10" dirty="0">
                <a:latin typeface="Arial"/>
                <a:cs typeface="Arial"/>
              </a:rPr>
              <a:t>The method </a:t>
            </a:r>
            <a:r>
              <a:rPr sz="1000" spc="5" dirty="0">
                <a:latin typeface="Arial"/>
                <a:cs typeface="Arial"/>
              </a:rPr>
              <a:t>call </a:t>
            </a:r>
            <a:r>
              <a:rPr sz="1000" spc="10" dirty="0">
                <a:latin typeface="Courier" charset="0"/>
                <a:cs typeface="Courier" charset="0"/>
              </a:rPr>
              <a:t>greeting.length()</a:t>
            </a:r>
            <a:r>
              <a:rPr sz="1000" spc="-28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returns </a:t>
            </a: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value - the integer 13. 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return value </a:t>
            </a:r>
            <a:r>
              <a:rPr sz="1000" spc="10" dirty="0">
                <a:latin typeface="Arial"/>
                <a:cs typeface="Arial"/>
              </a:rPr>
              <a:t>becomes an argument </a:t>
            </a:r>
            <a:r>
              <a:rPr sz="1000" spc="5" dirty="0">
                <a:latin typeface="Arial"/>
                <a:cs typeface="Arial"/>
              </a:rPr>
              <a:t>of the </a:t>
            </a:r>
            <a:r>
              <a:rPr sz="1000" spc="10" dirty="0">
                <a:latin typeface="Courier" charset="0"/>
                <a:cs typeface="Courier" charset="0"/>
              </a:rPr>
              <a:t>println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3739" y="2050851"/>
            <a:ext cx="4030116" cy="1096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7306" y="3302734"/>
            <a:ext cx="486473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8 </a:t>
            </a:r>
            <a:r>
              <a:rPr sz="1300" spc="15" dirty="0">
                <a:latin typeface="Arial"/>
                <a:cs typeface="Arial"/>
              </a:rPr>
              <a:t>Passing the Result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a Method </a:t>
            </a:r>
            <a:r>
              <a:rPr sz="1300" spc="10" dirty="0">
                <a:latin typeface="Arial"/>
                <a:cs typeface="Arial"/>
              </a:rPr>
              <a:t>Call to </a:t>
            </a:r>
            <a:r>
              <a:rPr sz="1300" spc="15" dirty="0">
                <a:latin typeface="Arial"/>
                <a:cs typeface="Arial"/>
              </a:rPr>
              <a:t>Another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738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Return </a:t>
            </a:r>
            <a:r>
              <a:rPr spc="125" dirty="0"/>
              <a:t>Values </a:t>
            </a:r>
            <a:r>
              <a:rPr spc="-110" dirty="0"/>
              <a:t>- </a:t>
            </a:r>
            <a:r>
              <a:rPr spc="195" dirty="0"/>
              <a:t>replace</a:t>
            </a:r>
            <a:r>
              <a:rPr spc="-30" dirty="0"/>
              <a:t> </a:t>
            </a:r>
            <a:r>
              <a:rPr spc="120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122633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050" y="780402"/>
            <a:ext cx="365188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Example: assume </a:t>
            </a:r>
            <a:r>
              <a:rPr sz="1100" spc="5" dirty="0">
                <a:latin typeface="Courier" charset="0"/>
                <a:cs typeface="Courier" charset="0"/>
              </a:rPr>
              <a:t>String river =</a:t>
            </a:r>
            <a:r>
              <a:rPr sz="1100" spc="-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"Mississippi";</a:t>
            </a:r>
            <a:endParaRPr sz="11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Then the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statement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392692"/>
            <a:ext cx="5482590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river = river.replace("issipp",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"our");</a:t>
            </a:r>
          </a:p>
        </p:txBody>
      </p:sp>
      <p:sp>
        <p:nvSpPr>
          <p:cNvPr id="7" name="object 7"/>
          <p:cNvSpPr/>
          <p:nvPr/>
        </p:nvSpPr>
        <p:spPr>
          <a:xfrm>
            <a:off x="1287221" y="199383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246" y="15123"/>
                </a:moveTo>
                <a:lnTo>
                  <a:pt x="30246" y="24953"/>
                </a:lnTo>
                <a:lnTo>
                  <a:pt x="25202" y="30246"/>
                </a:lnTo>
                <a:lnTo>
                  <a:pt x="15123" y="30246"/>
                </a:lnTo>
                <a:lnTo>
                  <a:pt x="5043" y="30246"/>
                </a:lnTo>
                <a:lnTo>
                  <a:pt x="0" y="24953"/>
                </a:lnTo>
                <a:lnTo>
                  <a:pt x="0" y="15123"/>
                </a:lnTo>
                <a:lnTo>
                  <a:pt x="0" y="5293"/>
                </a:lnTo>
                <a:lnTo>
                  <a:pt x="5043" y="0"/>
                </a:lnTo>
                <a:lnTo>
                  <a:pt x="15123" y="0"/>
                </a:lnTo>
                <a:lnTo>
                  <a:pt x="25202" y="0"/>
                </a:lnTo>
                <a:lnTo>
                  <a:pt x="30246" y="5293"/>
                </a:lnTo>
                <a:lnTo>
                  <a:pt x="30246" y="15123"/>
                </a:lnTo>
                <a:close/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272353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1708053"/>
            <a:ext cx="3876675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Constructs </a:t>
            </a:r>
            <a:r>
              <a:rPr sz="1000" spc="10" dirty="0">
                <a:latin typeface="Arial"/>
                <a:cs typeface="Arial"/>
              </a:rPr>
              <a:t>a new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by</a:t>
            </a:r>
            <a:endParaRPr sz="1000" dirty="0">
              <a:latin typeface="Arial"/>
              <a:cs typeface="Arial"/>
            </a:endParaRPr>
          </a:p>
          <a:p>
            <a:pPr marR="73025" algn="ctr">
              <a:lnSpc>
                <a:spcPct val="100000"/>
              </a:lnSpc>
              <a:spcBef>
                <a:spcPts val="655"/>
              </a:spcBef>
            </a:pPr>
            <a:r>
              <a:rPr sz="750" spc="10" dirty="0">
                <a:latin typeface="Arial"/>
                <a:cs typeface="Arial"/>
              </a:rPr>
              <a:t>Replacing all occurrences of "issipp" in"Mississippi" with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"our"</a:t>
            </a:r>
            <a:endParaRPr sz="750" dirty="0">
              <a:latin typeface="Arial"/>
              <a:cs typeface="Arial"/>
            </a:endParaRPr>
          </a:p>
          <a:p>
            <a:pPr marL="317500" marR="680085">
              <a:lnSpc>
                <a:spcPct val="134000"/>
              </a:lnSpc>
              <a:spcBef>
                <a:spcPts val="285"/>
              </a:spcBef>
            </a:pPr>
            <a:r>
              <a:rPr sz="1000" spc="10" dirty="0">
                <a:latin typeface="Arial"/>
                <a:cs typeface="Arial"/>
              </a:rPr>
              <a:t>Returns </a:t>
            </a:r>
            <a:r>
              <a:rPr sz="1000" spc="5" dirty="0">
                <a:latin typeface="Arial"/>
                <a:cs typeface="Arial"/>
              </a:rPr>
              <a:t>the constructed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object "Missouri"  </a:t>
            </a:r>
            <a:r>
              <a:rPr sz="1000" spc="10" dirty="0">
                <a:latin typeface="Arial"/>
                <a:cs typeface="Arial"/>
              </a:rPr>
              <a:t>And saves </a:t>
            </a:r>
            <a:r>
              <a:rPr sz="1000" spc="5" dirty="0">
                <a:latin typeface="Arial"/>
                <a:cs typeface="Arial"/>
              </a:rPr>
              <a:t>the return value in the </a:t>
            </a:r>
            <a:r>
              <a:rPr sz="1000" spc="10" dirty="0">
                <a:latin typeface="Arial"/>
                <a:cs typeface="Arial"/>
              </a:rPr>
              <a:t>same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variable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could pass the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value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another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553" y="2889885"/>
            <a:ext cx="5482590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System.out.println(river.replace("issipp",</a:t>
            </a:r>
            <a:r>
              <a:rPr sz="800" spc="13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"our"))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790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Return </a:t>
            </a:r>
            <a:r>
              <a:rPr spc="95" dirty="0"/>
              <a:t>Value </a:t>
            </a:r>
            <a:r>
              <a:rPr spc="-110" dirty="0"/>
              <a:t>- </a:t>
            </a:r>
            <a:r>
              <a:rPr spc="195" dirty="0"/>
              <a:t>replace </a:t>
            </a:r>
            <a:r>
              <a:rPr spc="120" dirty="0"/>
              <a:t>method </a:t>
            </a:r>
            <a:r>
              <a:rPr spc="-110" dirty="0"/>
              <a:t>-</a:t>
            </a:r>
            <a:r>
              <a:rPr spc="-170" dirty="0"/>
              <a:t> </a:t>
            </a:r>
            <a:r>
              <a:rPr spc="110" dirty="0"/>
              <a:t>Continued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658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70645"/>
            <a:ext cx="123063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 method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call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45379"/>
            <a:ext cx="5482590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river.replace("issipp",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"our"))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825" y="1316486"/>
            <a:ext cx="2837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000"/>
              </a:lnSpc>
            </a:pPr>
            <a:r>
              <a:rPr sz="1000" spc="5" dirty="0">
                <a:latin typeface="Arial"/>
                <a:cs typeface="Arial"/>
              </a:rPr>
              <a:t>Is invoked </a:t>
            </a:r>
            <a:r>
              <a:rPr sz="1000" spc="10" dirty="0">
                <a:latin typeface="Arial"/>
                <a:cs typeface="Arial"/>
              </a:rPr>
              <a:t>on a </a:t>
            </a:r>
            <a:r>
              <a:rPr sz="1000" spc="10" dirty="0">
                <a:latin typeface="Courier" charset="0"/>
                <a:cs typeface="Courier" charset="0"/>
              </a:rPr>
              <a:t>String </a:t>
            </a:r>
            <a:r>
              <a:rPr sz="1000" spc="5" dirty="0">
                <a:latin typeface="Arial"/>
                <a:cs typeface="Arial"/>
              </a:rPr>
              <a:t>object: "Mississippi"  </a:t>
            </a:r>
            <a:r>
              <a:rPr sz="1000" spc="10" dirty="0">
                <a:latin typeface="Arial"/>
                <a:cs typeface="Arial"/>
              </a:rPr>
              <a:t>Has two arguments: </a:t>
            </a:r>
            <a:r>
              <a:rPr sz="1000" spc="5" dirty="0">
                <a:latin typeface="Arial"/>
                <a:cs typeface="Arial"/>
              </a:rPr>
              <a:t>the strings "issipp"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"our"  </a:t>
            </a:r>
            <a:r>
              <a:rPr sz="1000" spc="10" dirty="0">
                <a:latin typeface="Arial"/>
                <a:cs typeface="Arial"/>
              </a:rPr>
              <a:t>Returns a </a:t>
            </a:r>
            <a:r>
              <a:rPr sz="1000" spc="5" dirty="0">
                <a:latin typeface="Arial"/>
                <a:cs typeface="Arial"/>
              </a:rPr>
              <a:t>value: the string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"Missouri"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3739" y="2013013"/>
            <a:ext cx="2638856" cy="1300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7306" y="3477691"/>
            <a:ext cx="290512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9 </a:t>
            </a:r>
            <a:r>
              <a:rPr sz="1300" spc="10" dirty="0">
                <a:latin typeface="Arial"/>
                <a:cs typeface="Arial"/>
              </a:rPr>
              <a:t>Calling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replace</a:t>
            </a:r>
            <a:r>
              <a:rPr sz="1300" spc="-47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842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 </a:t>
            </a:r>
            <a:r>
              <a:rPr spc="150" dirty="0"/>
              <a:t>Arguments </a:t>
            </a:r>
            <a:r>
              <a:rPr spc="135" dirty="0"/>
              <a:t>and </a:t>
            </a:r>
            <a:r>
              <a:rPr spc="90" dirty="0"/>
              <a:t>Return</a:t>
            </a:r>
            <a:r>
              <a:rPr spc="-340" dirty="0"/>
              <a:t> </a:t>
            </a:r>
            <a:r>
              <a:rPr spc="125" dirty="0"/>
              <a:t>Values</a:t>
            </a:r>
          </a:p>
        </p:txBody>
      </p:sp>
      <p:pic>
        <p:nvPicPr>
          <p:cNvPr id="5" name="Picture 4" descr="horstmann_6e_table_02_0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8" y="1138084"/>
            <a:ext cx="6568089" cy="334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894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25" dirty="0"/>
              <a:t> </a:t>
            </a:r>
            <a:r>
              <a:rPr spc="95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762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65890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71687"/>
            <a:ext cx="2953385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declare a method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class,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specify</a:t>
            </a:r>
            <a:endParaRPr sz="1300" dirty="0">
              <a:latin typeface="Arial"/>
              <a:cs typeface="Arial"/>
            </a:endParaRPr>
          </a:p>
          <a:p>
            <a:pPr marL="317500" marR="1050925">
              <a:lnSpc>
                <a:spcPct val="1340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types of 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arguments  The </a:t>
            </a:r>
            <a:r>
              <a:rPr sz="1000" spc="5" dirty="0">
                <a:latin typeface="Arial"/>
                <a:cs typeface="Arial"/>
              </a:rPr>
              <a:t>return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300" spc="15" dirty="0">
                <a:latin typeface="Arial"/>
                <a:cs typeface="Arial"/>
              </a:rPr>
              <a:t>Example: </a:t>
            </a:r>
            <a:r>
              <a:rPr sz="1300" spc="20" dirty="0">
                <a:latin typeface="Courier" charset="0"/>
                <a:cs typeface="Courier" charset="0"/>
              </a:rPr>
              <a:t>public int</a:t>
            </a:r>
            <a:r>
              <a:rPr sz="1300" spc="-6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length()</a:t>
            </a:r>
            <a:endParaRPr sz="13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There </a:t>
            </a:r>
            <a:r>
              <a:rPr sz="1000" spc="5" dirty="0">
                <a:latin typeface="Arial"/>
                <a:cs typeface="Arial"/>
              </a:rPr>
              <a:t>are </a:t>
            </a:r>
            <a:r>
              <a:rPr sz="1000" spc="10" dirty="0">
                <a:latin typeface="Arial"/>
                <a:cs typeface="Arial"/>
              </a:rPr>
              <a:t>no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arguments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return value </a:t>
            </a:r>
            <a:r>
              <a:rPr sz="1000" spc="10" dirty="0">
                <a:latin typeface="Arial"/>
                <a:cs typeface="Arial"/>
              </a:rPr>
              <a:t>has </a:t>
            </a:r>
            <a:r>
              <a:rPr sz="1000" spc="5" dirty="0">
                <a:latin typeface="Arial"/>
                <a:cs typeface="Arial"/>
              </a:rPr>
              <a:t>the type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int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819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 </a:t>
            </a:r>
            <a:r>
              <a:rPr spc="95" dirty="0"/>
              <a:t>Declaration </a:t>
            </a:r>
            <a:r>
              <a:rPr spc="-110" dirty="0"/>
              <a:t>-</a:t>
            </a:r>
            <a:r>
              <a:rPr spc="-150" dirty="0"/>
              <a:t> </a:t>
            </a:r>
            <a:r>
              <a:rPr spc="95" dirty="0"/>
              <a:t>continued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443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2135" y="778499"/>
            <a:ext cx="63817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Courier" charset="0"/>
                <a:cs typeface="Courier" charset="0"/>
              </a:rPr>
              <a:t>String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1" y="734715"/>
            <a:ext cx="4507865" cy="117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spc="15" dirty="0">
                <a:latin typeface="Arial"/>
                <a:cs typeface="Arial"/>
              </a:rPr>
              <a:t>Example: </a:t>
            </a:r>
            <a:r>
              <a:rPr sz="1300" spc="20" dirty="0">
                <a:latin typeface="Courier" charset="0"/>
                <a:cs typeface="Courier" charset="0"/>
              </a:rPr>
              <a:t>public String replace(String</a:t>
            </a:r>
            <a:r>
              <a:rPr sz="130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target,  replacement)</a:t>
            </a:r>
            <a:endParaRPr sz="13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Has two arguments, </a:t>
            </a:r>
            <a:r>
              <a:rPr sz="1000" spc="10" dirty="0">
                <a:latin typeface="Courier" charset="0"/>
                <a:cs typeface="Courier" charset="0"/>
              </a:rPr>
              <a:t>target</a:t>
            </a:r>
            <a:r>
              <a:rPr sz="1000" spc="-40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10" dirty="0">
                <a:latin typeface="Courier" charset="0"/>
                <a:cs typeface="Courier" charset="0"/>
              </a:rPr>
              <a:t>replacement</a:t>
            </a:r>
            <a:endParaRPr sz="10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Both arguments have </a:t>
            </a:r>
            <a:r>
              <a:rPr sz="1000" spc="5" dirty="0">
                <a:latin typeface="Arial"/>
                <a:cs typeface="Arial"/>
              </a:rPr>
              <a:t>type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endParaRPr sz="10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405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returned value is another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string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541" y="211941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6643" y="2003475"/>
            <a:ext cx="74041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Courier" charset="0"/>
                <a:cs typeface="Courier" charset="0"/>
              </a:rPr>
              <a:t>output)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001" y="2003475"/>
            <a:ext cx="3432175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Example: </a:t>
            </a:r>
            <a:r>
              <a:rPr sz="1300" spc="20" dirty="0">
                <a:latin typeface="Courier" charset="0"/>
                <a:cs typeface="Courier" charset="0"/>
              </a:rPr>
              <a:t>public void</a:t>
            </a:r>
            <a:r>
              <a:rPr sz="1300" spc="-6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println(String</a:t>
            </a:r>
            <a:endParaRPr sz="13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Has an argument </a:t>
            </a:r>
            <a:r>
              <a:rPr sz="1000" spc="5" dirty="0">
                <a:latin typeface="Arial"/>
                <a:cs typeface="Arial"/>
              </a:rPr>
              <a:t>of type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endParaRPr sz="1000" dirty="0">
              <a:latin typeface="Courier" charset="0"/>
              <a:cs typeface="Courier" charset="0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No </a:t>
            </a:r>
            <a:r>
              <a:rPr sz="1000" spc="5" dirty="0">
                <a:latin typeface="Arial"/>
                <a:cs typeface="Arial"/>
              </a:rPr>
              <a:t>return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Uses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keyword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void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871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Method</a:t>
            </a:r>
            <a:r>
              <a:rPr spc="-25" dirty="0"/>
              <a:t> </a:t>
            </a:r>
            <a:r>
              <a:rPr spc="95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739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40158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35203"/>
            <a:ext cx="5053330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class can declare two methods with the </a:t>
            </a:r>
            <a:r>
              <a:rPr sz="1300" spc="20" dirty="0">
                <a:latin typeface="Arial"/>
                <a:cs typeface="Arial"/>
              </a:rPr>
              <a:t>same name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different  </a:t>
            </a:r>
            <a:r>
              <a:rPr sz="1300" spc="15" dirty="0">
                <a:latin typeface="Arial"/>
                <a:cs typeface="Arial"/>
              </a:rPr>
              <a:t>argument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types.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declares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another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1567941"/>
            <a:ext cx="5482590" cy="17312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ourier" charset="0"/>
                <a:cs typeface="Courier" charset="0"/>
              </a:rPr>
              <a:t>public void println(int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output)</a:t>
            </a:r>
          </a:p>
        </p:txBody>
      </p:sp>
      <p:sp>
        <p:nvSpPr>
          <p:cNvPr id="8" name="object 8"/>
          <p:cNvSpPr/>
          <p:nvPr/>
        </p:nvSpPr>
        <p:spPr>
          <a:xfrm>
            <a:off x="712541" y="225604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1875741"/>
            <a:ext cx="5231130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Used </a:t>
            </a:r>
            <a:r>
              <a:rPr sz="1000" spc="5" dirty="0">
                <a:latin typeface="Arial"/>
                <a:cs typeface="Arial"/>
              </a:rPr>
              <a:t>to print </a:t>
            </a:r>
            <a:r>
              <a:rPr sz="1000" spc="10" dirty="0">
                <a:latin typeface="Arial"/>
                <a:cs typeface="Arial"/>
              </a:rPr>
              <a:t>an </a:t>
            </a:r>
            <a:r>
              <a:rPr sz="1000" spc="5" dirty="0">
                <a:latin typeface="Arial"/>
                <a:cs typeface="Arial"/>
              </a:rPr>
              <a:t>integer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value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595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Arial"/>
                <a:cs typeface="Arial"/>
              </a:rPr>
              <a:t>name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overloaded because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refers to </a:t>
            </a:r>
            <a:r>
              <a:rPr sz="1300" spc="15" dirty="0">
                <a:latin typeface="Arial"/>
                <a:cs typeface="Arial"/>
              </a:rPr>
              <a:t>more than one  method.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923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2010"/>
            <a:ext cx="491363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can you compute the length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string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"Mississippi"?</a:t>
            </a: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Courier" charset="0"/>
                <a:cs typeface="Courier" charset="0"/>
              </a:rPr>
              <a:t>river.length()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or </a:t>
            </a:r>
            <a:r>
              <a:rPr sz="1300" spc="20" dirty="0">
                <a:latin typeface="Courier" charset="0"/>
                <a:cs typeface="Courier" charset="0"/>
              </a:rPr>
              <a:t>"Mississippi".length()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975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2530"/>
            <a:ext cx="5382895" cy="1192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can you </a:t>
            </a:r>
            <a:r>
              <a:rPr sz="1100" dirty="0">
                <a:latin typeface="Arial"/>
                <a:cs typeface="Arial"/>
              </a:rPr>
              <a:t>print </a:t>
            </a:r>
            <a:r>
              <a:rPr sz="1100" spc="5" dirty="0">
                <a:latin typeface="Arial"/>
                <a:cs typeface="Arial"/>
              </a:rPr>
              <a:t>out the uppercase version </a:t>
            </a:r>
            <a:r>
              <a:rPr sz="1100" dirty="0">
                <a:latin typeface="Arial"/>
                <a:cs typeface="Arial"/>
              </a:rPr>
              <a:t>of "Hello,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World!"?</a:t>
            </a:r>
            <a:endParaRPr sz="1100" dirty="0">
              <a:latin typeface="Arial"/>
              <a:cs typeface="Arial"/>
            </a:endParaRPr>
          </a:p>
          <a:p>
            <a:pPr marL="266700" marR="719455">
              <a:lnSpc>
                <a:spcPct val="120200"/>
              </a:lnSpc>
              <a:spcBef>
                <a:spcPts val="484"/>
              </a:spcBef>
            </a:pPr>
            <a:r>
              <a:rPr sz="1300" b="1" spc="15" dirty="0">
                <a:latin typeface="Arial"/>
                <a:cs typeface="Arial"/>
              </a:rPr>
              <a:t>Answer:  </a:t>
            </a:r>
            <a:r>
              <a:rPr sz="1300" spc="20" dirty="0">
                <a:latin typeface="Courier" charset="0"/>
                <a:cs typeface="Courier" charset="0"/>
              </a:rPr>
              <a:t>System.out.println(greeting.toUpperCase());  </a:t>
            </a:r>
            <a:r>
              <a:rPr sz="1300" spc="15" dirty="0">
                <a:latin typeface="Arial"/>
                <a:cs typeface="Arial"/>
              </a:rPr>
              <a:t>Or</a:t>
            </a:r>
            <a:endParaRPr sz="13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System.out.println("Hello,</a:t>
            </a:r>
            <a:r>
              <a:rPr sz="1300" spc="-7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World!".toUpperCase());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900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9343"/>
            <a:ext cx="526161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Is it legal to call </a:t>
            </a:r>
            <a:r>
              <a:rPr sz="1100" spc="5" dirty="0">
                <a:latin typeface="Courier" charset="0"/>
                <a:cs typeface="Courier" charset="0"/>
              </a:rPr>
              <a:t>river.println()</a:t>
            </a:r>
            <a:r>
              <a:rPr sz="1100" spc="5" dirty="0">
                <a:latin typeface="Arial"/>
                <a:cs typeface="Arial"/>
              </a:rPr>
              <a:t>? Why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5" dirty="0">
                <a:latin typeface="Arial"/>
                <a:cs typeface="Arial"/>
              </a:rPr>
              <a:t>why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not?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not </a:t>
            </a:r>
            <a:r>
              <a:rPr sz="1300" spc="10" dirty="0">
                <a:latin typeface="Arial"/>
                <a:cs typeface="Arial"/>
              </a:rPr>
              <a:t>legal.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variable </a:t>
            </a:r>
            <a:r>
              <a:rPr sz="1300" spc="20" dirty="0">
                <a:latin typeface="Courier" charset="0"/>
                <a:cs typeface="Courier" charset="0"/>
              </a:rPr>
              <a:t>river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has type </a:t>
            </a:r>
            <a:r>
              <a:rPr sz="1300" spc="15" dirty="0">
                <a:latin typeface="Courier" charset="0"/>
                <a:cs typeface="Courier" charset="0"/>
              </a:rPr>
              <a:t>String</a:t>
            </a:r>
            <a:r>
              <a:rPr sz="1300" spc="15" dirty="0">
                <a:latin typeface="Arial"/>
                <a:cs typeface="Arial"/>
              </a:rPr>
              <a:t>. The</a:t>
            </a:r>
            <a:endParaRPr sz="13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not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803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Using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6729" y="770084"/>
            <a:ext cx="3827779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You can </a:t>
            </a:r>
            <a:r>
              <a:rPr sz="1100" dirty="0">
                <a:latin typeface="Arial"/>
                <a:cs typeface="Arial"/>
              </a:rPr>
              <a:t>think of </a:t>
            </a:r>
            <a:r>
              <a:rPr sz="1100" spc="5" dirty="0">
                <a:latin typeface="Arial"/>
                <a:cs typeface="Arial"/>
              </a:rPr>
              <a:t>a water heater as an </a:t>
            </a:r>
            <a:r>
              <a:rPr sz="1100" dirty="0">
                <a:latin typeface="Arial"/>
                <a:cs typeface="Arial"/>
              </a:rPr>
              <a:t>object that </a:t>
            </a:r>
            <a:r>
              <a:rPr sz="1100" spc="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carry  </a:t>
            </a:r>
            <a:r>
              <a:rPr sz="1100" spc="5" dirty="0">
                <a:latin typeface="Arial"/>
                <a:cs typeface="Arial"/>
              </a:rPr>
              <a:t>out the </a:t>
            </a:r>
            <a:r>
              <a:rPr sz="1100" dirty="0">
                <a:latin typeface="Arial"/>
                <a:cs typeface="Arial"/>
              </a:rPr>
              <a:t>"get </a:t>
            </a:r>
            <a:r>
              <a:rPr sz="1100" spc="5" dirty="0">
                <a:latin typeface="Arial"/>
                <a:cs typeface="Arial"/>
              </a:rPr>
              <a:t>hot water" method. When you </a:t>
            </a:r>
            <a:r>
              <a:rPr sz="1100" dirty="0">
                <a:latin typeface="Arial"/>
                <a:cs typeface="Arial"/>
              </a:rPr>
              <a:t>call that </a:t>
            </a:r>
            <a:r>
              <a:rPr sz="1100" spc="5" dirty="0">
                <a:latin typeface="Arial"/>
                <a:cs typeface="Arial"/>
              </a:rPr>
              <a:t>method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5" dirty="0">
                <a:latin typeface="Arial"/>
                <a:cs typeface="Arial"/>
              </a:rPr>
              <a:t>enjoy a hot shower, you </a:t>
            </a:r>
            <a:r>
              <a:rPr sz="1100" dirty="0">
                <a:latin typeface="Arial"/>
                <a:cs typeface="Arial"/>
              </a:rPr>
              <a:t>don't </a:t>
            </a:r>
            <a:r>
              <a:rPr sz="1100" spc="5" dirty="0">
                <a:latin typeface="Arial"/>
                <a:cs typeface="Arial"/>
              </a:rPr>
              <a:t>care whether the water heater  uses gas </a:t>
            </a:r>
            <a:r>
              <a:rPr sz="1100" dirty="0">
                <a:latin typeface="Arial"/>
                <a:cs typeface="Arial"/>
              </a:rPr>
              <a:t>or solar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power.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Picture 5" descr="horstmann_6e_figun_02_p03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9" y="738708"/>
            <a:ext cx="1941393" cy="329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8952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9863"/>
            <a:ext cx="480314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are the arguments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the method </a:t>
            </a:r>
            <a:r>
              <a:rPr sz="1100" dirty="0">
                <a:latin typeface="Arial"/>
                <a:cs typeface="Arial"/>
              </a:rPr>
              <a:t>call  </a:t>
            </a:r>
            <a:r>
              <a:rPr sz="1100" spc="5" dirty="0">
                <a:latin typeface="Courier" charset="0"/>
                <a:cs typeface="Courier" charset="0"/>
              </a:rPr>
              <a:t>river.replace("p", "s")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The arguments are the </a:t>
            </a:r>
            <a:r>
              <a:rPr sz="1300" spc="10" dirty="0">
                <a:latin typeface="Arial"/>
                <a:cs typeface="Arial"/>
              </a:rPr>
              <a:t>strings "p"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"s".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004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0384"/>
            <a:ext cx="572135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 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call </a:t>
            </a:r>
            <a:r>
              <a:rPr sz="1100" spc="5" dirty="0">
                <a:latin typeface="Courier" charset="0"/>
                <a:cs typeface="Courier" charset="0"/>
              </a:rPr>
              <a:t>river.replace("p", "s")</a:t>
            </a:r>
            <a:r>
              <a:rPr sz="1100" spc="5" dirty="0">
                <a:latin typeface="Arial"/>
                <a:cs typeface="Arial"/>
              </a:rPr>
              <a:t>, where </a:t>
            </a:r>
            <a:r>
              <a:rPr sz="1100" spc="5" dirty="0">
                <a:latin typeface="Courier" charset="0"/>
                <a:cs typeface="Courier" charset="0"/>
              </a:rPr>
              <a:t>river</a:t>
            </a:r>
            <a:r>
              <a:rPr sz="1100" spc="-3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is "Mississippi"?</a:t>
            </a: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"Missississi"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056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0905"/>
            <a:ext cx="583120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 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call </a:t>
            </a:r>
            <a:r>
              <a:rPr sz="1100" spc="5" dirty="0">
                <a:latin typeface="Courier" charset="0"/>
                <a:cs typeface="Courier" charset="0"/>
              </a:rPr>
              <a:t>greeting.replace("World", "Dave").length()</a:t>
            </a:r>
            <a:r>
              <a:rPr sz="1100" spc="5" dirty="0">
                <a:latin typeface="Arial"/>
                <a:cs typeface="Arial"/>
              </a:rPr>
              <a:t>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where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Courier" charset="0"/>
                <a:cs typeface="Courier" charset="0"/>
              </a:rPr>
              <a:t>greeting</a:t>
            </a:r>
            <a:r>
              <a:rPr sz="1100" spc="-4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is "Hello, </a:t>
            </a:r>
            <a:r>
              <a:rPr sz="1100" spc="5" dirty="0">
                <a:latin typeface="Arial"/>
                <a:cs typeface="Arial"/>
              </a:rPr>
              <a:t>World!"?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r>
              <a:rPr sz="1300" b="1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12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108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1426"/>
            <a:ext cx="577278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toUpperCase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declared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String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class?</a:t>
            </a:r>
            <a:endParaRPr sz="1100" dirty="0">
              <a:latin typeface="Arial"/>
              <a:cs typeface="Arial"/>
            </a:endParaRPr>
          </a:p>
          <a:p>
            <a:pPr marL="266700" marR="5080">
              <a:lnSpc>
                <a:spcPct val="122100"/>
              </a:lnSpc>
              <a:spcBef>
                <a:spcPts val="51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As </a:t>
            </a:r>
            <a:r>
              <a:rPr sz="1300" spc="20" dirty="0">
                <a:latin typeface="Courier" charset="0"/>
                <a:cs typeface="Courier" charset="0"/>
              </a:rPr>
              <a:t>public String </a:t>
            </a:r>
            <a:r>
              <a:rPr sz="1300" spc="15" dirty="0">
                <a:latin typeface="Courier" charset="0"/>
                <a:cs typeface="Courier" charset="0"/>
              </a:rPr>
              <a:t>toUpperCase()</a:t>
            </a:r>
            <a:r>
              <a:rPr sz="1300" spc="15" dirty="0">
                <a:latin typeface="Arial"/>
                <a:cs typeface="Arial"/>
              </a:rPr>
              <a:t>, with no argument and 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type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String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034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Constructing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0676"/>
            <a:ext cx="391223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Objects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Rectangle</a:t>
            </a:r>
            <a:r>
              <a:rPr sz="1100" spc="-4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 describe rectangular shapes.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Picture 5" descr="horstmann_6e_figun_02_p046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6741"/>
            <a:ext cx="2762038" cy="41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086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Constructing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710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6932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72887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1" y="707069"/>
            <a:ext cx="3825240" cy="179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Rectangle</a:t>
            </a:r>
            <a:r>
              <a:rPr sz="1300" spc="-5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not a rectangular shape. 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object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contains a set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numbers.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The numbers </a:t>
            </a:r>
            <a:r>
              <a:rPr sz="1000" spc="5" dirty="0">
                <a:latin typeface="Arial"/>
                <a:cs typeface="Arial"/>
              </a:rPr>
              <a:t>describe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rectangle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spc="15" dirty="0">
                <a:latin typeface="Arial"/>
                <a:cs typeface="Arial"/>
              </a:rPr>
              <a:t>Each rectangle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described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by:</a:t>
            </a:r>
            <a:endParaRPr sz="1300" dirty="0">
              <a:latin typeface="Arial"/>
              <a:cs typeface="Arial"/>
            </a:endParaRPr>
          </a:p>
          <a:p>
            <a:pPr marL="317500" marR="922019">
              <a:lnSpc>
                <a:spcPct val="138900"/>
              </a:lnSpc>
              <a:spcBef>
                <a:spcPts val="355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x-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y-coordinates of its top-left corner  Its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width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05"/>
              </a:spcBef>
            </a:pP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its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height.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138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Constructing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762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45431"/>
            <a:ext cx="55759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the computer, a </a:t>
            </a:r>
            <a:r>
              <a:rPr sz="1300" spc="20" dirty="0">
                <a:latin typeface="Courier" charset="0"/>
                <a:cs typeface="Courier" charset="0"/>
              </a:rPr>
              <a:t>Rectangle</a:t>
            </a:r>
            <a:r>
              <a:rPr sz="1300" spc="-5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 block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20" dirty="0">
                <a:latin typeface="Arial"/>
                <a:cs typeface="Arial"/>
              </a:rPr>
              <a:t>memory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holds </a:t>
            </a:r>
            <a:r>
              <a:rPr sz="1300" spc="10" dirty="0">
                <a:latin typeface="Arial"/>
                <a:cs typeface="Arial"/>
              </a:rPr>
              <a:t>four  </a:t>
            </a:r>
            <a:r>
              <a:rPr sz="1300" spc="15" dirty="0">
                <a:latin typeface="Arial"/>
                <a:cs typeface="Arial"/>
              </a:rPr>
              <a:t>numbers.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3739" y="1461084"/>
            <a:ext cx="6222860" cy="1527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190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Constructing</a:t>
            </a:r>
            <a:r>
              <a:rPr spc="-45" dirty="0"/>
              <a:t> </a:t>
            </a:r>
            <a:r>
              <a:rPr spc="10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814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88115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314393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342371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69593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745952"/>
            <a:ext cx="5430520" cy="308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5605">
              <a:lnSpc>
                <a:spcPct val="118300"/>
              </a:lnSpc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new</a:t>
            </a:r>
            <a:r>
              <a:rPr sz="1300" spc="-57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operator, followed by a class </a:t>
            </a:r>
            <a:r>
              <a:rPr sz="1300" spc="20" dirty="0">
                <a:latin typeface="Arial"/>
                <a:cs typeface="Arial"/>
              </a:rPr>
              <a:t>name </a:t>
            </a:r>
            <a:r>
              <a:rPr sz="1300" spc="15" dirty="0">
                <a:latin typeface="Arial"/>
                <a:cs typeface="Arial"/>
              </a:rPr>
              <a:t>and arguments, </a:t>
            </a:r>
            <a:r>
              <a:rPr sz="1300" spc="10" dirty="0">
                <a:latin typeface="Arial"/>
                <a:cs typeface="Arial"/>
              </a:rPr>
              <a:t>to  </a:t>
            </a:r>
            <a:r>
              <a:rPr sz="1300" spc="15" dirty="0">
                <a:latin typeface="Arial"/>
                <a:cs typeface="Arial"/>
              </a:rPr>
              <a:t>construct </a:t>
            </a:r>
            <a:r>
              <a:rPr sz="1300" spc="20" dirty="0">
                <a:latin typeface="Arial"/>
                <a:cs typeface="Arial"/>
              </a:rPr>
              <a:t>new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objects.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latin typeface="Courier" charset="0"/>
                <a:cs typeface="Courier" charset="0"/>
              </a:rPr>
              <a:t>new Rectangle(5, 10, 20,</a:t>
            </a:r>
            <a:r>
              <a:rPr sz="1300" spc="-7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30)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0" dirty="0">
                <a:latin typeface="Arial"/>
                <a:cs typeface="Arial"/>
              </a:rPr>
              <a:t>Detail:</a:t>
            </a:r>
            <a:endParaRPr sz="13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new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operator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makes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Rectangle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481965" marR="171450" indent="-201930">
              <a:lnSpc>
                <a:spcPct val="117300"/>
              </a:lnSpc>
              <a:spcBef>
                <a:spcPts val="295"/>
              </a:spcBef>
              <a:buAutoNum type="arabicPeriod"/>
              <a:tabLst>
                <a:tab pos="482600" algn="l"/>
              </a:tabLst>
            </a:pP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uses the parameters </a:t>
            </a:r>
            <a:r>
              <a:rPr sz="1100" spc="10" dirty="0">
                <a:latin typeface="Arial"/>
                <a:cs typeface="Arial"/>
              </a:rPr>
              <a:t>(in this </a:t>
            </a:r>
            <a:r>
              <a:rPr sz="1100" spc="15" dirty="0">
                <a:latin typeface="Arial"/>
                <a:cs typeface="Arial"/>
              </a:rPr>
              <a:t>case, </a:t>
            </a:r>
            <a:r>
              <a:rPr sz="1100" spc="10" dirty="0">
                <a:latin typeface="Courier" charset="0"/>
                <a:cs typeface="Courier" charset="0"/>
              </a:rPr>
              <a:t>5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15" dirty="0">
                <a:latin typeface="Courier" charset="0"/>
                <a:cs typeface="Courier" charset="0"/>
              </a:rPr>
              <a:t>10</a:t>
            </a:r>
            <a:r>
              <a:rPr sz="1100" spc="15" dirty="0">
                <a:latin typeface="Arial"/>
                <a:cs typeface="Arial"/>
              </a:rPr>
              <a:t>, </a:t>
            </a:r>
            <a:r>
              <a:rPr sz="1100" spc="15" dirty="0">
                <a:latin typeface="Courier" charset="0"/>
                <a:cs typeface="Courier" charset="0"/>
              </a:rPr>
              <a:t>20</a:t>
            </a:r>
            <a:r>
              <a:rPr sz="1100" spc="15" dirty="0">
                <a:latin typeface="Arial"/>
                <a:cs typeface="Arial"/>
              </a:rPr>
              <a:t>, and </a:t>
            </a:r>
            <a:r>
              <a:rPr sz="1100" spc="15" dirty="0">
                <a:latin typeface="Courier" charset="0"/>
                <a:cs typeface="Courier" charset="0"/>
              </a:rPr>
              <a:t>30</a:t>
            </a:r>
            <a:r>
              <a:rPr sz="1100" spc="15" dirty="0">
                <a:latin typeface="Arial"/>
                <a:cs typeface="Arial"/>
              </a:rPr>
              <a:t>) </a:t>
            </a:r>
            <a:r>
              <a:rPr sz="1100" spc="10" dirty="0">
                <a:latin typeface="Arial"/>
                <a:cs typeface="Arial"/>
              </a:rPr>
              <a:t>to initialize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data 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returns the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300" spc="15" dirty="0">
                <a:latin typeface="Arial"/>
                <a:cs typeface="Arial"/>
              </a:rPr>
              <a:t>The process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creating a </a:t>
            </a:r>
            <a:r>
              <a:rPr sz="1300" spc="20" dirty="0">
                <a:latin typeface="Arial"/>
                <a:cs typeface="Arial"/>
              </a:rPr>
              <a:t>new </a:t>
            </a:r>
            <a:r>
              <a:rPr sz="1300" spc="15" dirty="0">
                <a:latin typeface="Arial"/>
                <a:cs typeface="Arial"/>
              </a:rPr>
              <a:t>object </a:t>
            </a:r>
            <a:r>
              <a:rPr sz="1300" spc="10" dirty="0">
                <a:latin typeface="Arial"/>
                <a:cs typeface="Arial"/>
              </a:rPr>
              <a:t>is called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construction.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37400"/>
              </a:lnSpc>
              <a:spcBef>
                <a:spcPts val="60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four </a:t>
            </a:r>
            <a:r>
              <a:rPr sz="1300" spc="15" dirty="0">
                <a:latin typeface="Arial"/>
                <a:cs typeface="Arial"/>
              </a:rPr>
              <a:t>values </a:t>
            </a:r>
            <a:r>
              <a:rPr sz="1300" spc="10" dirty="0">
                <a:latin typeface="Arial"/>
                <a:cs typeface="Arial"/>
              </a:rPr>
              <a:t>5, </a:t>
            </a:r>
            <a:r>
              <a:rPr sz="1300" spc="15" dirty="0">
                <a:latin typeface="Arial"/>
                <a:cs typeface="Arial"/>
              </a:rPr>
              <a:t>10, 20, and 30 are </a:t>
            </a:r>
            <a:r>
              <a:rPr sz="1300" spc="10" dirty="0">
                <a:latin typeface="Arial"/>
                <a:cs typeface="Arial"/>
              </a:rPr>
              <a:t>called </a:t>
            </a:r>
            <a:r>
              <a:rPr sz="1300" spc="15" dirty="0">
                <a:latin typeface="Arial"/>
                <a:cs typeface="Arial"/>
              </a:rPr>
              <a:t>the construction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arguments.  Usually the output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new </a:t>
            </a:r>
            <a:r>
              <a:rPr sz="1300" spc="15" dirty="0">
                <a:latin typeface="Arial"/>
                <a:cs typeface="Arial"/>
              </a:rPr>
              <a:t>operator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stored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variable: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553" y="3866065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Rectangle box = new Rectangle(5, 10, 20,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30);</a:t>
            </a:r>
          </a:p>
        </p:txBody>
      </p:sp>
      <p:sp>
        <p:nvSpPr>
          <p:cNvPr id="11" name="object 11"/>
          <p:cNvSpPr/>
          <p:nvPr/>
        </p:nvSpPr>
        <p:spPr>
          <a:xfrm>
            <a:off x="712541" y="42706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001" y="4154672"/>
            <a:ext cx="165417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Additional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constructor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553" y="4440745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new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Rectangle()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242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2.3 </a:t>
            </a:r>
            <a:r>
              <a:rPr spc="75" dirty="0"/>
              <a:t>Object</a:t>
            </a:r>
            <a:r>
              <a:rPr spc="-20" dirty="0"/>
              <a:t> </a:t>
            </a:r>
            <a:r>
              <a:rPr spc="110" dirty="0"/>
              <a:t>Construction</a:t>
            </a:r>
          </a:p>
        </p:txBody>
      </p:sp>
      <p:pic>
        <p:nvPicPr>
          <p:cNvPr id="5" name="Picture 4" descr="horstmann_6e_syn_02_0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4" y="1371600"/>
            <a:ext cx="6679790" cy="257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167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4448"/>
            <a:ext cx="464566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How do you construct a square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5" dirty="0">
                <a:latin typeface="Arial"/>
                <a:cs typeface="Arial"/>
              </a:rPr>
              <a:t>center (100, 100) and side length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20?</a:t>
            </a:r>
            <a:endParaRPr sz="11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302461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new Rectangle(90, 90, 20,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829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60" dirty="0"/>
              <a:t>l</a:t>
            </a:r>
            <a:r>
              <a:rPr spc="110" dirty="0"/>
              <a:t>a</a:t>
            </a:r>
            <a:r>
              <a:rPr spc="250" dirty="0"/>
              <a:t>ss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7698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4919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223806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252540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304715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541" y="356134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001" y="761032"/>
            <a:ext cx="5387975" cy="290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class describes a set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objects with the </a:t>
            </a:r>
            <a:r>
              <a:rPr sz="1300" spc="20" dirty="0">
                <a:latin typeface="Arial"/>
                <a:cs typeface="Arial"/>
              </a:rPr>
              <a:t>same</a:t>
            </a:r>
            <a:r>
              <a:rPr sz="1300" spc="-15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behavior.</a:t>
            </a:r>
            <a:endParaRPr sz="13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580"/>
              </a:spcBef>
            </a:pPr>
            <a:r>
              <a:rPr sz="1300" spc="20" dirty="0">
                <a:latin typeface="Arial"/>
                <a:cs typeface="Arial"/>
              </a:rPr>
              <a:t>Some </a:t>
            </a:r>
            <a:r>
              <a:rPr sz="1300" spc="10" dirty="0">
                <a:latin typeface="Arial"/>
                <a:cs typeface="Arial"/>
              </a:rPr>
              <a:t>string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objects</a:t>
            </a:r>
            <a:endParaRPr sz="1300" dirty="0">
              <a:latin typeface="Arial"/>
              <a:cs typeface="Arial"/>
            </a:endParaRPr>
          </a:p>
          <a:p>
            <a:pPr marL="317500" marR="3868420">
              <a:lnSpc>
                <a:spcPct val="128200"/>
              </a:lnSpc>
              <a:spcBef>
                <a:spcPts val="575"/>
              </a:spcBef>
            </a:pPr>
            <a:r>
              <a:rPr sz="1200" dirty="0">
                <a:latin typeface="Courier" charset="0"/>
                <a:cs typeface="Courier" charset="0"/>
              </a:rPr>
              <a:t>"Hello</a:t>
            </a:r>
            <a:r>
              <a:rPr sz="1200" spc="-10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World"  "Goodbye"  "Mississippi"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 invoke the </a:t>
            </a:r>
            <a:r>
              <a:rPr sz="1300" spc="20" dirty="0">
                <a:latin typeface="Arial"/>
                <a:cs typeface="Arial"/>
              </a:rPr>
              <a:t>same </a:t>
            </a:r>
            <a:r>
              <a:rPr sz="1300" spc="15" dirty="0">
                <a:latin typeface="Arial"/>
                <a:cs typeface="Arial"/>
              </a:rPr>
              <a:t>methods on </a:t>
            </a:r>
            <a:r>
              <a:rPr sz="1300" spc="10" dirty="0">
                <a:latin typeface="Arial"/>
                <a:cs typeface="Arial"/>
              </a:rPr>
              <a:t>all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strings.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415"/>
              </a:spcBef>
            </a:pPr>
            <a:r>
              <a:rPr sz="1300" spc="20" dirty="0">
                <a:latin typeface="Courier" charset="0"/>
                <a:cs typeface="Courier" charset="0"/>
              </a:rPr>
              <a:t>System.out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member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that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writes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  console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window.</a:t>
            </a:r>
            <a:endParaRPr sz="1300" dirty="0">
              <a:latin typeface="Arial"/>
              <a:cs typeface="Arial"/>
            </a:endParaRPr>
          </a:p>
          <a:p>
            <a:pPr marL="12700" marR="281305">
              <a:lnSpc>
                <a:spcPct val="118300"/>
              </a:lnSpc>
              <a:spcBef>
                <a:spcPts val="415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 construct other objects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52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</a:t>
            </a:r>
            <a:r>
              <a:rPr sz="1300" spc="10" dirty="0">
                <a:latin typeface="Arial"/>
                <a:cs typeface="Arial"/>
              </a:rPr>
              <a:t>that write to  different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destinations.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0" dirty="0">
                <a:latin typeface="Arial"/>
                <a:cs typeface="Arial"/>
              </a:rPr>
              <a:t>All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have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println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print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219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2530"/>
            <a:ext cx="496570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Initialize</a:t>
            </a:r>
            <a:r>
              <a:rPr sz="1100" spc="5" dirty="0">
                <a:latin typeface="Arial"/>
                <a:cs typeface="Arial"/>
              </a:rPr>
              <a:t> the </a:t>
            </a:r>
            <a:r>
              <a:rPr sz="1100" dirty="0">
                <a:latin typeface="Arial"/>
                <a:cs typeface="Arial"/>
              </a:rPr>
              <a:t>variables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box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and </a:t>
            </a:r>
            <a:r>
              <a:rPr sz="1100" spc="5" dirty="0">
                <a:latin typeface="Courier" charset="0"/>
                <a:cs typeface="Courier" charset="0"/>
              </a:rPr>
              <a:t>box2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" dirty="0">
                <a:latin typeface="Arial"/>
                <a:cs typeface="Arial"/>
              </a:rPr>
              <a:t> two rectangles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touch each </a:t>
            </a:r>
            <a:r>
              <a:rPr sz="1100" dirty="0">
                <a:latin typeface="Arial"/>
                <a:cs typeface="Arial"/>
              </a:rPr>
              <a:t>other.</a:t>
            </a: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310543"/>
            <a:ext cx="5482590" cy="30264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Rectangle box = new Rectangle(5, 10, 20,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30);</a:t>
            </a:r>
          </a:p>
          <a:p>
            <a:pPr marL="47625">
              <a:lnSpc>
                <a:spcPts val="955"/>
              </a:lnSpc>
            </a:pPr>
            <a:r>
              <a:rPr sz="800" dirty="0">
                <a:latin typeface="Courier" charset="0"/>
                <a:cs typeface="Courier" charset="0"/>
              </a:rPr>
              <a:t>Rectangle box2 = new Rectangle(25, 10, 20,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30);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271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9655"/>
            <a:ext cx="5650865" cy="34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getWidth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 </a:t>
            </a:r>
            <a:r>
              <a:rPr sz="1100" dirty="0">
                <a:latin typeface="Arial"/>
                <a:cs typeface="Arial"/>
              </a:rPr>
              <a:t>returns</a:t>
            </a:r>
            <a:r>
              <a:rPr sz="1100" spc="5" dirty="0">
                <a:latin typeface="Arial"/>
                <a:cs typeface="Arial"/>
              </a:rPr>
              <a:t> the width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a </a:t>
            </a:r>
            <a:r>
              <a:rPr sz="1100" spc="5" dirty="0">
                <a:latin typeface="Courier" charset="0"/>
                <a:cs typeface="Courier" charset="0"/>
              </a:rPr>
              <a:t>Rectangle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object.</a:t>
            </a:r>
            <a:r>
              <a:rPr sz="1100" spc="5" dirty="0">
                <a:latin typeface="Arial"/>
                <a:cs typeface="Arial"/>
              </a:rPr>
              <a:t> What does the </a:t>
            </a:r>
            <a:r>
              <a:rPr sz="1100" dirty="0">
                <a:latin typeface="Arial"/>
                <a:cs typeface="Arial"/>
              </a:rPr>
              <a:t>following  </a:t>
            </a:r>
            <a:r>
              <a:rPr sz="1100" spc="5" dirty="0">
                <a:latin typeface="Arial"/>
                <a:cs typeface="Arial"/>
              </a:rPr>
              <a:t>statement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637" y="1152270"/>
            <a:ext cx="5928360" cy="14234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System.out.println(new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Rectangle().getWidth());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1" y="1440878"/>
            <a:ext cx="69405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1719389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323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7369"/>
            <a:ext cx="592645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99"/>
              </a:lnSpc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PrintStrea</a:t>
            </a:r>
            <a:r>
              <a:rPr sz="1100" spc="5" dirty="0">
                <a:latin typeface="Arial"/>
                <a:cs typeface="Arial"/>
              </a:rPr>
              <a:t>m class has a constructor whose argument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name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file. </a:t>
            </a:r>
            <a:r>
              <a:rPr sz="1100" spc="5" dirty="0">
                <a:latin typeface="Arial"/>
                <a:cs typeface="Arial"/>
              </a:rPr>
              <a:t>How do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you  construct a </a:t>
            </a:r>
            <a:r>
              <a:rPr sz="1100" spc="5" dirty="0">
                <a:latin typeface="Courier" charset="0"/>
                <a:cs typeface="Courier" charset="0"/>
              </a:rPr>
              <a:t>PrintStream</a:t>
            </a:r>
            <a:r>
              <a:rPr sz="1100" spc="-39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object with </a:t>
            </a:r>
            <a:r>
              <a:rPr sz="1100" spc="5" dirty="0">
                <a:latin typeface="Arial"/>
                <a:cs typeface="Arial"/>
              </a:rPr>
              <a:t>the construction argument </a:t>
            </a:r>
            <a:r>
              <a:rPr sz="1100" spc="5" dirty="0">
                <a:latin typeface="Courier" charset="0"/>
                <a:cs typeface="Courier" charset="0"/>
              </a:rPr>
              <a:t>"output.txt"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Courier" charset="0"/>
                <a:cs typeface="Courier" charset="0"/>
              </a:rPr>
              <a:t>new</a:t>
            </a:r>
            <a:r>
              <a:rPr sz="1300" spc="-55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PrintStream("output.txt");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375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6531"/>
            <a:ext cx="549211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Write a statement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save the </a:t>
            </a:r>
            <a:r>
              <a:rPr sz="1100" dirty="0">
                <a:latin typeface="Arial"/>
                <a:cs typeface="Arial"/>
              </a:rPr>
              <a:t>object that </a:t>
            </a:r>
            <a:r>
              <a:rPr sz="1100" spc="5" dirty="0">
                <a:latin typeface="Arial"/>
                <a:cs typeface="Arial"/>
              </a:rPr>
              <a:t>you constructed </a:t>
            </a:r>
            <a:r>
              <a:rPr sz="1100" dirty="0">
                <a:latin typeface="Arial"/>
                <a:cs typeface="Arial"/>
              </a:rPr>
              <a:t>in Self </a:t>
            </a:r>
            <a:r>
              <a:rPr sz="1100" spc="5" dirty="0">
                <a:latin typeface="Arial"/>
                <a:cs typeface="Arial"/>
              </a:rPr>
              <a:t>Check 23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variable.</a:t>
            </a:r>
          </a:p>
          <a:p>
            <a:pPr marL="266700" marR="2359025">
              <a:lnSpc>
                <a:spcPct val="122100"/>
              </a:lnSpc>
              <a:spcBef>
                <a:spcPts val="51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Courier" charset="0"/>
                <a:cs typeface="Courier" charset="0"/>
              </a:rPr>
              <a:t>PrintStream out =</a:t>
            </a:r>
            <a:r>
              <a:rPr sz="1300" spc="-6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new  PrintStream("output.txt");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300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Accessor </a:t>
            </a:r>
            <a:r>
              <a:rPr spc="135" dirty="0"/>
              <a:t>and </a:t>
            </a:r>
            <a:r>
              <a:rPr spc="114" dirty="0"/>
              <a:t>Mutator</a:t>
            </a:r>
            <a:r>
              <a:rPr spc="-215" dirty="0"/>
              <a:t> </a:t>
            </a:r>
            <a:r>
              <a:rPr spc="150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168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210910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39495"/>
            <a:ext cx="5270500" cy="147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b="1" spc="15" dirty="0">
                <a:latin typeface="Arial"/>
                <a:cs typeface="Arial"/>
              </a:rPr>
              <a:t>Accessor method: </a:t>
            </a:r>
            <a:r>
              <a:rPr sz="1300" spc="15" dirty="0">
                <a:latin typeface="Arial"/>
                <a:cs typeface="Arial"/>
              </a:rPr>
              <a:t>does not change the </a:t>
            </a:r>
            <a:r>
              <a:rPr sz="1300" spc="10" dirty="0">
                <a:latin typeface="Arial"/>
                <a:cs typeface="Arial"/>
              </a:rPr>
              <a:t>internal </a:t>
            </a:r>
            <a:r>
              <a:rPr sz="1300" spc="15" dirty="0">
                <a:latin typeface="Arial"/>
                <a:cs typeface="Arial"/>
              </a:rPr>
              <a:t>data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object on  which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invoked.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Returns </a:t>
            </a:r>
            <a:r>
              <a:rPr sz="1000" spc="5" dirty="0">
                <a:latin typeface="Arial"/>
                <a:cs typeface="Arial"/>
              </a:rPr>
              <a:t>information </a:t>
            </a:r>
            <a:r>
              <a:rPr sz="1000" spc="10" dirty="0">
                <a:latin typeface="Arial"/>
                <a:cs typeface="Arial"/>
              </a:rPr>
              <a:t>about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object</a:t>
            </a:r>
            <a:endParaRPr sz="1000" dirty="0">
              <a:latin typeface="Arial"/>
              <a:cs typeface="Arial"/>
            </a:endParaRPr>
          </a:p>
          <a:p>
            <a:pPr marL="317500" marR="2026920">
              <a:lnSpc>
                <a:spcPct val="138900"/>
              </a:lnSpc>
            </a:pPr>
            <a:r>
              <a:rPr sz="1000" spc="10" dirty="0">
                <a:latin typeface="Arial"/>
                <a:cs typeface="Arial"/>
              </a:rPr>
              <a:t>Example: </a:t>
            </a:r>
            <a:r>
              <a:rPr sz="1000" spc="10" dirty="0">
                <a:latin typeface="Courier" charset="0"/>
                <a:cs typeface="Courier" charset="0"/>
              </a:rPr>
              <a:t>length </a:t>
            </a:r>
            <a:r>
              <a:rPr sz="1000" spc="10" dirty="0">
                <a:latin typeface="Arial"/>
                <a:cs typeface="Arial"/>
              </a:rPr>
              <a:t>method </a:t>
            </a:r>
            <a:r>
              <a:rPr sz="1000" spc="5" dirty="0">
                <a:latin typeface="Arial"/>
                <a:cs typeface="Arial"/>
              </a:rPr>
              <a:t>of the </a:t>
            </a:r>
            <a:r>
              <a:rPr sz="1000" spc="10" dirty="0">
                <a:latin typeface="Courier" charset="0"/>
                <a:cs typeface="Courier" charset="0"/>
              </a:rPr>
              <a:t>String </a:t>
            </a:r>
            <a:r>
              <a:rPr sz="1000" spc="5" dirty="0">
                <a:latin typeface="Arial"/>
                <a:cs typeface="Arial"/>
              </a:rPr>
              <a:t>class  </a:t>
            </a:r>
            <a:r>
              <a:rPr sz="1000" spc="10" dirty="0">
                <a:latin typeface="Arial"/>
                <a:cs typeface="Arial"/>
              </a:rPr>
              <a:t>Example: </a:t>
            </a:r>
            <a:r>
              <a:rPr sz="1000" spc="10" dirty="0">
                <a:latin typeface="Courier" charset="0"/>
                <a:cs typeface="Courier" charset="0"/>
              </a:rPr>
              <a:t>double width =</a:t>
            </a:r>
            <a:r>
              <a:rPr sz="1000" spc="-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box.getWidth();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b="1" spc="15" dirty="0">
                <a:latin typeface="Arial"/>
                <a:cs typeface="Arial"/>
              </a:rPr>
              <a:t>Mutator method: </a:t>
            </a:r>
            <a:r>
              <a:rPr sz="1300" spc="15" dirty="0">
                <a:latin typeface="Arial"/>
                <a:cs typeface="Arial"/>
              </a:rPr>
              <a:t>changes the data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object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2279237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box.translate(15,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25);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825" y="2590822"/>
            <a:ext cx="21494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top-left corner is </a:t>
            </a:r>
            <a:r>
              <a:rPr sz="1000" spc="10" dirty="0">
                <a:latin typeface="Arial"/>
                <a:cs typeface="Arial"/>
              </a:rPr>
              <a:t>now </a:t>
            </a:r>
            <a:r>
              <a:rPr sz="1000" spc="5" dirty="0">
                <a:latin typeface="Arial"/>
                <a:cs typeface="Arial"/>
              </a:rPr>
              <a:t>at (20,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35).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6187" y="2920377"/>
            <a:ext cx="3334486" cy="1875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352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6302"/>
            <a:ext cx="28886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does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sequence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statements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7" y="979166"/>
            <a:ext cx="5928360" cy="442429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 marR="3572510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Rectangle box = new Rectangle(5, 10, 20,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30);  System.out.println("Before: " + box.getX());  box.translate(25, 40);  System.out.println("After: " +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box.getX());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1" y="1562676"/>
            <a:ext cx="71310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5" dirty="0">
                <a:latin typeface="Arial"/>
                <a:cs typeface="Arial"/>
              </a:rPr>
              <a:t>Before: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5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0" dirty="0">
                <a:latin typeface="Arial"/>
                <a:cs typeface="Arial"/>
              </a:rPr>
              <a:t>After: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30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404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6823"/>
            <a:ext cx="28886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does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sequence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statements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7" y="979686"/>
            <a:ext cx="5928360" cy="442429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 marR="3419475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Rectangle box = new Rectangle(5, 10, 20, 30);  System.out.println("Before: " +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box.getWidth());  box.translate(25, 40);  System.out.println("After: " +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box.getWidth());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1" y="1563197"/>
            <a:ext cx="5440045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Before: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20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0" dirty="0">
                <a:latin typeface="Arial"/>
                <a:cs typeface="Arial"/>
              </a:rPr>
              <a:t>After: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20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ts val="1910"/>
              </a:lnSpc>
              <a:spcBef>
                <a:spcPts val="55"/>
              </a:spcBef>
            </a:pPr>
            <a:r>
              <a:rPr sz="1300" spc="15" dirty="0">
                <a:latin typeface="Arial"/>
                <a:cs typeface="Arial"/>
              </a:rPr>
              <a:t>Moving the rectangle does not </a:t>
            </a:r>
            <a:r>
              <a:rPr sz="1300" spc="10" dirty="0">
                <a:latin typeface="Arial"/>
                <a:cs typeface="Arial"/>
              </a:rPr>
              <a:t>affect its </a:t>
            </a:r>
            <a:r>
              <a:rPr sz="1300" spc="15" dirty="0">
                <a:latin typeface="Arial"/>
                <a:cs typeface="Arial"/>
              </a:rPr>
              <a:t>width or </a:t>
            </a:r>
            <a:r>
              <a:rPr sz="1300" spc="10" dirty="0">
                <a:latin typeface="Arial"/>
                <a:cs typeface="Arial"/>
              </a:rPr>
              <a:t>height. </a:t>
            </a: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5" dirty="0">
                <a:latin typeface="Arial"/>
                <a:cs typeface="Arial"/>
              </a:rPr>
              <a:t>can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change  the width and height with the </a:t>
            </a:r>
            <a:r>
              <a:rPr sz="1300" spc="20" dirty="0">
                <a:latin typeface="Courier" charset="0"/>
                <a:cs typeface="Courier" charset="0"/>
              </a:rPr>
              <a:t>setSize</a:t>
            </a:r>
            <a:r>
              <a:rPr sz="1300" spc="-54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456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57344"/>
            <a:ext cx="28886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does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5" dirty="0">
                <a:latin typeface="Arial"/>
                <a:cs typeface="Arial"/>
              </a:rPr>
              <a:t>sequence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statements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7" y="980207"/>
            <a:ext cx="5928360" cy="342401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 marR="3674745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String greeting = "Hello";  System.out.println(greeting.toUpperCase());  System.out.println(greeting);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1" y="1465417"/>
            <a:ext cx="4334510" cy="121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HELLO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hello</a:t>
            </a:r>
            <a:endParaRPr sz="13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300" spc="15" dirty="0">
                <a:latin typeface="Arial"/>
                <a:cs typeface="Arial"/>
              </a:rPr>
              <a:t>Note </a:t>
            </a:r>
            <a:r>
              <a:rPr sz="1300" spc="10" dirty="0">
                <a:latin typeface="Arial"/>
                <a:cs typeface="Arial"/>
              </a:rPr>
              <a:t>that calling </a:t>
            </a:r>
            <a:r>
              <a:rPr sz="1300" spc="20" dirty="0">
                <a:latin typeface="Courier" charset="0"/>
                <a:cs typeface="Courier" charset="0"/>
              </a:rPr>
              <a:t>toUpperCase</a:t>
            </a:r>
            <a:r>
              <a:rPr sz="1300" spc="-47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doesn't modify the </a:t>
            </a:r>
            <a:r>
              <a:rPr sz="1300" spc="10" dirty="0">
                <a:latin typeface="Arial"/>
                <a:cs typeface="Arial"/>
              </a:rPr>
              <a:t>string.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508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2.29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5426"/>
            <a:ext cx="5743575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toUpperCase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String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accessor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mutator?</a:t>
            </a:r>
            <a:endParaRPr sz="1100" dirty="0">
              <a:latin typeface="Arial"/>
              <a:cs typeface="Arial"/>
            </a:endParaRPr>
          </a:p>
          <a:p>
            <a:pPr marL="266700" marR="5080">
              <a:lnSpc>
                <a:spcPct val="118300"/>
              </a:lnSpc>
              <a:spcBef>
                <a:spcPts val="51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Arial"/>
                <a:cs typeface="Arial"/>
              </a:rPr>
              <a:t>An </a:t>
            </a:r>
            <a:r>
              <a:rPr sz="1300" spc="15" dirty="0">
                <a:latin typeface="Arial"/>
                <a:cs typeface="Arial"/>
              </a:rPr>
              <a:t>accessor </a:t>
            </a:r>
            <a:r>
              <a:rPr sz="1300" spc="30" dirty="0">
                <a:latin typeface="Arial"/>
                <a:cs typeface="Arial"/>
              </a:rPr>
              <a:t>—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5" dirty="0">
                <a:latin typeface="Arial"/>
                <a:cs typeface="Arial"/>
              </a:rPr>
              <a:t>doesn't modify the </a:t>
            </a:r>
            <a:r>
              <a:rPr sz="1300" spc="10" dirty="0">
                <a:latin typeface="Arial"/>
                <a:cs typeface="Arial"/>
              </a:rPr>
              <a:t>original string </a:t>
            </a:r>
            <a:r>
              <a:rPr sz="1300" spc="15" dirty="0">
                <a:latin typeface="Arial"/>
                <a:cs typeface="Arial"/>
              </a:rPr>
              <a:t>but returns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  </a:t>
            </a:r>
            <a:r>
              <a:rPr sz="1300" spc="20" dirty="0">
                <a:latin typeface="Arial"/>
                <a:cs typeface="Arial"/>
              </a:rPr>
              <a:t>new </a:t>
            </a:r>
            <a:r>
              <a:rPr sz="1300" spc="10" dirty="0">
                <a:latin typeface="Arial"/>
                <a:cs typeface="Arial"/>
              </a:rPr>
              <a:t>string </a:t>
            </a:r>
            <a:r>
              <a:rPr sz="1300" spc="15" dirty="0">
                <a:latin typeface="Arial"/>
                <a:cs typeface="Arial"/>
              </a:rPr>
              <a:t>with uppercase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letters.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433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1280"/>
            <a:ext cx="5900420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Which</a:t>
            </a:r>
            <a:r>
              <a:rPr sz="1100" dirty="0">
                <a:latin typeface="Arial"/>
                <a:cs typeface="Arial"/>
              </a:rPr>
              <a:t> call to </a:t>
            </a:r>
            <a:r>
              <a:rPr sz="1100" spc="5" dirty="0">
                <a:latin typeface="Courier" charset="0"/>
                <a:cs typeface="Courier" charset="0"/>
              </a:rPr>
              <a:t>translate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needed</a:t>
            </a:r>
            <a:r>
              <a:rPr sz="1100" dirty="0">
                <a:latin typeface="Arial"/>
                <a:cs typeface="Arial"/>
              </a:rPr>
              <a:t> to </a:t>
            </a:r>
            <a:r>
              <a:rPr sz="1100" spc="5" dirty="0">
                <a:latin typeface="Arial"/>
                <a:cs typeface="Arial"/>
              </a:rPr>
              <a:t>move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box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rectangle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so</a:t>
            </a:r>
            <a:r>
              <a:rPr sz="1100" dirty="0">
                <a:latin typeface="Arial"/>
                <a:cs typeface="Arial"/>
              </a:rPr>
              <a:t> that its top-left </a:t>
            </a:r>
            <a:r>
              <a:rPr sz="1100" spc="5" dirty="0">
                <a:latin typeface="Arial"/>
                <a:cs typeface="Arial"/>
              </a:rPr>
              <a:t>corner</a:t>
            </a:r>
            <a:r>
              <a:rPr sz="1100" dirty="0">
                <a:latin typeface="Arial"/>
                <a:cs typeface="Arial"/>
              </a:rPr>
              <a:t> is </a:t>
            </a:r>
            <a:r>
              <a:rPr sz="1100" spc="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origin (0,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0)?</a:t>
            </a:r>
            <a:endParaRPr sz="1100" dirty="0">
              <a:latin typeface="Arial"/>
              <a:cs typeface="Arial"/>
            </a:endParaRPr>
          </a:p>
          <a:p>
            <a:pPr marL="266700" marR="367665">
              <a:lnSpc>
                <a:spcPct val="122100"/>
              </a:lnSpc>
              <a:spcBef>
                <a:spcPts val="47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Courier" charset="0"/>
                <a:cs typeface="Courier" charset="0"/>
              </a:rPr>
              <a:t>box.translate(-5, </a:t>
            </a:r>
            <a:r>
              <a:rPr sz="1300" spc="15" dirty="0">
                <a:latin typeface="Courier" charset="0"/>
                <a:cs typeface="Courier" charset="0"/>
              </a:rPr>
              <a:t>-10)</a:t>
            </a:r>
            <a:r>
              <a:rPr sz="1300" spc="15" dirty="0">
                <a:latin typeface="Arial"/>
                <a:cs typeface="Arial"/>
              </a:rPr>
              <a:t>, provided the method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called  </a:t>
            </a:r>
            <a:r>
              <a:rPr sz="1300" spc="15" dirty="0">
                <a:latin typeface="Arial"/>
                <a:cs typeface="Arial"/>
              </a:rPr>
              <a:t>immediately </a:t>
            </a:r>
            <a:r>
              <a:rPr sz="1300" spc="10" dirty="0">
                <a:latin typeface="Arial"/>
                <a:cs typeface="Arial"/>
              </a:rPr>
              <a:t>after storing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new </a:t>
            </a:r>
            <a:r>
              <a:rPr sz="1300" spc="15" dirty="0">
                <a:latin typeface="Arial"/>
                <a:cs typeface="Arial"/>
              </a:rPr>
              <a:t>rectangle </a:t>
            </a:r>
            <a:r>
              <a:rPr sz="1300" spc="10" dirty="0">
                <a:latin typeface="Arial"/>
                <a:cs typeface="Arial"/>
              </a:rPr>
              <a:t>into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Courier" charset="0"/>
                <a:cs typeface="Courier" charset="0"/>
              </a:rPr>
              <a:t>box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843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60" dirty="0"/>
              <a:t>l</a:t>
            </a:r>
            <a:r>
              <a:rPr spc="110" dirty="0"/>
              <a:t>a</a:t>
            </a:r>
            <a:r>
              <a:rPr spc="250" dirty="0"/>
              <a:t>ss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8468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39886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688" y="165974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7688" y="18714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03" y="37807"/>
                </a:moveTo>
                <a:lnTo>
                  <a:pt x="10632" y="36629"/>
                </a:lnTo>
                <a:lnTo>
                  <a:pt x="4725" y="33091"/>
                </a:lnTo>
                <a:lnTo>
                  <a:pt x="1181" y="27185"/>
                </a:lnTo>
                <a:lnTo>
                  <a:pt x="0" y="18903"/>
                </a:lnTo>
                <a:lnTo>
                  <a:pt x="1181" y="10622"/>
                </a:lnTo>
                <a:lnTo>
                  <a:pt x="4725" y="4716"/>
                </a:lnTo>
                <a:lnTo>
                  <a:pt x="10632" y="1177"/>
                </a:lnTo>
                <a:lnTo>
                  <a:pt x="18903" y="0"/>
                </a:lnTo>
                <a:lnTo>
                  <a:pt x="27175" y="1177"/>
                </a:lnTo>
                <a:lnTo>
                  <a:pt x="33082" y="4716"/>
                </a:lnTo>
                <a:lnTo>
                  <a:pt x="36626" y="10622"/>
                </a:lnTo>
                <a:lnTo>
                  <a:pt x="37807" y="18903"/>
                </a:lnTo>
                <a:lnTo>
                  <a:pt x="36626" y="27185"/>
                </a:lnTo>
                <a:lnTo>
                  <a:pt x="33082" y="33091"/>
                </a:lnTo>
                <a:lnTo>
                  <a:pt x="27175" y="36629"/>
                </a:lnTo>
                <a:lnTo>
                  <a:pt x="18903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724949"/>
            <a:ext cx="5441315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spc="15" dirty="0">
                <a:latin typeface="Arial"/>
                <a:cs typeface="Arial"/>
              </a:rPr>
              <a:t>Objects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PrintStream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have a completely </a:t>
            </a:r>
            <a:r>
              <a:rPr sz="1300" spc="10" dirty="0">
                <a:latin typeface="Arial"/>
                <a:cs typeface="Arial"/>
              </a:rPr>
              <a:t>different </a:t>
            </a:r>
            <a:r>
              <a:rPr sz="1300" spc="15" dirty="0">
                <a:latin typeface="Arial"/>
                <a:cs typeface="Arial"/>
              </a:rPr>
              <a:t>behavior  than the objects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51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10" dirty="0">
                <a:latin typeface="Arial"/>
                <a:cs typeface="Arial"/>
              </a:rPr>
              <a:t>Different </a:t>
            </a:r>
            <a:r>
              <a:rPr sz="1300" spc="15" dirty="0">
                <a:latin typeface="Arial"/>
                <a:cs typeface="Arial"/>
              </a:rPr>
              <a:t>classes have </a:t>
            </a:r>
            <a:r>
              <a:rPr sz="1300" spc="10" dirty="0">
                <a:latin typeface="Arial"/>
                <a:cs typeface="Arial"/>
              </a:rPr>
              <a:t>different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responsibilities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string </a:t>
            </a:r>
            <a:r>
              <a:rPr sz="1000" spc="10" dirty="0">
                <a:latin typeface="Arial"/>
                <a:cs typeface="Arial"/>
              </a:rPr>
              <a:t>knows about </a:t>
            </a:r>
            <a:r>
              <a:rPr sz="1000" spc="5" dirty="0">
                <a:latin typeface="Arial"/>
                <a:cs typeface="Arial"/>
              </a:rPr>
              <a:t>the letters that 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contains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string doesn't </a:t>
            </a:r>
            <a:r>
              <a:rPr sz="1000" spc="10" dirty="0">
                <a:latin typeface="Arial"/>
                <a:cs typeface="Arial"/>
              </a:rPr>
              <a:t>know how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10" dirty="0">
                <a:latin typeface="Arial"/>
                <a:cs typeface="Arial"/>
              </a:rPr>
              <a:t>send </a:t>
            </a:r>
            <a:r>
              <a:rPr sz="1000" spc="5" dirty="0">
                <a:latin typeface="Arial"/>
                <a:cs typeface="Arial"/>
              </a:rPr>
              <a:t>itself to </a:t>
            </a: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console </a:t>
            </a:r>
            <a:r>
              <a:rPr sz="1000" spc="10" dirty="0">
                <a:latin typeface="Arial"/>
                <a:cs typeface="Arial"/>
              </a:rPr>
              <a:t>window </a:t>
            </a:r>
            <a:r>
              <a:rPr sz="1000" spc="5" dirty="0">
                <a:latin typeface="Arial"/>
                <a:cs typeface="Arial"/>
              </a:rPr>
              <a:t>or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file.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2541" y="354635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739" y="2043277"/>
            <a:ext cx="2079332" cy="155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3672380"/>
            <a:ext cx="431927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All </a:t>
            </a:r>
            <a:r>
              <a:rPr sz="1300" spc="15" dirty="0">
                <a:latin typeface="Arial"/>
                <a:cs typeface="Arial"/>
              </a:rPr>
              <a:t>objects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Window</a:t>
            </a:r>
            <a:r>
              <a:rPr sz="1300" spc="-55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share the </a:t>
            </a:r>
            <a:r>
              <a:rPr sz="1300" spc="20" dirty="0">
                <a:latin typeface="Arial"/>
                <a:cs typeface="Arial"/>
              </a:rPr>
              <a:t>same </a:t>
            </a:r>
            <a:r>
              <a:rPr sz="1300" spc="15" dirty="0">
                <a:latin typeface="Arial"/>
                <a:cs typeface="Arial"/>
              </a:rPr>
              <a:t>behavior.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485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The </a:t>
            </a:r>
            <a:r>
              <a:rPr spc="120" dirty="0"/>
              <a:t>API</a:t>
            </a:r>
            <a:r>
              <a:rPr spc="-100" dirty="0"/>
              <a:t> </a:t>
            </a:r>
            <a:r>
              <a:rPr spc="114" dirty="0"/>
              <a:t>Documentation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354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6575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4553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195216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24739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777605"/>
            <a:ext cx="5579745" cy="179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API: </a:t>
            </a:r>
            <a:r>
              <a:rPr sz="1300" spc="15" dirty="0">
                <a:latin typeface="Arial"/>
                <a:cs typeface="Arial"/>
              </a:rPr>
              <a:t>Application Programming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Interface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b="1" spc="15" dirty="0">
                <a:latin typeface="Arial"/>
                <a:cs typeface="Arial"/>
              </a:rPr>
              <a:t>API documentation: </a:t>
            </a:r>
            <a:r>
              <a:rPr sz="1300" spc="10" dirty="0">
                <a:latin typeface="Arial"/>
                <a:cs typeface="Arial"/>
              </a:rPr>
              <a:t>lists </a:t>
            </a:r>
            <a:r>
              <a:rPr sz="1300" spc="15" dirty="0">
                <a:latin typeface="Arial"/>
                <a:cs typeface="Arial"/>
              </a:rPr>
              <a:t>classes and methods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Java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library</a:t>
            </a:r>
            <a:endParaRPr sz="1300" dirty="0">
              <a:latin typeface="Arial"/>
              <a:cs typeface="Arial"/>
            </a:endParaRPr>
          </a:p>
          <a:p>
            <a:pPr marL="12700" marR="51435">
              <a:lnSpc>
                <a:spcPct val="118300"/>
              </a:lnSpc>
              <a:spcBef>
                <a:spcPts val="355"/>
              </a:spcBef>
            </a:pPr>
            <a:r>
              <a:rPr sz="1300" spc="15" dirty="0">
                <a:latin typeface="Arial"/>
                <a:cs typeface="Arial"/>
              </a:rPr>
              <a:t>Application programmer: </a:t>
            </a: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programmer </a:t>
            </a:r>
            <a:r>
              <a:rPr sz="1300" spc="20" dirty="0">
                <a:latin typeface="Arial"/>
                <a:cs typeface="Arial"/>
              </a:rPr>
              <a:t>who </a:t>
            </a:r>
            <a:r>
              <a:rPr sz="1300" spc="15" dirty="0">
                <a:latin typeface="Arial"/>
                <a:cs typeface="Arial"/>
              </a:rPr>
              <a:t>uses the Java classes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put  together a computer program </a:t>
            </a:r>
            <a:r>
              <a:rPr sz="1300" spc="10" dirty="0">
                <a:latin typeface="Arial"/>
                <a:cs typeface="Arial"/>
              </a:rPr>
              <a:t>(or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application)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1300" spc="15" dirty="0">
                <a:latin typeface="Arial"/>
                <a:cs typeface="Arial"/>
              </a:rPr>
              <a:t>Systems Programmer: </a:t>
            </a: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programmer </a:t>
            </a:r>
            <a:r>
              <a:rPr sz="1300" spc="20" dirty="0">
                <a:latin typeface="Arial"/>
                <a:cs typeface="Arial"/>
              </a:rPr>
              <a:t>who </a:t>
            </a:r>
            <a:r>
              <a:rPr sz="1300" spc="15" dirty="0">
                <a:latin typeface="Arial"/>
                <a:cs typeface="Arial"/>
              </a:rPr>
              <a:t>designs and implements </a:t>
            </a:r>
            <a:r>
              <a:rPr sz="1300" spc="10" dirty="0">
                <a:latin typeface="Arial"/>
                <a:cs typeface="Arial"/>
              </a:rPr>
              <a:t>library  </a:t>
            </a:r>
            <a:r>
              <a:rPr sz="1300" spc="15" dirty="0">
                <a:latin typeface="Arial"/>
                <a:cs typeface="Arial"/>
              </a:rPr>
              <a:t>classes such as </a:t>
            </a:r>
            <a:r>
              <a:rPr sz="1300" spc="20" dirty="0">
                <a:latin typeface="Courier" charset="0"/>
                <a:cs typeface="Courier" charset="0"/>
              </a:rPr>
              <a:t>PrintStream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20" dirty="0">
                <a:latin typeface="Courier" charset="0"/>
                <a:cs typeface="Courier" charset="0"/>
              </a:rPr>
              <a:t>Rectangle  </a:t>
            </a:r>
            <a:r>
              <a:rPr sz="1300" spc="15" dirty="0">
                <a:solidFill>
                  <a:srgbClr val="000080"/>
                </a:solidFill>
                <a:latin typeface="Arial"/>
                <a:cs typeface="Arial"/>
                <a:hlinkClick r:id="rId2"/>
              </a:rPr>
              <a:t>http://docs.oracle.com/javase/7/docs/api/index.html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537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Browsing </a:t>
            </a:r>
            <a:r>
              <a:rPr spc="60" dirty="0"/>
              <a:t>the </a:t>
            </a:r>
            <a:r>
              <a:rPr spc="120" dirty="0"/>
              <a:t>API</a:t>
            </a:r>
            <a:r>
              <a:rPr spc="-135" dirty="0"/>
              <a:t> </a:t>
            </a:r>
            <a:r>
              <a:rPr spc="114" dirty="0"/>
              <a:t>Documentation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6382" y="1093513"/>
            <a:ext cx="212316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b="1" spc="5" dirty="0">
                <a:latin typeface="Arial"/>
                <a:cs typeface="Arial"/>
              </a:rPr>
              <a:t>Figure 13 </a:t>
            </a:r>
            <a:r>
              <a:rPr sz="1100" spc="5" dirty="0">
                <a:latin typeface="Arial"/>
                <a:cs typeface="Arial"/>
              </a:rPr>
              <a:t>The API Documentation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Standard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Java  </a:t>
            </a:r>
            <a:r>
              <a:rPr sz="1100" dirty="0">
                <a:latin typeface="Arial"/>
                <a:cs typeface="Arial"/>
              </a:rPr>
              <a:t>Library</a:t>
            </a:r>
          </a:p>
        </p:txBody>
      </p:sp>
      <p:sp>
        <p:nvSpPr>
          <p:cNvPr id="6" name="object 6"/>
          <p:cNvSpPr/>
          <p:nvPr/>
        </p:nvSpPr>
        <p:spPr>
          <a:xfrm>
            <a:off x="744131" y="43434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881" y="460406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4191000"/>
            <a:ext cx="3764915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10260">
              <a:lnSpc>
                <a:spcPct val="137400"/>
              </a:lnSpc>
            </a:pPr>
            <a:r>
              <a:rPr sz="1300" spc="15" dirty="0">
                <a:latin typeface="Arial"/>
                <a:cs typeface="Arial"/>
              </a:rPr>
              <a:t>Locate </a:t>
            </a:r>
            <a:r>
              <a:rPr sz="1300" spc="20" dirty="0">
                <a:latin typeface="Courier" charset="0"/>
                <a:cs typeface="Courier" charset="0"/>
              </a:rPr>
              <a:t>Rectangle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link in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left </a:t>
            </a:r>
            <a:r>
              <a:rPr sz="1300" spc="15" dirty="0">
                <a:latin typeface="Arial"/>
                <a:cs typeface="Arial"/>
              </a:rPr>
              <a:t>pane  </a:t>
            </a:r>
            <a:r>
              <a:rPr sz="1300" spc="10" dirty="0">
                <a:latin typeface="Arial"/>
                <a:cs typeface="Arial"/>
              </a:rPr>
              <a:t>Click </a:t>
            </a:r>
            <a:r>
              <a:rPr sz="1300" spc="15" dirty="0">
                <a:latin typeface="Arial"/>
                <a:cs typeface="Arial"/>
              </a:rPr>
              <a:t>on the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link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80"/>
              </a:spcBef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right </a:t>
            </a:r>
            <a:r>
              <a:rPr sz="1000" spc="10" dirty="0">
                <a:latin typeface="Arial"/>
                <a:cs typeface="Arial"/>
              </a:rPr>
              <a:t>pane shows </a:t>
            </a:r>
            <a:r>
              <a:rPr sz="1000" spc="5" dirty="0">
                <a:latin typeface="Arial"/>
                <a:cs typeface="Arial"/>
              </a:rPr>
              <a:t>all the features of the </a:t>
            </a:r>
            <a:r>
              <a:rPr sz="1000" spc="10" dirty="0">
                <a:latin typeface="Arial"/>
                <a:cs typeface="Arial"/>
              </a:rPr>
              <a:t>Rectangle</a:t>
            </a:r>
            <a:r>
              <a:rPr sz="1000" spc="5" dirty="0">
                <a:latin typeface="Arial"/>
                <a:cs typeface="Arial"/>
              </a:rPr>
              <a:t> class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9" name="Picture 8" descr="horstmann_6e_fig_02_1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3" y="841149"/>
            <a:ext cx="4724400" cy="316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86055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979" y="293847"/>
            <a:ext cx="493204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80"/>
              </a:lnSpc>
            </a:pPr>
            <a:r>
              <a:rPr spc="145" dirty="0"/>
              <a:t>Browsing </a:t>
            </a:r>
            <a:r>
              <a:rPr spc="60" dirty="0"/>
              <a:t>the </a:t>
            </a:r>
            <a:r>
              <a:rPr spc="120" dirty="0"/>
              <a:t>API </a:t>
            </a:r>
            <a:r>
              <a:rPr spc="114" dirty="0"/>
              <a:t>Documentation </a:t>
            </a:r>
            <a:r>
              <a:rPr spc="-110" dirty="0"/>
              <a:t>-</a:t>
            </a:r>
            <a:r>
              <a:rPr spc="-285" dirty="0"/>
              <a:t> </a:t>
            </a:r>
            <a:r>
              <a:rPr spc="135" dirty="0"/>
              <a:t>Method  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79007" y="1053579"/>
            <a:ext cx="1197081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Figure 14 </a:t>
            </a:r>
            <a:r>
              <a:rPr sz="1100" spc="5" dirty="0">
                <a:latin typeface="Arial"/>
                <a:cs typeface="Arial"/>
              </a:rPr>
              <a:t>The Method Summary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Rectangle</a:t>
            </a:r>
            <a:r>
              <a:rPr sz="1100" spc="-7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 flipV="1">
            <a:off x="712541" y="3809999"/>
            <a:ext cx="45719" cy="76201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993" y="3810000"/>
            <a:ext cx="4438015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The API documentation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each class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has</a:t>
            </a:r>
            <a:endParaRPr sz="1300" dirty="0">
              <a:latin typeface="Arial"/>
              <a:cs typeface="Arial"/>
            </a:endParaRPr>
          </a:p>
          <a:p>
            <a:pPr marL="317500" marR="1246505">
              <a:lnSpc>
                <a:spcPct val="1340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section that describes the </a:t>
            </a:r>
            <a:r>
              <a:rPr sz="1000" spc="10" dirty="0">
                <a:latin typeface="Arial"/>
                <a:cs typeface="Arial"/>
              </a:rPr>
              <a:t>purpose </a:t>
            </a:r>
            <a:r>
              <a:rPr sz="1000" spc="5" dirty="0">
                <a:latin typeface="Arial"/>
                <a:cs typeface="Arial"/>
              </a:rPr>
              <a:t>of the class  </a:t>
            </a:r>
            <a:r>
              <a:rPr sz="1000" spc="10" dirty="0">
                <a:latin typeface="Arial"/>
                <a:cs typeface="Arial"/>
              </a:rPr>
              <a:t>Summary </a:t>
            </a:r>
            <a:r>
              <a:rPr sz="1000" spc="5" dirty="0">
                <a:latin typeface="Arial"/>
                <a:cs typeface="Arial"/>
              </a:rPr>
              <a:t>tables for the constructors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methods</a:t>
            </a:r>
            <a:endParaRPr sz="1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465"/>
              </a:spcBef>
            </a:pPr>
            <a:r>
              <a:rPr sz="1000" spc="5" dirty="0">
                <a:latin typeface="Arial"/>
                <a:cs typeface="Arial"/>
              </a:rPr>
              <a:t>Clicking </a:t>
            </a:r>
            <a:r>
              <a:rPr sz="1000" spc="10" dirty="0">
                <a:latin typeface="Arial"/>
                <a:cs typeface="Arial"/>
              </a:rPr>
              <a:t>on a method's </a:t>
            </a:r>
            <a:r>
              <a:rPr sz="1000" spc="5" dirty="0">
                <a:latin typeface="Arial"/>
                <a:cs typeface="Arial"/>
              </a:rPr>
              <a:t>link leads to </a:t>
            </a: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detailed description of the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method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8" name="Picture 7" descr="horstmann_6e_fig_02_1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" y="997624"/>
            <a:ext cx="3544487" cy="27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641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Browsing </a:t>
            </a:r>
            <a:r>
              <a:rPr spc="60" dirty="0"/>
              <a:t>the </a:t>
            </a:r>
            <a:r>
              <a:rPr spc="120" dirty="0"/>
              <a:t>API</a:t>
            </a:r>
            <a:r>
              <a:rPr spc="-135" dirty="0"/>
              <a:t> </a:t>
            </a:r>
            <a:r>
              <a:rPr spc="114" dirty="0"/>
              <a:t>Documentation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114463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669" y="1052785"/>
            <a:ext cx="120978" cy="12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1685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4305" y="1559370"/>
            <a:ext cx="120978" cy="12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19386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979" y="759198"/>
            <a:ext cx="5785485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detailed description of </a:t>
            </a:r>
            <a:r>
              <a:rPr sz="1100" spc="5" dirty="0">
                <a:latin typeface="Arial"/>
                <a:cs typeface="Arial"/>
              </a:rPr>
              <a:t>a method shows: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00"/>
              </a:spcBef>
            </a:pPr>
            <a:r>
              <a:rPr sz="1300" spc="15" dirty="0">
                <a:latin typeface="Arial"/>
                <a:cs typeface="Arial"/>
              </a:rPr>
              <a:t>The action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the method </a:t>
            </a:r>
            <a:r>
              <a:rPr sz="1300" spc="10" dirty="0">
                <a:latin typeface="Arial"/>
                <a:cs typeface="Arial"/>
              </a:rPr>
              <a:t>carries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out</a:t>
            </a:r>
            <a:endParaRPr sz="1300" dirty="0">
              <a:latin typeface="Arial"/>
              <a:cs typeface="Arial"/>
            </a:endParaRPr>
          </a:p>
          <a:p>
            <a:pPr marL="266700" marR="661670">
              <a:lnSpc>
                <a:spcPct val="118300"/>
              </a:lnSpc>
              <a:spcBef>
                <a:spcPts val="295"/>
              </a:spcBef>
            </a:pPr>
            <a:r>
              <a:rPr sz="1300" spc="15" dirty="0">
                <a:latin typeface="Arial"/>
                <a:cs typeface="Arial"/>
              </a:rPr>
              <a:t>The types and </a:t>
            </a:r>
            <a:r>
              <a:rPr sz="1300" spc="20" dirty="0">
                <a:latin typeface="Arial"/>
                <a:cs typeface="Arial"/>
              </a:rPr>
              <a:t>names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parameter variables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receive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  arguments </a:t>
            </a: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the method </a:t>
            </a:r>
            <a:r>
              <a:rPr sz="1300" spc="10" dirty="0">
                <a:latin typeface="Arial"/>
                <a:cs typeface="Arial"/>
              </a:rPr>
              <a:t>is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called</a:t>
            </a:r>
            <a:endParaRPr sz="1300" dirty="0">
              <a:latin typeface="Arial"/>
              <a:cs typeface="Arial"/>
            </a:endParaRPr>
          </a:p>
          <a:p>
            <a:pPr marL="266700" marR="5080">
              <a:lnSpc>
                <a:spcPct val="118300"/>
              </a:lnSpc>
              <a:spcBef>
                <a:spcPts val="415"/>
              </a:spcBef>
            </a:pPr>
            <a:r>
              <a:rPr sz="1300" spc="15" dirty="0">
                <a:latin typeface="Arial"/>
                <a:cs typeface="Arial"/>
              </a:rPr>
              <a:t>The value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5" dirty="0">
                <a:latin typeface="Arial"/>
                <a:cs typeface="Arial"/>
              </a:rPr>
              <a:t>returns </a:t>
            </a:r>
            <a:r>
              <a:rPr sz="1300" spc="10" dirty="0">
                <a:latin typeface="Arial"/>
                <a:cs typeface="Arial"/>
              </a:rPr>
              <a:t>(or </a:t>
            </a:r>
            <a:r>
              <a:rPr sz="1300" spc="15" dirty="0">
                <a:latin typeface="Arial"/>
                <a:cs typeface="Arial"/>
              </a:rPr>
              <a:t>the reserved word </a:t>
            </a:r>
            <a:r>
              <a:rPr sz="1300" spc="20" dirty="0">
                <a:latin typeface="Courier" charset="0"/>
                <a:cs typeface="Courier" charset="0"/>
              </a:rPr>
              <a:t>void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if </a:t>
            </a:r>
            <a:r>
              <a:rPr sz="1300" spc="15" dirty="0">
                <a:latin typeface="Arial"/>
                <a:cs typeface="Arial"/>
              </a:rPr>
              <a:t>the method doesn't  </a:t>
            </a:r>
            <a:r>
              <a:rPr sz="1300" spc="10" dirty="0">
                <a:latin typeface="Arial"/>
                <a:cs typeface="Arial"/>
              </a:rPr>
              <a:t>return </a:t>
            </a:r>
            <a:r>
              <a:rPr sz="1300" spc="15" dirty="0">
                <a:latin typeface="Arial"/>
                <a:cs typeface="Arial"/>
              </a:rPr>
              <a:t>any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value).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567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P</a:t>
            </a:r>
            <a:r>
              <a:rPr spc="110" dirty="0"/>
              <a:t>a</a:t>
            </a:r>
            <a:r>
              <a:rPr spc="50" dirty="0"/>
              <a:t>c</a:t>
            </a:r>
            <a:r>
              <a:rPr spc="165" dirty="0"/>
              <a:t>k</a:t>
            </a:r>
            <a:r>
              <a:rPr spc="110" dirty="0"/>
              <a:t>a</a:t>
            </a:r>
            <a:r>
              <a:rPr spc="290" dirty="0"/>
              <a:t>g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435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7413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6147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1" y="778418"/>
            <a:ext cx="4493260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Java classes are grouped </a:t>
            </a:r>
            <a:r>
              <a:rPr sz="1300" spc="10" dirty="0">
                <a:latin typeface="Arial"/>
                <a:cs typeface="Arial"/>
              </a:rPr>
              <a:t>into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packages.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ts val="226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Rectangle </a:t>
            </a:r>
            <a:r>
              <a:rPr sz="1300" spc="15" dirty="0">
                <a:latin typeface="Arial"/>
                <a:cs typeface="Arial"/>
              </a:rPr>
              <a:t>class belongs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package </a:t>
            </a:r>
            <a:r>
              <a:rPr sz="1300" spc="15" dirty="0">
                <a:latin typeface="Courier" charset="0"/>
                <a:cs typeface="Courier" charset="0"/>
              </a:rPr>
              <a:t>java.awt</a:t>
            </a:r>
            <a:r>
              <a:rPr sz="1300" spc="15" dirty="0">
                <a:latin typeface="Arial"/>
                <a:cs typeface="Arial"/>
              </a:rPr>
              <a:t>.  To use the </a:t>
            </a:r>
            <a:r>
              <a:rPr sz="1300" spc="20" dirty="0">
                <a:latin typeface="Courier" charset="0"/>
                <a:cs typeface="Courier" charset="0"/>
              </a:rPr>
              <a:t>Rectangle</a:t>
            </a:r>
            <a:r>
              <a:rPr sz="1300" spc="-53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you must import the package: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553" y="1624045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import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java.awt.Rectangle;</a:t>
            </a:r>
          </a:p>
        </p:txBody>
      </p:sp>
      <p:sp>
        <p:nvSpPr>
          <p:cNvPr id="9" name="object 9"/>
          <p:cNvSpPr/>
          <p:nvPr/>
        </p:nvSpPr>
        <p:spPr>
          <a:xfrm>
            <a:off x="712541" y="203615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541" y="231592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8001" y="1920217"/>
            <a:ext cx="522287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Put the </a:t>
            </a:r>
            <a:r>
              <a:rPr sz="1300" spc="10" dirty="0">
                <a:latin typeface="Arial"/>
                <a:cs typeface="Arial"/>
              </a:rPr>
              <a:t>line at </a:t>
            </a:r>
            <a:r>
              <a:rPr sz="1300" spc="15" dirty="0">
                <a:latin typeface="Arial"/>
                <a:cs typeface="Arial"/>
              </a:rPr>
              <a:t>the top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your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program.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20" dirty="0">
                <a:latin typeface="Arial"/>
                <a:cs typeface="Arial"/>
              </a:rPr>
              <a:t>You </a:t>
            </a:r>
            <a:r>
              <a:rPr sz="1300" spc="10" dirty="0">
                <a:latin typeface="Arial"/>
                <a:cs typeface="Arial"/>
              </a:rPr>
              <a:t>don't </a:t>
            </a:r>
            <a:r>
              <a:rPr sz="1300" spc="15" dirty="0">
                <a:latin typeface="Arial"/>
                <a:cs typeface="Arial"/>
              </a:rPr>
              <a:t>need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import classes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java.lang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package such as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String</a:t>
            </a:r>
            <a:r>
              <a:rPr sz="1300" spc="-49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5" dirty="0">
                <a:latin typeface="Courier" charset="0"/>
                <a:cs typeface="Courier" charset="0"/>
              </a:rPr>
              <a:t>System</a:t>
            </a:r>
            <a:r>
              <a:rPr sz="1300" spc="1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619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2.4 </a:t>
            </a:r>
            <a:r>
              <a:rPr spc="130" dirty="0"/>
              <a:t>Importing </a:t>
            </a:r>
            <a:r>
              <a:rPr spc="110" dirty="0"/>
              <a:t>a </a:t>
            </a:r>
            <a:r>
              <a:rPr spc="170" dirty="0"/>
              <a:t>Class </a:t>
            </a:r>
            <a:r>
              <a:rPr spc="125" dirty="0"/>
              <a:t>from </a:t>
            </a:r>
            <a:r>
              <a:rPr spc="110" dirty="0"/>
              <a:t>a</a:t>
            </a:r>
            <a:r>
              <a:rPr spc="-340" dirty="0"/>
              <a:t> </a:t>
            </a:r>
            <a:r>
              <a:rPr spc="114" dirty="0"/>
              <a:t>Package</a:t>
            </a:r>
          </a:p>
        </p:txBody>
      </p:sp>
      <p:pic>
        <p:nvPicPr>
          <p:cNvPr id="5" name="Picture 4" descr="horstmann_6e_syn_02_0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6" y="1295400"/>
            <a:ext cx="5257800" cy="19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671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0849"/>
            <a:ext cx="599503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99"/>
              </a:lnSpc>
            </a:pPr>
            <a:r>
              <a:rPr sz="1100" spc="5" dirty="0">
                <a:latin typeface="Arial"/>
                <a:cs typeface="Arial"/>
              </a:rPr>
              <a:t>Look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5" dirty="0">
                <a:latin typeface="Arial"/>
                <a:cs typeface="Arial"/>
              </a:rPr>
              <a:t>the API documentation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String</a:t>
            </a:r>
            <a:r>
              <a:rPr sz="1100" spc="-409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class. </a:t>
            </a:r>
            <a:r>
              <a:rPr sz="1100" spc="5" dirty="0">
                <a:latin typeface="Arial"/>
                <a:cs typeface="Arial"/>
              </a:rPr>
              <a:t>Which method would you use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obtain the  </a:t>
            </a:r>
            <a:r>
              <a:rPr sz="1100" dirty="0">
                <a:latin typeface="Arial"/>
                <a:cs typeface="Arial"/>
              </a:rPr>
              <a:t>string </a:t>
            </a:r>
            <a:r>
              <a:rPr sz="1100" spc="5" dirty="0">
                <a:latin typeface="Courier" charset="0"/>
                <a:cs typeface="Courier" charset="0"/>
              </a:rPr>
              <a:t>"hello, world!" </a:t>
            </a:r>
            <a:r>
              <a:rPr sz="1100" spc="5" dirty="0">
                <a:latin typeface="Arial"/>
                <a:cs typeface="Arial"/>
              </a:rPr>
              <a:t>from the </a:t>
            </a:r>
            <a:r>
              <a:rPr sz="1100" dirty="0">
                <a:latin typeface="Arial"/>
                <a:cs typeface="Arial"/>
              </a:rPr>
              <a:t>string </a:t>
            </a:r>
            <a:r>
              <a:rPr sz="1100" spc="5" dirty="0">
                <a:latin typeface="Courier" charset="0"/>
                <a:cs typeface="Courier" charset="0"/>
              </a:rPr>
              <a:t>"Hello,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World!"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toLowerCase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23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5058"/>
            <a:ext cx="6052185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API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documentation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String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class, </a:t>
            </a:r>
            <a:r>
              <a:rPr sz="1100" spc="5" dirty="0">
                <a:latin typeface="Arial"/>
                <a:cs typeface="Arial"/>
              </a:rPr>
              <a:t>look</a:t>
            </a:r>
            <a:r>
              <a:rPr sz="1100" dirty="0">
                <a:latin typeface="Arial"/>
                <a:cs typeface="Arial"/>
              </a:rPr>
              <a:t> at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description of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trim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method.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What 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result of </a:t>
            </a:r>
            <a:r>
              <a:rPr sz="1100" spc="5" dirty="0">
                <a:latin typeface="Arial"/>
                <a:cs typeface="Arial"/>
              </a:rPr>
              <a:t>applying </a:t>
            </a:r>
            <a:r>
              <a:rPr sz="1100" dirty="0">
                <a:latin typeface="Arial"/>
                <a:cs typeface="Arial"/>
              </a:rPr>
              <a:t>trim to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string </a:t>
            </a:r>
            <a:r>
              <a:rPr sz="1100" spc="5" dirty="0">
                <a:latin typeface="Courier" charset="0"/>
                <a:cs typeface="Courier" charset="0"/>
              </a:rPr>
              <a:t>" Hello, Space ! </a:t>
            </a:r>
            <a:r>
              <a:rPr sz="1100" dirty="0">
                <a:latin typeface="Courier" charset="0"/>
                <a:cs typeface="Courier" charset="0"/>
              </a:rPr>
              <a:t>"</a:t>
            </a:r>
            <a:r>
              <a:rPr sz="1100" dirty="0">
                <a:latin typeface="Arial"/>
                <a:cs typeface="Arial"/>
              </a:rPr>
              <a:t>? </a:t>
            </a:r>
            <a:r>
              <a:rPr sz="1100" spc="5" dirty="0">
                <a:latin typeface="Arial"/>
                <a:cs typeface="Arial"/>
              </a:rPr>
              <a:t>(Note the spaces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the  </a:t>
            </a:r>
            <a:r>
              <a:rPr sz="1100" dirty="0">
                <a:latin typeface="Arial"/>
                <a:cs typeface="Arial"/>
              </a:rPr>
              <a:t>string.)</a:t>
            </a:r>
          </a:p>
          <a:p>
            <a:pPr marL="266700" marR="302895">
              <a:lnSpc>
                <a:spcPct val="118300"/>
              </a:lnSpc>
              <a:spcBef>
                <a:spcPts val="57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Courier" charset="0"/>
                <a:cs typeface="Courier" charset="0"/>
              </a:rPr>
              <a:t>"Hello, Space !"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– only the leading and </a:t>
            </a:r>
            <a:r>
              <a:rPr sz="1300" spc="10" dirty="0">
                <a:latin typeface="Arial"/>
                <a:cs typeface="Arial"/>
              </a:rPr>
              <a:t>trailing </a:t>
            </a:r>
            <a:r>
              <a:rPr sz="1300" spc="15" dirty="0">
                <a:latin typeface="Arial"/>
                <a:cs typeface="Arial"/>
              </a:rPr>
              <a:t>spaces are  trimmed.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75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1890"/>
            <a:ext cx="5891530" cy="1853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99"/>
              </a:lnSpc>
            </a:pPr>
            <a:r>
              <a:rPr sz="1100" spc="5" dirty="0">
                <a:latin typeface="Arial"/>
                <a:cs typeface="Arial"/>
              </a:rPr>
              <a:t>Look </a:t>
            </a:r>
            <a:r>
              <a:rPr sz="1100" dirty="0">
                <a:latin typeface="Arial"/>
                <a:cs typeface="Arial"/>
              </a:rPr>
              <a:t>into </a:t>
            </a:r>
            <a:r>
              <a:rPr sz="1100" spc="5" dirty="0">
                <a:latin typeface="Arial"/>
                <a:cs typeface="Arial"/>
              </a:rPr>
              <a:t>the API documentation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Rectangle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class. </a:t>
            </a:r>
            <a:r>
              <a:rPr sz="1100" spc="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difference </a:t>
            </a:r>
            <a:r>
              <a:rPr sz="1100" spc="5" dirty="0">
                <a:latin typeface="Arial"/>
                <a:cs typeface="Arial"/>
              </a:rPr>
              <a:t>between the  methods </a:t>
            </a:r>
            <a:r>
              <a:rPr sz="1100" spc="5" dirty="0">
                <a:latin typeface="Courier" charset="0"/>
                <a:cs typeface="Courier" charset="0"/>
              </a:rPr>
              <a:t>void translate(int x, int y) </a:t>
            </a:r>
            <a:r>
              <a:rPr sz="1100" spc="5" dirty="0">
                <a:latin typeface="Arial"/>
                <a:cs typeface="Arial"/>
              </a:rPr>
              <a:t>and </a:t>
            </a:r>
            <a:r>
              <a:rPr sz="1100" spc="5" dirty="0">
                <a:latin typeface="Courier" charset="0"/>
                <a:cs typeface="Courier" charset="0"/>
              </a:rPr>
              <a:t>void setLocation(int x, int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y</a:t>
            </a:r>
            <a:r>
              <a:rPr sz="1100" dirty="0">
                <a:latin typeface="Arial"/>
                <a:cs typeface="Arial"/>
              </a:rPr>
              <a:t>)?</a:t>
            </a:r>
          </a:p>
          <a:p>
            <a:pPr marL="266700" marR="47625">
              <a:lnSpc>
                <a:spcPct val="119800"/>
              </a:lnSpc>
              <a:spcBef>
                <a:spcPts val="49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The arguments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translate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tell </a:t>
            </a:r>
            <a:r>
              <a:rPr sz="1300" spc="20" dirty="0">
                <a:latin typeface="Arial"/>
                <a:cs typeface="Arial"/>
              </a:rPr>
              <a:t>how </a:t>
            </a:r>
            <a:r>
              <a:rPr sz="1300" spc="10" dirty="0">
                <a:latin typeface="Arial"/>
                <a:cs typeface="Arial"/>
              </a:rPr>
              <a:t>far to </a:t>
            </a:r>
            <a:r>
              <a:rPr sz="1300" spc="20" dirty="0">
                <a:latin typeface="Arial"/>
                <a:cs typeface="Arial"/>
              </a:rPr>
              <a:t>move </a:t>
            </a:r>
            <a:r>
              <a:rPr sz="1300" spc="15" dirty="0">
                <a:latin typeface="Arial"/>
                <a:cs typeface="Arial"/>
              </a:rPr>
              <a:t>the  rectangle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i="1" spc="10" dirty="0">
                <a:latin typeface="Arial"/>
                <a:cs typeface="Arial"/>
              </a:rPr>
              <a:t>x</a:t>
            </a:r>
            <a:r>
              <a:rPr sz="1300" spc="10" dirty="0">
                <a:latin typeface="Arial"/>
                <a:cs typeface="Arial"/>
              </a:rPr>
              <a:t>-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i="1" spc="10" dirty="0">
                <a:latin typeface="Arial"/>
                <a:cs typeface="Arial"/>
              </a:rPr>
              <a:t>y</a:t>
            </a:r>
            <a:r>
              <a:rPr sz="1300" spc="10" dirty="0">
                <a:latin typeface="Arial"/>
                <a:cs typeface="Arial"/>
              </a:rPr>
              <a:t>-directions. </a:t>
            </a:r>
            <a:r>
              <a:rPr sz="1300" spc="15" dirty="0">
                <a:latin typeface="Arial"/>
                <a:cs typeface="Arial"/>
              </a:rPr>
              <a:t>The arguments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setLocation  method </a:t>
            </a:r>
            <a:r>
              <a:rPr sz="1300" spc="10" dirty="0">
                <a:latin typeface="Arial"/>
                <a:cs typeface="Arial"/>
              </a:rPr>
              <a:t>indicate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new </a:t>
            </a:r>
            <a:r>
              <a:rPr sz="1300" i="1" spc="10" dirty="0">
                <a:latin typeface="Arial"/>
                <a:cs typeface="Arial"/>
              </a:rPr>
              <a:t>x</a:t>
            </a:r>
            <a:r>
              <a:rPr sz="1300" spc="10" dirty="0">
                <a:latin typeface="Arial"/>
                <a:cs typeface="Arial"/>
              </a:rPr>
              <a:t>-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i="1" spc="15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-values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top-left </a:t>
            </a:r>
            <a:r>
              <a:rPr sz="1300" spc="15" dirty="0">
                <a:latin typeface="Arial"/>
                <a:cs typeface="Arial"/>
              </a:rPr>
              <a:t>corner. For  example, </a:t>
            </a:r>
            <a:r>
              <a:rPr sz="1300" spc="20" dirty="0">
                <a:latin typeface="Courier" charset="0"/>
                <a:cs typeface="Courier" charset="0"/>
              </a:rPr>
              <a:t>box.translate(1, 1)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moves the box one </a:t>
            </a:r>
            <a:r>
              <a:rPr sz="1300" spc="10" dirty="0">
                <a:latin typeface="Arial"/>
                <a:cs typeface="Arial"/>
              </a:rPr>
              <a:t>pixel </a:t>
            </a:r>
            <a:r>
              <a:rPr sz="1300" spc="20" dirty="0">
                <a:latin typeface="Arial"/>
                <a:cs typeface="Arial"/>
              </a:rPr>
              <a:t>down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to 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right. </a:t>
            </a:r>
            <a:r>
              <a:rPr sz="1300" spc="20" dirty="0">
                <a:latin typeface="Courier" charset="0"/>
                <a:cs typeface="Courier" charset="0"/>
              </a:rPr>
              <a:t>box.setLocation( 1, 1)</a:t>
            </a:r>
            <a:r>
              <a:rPr sz="1300" spc="-48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moves box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top-left </a:t>
            </a:r>
            <a:r>
              <a:rPr sz="1300" spc="15" dirty="0">
                <a:latin typeface="Arial"/>
                <a:cs typeface="Arial"/>
              </a:rPr>
              <a:t>corner </a:t>
            </a:r>
            <a:r>
              <a:rPr sz="1300" spc="10" dirty="0">
                <a:latin typeface="Arial"/>
                <a:cs typeface="Arial"/>
              </a:rPr>
              <a:t>of 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screen.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00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3948"/>
            <a:ext cx="591248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Random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declared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java.util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package.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need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order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class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your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program?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7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Arial"/>
                <a:cs typeface="Arial"/>
              </a:rPr>
              <a:t>Add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statement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481707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import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java.util.Random;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8001" y="1777880"/>
            <a:ext cx="2021839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at </a:t>
            </a:r>
            <a:r>
              <a:rPr sz="1300" spc="15" dirty="0">
                <a:latin typeface="Arial"/>
                <a:cs typeface="Arial"/>
              </a:rPr>
              <a:t>the top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your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program.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870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8073"/>
            <a:ext cx="6080760" cy="134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Java, objects are grouped </a:t>
            </a:r>
            <a:r>
              <a:rPr sz="1100" dirty="0">
                <a:latin typeface="Arial"/>
                <a:cs typeface="Arial"/>
              </a:rPr>
              <a:t>into </a:t>
            </a:r>
            <a:r>
              <a:rPr sz="1100" spc="5" dirty="0">
                <a:latin typeface="Arial"/>
                <a:cs typeface="Arial"/>
              </a:rPr>
              <a:t>classes according </a:t>
            </a:r>
            <a:r>
              <a:rPr sz="1100" dirty="0">
                <a:latin typeface="Arial"/>
                <a:cs typeface="Arial"/>
              </a:rPr>
              <a:t>to their </a:t>
            </a:r>
            <a:r>
              <a:rPr sz="1100" spc="5" dirty="0">
                <a:latin typeface="Arial"/>
                <a:cs typeface="Arial"/>
              </a:rPr>
              <a:t>behavior. Would a window </a:t>
            </a:r>
            <a:r>
              <a:rPr sz="1100" dirty="0">
                <a:latin typeface="Arial"/>
                <a:cs typeface="Arial"/>
              </a:rPr>
              <a:t>object </a:t>
            </a:r>
            <a:r>
              <a:rPr sz="1100" spc="5" dirty="0">
                <a:latin typeface="Arial"/>
                <a:cs typeface="Arial"/>
              </a:rPr>
              <a:t>and  a water heater </a:t>
            </a:r>
            <a:r>
              <a:rPr sz="1100" dirty="0">
                <a:latin typeface="Arial"/>
                <a:cs typeface="Arial"/>
              </a:rPr>
              <a:t>object </a:t>
            </a:r>
            <a:r>
              <a:rPr sz="1100" spc="5" dirty="0">
                <a:latin typeface="Arial"/>
                <a:cs typeface="Arial"/>
              </a:rPr>
              <a:t>belong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the same class </a:t>
            </a:r>
            <a:r>
              <a:rPr sz="1100" dirty="0">
                <a:latin typeface="Arial"/>
                <a:cs typeface="Arial"/>
              </a:rPr>
              <a:t>or to different </a:t>
            </a:r>
            <a:r>
              <a:rPr sz="1100" spc="5" dirty="0">
                <a:latin typeface="Arial"/>
                <a:cs typeface="Arial"/>
              </a:rPr>
              <a:t>classes?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Why?</a:t>
            </a:r>
            <a:endParaRPr sz="1100" dirty="0">
              <a:latin typeface="Arial"/>
              <a:cs typeface="Arial"/>
            </a:endParaRPr>
          </a:p>
          <a:p>
            <a:pPr marL="266700" marR="233045">
              <a:lnSpc>
                <a:spcPct val="118300"/>
              </a:lnSpc>
              <a:spcBef>
                <a:spcPts val="47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Objects with the </a:t>
            </a:r>
            <a:r>
              <a:rPr sz="1300" spc="20" dirty="0">
                <a:latin typeface="Arial"/>
                <a:cs typeface="Arial"/>
              </a:rPr>
              <a:t>same </a:t>
            </a:r>
            <a:r>
              <a:rPr sz="1300" spc="15" dirty="0">
                <a:latin typeface="Arial"/>
                <a:cs typeface="Arial"/>
              </a:rPr>
              <a:t>behavior belong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same </a:t>
            </a:r>
            <a:r>
              <a:rPr sz="1300" spc="10" dirty="0">
                <a:latin typeface="Arial"/>
                <a:cs typeface="Arial"/>
              </a:rPr>
              <a:t>class. </a:t>
            </a:r>
            <a:r>
              <a:rPr sz="1300" spc="20" dirty="0">
                <a:latin typeface="Arial"/>
                <a:cs typeface="Arial"/>
              </a:rPr>
              <a:t>A  </a:t>
            </a:r>
            <a:r>
              <a:rPr sz="1300" spc="15" dirty="0">
                <a:latin typeface="Arial"/>
                <a:cs typeface="Arial"/>
              </a:rPr>
              <a:t>window </a:t>
            </a:r>
            <a:r>
              <a:rPr sz="1300" spc="10" dirty="0">
                <a:latin typeface="Arial"/>
                <a:cs typeface="Arial"/>
              </a:rPr>
              <a:t>lets in light </a:t>
            </a:r>
            <a:r>
              <a:rPr sz="1300" spc="15" dirty="0">
                <a:latin typeface="Arial"/>
                <a:cs typeface="Arial"/>
              </a:rPr>
              <a:t>while </a:t>
            </a:r>
            <a:r>
              <a:rPr sz="1300" spc="10" dirty="0">
                <a:latin typeface="Arial"/>
                <a:cs typeface="Arial"/>
              </a:rPr>
              <a:t>protecting </a:t>
            </a:r>
            <a:r>
              <a:rPr sz="1300" spc="15" dirty="0">
                <a:latin typeface="Arial"/>
                <a:cs typeface="Arial"/>
              </a:rPr>
              <a:t>a room from the outside wind and heat  or </a:t>
            </a:r>
            <a:r>
              <a:rPr sz="1300" spc="10" dirty="0">
                <a:latin typeface="Arial"/>
                <a:cs typeface="Arial"/>
              </a:rPr>
              <a:t>cold. </a:t>
            </a: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water heater has completely </a:t>
            </a:r>
            <a:r>
              <a:rPr sz="1300" spc="10" dirty="0">
                <a:latin typeface="Arial"/>
                <a:cs typeface="Arial"/>
              </a:rPr>
              <a:t>different </a:t>
            </a:r>
            <a:r>
              <a:rPr sz="1300" spc="15" dirty="0">
                <a:latin typeface="Arial"/>
                <a:cs typeface="Arial"/>
              </a:rPr>
              <a:t>behavior.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5" dirty="0">
                <a:latin typeface="Arial"/>
                <a:cs typeface="Arial"/>
              </a:rPr>
              <a:t>heats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 smtClean="0">
                <a:latin typeface="Arial"/>
                <a:cs typeface="Arial"/>
              </a:rPr>
              <a:t>water.</a:t>
            </a:r>
            <a:r>
              <a:rPr lang="en-US" sz="1300" dirty="0">
                <a:latin typeface="Arial"/>
                <a:cs typeface="Arial"/>
              </a:rPr>
              <a:t> </a:t>
            </a:r>
            <a:r>
              <a:rPr sz="1300" spc="15" dirty="0" smtClean="0">
                <a:latin typeface="Arial"/>
                <a:cs typeface="Arial"/>
              </a:rPr>
              <a:t>They </a:t>
            </a:r>
            <a:r>
              <a:rPr sz="1300" spc="15" dirty="0">
                <a:latin typeface="Arial"/>
                <a:cs typeface="Arial"/>
              </a:rPr>
              <a:t>belong </a:t>
            </a:r>
            <a:r>
              <a:rPr sz="1300" spc="10" dirty="0">
                <a:latin typeface="Arial"/>
                <a:cs typeface="Arial"/>
              </a:rPr>
              <a:t>to different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classes.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52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7864"/>
            <a:ext cx="562102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which package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BigInteger</a:t>
            </a:r>
            <a:r>
              <a:rPr sz="1100" spc="-43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 located? Look </a:t>
            </a:r>
            <a:r>
              <a:rPr sz="1100" dirty="0">
                <a:latin typeface="Arial"/>
                <a:cs typeface="Arial"/>
              </a:rPr>
              <a:t>it </a:t>
            </a:r>
            <a:r>
              <a:rPr sz="1100" spc="5" dirty="0">
                <a:latin typeface="Arial"/>
                <a:cs typeface="Arial"/>
              </a:rPr>
              <a:t>up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the API documentation.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the  </a:t>
            </a:r>
            <a:r>
              <a:rPr sz="1300" spc="20" dirty="0">
                <a:latin typeface="Courier" charset="0"/>
                <a:cs typeface="Courier" charset="0"/>
              </a:rPr>
              <a:t>java.math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package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12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Implementing </a:t>
            </a:r>
            <a:r>
              <a:rPr spc="110" dirty="0"/>
              <a:t>a </a:t>
            </a:r>
            <a:r>
              <a:rPr spc="114" dirty="0"/>
              <a:t>Test</a:t>
            </a:r>
            <a:r>
              <a:rPr spc="-145" dirty="0"/>
              <a:t> </a:t>
            </a:r>
            <a:r>
              <a:rPr spc="135" dirty="0"/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180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7402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11776"/>
            <a:ext cx="4356735" cy="201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spc="20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test </a:t>
            </a:r>
            <a:r>
              <a:rPr sz="1300" spc="15" dirty="0">
                <a:latin typeface="Arial"/>
                <a:cs typeface="Arial"/>
              </a:rPr>
              <a:t>program </a:t>
            </a:r>
            <a:r>
              <a:rPr sz="1300" spc="10" dirty="0">
                <a:latin typeface="Arial"/>
                <a:cs typeface="Arial"/>
              </a:rPr>
              <a:t>verifies that </a:t>
            </a:r>
            <a:r>
              <a:rPr sz="1300" spc="15" dirty="0">
                <a:latin typeface="Arial"/>
                <a:cs typeface="Arial"/>
              </a:rPr>
              <a:t>methods behave as expected.  Steps </a:t>
            </a:r>
            <a:r>
              <a:rPr sz="1300" spc="10" dirty="0">
                <a:latin typeface="Arial"/>
                <a:cs typeface="Arial"/>
              </a:rPr>
              <a:t>in writing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tester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endParaRPr sz="13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Provide a </a:t>
            </a:r>
            <a:r>
              <a:rPr sz="1100" spc="10" dirty="0">
                <a:latin typeface="Arial"/>
                <a:cs typeface="Arial"/>
              </a:rPr>
              <a:t>tester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class.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Supply a </a:t>
            </a:r>
            <a:r>
              <a:rPr sz="1100" spc="20" dirty="0">
                <a:latin typeface="Courier" charset="0"/>
                <a:cs typeface="Courier" charset="0"/>
              </a:rPr>
              <a:t>main</a:t>
            </a:r>
            <a:r>
              <a:rPr sz="1100" spc="-44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method.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Inside the </a:t>
            </a:r>
            <a:r>
              <a:rPr sz="1100" spc="20" dirty="0">
                <a:latin typeface="Courier" charset="0"/>
                <a:cs typeface="Courier" charset="0"/>
              </a:rPr>
              <a:t>main</a:t>
            </a:r>
            <a:r>
              <a:rPr sz="1100" spc="-44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method, construct one or more </a:t>
            </a:r>
            <a:r>
              <a:rPr sz="1100" spc="10" dirty="0">
                <a:latin typeface="Arial"/>
                <a:cs typeface="Arial"/>
              </a:rPr>
              <a:t>objects.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Apply methods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objects.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Display the </a:t>
            </a:r>
            <a:r>
              <a:rPr sz="1100" spc="10" dirty="0">
                <a:latin typeface="Arial"/>
                <a:cs typeface="Arial"/>
              </a:rPr>
              <a:t>results of </a:t>
            </a:r>
            <a:r>
              <a:rPr sz="1100" spc="15" dirty="0">
                <a:latin typeface="Arial"/>
                <a:cs typeface="Arial"/>
              </a:rPr>
              <a:t>the method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calls.</a:t>
            </a:r>
            <a:endParaRPr sz="1100" dirty="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Display the values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you expect </a:t>
            </a:r>
            <a:r>
              <a:rPr sz="1100" spc="10" dirty="0">
                <a:latin typeface="Arial"/>
                <a:cs typeface="Arial"/>
              </a:rPr>
              <a:t>to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get.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237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Implementing </a:t>
            </a:r>
            <a:r>
              <a:rPr spc="110" dirty="0"/>
              <a:t>a </a:t>
            </a:r>
            <a:r>
              <a:rPr spc="114" dirty="0"/>
              <a:t>Test</a:t>
            </a:r>
            <a:r>
              <a:rPr spc="-145" dirty="0"/>
              <a:t> </a:t>
            </a:r>
            <a:r>
              <a:rPr spc="135" dirty="0"/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105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5124"/>
            <a:ext cx="3697604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Code </a:t>
            </a:r>
            <a:r>
              <a:rPr sz="1300" spc="10" dirty="0">
                <a:latin typeface="Arial"/>
                <a:cs typeface="Arial"/>
              </a:rPr>
              <a:t>to test </a:t>
            </a:r>
            <a:r>
              <a:rPr sz="1300" spc="15" dirty="0">
                <a:latin typeface="Arial"/>
                <a:cs typeface="Arial"/>
              </a:rPr>
              <a:t>the behavior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translate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63630"/>
            <a:ext cx="5482590" cy="1154162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Rectangle box = new Rectangle(5, 10, 20,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30);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47625" marR="4071620">
              <a:lnSpc>
                <a:spcPct val="100000"/>
              </a:lnSpc>
            </a:pPr>
            <a:r>
              <a:rPr sz="800" dirty="0">
                <a:latin typeface="Courier" charset="0"/>
                <a:cs typeface="Courier" charset="0"/>
              </a:rPr>
              <a:t>// Move the rectangle  box.translate(15,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25);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47625" marR="2602230">
              <a:lnSpc>
                <a:spcPct val="100000"/>
              </a:lnSpc>
            </a:pPr>
            <a:r>
              <a:rPr sz="800" dirty="0">
                <a:latin typeface="Courier" charset="0"/>
                <a:cs typeface="Courier" charset="0"/>
              </a:rPr>
              <a:t>// Print information about the moved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rectangle  System.out.print("x: ");  System.out.println(box.getX());  System.out.println("Expected: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20");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244361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541" y="272339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001" y="2246060"/>
            <a:ext cx="556196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200"/>
              </a:lnSpc>
            </a:pPr>
            <a:r>
              <a:rPr sz="1300" spc="15" dirty="0">
                <a:latin typeface="Arial"/>
                <a:cs typeface="Arial"/>
              </a:rPr>
              <a:t>Place the code </a:t>
            </a:r>
            <a:r>
              <a:rPr sz="1300" spc="10" dirty="0">
                <a:latin typeface="Arial"/>
                <a:cs typeface="Arial"/>
              </a:rPr>
              <a:t>inside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main </a:t>
            </a:r>
            <a:r>
              <a:rPr sz="1300" spc="15" dirty="0">
                <a:latin typeface="Arial"/>
                <a:cs typeface="Arial"/>
              </a:rPr>
              <a:t>method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MoveTester </a:t>
            </a:r>
            <a:r>
              <a:rPr sz="1300" spc="15" dirty="0">
                <a:latin typeface="Arial"/>
                <a:cs typeface="Arial"/>
              </a:rPr>
              <a:t>class  Determining the expected </a:t>
            </a:r>
            <a:r>
              <a:rPr sz="1300" spc="10" dirty="0">
                <a:latin typeface="Arial"/>
                <a:cs typeface="Arial"/>
              </a:rPr>
              <a:t>result in </a:t>
            </a:r>
            <a:r>
              <a:rPr sz="1300" spc="15" dirty="0">
                <a:latin typeface="Arial"/>
                <a:cs typeface="Arial"/>
              </a:rPr>
              <a:t>advance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important </a:t>
            </a:r>
            <a:r>
              <a:rPr sz="1300" spc="10" dirty="0">
                <a:latin typeface="Arial"/>
                <a:cs typeface="Arial"/>
              </a:rPr>
              <a:t>part of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testing.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162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0" dirty="0"/>
              <a:t>s</a:t>
            </a:r>
            <a:r>
              <a:rPr spc="35" dirty="0"/>
              <a:t>e</a:t>
            </a:r>
            <a:r>
              <a:rPr spc="50" dirty="0"/>
              <a:t>c</a:t>
            </a:r>
            <a:r>
              <a:rPr spc="25" dirty="0"/>
              <a:t>t</a:t>
            </a:r>
            <a:r>
              <a:rPr spc="55" dirty="0"/>
              <a:t>i</a:t>
            </a:r>
            <a:r>
              <a:rPr spc="145" dirty="0"/>
              <a:t>o</a:t>
            </a:r>
            <a:r>
              <a:rPr spc="130" dirty="0"/>
              <a:t>n</a:t>
            </a:r>
            <a:r>
              <a:rPr spc="-140" dirty="0"/>
              <a:t>_</a:t>
            </a:r>
            <a:r>
              <a:rPr spc="110" dirty="0"/>
              <a:t>7</a:t>
            </a:r>
            <a:r>
              <a:rPr spc="280" dirty="0"/>
              <a:t>/</a:t>
            </a:r>
            <a:r>
              <a:rPr spc="305" dirty="0">
                <a:solidFill>
                  <a:srgbClr val="000080"/>
                </a:solidFill>
                <a:hlinkClick r:id="rId2"/>
              </a:rPr>
              <a:t>M</a:t>
            </a:r>
            <a:r>
              <a:rPr spc="145" dirty="0">
                <a:solidFill>
                  <a:srgbClr val="000080"/>
                </a:solidFill>
                <a:hlinkClick r:id="rId2"/>
              </a:rPr>
              <a:t>o</a:t>
            </a:r>
            <a:r>
              <a:rPr spc="130" dirty="0">
                <a:solidFill>
                  <a:srgbClr val="000080"/>
                </a:solidFill>
                <a:hlinkClick r:id="rId2"/>
              </a:rPr>
              <a:t>v</a:t>
            </a:r>
            <a:r>
              <a:rPr spc="35" dirty="0">
                <a:solidFill>
                  <a:srgbClr val="000080"/>
                </a:solidFill>
                <a:hlinkClick r:id="rId2"/>
              </a:rPr>
              <a:t>e</a:t>
            </a:r>
            <a:r>
              <a:rPr spc="155" dirty="0">
                <a:solidFill>
                  <a:srgbClr val="000080"/>
                </a:solidFill>
                <a:hlinkClick r:id="rId2"/>
              </a:rPr>
              <a:t>T</a:t>
            </a:r>
            <a:r>
              <a:rPr spc="35" dirty="0">
                <a:solidFill>
                  <a:srgbClr val="000080"/>
                </a:solidFill>
                <a:hlinkClick r:id="rId2"/>
              </a:rPr>
              <a:t>e</a:t>
            </a:r>
            <a:r>
              <a:rPr spc="250" dirty="0">
                <a:solidFill>
                  <a:srgbClr val="000080"/>
                </a:solidFill>
                <a:hlinkClick r:id="rId2"/>
              </a:rPr>
              <a:t>s</a:t>
            </a:r>
            <a:r>
              <a:rPr spc="25" dirty="0">
                <a:solidFill>
                  <a:srgbClr val="000080"/>
                </a:solidFill>
                <a:hlinkClick r:id="rId2"/>
              </a:rPr>
              <a:t>t</a:t>
            </a:r>
            <a:r>
              <a:rPr spc="35" dirty="0">
                <a:solidFill>
                  <a:srgbClr val="000080"/>
                </a:solidFill>
                <a:hlinkClick r:id="rId2"/>
              </a:rPr>
              <a:t>e</a:t>
            </a:r>
            <a:r>
              <a:rPr spc="60" dirty="0">
                <a:solidFill>
                  <a:srgbClr val="000080"/>
                </a:solidFill>
                <a:hlinkClick r:id="rId2"/>
              </a:rPr>
              <a:t>r</a:t>
            </a:r>
            <a:r>
              <a:rPr spc="-204" dirty="0">
                <a:solidFill>
                  <a:srgbClr val="000080"/>
                </a:solidFill>
                <a:hlinkClick r:id="rId2"/>
              </a:rPr>
              <a:t>.</a:t>
            </a:r>
            <a:r>
              <a:rPr spc="-50" dirty="0">
                <a:solidFill>
                  <a:srgbClr val="000080"/>
                </a:solidFill>
                <a:hlinkClick r:id="rId2"/>
              </a:rPr>
              <a:t>j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130" dirty="0">
                <a:solidFill>
                  <a:srgbClr val="000080"/>
                </a:solidFill>
                <a:hlinkClick r:id="rId2"/>
              </a:rPr>
              <a:t>v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212" y="1703416"/>
            <a:ext cx="132334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9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Move the rectangle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box.translate(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15</a:t>
            </a:r>
            <a:r>
              <a:rPr sz="750" spc="10" dirty="0">
                <a:latin typeface="Courier New"/>
                <a:cs typeface="Courier New"/>
              </a:rPr>
              <a:t>,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25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212" y="2066517"/>
            <a:ext cx="232092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6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Print information about the moved rectangle</a:t>
            </a:r>
            <a:endParaRPr sz="950">
              <a:latin typeface="Times New Roman"/>
              <a:cs typeface="Times New Roman"/>
            </a:endParaRPr>
          </a:p>
          <a:p>
            <a:pPr marL="12700" marR="235585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System.out.print(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"x: "</a:t>
            </a:r>
            <a:r>
              <a:rPr sz="750" spc="10" dirty="0">
                <a:latin typeface="Courier New"/>
                <a:cs typeface="Courier New"/>
              </a:rPr>
              <a:t>);  System.out.println(box.getX());  System.out.println(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750" spc="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20"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212" y="2666452"/>
            <a:ext cx="209042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System.out.print(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"y: "</a:t>
            </a:r>
            <a:r>
              <a:rPr sz="750" spc="10" dirty="0">
                <a:latin typeface="Courier New"/>
                <a:cs typeface="Courier New"/>
              </a:rPr>
              <a:t>);  System.out.println(box.getY());  System.out.println(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750" spc="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35"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6323" y="3006723"/>
            <a:ext cx="8445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442" y="806303"/>
            <a:ext cx="3269615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java.awt.Rectangle;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50" spc="10" dirty="0">
                <a:latin typeface="Courier New"/>
                <a:cs typeface="Courier New"/>
              </a:rPr>
              <a:t>MoveTester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50" b="1" spc="38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4815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main(String[]</a:t>
            </a:r>
            <a:r>
              <a:rPr sz="750" spc="5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545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60198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750" spc="10" dirty="0">
                <a:latin typeface="Courier New"/>
                <a:cs typeface="Courier New"/>
              </a:rPr>
              <a:t>Rectangle box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Rectangle(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750" spc="10" dirty="0">
                <a:latin typeface="Courier New"/>
                <a:cs typeface="Courier New"/>
              </a:rPr>
              <a:t>,</a:t>
            </a:r>
            <a:r>
              <a:rPr sz="750" spc="50" dirty="0"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979" y="4923274"/>
            <a:ext cx="966469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Program</a:t>
            </a:r>
            <a:r>
              <a:rPr sz="1100" b="1" spc="-8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Run: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37" y="260604"/>
            <a:ext cx="5928360" cy="452688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>
              <a:lnSpc>
                <a:spcPts val="775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x: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20</a:t>
            </a:r>
            <a:endParaRPr sz="650" dirty="0">
              <a:latin typeface="Courier" charset="0"/>
              <a:cs typeface="Courier" charset="0"/>
            </a:endParaRPr>
          </a:p>
          <a:p>
            <a:pPr marL="43180">
              <a:lnSpc>
                <a:spcPts val="775"/>
              </a:lnSpc>
            </a:pPr>
            <a:r>
              <a:rPr sz="650" spc="10" dirty="0">
                <a:latin typeface="Courier" charset="0"/>
                <a:cs typeface="Courier" charset="0"/>
              </a:rPr>
              <a:t>Expected: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20</a:t>
            </a:r>
            <a:endParaRPr sz="650" dirty="0">
              <a:latin typeface="Courier" charset="0"/>
              <a:cs typeface="Courier" charset="0"/>
            </a:endParaRPr>
          </a:p>
          <a:p>
            <a:pPr marL="43180">
              <a:lnSpc>
                <a:spcPts val="775"/>
              </a:lnSpc>
            </a:pPr>
            <a:r>
              <a:rPr sz="650" spc="10" dirty="0">
                <a:latin typeface="Courier" charset="0"/>
                <a:cs typeface="Courier" charset="0"/>
              </a:rPr>
              <a:t>y: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35</a:t>
            </a:r>
            <a:endParaRPr sz="650" dirty="0">
              <a:latin typeface="Courier" charset="0"/>
              <a:cs typeface="Courier" charset="0"/>
            </a:endParaRPr>
          </a:p>
          <a:p>
            <a:pPr marL="43180">
              <a:lnSpc>
                <a:spcPts val="775"/>
              </a:lnSpc>
            </a:pPr>
            <a:r>
              <a:rPr sz="650" spc="10" dirty="0">
                <a:latin typeface="Courier" charset="0"/>
                <a:cs typeface="Courier" charset="0"/>
              </a:rPr>
              <a:t>Expected: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35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012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7072"/>
            <a:ext cx="582422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Suppose we had </a:t>
            </a:r>
            <a:r>
              <a:rPr sz="1100" dirty="0">
                <a:latin typeface="Arial"/>
                <a:cs typeface="Arial"/>
              </a:rPr>
              <a:t>called </a:t>
            </a:r>
            <a:r>
              <a:rPr sz="1100" spc="5" dirty="0">
                <a:latin typeface="Courier" charset="0"/>
                <a:cs typeface="Courier" charset="0"/>
              </a:rPr>
              <a:t>box.translate(25, 15) </a:t>
            </a:r>
            <a:r>
              <a:rPr sz="1100" spc="5" dirty="0">
                <a:latin typeface="Arial"/>
                <a:cs typeface="Arial"/>
              </a:rPr>
              <a:t>instead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Courier" charset="0"/>
                <a:cs typeface="Courier" charset="0"/>
              </a:rPr>
              <a:t>box.translate(15,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25)</a:t>
            </a:r>
            <a:r>
              <a:rPr sz="1100" dirty="0">
                <a:latin typeface="Arial"/>
                <a:cs typeface="Arial"/>
              </a:rPr>
              <a:t>.  </a:t>
            </a:r>
            <a:r>
              <a:rPr sz="1100" spc="5" dirty="0">
                <a:latin typeface="Arial"/>
                <a:cs typeface="Arial"/>
              </a:rPr>
              <a:t>What are the expected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outputs?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76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553" y="1484830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x: 30, y: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25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937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69718"/>
            <a:ext cx="5627370" cy="72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Why doesn't the </a:t>
            </a:r>
            <a:r>
              <a:rPr sz="1100" spc="5" dirty="0">
                <a:latin typeface="Courier" charset="0"/>
                <a:cs typeface="Courier" charset="0"/>
              </a:rPr>
              <a:t>MoveTester</a:t>
            </a:r>
            <a:r>
              <a:rPr sz="1100" spc="-434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program </a:t>
            </a:r>
            <a:r>
              <a:rPr sz="1100" dirty="0">
                <a:latin typeface="Arial"/>
                <a:cs typeface="Arial"/>
              </a:rPr>
              <a:t>print </a:t>
            </a:r>
            <a:r>
              <a:rPr sz="1100" spc="5" dirty="0">
                <a:latin typeface="Arial"/>
                <a:cs typeface="Arial"/>
              </a:rPr>
              <a:t>the width and height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rectangle?</a:t>
            </a:r>
            <a:endParaRPr sz="1100" dirty="0">
              <a:latin typeface="Arial"/>
              <a:cs typeface="Arial"/>
            </a:endParaRPr>
          </a:p>
          <a:p>
            <a:pPr marL="266700" marR="5080">
              <a:lnSpc>
                <a:spcPct val="118300"/>
              </a:lnSpc>
              <a:spcBef>
                <a:spcPts val="57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Because the </a:t>
            </a:r>
            <a:r>
              <a:rPr sz="1300" spc="20" dirty="0">
                <a:latin typeface="Courier" charset="0"/>
                <a:cs typeface="Courier" charset="0"/>
              </a:rPr>
              <a:t>translate</a:t>
            </a:r>
            <a:r>
              <a:rPr sz="1300" spc="-48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 doesn't modify the shape </a:t>
            </a:r>
            <a:r>
              <a:rPr sz="1300" spc="10" dirty="0">
                <a:latin typeface="Arial"/>
                <a:cs typeface="Arial"/>
              </a:rPr>
              <a:t>of 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rectangle.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862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Object</a:t>
            </a:r>
            <a:r>
              <a:rPr spc="-15" dirty="0"/>
              <a:t> </a:t>
            </a:r>
            <a:r>
              <a:rPr spc="85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730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1377"/>
            <a:ext cx="3970654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An </a:t>
            </a:r>
            <a:r>
              <a:rPr sz="1300" spc="15" dirty="0">
                <a:latin typeface="Arial"/>
                <a:cs typeface="Arial"/>
              </a:rPr>
              <a:t>object </a:t>
            </a:r>
            <a:r>
              <a:rPr sz="1300" spc="10" dirty="0">
                <a:latin typeface="Arial"/>
                <a:cs typeface="Arial"/>
              </a:rPr>
              <a:t>variable is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spc="10" dirty="0">
                <a:latin typeface="Arial"/>
                <a:cs typeface="Arial"/>
              </a:rPr>
              <a:t>variable </a:t>
            </a:r>
            <a:r>
              <a:rPr sz="1300" spc="15" dirty="0">
                <a:latin typeface="Arial"/>
                <a:cs typeface="Arial"/>
              </a:rPr>
              <a:t>whose type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endParaRPr sz="1300">
              <a:latin typeface="Arial"/>
              <a:cs typeface="Arial"/>
            </a:endParaRPr>
          </a:p>
          <a:p>
            <a:pPr marL="317500" marR="1405255">
              <a:lnSpc>
                <a:spcPct val="1340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Does </a:t>
            </a:r>
            <a:r>
              <a:rPr sz="1000" spc="5" dirty="0">
                <a:latin typeface="Arial"/>
                <a:cs typeface="Arial"/>
              </a:rPr>
              <a:t>not actually hold </a:t>
            </a:r>
            <a:r>
              <a:rPr sz="1000" spc="10" dirty="0">
                <a:latin typeface="Arial"/>
                <a:cs typeface="Arial"/>
              </a:rPr>
              <a:t>an </a:t>
            </a:r>
            <a:r>
              <a:rPr sz="1000" spc="5" dirty="0">
                <a:latin typeface="Arial"/>
                <a:cs typeface="Arial"/>
              </a:rPr>
              <a:t>object.  </a:t>
            </a:r>
            <a:r>
              <a:rPr sz="1000" spc="10" dirty="0">
                <a:latin typeface="Arial"/>
                <a:cs typeface="Arial"/>
              </a:rPr>
              <a:t>Holds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memory </a:t>
            </a:r>
            <a:r>
              <a:rPr sz="1000" spc="5" dirty="0">
                <a:latin typeface="Arial"/>
                <a:cs typeface="Arial"/>
              </a:rPr>
              <a:t>location of </a:t>
            </a:r>
            <a:r>
              <a:rPr sz="1000" spc="10" dirty="0">
                <a:latin typeface="Arial"/>
                <a:cs typeface="Arial"/>
              </a:rPr>
              <a:t>an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3739" y="1680366"/>
            <a:ext cx="2207869" cy="854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7306" y="2694457"/>
            <a:ext cx="469519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15 </a:t>
            </a:r>
            <a:r>
              <a:rPr sz="1300" spc="20" dirty="0">
                <a:latin typeface="Arial"/>
                <a:cs typeface="Arial"/>
              </a:rPr>
              <a:t>An </a:t>
            </a:r>
            <a:r>
              <a:rPr sz="1300" spc="15" dirty="0">
                <a:latin typeface="Arial"/>
                <a:cs typeface="Arial"/>
              </a:rPr>
              <a:t>Object Variable Containing an Object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Reference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87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Object</a:t>
            </a:r>
            <a:r>
              <a:rPr spc="-15" dirty="0"/>
              <a:t> </a:t>
            </a:r>
            <a:r>
              <a:rPr spc="85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655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6877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06531"/>
            <a:ext cx="402717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b="1" spc="15" dirty="0">
                <a:latin typeface="Arial"/>
                <a:cs typeface="Arial"/>
              </a:rPr>
              <a:t>Object reference: </a:t>
            </a:r>
            <a:r>
              <a:rPr sz="1300" spc="15" dirty="0">
                <a:latin typeface="Arial"/>
                <a:cs typeface="Arial"/>
              </a:rPr>
              <a:t>describes the </a:t>
            </a:r>
            <a:r>
              <a:rPr sz="1300" spc="10" dirty="0">
                <a:latin typeface="Arial"/>
                <a:cs typeface="Arial"/>
              </a:rPr>
              <a:t>location of </a:t>
            </a:r>
            <a:r>
              <a:rPr sz="1300" spc="15" dirty="0">
                <a:latin typeface="Arial"/>
                <a:cs typeface="Arial"/>
              </a:rPr>
              <a:t>an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object  </a:t>
            </a:r>
            <a:r>
              <a:rPr sz="1300" spc="10" dirty="0">
                <a:latin typeface="Arial"/>
                <a:cs typeface="Arial"/>
              </a:rPr>
              <a:t>After this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statement: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1338912"/>
            <a:ext cx="5482590" cy="16927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800" dirty="0">
                <a:latin typeface="Courier" charset="0"/>
                <a:cs typeface="Courier" charset="0"/>
              </a:rPr>
              <a:t>Rectangle box = new Rectangle(5, 10, 20,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30);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825" y="1591218"/>
            <a:ext cx="4291965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</a:pPr>
            <a:r>
              <a:rPr sz="1000" spc="5" dirty="0">
                <a:latin typeface="Arial"/>
                <a:cs typeface="Arial"/>
              </a:rPr>
              <a:t>Variable </a:t>
            </a:r>
            <a:r>
              <a:rPr sz="1000" spc="10" dirty="0">
                <a:latin typeface="Arial"/>
                <a:cs typeface="Arial"/>
              </a:rPr>
              <a:t>box </a:t>
            </a:r>
            <a:r>
              <a:rPr sz="1000" spc="5" dirty="0">
                <a:latin typeface="Arial"/>
                <a:cs typeface="Arial"/>
              </a:rPr>
              <a:t>refers to the </a:t>
            </a:r>
            <a:r>
              <a:rPr sz="1000" spc="10" dirty="0">
                <a:latin typeface="Courier" charset="0"/>
                <a:cs typeface="Courier" charset="0"/>
              </a:rPr>
              <a:t>Rectangle</a:t>
            </a:r>
            <a:r>
              <a:rPr sz="1000" spc="-23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object returned </a:t>
            </a:r>
            <a:r>
              <a:rPr sz="1000" spc="10" dirty="0">
                <a:latin typeface="Arial"/>
                <a:cs typeface="Arial"/>
              </a:rPr>
              <a:t>by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new </a:t>
            </a:r>
            <a:r>
              <a:rPr sz="1000" spc="5" dirty="0">
                <a:latin typeface="Arial"/>
                <a:cs typeface="Arial"/>
              </a:rPr>
              <a:t>operator  </a:t>
            </a:r>
            <a:r>
              <a:rPr sz="1000" spc="10" dirty="0">
                <a:latin typeface="Arial"/>
                <a:cs typeface="Arial"/>
              </a:rPr>
              <a:t>The box </a:t>
            </a:r>
            <a:r>
              <a:rPr sz="1000" spc="5" dirty="0">
                <a:latin typeface="Arial"/>
                <a:cs typeface="Arial"/>
              </a:rPr>
              <a:t>variable </a:t>
            </a:r>
            <a:r>
              <a:rPr sz="1000" spc="10" dirty="0">
                <a:latin typeface="Arial"/>
                <a:cs typeface="Arial"/>
              </a:rPr>
              <a:t>does </a:t>
            </a:r>
            <a:r>
              <a:rPr sz="1000" spc="5" dirty="0">
                <a:latin typeface="Arial"/>
                <a:cs typeface="Arial"/>
              </a:rPr>
              <a:t>not contain the object. It refers to the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object.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12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Object</a:t>
            </a:r>
            <a:r>
              <a:rPr spc="-15" dirty="0"/>
              <a:t> </a:t>
            </a:r>
            <a:r>
              <a:rPr spc="8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050" y="782594"/>
            <a:ext cx="335915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Multiple object variables </a:t>
            </a:r>
            <a:r>
              <a:rPr sz="1100" spc="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refer to </a:t>
            </a:r>
            <a:r>
              <a:rPr sz="1100" spc="5" dirty="0">
                <a:latin typeface="Arial"/>
                <a:cs typeface="Arial"/>
              </a:rPr>
              <a:t>the same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37" y="1111315"/>
            <a:ext cx="5928360" cy="24237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180" marR="3572510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Rectangle box = new Rectangle(5, 10, 20,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30);  Rectangle box2 =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box;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322" y="1521514"/>
            <a:ext cx="2268359" cy="854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5050" y="2521757"/>
            <a:ext cx="389953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Figure 16 </a:t>
            </a:r>
            <a:r>
              <a:rPr sz="1100" spc="5" dirty="0">
                <a:latin typeface="Arial"/>
                <a:cs typeface="Arial"/>
              </a:rPr>
              <a:t>Two Object Variables Referring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the Same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Object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7897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80" dirty="0"/>
              <a:t> </a:t>
            </a:r>
            <a:r>
              <a:rPr spc="5" dirty="0"/>
              <a:t>2.2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48339"/>
            <a:ext cx="607314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10"/>
              </a:lnSpc>
            </a:pPr>
            <a:r>
              <a:rPr sz="1100" spc="5" dirty="0">
                <a:latin typeface="Arial"/>
                <a:cs typeface="Arial"/>
              </a:rPr>
              <a:t>Some </a:t>
            </a:r>
            <a:r>
              <a:rPr sz="1100" dirty="0">
                <a:latin typeface="Arial"/>
                <a:cs typeface="Arial"/>
              </a:rPr>
              <a:t>light </a:t>
            </a:r>
            <a:r>
              <a:rPr sz="1100" spc="5" dirty="0">
                <a:latin typeface="Arial"/>
                <a:cs typeface="Arial"/>
              </a:rPr>
              <a:t>bulbs use a glowing </a:t>
            </a:r>
            <a:r>
              <a:rPr sz="1100" dirty="0">
                <a:latin typeface="Arial"/>
                <a:cs typeface="Arial"/>
              </a:rPr>
              <a:t>filament, </a:t>
            </a:r>
            <a:r>
              <a:rPr sz="1100" spc="5" dirty="0">
                <a:latin typeface="Arial"/>
                <a:cs typeface="Arial"/>
              </a:rPr>
              <a:t>others use a </a:t>
            </a:r>
            <a:r>
              <a:rPr sz="1100" dirty="0">
                <a:latin typeface="Arial"/>
                <a:cs typeface="Arial"/>
              </a:rPr>
              <a:t>fluorescent </a:t>
            </a:r>
            <a:r>
              <a:rPr sz="1100" spc="5" dirty="0">
                <a:latin typeface="Arial"/>
                <a:cs typeface="Arial"/>
              </a:rPr>
              <a:t>gas. </a:t>
            </a:r>
            <a:r>
              <a:rPr sz="1100" dirty="0">
                <a:latin typeface="Arial"/>
                <a:cs typeface="Arial"/>
              </a:rPr>
              <a:t>If </a:t>
            </a:r>
            <a:r>
              <a:rPr sz="1100" spc="5" dirty="0">
                <a:latin typeface="Arial"/>
                <a:cs typeface="Arial"/>
              </a:rPr>
              <a:t>you consider a </a:t>
            </a:r>
            <a:r>
              <a:rPr sz="1100" dirty="0">
                <a:latin typeface="Arial"/>
                <a:cs typeface="Arial"/>
              </a:rPr>
              <a:t>light </a:t>
            </a:r>
            <a:r>
              <a:rPr sz="1100" spc="5" dirty="0">
                <a:latin typeface="Arial"/>
                <a:cs typeface="Arial"/>
              </a:rPr>
              <a:t>bulb  a Java </a:t>
            </a:r>
            <a:r>
              <a:rPr sz="1100" dirty="0">
                <a:latin typeface="Arial"/>
                <a:cs typeface="Arial"/>
              </a:rPr>
              <a:t>object with </a:t>
            </a:r>
            <a:r>
              <a:rPr sz="1100" spc="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"illuminate" </a:t>
            </a:r>
            <a:r>
              <a:rPr sz="1100" spc="5" dirty="0">
                <a:latin typeface="Arial"/>
                <a:cs typeface="Arial"/>
              </a:rPr>
              <a:t>method, would you need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know which kind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bulb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is?</a:t>
            </a:r>
          </a:p>
          <a:p>
            <a:pPr marL="266700" marR="252729">
              <a:lnSpc>
                <a:spcPct val="118300"/>
              </a:lnSpc>
              <a:spcBef>
                <a:spcPts val="47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one </a:t>
            </a:r>
            <a:r>
              <a:rPr sz="1300" spc="10" dirty="0">
                <a:latin typeface="Arial"/>
                <a:cs typeface="Arial"/>
              </a:rPr>
              <a:t>calls </a:t>
            </a:r>
            <a:r>
              <a:rPr sz="1300" spc="15" dirty="0">
                <a:latin typeface="Arial"/>
                <a:cs typeface="Arial"/>
              </a:rPr>
              <a:t>a method, one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not concerned with </a:t>
            </a:r>
            <a:r>
              <a:rPr sz="1300" spc="20" dirty="0">
                <a:latin typeface="Arial"/>
                <a:cs typeface="Arial"/>
              </a:rPr>
              <a:t>how </a:t>
            </a:r>
            <a:r>
              <a:rPr sz="1300" spc="5" dirty="0">
                <a:latin typeface="Arial"/>
                <a:cs typeface="Arial"/>
              </a:rPr>
              <a:t>it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does  </a:t>
            </a:r>
            <a:r>
              <a:rPr sz="1300" spc="10" dirty="0">
                <a:latin typeface="Arial"/>
                <a:cs typeface="Arial"/>
              </a:rPr>
              <a:t>its job. </a:t>
            </a:r>
            <a:r>
              <a:rPr sz="1300" spc="15" dirty="0">
                <a:latin typeface="Arial"/>
                <a:cs typeface="Arial"/>
              </a:rPr>
              <a:t>As long as a </a:t>
            </a:r>
            <a:r>
              <a:rPr sz="1300" spc="10" dirty="0">
                <a:latin typeface="Arial"/>
                <a:cs typeface="Arial"/>
              </a:rPr>
              <a:t>light </a:t>
            </a:r>
            <a:r>
              <a:rPr sz="1300" spc="15" dirty="0">
                <a:latin typeface="Arial"/>
                <a:cs typeface="Arial"/>
              </a:rPr>
              <a:t>bulb </a:t>
            </a:r>
            <a:r>
              <a:rPr sz="1300" spc="10" dirty="0">
                <a:latin typeface="Arial"/>
                <a:cs typeface="Arial"/>
              </a:rPr>
              <a:t>illuminates </a:t>
            </a:r>
            <a:r>
              <a:rPr sz="1300" spc="15" dirty="0">
                <a:latin typeface="Arial"/>
                <a:cs typeface="Arial"/>
              </a:rPr>
              <a:t>a room,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5" dirty="0">
                <a:latin typeface="Arial"/>
                <a:cs typeface="Arial"/>
              </a:rPr>
              <a:t>doesn't matter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 occupant </a:t>
            </a:r>
            <a:r>
              <a:rPr sz="1300" spc="20" dirty="0">
                <a:latin typeface="Arial"/>
                <a:cs typeface="Arial"/>
              </a:rPr>
              <a:t>how </a:t>
            </a:r>
            <a:r>
              <a:rPr sz="1300" spc="15" dirty="0">
                <a:latin typeface="Arial"/>
                <a:cs typeface="Arial"/>
              </a:rPr>
              <a:t>the photons are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produced.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637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N</a:t>
            </a:r>
            <a:r>
              <a:rPr spc="130" dirty="0"/>
              <a:t>u</a:t>
            </a:r>
            <a:r>
              <a:rPr spc="220" dirty="0"/>
              <a:t>m</a:t>
            </a:r>
            <a:r>
              <a:rPr spc="160" dirty="0"/>
              <a:t>b</a:t>
            </a:r>
            <a:r>
              <a:rPr spc="35" dirty="0"/>
              <a:t>e</a:t>
            </a:r>
            <a:r>
              <a:rPr spc="60" dirty="0"/>
              <a:t>r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506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6727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79129"/>
            <a:ext cx="315087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Numbers are not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objects.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00" spc="20" dirty="0">
                <a:latin typeface="Arial"/>
                <a:cs typeface="Arial"/>
              </a:rPr>
              <a:t>Number </a:t>
            </a:r>
            <a:r>
              <a:rPr sz="1300" spc="15" dirty="0">
                <a:latin typeface="Arial"/>
                <a:cs typeface="Arial"/>
              </a:rPr>
              <a:t>variables </a:t>
            </a:r>
            <a:r>
              <a:rPr sz="1300" spc="10" dirty="0">
                <a:latin typeface="Arial"/>
                <a:cs typeface="Arial"/>
              </a:rPr>
              <a:t>actually </a:t>
            </a:r>
            <a:r>
              <a:rPr sz="1300" spc="15" dirty="0">
                <a:latin typeface="Arial"/>
                <a:cs typeface="Arial"/>
              </a:rPr>
              <a:t>store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739" y="1468635"/>
            <a:ext cx="1126617" cy="151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7306" y="1777258"/>
            <a:ext cx="358394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17 </a:t>
            </a:r>
            <a:r>
              <a:rPr sz="1300" spc="20" dirty="0">
                <a:latin typeface="Arial"/>
                <a:cs typeface="Arial"/>
              </a:rPr>
              <a:t>A Number </a:t>
            </a:r>
            <a:r>
              <a:rPr sz="1300" spc="15" dirty="0">
                <a:latin typeface="Arial"/>
                <a:cs typeface="Arial"/>
              </a:rPr>
              <a:t>Variable Stores a</a:t>
            </a:r>
            <a:r>
              <a:rPr sz="1300" spc="-13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Number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5628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Copying</a:t>
            </a:r>
            <a:r>
              <a:rPr spc="-50" dirty="0"/>
              <a:t> </a:t>
            </a:r>
            <a:r>
              <a:rPr spc="150" dirty="0"/>
              <a:t>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431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78380"/>
            <a:ext cx="3996054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copy a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</a:t>
            </a:r>
            <a:endParaRPr sz="13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5" dirty="0">
                <a:latin typeface="Arial"/>
                <a:cs typeface="Arial"/>
              </a:rPr>
              <a:t>the original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copy </a:t>
            </a:r>
            <a:r>
              <a:rPr sz="1000" spc="5" dirty="0">
                <a:latin typeface="Arial"/>
                <a:cs typeface="Arial"/>
              </a:rPr>
              <a:t>of the </a:t>
            </a:r>
            <a:r>
              <a:rPr sz="1000" spc="10" dirty="0">
                <a:latin typeface="Arial"/>
                <a:cs typeface="Arial"/>
              </a:rPr>
              <a:t>number </a:t>
            </a:r>
            <a:r>
              <a:rPr sz="1000" spc="5" dirty="0">
                <a:latin typeface="Arial"/>
                <a:cs typeface="Arial"/>
              </a:rPr>
              <a:t>are </a:t>
            </a:r>
            <a:r>
              <a:rPr sz="1000" spc="10" dirty="0">
                <a:latin typeface="Arial"/>
                <a:cs typeface="Arial"/>
              </a:rPr>
              <a:t>independent </a:t>
            </a:r>
            <a:r>
              <a:rPr sz="1000" spc="5" dirty="0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7932" y="1362774"/>
            <a:ext cx="120978" cy="12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0377" y="1506437"/>
            <a:ext cx="120978" cy="12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5854" y="1336663"/>
            <a:ext cx="5384165" cy="482953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800" dirty="0">
                <a:latin typeface="Courier" charset="0"/>
                <a:cs typeface="Courier" charset="0"/>
              </a:rPr>
              <a:t>int luckyNumber =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13;</a:t>
            </a:r>
          </a:p>
          <a:p>
            <a:pPr marL="50800" marR="3418840">
              <a:lnSpc>
                <a:spcPct val="117800"/>
              </a:lnSpc>
            </a:pPr>
            <a:r>
              <a:rPr sz="800" dirty="0">
                <a:latin typeface="Courier" charset="0"/>
                <a:cs typeface="Courier" charset="0"/>
              </a:rPr>
              <a:t>int luckyNumber2 =</a:t>
            </a:r>
            <a:r>
              <a:rPr sz="800" spc="-95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luckyNumber;  luckyNumber2 =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dirty="0">
                <a:latin typeface="Courier" charset="0"/>
                <a:cs typeface="Courier" charset="0"/>
              </a:rPr>
              <a:t>12;</a:t>
            </a:r>
          </a:p>
        </p:txBody>
      </p:sp>
      <p:sp>
        <p:nvSpPr>
          <p:cNvPr id="9" name="object 9"/>
          <p:cNvSpPr/>
          <p:nvPr/>
        </p:nvSpPr>
        <p:spPr>
          <a:xfrm>
            <a:off x="2126462" y="1650112"/>
            <a:ext cx="120978" cy="120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739" y="1907184"/>
            <a:ext cx="1504683" cy="1602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7306" y="3666904"/>
            <a:ext cx="218122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18 </a:t>
            </a:r>
            <a:r>
              <a:rPr sz="1300" spc="15" dirty="0">
                <a:latin typeface="Arial"/>
                <a:cs typeface="Arial"/>
              </a:rPr>
              <a:t>Copying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Numbers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4879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Copying </a:t>
            </a:r>
            <a:r>
              <a:rPr spc="75" dirty="0"/>
              <a:t>Object</a:t>
            </a:r>
            <a:r>
              <a:rPr spc="-130" dirty="0"/>
              <a:t> </a:t>
            </a:r>
            <a:r>
              <a:rPr spc="85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356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77631"/>
            <a:ext cx="399542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copy an object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reference</a:t>
            </a:r>
            <a:endParaRPr sz="13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5" dirty="0">
                <a:latin typeface="Arial"/>
                <a:cs typeface="Arial"/>
              </a:rPr>
              <a:t>both the original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copy </a:t>
            </a:r>
            <a:r>
              <a:rPr sz="1000" spc="5" dirty="0">
                <a:latin typeface="Arial"/>
                <a:cs typeface="Arial"/>
              </a:rPr>
              <a:t>are references to the </a:t>
            </a:r>
            <a:r>
              <a:rPr sz="1000" spc="10" dirty="0">
                <a:latin typeface="Arial"/>
                <a:cs typeface="Arial"/>
              </a:rPr>
              <a:t>same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9179" y="1332510"/>
            <a:ext cx="120978" cy="12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5979" y="1476173"/>
            <a:ext cx="120978" cy="12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0016" y="1305667"/>
            <a:ext cx="4960620" cy="473591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44450" marR="2421255">
              <a:lnSpc>
                <a:spcPct val="134700"/>
              </a:lnSpc>
              <a:spcBef>
                <a:spcPts val="285"/>
              </a:spcBef>
            </a:pPr>
            <a:r>
              <a:rPr sz="700" spc="10" dirty="0">
                <a:latin typeface="Courier" charset="0"/>
                <a:cs typeface="Courier" charset="0"/>
              </a:rPr>
              <a:t>Rectangle box = new Rectangle(5, 10, 20, 30);  Rectangle box2 =</a:t>
            </a:r>
            <a:r>
              <a:rPr sz="700" spc="-5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box;</a:t>
            </a:r>
            <a:endParaRPr sz="7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90"/>
              </a:spcBef>
            </a:pPr>
            <a:r>
              <a:rPr sz="700" spc="10" dirty="0">
                <a:latin typeface="Courier" charset="0"/>
                <a:cs typeface="Courier" charset="0"/>
              </a:rPr>
              <a:t>box2.translate(15,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25);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89390" y="1619848"/>
            <a:ext cx="120978" cy="120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739" y="1892045"/>
            <a:ext cx="2601048" cy="3024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7306" y="5072608"/>
            <a:ext cx="289687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19 </a:t>
            </a:r>
            <a:r>
              <a:rPr sz="1300" spc="15" dirty="0">
                <a:latin typeface="Arial"/>
                <a:cs typeface="Arial"/>
              </a:rPr>
              <a:t>Copying Object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References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608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6424"/>
            <a:ext cx="5855970" cy="72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effect of </a:t>
            </a:r>
            <a:r>
              <a:rPr sz="1100" spc="5" dirty="0">
                <a:latin typeface="Arial"/>
                <a:cs typeface="Arial"/>
              </a:rPr>
              <a:t>the assignment </a:t>
            </a:r>
            <a:r>
              <a:rPr sz="1100" spc="5" dirty="0">
                <a:latin typeface="Courier" charset="0"/>
                <a:cs typeface="Courier" charset="0"/>
              </a:rPr>
              <a:t>greeting2 =</a:t>
            </a:r>
            <a:r>
              <a:rPr sz="1100" spc="-3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greeting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0"/>
              </a:spcBef>
            </a:pPr>
            <a:r>
              <a:rPr sz="1300" b="1" spc="15" dirty="0">
                <a:latin typeface="Arial"/>
                <a:cs typeface="Arial"/>
              </a:rPr>
              <a:t>Answer: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Now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greeting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greeting2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both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refer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same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String</a:t>
            </a:r>
            <a:endParaRPr sz="1300" dirty="0">
              <a:latin typeface="Courier" charset="0"/>
              <a:cs typeface="Courier" charset="0"/>
            </a:endParaRPr>
          </a:p>
          <a:p>
            <a:pPr marL="266700">
              <a:lnSpc>
                <a:spcPct val="100000"/>
              </a:lnSpc>
              <a:spcBef>
                <a:spcPts val="285"/>
              </a:spcBef>
            </a:pPr>
            <a:r>
              <a:rPr sz="1300" spc="10" dirty="0">
                <a:latin typeface="Arial"/>
                <a:cs typeface="Arial"/>
              </a:rPr>
              <a:t>object.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533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4" dirty="0"/>
              <a:t>Check</a:t>
            </a:r>
            <a:r>
              <a:rPr spc="-75" dirty="0"/>
              <a:t> </a:t>
            </a:r>
            <a:r>
              <a:rPr spc="30" dirty="0"/>
              <a:t>2.39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79" y="775675"/>
            <a:ext cx="5871845" cy="137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After calling </a:t>
            </a:r>
            <a:r>
              <a:rPr sz="1100" spc="5" dirty="0">
                <a:latin typeface="Courier" charset="0"/>
                <a:cs typeface="Courier" charset="0"/>
              </a:rPr>
              <a:t>greeting2.toUpperCase()</a:t>
            </a:r>
            <a:r>
              <a:rPr sz="1100" spc="5" dirty="0">
                <a:latin typeface="Arial"/>
                <a:cs typeface="Arial"/>
              </a:rPr>
              <a:t>, what are the contents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Courier" charset="0"/>
                <a:cs typeface="Courier" charset="0"/>
              </a:rPr>
              <a:t>greeting</a:t>
            </a:r>
            <a:r>
              <a:rPr sz="1100" spc="-37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and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Courier" charset="0"/>
                <a:cs typeface="Courier" charset="0"/>
              </a:rPr>
              <a:t>greeting2</a:t>
            </a:r>
            <a:r>
              <a:rPr sz="1100" spc="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66700" marR="5080">
              <a:lnSpc>
                <a:spcPct val="119600"/>
              </a:lnSpc>
              <a:spcBef>
                <a:spcPts val="495"/>
              </a:spcBef>
            </a:pPr>
            <a:r>
              <a:rPr sz="1300" b="1" spc="15" dirty="0">
                <a:latin typeface="Arial"/>
                <a:cs typeface="Arial"/>
              </a:rPr>
              <a:t>Answer: </a:t>
            </a:r>
            <a:r>
              <a:rPr sz="1300" spc="15" dirty="0">
                <a:latin typeface="Arial"/>
                <a:cs typeface="Arial"/>
              </a:rPr>
              <a:t>Both variables </a:t>
            </a:r>
            <a:r>
              <a:rPr sz="1300" spc="5" dirty="0">
                <a:latin typeface="Arial"/>
                <a:cs typeface="Arial"/>
              </a:rPr>
              <a:t>still </a:t>
            </a:r>
            <a:r>
              <a:rPr sz="1300" spc="10" dirty="0">
                <a:latin typeface="Arial"/>
                <a:cs typeface="Arial"/>
              </a:rPr>
              <a:t>refer 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same </a:t>
            </a:r>
            <a:r>
              <a:rPr sz="1300" spc="10" dirty="0">
                <a:latin typeface="Arial"/>
                <a:cs typeface="Arial"/>
              </a:rPr>
              <a:t>string, </a:t>
            </a:r>
            <a:r>
              <a:rPr sz="1300" spc="15" dirty="0">
                <a:latin typeface="Arial"/>
                <a:cs typeface="Arial"/>
              </a:rPr>
              <a:t>and the </a:t>
            </a:r>
            <a:r>
              <a:rPr sz="1300" spc="10" dirty="0">
                <a:latin typeface="Arial"/>
                <a:cs typeface="Arial"/>
              </a:rPr>
              <a:t>string </a:t>
            </a:r>
            <a:r>
              <a:rPr sz="1300" spc="15" dirty="0">
                <a:latin typeface="Arial"/>
                <a:cs typeface="Arial"/>
              </a:rPr>
              <a:t>has not  been modified. Recall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toUpperCase </a:t>
            </a:r>
            <a:r>
              <a:rPr sz="1300" spc="15" dirty="0">
                <a:latin typeface="Arial"/>
                <a:cs typeface="Arial"/>
              </a:rPr>
              <a:t>method constructs a </a:t>
            </a:r>
            <a:r>
              <a:rPr sz="1300" spc="20" dirty="0">
                <a:latin typeface="Arial"/>
                <a:cs typeface="Arial"/>
              </a:rPr>
              <a:t>new  </a:t>
            </a:r>
            <a:r>
              <a:rPr sz="1300" spc="10" dirty="0">
                <a:latin typeface="Arial"/>
                <a:cs typeface="Arial"/>
              </a:rPr>
              <a:t>string that </a:t>
            </a:r>
            <a:r>
              <a:rPr sz="1300" spc="15" dirty="0">
                <a:latin typeface="Arial"/>
                <a:cs typeface="Arial"/>
              </a:rPr>
              <a:t>contains uppercase characters, leaving the </a:t>
            </a:r>
            <a:r>
              <a:rPr sz="1300" spc="10" dirty="0">
                <a:latin typeface="Arial"/>
                <a:cs typeface="Arial"/>
              </a:rPr>
              <a:t>original string  </a:t>
            </a:r>
            <a:r>
              <a:rPr sz="1300" spc="15" dirty="0">
                <a:latin typeface="Arial"/>
                <a:cs typeface="Arial"/>
              </a:rPr>
              <a:t>unchanged.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458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Mainframe</a:t>
            </a:r>
            <a:r>
              <a:rPr spc="-40" dirty="0"/>
              <a:t> </a:t>
            </a:r>
            <a:r>
              <a:rPr spc="120" dirty="0"/>
              <a:t>Computer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750322" y="773023"/>
            <a:ext cx="3720109" cy="2669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050" y="3459286"/>
            <a:ext cx="135064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Mainframe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Computer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83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Graphical </a:t>
            </a:r>
            <a:r>
              <a:rPr spc="90" dirty="0"/>
              <a:t>Applications: </a:t>
            </a:r>
            <a:r>
              <a:rPr spc="85" dirty="0"/>
              <a:t>Frame</a:t>
            </a:r>
            <a:r>
              <a:rPr spc="-55" dirty="0"/>
              <a:t> </a:t>
            </a:r>
            <a:r>
              <a:rPr spc="135" dirty="0"/>
              <a:t>Windows</a:t>
            </a:r>
          </a:p>
        </p:txBody>
      </p:sp>
      <p:sp>
        <p:nvSpPr>
          <p:cNvPr id="4" name="object 4"/>
          <p:cNvSpPr/>
          <p:nvPr/>
        </p:nvSpPr>
        <p:spPr>
          <a:xfrm>
            <a:off x="750322" y="773010"/>
            <a:ext cx="1187107" cy="1716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050" y="2649448"/>
            <a:ext cx="3586479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A graphical </a:t>
            </a:r>
            <a:r>
              <a:rPr sz="1100" dirty="0">
                <a:latin typeface="Arial"/>
                <a:cs typeface="Arial"/>
              </a:rPr>
              <a:t>application </a:t>
            </a:r>
            <a:r>
              <a:rPr sz="1100" spc="5" dirty="0">
                <a:latin typeface="Arial"/>
                <a:cs typeface="Arial"/>
              </a:rPr>
              <a:t>shows information </a:t>
            </a:r>
            <a:r>
              <a:rPr sz="1100" dirty="0">
                <a:latin typeface="Arial"/>
                <a:cs typeface="Arial"/>
              </a:rPr>
              <a:t>inside 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frame.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08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Frame</a:t>
            </a:r>
            <a:r>
              <a:rPr spc="-30" dirty="0"/>
              <a:t> </a:t>
            </a:r>
            <a:r>
              <a:rPr spc="135" dirty="0"/>
              <a:t>Windows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050" y="788550"/>
            <a:ext cx="286512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To show a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frame: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1.  </a:t>
            </a:r>
            <a:r>
              <a:rPr sz="1100" spc="5" dirty="0">
                <a:latin typeface="Arial"/>
                <a:cs typeface="Arial"/>
              </a:rPr>
              <a:t>Construct an </a:t>
            </a:r>
            <a:r>
              <a:rPr sz="1100" dirty="0">
                <a:latin typeface="Arial"/>
                <a:cs typeface="Arial"/>
              </a:rPr>
              <a:t>object 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JFrame</a:t>
            </a:r>
            <a:r>
              <a:rPr sz="1100" spc="-33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class: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3908" y="1366801"/>
            <a:ext cx="5376545" cy="14234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JFrame frame = new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JFrame();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826" y="1643009"/>
            <a:ext cx="179070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2.  </a:t>
            </a:r>
            <a:r>
              <a:rPr sz="1100" spc="5" dirty="0">
                <a:latin typeface="Arial"/>
                <a:cs typeface="Arial"/>
              </a:rPr>
              <a:t>Set the </a:t>
            </a:r>
            <a:r>
              <a:rPr sz="1100" dirty="0">
                <a:latin typeface="Arial"/>
                <a:cs typeface="Arial"/>
              </a:rPr>
              <a:t>size of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frame: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3908" y="1888550"/>
            <a:ext cx="5376545" cy="14234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frame.setSize(300,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400);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826" y="2164758"/>
            <a:ext cx="251587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3.  </a:t>
            </a:r>
            <a:r>
              <a:rPr sz="1100" dirty="0">
                <a:latin typeface="Arial"/>
                <a:cs typeface="Arial"/>
              </a:rPr>
              <a:t>If </a:t>
            </a:r>
            <a:r>
              <a:rPr sz="1100" spc="5" dirty="0">
                <a:latin typeface="Arial"/>
                <a:cs typeface="Arial"/>
              </a:rPr>
              <a:t>you'd </a:t>
            </a:r>
            <a:r>
              <a:rPr sz="1100" dirty="0">
                <a:latin typeface="Arial"/>
                <a:cs typeface="Arial"/>
              </a:rPr>
              <a:t>like, set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title of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frame: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3908" y="2410299"/>
            <a:ext cx="5376545" cy="14234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frame.setTitle("An empty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Frame");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826" y="2686507"/>
            <a:ext cx="226758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4.  </a:t>
            </a:r>
            <a:r>
              <a:rPr sz="1100" spc="5" dirty="0">
                <a:latin typeface="Arial"/>
                <a:cs typeface="Arial"/>
              </a:rPr>
              <a:t>Set the </a:t>
            </a:r>
            <a:r>
              <a:rPr sz="1100" dirty="0">
                <a:latin typeface="Arial"/>
                <a:cs typeface="Arial"/>
              </a:rPr>
              <a:t>"default </a:t>
            </a:r>
            <a:r>
              <a:rPr sz="1100" spc="5" dirty="0">
                <a:latin typeface="Arial"/>
                <a:cs typeface="Arial"/>
              </a:rPr>
              <a:t>close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operation":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3908" y="2924487"/>
            <a:ext cx="5376545" cy="14234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frame.setDefaultCloseOperation(JFrame.EXIT_ON_CLOSE);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826" y="3208256"/>
            <a:ext cx="167322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5.  </a:t>
            </a:r>
            <a:r>
              <a:rPr sz="1100" spc="5" dirty="0">
                <a:latin typeface="Arial"/>
                <a:cs typeface="Arial"/>
              </a:rPr>
              <a:t>Make the frame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visible: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3908" y="3446236"/>
            <a:ext cx="5376545" cy="142347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650" spc="10" dirty="0">
                <a:latin typeface="Courier" charset="0"/>
                <a:cs typeface="Courier" charset="0"/>
              </a:rPr>
              <a:t>frame.setVisible(true);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233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section_9_1/</a:t>
            </a:r>
            <a:r>
              <a:rPr spc="75" dirty="0">
                <a:solidFill>
                  <a:srgbClr val="000080"/>
                </a:solidFill>
                <a:hlinkClick r:id="rId2"/>
              </a:rPr>
              <a:t>EmptyFrameViewer.java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442" y="806303"/>
            <a:ext cx="3742054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javax.swing.JFrame;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EmptyFrameViewer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50" b="1" spc="38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4815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main(String[]</a:t>
            </a:r>
            <a:r>
              <a:rPr sz="750" spc="5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545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JFrame frame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JFrame();</a:t>
            </a:r>
            <a:endParaRPr sz="75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frame.setSize(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750" spc="10" dirty="0">
                <a:latin typeface="Courier New"/>
                <a:cs typeface="Courier New"/>
              </a:rPr>
              <a:t>,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frame.setTitle(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"An empty</a:t>
            </a:r>
            <a:r>
              <a:rPr sz="750" spc="3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frame"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01980" indent="-58928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frame.setDefaultCloseOperation(JFrame.EXIT_ON_CLOSE);</a:t>
            </a:r>
            <a:endParaRPr sz="750">
              <a:latin typeface="Courier New"/>
              <a:cs typeface="Courier New"/>
            </a:endParaRPr>
          </a:p>
          <a:p>
            <a:pPr marL="601980" indent="-58928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750" spc="10" dirty="0">
                <a:latin typeface="Courier New"/>
                <a:cs typeface="Courier New"/>
              </a:rPr>
              <a:t>frame.setVisible(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tabLst>
                <a:tab pos="42545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322" y="3086735"/>
            <a:ext cx="2631287" cy="2018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124200" y="4927693"/>
            <a:ext cx="1774189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Figure 20 </a:t>
            </a:r>
            <a:r>
              <a:rPr sz="1100" spc="5" dirty="0">
                <a:latin typeface="Arial"/>
                <a:cs typeface="Arial"/>
              </a:rPr>
              <a:t>A Frame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Window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083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Drawing </a:t>
            </a:r>
            <a:r>
              <a:rPr spc="135" dirty="0"/>
              <a:t>on </a:t>
            </a:r>
            <a:r>
              <a:rPr spc="110" dirty="0"/>
              <a:t>a</a:t>
            </a:r>
            <a:r>
              <a:rPr spc="-210" dirty="0"/>
              <a:t> </a:t>
            </a:r>
            <a:r>
              <a:rPr spc="130" dirty="0"/>
              <a:t>Component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951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42126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83587"/>
            <a:ext cx="5335905" cy="99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order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display a drawing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 frame, define a class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spc="15" dirty="0">
                <a:latin typeface="Arial"/>
                <a:cs typeface="Arial"/>
              </a:rPr>
              <a:t>extends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JComponent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Place drawing </a:t>
            </a:r>
            <a:r>
              <a:rPr sz="1300" spc="10" dirty="0">
                <a:latin typeface="Arial"/>
                <a:cs typeface="Arial"/>
              </a:rPr>
              <a:t>instructions inside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paintComponent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That method </a:t>
            </a:r>
            <a:r>
              <a:rPr sz="1000" spc="5" dirty="0">
                <a:latin typeface="Arial"/>
                <a:cs typeface="Arial"/>
              </a:rPr>
              <a:t>is called </a:t>
            </a:r>
            <a:r>
              <a:rPr sz="1000" spc="10" dirty="0">
                <a:latin typeface="Arial"/>
                <a:cs typeface="Arial"/>
              </a:rPr>
              <a:t>whenever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component needs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1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repainted: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016" y="1833371"/>
            <a:ext cx="4960620" cy="754053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4450">
              <a:lnSpc>
                <a:spcPts val="835"/>
              </a:lnSpc>
              <a:spcBef>
                <a:spcPts val="280"/>
              </a:spcBef>
            </a:pPr>
            <a:r>
              <a:rPr sz="700" spc="10" dirty="0">
                <a:latin typeface="Courier" charset="0"/>
                <a:cs typeface="Courier" charset="0"/>
              </a:rPr>
              <a:t>public class RectangleComponent extends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JComponent</a:t>
            </a:r>
            <a:endParaRPr sz="700" dirty="0">
              <a:latin typeface="Courier" charset="0"/>
              <a:cs typeface="Courier" charset="0"/>
            </a:endParaRPr>
          </a:p>
          <a:p>
            <a:pPr marL="44450">
              <a:lnSpc>
                <a:spcPts val="835"/>
              </a:lnSpc>
            </a:pPr>
            <a:r>
              <a:rPr sz="700" spc="1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0185">
              <a:lnSpc>
                <a:spcPts val="835"/>
              </a:lnSpc>
            </a:pPr>
            <a:r>
              <a:rPr sz="700" spc="10" dirty="0">
                <a:latin typeface="Courier" charset="0"/>
                <a:cs typeface="Courier" charset="0"/>
              </a:rPr>
              <a:t>public void paintComponent(Graphics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g)</a:t>
            </a:r>
            <a:endParaRPr sz="700" dirty="0">
              <a:latin typeface="Courier" charset="0"/>
              <a:cs typeface="Courier" charset="0"/>
            </a:endParaRPr>
          </a:p>
          <a:p>
            <a:pPr marL="210185">
              <a:lnSpc>
                <a:spcPts val="835"/>
              </a:lnSpc>
            </a:pPr>
            <a:r>
              <a:rPr sz="700" spc="1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75285">
              <a:lnSpc>
                <a:spcPts val="835"/>
              </a:lnSpc>
            </a:pPr>
            <a:r>
              <a:rPr sz="700" spc="10" dirty="0">
                <a:latin typeface="Trebuchet MS" charset="0"/>
                <a:cs typeface="Trebuchet MS" charset="0"/>
              </a:rPr>
              <a:t>Drawing </a:t>
            </a:r>
            <a:r>
              <a:rPr sz="700" spc="5" dirty="0">
                <a:latin typeface="Trebuchet MS" charset="0"/>
                <a:cs typeface="Trebuchet MS" charset="0"/>
              </a:rPr>
              <a:t>instructions </a:t>
            </a:r>
            <a:r>
              <a:rPr sz="700" spc="10" dirty="0">
                <a:latin typeface="Trebuchet MS" charset="0"/>
                <a:cs typeface="Trebuchet MS" charset="0"/>
              </a:rPr>
              <a:t>go</a:t>
            </a:r>
            <a:r>
              <a:rPr sz="700" spc="-45" dirty="0">
                <a:latin typeface="Trebuchet MS" charset="0"/>
                <a:cs typeface="Trebuchet MS" charset="0"/>
              </a:rPr>
              <a:t> </a:t>
            </a:r>
            <a:r>
              <a:rPr sz="700" spc="10" dirty="0">
                <a:latin typeface="Trebuchet MS" charset="0"/>
                <a:cs typeface="Trebuchet MS" charset="0"/>
              </a:rPr>
              <a:t>here</a:t>
            </a:r>
            <a:endParaRPr sz="700" dirty="0">
              <a:latin typeface="Trebuchet MS" charset="0"/>
              <a:cs typeface="Trebuchet MS" charset="0"/>
            </a:endParaRPr>
          </a:p>
          <a:p>
            <a:pPr marL="210185">
              <a:lnSpc>
                <a:spcPts val="835"/>
              </a:lnSpc>
            </a:pPr>
            <a:r>
              <a:rPr sz="700" spc="1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4450">
              <a:lnSpc>
                <a:spcPts val="835"/>
              </a:lnSpc>
            </a:pPr>
            <a:r>
              <a:rPr sz="700" spc="1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5913</Words>
  <Application>Microsoft Office PowerPoint</Application>
  <PresentationFormat>Custom</PresentationFormat>
  <Paragraphs>836</Paragraphs>
  <Slides>127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8" baseType="lpstr">
      <vt:lpstr>Office Theme</vt:lpstr>
      <vt:lpstr>Chapter 2 – Using Objects</vt:lpstr>
      <vt:lpstr>Chapter Goals</vt:lpstr>
      <vt:lpstr>Objects and Classes</vt:lpstr>
      <vt:lpstr>Using Objects</vt:lpstr>
      <vt:lpstr>Using Objects</vt:lpstr>
      <vt:lpstr>Classes</vt:lpstr>
      <vt:lpstr>Classes</vt:lpstr>
      <vt:lpstr>Self Check 2.1</vt:lpstr>
      <vt:lpstr>Self Check 2.2</vt:lpstr>
      <vt:lpstr>Self Check 2.3</vt:lpstr>
      <vt:lpstr>Variables</vt:lpstr>
      <vt:lpstr>Syntax 2.1 Variable Declaration</vt:lpstr>
      <vt:lpstr>Variables</vt:lpstr>
      <vt:lpstr>Variable Declarations</vt:lpstr>
      <vt:lpstr>Types</vt:lpstr>
      <vt:lpstr>Names</vt:lpstr>
      <vt:lpstr>Variable Names in Java</vt:lpstr>
      <vt:lpstr>Comments</vt:lpstr>
      <vt:lpstr>Assignment</vt:lpstr>
      <vt:lpstr>Assignment</vt:lpstr>
      <vt:lpstr>Assignment</vt:lpstr>
      <vt:lpstr>Syntax 2.2 Assignment</vt:lpstr>
      <vt:lpstr>Self Check 2.4</vt:lpstr>
      <vt:lpstr>Self Check 2.5</vt:lpstr>
      <vt:lpstr>Self Check 2.6</vt:lpstr>
      <vt:lpstr>Self Check 2.7</vt:lpstr>
      <vt:lpstr>Self Check 2.8</vt:lpstr>
      <vt:lpstr>Self Check 2.9</vt:lpstr>
      <vt:lpstr>Self Check 2.10</vt:lpstr>
      <vt:lpstr>Self Check 2.11</vt:lpstr>
      <vt:lpstr>Self Check 2.12</vt:lpstr>
      <vt:lpstr>Self Check 2.13</vt:lpstr>
      <vt:lpstr>Calling Methods</vt:lpstr>
      <vt:lpstr>The Public Interface of a Class</vt:lpstr>
      <vt:lpstr>A Representation of Two String Objects</vt:lpstr>
      <vt:lpstr>Method Arguments</vt:lpstr>
      <vt:lpstr>Method Arguments</vt:lpstr>
      <vt:lpstr>Method Arguments</vt:lpstr>
      <vt:lpstr>Return Values</vt:lpstr>
      <vt:lpstr>Return Values</vt:lpstr>
      <vt:lpstr>Return Values - replace method</vt:lpstr>
      <vt:lpstr>Return Value - replace method - Continued</vt:lpstr>
      <vt:lpstr>Method Arguments and Return Values</vt:lpstr>
      <vt:lpstr>Method Declaration</vt:lpstr>
      <vt:lpstr>Method Declaration - continued</vt:lpstr>
      <vt:lpstr>Method Declaration</vt:lpstr>
      <vt:lpstr>Self Check 2.14</vt:lpstr>
      <vt:lpstr>Self Check 2.15</vt:lpstr>
      <vt:lpstr>Self Check 2.16</vt:lpstr>
      <vt:lpstr>Self Check 2.17</vt:lpstr>
      <vt:lpstr>Self Check 2.18</vt:lpstr>
      <vt:lpstr>Self Check 2.19</vt:lpstr>
      <vt:lpstr>Self Check 2.20</vt:lpstr>
      <vt:lpstr>Constructing Objects</vt:lpstr>
      <vt:lpstr>Constructing Objects</vt:lpstr>
      <vt:lpstr>Constructing Objects</vt:lpstr>
      <vt:lpstr>Constructing Objects</vt:lpstr>
      <vt:lpstr>Syntax 2.3 Object Construction</vt:lpstr>
      <vt:lpstr>Self Check 2.21</vt:lpstr>
      <vt:lpstr>Self Check 2.22</vt:lpstr>
      <vt:lpstr>Self Check 2.23</vt:lpstr>
      <vt:lpstr>Self Check 2.24</vt:lpstr>
      <vt:lpstr>Self Check 2.25</vt:lpstr>
      <vt:lpstr>Accessor and Mutator Methods</vt:lpstr>
      <vt:lpstr>Self Check 2.26</vt:lpstr>
      <vt:lpstr>Self Check 2.27</vt:lpstr>
      <vt:lpstr>Self Check 2.28</vt:lpstr>
      <vt:lpstr>Self Check 2.29</vt:lpstr>
      <vt:lpstr>Self Check 2.30</vt:lpstr>
      <vt:lpstr>The API Documentation</vt:lpstr>
      <vt:lpstr>Browsing the API Documentation</vt:lpstr>
      <vt:lpstr>Browsing the API Documentation - Method  Summary</vt:lpstr>
      <vt:lpstr>Browsing the API Documentation</vt:lpstr>
      <vt:lpstr>Packages</vt:lpstr>
      <vt:lpstr>Syntax 2.4 Importing a Class from a Package</vt:lpstr>
      <vt:lpstr>Self Check 2.31</vt:lpstr>
      <vt:lpstr>Self Check 2.32</vt:lpstr>
      <vt:lpstr>Self Check 2.33</vt:lpstr>
      <vt:lpstr>Self Check 2.34</vt:lpstr>
      <vt:lpstr>Self Check 2.35</vt:lpstr>
      <vt:lpstr>Implementing a Test Program</vt:lpstr>
      <vt:lpstr>Implementing a Test Program</vt:lpstr>
      <vt:lpstr>section_7/MoveTester.java</vt:lpstr>
      <vt:lpstr>Slide 84</vt:lpstr>
      <vt:lpstr>Self Check 2.36</vt:lpstr>
      <vt:lpstr>Self Check 2.37</vt:lpstr>
      <vt:lpstr>Object References</vt:lpstr>
      <vt:lpstr>Object References</vt:lpstr>
      <vt:lpstr>Object References</vt:lpstr>
      <vt:lpstr>Numbers</vt:lpstr>
      <vt:lpstr>Copying Numbers</vt:lpstr>
      <vt:lpstr>Copying Object References</vt:lpstr>
      <vt:lpstr>Self Check 2.38</vt:lpstr>
      <vt:lpstr>Self Check 2.39</vt:lpstr>
      <vt:lpstr>Mainframe Computer</vt:lpstr>
      <vt:lpstr>Graphical Applications: Frame Windows</vt:lpstr>
      <vt:lpstr>Frame Windows</vt:lpstr>
      <vt:lpstr>section_9_1/EmptyFrameViewer.java</vt:lpstr>
      <vt:lpstr>Drawing on a Component</vt:lpstr>
      <vt:lpstr>Classes Graphics and Graphics2D</vt:lpstr>
      <vt:lpstr>Classes Graphics and Graphics2D</vt:lpstr>
      <vt:lpstr>Coordinate System of a Component</vt:lpstr>
      <vt:lpstr>Drawing Rectangles</vt:lpstr>
      <vt:lpstr>section_9_2/RectangleComponent.java</vt:lpstr>
      <vt:lpstr>Displaying a Component in a Frame</vt:lpstr>
      <vt:lpstr>section_9_3/RectangleViewer.java</vt:lpstr>
      <vt:lpstr>Self Check 2.40</vt:lpstr>
      <vt:lpstr>Self Check 2.41</vt:lpstr>
      <vt:lpstr>Self Check 2.42</vt:lpstr>
      <vt:lpstr>Self Check 2.43</vt:lpstr>
      <vt:lpstr>Self Check 2.44</vt:lpstr>
      <vt:lpstr>Ellipses</vt:lpstr>
      <vt:lpstr>Ellipses</vt:lpstr>
      <vt:lpstr>Circles</vt:lpstr>
      <vt:lpstr>Lines</vt:lpstr>
      <vt:lpstr>Drawing Text</vt:lpstr>
      <vt:lpstr>Colors</vt:lpstr>
      <vt:lpstr>Colors - continued</vt:lpstr>
      <vt:lpstr>Predefined Colors</vt:lpstr>
      <vt:lpstr>Alien Face</vt:lpstr>
      <vt:lpstr>section_10/FaceComponent.java</vt:lpstr>
      <vt:lpstr>section_10/FaceViewer.java</vt:lpstr>
      <vt:lpstr>Self Check 2.45</vt:lpstr>
      <vt:lpstr>Self Check 2.46</vt:lpstr>
      <vt:lpstr>Self Check 2.47</vt:lpstr>
      <vt:lpstr>Self Check 2.48</vt:lpstr>
      <vt:lpstr>Self Check 2.49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 Using Objects</dc:title>
  <dc:creator>GDonini</dc:creator>
  <cp:lastModifiedBy>GD</cp:lastModifiedBy>
  <cp:revision>8</cp:revision>
  <dcterms:created xsi:type="dcterms:W3CDTF">2016-01-18T23:20:33Z</dcterms:created>
  <dcterms:modified xsi:type="dcterms:W3CDTF">2016-01-23T05:05:00Z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