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5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299" r:id="rId35"/>
    <p:sldId id="300" r:id="rId36"/>
    <p:sldId id="301" r:id="rId37"/>
    <p:sldId id="303" r:id="rId38"/>
    <p:sldId id="304" r:id="rId39"/>
    <p:sldId id="306" r:id="rId40"/>
    <p:sldId id="308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2" r:id="rId52"/>
    <p:sldId id="323" r:id="rId53"/>
    <p:sldId id="324" r:id="rId54"/>
    <p:sldId id="325" r:id="rId55"/>
    <p:sldId id="326" r:id="rId56"/>
    <p:sldId id="328" r:id="rId57"/>
    <p:sldId id="330" r:id="rId58"/>
    <p:sldId id="332" r:id="rId59"/>
    <p:sldId id="334" r:id="rId60"/>
    <p:sldId id="335" r:id="rId61"/>
    <p:sldId id="336" r:id="rId62"/>
    <p:sldId id="337" r:id="rId63"/>
    <p:sldId id="338" r:id="rId64"/>
    <p:sldId id="339" r:id="rId65"/>
    <p:sldId id="341" r:id="rId66"/>
    <p:sldId id="342" r:id="rId67"/>
    <p:sldId id="345" r:id="rId68"/>
    <p:sldId id="346" r:id="rId69"/>
    <p:sldId id="347" r:id="rId70"/>
    <p:sldId id="348" r:id="rId71"/>
    <p:sldId id="350" r:id="rId72"/>
    <p:sldId id="352" r:id="rId73"/>
    <p:sldId id="354" r:id="rId74"/>
    <p:sldId id="355" r:id="rId75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54050" y="635773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1350" y="276986"/>
            <a:ext cx="6032500" cy="31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99" y="839342"/>
            <a:ext cx="5460800" cy="3189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\\localhost\Users\Mili\Downloads\BJ6_LectureSlides\ch20\code\section_2_1\InvestmentFrame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\\localhost\Users\Mili\Downloads\BJ6_LectureSlides\ch20\code\section_2_2\InvestmentFrame3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0\code\section_3\FontViewer.jav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0\code\section_3\FontFrame.java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netbeans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0\code\section_4\FontViewer2.java" TargetMode="Externa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0\code\section_4\FontFrame2.java.html" TargetMode="Externa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0\code\section_5\ColorViewer.java" TargetMode="Externa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0\code\section_5\ColorFrame.java" TargetMode="Externa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0382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Chapter </a:t>
            </a:r>
            <a:r>
              <a:rPr spc="105" dirty="0"/>
              <a:t>20 </a:t>
            </a:r>
            <a:r>
              <a:rPr spc="265" dirty="0"/>
              <a:t>–</a:t>
            </a:r>
            <a:r>
              <a:rPr spc="-275" dirty="0"/>
              <a:t> </a:t>
            </a:r>
            <a:r>
              <a:rPr spc="95" dirty="0"/>
              <a:t>Graphical </a:t>
            </a:r>
            <a:r>
              <a:rPr spc="114" dirty="0"/>
              <a:t>User </a:t>
            </a:r>
            <a:r>
              <a:rPr spc="85" dirty="0"/>
              <a:t>Interfaces</a:t>
            </a:r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2809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15" dirty="0"/>
              <a:t>20.2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13815"/>
            <a:ext cx="5594985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How do you add two buttons to the northern position of a frame so that they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are  shown next to each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other?</a:t>
            </a:r>
          </a:p>
          <a:p>
            <a:pPr marL="298450" marR="160020">
              <a:lnSpc>
                <a:spcPct val="115399"/>
              </a:lnSpc>
              <a:spcBef>
                <a:spcPts val="540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55" dirty="0">
                <a:latin typeface="Lucida Sans Unicode"/>
                <a:cs typeface="Lucida Sans Unicode"/>
              </a:rPr>
              <a:t>First </a:t>
            </a:r>
            <a:r>
              <a:rPr sz="1500" spc="-75" dirty="0">
                <a:latin typeface="Lucida Sans Unicode"/>
                <a:cs typeface="Lucida Sans Unicode"/>
              </a:rPr>
              <a:t>add </a:t>
            </a:r>
            <a:r>
              <a:rPr sz="1500" spc="-100" dirty="0">
                <a:latin typeface="Lucida Sans Unicode"/>
                <a:cs typeface="Lucida Sans Unicode"/>
              </a:rPr>
              <a:t>them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60" dirty="0">
                <a:latin typeface="Lucida Sans Unicode"/>
                <a:cs typeface="Lucida Sans Unicode"/>
              </a:rPr>
              <a:t>panel, </a:t>
            </a:r>
            <a:r>
              <a:rPr sz="1500" spc="-85" dirty="0">
                <a:latin typeface="Lucida Sans Unicode"/>
                <a:cs typeface="Lucida Sans Unicode"/>
              </a:rPr>
              <a:t>then </a:t>
            </a:r>
            <a:r>
              <a:rPr sz="1500" spc="-75" dirty="0">
                <a:latin typeface="Lucida Sans Unicode"/>
                <a:cs typeface="Lucida Sans Unicode"/>
              </a:rPr>
              <a:t>add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65" dirty="0">
                <a:latin typeface="Lucida Sans Unicode"/>
                <a:cs typeface="Lucida Sans Unicode"/>
              </a:rPr>
              <a:t>panel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85" dirty="0">
                <a:latin typeface="Lucida Sans Unicode"/>
                <a:cs typeface="Lucida Sans Unicode"/>
              </a:rPr>
              <a:t>the  </a:t>
            </a:r>
            <a:r>
              <a:rPr sz="1500" spc="-110" dirty="0">
                <a:latin typeface="Lucida Sans Unicode"/>
                <a:cs typeface="Lucida Sans Unicode"/>
              </a:rPr>
              <a:t>north </a:t>
            </a:r>
            <a:r>
              <a:rPr sz="1500" spc="-70" dirty="0">
                <a:latin typeface="Lucida Sans Unicode"/>
                <a:cs typeface="Lucida Sans Unicode"/>
              </a:rPr>
              <a:t>end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5" dirty="0">
                <a:latin typeface="Lucida Sans Unicode"/>
                <a:cs typeface="Lucida Sans Unicode"/>
              </a:rPr>
              <a:t>a</a:t>
            </a:r>
            <a:r>
              <a:rPr sz="1500" dirty="0">
                <a:latin typeface="Lucida Sans Unicode"/>
                <a:cs typeface="Lucida Sans Unicode"/>
              </a:rPr>
              <a:t> </a:t>
            </a:r>
            <a:r>
              <a:rPr sz="1500" spc="-80" dirty="0">
                <a:latin typeface="Lucida Sans Unicode"/>
                <a:cs typeface="Lucida Sans Unicode"/>
              </a:rPr>
              <a:t>frame.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2937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15" dirty="0"/>
              <a:t>20.3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04545"/>
            <a:ext cx="5421630" cy="81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How can you stack three buttons one above the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other?</a:t>
            </a:r>
          </a:p>
          <a:p>
            <a:pPr marL="298450" marR="5080">
              <a:lnSpc>
                <a:spcPct val="115399"/>
              </a:lnSpc>
              <a:spcBef>
                <a:spcPts val="650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10" dirty="0">
                <a:latin typeface="Lucida Sans Unicode"/>
                <a:cs typeface="Lucida Sans Unicode"/>
              </a:rPr>
              <a:t>Place </a:t>
            </a:r>
            <a:r>
              <a:rPr sz="1500" spc="-100" dirty="0">
                <a:latin typeface="Lucida Sans Unicode"/>
                <a:cs typeface="Lucida Sans Unicode"/>
              </a:rPr>
              <a:t>them </a:t>
            </a:r>
            <a:r>
              <a:rPr sz="1500" spc="-75" dirty="0">
                <a:latin typeface="Lucida Sans Unicode"/>
                <a:cs typeface="Lucida Sans Unicode"/>
              </a:rPr>
              <a:t>inside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65" dirty="0">
                <a:latin typeface="Lucida Sans Unicode"/>
                <a:cs typeface="Lucida Sans Unicode"/>
              </a:rPr>
              <a:t>panel </a:t>
            </a:r>
            <a:r>
              <a:rPr sz="1500" spc="-105" dirty="0">
                <a:latin typeface="Lucida Sans Unicode"/>
                <a:cs typeface="Lucida Sans Unicode"/>
              </a:rPr>
              <a:t>with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dirty="0">
                <a:latin typeface="Lucida Console"/>
                <a:cs typeface="Lucida Console"/>
              </a:rPr>
              <a:t>GridLayout</a:t>
            </a:r>
            <a:r>
              <a:rPr sz="1500" spc="-620" dirty="0">
                <a:latin typeface="Lucida Console"/>
                <a:cs typeface="Lucida Console"/>
              </a:rPr>
              <a:t> </a:t>
            </a:r>
            <a:r>
              <a:rPr sz="1500" spc="-95" dirty="0">
                <a:latin typeface="Lucida Sans Unicode"/>
                <a:cs typeface="Lucida Sans Unicode"/>
              </a:rPr>
              <a:t>that  </a:t>
            </a:r>
            <a:r>
              <a:rPr sz="1500" spc="-40" dirty="0">
                <a:latin typeface="Lucida Sans Unicode"/>
                <a:cs typeface="Lucida Sans Unicode"/>
              </a:rPr>
              <a:t>has </a:t>
            </a:r>
            <a:r>
              <a:rPr sz="1500" spc="-75" dirty="0">
                <a:latin typeface="Lucida Sans Unicode"/>
                <a:cs typeface="Lucida Sans Unicode"/>
              </a:rPr>
              <a:t>three rows </a:t>
            </a:r>
            <a:r>
              <a:rPr sz="1500" spc="-70" dirty="0">
                <a:latin typeface="Lucida Sans Unicode"/>
                <a:cs typeface="Lucida Sans Unicode"/>
              </a:rPr>
              <a:t>and </a:t>
            </a:r>
            <a:r>
              <a:rPr sz="1500" spc="-65" dirty="0">
                <a:latin typeface="Lucida Sans Unicode"/>
                <a:cs typeface="Lucida Sans Unicode"/>
              </a:rPr>
              <a:t>one</a:t>
            </a:r>
            <a:r>
              <a:rPr sz="1500" spc="-60" dirty="0">
                <a:latin typeface="Lucida Sans Unicode"/>
                <a:cs typeface="Lucida Sans Unicode"/>
              </a:rPr>
              <a:t> </a:t>
            </a:r>
            <a:r>
              <a:rPr sz="1500" spc="-90" dirty="0">
                <a:latin typeface="Lucida Sans Unicode"/>
                <a:cs typeface="Lucida Sans Unicode"/>
              </a:rPr>
              <a:t>column.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3191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15" dirty="0"/>
              <a:t>20.4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14196"/>
            <a:ext cx="5930900" cy="1252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What happens when you place one button in the northern position of a border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layout  and another in the center position? Try it out with a small program if you aren’t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sure.</a:t>
            </a:r>
          </a:p>
          <a:p>
            <a:pPr marL="298450" marR="231140">
              <a:lnSpc>
                <a:spcPct val="115399"/>
              </a:lnSpc>
              <a:spcBef>
                <a:spcPts val="540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45" dirty="0">
                <a:latin typeface="Lucida Sans Unicode"/>
                <a:cs typeface="Lucida Sans Unicode"/>
              </a:rPr>
              <a:t>The </a:t>
            </a:r>
            <a:r>
              <a:rPr sz="1500" spc="-114" dirty="0">
                <a:latin typeface="Lucida Sans Unicode"/>
                <a:cs typeface="Lucida Sans Unicode"/>
              </a:rPr>
              <a:t>button </a:t>
            </a:r>
            <a:r>
              <a:rPr sz="1500" spc="-100" dirty="0">
                <a:latin typeface="Lucida Sans Unicode"/>
                <a:cs typeface="Lucida Sans Unicode"/>
              </a:rPr>
              <a:t>in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110" dirty="0">
                <a:latin typeface="Lucida Sans Unicode"/>
                <a:cs typeface="Lucida Sans Unicode"/>
              </a:rPr>
              <a:t>north </a:t>
            </a:r>
            <a:r>
              <a:rPr sz="1500" spc="-65" dirty="0">
                <a:latin typeface="Lucida Sans Unicode"/>
                <a:cs typeface="Lucida Sans Unicode"/>
              </a:rPr>
              <a:t>stretches </a:t>
            </a:r>
            <a:r>
              <a:rPr sz="1500" spc="-90" dirty="0">
                <a:latin typeface="Lucida Sans Unicode"/>
                <a:cs typeface="Lucida Sans Unicode"/>
              </a:rPr>
              <a:t>horizontally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110" dirty="0">
                <a:latin typeface="Lucida Sans Unicode"/>
                <a:cs typeface="Lucida Sans Unicode"/>
              </a:rPr>
              <a:t>fill </a:t>
            </a:r>
            <a:r>
              <a:rPr sz="1500" spc="-85" dirty="0">
                <a:latin typeface="Lucida Sans Unicode"/>
                <a:cs typeface="Lucida Sans Unicode"/>
              </a:rPr>
              <a:t>the  </a:t>
            </a:r>
            <a:r>
              <a:rPr sz="1500" spc="-105" dirty="0">
                <a:latin typeface="Lucida Sans Unicode"/>
                <a:cs typeface="Lucida Sans Unicode"/>
              </a:rPr>
              <a:t>width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80" dirty="0">
                <a:latin typeface="Lucida Sans Unicode"/>
                <a:cs typeface="Lucida Sans Unicode"/>
              </a:rPr>
              <a:t>frame. </a:t>
            </a:r>
            <a:r>
              <a:rPr sz="1500" spc="-45" dirty="0">
                <a:latin typeface="Lucida Sans Unicode"/>
                <a:cs typeface="Lucida Sans Unicode"/>
              </a:rPr>
              <a:t>The </a:t>
            </a:r>
            <a:r>
              <a:rPr sz="1500" spc="-90" dirty="0">
                <a:latin typeface="Lucida Sans Unicode"/>
                <a:cs typeface="Lucida Sans Unicode"/>
              </a:rPr>
              <a:t>height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5" dirty="0">
                <a:latin typeface="Lucida Sans Unicode"/>
                <a:cs typeface="Lucida Sans Unicode"/>
              </a:rPr>
              <a:t>northern </a:t>
            </a:r>
            <a:r>
              <a:rPr sz="1500" spc="-30" dirty="0">
                <a:latin typeface="Lucida Sans Unicode"/>
                <a:cs typeface="Lucida Sans Unicode"/>
              </a:rPr>
              <a:t>area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5" dirty="0">
                <a:latin typeface="Lucida Sans Unicode"/>
                <a:cs typeface="Lucida Sans Unicode"/>
              </a:rPr>
              <a:t>normal  </a:t>
            </a:r>
            <a:r>
              <a:rPr sz="1500" spc="-90" dirty="0">
                <a:latin typeface="Lucida Sans Unicode"/>
                <a:cs typeface="Lucida Sans Unicode"/>
              </a:rPr>
              <a:t>height. </a:t>
            </a:r>
            <a:r>
              <a:rPr sz="1500" spc="-45" dirty="0">
                <a:latin typeface="Lucida Sans Unicode"/>
                <a:cs typeface="Lucida Sans Unicode"/>
              </a:rPr>
              <a:t>The </a:t>
            </a:r>
            <a:r>
              <a:rPr sz="1500" spc="-65" dirty="0">
                <a:latin typeface="Lucida Sans Unicode"/>
                <a:cs typeface="Lucida Sans Unicode"/>
              </a:rPr>
              <a:t>center </a:t>
            </a:r>
            <a:r>
              <a:rPr sz="1500" spc="-114" dirty="0">
                <a:latin typeface="Lucida Sans Unicode"/>
                <a:cs typeface="Lucida Sans Unicode"/>
              </a:rPr>
              <a:t>button </a:t>
            </a:r>
            <a:r>
              <a:rPr sz="1500" spc="-90" dirty="0">
                <a:latin typeface="Lucida Sans Unicode"/>
                <a:cs typeface="Lucida Sans Unicode"/>
              </a:rPr>
              <a:t>fills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80" dirty="0">
                <a:latin typeface="Lucida Sans Unicode"/>
                <a:cs typeface="Lucida Sans Unicode"/>
              </a:rPr>
              <a:t>remainder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85" dirty="0">
                <a:latin typeface="Lucida Sans Unicode"/>
                <a:cs typeface="Lucida Sans Unicode"/>
              </a:rPr>
              <a:t>the</a:t>
            </a:r>
            <a:r>
              <a:rPr sz="1500" spc="204" dirty="0">
                <a:latin typeface="Lucida Sans Unicode"/>
                <a:cs typeface="Lucida Sans Unicode"/>
              </a:rPr>
              <a:t> </a:t>
            </a:r>
            <a:r>
              <a:rPr sz="1500" spc="-90" dirty="0">
                <a:latin typeface="Lucida Sans Unicode"/>
                <a:cs typeface="Lucida Sans Unicode"/>
              </a:rPr>
              <a:t>window.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3318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15" dirty="0"/>
              <a:t>20.5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14324"/>
            <a:ext cx="550672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Some calculators have a double-wide 0 button, as shown below. How can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you  achieve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that?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033" y="1190078"/>
            <a:ext cx="2271814" cy="1812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7199" y="3069437"/>
            <a:ext cx="5455920" cy="133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60" dirty="0">
                <a:latin typeface="Lucida Sans Unicode"/>
                <a:cs typeface="Lucida Sans Unicode"/>
              </a:rPr>
              <a:t>To </a:t>
            </a:r>
            <a:r>
              <a:rPr sz="1500" spc="-85" dirty="0">
                <a:latin typeface="Lucida Sans Unicode"/>
                <a:cs typeface="Lucida Sans Unicode"/>
              </a:rPr>
              <a:t>get the </a:t>
            </a:r>
            <a:r>
              <a:rPr sz="1500" spc="-110" dirty="0">
                <a:latin typeface="Lucida Sans Unicode"/>
                <a:cs typeface="Lucida Sans Unicode"/>
              </a:rPr>
              <a:t>double-wide button, </a:t>
            </a:r>
            <a:r>
              <a:rPr sz="1500" spc="-120" dirty="0">
                <a:latin typeface="Lucida Sans Unicode"/>
                <a:cs typeface="Lucida Sans Unicode"/>
              </a:rPr>
              <a:t>put </a:t>
            </a:r>
            <a:r>
              <a:rPr sz="1500" spc="-125" dirty="0">
                <a:latin typeface="Lucida Sans Unicode"/>
                <a:cs typeface="Lucida Sans Unicode"/>
              </a:rPr>
              <a:t>it </a:t>
            </a:r>
            <a:r>
              <a:rPr sz="1500" spc="-100" dirty="0">
                <a:latin typeface="Lucida Sans Unicode"/>
                <a:cs typeface="Lucida Sans Unicode"/>
              </a:rPr>
              <a:t>in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0" dirty="0">
                <a:latin typeface="Lucida Sans Unicode"/>
                <a:cs typeface="Lucida Sans Unicode"/>
              </a:rPr>
              <a:t>south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5" dirty="0">
                <a:latin typeface="Lucida Sans Unicode"/>
                <a:cs typeface="Lucida Sans Unicode"/>
              </a:rPr>
              <a:t>a  </a:t>
            </a:r>
            <a:r>
              <a:rPr sz="1500" spc="-65" dirty="0">
                <a:latin typeface="Lucida Sans Unicode"/>
                <a:cs typeface="Lucida Sans Unicode"/>
              </a:rPr>
              <a:t>panel </a:t>
            </a:r>
            <a:r>
              <a:rPr sz="1500" spc="-105" dirty="0">
                <a:latin typeface="Lucida Sans Unicode"/>
                <a:cs typeface="Lucida Sans Unicode"/>
              </a:rPr>
              <a:t>with </a:t>
            </a:r>
            <a:r>
              <a:rPr sz="1500" spc="-90" dirty="0">
                <a:latin typeface="Lucida Sans Unicode"/>
                <a:cs typeface="Lucida Sans Unicode"/>
              </a:rPr>
              <a:t>border </a:t>
            </a:r>
            <a:r>
              <a:rPr sz="1500" spc="-80" dirty="0">
                <a:latin typeface="Lucida Sans Unicode"/>
                <a:cs typeface="Lucida Sans Unicode"/>
              </a:rPr>
              <a:t>layout </a:t>
            </a:r>
            <a:r>
              <a:rPr sz="1500" spc="-55" dirty="0">
                <a:latin typeface="Lucida Sans Unicode"/>
                <a:cs typeface="Lucida Sans Unicode"/>
              </a:rPr>
              <a:t>whose </a:t>
            </a:r>
            <a:r>
              <a:rPr sz="1500" spc="-65" dirty="0">
                <a:latin typeface="Lucida Sans Unicode"/>
                <a:cs typeface="Lucida Sans Unicode"/>
              </a:rPr>
              <a:t>center </a:t>
            </a:r>
            <a:r>
              <a:rPr sz="1500" spc="-40" dirty="0">
                <a:latin typeface="Lucida Sans Unicode"/>
                <a:cs typeface="Lucida Sans Unicode"/>
              </a:rPr>
              <a:t>has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114" dirty="0">
                <a:latin typeface="Lucida Sans Unicode"/>
                <a:cs typeface="Lucida Sans Unicode"/>
              </a:rPr>
              <a:t>3 </a:t>
            </a:r>
            <a:r>
              <a:rPr sz="1500" spc="-320" dirty="0">
                <a:latin typeface="Lucida Sans Unicode"/>
                <a:cs typeface="Lucida Sans Unicode"/>
              </a:rPr>
              <a:t>× </a:t>
            </a:r>
            <a:r>
              <a:rPr sz="1500" spc="-114" dirty="0">
                <a:latin typeface="Lucida Sans Unicode"/>
                <a:cs typeface="Lucida Sans Unicode"/>
              </a:rPr>
              <a:t>2 </a:t>
            </a:r>
            <a:r>
              <a:rPr sz="1500" spc="-110" dirty="0">
                <a:latin typeface="Lucida Sans Unicode"/>
                <a:cs typeface="Lucida Sans Unicode"/>
              </a:rPr>
              <a:t>grid </a:t>
            </a:r>
            <a:r>
              <a:rPr sz="1500" spc="-80" dirty="0">
                <a:latin typeface="Lucida Sans Unicode"/>
                <a:cs typeface="Lucida Sans Unicode"/>
              </a:rPr>
              <a:t>layout  </a:t>
            </a:r>
            <a:r>
              <a:rPr sz="1500" spc="-105" dirty="0">
                <a:latin typeface="Lucida Sans Unicode"/>
                <a:cs typeface="Lucida Sans Unicode"/>
              </a:rPr>
              <a:t>with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45" dirty="0">
                <a:latin typeface="Lucida Sans Unicode"/>
                <a:cs typeface="Lucida Sans Unicode"/>
              </a:rPr>
              <a:t>keys </a:t>
            </a:r>
            <a:r>
              <a:rPr sz="1500" spc="-90" dirty="0">
                <a:latin typeface="Lucida Sans Unicode"/>
                <a:cs typeface="Lucida Sans Unicode"/>
              </a:rPr>
              <a:t>7, 8, 4, 5, 1, 2. </a:t>
            </a:r>
            <a:r>
              <a:rPr sz="1500" spc="-25" dirty="0">
                <a:latin typeface="Lucida Sans Unicode"/>
                <a:cs typeface="Lucida Sans Unicode"/>
              </a:rPr>
              <a:t>Put </a:t>
            </a:r>
            <a:r>
              <a:rPr sz="1500" spc="-95" dirty="0">
                <a:latin typeface="Lucida Sans Unicode"/>
                <a:cs typeface="Lucida Sans Unicode"/>
              </a:rPr>
              <a:t>that </a:t>
            </a:r>
            <a:r>
              <a:rPr sz="1500" spc="-65" dirty="0">
                <a:latin typeface="Lucida Sans Unicode"/>
                <a:cs typeface="Lucida Sans Unicode"/>
              </a:rPr>
              <a:t>panel </a:t>
            </a:r>
            <a:r>
              <a:rPr sz="1500" spc="-100" dirty="0">
                <a:latin typeface="Lucida Sans Unicode"/>
                <a:cs typeface="Lucida Sans Unicode"/>
              </a:rPr>
              <a:t>in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60" dirty="0">
                <a:latin typeface="Lucida Sans Unicode"/>
                <a:cs typeface="Lucida Sans Unicode"/>
              </a:rPr>
              <a:t>west </a:t>
            </a:r>
            <a:r>
              <a:rPr sz="1500" spc="-114" dirty="0">
                <a:latin typeface="Lucida Sans Unicode"/>
                <a:cs typeface="Lucida Sans Unicode"/>
              </a:rPr>
              <a:t>of  </a:t>
            </a:r>
            <a:r>
              <a:rPr sz="1500" spc="-80" dirty="0">
                <a:latin typeface="Lucida Sans Unicode"/>
                <a:cs typeface="Lucida Sans Unicode"/>
              </a:rPr>
              <a:t>another </a:t>
            </a:r>
            <a:r>
              <a:rPr sz="1500" spc="-90" dirty="0">
                <a:latin typeface="Lucida Sans Unicode"/>
                <a:cs typeface="Lucida Sans Unicode"/>
              </a:rPr>
              <a:t>border </a:t>
            </a:r>
            <a:r>
              <a:rPr sz="1500" spc="-80" dirty="0">
                <a:latin typeface="Lucida Sans Unicode"/>
                <a:cs typeface="Lucida Sans Unicode"/>
              </a:rPr>
              <a:t>layout </a:t>
            </a:r>
            <a:r>
              <a:rPr sz="1500" spc="-65" dirty="0">
                <a:latin typeface="Lucida Sans Unicode"/>
                <a:cs typeface="Lucida Sans Unicode"/>
              </a:rPr>
              <a:t>panel </a:t>
            </a:r>
            <a:r>
              <a:rPr sz="1500" spc="-55" dirty="0">
                <a:latin typeface="Lucida Sans Unicode"/>
                <a:cs typeface="Lucida Sans Unicode"/>
              </a:rPr>
              <a:t>whose eastern </a:t>
            </a:r>
            <a:r>
              <a:rPr sz="1500" spc="-30" dirty="0">
                <a:latin typeface="Lucida Sans Unicode"/>
                <a:cs typeface="Lucida Sans Unicode"/>
              </a:rPr>
              <a:t>area </a:t>
            </a:r>
            <a:r>
              <a:rPr sz="1500" spc="-40" dirty="0">
                <a:latin typeface="Lucida Sans Unicode"/>
                <a:cs typeface="Lucida Sans Unicode"/>
              </a:rPr>
              <a:t>has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114" dirty="0">
                <a:latin typeface="Lucida Sans Unicode"/>
                <a:cs typeface="Lucida Sans Unicode"/>
              </a:rPr>
              <a:t>4 </a:t>
            </a:r>
            <a:r>
              <a:rPr sz="1500" spc="-320" dirty="0">
                <a:latin typeface="Lucida Sans Unicode"/>
                <a:cs typeface="Lucida Sans Unicode"/>
              </a:rPr>
              <a:t>× </a:t>
            </a:r>
            <a:r>
              <a:rPr sz="1500" spc="-114" dirty="0">
                <a:latin typeface="Lucida Sans Unicode"/>
                <a:cs typeface="Lucida Sans Unicode"/>
              </a:rPr>
              <a:t>1 </a:t>
            </a:r>
            <a:r>
              <a:rPr sz="1500" spc="-110" dirty="0">
                <a:latin typeface="Lucida Sans Unicode"/>
                <a:cs typeface="Lucida Sans Unicode"/>
              </a:rPr>
              <a:t>grid  </a:t>
            </a:r>
            <a:r>
              <a:rPr sz="1500" spc="-80" dirty="0">
                <a:latin typeface="Lucida Sans Unicode"/>
                <a:cs typeface="Lucida Sans Unicode"/>
              </a:rPr>
              <a:t>layout </a:t>
            </a:r>
            <a:r>
              <a:rPr sz="1500" spc="-105" dirty="0">
                <a:latin typeface="Lucida Sans Unicode"/>
                <a:cs typeface="Lucida Sans Unicode"/>
              </a:rPr>
              <a:t>with </a:t>
            </a:r>
            <a:r>
              <a:rPr sz="1500" spc="-85" dirty="0">
                <a:latin typeface="Lucida Sans Unicode"/>
                <a:cs typeface="Lucida Sans Unicode"/>
              </a:rPr>
              <a:t>the remaining</a:t>
            </a:r>
            <a:r>
              <a:rPr sz="1500" spc="-5" dirty="0">
                <a:latin typeface="Lucida Sans Unicode"/>
                <a:cs typeface="Lucida Sans Unicode"/>
              </a:rPr>
              <a:t> </a:t>
            </a:r>
            <a:r>
              <a:rPr sz="1500" spc="-50" dirty="0">
                <a:latin typeface="Lucida Sans Unicode"/>
                <a:cs typeface="Lucida Sans Unicode"/>
              </a:rPr>
              <a:t>keys.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3572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15" dirty="0"/>
              <a:t>20.6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13689"/>
            <a:ext cx="6019165" cy="127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Why does the </a:t>
            </a:r>
            <a:r>
              <a:rPr sz="1250" dirty="0">
                <a:latin typeface="Lucida Console"/>
                <a:cs typeface="Lucida Console"/>
              </a:rPr>
              <a:t>FilledFrameViewer2</a:t>
            </a:r>
            <a:r>
              <a:rPr sz="1250" spc="-515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class declare the frame variable to have class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50" spc="-5" dirty="0">
                <a:latin typeface="Lucida Console"/>
                <a:cs typeface="Lucida Console"/>
              </a:rPr>
              <a:t>JFrame</a:t>
            </a:r>
            <a:r>
              <a:rPr sz="1250" spc="-5" dirty="0">
                <a:latin typeface="Arial"/>
                <a:cs typeface="Arial"/>
              </a:rPr>
              <a:t>, </a:t>
            </a:r>
            <a:r>
              <a:rPr sz="1250" dirty="0">
                <a:latin typeface="Arial"/>
                <a:cs typeface="Arial"/>
              </a:rPr>
              <a:t>not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-5" dirty="0">
                <a:latin typeface="Lucida Console"/>
                <a:cs typeface="Lucida Console"/>
              </a:rPr>
              <a:t>FilledFrame</a:t>
            </a:r>
            <a:r>
              <a:rPr sz="1250" spc="-5" dirty="0">
                <a:latin typeface="Arial"/>
                <a:cs typeface="Arial"/>
              </a:rPr>
              <a:t>?</a:t>
            </a:r>
            <a:endParaRPr sz="1250" dirty="0">
              <a:latin typeface="Arial"/>
              <a:cs typeface="Arial"/>
            </a:endParaRPr>
          </a:p>
          <a:p>
            <a:pPr marL="298450" marR="571500" algn="just">
              <a:lnSpc>
                <a:spcPct val="117300"/>
              </a:lnSpc>
              <a:spcBef>
                <a:spcPts val="550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50" dirty="0">
                <a:latin typeface="Lucida Sans Unicode"/>
                <a:cs typeface="Lucida Sans Unicode"/>
              </a:rPr>
              <a:t>There </a:t>
            </a:r>
            <a:r>
              <a:rPr sz="1500" spc="-30" dirty="0">
                <a:latin typeface="Lucida Sans Unicode"/>
                <a:cs typeface="Lucida Sans Unicode"/>
              </a:rPr>
              <a:t>was </a:t>
            </a:r>
            <a:r>
              <a:rPr sz="1500" spc="-95" dirty="0">
                <a:latin typeface="Lucida Sans Unicode"/>
                <a:cs typeface="Lucida Sans Unicode"/>
              </a:rPr>
              <a:t>no </a:t>
            </a:r>
            <a:r>
              <a:rPr sz="1500" spc="-55" dirty="0">
                <a:latin typeface="Lucida Sans Unicode"/>
                <a:cs typeface="Lucida Sans Unicode"/>
              </a:rPr>
              <a:t>need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75" dirty="0">
                <a:latin typeface="Lucida Sans Unicode"/>
                <a:cs typeface="Lucida Sans Unicode"/>
              </a:rPr>
              <a:t>invoke </a:t>
            </a:r>
            <a:r>
              <a:rPr sz="1500" spc="-45" dirty="0">
                <a:latin typeface="Lucida Sans Unicode"/>
                <a:cs typeface="Lucida Sans Unicode"/>
              </a:rPr>
              <a:t>any </a:t>
            </a:r>
            <a:r>
              <a:rPr sz="1500" spc="-90" dirty="0">
                <a:latin typeface="Lucida Sans Unicode"/>
                <a:cs typeface="Lucida Sans Unicode"/>
              </a:rPr>
              <a:t>methods </a:t>
            </a:r>
            <a:r>
              <a:rPr sz="1500" spc="-95" dirty="0">
                <a:latin typeface="Lucida Sans Unicode"/>
                <a:cs typeface="Lucida Sans Unicode"/>
              </a:rPr>
              <a:t>that </a:t>
            </a:r>
            <a:r>
              <a:rPr sz="1500" spc="-40" dirty="0">
                <a:latin typeface="Lucida Sans Unicode"/>
                <a:cs typeface="Lucida Sans Unicode"/>
              </a:rPr>
              <a:t>are  </a:t>
            </a:r>
            <a:r>
              <a:rPr sz="1500" spc="-65" dirty="0">
                <a:latin typeface="Lucida Sans Unicode"/>
                <a:cs typeface="Lucida Sans Unicode"/>
              </a:rPr>
              <a:t>specific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10" dirty="0">
                <a:latin typeface="Lucida Console"/>
                <a:cs typeface="Lucida Console"/>
              </a:rPr>
              <a:t>FilledFrame</a:t>
            </a:r>
            <a:r>
              <a:rPr sz="1500" spc="-10" dirty="0">
                <a:latin typeface="Lucida Sans Unicode"/>
                <a:cs typeface="Lucida Sans Unicode"/>
              </a:rPr>
              <a:t>. </a:t>
            </a:r>
            <a:r>
              <a:rPr sz="1500" spc="-80" dirty="0">
                <a:latin typeface="Lucida Sans Unicode"/>
                <a:cs typeface="Lucida Sans Unicode"/>
              </a:rPr>
              <a:t>It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35" dirty="0">
                <a:latin typeface="Lucida Sans Unicode"/>
                <a:cs typeface="Lucida Sans Unicode"/>
              </a:rPr>
              <a:t>always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100" dirty="0">
                <a:latin typeface="Lucida Sans Unicode"/>
                <a:cs typeface="Lucida Sans Unicode"/>
              </a:rPr>
              <a:t>good </a:t>
            </a:r>
            <a:r>
              <a:rPr sz="1500" spc="-55" dirty="0">
                <a:latin typeface="Lucida Sans Unicode"/>
                <a:cs typeface="Lucida Sans Unicode"/>
              </a:rPr>
              <a:t>idea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40" dirty="0">
                <a:latin typeface="Lucida Sans Unicode"/>
                <a:cs typeface="Lucida Sans Unicode"/>
              </a:rPr>
              <a:t>use </a:t>
            </a:r>
            <a:r>
              <a:rPr sz="1500" spc="-85" dirty="0">
                <a:latin typeface="Lucida Sans Unicode"/>
                <a:cs typeface="Lucida Sans Unicode"/>
              </a:rPr>
              <a:t>the  </a:t>
            </a:r>
            <a:r>
              <a:rPr sz="1500" spc="-100" dirty="0">
                <a:latin typeface="Lucida Sans Unicode"/>
                <a:cs typeface="Lucida Sans Unicode"/>
              </a:rPr>
              <a:t>most </a:t>
            </a:r>
            <a:r>
              <a:rPr sz="1500" spc="-60" dirty="0">
                <a:latin typeface="Lucida Sans Unicode"/>
                <a:cs typeface="Lucida Sans Unicode"/>
              </a:rPr>
              <a:t>general </a:t>
            </a:r>
            <a:r>
              <a:rPr sz="1500" spc="-75" dirty="0">
                <a:latin typeface="Lucida Sans Unicode"/>
                <a:cs typeface="Lucida Sans Unicode"/>
              </a:rPr>
              <a:t>type </a:t>
            </a:r>
            <a:r>
              <a:rPr sz="1500" spc="-70" dirty="0">
                <a:latin typeface="Lucida Sans Unicode"/>
                <a:cs typeface="Lucida Sans Unicode"/>
              </a:rPr>
              <a:t>when </a:t>
            </a:r>
            <a:r>
              <a:rPr sz="1500" spc="-75" dirty="0">
                <a:latin typeface="Lucida Sans Unicode"/>
                <a:cs typeface="Lucida Sans Unicode"/>
              </a:rPr>
              <a:t>declaring </a:t>
            </a:r>
            <a:r>
              <a:rPr sz="1500" spc="5" dirty="0">
                <a:latin typeface="Lucida Sans Unicode"/>
                <a:cs typeface="Lucida Sans Unicode"/>
              </a:rPr>
              <a:t>a</a:t>
            </a:r>
            <a:r>
              <a:rPr sz="1500" spc="35" dirty="0">
                <a:latin typeface="Lucida Sans Unicode"/>
                <a:cs typeface="Lucida Sans Unicode"/>
              </a:rPr>
              <a:t> </a:t>
            </a:r>
            <a:r>
              <a:rPr sz="1500" spc="-60" dirty="0">
                <a:latin typeface="Lucida Sans Unicode"/>
                <a:cs typeface="Lucida Sans Unicode"/>
              </a:rPr>
              <a:t>variable.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3699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15" dirty="0"/>
              <a:t>20.7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14705"/>
            <a:ext cx="5833110" cy="73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How many Java source files are required by the application in Section 20.1.3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when  we use inheritance to declare the frame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class?</a:t>
            </a:r>
          </a:p>
          <a:p>
            <a:pPr marL="298450">
              <a:lnSpc>
                <a:spcPct val="100000"/>
              </a:lnSpc>
              <a:spcBef>
                <a:spcPts val="885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65" dirty="0">
                <a:latin typeface="Lucida Sans Unicode"/>
                <a:cs typeface="Lucida Sans Unicode"/>
              </a:rPr>
              <a:t>Two: </a:t>
            </a:r>
            <a:r>
              <a:rPr sz="1500" spc="-5" dirty="0">
                <a:latin typeface="Lucida Console"/>
                <a:cs typeface="Lucida Console"/>
              </a:rPr>
              <a:t>FilledFrameViewer2</a:t>
            </a:r>
            <a:r>
              <a:rPr sz="1500" spc="-5" dirty="0">
                <a:latin typeface="Lucida Sans Unicode"/>
                <a:cs typeface="Lucida Sans Unicode"/>
              </a:rPr>
              <a:t>,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-10" dirty="0">
                <a:latin typeface="Lucida Console"/>
                <a:cs typeface="Lucida Console"/>
              </a:rPr>
              <a:t>FilledFrame</a:t>
            </a:r>
            <a:r>
              <a:rPr sz="1500" spc="-10" dirty="0">
                <a:latin typeface="Lucida Sans Unicode"/>
                <a:cs typeface="Lucida Sans Unicode"/>
              </a:rPr>
              <a:t>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3953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15" dirty="0"/>
              <a:t>20.8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08926"/>
            <a:ext cx="5762625" cy="1020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sz="1250" dirty="0">
                <a:latin typeface="Arial"/>
                <a:cs typeface="Arial"/>
              </a:rPr>
              <a:t>Why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does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the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Lucida Console"/>
                <a:cs typeface="Lucida Console"/>
              </a:rPr>
              <a:t>createComponents</a:t>
            </a:r>
            <a:r>
              <a:rPr sz="1250" spc="-420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method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of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Lucida Console"/>
                <a:cs typeface="Lucida Console"/>
              </a:rPr>
              <a:t>FilledFrame</a:t>
            </a:r>
            <a:r>
              <a:rPr sz="1250" spc="-420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call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-5" dirty="0">
                <a:latin typeface="Lucida Console"/>
                <a:cs typeface="Lucida Console"/>
              </a:rPr>
              <a:t>add(panel)</a:t>
            </a:r>
            <a:r>
              <a:rPr sz="1250" spc="-5" dirty="0">
                <a:latin typeface="Arial"/>
                <a:cs typeface="Arial"/>
              </a:rPr>
              <a:t>,  </a:t>
            </a:r>
            <a:r>
              <a:rPr sz="1250" dirty="0">
                <a:latin typeface="Arial"/>
                <a:cs typeface="Arial"/>
              </a:rPr>
              <a:t>whereas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the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Lucida Console"/>
                <a:cs typeface="Lucida Console"/>
              </a:rPr>
              <a:t>main</a:t>
            </a:r>
            <a:r>
              <a:rPr sz="1250" spc="-415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method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of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Lucida Console"/>
                <a:cs typeface="Lucida Console"/>
              </a:rPr>
              <a:t>FilledFrameViewer</a:t>
            </a:r>
            <a:r>
              <a:rPr sz="1250" spc="-415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calls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-5" dirty="0">
                <a:latin typeface="Lucida Console"/>
                <a:cs typeface="Lucida Console"/>
              </a:rPr>
              <a:t>frame.add(panel)</a:t>
            </a:r>
            <a:r>
              <a:rPr sz="1250" spc="-5" dirty="0">
                <a:latin typeface="Arial"/>
                <a:cs typeface="Arial"/>
              </a:rPr>
              <a:t>?</a:t>
            </a:r>
            <a:endParaRPr sz="1250" dirty="0">
              <a:latin typeface="Arial"/>
              <a:cs typeface="Arial"/>
            </a:endParaRPr>
          </a:p>
          <a:p>
            <a:pPr marL="298450" marR="537845">
              <a:lnSpc>
                <a:spcPct val="115399"/>
              </a:lnSpc>
              <a:spcBef>
                <a:spcPts val="650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80" dirty="0">
                <a:latin typeface="Lucida Sans Unicode"/>
                <a:cs typeface="Lucida Sans Unicode"/>
              </a:rPr>
              <a:t>It’s </a:t>
            </a:r>
            <a:r>
              <a:rPr sz="1500" spc="-50" dirty="0">
                <a:latin typeface="Lucida Sans Unicode"/>
                <a:cs typeface="Lucida Sans Unicode"/>
              </a:rPr>
              <a:t>an </a:t>
            </a:r>
            <a:r>
              <a:rPr sz="1500" spc="-60" dirty="0">
                <a:latin typeface="Lucida Sans Unicode"/>
                <a:cs typeface="Lucida Sans Unicode"/>
              </a:rPr>
              <a:t>instance </a:t>
            </a:r>
            <a:r>
              <a:rPr sz="1500" spc="-100" dirty="0">
                <a:latin typeface="Lucida Sans Unicode"/>
                <a:cs typeface="Lucida Sans Unicode"/>
              </a:rPr>
              <a:t>method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10" dirty="0">
                <a:latin typeface="Lucida Console"/>
                <a:cs typeface="Lucida Console"/>
              </a:rPr>
              <a:t>FilledFrame</a:t>
            </a:r>
            <a:r>
              <a:rPr sz="1500" spc="-10" dirty="0">
                <a:latin typeface="Lucida Sans Unicode"/>
                <a:cs typeface="Lucida Sans Unicode"/>
              </a:rPr>
              <a:t>, </a:t>
            </a:r>
            <a:r>
              <a:rPr sz="1500" spc="-55" dirty="0">
                <a:latin typeface="Lucida Sans Unicode"/>
                <a:cs typeface="Lucida Sans Unicode"/>
              </a:rPr>
              <a:t>so </a:t>
            </a:r>
            <a:r>
              <a:rPr sz="1500" spc="-85" dirty="0">
                <a:latin typeface="Lucida Sans Unicode"/>
                <a:cs typeface="Lucida Sans Unicode"/>
              </a:rPr>
              <a:t>the  </a:t>
            </a:r>
            <a:r>
              <a:rPr sz="1500" spc="-80" dirty="0">
                <a:latin typeface="Lucida Sans Unicode"/>
                <a:cs typeface="Lucida Sans Unicode"/>
              </a:rPr>
              <a:t>frame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105" dirty="0">
                <a:latin typeface="Lucida Sans Unicode"/>
                <a:cs typeface="Lucida Sans Unicode"/>
              </a:rPr>
              <a:t>implicit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-70" dirty="0">
                <a:latin typeface="Lucida Sans Unicode"/>
                <a:cs typeface="Lucida Sans Unicode"/>
              </a:rPr>
              <a:t>parameter.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4080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Common </a:t>
            </a:r>
            <a:r>
              <a:rPr spc="70" dirty="0"/>
              <a:t>Error</a:t>
            </a:r>
            <a:r>
              <a:rPr spc="-150" dirty="0"/>
              <a:t> </a:t>
            </a:r>
            <a:r>
              <a:rPr spc="15" dirty="0"/>
              <a:t>20.1</a:t>
            </a:r>
          </a:p>
        </p:txBody>
      </p:sp>
      <p:sp>
        <p:nvSpPr>
          <p:cNvPr id="4" name="object 4"/>
          <p:cNvSpPr/>
          <p:nvPr/>
        </p:nvSpPr>
        <p:spPr>
          <a:xfrm>
            <a:off x="773176" y="93040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7199" y="824991"/>
            <a:ext cx="367030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40" dirty="0">
                <a:latin typeface="Lucida Sans Unicode"/>
                <a:cs typeface="Lucida Sans Unicode"/>
              </a:rPr>
              <a:t>You </a:t>
            </a:r>
            <a:r>
              <a:rPr sz="1500" spc="-75" dirty="0">
                <a:latin typeface="Lucida Sans Unicode"/>
                <a:cs typeface="Lucida Sans Unicode"/>
              </a:rPr>
              <a:t>add </a:t>
            </a:r>
            <a:r>
              <a:rPr sz="1500" spc="-85" dirty="0">
                <a:latin typeface="Lucida Sans Unicode"/>
                <a:cs typeface="Lucida Sans Unicode"/>
              </a:rPr>
              <a:t>components like </a:t>
            </a:r>
            <a:r>
              <a:rPr sz="1500" spc="-100" dirty="0">
                <a:latin typeface="Lucida Sans Unicode"/>
                <a:cs typeface="Lucida Sans Unicode"/>
              </a:rPr>
              <a:t>buttons </a:t>
            </a:r>
            <a:r>
              <a:rPr sz="1500" spc="-105" dirty="0">
                <a:latin typeface="Lucida Sans Unicode"/>
                <a:cs typeface="Lucida Sans Unicode"/>
              </a:rPr>
              <a:t>or</a:t>
            </a:r>
            <a:r>
              <a:rPr sz="1500" spc="10" dirty="0">
                <a:latin typeface="Lucida Sans Unicode"/>
                <a:cs typeface="Lucida Sans Unicode"/>
              </a:rPr>
              <a:t> </a:t>
            </a:r>
            <a:r>
              <a:rPr sz="1500" spc="-55" dirty="0">
                <a:latin typeface="Lucida Sans Unicode"/>
                <a:cs typeface="Lucida Sans Unicode"/>
              </a:rPr>
              <a:t>labels: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610" y="1138875"/>
            <a:ext cx="5309870" cy="53657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3340" marR="3585845">
              <a:lnSpc>
                <a:spcPct val="100000"/>
              </a:lnSpc>
              <a:spcBef>
                <a:spcPts val="439"/>
              </a:spcBef>
            </a:pPr>
            <a:r>
              <a:rPr sz="900" dirty="0">
                <a:latin typeface="Lucida Console"/>
                <a:cs typeface="Lucida Console"/>
              </a:rPr>
              <a:t>panel.add(button);  panel.add(label);  panel.add(carComponent);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3176" y="184937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3176" y="243649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7199" y="1708759"/>
            <a:ext cx="5243830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z="1500" spc="-75" dirty="0">
                <a:latin typeface="Lucida Sans Unicode"/>
                <a:cs typeface="Lucida Sans Unicode"/>
              </a:rPr>
              <a:t>Default </a:t>
            </a:r>
            <a:r>
              <a:rPr sz="1500" spc="-60" dirty="0">
                <a:latin typeface="Lucida Sans Unicode"/>
                <a:cs typeface="Lucida Sans Unicode"/>
              </a:rPr>
              <a:t>size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-90" dirty="0">
                <a:latin typeface="Lucida Sans Unicode"/>
                <a:cs typeface="Lucida Sans Unicode"/>
              </a:rPr>
              <a:t>component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114" dirty="0">
                <a:latin typeface="Lucida Sans Unicode"/>
                <a:cs typeface="Lucida Sans Unicode"/>
              </a:rPr>
              <a:t>0 </a:t>
            </a:r>
            <a:r>
              <a:rPr sz="1500" spc="-75" dirty="0">
                <a:latin typeface="Lucida Sans Unicode"/>
                <a:cs typeface="Lucida Sans Unicode"/>
              </a:rPr>
              <a:t>by </a:t>
            </a:r>
            <a:r>
              <a:rPr sz="1500" spc="-114" dirty="0">
                <a:latin typeface="Lucida Sans Unicode"/>
                <a:cs typeface="Lucida Sans Unicode"/>
              </a:rPr>
              <a:t>0 </a:t>
            </a:r>
            <a:r>
              <a:rPr sz="1500" spc="-85" dirty="0">
                <a:latin typeface="Lucida Sans Unicode"/>
                <a:cs typeface="Lucida Sans Unicode"/>
              </a:rPr>
              <a:t>pixels </a:t>
            </a:r>
            <a:r>
              <a:rPr sz="1500" spc="-55" dirty="0">
                <a:latin typeface="Lucida Sans Unicode"/>
                <a:cs typeface="Lucida Sans Unicode"/>
              </a:rPr>
              <a:t>so </a:t>
            </a:r>
            <a:r>
              <a:rPr sz="1500" dirty="0">
                <a:latin typeface="Lucida Console"/>
                <a:cs typeface="Lucida Console"/>
              </a:rPr>
              <a:t>car</a:t>
            </a:r>
            <a:r>
              <a:rPr sz="1500" spc="-240" dirty="0">
                <a:latin typeface="Lucida Console"/>
                <a:cs typeface="Lucida Console"/>
              </a:rPr>
              <a:t> </a:t>
            </a:r>
            <a:r>
              <a:rPr sz="1500" spc="-90" dirty="0">
                <a:latin typeface="Lucida Sans Unicode"/>
                <a:cs typeface="Lucida Sans Unicode"/>
              </a:rPr>
              <a:t>component  </a:t>
            </a:r>
            <a:r>
              <a:rPr sz="1500" spc="-95" dirty="0">
                <a:latin typeface="Lucida Sans Unicode"/>
                <a:cs typeface="Lucida Sans Unicode"/>
              </a:rPr>
              <a:t>will </a:t>
            </a:r>
            <a:r>
              <a:rPr sz="1500" spc="-110" dirty="0">
                <a:latin typeface="Lucida Sans Unicode"/>
                <a:cs typeface="Lucida Sans Unicode"/>
              </a:rPr>
              <a:t>not </a:t>
            </a:r>
            <a:r>
              <a:rPr sz="1500" spc="-60" dirty="0">
                <a:latin typeface="Lucida Sans Unicode"/>
                <a:cs typeface="Lucida Sans Unicode"/>
              </a:rPr>
              <a:t>be</a:t>
            </a:r>
            <a:r>
              <a:rPr sz="1500" spc="-50" dirty="0">
                <a:latin typeface="Lucida Sans Unicode"/>
                <a:cs typeface="Lucida Sans Unicode"/>
              </a:rPr>
              <a:t> </a:t>
            </a:r>
            <a:r>
              <a:rPr sz="1500" spc="-65" dirty="0">
                <a:latin typeface="Lucida Sans Unicode"/>
                <a:cs typeface="Lucida Sans Unicode"/>
              </a:rPr>
              <a:t>visible.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500" spc="5" dirty="0">
                <a:latin typeface="Lucida Sans Unicode"/>
                <a:cs typeface="Lucida Sans Unicode"/>
              </a:rPr>
              <a:t>Use</a:t>
            </a:r>
            <a:r>
              <a:rPr sz="1500" spc="-125" dirty="0">
                <a:latin typeface="Lucida Sans Unicode"/>
                <a:cs typeface="Lucida Sans Unicode"/>
              </a:rPr>
              <a:t> </a:t>
            </a:r>
            <a:r>
              <a:rPr sz="1500" spc="-5" dirty="0">
                <a:latin typeface="Lucida Console"/>
                <a:cs typeface="Lucida Console"/>
              </a:rPr>
              <a:t>setPreferredSize</a:t>
            </a:r>
            <a:r>
              <a:rPr sz="1500" spc="-5" dirty="0">
                <a:latin typeface="Lucida Sans Unicode"/>
                <a:cs typeface="Lucida Sans Unicode"/>
              </a:rPr>
              <a:t>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7610" y="2653477"/>
            <a:ext cx="5309870" cy="25527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4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sz="550" spc="-10" dirty="0">
                <a:latin typeface="Lucida Console"/>
                <a:cs typeface="Lucida Console"/>
              </a:rPr>
              <a:t>carComponent.setPreferredSize(new Dimension(CAR_COMPONENT_WIDTH,</a:t>
            </a:r>
            <a:r>
              <a:rPr sz="550" spc="229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CAR_COMPONENT_HEIGHT));</a:t>
            </a:r>
            <a:endParaRPr sz="55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3176" y="308318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7199" y="2977769"/>
            <a:ext cx="320421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60" dirty="0">
                <a:latin typeface="Lucida Sans Unicode"/>
                <a:cs typeface="Lucida Sans Unicode"/>
              </a:rPr>
              <a:t>Only </a:t>
            </a:r>
            <a:r>
              <a:rPr sz="1500" spc="-55" dirty="0">
                <a:latin typeface="Lucida Sans Unicode"/>
                <a:cs typeface="Lucida Sans Unicode"/>
              </a:rPr>
              <a:t>needed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-80" dirty="0">
                <a:latin typeface="Lucida Sans Unicode"/>
                <a:cs typeface="Lucida Sans Unicode"/>
              </a:rPr>
              <a:t>painted</a:t>
            </a:r>
            <a:r>
              <a:rPr sz="1500" spc="-65" dirty="0">
                <a:latin typeface="Lucida Sans Unicode"/>
                <a:cs typeface="Lucida Sans Unicode"/>
              </a:rPr>
              <a:t> </a:t>
            </a:r>
            <a:r>
              <a:rPr sz="1500" spc="-80" dirty="0">
                <a:latin typeface="Lucida Sans Unicode"/>
                <a:cs typeface="Lucida Sans Unicode"/>
              </a:rPr>
              <a:t>components.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Processing </a:t>
            </a:r>
            <a:r>
              <a:rPr spc="65" dirty="0"/>
              <a:t>Text</a:t>
            </a:r>
            <a:r>
              <a:rPr spc="-125" dirty="0"/>
              <a:t> </a:t>
            </a:r>
            <a:r>
              <a:rPr spc="105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06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23698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176" y="181559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176" y="212191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176" y="243675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3176" y="275158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Dialog </a:t>
            </a:r>
            <a:r>
              <a:rPr spc="-80" dirty="0"/>
              <a:t>boxes </a:t>
            </a:r>
            <a:r>
              <a:rPr spc="-65" dirty="0"/>
              <a:t>allows </a:t>
            </a:r>
            <a:r>
              <a:rPr spc="-114" dirty="0"/>
              <a:t>for </a:t>
            </a:r>
            <a:r>
              <a:rPr spc="-60" dirty="0"/>
              <a:t>user</a:t>
            </a:r>
            <a:r>
              <a:rPr spc="45" dirty="0"/>
              <a:t> </a:t>
            </a:r>
            <a:r>
              <a:rPr spc="-105" dirty="0"/>
              <a:t>input.</a:t>
            </a:r>
          </a:p>
          <a:p>
            <a:pPr marL="12700" marR="5080">
              <a:lnSpc>
                <a:spcPct val="115399"/>
              </a:lnSpc>
              <a:spcBef>
                <a:spcPts val="334"/>
              </a:spcBef>
            </a:pPr>
            <a:r>
              <a:rPr spc="-65" dirty="0"/>
              <a:t>Popping </a:t>
            </a:r>
            <a:r>
              <a:rPr spc="-105" dirty="0"/>
              <a:t>up </a:t>
            </a:r>
            <a:r>
              <a:rPr spc="5" dirty="0"/>
              <a:t>a </a:t>
            </a:r>
            <a:r>
              <a:rPr spc="-50" dirty="0"/>
              <a:t>separate </a:t>
            </a:r>
            <a:r>
              <a:rPr spc="-85" dirty="0"/>
              <a:t>dialog </a:t>
            </a:r>
            <a:r>
              <a:rPr spc="-125" dirty="0"/>
              <a:t>box </a:t>
            </a:r>
            <a:r>
              <a:rPr spc="-114" dirty="0"/>
              <a:t>for </a:t>
            </a:r>
            <a:r>
              <a:rPr spc="-30" dirty="0"/>
              <a:t>each </a:t>
            </a:r>
            <a:r>
              <a:rPr spc="-110" dirty="0"/>
              <a:t>input </a:t>
            </a:r>
            <a:r>
              <a:rPr spc="-60" dirty="0"/>
              <a:t>is </a:t>
            </a:r>
            <a:r>
              <a:rPr spc="-110" dirty="0"/>
              <a:t>not </a:t>
            </a:r>
            <a:r>
              <a:rPr spc="5" dirty="0"/>
              <a:t>a </a:t>
            </a:r>
            <a:r>
              <a:rPr spc="-80" dirty="0"/>
              <a:t>natural  </a:t>
            </a:r>
            <a:r>
              <a:rPr spc="-60" dirty="0"/>
              <a:t>user</a:t>
            </a:r>
            <a:r>
              <a:rPr spc="-114" dirty="0"/>
              <a:t> </a:t>
            </a:r>
            <a:r>
              <a:rPr spc="-70" dirty="0"/>
              <a:t>interface.</a:t>
            </a:r>
          </a:p>
          <a:p>
            <a:pPr marL="12700" marR="228600">
              <a:lnSpc>
                <a:spcPct val="134000"/>
              </a:lnSpc>
              <a:spcBef>
                <a:spcPts val="65"/>
              </a:spcBef>
            </a:pPr>
            <a:r>
              <a:rPr spc="-75" dirty="0"/>
              <a:t>Most </a:t>
            </a:r>
            <a:r>
              <a:rPr spc="-70" dirty="0"/>
              <a:t>graphical </a:t>
            </a:r>
            <a:r>
              <a:rPr spc="-90" dirty="0"/>
              <a:t>programs </a:t>
            </a:r>
            <a:r>
              <a:rPr spc="-70" dirty="0"/>
              <a:t>collect </a:t>
            </a:r>
            <a:r>
              <a:rPr spc="-114" dirty="0"/>
              <a:t>text </a:t>
            </a:r>
            <a:r>
              <a:rPr spc="-110" dirty="0"/>
              <a:t>input through </a:t>
            </a:r>
            <a:r>
              <a:rPr spc="-114" dirty="0"/>
              <a:t>text </a:t>
            </a:r>
            <a:r>
              <a:rPr spc="-75" dirty="0"/>
              <a:t>fields.  </a:t>
            </a:r>
            <a:r>
              <a:rPr spc="-45" dirty="0"/>
              <a:t>The </a:t>
            </a:r>
            <a:r>
              <a:rPr spc="-30" dirty="0"/>
              <a:t>JTextField class </a:t>
            </a:r>
            <a:r>
              <a:rPr spc="-75" dirty="0"/>
              <a:t>provides </a:t>
            </a:r>
            <a:r>
              <a:rPr spc="5" dirty="0"/>
              <a:t>a </a:t>
            </a:r>
            <a:r>
              <a:rPr spc="-114" dirty="0"/>
              <a:t>text</a:t>
            </a:r>
            <a:r>
              <a:rPr spc="-195" dirty="0"/>
              <a:t> </a:t>
            </a:r>
            <a:r>
              <a:rPr spc="-85" dirty="0"/>
              <a:t>field.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pc="-30" dirty="0"/>
              <a:t>Specify </a:t>
            </a:r>
            <a:r>
              <a:rPr spc="-85" dirty="0"/>
              <a:t>the </a:t>
            </a:r>
            <a:r>
              <a:rPr spc="-105" dirty="0"/>
              <a:t>width </a:t>
            </a:r>
            <a:r>
              <a:rPr spc="-114" dirty="0"/>
              <a:t>for </a:t>
            </a:r>
            <a:r>
              <a:rPr spc="-85" dirty="0"/>
              <a:t>the </a:t>
            </a:r>
            <a:r>
              <a:rPr spc="-114" dirty="0"/>
              <a:t>text</a:t>
            </a:r>
            <a:r>
              <a:rPr spc="5" dirty="0"/>
              <a:t> </a:t>
            </a:r>
            <a:r>
              <a:rPr spc="-85" dirty="0"/>
              <a:t>field.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pc="-75" dirty="0"/>
              <a:t>If </a:t>
            </a:r>
            <a:r>
              <a:rPr spc="-85" dirty="0"/>
              <a:t>the </a:t>
            </a:r>
            <a:r>
              <a:rPr spc="-60" dirty="0"/>
              <a:t>user </a:t>
            </a:r>
            <a:r>
              <a:rPr spc="-50" dirty="0"/>
              <a:t>exceeds </a:t>
            </a:r>
            <a:r>
              <a:rPr spc="-90" dirty="0"/>
              <a:t>this </a:t>
            </a:r>
            <a:r>
              <a:rPr spc="-100" dirty="0"/>
              <a:t>width, </a:t>
            </a:r>
            <a:r>
              <a:rPr spc="-114" dirty="0"/>
              <a:t>text </a:t>
            </a:r>
            <a:r>
              <a:rPr spc="-95" dirty="0"/>
              <a:t>will </a:t>
            </a:r>
            <a:r>
              <a:rPr spc="-90" dirty="0"/>
              <a:t>‘scroll’</a:t>
            </a:r>
            <a:r>
              <a:rPr spc="130" dirty="0"/>
              <a:t> </a:t>
            </a:r>
            <a:r>
              <a:rPr spc="-90" dirty="0"/>
              <a:t>left.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7610" y="2960055"/>
            <a:ext cx="5309870" cy="40005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138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latin typeface="Lucida Console"/>
                <a:cs typeface="Lucida Console"/>
              </a:rPr>
              <a:t>final int FIELD_WIDTH =</a:t>
            </a:r>
            <a:r>
              <a:rPr sz="600" spc="-2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10;</a:t>
            </a:r>
            <a:endParaRPr sz="600">
              <a:latin typeface="Lucida Console"/>
              <a:cs typeface="Lucida Console"/>
            </a:endParaRPr>
          </a:p>
          <a:p>
            <a:pPr marL="5334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final JTextField rateField = new</a:t>
            </a:r>
            <a:r>
              <a:rPr sz="600" spc="6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JTextField(FIELD_WIDTH);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0521" y="3546979"/>
            <a:ext cx="3990568" cy="927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17717" y="4441571"/>
            <a:ext cx="347916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Figure 4 </a:t>
            </a:r>
            <a:r>
              <a:rPr sz="1500" spc="-70" dirty="0">
                <a:latin typeface="Lucida Sans Unicode"/>
                <a:cs typeface="Lucida Sans Unicode"/>
              </a:rPr>
              <a:t>An </a:t>
            </a:r>
            <a:r>
              <a:rPr sz="1500" spc="-85" dirty="0">
                <a:latin typeface="Lucida Sans Unicode"/>
                <a:cs typeface="Lucida Sans Unicode"/>
              </a:rPr>
              <a:t>Application </a:t>
            </a:r>
            <a:r>
              <a:rPr sz="1500" spc="-105" dirty="0">
                <a:latin typeface="Lucida Sans Unicode"/>
                <a:cs typeface="Lucida Sans Unicode"/>
              </a:rPr>
              <a:t>with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90" dirty="0">
                <a:latin typeface="Lucida Sans Unicode"/>
                <a:cs typeface="Lucida Sans Unicode"/>
              </a:rPr>
              <a:t>Text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spc="-40" dirty="0">
                <a:latin typeface="Lucida Sans Unicode"/>
                <a:cs typeface="Lucida Sans Unicode"/>
              </a:rPr>
              <a:t>Field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Add </a:t>
            </a:r>
            <a:r>
              <a:rPr spc="110" dirty="0"/>
              <a:t>a </a:t>
            </a:r>
            <a:r>
              <a:rPr spc="80" dirty="0"/>
              <a:t>Label </a:t>
            </a:r>
            <a:r>
              <a:rPr spc="135" dirty="0"/>
              <a:t>and</a:t>
            </a:r>
            <a:r>
              <a:rPr spc="-375" dirty="0"/>
              <a:t> </a:t>
            </a:r>
            <a:r>
              <a:rPr spc="110" dirty="0"/>
              <a:t>a </a:t>
            </a:r>
            <a:r>
              <a:rPr spc="85" dirty="0"/>
              <a:t>Button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078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7199" y="825372"/>
            <a:ext cx="273812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85" dirty="0">
                <a:latin typeface="Lucida Sans Unicode"/>
                <a:cs typeface="Lucida Sans Unicode"/>
              </a:rPr>
              <a:t>Add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65" dirty="0">
                <a:latin typeface="Lucida Sans Unicode"/>
                <a:cs typeface="Lucida Sans Unicode"/>
              </a:rPr>
              <a:t>label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60" dirty="0">
                <a:latin typeface="Lucida Sans Unicode"/>
                <a:cs typeface="Lucida Sans Unicode"/>
              </a:rPr>
              <a:t>describe </a:t>
            </a:r>
            <a:r>
              <a:rPr sz="1500" spc="-85" dirty="0">
                <a:latin typeface="Lucida Sans Unicode"/>
                <a:cs typeface="Lucida Sans Unicode"/>
              </a:rPr>
              <a:t>the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spc="-85" dirty="0">
                <a:latin typeface="Lucida Sans Unicode"/>
                <a:cs typeface="Lucida Sans Unicode"/>
              </a:rPr>
              <a:t>field: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610" y="1139256"/>
            <a:ext cx="5309870" cy="26416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138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latin typeface="Lucida Console"/>
                <a:cs typeface="Lucida Console"/>
              </a:rPr>
              <a:t>JLabel rateLabel = new JLabel("Interest Rate:</a:t>
            </a:r>
            <a:r>
              <a:rPr sz="600" spc="4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");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3176" y="156896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176" y="189230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8008" y="2564514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0"/>
                </a:moveTo>
                <a:lnTo>
                  <a:pt x="68072" y="0"/>
                </a:lnTo>
                <a:lnTo>
                  <a:pt x="68072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420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Add </a:t>
            </a:r>
            <a:r>
              <a:rPr spc="5" dirty="0"/>
              <a:t>a </a:t>
            </a:r>
            <a:r>
              <a:rPr spc="-114" dirty="0"/>
              <a:t>button for </a:t>
            </a:r>
            <a:r>
              <a:rPr spc="-60" dirty="0"/>
              <a:t>user </a:t>
            </a:r>
            <a:r>
              <a:rPr spc="-120" dirty="0"/>
              <a:t>to </a:t>
            </a:r>
            <a:r>
              <a:rPr spc="-75" dirty="0"/>
              <a:t>indicate </a:t>
            </a:r>
            <a:r>
              <a:rPr spc="-110" dirty="0"/>
              <a:t>input </a:t>
            </a:r>
            <a:r>
              <a:rPr spc="-60" dirty="0"/>
              <a:t>is</a:t>
            </a:r>
            <a:r>
              <a:rPr spc="120" dirty="0"/>
              <a:t> </a:t>
            </a:r>
            <a:r>
              <a:rPr spc="-75" dirty="0"/>
              <a:t>complete.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>
                <a:latin typeface="Lucida Console"/>
                <a:cs typeface="Lucida Console"/>
              </a:rPr>
              <a:t>actionPerformed</a:t>
            </a:r>
            <a:r>
              <a:rPr spc="-500" dirty="0">
                <a:latin typeface="Lucida Console"/>
                <a:cs typeface="Lucida Console"/>
              </a:rPr>
              <a:t> </a:t>
            </a:r>
            <a:r>
              <a:rPr spc="-100" dirty="0"/>
              <a:t>method</a:t>
            </a:r>
            <a:r>
              <a:rPr spc="-70" dirty="0"/>
              <a:t> </a:t>
            </a:r>
            <a:r>
              <a:rPr spc="-40" dirty="0"/>
              <a:t>can</a:t>
            </a:r>
            <a:r>
              <a:rPr spc="-70" dirty="0"/>
              <a:t> </a:t>
            </a:r>
            <a:r>
              <a:rPr spc="-40" dirty="0"/>
              <a:t>use</a:t>
            </a:r>
            <a:r>
              <a:rPr spc="-70" dirty="0"/>
              <a:t> </a:t>
            </a:r>
            <a:r>
              <a:rPr dirty="0">
                <a:latin typeface="Lucida Console"/>
                <a:cs typeface="Lucida Console"/>
              </a:rPr>
              <a:t>getText</a:t>
            </a:r>
            <a:r>
              <a:rPr spc="-500" dirty="0">
                <a:latin typeface="Lucida Console"/>
                <a:cs typeface="Lucida Console"/>
              </a:rPr>
              <a:t> </a:t>
            </a:r>
            <a:r>
              <a:rPr spc="-120" dirty="0"/>
              <a:t>to</a:t>
            </a:r>
            <a:r>
              <a:rPr spc="-70" dirty="0"/>
              <a:t> </a:t>
            </a:r>
            <a:r>
              <a:rPr spc="-85" dirty="0"/>
              <a:t>get</a:t>
            </a:r>
            <a:r>
              <a:rPr spc="-70" dirty="0"/>
              <a:t> </a:t>
            </a:r>
            <a:r>
              <a:rPr spc="-110" dirty="0"/>
              <a:t>input</a:t>
            </a:r>
            <a:r>
              <a:rPr spc="-70" dirty="0"/>
              <a:t> </a:t>
            </a:r>
            <a:r>
              <a:rPr spc="-5" dirty="0"/>
              <a:t>as</a:t>
            </a:r>
            <a:r>
              <a:rPr spc="-70" dirty="0"/>
              <a:t> </a:t>
            </a:r>
            <a:r>
              <a:rPr spc="5" dirty="0"/>
              <a:t>a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pc="-10" dirty="0">
                <a:latin typeface="Lucida Console"/>
                <a:cs typeface="Lucida Console"/>
              </a:rPr>
              <a:t>String</a:t>
            </a:r>
            <a:r>
              <a:rPr spc="-10" dirty="0"/>
              <a:t>.</a:t>
            </a:r>
          </a:p>
          <a:p>
            <a:pPr marL="355600" marR="1258570">
              <a:lnSpc>
                <a:spcPct val="114799"/>
              </a:lnSpc>
              <a:spcBef>
                <a:spcPts val="860"/>
              </a:spcBef>
            </a:pPr>
            <a:r>
              <a:rPr sz="1800" dirty="0">
                <a:latin typeface="Arial"/>
                <a:cs typeface="Arial"/>
              </a:rPr>
              <a:t>Convert to a numeric value if used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 calculations.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8227" y="3181416"/>
            <a:ext cx="5199380" cy="148082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138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600" spc="15" dirty="0">
                <a:latin typeface="Lucida Console"/>
                <a:cs typeface="Lucida Console"/>
              </a:rPr>
              <a:t>class AddInterestListener implements</a:t>
            </a:r>
            <a:r>
              <a:rPr sz="600" spc="5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ActionListener</a:t>
            </a:r>
            <a:endParaRPr sz="6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{</a:t>
            </a:r>
            <a:endParaRPr sz="600">
              <a:latin typeface="Lucida Console"/>
              <a:cs typeface="Lucida Console"/>
            </a:endParaRPr>
          </a:p>
          <a:p>
            <a:pPr marL="25019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public void actionPerformed(ActionEvent</a:t>
            </a:r>
            <a:r>
              <a:rPr sz="600" spc="4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event)</a:t>
            </a:r>
            <a:endParaRPr sz="600">
              <a:latin typeface="Lucida Console"/>
              <a:cs typeface="Lucida Console"/>
            </a:endParaRPr>
          </a:p>
          <a:p>
            <a:pPr marL="25019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{</a:t>
            </a:r>
            <a:endParaRPr sz="600">
              <a:latin typeface="Lucida Console"/>
              <a:cs typeface="Lucida Console"/>
            </a:endParaRPr>
          </a:p>
          <a:p>
            <a:pPr marL="442595" marR="2137410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double rate = Double.parseDouble(rateField.getText());  double interest = balance * rate /</a:t>
            </a:r>
            <a:r>
              <a:rPr sz="600" spc="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100;</a:t>
            </a:r>
            <a:endParaRPr sz="600">
              <a:latin typeface="Lucida Console"/>
              <a:cs typeface="Lucida Console"/>
            </a:endParaRPr>
          </a:p>
          <a:p>
            <a:pPr marL="442595" marR="2667000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balance = balance + interest;  resultLabel.setText("Balance: " +</a:t>
            </a:r>
            <a:r>
              <a:rPr sz="600" spc="3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balance);</a:t>
            </a:r>
            <a:endParaRPr sz="600">
              <a:latin typeface="Lucida Console"/>
              <a:cs typeface="Lucida Console"/>
            </a:endParaRPr>
          </a:p>
          <a:p>
            <a:pPr marL="25019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}</a:t>
            </a:r>
            <a:endParaRPr sz="6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}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0522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Chapter</a:t>
            </a:r>
            <a:r>
              <a:rPr spc="-30" dirty="0"/>
              <a:t> </a:t>
            </a:r>
            <a:r>
              <a:rPr spc="145" dirty="0"/>
              <a:t>Goals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1524000" y="748688"/>
            <a:ext cx="3812957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41350" y="3400447"/>
            <a:ext cx="6369050" cy="1973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15399"/>
              </a:lnSpc>
              <a:buFont typeface="Arial" charset="0"/>
              <a:buChar char="•"/>
            </a:pPr>
            <a:r>
              <a:rPr lang="en-US" sz="1400" spc="-60" dirty="0" smtClean="0">
                <a:latin typeface="Lucida Sans Unicode"/>
                <a:cs typeface="Lucida Sans Unicode"/>
              </a:rPr>
              <a:t>To </a:t>
            </a:r>
            <a:r>
              <a:rPr lang="en-US" sz="1400" spc="-40" dirty="0" smtClean="0">
                <a:latin typeface="Lucida Sans Unicode"/>
                <a:cs typeface="Lucida Sans Unicode"/>
              </a:rPr>
              <a:t>use </a:t>
            </a:r>
            <a:r>
              <a:rPr lang="en-US" sz="1400" spc="-80" dirty="0" smtClean="0">
                <a:latin typeface="Lucida Sans Unicode"/>
                <a:cs typeface="Lucida Sans Unicode"/>
              </a:rPr>
              <a:t>layout </a:t>
            </a:r>
            <a:r>
              <a:rPr lang="en-US" sz="1400" spc="-60" dirty="0" smtClean="0">
                <a:latin typeface="Lucida Sans Unicode"/>
                <a:cs typeface="Lucida Sans Unicode"/>
              </a:rPr>
              <a:t>managers </a:t>
            </a:r>
            <a:r>
              <a:rPr lang="en-US" sz="1400" spc="-120" dirty="0" smtClean="0">
                <a:latin typeface="Lucida Sans Unicode"/>
                <a:cs typeface="Lucida Sans Unicode"/>
              </a:rPr>
              <a:t>to </a:t>
            </a:r>
            <a:r>
              <a:rPr lang="en-US" sz="1400" spc="-60" dirty="0" smtClean="0">
                <a:latin typeface="Lucida Sans Unicode"/>
                <a:cs typeface="Lucida Sans Unicode"/>
              </a:rPr>
              <a:t>arrange user‑interface </a:t>
            </a:r>
            <a:r>
              <a:rPr lang="en-US" sz="1400" spc="-85" dirty="0" smtClean="0">
                <a:latin typeface="Lucida Sans Unicode"/>
                <a:cs typeface="Lucida Sans Unicode"/>
              </a:rPr>
              <a:t>components  </a:t>
            </a:r>
            <a:r>
              <a:rPr lang="en-US" sz="1400" spc="-100" dirty="0" smtClean="0">
                <a:latin typeface="Lucida Sans Unicode"/>
                <a:cs typeface="Lucida Sans Unicode"/>
              </a:rPr>
              <a:t>in </a:t>
            </a:r>
            <a:r>
              <a:rPr lang="en-US" sz="1400" spc="5" dirty="0" smtClean="0">
                <a:latin typeface="Lucida Sans Unicode"/>
                <a:cs typeface="Lucida Sans Unicode"/>
              </a:rPr>
              <a:t>a</a:t>
            </a:r>
            <a:r>
              <a:rPr lang="en-US" sz="1400" spc="-95" dirty="0" smtClean="0">
                <a:latin typeface="Lucida Sans Unicode"/>
                <a:cs typeface="Lucida Sans Unicode"/>
              </a:rPr>
              <a:t> </a:t>
            </a:r>
            <a:r>
              <a:rPr lang="en-US" sz="1400" spc="-75" dirty="0" smtClean="0">
                <a:latin typeface="Lucida Sans Unicode"/>
                <a:cs typeface="Lucida Sans Unicode"/>
              </a:rPr>
              <a:t>container</a:t>
            </a:r>
            <a:endParaRPr lang="en-US" sz="1400" dirty="0" smtClean="0">
              <a:latin typeface="Lucida Sans Unicode"/>
              <a:cs typeface="Lucida Sans Unicode"/>
            </a:endParaRPr>
          </a:p>
          <a:p>
            <a:pPr marL="298450" marR="608330" indent="-285750">
              <a:lnSpc>
                <a:spcPct val="115399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sz="1400" spc="-60" dirty="0" smtClean="0">
                <a:latin typeface="Lucida Sans Unicode"/>
                <a:cs typeface="Lucida Sans Unicode"/>
              </a:rPr>
              <a:t>To </a:t>
            </a:r>
            <a:r>
              <a:rPr lang="en-US" sz="1400" spc="-40" dirty="0" smtClean="0">
                <a:latin typeface="Lucida Sans Unicode"/>
                <a:cs typeface="Lucida Sans Unicode"/>
              </a:rPr>
              <a:t>use </a:t>
            </a:r>
            <a:r>
              <a:rPr lang="en-US" sz="1400" spc="-114" dirty="0" smtClean="0">
                <a:latin typeface="Lucida Sans Unicode"/>
                <a:cs typeface="Lucida Sans Unicode"/>
              </a:rPr>
              <a:t>text </a:t>
            </a:r>
            <a:r>
              <a:rPr lang="en-US" sz="1400" spc="-85" dirty="0" smtClean="0">
                <a:latin typeface="Lucida Sans Unicode"/>
                <a:cs typeface="Lucida Sans Unicode"/>
              </a:rPr>
              <a:t>components </a:t>
            </a:r>
            <a:r>
              <a:rPr lang="en-US" sz="1400" spc="-120" dirty="0" smtClean="0">
                <a:latin typeface="Lucida Sans Unicode"/>
                <a:cs typeface="Lucida Sans Unicode"/>
              </a:rPr>
              <a:t>to </a:t>
            </a:r>
            <a:r>
              <a:rPr lang="en-US" sz="1400" spc="-70" dirty="0" smtClean="0">
                <a:latin typeface="Lucida Sans Unicode"/>
                <a:cs typeface="Lucida Sans Unicode"/>
              </a:rPr>
              <a:t>capture and display </a:t>
            </a:r>
            <a:r>
              <a:rPr lang="en-US" sz="1400" spc="-114" dirty="0" smtClean="0">
                <a:latin typeface="Lucida Sans Unicode"/>
                <a:cs typeface="Lucida Sans Unicode"/>
              </a:rPr>
              <a:t>text </a:t>
            </a:r>
            <a:r>
              <a:rPr lang="en-US" sz="1400" spc="-100" dirty="0" smtClean="0">
                <a:latin typeface="Lucida Sans Unicode"/>
                <a:cs typeface="Lucida Sans Unicode"/>
              </a:rPr>
              <a:t>in </a:t>
            </a:r>
            <a:r>
              <a:rPr lang="en-US" sz="1400" spc="5" dirty="0" smtClean="0">
                <a:latin typeface="Lucida Sans Unicode"/>
                <a:cs typeface="Lucida Sans Unicode"/>
              </a:rPr>
              <a:t>a  </a:t>
            </a:r>
            <a:r>
              <a:rPr lang="en-US" sz="1400" spc="-70" dirty="0" smtClean="0">
                <a:latin typeface="Lucida Sans Unicode"/>
                <a:cs typeface="Lucida Sans Unicode"/>
              </a:rPr>
              <a:t>graphical</a:t>
            </a:r>
            <a:r>
              <a:rPr lang="en-US" sz="1400" spc="-135" dirty="0" smtClean="0">
                <a:latin typeface="Lucida Sans Unicode"/>
                <a:cs typeface="Lucida Sans Unicode"/>
              </a:rPr>
              <a:t> </a:t>
            </a:r>
            <a:r>
              <a:rPr lang="en-US" sz="1400" spc="-80" dirty="0" smtClean="0">
                <a:latin typeface="Lucida Sans Unicode"/>
                <a:cs typeface="Lucida Sans Unicode"/>
              </a:rPr>
              <a:t>application</a:t>
            </a:r>
            <a:endParaRPr lang="en-US" sz="1400" dirty="0" smtClean="0">
              <a:latin typeface="Lucida Sans Unicode"/>
              <a:cs typeface="Lucida Sans Unicode"/>
            </a:endParaRPr>
          </a:p>
          <a:p>
            <a:pPr marL="298450" marR="121920" indent="-285750">
              <a:lnSpc>
                <a:spcPct val="115399"/>
              </a:lnSpc>
              <a:spcBef>
                <a:spcPts val="334"/>
              </a:spcBef>
              <a:buFont typeface="Arial" charset="0"/>
              <a:buChar char="•"/>
            </a:pPr>
            <a:r>
              <a:rPr lang="en-US" sz="1400" spc="-60" dirty="0" smtClean="0">
                <a:latin typeface="Lucida Sans Unicode"/>
                <a:cs typeface="Lucida Sans Unicode"/>
              </a:rPr>
              <a:t>To </a:t>
            </a:r>
            <a:r>
              <a:rPr lang="en-US" sz="1400" spc="-65" dirty="0" smtClean="0">
                <a:latin typeface="Lucida Sans Unicode"/>
                <a:cs typeface="Lucida Sans Unicode"/>
              </a:rPr>
              <a:t>become </a:t>
            </a:r>
            <a:r>
              <a:rPr lang="en-US" sz="1400" spc="-90" dirty="0" smtClean="0">
                <a:latin typeface="Lucida Sans Unicode"/>
                <a:cs typeface="Lucida Sans Unicode"/>
              </a:rPr>
              <a:t>familiar </a:t>
            </a:r>
            <a:r>
              <a:rPr lang="en-US" sz="1400" spc="-105" dirty="0" smtClean="0">
                <a:latin typeface="Lucida Sans Unicode"/>
                <a:cs typeface="Lucida Sans Unicode"/>
              </a:rPr>
              <a:t>with </a:t>
            </a:r>
            <a:r>
              <a:rPr lang="en-US" sz="1400" spc="-100" dirty="0" smtClean="0">
                <a:latin typeface="Lucida Sans Unicode"/>
                <a:cs typeface="Lucida Sans Unicode"/>
              </a:rPr>
              <a:t>common </a:t>
            </a:r>
            <a:r>
              <a:rPr lang="en-US" sz="1400" spc="-90" dirty="0" smtClean="0">
                <a:latin typeface="Lucida Sans Unicode"/>
                <a:cs typeface="Lucida Sans Unicode"/>
              </a:rPr>
              <a:t>user-interface </a:t>
            </a:r>
            <a:r>
              <a:rPr lang="en-US" sz="1400" spc="-80" dirty="0" smtClean="0">
                <a:latin typeface="Lucida Sans Unicode"/>
                <a:cs typeface="Lucida Sans Unicode"/>
              </a:rPr>
              <a:t>components,  </a:t>
            </a:r>
            <a:r>
              <a:rPr lang="en-US" sz="1400" spc="-60" dirty="0" smtClean="0">
                <a:latin typeface="Lucida Sans Unicode"/>
                <a:cs typeface="Lucida Sans Unicode"/>
              </a:rPr>
              <a:t>such </a:t>
            </a:r>
            <a:r>
              <a:rPr lang="en-US" sz="1400" spc="-5" dirty="0" smtClean="0">
                <a:latin typeface="Lucida Sans Unicode"/>
                <a:cs typeface="Lucida Sans Unicode"/>
              </a:rPr>
              <a:t>as </a:t>
            </a:r>
            <a:r>
              <a:rPr lang="en-US" sz="1400" spc="-85" dirty="0" smtClean="0">
                <a:latin typeface="Lucida Sans Unicode"/>
                <a:cs typeface="Lucida Sans Unicode"/>
              </a:rPr>
              <a:t>radio </a:t>
            </a:r>
            <a:r>
              <a:rPr lang="en-US" sz="1400" spc="-95" dirty="0" smtClean="0">
                <a:latin typeface="Lucida Sans Unicode"/>
                <a:cs typeface="Lucida Sans Unicode"/>
              </a:rPr>
              <a:t>buttons, </a:t>
            </a:r>
            <a:r>
              <a:rPr lang="en-US" sz="1400" spc="-55" dirty="0" smtClean="0">
                <a:latin typeface="Lucida Sans Unicode"/>
                <a:cs typeface="Lucida Sans Unicode"/>
              </a:rPr>
              <a:t>check </a:t>
            </a:r>
            <a:r>
              <a:rPr lang="en-US" sz="1400" spc="-75" dirty="0" smtClean="0">
                <a:latin typeface="Lucida Sans Unicode"/>
                <a:cs typeface="Lucida Sans Unicode"/>
              </a:rPr>
              <a:t>boxes, </a:t>
            </a:r>
            <a:r>
              <a:rPr lang="en-US" sz="1400" spc="-70" dirty="0" smtClean="0">
                <a:latin typeface="Lucida Sans Unicode"/>
                <a:cs typeface="Lucida Sans Unicode"/>
              </a:rPr>
              <a:t>and</a:t>
            </a:r>
            <a:r>
              <a:rPr lang="en-US" sz="1400" spc="-60" dirty="0" smtClean="0">
                <a:latin typeface="Lucida Sans Unicode"/>
                <a:cs typeface="Lucida Sans Unicode"/>
              </a:rPr>
              <a:t> </a:t>
            </a:r>
            <a:r>
              <a:rPr lang="en-US" sz="1400" spc="-75" dirty="0" smtClean="0">
                <a:latin typeface="Lucida Sans Unicode"/>
                <a:cs typeface="Lucida Sans Unicode"/>
              </a:rPr>
              <a:t>menus</a:t>
            </a:r>
            <a:endParaRPr lang="en-US" sz="1400" dirty="0" smtClean="0">
              <a:latin typeface="Lucida Sans Unicode"/>
              <a:cs typeface="Lucida Sans Unicode"/>
            </a:endParaRPr>
          </a:p>
          <a:p>
            <a:pPr marL="298450" indent="-285750">
              <a:lnSpc>
                <a:spcPct val="100000"/>
              </a:lnSpc>
              <a:spcBef>
                <a:spcPts val="680"/>
              </a:spcBef>
              <a:buFont typeface="Arial" charset="0"/>
              <a:buChar char="•"/>
            </a:pPr>
            <a:r>
              <a:rPr lang="en-US" sz="1400" spc="-60" dirty="0" smtClean="0">
                <a:latin typeface="Lucida Sans Unicode"/>
                <a:cs typeface="Lucida Sans Unicode"/>
              </a:rPr>
              <a:t>To </a:t>
            </a:r>
            <a:r>
              <a:rPr lang="en-US" sz="1400" spc="-70" dirty="0" smtClean="0">
                <a:latin typeface="Lucida Sans Unicode"/>
                <a:cs typeface="Lucida Sans Unicode"/>
              </a:rPr>
              <a:t>browse </a:t>
            </a:r>
            <a:r>
              <a:rPr lang="en-US" sz="1400" spc="-85" dirty="0" smtClean="0">
                <a:latin typeface="Lucida Sans Unicode"/>
                <a:cs typeface="Lucida Sans Unicode"/>
              </a:rPr>
              <a:t>the </a:t>
            </a:r>
            <a:r>
              <a:rPr lang="en-US" sz="1400" spc="65" dirty="0" smtClean="0">
                <a:latin typeface="Lucida Sans Unicode"/>
                <a:cs typeface="Lucida Sans Unicode"/>
              </a:rPr>
              <a:t>Java </a:t>
            </a:r>
            <a:r>
              <a:rPr lang="en-US" sz="1400" spc="-90" dirty="0" smtClean="0">
                <a:latin typeface="Lucida Sans Unicode"/>
                <a:cs typeface="Lucida Sans Unicode"/>
              </a:rPr>
              <a:t>documentation</a:t>
            </a:r>
            <a:r>
              <a:rPr lang="en-US" sz="1400" spc="-150" dirty="0" smtClean="0">
                <a:latin typeface="Lucida Sans Unicode"/>
                <a:cs typeface="Lucida Sans Unicode"/>
              </a:rPr>
              <a:t> </a:t>
            </a:r>
            <a:r>
              <a:rPr lang="en-US" sz="1400" spc="-65" dirty="0" smtClean="0">
                <a:latin typeface="Lucida Sans Unicode"/>
                <a:cs typeface="Lucida Sans Unicode"/>
              </a:rPr>
              <a:t>effectively</a:t>
            </a:r>
            <a:endParaRPr lang="en-US"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4716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section_2_1/</a:t>
            </a:r>
            <a:r>
              <a:rPr spc="70" dirty="0">
                <a:solidFill>
                  <a:srgbClr val="000080"/>
                </a:solidFill>
                <a:hlinkClick r:id="rId2"/>
              </a:rPr>
              <a:t>InvestmentFrame2.java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1256" y="1899009"/>
            <a:ext cx="4065904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850" spc="1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211454">
              <a:lnSpc>
                <a:spcPts val="1220"/>
              </a:lnSpc>
            </a:pPr>
            <a:r>
              <a:rPr sz="1050" spc="1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frame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that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shows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growth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of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investment with variable</a:t>
            </a:r>
            <a:r>
              <a:rPr sz="1050" spc="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interest.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010"/>
              </a:lnSpc>
              <a:spcBef>
                <a:spcPts val="10"/>
              </a:spcBef>
            </a:pPr>
            <a:r>
              <a:rPr sz="850" spc="1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850" spc="10" dirty="0">
                <a:latin typeface="Courier New"/>
                <a:cs typeface="Courier New"/>
              </a:rPr>
              <a:t>InvestmentFrame2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extends </a:t>
            </a:r>
            <a:r>
              <a:rPr sz="850" spc="10" dirty="0">
                <a:latin typeface="Courier New"/>
                <a:cs typeface="Courier New"/>
              </a:rPr>
              <a:t>JFrame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11454" marR="925830">
              <a:lnSpc>
                <a:spcPts val="1010"/>
              </a:lnSpc>
              <a:spcBef>
                <a:spcPts val="35"/>
              </a:spcBef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850" spc="10" dirty="0">
                <a:latin typeface="Courier New"/>
                <a:cs typeface="Courier New"/>
              </a:rPr>
              <a:t>FRAME_WIDTH =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450</a:t>
            </a:r>
            <a:r>
              <a:rPr sz="850" spc="10" dirty="0">
                <a:latin typeface="Courier New"/>
                <a:cs typeface="Courier New"/>
              </a:rPr>
              <a:t>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850" spc="10" dirty="0">
                <a:latin typeface="Courier New"/>
                <a:cs typeface="Courier New"/>
              </a:rPr>
              <a:t>FRAME_HEIGHT =</a:t>
            </a:r>
            <a:r>
              <a:rPr sz="85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850" spc="10" dirty="0"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0287" y="2950950"/>
            <a:ext cx="341058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10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850" spc="10" dirty="0">
                <a:latin typeface="Courier New"/>
                <a:cs typeface="Courier New"/>
              </a:rPr>
              <a:t>DEFAULT_RATE =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5</a:t>
            </a:r>
            <a:r>
              <a:rPr sz="850" spc="10" dirty="0">
                <a:latin typeface="Courier New"/>
                <a:cs typeface="Courier New"/>
              </a:rPr>
              <a:t>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850" spc="10" dirty="0">
                <a:latin typeface="Courier New"/>
                <a:cs typeface="Courier New"/>
              </a:rPr>
              <a:t>INITIAL_BALANCE =</a:t>
            </a:r>
            <a:r>
              <a:rPr sz="850" spc="25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1000</a:t>
            </a:r>
            <a:r>
              <a:rPr sz="850" spc="10" dirty="0"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287" y="3334871"/>
            <a:ext cx="1950720" cy="65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5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JLabel</a:t>
            </a:r>
            <a:r>
              <a:rPr sz="850" spc="-35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rateLabel;</a:t>
            </a:r>
            <a:endParaRPr sz="85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40"/>
              </a:spcBef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JTextField</a:t>
            </a:r>
            <a:r>
              <a:rPr sz="850" spc="-20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rateField;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JButton button;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JLabel resultLabel;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double</a:t>
            </a:r>
            <a:r>
              <a:rPr sz="85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balance;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0287" y="4094331"/>
            <a:ext cx="1950720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8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InvestmentFrame2()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11454">
              <a:lnSpc>
                <a:spcPts val="1010"/>
              </a:lnSpc>
            </a:pPr>
            <a:r>
              <a:rPr sz="850" spc="10" dirty="0">
                <a:latin typeface="Courier New"/>
                <a:cs typeface="Courier New"/>
              </a:rPr>
              <a:t>balance =</a:t>
            </a:r>
            <a:r>
              <a:rPr sz="850" spc="-30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INITIAL_BALANCE;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9451" y="4604871"/>
            <a:ext cx="3211830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0" dirty="0">
                <a:latin typeface="Courier New"/>
                <a:cs typeface="Courier New"/>
              </a:rPr>
              <a:t>resultLabel =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850" spc="10" dirty="0">
                <a:latin typeface="Courier New"/>
                <a:cs typeface="Courier New"/>
              </a:rPr>
              <a:t>JLabel(</a:t>
            </a:r>
            <a:r>
              <a:rPr sz="850" spc="10" dirty="0">
                <a:solidFill>
                  <a:srgbClr val="1F9060"/>
                </a:solidFill>
                <a:latin typeface="Courier New"/>
                <a:cs typeface="Courier New"/>
              </a:rPr>
              <a:t>"Balance: " </a:t>
            </a:r>
            <a:r>
              <a:rPr sz="850" spc="10" dirty="0">
                <a:latin typeface="Courier New"/>
                <a:cs typeface="Courier New"/>
              </a:rPr>
              <a:t>+ balance);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786" y="877929"/>
            <a:ext cx="2747010" cy="425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 indent="-199390">
              <a:lnSpc>
                <a:spcPts val="101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java.awt.event.ActionEvent;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java.awt.event.ActionListener;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javax.swing.JButton;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javax.swing.JFrame;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javax.swing.JLabel;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javax.swing.JPanel;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javax.swing.JTextField;</a:t>
            </a:r>
            <a:endParaRPr sz="850">
              <a:latin typeface="Courier New"/>
              <a:cs typeface="Courier New"/>
            </a:endParaRPr>
          </a:p>
          <a:p>
            <a:pPr marR="251460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50">
              <a:latin typeface="Courier New"/>
              <a:cs typeface="Courier New"/>
            </a:endParaRPr>
          </a:p>
          <a:p>
            <a:pPr marR="2514600" algn="ctr">
              <a:lnSpc>
                <a:spcPts val="1010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ct val="100000"/>
              </a:lnSpc>
              <a:spcBef>
                <a:spcPts val="120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10"/>
              </a:lnSpc>
              <a:spcBef>
                <a:spcPts val="50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850">
              <a:latin typeface="Courier New"/>
              <a:cs typeface="Courier New"/>
            </a:endParaRPr>
          </a:p>
          <a:p>
            <a:pPr marR="2580640" algn="ctr">
              <a:lnSpc>
                <a:spcPts val="1010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9451" y="4866491"/>
            <a:ext cx="12204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00"/>
              </a:lnSpc>
            </a:pPr>
            <a:r>
              <a:rPr sz="850" spc="10" dirty="0">
                <a:latin typeface="Courier New"/>
                <a:cs typeface="Courier New"/>
              </a:rPr>
              <a:t>createTextField();  createButton();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25031" y="815699"/>
            <a:ext cx="136138" cy="4254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16522" y="815699"/>
            <a:ext cx="144649" cy="1769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Text</a:t>
            </a:r>
            <a:r>
              <a:rPr spc="-40" dirty="0"/>
              <a:t> </a:t>
            </a:r>
            <a:r>
              <a:rPr spc="130" dirty="0"/>
              <a:t>Areas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167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2379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7199" y="748537"/>
            <a:ext cx="4390390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000"/>
              </a:lnSpc>
            </a:pPr>
            <a:r>
              <a:rPr sz="1500" spc="-35" dirty="0">
                <a:latin typeface="Lucida Sans Unicode"/>
                <a:cs typeface="Lucida Sans Unicode"/>
              </a:rPr>
              <a:t>Create </a:t>
            </a:r>
            <a:r>
              <a:rPr sz="1500" spc="-130" dirty="0">
                <a:latin typeface="Lucida Sans Unicode"/>
                <a:cs typeface="Lucida Sans Unicode"/>
              </a:rPr>
              <a:t>multi-line </a:t>
            </a:r>
            <a:r>
              <a:rPr sz="1500" spc="-114" dirty="0">
                <a:latin typeface="Lucida Sans Unicode"/>
                <a:cs typeface="Lucida Sans Unicode"/>
              </a:rPr>
              <a:t>text </a:t>
            </a:r>
            <a:r>
              <a:rPr sz="1500" spc="-25" dirty="0">
                <a:latin typeface="Lucida Sans Unicode"/>
                <a:cs typeface="Lucida Sans Unicode"/>
              </a:rPr>
              <a:t>areas </a:t>
            </a:r>
            <a:r>
              <a:rPr sz="1500" spc="-105" dirty="0">
                <a:latin typeface="Lucida Sans Unicode"/>
                <a:cs typeface="Lucida Sans Unicode"/>
              </a:rPr>
              <a:t>with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25" dirty="0">
                <a:latin typeface="Lucida Sans Unicode"/>
                <a:cs typeface="Lucida Sans Unicode"/>
              </a:rPr>
              <a:t>JTextArea </a:t>
            </a:r>
            <a:r>
              <a:rPr sz="1500" spc="-80" dirty="0">
                <a:latin typeface="Lucida Sans Unicode"/>
                <a:cs typeface="Lucida Sans Unicode"/>
              </a:rPr>
              <a:t>object.  </a:t>
            </a:r>
            <a:r>
              <a:rPr sz="1500" spc="15" dirty="0">
                <a:latin typeface="Lucida Sans Unicode"/>
                <a:cs typeface="Lucida Sans Unicode"/>
              </a:rPr>
              <a:t>Set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60" dirty="0">
                <a:latin typeface="Lucida Sans Unicode"/>
                <a:cs typeface="Lucida Sans Unicode"/>
              </a:rPr>
              <a:t>size </a:t>
            </a:r>
            <a:r>
              <a:rPr sz="1500" spc="-100" dirty="0">
                <a:latin typeface="Lucida Sans Unicode"/>
                <a:cs typeface="Lucida Sans Unicode"/>
              </a:rPr>
              <a:t>in </a:t>
            </a:r>
            <a:r>
              <a:rPr sz="1500" spc="-75" dirty="0">
                <a:latin typeface="Lucida Sans Unicode"/>
                <a:cs typeface="Lucida Sans Unicode"/>
              </a:rPr>
              <a:t>rows </a:t>
            </a:r>
            <a:r>
              <a:rPr sz="1500" spc="-70" dirty="0">
                <a:latin typeface="Lucida Sans Unicode"/>
                <a:cs typeface="Lucida Sans Unicode"/>
              </a:rPr>
              <a:t>and</a:t>
            </a:r>
            <a:r>
              <a:rPr sz="1500" spc="-90" dirty="0">
                <a:latin typeface="Lucida Sans Unicode"/>
                <a:cs typeface="Lucida Sans Unicode"/>
              </a:rPr>
              <a:t> </a:t>
            </a:r>
            <a:r>
              <a:rPr sz="1500" spc="-80" dirty="0">
                <a:latin typeface="Lucida Sans Unicode"/>
                <a:cs typeface="Lucida Sans Unicode"/>
              </a:rPr>
              <a:t>columns.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610" y="1454978"/>
            <a:ext cx="5309870" cy="52768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3340">
              <a:lnSpc>
                <a:spcPts val="1075"/>
              </a:lnSpc>
              <a:spcBef>
                <a:spcPts val="439"/>
              </a:spcBef>
            </a:pPr>
            <a:r>
              <a:rPr sz="900" dirty="0">
                <a:latin typeface="Lucida Console"/>
                <a:cs typeface="Lucida Console"/>
              </a:rPr>
              <a:t>final int ROWS = 10; // Lines of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text</a:t>
            </a:r>
            <a:endParaRPr sz="900">
              <a:latin typeface="Lucida Console"/>
              <a:cs typeface="Lucida Console"/>
            </a:endParaRPr>
          </a:p>
          <a:p>
            <a:pPr marL="53340" marR="1793875">
              <a:lnSpc>
                <a:spcPts val="1070"/>
              </a:lnSpc>
              <a:spcBef>
                <a:spcPts val="40"/>
              </a:spcBef>
            </a:pPr>
            <a:r>
              <a:rPr sz="900" dirty="0">
                <a:latin typeface="Lucida Console"/>
                <a:cs typeface="Lucida Console"/>
              </a:rPr>
              <a:t>final int COLUMNS = 30; // Characters in each row  JTextArea textArea = new JTextArea(ROWS,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COLUMNS);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3176" y="216548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7199" y="2024862"/>
            <a:ext cx="514159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z="1500" spc="5" dirty="0">
                <a:latin typeface="Lucida Sans Unicode"/>
                <a:cs typeface="Lucida Sans Unicode"/>
              </a:rPr>
              <a:t>Use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dirty="0">
                <a:latin typeface="Lucida Console"/>
                <a:cs typeface="Lucida Console"/>
              </a:rPr>
              <a:t>setText </a:t>
            </a:r>
            <a:r>
              <a:rPr sz="1500" spc="-100" dirty="0">
                <a:latin typeface="Lucida Sans Unicode"/>
                <a:cs typeface="Lucida Sans Unicode"/>
              </a:rPr>
              <a:t>method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55" dirty="0">
                <a:latin typeface="Lucida Sans Unicode"/>
                <a:cs typeface="Lucida Sans Unicode"/>
              </a:rPr>
              <a:t>set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114" dirty="0">
                <a:latin typeface="Lucida Sans Unicode"/>
                <a:cs typeface="Lucida Sans Unicode"/>
              </a:rPr>
              <a:t>text of </a:t>
            </a:r>
            <a:r>
              <a:rPr sz="1500" spc="5" dirty="0">
                <a:latin typeface="Lucida Sans Unicode"/>
                <a:cs typeface="Lucida Sans Unicode"/>
              </a:rPr>
              <a:t>a</a:t>
            </a:r>
            <a:r>
              <a:rPr sz="1500" spc="-250" dirty="0">
                <a:latin typeface="Lucida Sans Unicode"/>
                <a:cs typeface="Lucida Sans Unicode"/>
              </a:rPr>
              <a:t> </a:t>
            </a:r>
            <a:r>
              <a:rPr sz="1500" spc="-114" dirty="0">
                <a:latin typeface="Lucida Sans Unicode"/>
                <a:cs typeface="Lucida Sans Unicode"/>
              </a:rPr>
              <a:t>text </a:t>
            </a:r>
            <a:r>
              <a:rPr sz="1500" spc="-90" dirty="0">
                <a:latin typeface="Lucida Sans Unicode"/>
                <a:cs typeface="Lucida Sans Unicode"/>
              </a:rPr>
              <a:t>field </a:t>
            </a:r>
            <a:r>
              <a:rPr sz="1500" spc="-105" dirty="0">
                <a:latin typeface="Lucida Sans Unicode"/>
                <a:cs typeface="Lucida Sans Unicode"/>
              </a:rPr>
              <a:t>or </a:t>
            </a:r>
            <a:r>
              <a:rPr sz="1500" spc="-114" dirty="0">
                <a:latin typeface="Lucida Sans Unicode"/>
                <a:cs typeface="Lucida Sans Unicode"/>
              </a:rPr>
              <a:t>text  </a:t>
            </a:r>
            <a:r>
              <a:rPr sz="1500" spc="-35" dirty="0">
                <a:latin typeface="Lucida Sans Unicode"/>
                <a:cs typeface="Lucida Sans Unicode"/>
              </a:rPr>
              <a:t>area.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610" y="2646238"/>
            <a:ext cx="5309870" cy="25527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39"/>
              </a:spcBef>
            </a:pPr>
            <a:r>
              <a:rPr sz="900" dirty="0">
                <a:latin typeface="Lucida Console"/>
                <a:cs typeface="Lucida Console"/>
              </a:rPr>
              <a:t>textArea.append(balance +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"\n");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3176" y="307594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7199" y="2970529"/>
            <a:ext cx="406209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20" dirty="0">
                <a:latin typeface="Lucida Sans Unicode"/>
                <a:cs typeface="Lucida Sans Unicode"/>
              </a:rPr>
              <a:t>Can </a:t>
            </a:r>
            <a:r>
              <a:rPr sz="1500" spc="-40" dirty="0">
                <a:latin typeface="Lucida Sans Unicode"/>
                <a:cs typeface="Lucida Sans Unicode"/>
              </a:rPr>
              <a:t>use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114" dirty="0">
                <a:latin typeface="Lucida Sans Unicode"/>
                <a:cs typeface="Lucida Sans Unicode"/>
              </a:rPr>
              <a:t>text </a:t>
            </a:r>
            <a:r>
              <a:rPr sz="1500" spc="-30" dirty="0">
                <a:latin typeface="Lucida Sans Unicode"/>
                <a:cs typeface="Lucida Sans Unicode"/>
              </a:rPr>
              <a:t>area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-70" dirty="0">
                <a:latin typeface="Lucida Sans Unicode"/>
                <a:cs typeface="Lucida Sans Unicode"/>
              </a:rPr>
              <a:t>display purposes</a:t>
            </a:r>
            <a:r>
              <a:rPr sz="1500" spc="15" dirty="0">
                <a:latin typeface="Lucida Sans Unicode"/>
                <a:cs typeface="Lucida Sans Unicode"/>
              </a:rPr>
              <a:t> </a:t>
            </a:r>
            <a:r>
              <a:rPr sz="1500" spc="-80" dirty="0">
                <a:latin typeface="Lucida Sans Unicode"/>
                <a:cs typeface="Lucida Sans Unicode"/>
              </a:rPr>
              <a:t>only.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7610" y="3292922"/>
            <a:ext cx="5309870" cy="25527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39"/>
              </a:spcBef>
            </a:pPr>
            <a:r>
              <a:rPr sz="900" dirty="0">
                <a:latin typeface="Lucida Console"/>
                <a:cs typeface="Lucida Console"/>
              </a:rPr>
              <a:t>textArea.setEditable(false);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>
                <a:latin typeface="Trebuchet MS"/>
                <a:cs typeface="Trebuchet MS"/>
              </a:rPr>
              <a:t>TextComponent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18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980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52692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8008" y="2207644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0"/>
                </a:moveTo>
                <a:lnTo>
                  <a:pt x="68072" y="0"/>
                </a:lnTo>
                <a:lnTo>
                  <a:pt x="68072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176" y="261607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Lucida Console"/>
                <a:cs typeface="Lucida Console"/>
              </a:rPr>
              <a:t>JTextField</a:t>
            </a:r>
            <a:r>
              <a:rPr spc="-505" dirty="0">
                <a:latin typeface="Lucida Console"/>
                <a:cs typeface="Lucida Console"/>
              </a:rPr>
              <a:t> </a:t>
            </a:r>
            <a:r>
              <a:rPr spc="-70" dirty="0"/>
              <a:t>and</a:t>
            </a:r>
            <a:r>
              <a:rPr spc="-75" dirty="0"/>
              <a:t> </a:t>
            </a:r>
            <a:r>
              <a:rPr dirty="0">
                <a:latin typeface="Lucida Console"/>
                <a:cs typeface="Lucida Console"/>
              </a:rPr>
              <a:t>JTextArea</a:t>
            </a:r>
            <a:r>
              <a:rPr spc="-505" dirty="0">
                <a:latin typeface="Lucida Console"/>
                <a:cs typeface="Lucida Console"/>
              </a:rPr>
              <a:t> </a:t>
            </a:r>
            <a:r>
              <a:rPr spc="-40" dirty="0"/>
              <a:t>are</a:t>
            </a:r>
            <a:r>
              <a:rPr spc="-75" dirty="0"/>
              <a:t> </a:t>
            </a:r>
            <a:r>
              <a:rPr spc="-40" dirty="0"/>
              <a:t>subclasses</a:t>
            </a:r>
            <a:r>
              <a:rPr spc="-75" dirty="0"/>
              <a:t> </a:t>
            </a:r>
            <a:r>
              <a:rPr spc="-114" dirty="0"/>
              <a:t>of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pc="-5" dirty="0">
                <a:latin typeface="Lucida Console"/>
                <a:cs typeface="Lucida Console"/>
              </a:rPr>
              <a:t>JTextComponent</a:t>
            </a:r>
            <a:r>
              <a:rPr spc="-5" dirty="0"/>
              <a:t>.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>
                <a:latin typeface="Lucida Console"/>
                <a:cs typeface="Lucida Console"/>
              </a:rPr>
              <a:t>setText</a:t>
            </a:r>
            <a:r>
              <a:rPr spc="-500" dirty="0">
                <a:latin typeface="Lucida Console"/>
                <a:cs typeface="Lucida Console"/>
              </a:rPr>
              <a:t> </a:t>
            </a:r>
            <a:r>
              <a:rPr spc="-70" dirty="0"/>
              <a:t>and </a:t>
            </a:r>
            <a:r>
              <a:rPr dirty="0">
                <a:latin typeface="Lucida Console"/>
                <a:cs typeface="Lucida Console"/>
              </a:rPr>
              <a:t>setEditable</a:t>
            </a:r>
            <a:r>
              <a:rPr spc="-500" dirty="0">
                <a:latin typeface="Lucida Console"/>
                <a:cs typeface="Lucida Console"/>
              </a:rPr>
              <a:t> </a:t>
            </a:r>
            <a:r>
              <a:rPr spc="-40" dirty="0"/>
              <a:t>are</a:t>
            </a:r>
            <a:r>
              <a:rPr spc="-70" dirty="0"/>
              <a:t> </a:t>
            </a:r>
            <a:r>
              <a:rPr spc="-60" dirty="0"/>
              <a:t>declared</a:t>
            </a:r>
            <a:r>
              <a:rPr spc="-70" dirty="0"/>
              <a:t> </a:t>
            </a:r>
            <a:r>
              <a:rPr spc="-100" dirty="0"/>
              <a:t>in</a:t>
            </a:r>
            <a:r>
              <a:rPr spc="-70" dirty="0"/>
              <a:t> </a:t>
            </a:r>
            <a:r>
              <a:rPr spc="-85" dirty="0"/>
              <a:t>the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>
                <a:latin typeface="Lucida Console"/>
                <a:cs typeface="Lucida Console"/>
              </a:rPr>
              <a:t>JTextComponent</a:t>
            </a:r>
            <a:r>
              <a:rPr spc="-580" dirty="0">
                <a:latin typeface="Lucida Console"/>
                <a:cs typeface="Lucida Console"/>
              </a:rPr>
              <a:t> </a:t>
            </a:r>
            <a:r>
              <a:rPr spc="-35" dirty="0"/>
              <a:t>class.</a:t>
            </a:r>
          </a:p>
          <a:p>
            <a:pPr marL="355600">
              <a:lnSpc>
                <a:spcPct val="100000"/>
              </a:lnSpc>
              <a:spcBef>
                <a:spcPts val="1250"/>
              </a:spcBef>
            </a:pPr>
            <a:r>
              <a:rPr sz="1800" dirty="0">
                <a:latin typeface="Arial"/>
                <a:cs typeface="Arial"/>
              </a:rPr>
              <a:t>Inherited by JTextField and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JTextArea.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>
                <a:latin typeface="Lucida Console"/>
                <a:cs typeface="Lucida Console"/>
              </a:rPr>
              <a:t>append</a:t>
            </a:r>
            <a:r>
              <a:rPr spc="-405" dirty="0">
                <a:latin typeface="Lucida Console"/>
                <a:cs typeface="Lucida Console"/>
              </a:rPr>
              <a:t> </a:t>
            </a:r>
            <a:r>
              <a:rPr spc="-100" dirty="0"/>
              <a:t>method </a:t>
            </a:r>
            <a:r>
              <a:rPr spc="-60" dirty="0"/>
              <a:t>is </a:t>
            </a:r>
            <a:r>
              <a:rPr spc="-80" dirty="0"/>
              <a:t>only </a:t>
            </a:r>
            <a:r>
              <a:rPr spc="-60" dirty="0"/>
              <a:t>declared </a:t>
            </a:r>
            <a:r>
              <a:rPr spc="-100" dirty="0"/>
              <a:t>in </a:t>
            </a:r>
            <a:r>
              <a:rPr spc="-10" dirty="0">
                <a:latin typeface="Lucida Console"/>
                <a:cs typeface="Lucida Console"/>
              </a:rPr>
              <a:t>JTextArea</a:t>
            </a:r>
            <a:r>
              <a:rPr spc="-10" dirty="0"/>
              <a:t>.</a:t>
            </a:r>
          </a:p>
        </p:txBody>
      </p:sp>
      <p:sp>
        <p:nvSpPr>
          <p:cNvPr id="8" name="object 2"/>
          <p:cNvSpPr>
            <a:spLocks noChangeAspect="1"/>
          </p:cNvSpPr>
          <p:nvPr/>
        </p:nvSpPr>
        <p:spPr>
          <a:xfrm>
            <a:off x="641350" y="2769894"/>
            <a:ext cx="3260779" cy="246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/>
          <p:nvPr/>
        </p:nvSpPr>
        <p:spPr>
          <a:xfrm>
            <a:off x="2870317" y="5267244"/>
            <a:ext cx="47923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70"/>
              </a:lnSpc>
            </a:pPr>
            <a:r>
              <a:rPr sz="1100" b="1" dirty="0">
                <a:latin typeface="Arial"/>
                <a:cs typeface="Arial"/>
              </a:rPr>
              <a:t>Figure 5 </a:t>
            </a:r>
            <a:r>
              <a:rPr sz="1100" spc="-35" dirty="0">
                <a:latin typeface="Lucida Sans Unicode"/>
                <a:cs typeface="Lucida Sans Unicode"/>
              </a:rPr>
              <a:t>A </a:t>
            </a:r>
            <a:r>
              <a:rPr sz="1100" spc="-25" dirty="0">
                <a:latin typeface="Lucida Sans Unicode"/>
                <a:cs typeface="Lucida Sans Unicode"/>
              </a:rPr>
              <a:t>Part </a:t>
            </a:r>
            <a:r>
              <a:rPr sz="1100" spc="-114" dirty="0">
                <a:latin typeface="Lucida Sans Unicode"/>
                <a:cs typeface="Lucida Sans Unicode"/>
              </a:rPr>
              <a:t>of </a:t>
            </a:r>
            <a:r>
              <a:rPr sz="1100" spc="-85" dirty="0">
                <a:latin typeface="Lucida Sans Unicode"/>
                <a:cs typeface="Lucida Sans Unicode"/>
              </a:rPr>
              <a:t>the </a:t>
            </a:r>
            <a:r>
              <a:rPr sz="1100" spc="-55" dirty="0">
                <a:latin typeface="Lucida Sans Unicode"/>
                <a:cs typeface="Lucida Sans Unicode"/>
              </a:rPr>
              <a:t>Hierarchy </a:t>
            </a:r>
            <a:r>
              <a:rPr sz="1100" spc="-114" dirty="0">
                <a:latin typeface="Lucida Sans Unicode"/>
                <a:cs typeface="Lucida Sans Unicode"/>
              </a:rPr>
              <a:t>of </a:t>
            </a:r>
            <a:r>
              <a:rPr sz="1100" spc="-40" dirty="0">
                <a:latin typeface="Lucida Sans Unicode"/>
                <a:cs typeface="Lucida Sans Unicode"/>
              </a:rPr>
              <a:t>Swing </a:t>
            </a:r>
            <a:r>
              <a:rPr sz="1100" spc="-70" dirty="0">
                <a:latin typeface="Lucida Sans Unicode"/>
                <a:cs typeface="Lucida Sans Unicode"/>
              </a:rPr>
              <a:t>User-Interface  </a:t>
            </a:r>
            <a:r>
              <a:rPr sz="1100" spc="-75" dirty="0">
                <a:latin typeface="Lucida Sans Unicode"/>
                <a:cs typeface="Lucida Sans Unicode"/>
              </a:rPr>
              <a:t>Components</a:t>
            </a:r>
            <a:endParaRPr sz="11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Scrolling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993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7199" y="834516"/>
            <a:ext cx="3322954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60" dirty="0">
                <a:latin typeface="Lucida Sans Unicode"/>
                <a:cs typeface="Lucida Sans Unicode"/>
              </a:rPr>
              <a:t>To </a:t>
            </a:r>
            <a:r>
              <a:rPr sz="1500" spc="-75" dirty="0">
                <a:latin typeface="Lucida Sans Unicode"/>
                <a:cs typeface="Lucida Sans Unicode"/>
              </a:rPr>
              <a:t>add scroll </a:t>
            </a:r>
            <a:r>
              <a:rPr sz="1500" spc="-60" dirty="0">
                <a:latin typeface="Lucida Sans Unicode"/>
                <a:cs typeface="Lucida Sans Unicode"/>
              </a:rPr>
              <a:t>bars, </a:t>
            </a:r>
            <a:r>
              <a:rPr sz="1500" spc="-40" dirty="0">
                <a:latin typeface="Lucida Sans Unicode"/>
                <a:cs typeface="Lucida Sans Unicode"/>
              </a:rPr>
              <a:t>use</a:t>
            </a:r>
            <a:r>
              <a:rPr sz="1500" spc="-30" dirty="0">
                <a:latin typeface="Lucida Sans Unicode"/>
                <a:cs typeface="Lucida Sans Unicode"/>
              </a:rPr>
              <a:t> </a:t>
            </a:r>
            <a:r>
              <a:rPr sz="1500" spc="-10" dirty="0">
                <a:latin typeface="Lucida Console"/>
                <a:cs typeface="Lucida Console"/>
              </a:rPr>
              <a:t>JScrollPane</a:t>
            </a:r>
            <a:r>
              <a:rPr sz="1500" spc="-10" dirty="0">
                <a:latin typeface="Lucida Sans Unicode"/>
                <a:cs typeface="Lucida Sans Unicode"/>
              </a:rPr>
              <a:t>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610" y="1148401"/>
            <a:ext cx="5309870" cy="26416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39"/>
              </a:spcBef>
            </a:pPr>
            <a:r>
              <a:rPr sz="900" dirty="0">
                <a:latin typeface="Lucida Console"/>
                <a:cs typeface="Lucida Console"/>
              </a:rPr>
              <a:t>JScrollPane scrollPane = new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JScrollPane(textArea);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0521" y="1598498"/>
            <a:ext cx="5956079" cy="1608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7717" y="3214623"/>
            <a:ext cx="426720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Figure 6 </a:t>
            </a:r>
            <a:r>
              <a:rPr sz="1050" dirty="0">
                <a:latin typeface="Arial"/>
                <a:cs typeface="Arial"/>
              </a:rPr>
              <a:t>The Investment Application with a Text Area Inside Scroll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Bars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5986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section_2_2/</a:t>
            </a:r>
            <a:r>
              <a:rPr spc="70" dirty="0">
                <a:solidFill>
                  <a:srgbClr val="000080"/>
                </a:solidFill>
                <a:hlinkClick r:id="rId2"/>
              </a:rPr>
              <a:t>InvestmentFrame3.java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1256" y="2154279"/>
            <a:ext cx="4065904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850" spc="1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211454" marR="5080">
              <a:lnSpc>
                <a:spcPts val="1210"/>
              </a:lnSpc>
              <a:spcBef>
                <a:spcPts val="40"/>
              </a:spcBef>
            </a:pPr>
            <a:r>
              <a:rPr sz="1050" spc="1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frame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that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shows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growth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of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investment with variable interest,  using a text</a:t>
            </a:r>
            <a:r>
              <a:rPr sz="1050" spc="-4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area.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994"/>
              </a:lnSpc>
            </a:pPr>
            <a:r>
              <a:rPr sz="850" spc="1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850" spc="10" dirty="0">
                <a:latin typeface="Courier New"/>
                <a:cs typeface="Courier New"/>
              </a:rPr>
              <a:t>InvestmentFrame3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extends </a:t>
            </a:r>
            <a:r>
              <a:rPr sz="850" spc="10" dirty="0">
                <a:latin typeface="Courier New"/>
                <a:cs typeface="Courier New"/>
              </a:rPr>
              <a:t>JFrame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11454" marR="925830">
              <a:lnSpc>
                <a:spcPts val="1010"/>
              </a:lnSpc>
              <a:spcBef>
                <a:spcPts val="35"/>
              </a:spcBef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850" spc="10" dirty="0">
                <a:latin typeface="Courier New"/>
                <a:cs typeface="Courier New"/>
              </a:rPr>
              <a:t>FRAME_WIDTH =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400</a:t>
            </a:r>
            <a:r>
              <a:rPr sz="850" spc="10" dirty="0">
                <a:latin typeface="Courier New"/>
                <a:cs typeface="Courier New"/>
              </a:rPr>
              <a:t>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850" spc="10" dirty="0">
                <a:latin typeface="Courier New"/>
                <a:cs typeface="Courier New"/>
              </a:rPr>
              <a:t>FRAME_HEIGHT =</a:t>
            </a:r>
            <a:r>
              <a:rPr sz="85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250</a:t>
            </a:r>
            <a:r>
              <a:rPr sz="850" spc="10" dirty="0"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0287" y="3359382"/>
            <a:ext cx="287972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10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850" spc="10" dirty="0">
                <a:latin typeface="Courier New"/>
                <a:cs typeface="Courier New"/>
              </a:rPr>
              <a:t>AREA_ROWS =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10</a:t>
            </a:r>
            <a:r>
              <a:rPr sz="850" spc="10" dirty="0">
                <a:latin typeface="Courier New"/>
                <a:cs typeface="Courier New"/>
              </a:rPr>
              <a:t>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850" spc="10" dirty="0">
                <a:latin typeface="Courier New"/>
                <a:cs typeface="Courier New"/>
              </a:rPr>
              <a:t>AREA_COLUMNS =</a:t>
            </a:r>
            <a:r>
              <a:rPr sz="85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30</a:t>
            </a:r>
            <a:r>
              <a:rPr sz="850" spc="10" dirty="0"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287" y="3743303"/>
            <a:ext cx="341058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00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850" spc="10" dirty="0">
                <a:latin typeface="Courier New"/>
                <a:cs typeface="Courier New"/>
              </a:rPr>
              <a:t>DEFAULT_RATE =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5</a:t>
            </a:r>
            <a:r>
              <a:rPr sz="850" spc="10" dirty="0">
                <a:latin typeface="Courier New"/>
                <a:cs typeface="Courier New"/>
              </a:rPr>
              <a:t>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850" spc="10" dirty="0">
                <a:latin typeface="Courier New"/>
                <a:cs typeface="Courier New"/>
              </a:rPr>
              <a:t>INITIAL_BALANCE =</a:t>
            </a:r>
            <a:r>
              <a:rPr sz="850" spc="25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1000</a:t>
            </a:r>
            <a:r>
              <a:rPr sz="850" spc="10" dirty="0"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0287" y="4125192"/>
            <a:ext cx="1950720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10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JLabel rateLabel;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JTextField</a:t>
            </a:r>
            <a:r>
              <a:rPr sz="850" spc="-20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rateField;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JButton button;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JTextArea</a:t>
            </a:r>
            <a:r>
              <a:rPr sz="850" spc="-20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resultArea;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double</a:t>
            </a:r>
            <a:r>
              <a:rPr sz="85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balance;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786" y="877929"/>
            <a:ext cx="2747010" cy="415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 indent="-199390">
              <a:lnSpc>
                <a:spcPts val="101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java.awt.event.ActionEvent;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java.awt.event.ActionListener;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javax.swing.JButton;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javax.swing.JFrame;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javax.swing.JLabel;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javax.swing.JPanel;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javax.swing.JScrollPane;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javax.swing.JTextArea;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javax.swing.JTextField;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0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5"/>
              </a:lnSpc>
              <a:spcBef>
                <a:spcPts val="50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0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0287" y="4885668"/>
            <a:ext cx="1685289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8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InvestmentFrame3()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25031" y="815699"/>
            <a:ext cx="136138" cy="4254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6522" y="815699"/>
            <a:ext cx="144649" cy="1667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5605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15" dirty="0"/>
              <a:t>20.9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15721"/>
            <a:ext cx="5859780" cy="81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What happens if you omit the first </a:t>
            </a:r>
            <a:r>
              <a:rPr sz="1250" dirty="0">
                <a:latin typeface="Lucida Console"/>
                <a:cs typeface="Lucida Console"/>
              </a:rPr>
              <a:t>JLabel</a:t>
            </a:r>
            <a:r>
              <a:rPr sz="1250" spc="-515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object in the program of Section 20.2.1?</a:t>
            </a:r>
          </a:p>
          <a:p>
            <a:pPr marL="298450" marR="255904">
              <a:lnSpc>
                <a:spcPct val="115399"/>
              </a:lnSpc>
              <a:spcBef>
                <a:spcPts val="585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60" dirty="0">
                <a:latin typeface="Lucida Sans Unicode"/>
                <a:cs typeface="Lucida Sans Unicode"/>
              </a:rPr>
              <a:t>Then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114" dirty="0">
                <a:latin typeface="Lucida Sans Unicode"/>
                <a:cs typeface="Lucida Sans Unicode"/>
              </a:rPr>
              <a:t>text </a:t>
            </a:r>
            <a:r>
              <a:rPr sz="1500" spc="-90" dirty="0">
                <a:latin typeface="Lucida Sans Unicode"/>
                <a:cs typeface="Lucida Sans Unicode"/>
              </a:rPr>
              <a:t>field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110" dirty="0">
                <a:latin typeface="Lucida Sans Unicode"/>
                <a:cs typeface="Lucida Sans Unicode"/>
              </a:rPr>
              <a:t>not </a:t>
            </a:r>
            <a:r>
              <a:rPr sz="1500" spc="-60" dirty="0">
                <a:latin typeface="Lucida Sans Unicode"/>
                <a:cs typeface="Lucida Sans Unicode"/>
              </a:rPr>
              <a:t>labeled, </a:t>
            </a:r>
            <a:r>
              <a:rPr sz="1500" spc="-70" dirty="0">
                <a:latin typeface="Lucida Sans Unicode"/>
                <a:cs typeface="Lucida Sans Unicode"/>
              </a:rPr>
              <a:t>and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60" dirty="0">
                <a:latin typeface="Lucida Sans Unicode"/>
                <a:cs typeface="Lucida Sans Unicode"/>
              </a:rPr>
              <a:t>user </a:t>
            </a:r>
            <a:r>
              <a:rPr sz="1500" spc="-95" dirty="0">
                <a:latin typeface="Lucida Sans Unicode"/>
                <a:cs typeface="Lucida Sans Unicode"/>
              </a:rPr>
              <a:t>will </a:t>
            </a:r>
            <a:r>
              <a:rPr sz="1500" spc="-110" dirty="0">
                <a:latin typeface="Lucida Sans Unicode"/>
                <a:cs typeface="Lucida Sans Unicode"/>
              </a:rPr>
              <a:t>not  </a:t>
            </a:r>
            <a:r>
              <a:rPr sz="1500" spc="-100" dirty="0">
                <a:latin typeface="Lucida Sans Unicode"/>
                <a:cs typeface="Lucida Sans Unicode"/>
              </a:rPr>
              <a:t>know </a:t>
            </a:r>
            <a:r>
              <a:rPr sz="1500" spc="-90" dirty="0">
                <a:latin typeface="Lucida Sans Unicode"/>
                <a:cs typeface="Lucida Sans Unicode"/>
              </a:rPr>
              <a:t>its</a:t>
            </a:r>
            <a:r>
              <a:rPr sz="1500" spc="-85" dirty="0">
                <a:latin typeface="Lucida Sans Unicode"/>
                <a:cs typeface="Lucida Sans Unicode"/>
              </a:rPr>
              <a:t> </a:t>
            </a:r>
            <a:r>
              <a:rPr sz="1500" spc="-75" dirty="0">
                <a:latin typeface="Lucida Sans Unicode"/>
                <a:cs typeface="Lucida Sans Unicode"/>
              </a:rPr>
              <a:t>purpose.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6495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08101"/>
            <a:ext cx="558609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If a text field holds an integer, what expression do you use to read its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contents?</a:t>
            </a:r>
          </a:p>
          <a:p>
            <a:pPr marL="64769" algn="ctr">
              <a:lnSpc>
                <a:spcPct val="100000"/>
              </a:lnSpc>
              <a:spcBef>
                <a:spcPts val="930"/>
              </a:spcBef>
            </a:pPr>
            <a:r>
              <a:rPr sz="1500" b="1" dirty="0">
                <a:latin typeface="Arial"/>
                <a:cs typeface="Arial"/>
              </a:rPr>
              <a:t>Answer:</a:t>
            </a:r>
            <a:r>
              <a:rPr sz="1500" b="1" spc="-105" dirty="0">
                <a:latin typeface="Arial"/>
                <a:cs typeface="Arial"/>
              </a:rPr>
              <a:t> </a:t>
            </a:r>
            <a:r>
              <a:rPr sz="1500" dirty="0">
                <a:latin typeface="Lucida Console"/>
                <a:cs typeface="Lucida Console"/>
              </a:rPr>
              <a:t>Integer.parseInt(textField.getText())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6114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07720"/>
            <a:ext cx="5661660" cy="81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What is the difference between a text field and a text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area?</a:t>
            </a:r>
          </a:p>
          <a:p>
            <a:pPr marL="298450" marR="5080">
              <a:lnSpc>
                <a:spcPct val="115399"/>
              </a:lnSpc>
              <a:spcBef>
                <a:spcPts val="585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35" dirty="0">
                <a:latin typeface="Lucida Sans Unicode"/>
                <a:cs typeface="Lucida Sans Unicode"/>
              </a:rPr>
              <a:t>A </a:t>
            </a:r>
            <a:r>
              <a:rPr sz="1500" spc="-114" dirty="0">
                <a:latin typeface="Lucida Sans Unicode"/>
                <a:cs typeface="Lucida Sans Unicode"/>
              </a:rPr>
              <a:t>text </a:t>
            </a:r>
            <a:r>
              <a:rPr sz="1500" spc="-90" dirty="0">
                <a:latin typeface="Lucida Sans Unicode"/>
                <a:cs typeface="Lucida Sans Unicode"/>
              </a:rPr>
              <a:t>field </a:t>
            </a:r>
            <a:r>
              <a:rPr sz="1500" spc="-85" dirty="0">
                <a:latin typeface="Lucida Sans Unicode"/>
                <a:cs typeface="Lucida Sans Unicode"/>
              </a:rPr>
              <a:t>holds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70" dirty="0">
                <a:latin typeface="Lucida Sans Unicode"/>
                <a:cs typeface="Lucida Sans Unicode"/>
              </a:rPr>
              <a:t>single </a:t>
            </a:r>
            <a:r>
              <a:rPr sz="1500" spc="-75" dirty="0">
                <a:latin typeface="Lucida Sans Unicode"/>
                <a:cs typeface="Lucida Sans Unicode"/>
              </a:rPr>
              <a:t>line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105" dirty="0">
                <a:latin typeface="Lucida Sans Unicode"/>
                <a:cs typeface="Lucida Sans Unicode"/>
              </a:rPr>
              <a:t>text;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114" dirty="0">
                <a:latin typeface="Lucida Sans Unicode"/>
                <a:cs typeface="Lucida Sans Unicode"/>
              </a:rPr>
              <a:t>text </a:t>
            </a:r>
            <a:r>
              <a:rPr sz="1500" spc="-30" dirty="0">
                <a:latin typeface="Lucida Sans Unicode"/>
                <a:cs typeface="Lucida Sans Unicode"/>
              </a:rPr>
              <a:t>area </a:t>
            </a:r>
            <a:r>
              <a:rPr sz="1500" spc="-85" dirty="0">
                <a:latin typeface="Lucida Sans Unicode"/>
                <a:cs typeface="Lucida Sans Unicode"/>
              </a:rPr>
              <a:t>holds  </a:t>
            </a:r>
            <a:r>
              <a:rPr sz="1500" spc="-105" dirty="0">
                <a:latin typeface="Lucida Sans Unicode"/>
                <a:cs typeface="Lucida Sans Unicode"/>
              </a:rPr>
              <a:t>multiple</a:t>
            </a:r>
            <a:r>
              <a:rPr sz="1500" spc="-110" dirty="0">
                <a:latin typeface="Lucida Sans Unicode"/>
                <a:cs typeface="Lucida Sans Unicode"/>
              </a:rPr>
              <a:t> </a:t>
            </a:r>
            <a:r>
              <a:rPr sz="1500" spc="-65" dirty="0">
                <a:latin typeface="Lucida Sans Unicode"/>
                <a:cs typeface="Lucida Sans Unicode"/>
              </a:rPr>
              <a:t>lines.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7003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17117"/>
            <a:ext cx="5153025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Why did the </a:t>
            </a:r>
            <a:r>
              <a:rPr sz="1250" dirty="0">
                <a:latin typeface="Lucida Console"/>
                <a:cs typeface="Lucida Console"/>
              </a:rPr>
              <a:t>InvestmentFrame3</a:t>
            </a:r>
            <a:r>
              <a:rPr sz="1250" spc="-515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program call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50" spc="-5" dirty="0">
                <a:latin typeface="Lucida Console"/>
                <a:cs typeface="Lucida Console"/>
              </a:rPr>
              <a:t>resultArea.setEditable(false)</a:t>
            </a:r>
            <a:r>
              <a:rPr sz="1250" spc="-5" dirty="0">
                <a:latin typeface="Arial"/>
                <a:cs typeface="Arial"/>
              </a:rPr>
              <a:t>?</a:t>
            </a:r>
            <a:endParaRPr sz="1250" dirty="0">
              <a:latin typeface="Arial"/>
              <a:cs typeface="Arial"/>
            </a:endParaRPr>
          </a:p>
          <a:p>
            <a:pPr marL="298450" marR="5080">
              <a:lnSpc>
                <a:spcPct val="115399"/>
              </a:lnSpc>
              <a:spcBef>
                <a:spcPts val="585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45" dirty="0">
                <a:latin typeface="Lucida Sans Unicode"/>
                <a:cs typeface="Lucida Sans Unicode"/>
              </a:rPr>
              <a:t>The </a:t>
            </a:r>
            <a:r>
              <a:rPr sz="1500" spc="-114" dirty="0">
                <a:latin typeface="Lucida Sans Unicode"/>
                <a:cs typeface="Lucida Sans Unicode"/>
              </a:rPr>
              <a:t>text </a:t>
            </a:r>
            <a:r>
              <a:rPr sz="1500" spc="-30" dirty="0">
                <a:latin typeface="Lucida Sans Unicode"/>
                <a:cs typeface="Lucida Sans Unicode"/>
              </a:rPr>
              <a:t>area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85" dirty="0">
                <a:latin typeface="Lucida Sans Unicode"/>
                <a:cs typeface="Lucida Sans Unicode"/>
              </a:rPr>
              <a:t>intended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70" dirty="0">
                <a:latin typeface="Lucida Sans Unicode"/>
                <a:cs typeface="Lucida Sans Unicode"/>
              </a:rPr>
              <a:t>display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100" dirty="0">
                <a:latin typeface="Lucida Sans Unicode"/>
                <a:cs typeface="Lucida Sans Unicode"/>
              </a:rPr>
              <a:t>program  </a:t>
            </a:r>
            <a:r>
              <a:rPr sz="1500" spc="-110" dirty="0">
                <a:latin typeface="Lucida Sans Unicode"/>
                <a:cs typeface="Lucida Sans Unicode"/>
              </a:rPr>
              <a:t>output. </a:t>
            </a:r>
            <a:r>
              <a:rPr sz="1500" spc="-80" dirty="0">
                <a:latin typeface="Lucida Sans Unicode"/>
                <a:cs typeface="Lucida Sans Unicode"/>
              </a:rPr>
              <a:t>It </a:t>
            </a:r>
            <a:r>
              <a:rPr sz="1500" spc="-55" dirty="0">
                <a:latin typeface="Lucida Sans Unicode"/>
                <a:cs typeface="Lucida Sans Unicode"/>
              </a:rPr>
              <a:t>does </a:t>
            </a:r>
            <a:r>
              <a:rPr sz="1500" spc="-110" dirty="0">
                <a:latin typeface="Lucida Sans Unicode"/>
                <a:cs typeface="Lucida Sans Unicode"/>
              </a:rPr>
              <a:t>not </a:t>
            </a:r>
            <a:r>
              <a:rPr sz="1500" spc="-70" dirty="0">
                <a:latin typeface="Lucida Sans Unicode"/>
                <a:cs typeface="Lucida Sans Unicode"/>
              </a:rPr>
              <a:t>collect </a:t>
            </a:r>
            <a:r>
              <a:rPr sz="1500" spc="-60" dirty="0">
                <a:latin typeface="Lucida Sans Unicode"/>
                <a:cs typeface="Lucida Sans Unicode"/>
              </a:rPr>
              <a:t>user</a:t>
            </a:r>
            <a:r>
              <a:rPr sz="1500" spc="60" dirty="0">
                <a:latin typeface="Lucida Sans Unicode"/>
                <a:cs typeface="Lucida Sans Unicode"/>
              </a:rPr>
              <a:t> </a:t>
            </a:r>
            <a:r>
              <a:rPr sz="1500" spc="-105" dirty="0">
                <a:latin typeface="Lucida Sans Unicode"/>
                <a:cs typeface="Lucida Sans Unicode"/>
              </a:rPr>
              <a:t>input.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6622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26134"/>
            <a:ext cx="579247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How would you modify the </a:t>
            </a:r>
            <a:r>
              <a:rPr sz="1250" dirty="0">
                <a:latin typeface="Lucida Console"/>
                <a:cs typeface="Lucida Console"/>
              </a:rPr>
              <a:t>InvestmentFrame3</a:t>
            </a:r>
            <a:r>
              <a:rPr sz="1250" spc="-515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program if you didn’t want to use  scroll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bars?</a:t>
            </a:r>
          </a:p>
          <a:p>
            <a:pPr marL="298450">
              <a:lnSpc>
                <a:spcPct val="100000"/>
              </a:lnSpc>
              <a:spcBef>
                <a:spcPts val="885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105" dirty="0">
                <a:latin typeface="Lucida Sans Unicode"/>
                <a:cs typeface="Lucida Sans Unicode"/>
              </a:rPr>
              <a:t>Don’t </a:t>
            </a:r>
            <a:r>
              <a:rPr sz="1500" spc="-85" dirty="0">
                <a:latin typeface="Lucida Sans Unicode"/>
                <a:cs typeface="Lucida Sans Unicode"/>
              </a:rPr>
              <a:t>construct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dirty="0">
                <a:latin typeface="Lucida Console"/>
                <a:cs typeface="Lucida Console"/>
              </a:rPr>
              <a:t>JScrollPane</a:t>
            </a:r>
            <a:r>
              <a:rPr sz="1500" spc="-440" dirty="0">
                <a:latin typeface="Lucida Console"/>
                <a:cs typeface="Lucida Console"/>
              </a:rPr>
              <a:t> </a:t>
            </a:r>
            <a:r>
              <a:rPr sz="1500" spc="-120" dirty="0">
                <a:latin typeface="Lucida Sans Unicode"/>
                <a:cs typeface="Lucida Sans Unicode"/>
              </a:rPr>
              <a:t>but </a:t>
            </a:r>
            <a:r>
              <a:rPr sz="1500" spc="-75" dirty="0">
                <a:latin typeface="Lucida Sans Unicode"/>
                <a:cs typeface="Lucida Sans Unicode"/>
              </a:rPr>
              <a:t>add </a:t>
            </a:r>
            <a:r>
              <a:rPr sz="1500" spc="-85" dirty="0">
                <a:latin typeface="Lucida Sans Unicode"/>
                <a:cs typeface="Lucida Sans Unicode"/>
              </a:rPr>
              <a:t>the</a:t>
            </a:r>
            <a:endParaRPr sz="1500" dirty="0">
              <a:latin typeface="Lucida Sans Unicode"/>
              <a:cs typeface="Lucida Sans Unicode"/>
            </a:endParaRPr>
          </a:p>
          <a:p>
            <a:pPr marL="298450">
              <a:lnSpc>
                <a:spcPct val="100000"/>
              </a:lnSpc>
              <a:spcBef>
                <a:spcPts val="345"/>
              </a:spcBef>
            </a:pPr>
            <a:r>
              <a:rPr sz="1500" dirty="0">
                <a:latin typeface="Lucida Console"/>
                <a:cs typeface="Lucida Console"/>
              </a:rPr>
              <a:t>resultArea</a:t>
            </a:r>
            <a:r>
              <a:rPr sz="1500" spc="-400" dirty="0">
                <a:latin typeface="Lucida Console"/>
                <a:cs typeface="Lucida Console"/>
              </a:rPr>
              <a:t> </a:t>
            </a:r>
            <a:r>
              <a:rPr sz="1500" spc="-85" dirty="0">
                <a:latin typeface="Lucida Sans Unicode"/>
                <a:cs typeface="Lucida Sans Unicode"/>
              </a:rPr>
              <a:t>object </a:t>
            </a:r>
            <a:r>
              <a:rPr sz="1500" spc="-80" dirty="0">
                <a:latin typeface="Lucida Sans Unicode"/>
                <a:cs typeface="Lucida Sans Unicode"/>
              </a:rPr>
              <a:t>directly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60" dirty="0">
                <a:latin typeface="Lucida Sans Unicode"/>
                <a:cs typeface="Lucida Sans Unicode"/>
              </a:rPr>
              <a:t>panel.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Layout</a:t>
            </a:r>
            <a:r>
              <a:rPr spc="-35" dirty="0"/>
              <a:t> </a:t>
            </a:r>
            <a:r>
              <a:rPr spc="140" dirty="0"/>
              <a:t>Management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815699" y="841225"/>
            <a:ext cx="2694301" cy="1920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3176" y="2964711"/>
            <a:ext cx="4973955" cy="1263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37700"/>
              </a:lnSpc>
              <a:buFont typeface="Arial" charset="0"/>
              <a:buChar char="•"/>
            </a:pPr>
            <a:r>
              <a:rPr sz="1500" spc="-55" dirty="0">
                <a:latin typeface="Lucida Sans Unicode"/>
                <a:cs typeface="Lucida Sans Unicode"/>
              </a:rPr>
              <a:t>Build </a:t>
            </a:r>
            <a:r>
              <a:rPr sz="1500" spc="-60" dirty="0">
                <a:latin typeface="Lucida Sans Unicode"/>
                <a:cs typeface="Lucida Sans Unicode"/>
              </a:rPr>
              <a:t>user </a:t>
            </a:r>
            <a:r>
              <a:rPr sz="1500" spc="-70" dirty="0">
                <a:latin typeface="Lucida Sans Unicode"/>
                <a:cs typeface="Lucida Sans Unicode"/>
              </a:rPr>
              <a:t>interface </a:t>
            </a:r>
            <a:r>
              <a:rPr sz="1500" spc="-75" dirty="0">
                <a:latin typeface="Lucida Sans Unicode"/>
                <a:cs typeface="Lucida Sans Unicode"/>
              </a:rPr>
              <a:t>by </a:t>
            </a:r>
            <a:r>
              <a:rPr sz="1500" spc="-90" dirty="0">
                <a:latin typeface="Lucida Sans Unicode"/>
                <a:cs typeface="Lucida Sans Unicode"/>
              </a:rPr>
              <a:t>adding </a:t>
            </a:r>
            <a:r>
              <a:rPr sz="1500" spc="-85" dirty="0">
                <a:latin typeface="Lucida Sans Unicode"/>
                <a:cs typeface="Lucida Sans Unicode"/>
              </a:rPr>
              <a:t>components </a:t>
            </a:r>
            <a:r>
              <a:rPr sz="1500" spc="-110" dirty="0">
                <a:latin typeface="Lucida Sans Unicode"/>
                <a:cs typeface="Lucida Sans Unicode"/>
              </a:rPr>
              <a:t>into </a:t>
            </a:r>
            <a:r>
              <a:rPr sz="1500" spc="-70" dirty="0">
                <a:latin typeface="Lucida Sans Unicode"/>
                <a:cs typeface="Lucida Sans Unicode"/>
              </a:rPr>
              <a:t>containers.  </a:t>
            </a:r>
            <a:endParaRPr lang="en-US" sz="1500" spc="-70" dirty="0" smtClean="0">
              <a:latin typeface="Lucida Sans Unicode"/>
              <a:cs typeface="Lucida Sans Unicode"/>
            </a:endParaRPr>
          </a:p>
          <a:p>
            <a:pPr marL="298450" marR="5080" indent="-285750">
              <a:lnSpc>
                <a:spcPct val="137700"/>
              </a:lnSpc>
              <a:buFont typeface="Arial" charset="0"/>
              <a:buChar char="•"/>
            </a:pPr>
            <a:r>
              <a:rPr sz="1500" spc="5" dirty="0" smtClean="0">
                <a:latin typeface="Lucida Sans Unicode"/>
                <a:cs typeface="Lucida Sans Unicode"/>
              </a:rPr>
              <a:t>Use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80" dirty="0">
                <a:latin typeface="Lucida Sans Unicode"/>
                <a:cs typeface="Lucida Sans Unicode"/>
              </a:rPr>
              <a:t>layout </a:t>
            </a:r>
            <a:r>
              <a:rPr sz="1500" spc="-65" dirty="0">
                <a:latin typeface="Lucida Sans Unicode"/>
                <a:cs typeface="Lucida Sans Unicode"/>
              </a:rPr>
              <a:t>manager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45" dirty="0">
                <a:latin typeface="Lucida Sans Unicode"/>
                <a:cs typeface="Lucida Sans Unicode"/>
              </a:rPr>
              <a:t>place </a:t>
            </a:r>
            <a:r>
              <a:rPr sz="1500" spc="-85" dirty="0">
                <a:latin typeface="Lucida Sans Unicode"/>
                <a:cs typeface="Lucida Sans Unicode"/>
              </a:rPr>
              <a:t>the</a:t>
            </a:r>
            <a:r>
              <a:rPr sz="1500" spc="-145" dirty="0">
                <a:latin typeface="Lucida Sans Unicode"/>
                <a:cs typeface="Lucida Sans Unicode"/>
              </a:rPr>
              <a:t> </a:t>
            </a:r>
            <a:r>
              <a:rPr sz="1500" spc="-80" dirty="0">
                <a:latin typeface="Lucida Sans Unicode"/>
                <a:cs typeface="Lucida Sans Unicode"/>
              </a:rPr>
              <a:t>components.</a:t>
            </a:r>
            <a:endParaRPr sz="1500" dirty="0">
              <a:latin typeface="Lucida Sans Unicode"/>
              <a:cs typeface="Lucida Sans Unicode"/>
            </a:endParaRPr>
          </a:p>
          <a:p>
            <a:pPr marL="298450" indent="-285750">
              <a:lnSpc>
                <a:spcPct val="100000"/>
              </a:lnSpc>
              <a:spcBef>
                <a:spcPts val="610"/>
              </a:spcBef>
              <a:buFont typeface="Arial" charset="0"/>
              <a:buChar char="•"/>
            </a:pPr>
            <a:r>
              <a:rPr sz="1500" spc="20" dirty="0">
                <a:latin typeface="Lucida Sans Unicode"/>
                <a:cs typeface="Lucida Sans Unicode"/>
              </a:rPr>
              <a:t>JFrame </a:t>
            </a:r>
            <a:r>
              <a:rPr sz="1500" spc="-35" dirty="0">
                <a:latin typeface="Lucida Sans Unicode"/>
                <a:cs typeface="Lucida Sans Unicode"/>
              </a:rPr>
              <a:t>uses </a:t>
            </a:r>
            <a:r>
              <a:rPr sz="1500" spc="-40" dirty="0">
                <a:latin typeface="Lucida Sans Unicode"/>
                <a:cs typeface="Lucida Sans Unicode"/>
              </a:rPr>
              <a:t>Flow </a:t>
            </a:r>
            <a:r>
              <a:rPr sz="1500" spc="-80" dirty="0">
                <a:latin typeface="Lucida Sans Unicode"/>
                <a:cs typeface="Lucida Sans Unicode"/>
              </a:rPr>
              <a:t>layout </a:t>
            </a:r>
            <a:r>
              <a:rPr sz="1500" spc="-75" dirty="0">
                <a:latin typeface="Lucida Sans Unicode"/>
                <a:cs typeface="Lucida Sans Unicode"/>
              </a:rPr>
              <a:t>by</a:t>
            </a:r>
            <a:r>
              <a:rPr sz="1500" spc="-195" dirty="0">
                <a:latin typeface="Lucida Sans Unicode"/>
                <a:cs typeface="Lucida Sans Unicode"/>
              </a:rPr>
              <a:t> </a:t>
            </a:r>
            <a:r>
              <a:rPr sz="1500" spc="-80" dirty="0">
                <a:latin typeface="Lucida Sans Unicode"/>
                <a:cs typeface="Lucida Sans Unicode"/>
              </a:rPr>
              <a:t>default.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0" dirty="0"/>
              <a:t>C</a:t>
            </a:r>
            <a:r>
              <a:rPr spc="125" dirty="0"/>
              <a:t>h</a:t>
            </a:r>
            <a:r>
              <a:rPr spc="145" dirty="0"/>
              <a:t>o</a:t>
            </a:r>
            <a:r>
              <a:rPr spc="50" dirty="0"/>
              <a:t>i</a:t>
            </a:r>
            <a:r>
              <a:rPr spc="40" dirty="0"/>
              <a:t>c</a:t>
            </a:r>
            <a:r>
              <a:rPr spc="20" dirty="0"/>
              <a:t>e</a:t>
            </a:r>
            <a:r>
              <a:rPr spc="26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383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7199" y="828421"/>
            <a:ext cx="4241165" cy="99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35" dirty="0">
                <a:latin typeface="Lucida Sans Unicode"/>
                <a:cs typeface="Lucida Sans Unicode"/>
              </a:rPr>
              <a:t>GUI </a:t>
            </a:r>
            <a:r>
              <a:rPr sz="1500" spc="-85" dirty="0">
                <a:latin typeface="Lucida Sans Unicode"/>
                <a:cs typeface="Lucida Sans Unicode"/>
              </a:rPr>
              <a:t>components </a:t>
            </a:r>
            <a:r>
              <a:rPr sz="1500" spc="-114" dirty="0">
                <a:latin typeface="Lucida Sans Unicode"/>
                <a:cs typeface="Lucida Sans Unicode"/>
              </a:rPr>
              <a:t>for</a:t>
            </a:r>
            <a:r>
              <a:rPr sz="1500" spc="-150" dirty="0">
                <a:latin typeface="Lucida Sans Unicode"/>
                <a:cs typeface="Lucida Sans Unicode"/>
              </a:rPr>
              <a:t> </a:t>
            </a:r>
            <a:r>
              <a:rPr sz="1500" spc="-60" dirty="0">
                <a:latin typeface="Lucida Sans Unicode"/>
                <a:cs typeface="Lucida Sans Unicode"/>
              </a:rPr>
              <a:t>selections:</a:t>
            </a:r>
            <a:endParaRPr sz="1500">
              <a:latin typeface="Lucida Sans Unicode"/>
              <a:cs typeface="Lucida Sans Unicode"/>
            </a:endParaRPr>
          </a:p>
          <a:p>
            <a:pPr marL="355600" marR="5080">
              <a:lnSpc>
                <a:spcPct val="131100"/>
              </a:lnSpc>
              <a:spcBef>
                <a:spcPts val="465"/>
              </a:spcBef>
            </a:pPr>
            <a:r>
              <a:rPr sz="1150" spc="-5" dirty="0">
                <a:latin typeface="Arial"/>
                <a:cs typeface="Arial"/>
              </a:rPr>
              <a:t>Radio Buttons For a small set of mutually exclusive choices.  Check Boxes For a binary choice.</a:t>
            </a:r>
            <a:endParaRPr sz="115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25"/>
              </a:spcBef>
            </a:pPr>
            <a:r>
              <a:rPr sz="1150" spc="-5" dirty="0">
                <a:latin typeface="Arial"/>
                <a:cs typeface="Arial"/>
              </a:rPr>
              <a:t>Combo Boxes For a large set of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choices.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610" y="5022029"/>
            <a:ext cx="5309870" cy="235585"/>
          </a:xfrm>
          <a:custGeom>
            <a:avLst/>
            <a:gdLst/>
            <a:ahLst/>
            <a:cxnLst/>
            <a:rect l="l" t="t" r="r" b="b"/>
            <a:pathLst>
              <a:path w="5309870" h="235585">
                <a:moveTo>
                  <a:pt x="0" y="0"/>
                </a:moveTo>
                <a:lnTo>
                  <a:pt x="5309616" y="0"/>
                </a:lnTo>
                <a:lnTo>
                  <a:pt x="5309616" y="235217"/>
                </a:lnTo>
              </a:path>
            </a:pathLst>
          </a:custGeom>
          <a:ln w="85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610" y="5022029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217"/>
                </a:moveTo>
                <a:lnTo>
                  <a:pt x="0" y="0"/>
                </a:lnTo>
              </a:path>
            </a:pathLst>
          </a:custGeom>
          <a:ln w="85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Radio</a:t>
            </a:r>
            <a:r>
              <a:rPr spc="-45" dirty="0"/>
              <a:t> </a:t>
            </a:r>
            <a:r>
              <a:rPr spc="110" dirty="0"/>
              <a:t>Buttons</a:t>
            </a:r>
          </a:p>
        </p:txBody>
      </p:sp>
      <p:sp>
        <p:nvSpPr>
          <p:cNvPr id="5" name="object 5"/>
          <p:cNvSpPr/>
          <p:nvPr/>
        </p:nvSpPr>
        <p:spPr>
          <a:xfrm>
            <a:off x="773176" y="93345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176" y="123977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7199" y="750316"/>
            <a:ext cx="374459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000"/>
              </a:lnSpc>
            </a:pPr>
            <a:r>
              <a:rPr sz="1500" spc="-60" dirty="0">
                <a:latin typeface="Lucida Sans Unicode"/>
                <a:cs typeface="Lucida Sans Unicode"/>
              </a:rPr>
              <a:t>Only </a:t>
            </a:r>
            <a:r>
              <a:rPr sz="1500" spc="-65" dirty="0">
                <a:latin typeface="Lucida Sans Unicode"/>
                <a:cs typeface="Lucida Sans Unicode"/>
              </a:rPr>
              <a:t>one </a:t>
            </a:r>
            <a:r>
              <a:rPr sz="1500" spc="-114" dirty="0">
                <a:latin typeface="Lucida Sans Unicode"/>
                <a:cs typeface="Lucida Sans Unicode"/>
              </a:rPr>
              <a:t>button </a:t>
            </a:r>
            <a:r>
              <a:rPr sz="1500" spc="-100" dirty="0">
                <a:latin typeface="Lucida Sans Unicode"/>
                <a:cs typeface="Lucida Sans Unicode"/>
              </a:rPr>
              <a:t>in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55" dirty="0">
                <a:latin typeface="Lucida Sans Unicode"/>
                <a:cs typeface="Lucida Sans Unicode"/>
              </a:rPr>
              <a:t>set </a:t>
            </a:r>
            <a:r>
              <a:rPr sz="1500" spc="-40" dirty="0">
                <a:latin typeface="Lucida Sans Unicode"/>
                <a:cs typeface="Lucida Sans Unicode"/>
              </a:rPr>
              <a:t>can </a:t>
            </a:r>
            <a:r>
              <a:rPr sz="1500" spc="-60" dirty="0">
                <a:latin typeface="Lucida Sans Unicode"/>
                <a:cs typeface="Lucida Sans Unicode"/>
              </a:rPr>
              <a:t>be </a:t>
            </a:r>
            <a:r>
              <a:rPr sz="1500" spc="-50" dirty="0">
                <a:latin typeface="Lucida Sans Unicode"/>
                <a:cs typeface="Lucida Sans Unicode"/>
              </a:rPr>
              <a:t>selected.  </a:t>
            </a:r>
            <a:r>
              <a:rPr sz="1500" spc="-45" dirty="0">
                <a:latin typeface="Lucida Sans Unicode"/>
                <a:cs typeface="Lucida Sans Unicode"/>
              </a:rPr>
              <a:t>Selecting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114" dirty="0">
                <a:latin typeface="Lucida Sans Unicode"/>
                <a:cs typeface="Lucida Sans Unicode"/>
              </a:rPr>
              <a:t>button </a:t>
            </a:r>
            <a:r>
              <a:rPr sz="1500" spc="-45" dirty="0">
                <a:latin typeface="Lucida Sans Unicode"/>
                <a:cs typeface="Lucida Sans Unicode"/>
              </a:rPr>
              <a:t>clears </a:t>
            </a:r>
            <a:r>
              <a:rPr sz="1500" spc="-70" dirty="0">
                <a:latin typeface="Lucida Sans Unicode"/>
                <a:cs typeface="Lucida Sans Unicode"/>
              </a:rPr>
              <a:t>previous</a:t>
            </a:r>
            <a:r>
              <a:rPr sz="1500" spc="-95" dirty="0">
                <a:latin typeface="Lucida Sans Unicode"/>
                <a:cs typeface="Lucida Sans Unicode"/>
              </a:rPr>
              <a:t> </a:t>
            </a:r>
            <a:r>
              <a:rPr sz="1500" spc="-65" dirty="0">
                <a:latin typeface="Lucida Sans Unicode"/>
                <a:cs typeface="Lucida Sans Unicode"/>
              </a:rPr>
              <a:t>selection.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0521" y="1581486"/>
            <a:ext cx="1846389" cy="867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3176" y="301815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3176" y="334150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7199" y="2522982"/>
            <a:ext cx="4414520" cy="96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750" i="1" dirty="0">
                <a:latin typeface="Arial"/>
                <a:cs typeface="Arial"/>
              </a:rPr>
              <a:t>In an old fashioned radio, pushing down one station button released the</a:t>
            </a:r>
            <a:r>
              <a:rPr sz="750" i="1" spc="-105" dirty="0">
                <a:latin typeface="Arial"/>
                <a:cs typeface="Arial"/>
              </a:rPr>
              <a:t> </a:t>
            </a:r>
            <a:r>
              <a:rPr sz="750" i="1" dirty="0">
                <a:latin typeface="Arial"/>
                <a:cs typeface="Arial"/>
              </a:rPr>
              <a:t>others.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500" spc="-35" dirty="0">
                <a:latin typeface="Lucida Sans Unicode"/>
                <a:cs typeface="Lucida Sans Unicode"/>
              </a:rPr>
              <a:t>Create </a:t>
            </a:r>
            <a:r>
              <a:rPr sz="1500" spc="-30" dirty="0">
                <a:latin typeface="Lucida Sans Unicode"/>
                <a:cs typeface="Lucida Sans Unicode"/>
              </a:rPr>
              <a:t>each </a:t>
            </a:r>
            <a:r>
              <a:rPr sz="1500" spc="-114" dirty="0">
                <a:latin typeface="Lucida Sans Unicode"/>
                <a:cs typeface="Lucida Sans Unicode"/>
              </a:rPr>
              <a:t>button</a:t>
            </a:r>
            <a:r>
              <a:rPr sz="1500" spc="-185" dirty="0">
                <a:latin typeface="Lucida Sans Unicode"/>
                <a:cs typeface="Lucida Sans Unicode"/>
              </a:rPr>
              <a:t> </a:t>
            </a:r>
            <a:r>
              <a:rPr sz="1500" spc="-80" dirty="0">
                <a:latin typeface="Lucida Sans Unicode"/>
                <a:cs typeface="Lucida Sans Unicode"/>
              </a:rPr>
              <a:t>individually.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500" spc="-85" dirty="0">
                <a:latin typeface="Lucida Sans Unicode"/>
                <a:cs typeface="Lucida Sans Unicode"/>
              </a:rPr>
              <a:t>Add </a:t>
            </a:r>
            <a:r>
              <a:rPr sz="1500" spc="-65" dirty="0">
                <a:latin typeface="Lucida Sans Unicode"/>
                <a:cs typeface="Lucida Sans Unicode"/>
              </a:rPr>
              <a:t>all </a:t>
            </a:r>
            <a:r>
              <a:rPr sz="1500" spc="-100" dirty="0">
                <a:latin typeface="Lucida Sans Unicode"/>
                <a:cs typeface="Lucida Sans Unicode"/>
              </a:rPr>
              <a:t>buttons in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55" dirty="0">
                <a:latin typeface="Lucida Sans Unicode"/>
                <a:cs typeface="Lucida Sans Unicode"/>
              </a:rPr>
              <a:t>set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dirty="0">
                <a:latin typeface="Lucida Console"/>
                <a:cs typeface="Lucida Console"/>
              </a:rPr>
              <a:t>ButtonGroup</a:t>
            </a:r>
            <a:r>
              <a:rPr sz="1500" spc="-409" dirty="0">
                <a:latin typeface="Lucida Console"/>
                <a:cs typeface="Lucida Console"/>
              </a:rPr>
              <a:t> </a:t>
            </a:r>
            <a:r>
              <a:rPr sz="1500" spc="-80" dirty="0">
                <a:latin typeface="Lucida Sans Unicode"/>
                <a:cs typeface="Lucida Sans Unicode"/>
              </a:rPr>
              <a:t>object: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7610" y="3549972"/>
            <a:ext cx="5309870" cy="108077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3340" marR="2588895">
              <a:lnSpc>
                <a:spcPct val="148900"/>
              </a:lnSpc>
              <a:spcBef>
                <a:spcPts val="229"/>
              </a:spcBef>
            </a:pPr>
            <a:r>
              <a:rPr sz="600" spc="15" dirty="0">
                <a:latin typeface="Lucida Console"/>
                <a:cs typeface="Lucida Console"/>
              </a:rPr>
              <a:t>JRadioButton smallButton = new JRadioButton("Small");  JRadioButton mediumButton = new JRadioButton("Medium");  JRadioButton largeButton = new JRadioButton("Large");  ButtonGroup group = new ButtonGroup();  group.add(smallButton);</a:t>
            </a:r>
            <a:endParaRPr sz="600">
              <a:latin typeface="Lucida Console"/>
              <a:cs typeface="Lucida Console"/>
            </a:endParaRPr>
          </a:p>
          <a:p>
            <a:pPr marL="53340" marR="4083050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group.add(mediumButton);  group.add(largeButton);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3176" y="480504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27199" y="4699634"/>
            <a:ext cx="532701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Lucida Sans Unicode"/>
                <a:cs typeface="Lucida Sans Unicode"/>
              </a:rPr>
              <a:t>Use </a:t>
            </a:r>
            <a:r>
              <a:rPr sz="1500" dirty="0">
                <a:latin typeface="Lucida Console"/>
                <a:cs typeface="Lucida Console"/>
              </a:rPr>
              <a:t>isSelected</a:t>
            </a:r>
            <a:r>
              <a:rPr sz="1500" spc="-385" dirty="0">
                <a:latin typeface="Lucida Console"/>
                <a:cs typeface="Lucida Console"/>
              </a:rPr>
              <a:t>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114" dirty="0">
                <a:latin typeface="Lucida Sans Unicode"/>
                <a:cs typeface="Lucida Sans Unicode"/>
              </a:rPr>
              <a:t>find </a:t>
            </a:r>
            <a:r>
              <a:rPr sz="1500" spc="-110" dirty="0">
                <a:latin typeface="Lucida Sans Unicode"/>
                <a:cs typeface="Lucida Sans Unicode"/>
              </a:rPr>
              <a:t>out </a:t>
            </a:r>
            <a:r>
              <a:rPr sz="1500" spc="-80" dirty="0">
                <a:latin typeface="Lucida Sans Unicode"/>
                <a:cs typeface="Lucida Sans Unicode"/>
              </a:rPr>
              <a:t>whether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114" dirty="0">
                <a:latin typeface="Lucida Sans Unicode"/>
                <a:cs typeface="Lucida Sans Unicode"/>
              </a:rPr>
              <a:t>button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50" dirty="0">
                <a:latin typeface="Lucida Sans Unicode"/>
                <a:cs typeface="Lucida Sans Unicode"/>
              </a:rPr>
              <a:t>selected, </a:t>
            </a:r>
            <a:r>
              <a:rPr sz="1500" spc="-80" dirty="0">
                <a:latin typeface="Lucida Sans Unicode"/>
                <a:cs typeface="Lucida Sans Unicode"/>
              </a:rPr>
              <a:t>like: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2878" y="5100688"/>
            <a:ext cx="2531745" cy="10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5" dirty="0">
                <a:latin typeface="Lucida Console"/>
                <a:cs typeface="Lucida Console"/>
              </a:rPr>
              <a:t>if (largeButton.isSelected()) { size = LARGE_SIZE;</a:t>
            </a:r>
            <a:r>
              <a:rPr sz="600" spc="5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}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Radio </a:t>
            </a:r>
            <a:r>
              <a:rPr spc="85" dirty="0"/>
              <a:t>Button</a:t>
            </a:r>
            <a:r>
              <a:rPr spc="-130" dirty="0"/>
              <a:t> </a:t>
            </a:r>
            <a:r>
              <a:rPr spc="105" dirty="0"/>
              <a:t>Panels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396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24028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176" y="15551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176" y="186144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7199" y="828547"/>
            <a:ext cx="450723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Lucida Sans Unicode"/>
                <a:cs typeface="Lucida Sans Unicode"/>
              </a:rPr>
              <a:t>Use a </a:t>
            </a:r>
            <a:r>
              <a:rPr sz="1500" spc="-65" dirty="0">
                <a:latin typeface="Lucida Sans Unicode"/>
                <a:cs typeface="Lucida Sans Unicode"/>
              </a:rPr>
              <a:t>panel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-30" dirty="0">
                <a:latin typeface="Lucida Sans Unicode"/>
                <a:cs typeface="Lucida Sans Unicode"/>
              </a:rPr>
              <a:t>each </a:t>
            </a:r>
            <a:r>
              <a:rPr sz="1500" spc="-55" dirty="0">
                <a:latin typeface="Lucida Sans Unicode"/>
                <a:cs typeface="Lucida Sans Unicode"/>
              </a:rPr>
              <a:t>set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85" dirty="0">
                <a:latin typeface="Lucida Sans Unicode"/>
                <a:cs typeface="Lucida Sans Unicode"/>
              </a:rPr>
              <a:t>radio</a:t>
            </a:r>
            <a:r>
              <a:rPr sz="1500" spc="-114" dirty="0">
                <a:latin typeface="Lucida Sans Unicode"/>
                <a:cs typeface="Lucida Sans Unicode"/>
              </a:rPr>
              <a:t> </a:t>
            </a:r>
            <a:r>
              <a:rPr sz="1500" spc="-95" dirty="0">
                <a:latin typeface="Lucida Sans Unicode"/>
                <a:cs typeface="Lucida Sans Unicode"/>
              </a:rPr>
              <a:t>buttons.</a:t>
            </a:r>
            <a:endParaRPr sz="1500">
              <a:latin typeface="Lucida Sans Unicode"/>
              <a:cs typeface="Lucida Sans Unicode"/>
            </a:endParaRPr>
          </a:p>
          <a:p>
            <a:pPr marL="12700" marR="5080">
              <a:lnSpc>
                <a:spcPts val="2480"/>
              </a:lnSpc>
              <a:spcBef>
                <a:spcPts val="125"/>
              </a:spcBef>
            </a:pPr>
            <a:r>
              <a:rPr sz="1500" spc="-45" dirty="0">
                <a:latin typeface="Lucida Sans Unicode"/>
                <a:cs typeface="Lucida Sans Unicode"/>
              </a:rPr>
              <a:t>The </a:t>
            </a:r>
            <a:r>
              <a:rPr sz="1500" spc="-85" dirty="0">
                <a:latin typeface="Lucida Sans Unicode"/>
                <a:cs typeface="Lucida Sans Unicode"/>
              </a:rPr>
              <a:t>default </a:t>
            </a:r>
            <a:r>
              <a:rPr sz="1500" spc="-90" dirty="0">
                <a:latin typeface="Lucida Sans Unicode"/>
                <a:cs typeface="Lucida Sans Unicode"/>
              </a:rPr>
              <a:t>border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65" dirty="0">
                <a:latin typeface="Lucida Sans Unicode"/>
                <a:cs typeface="Lucida Sans Unicode"/>
              </a:rPr>
              <a:t>panel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75" dirty="0">
                <a:latin typeface="Lucida Sans Unicode"/>
                <a:cs typeface="Lucida Sans Unicode"/>
              </a:rPr>
              <a:t>invisible </a:t>
            </a:r>
            <a:r>
              <a:rPr sz="1500" spc="-60" dirty="0">
                <a:latin typeface="Lucida Sans Unicode"/>
                <a:cs typeface="Lucida Sans Unicode"/>
              </a:rPr>
              <a:t>(no </a:t>
            </a:r>
            <a:r>
              <a:rPr sz="1500" spc="-75" dirty="0">
                <a:latin typeface="Lucida Sans Unicode"/>
                <a:cs typeface="Lucida Sans Unicode"/>
              </a:rPr>
              <a:t>border).  </a:t>
            </a:r>
            <a:r>
              <a:rPr sz="1500" spc="-40" dirty="0">
                <a:latin typeface="Lucida Sans Unicode"/>
                <a:cs typeface="Lucida Sans Unicode"/>
              </a:rPr>
              <a:t>You can </a:t>
            </a:r>
            <a:r>
              <a:rPr sz="1500" spc="-75" dirty="0">
                <a:latin typeface="Lucida Sans Unicode"/>
                <a:cs typeface="Lucida Sans Unicode"/>
              </a:rPr>
              <a:t>add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90" dirty="0">
                <a:latin typeface="Lucida Sans Unicode"/>
                <a:cs typeface="Lucida Sans Unicode"/>
              </a:rPr>
              <a:t>border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65" dirty="0">
                <a:latin typeface="Lucida Sans Unicode"/>
                <a:cs typeface="Lucida Sans Unicode"/>
              </a:rPr>
              <a:t>panel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70" dirty="0">
                <a:latin typeface="Lucida Sans Unicode"/>
                <a:cs typeface="Lucida Sans Unicode"/>
              </a:rPr>
              <a:t>make </a:t>
            </a:r>
            <a:r>
              <a:rPr sz="1500" spc="-125" dirty="0">
                <a:latin typeface="Lucida Sans Unicode"/>
                <a:cs typeface="Lucida Sans Unicode"/>
              </a:rPr>
              <a:t>it</a:t>
            </a:r>
            <a:r>
              <a:rPr sz="1500" spc="-65" dirty="0">
                <a:latin typeface="Lucida Sans Unicode"/>
                <a:cs typeface="Lucida Sans Unicode"/>
              </a:rPr>
              <a:t> visible.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500" spc="-60" dirty="0">
                <a:latin typeface="Lucida Sans Unicode"/>
                <a:cs typeface="Lucida Sans Unicode"/>
              </a:rPr>
              <a:t>Also </a:t>
            </a:r>
            <a:r>
              <a:rPr sz="1500" spc="-75" dirty="0">
                <a:latin typeface="Lucida Sans Unicode"/>
                <a:cs typeface="Lucida Sans Unicode"/>
              </a:rPr>
              <a:t>add </a:t>
            </a:r>
            <a:r>
              <a:rPr sz="1500" spc="5" dirty="0">
                <a:latin typeface="Lucida Sans Unicode"/>
                <a:cs typeface="Lucida Sans Unicode"/>
              </a:rPr>
              <a:t>a</a:t>
            </a:r>
            <a:r>
              <a:rPr sz="1500" spc="-110" dirty="0">
                <a:latin typeface="Lucida Sans Unicode"/>
                <a:cs typeface="Lucida Sans Unicode"/>
              </a:rPr>
              <a:t> </a:t>
            </a:r>
            <a:r>
              <a:rPr sz="1500" spc="-95" dirty="0">
                <a:latin typeface="Lucida Sans Unicode"/>
                <a:cs typeface="Lucida Sans Unicode"/>
              </a:rPr>
              <a:t>title.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8227" y="2078423"/>
            <a:ext cx="5199380" cy="80835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7150" marR="3775710">
              <a:lnSpc>
                <a:spcPct val="148900"/>
              </a:lnSpc>
              <a:spcBef>
                <a:spcPts val="229"/>
              </a:spcBef>
            </a:pPr>
            <a:r>
              <a:rPr sz="600" spc="15" dirty="0">
                <a:latin typeface="Lucida Console"/>
                <a:cs typeface="Lucida Console"/>
              </a:rPr>
              <a:t>JPanel panel = new JPanel();  panel.add(smallButton);  panel.add(mediumButton);  panel.add(largeButton);</a:t>
            </a:r>
            <a:endParaRPr sz="6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panel.setBorder(new TitledBorder(new</a:t>
            </a:r>
            <a:r>
              <a:rPr sz="600" spc="8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EtchedBorder(),"Size"));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7258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User </a:t>
            </a:r>
            <a:r>
              <a:rPr spc="65" dirty="0"/>
              <a:t>Interface</a:t>
            </a:r>
            <a:r>
              <a:rPr spc="-85" dirty="0"/>
              <a:t> </a:t>
            </a:r>
            <a:r>
              <a:rPr spc="140" dirty="0"/>
              <a:t>Components</a:t>
            </a:r>
          </a:p>
        </p:txBody>
      </p:sp>
      <p:sp>
        <p:nvSpPr>
          <p:cNvPr id="4" name="object 4"/>
          <p:cNvSpPr/>
          <p:nvPr/>
        </p:nvSpPr>
        <p:spPr>
          <a:xfrm>
            <a:off x="1130521" y="875258"/>
            <a:ext cx="2790850" cy="3726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7717" y="4572127"/>
            <a:ext cx="489902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Figure 7 </a:t>
            </a:r>
            <a:r>
              <a:rPr sz="1500" spc="-35" dirty="0">
                <a:latin typeface="Lucida Sans Unicode"/>
                <a:cs typeface="Lucida Sans Unicode"/>
              </a:rPr>
              <a:t>A </a:t>
            </a:r>
            <a:r>
              <a:rPr sz="1500" spc="-80" dirty="0">
                <a:latin typeface="Lucida Sans Unicode"/>
                <a:cs typeface="Lucida Sans Unicode"/>
              </a:rPr>
              <a:t>Combo </a:t>
            </a:r>
            <a:r>
              <a:rPr sz="1500" spc="-45" dirty="0">
                <a:latin typeface="Lucida Sans Unicode"/>
                <a:cs typeface="Lucida Sans Unicode"/>
              </a:rPr>
              <a:t>Box, </a:t>
            </a:r>
            <a:r>
              <a:rPr sz="1500" spc="-40" dirty="0">
                <a:latin typeface="Lucida Sans Unicode"/>
                <a:cs typeface="Lucida Sans Unicode"/>
              </a:rPr>
              <a:t>Check </a:t>
            </a:r>
            <a:r>
              <a:rPr sz="1500" spc="-35" dirty="0">
                <a:latin typeface="Lucida Sans Unicode"/>
                <a:cs typeface="Lucida Sans Unicode"/>
              </a:rPr>
              <a:t>Boxes, </a:t>
            </a:r>
            <a:r>
              <a:rPr sz="1500" spc="-70" dirty="0">
                <a:latin typeface="Lucida Sans Unicode"/>
                <a:cs typeface="Lucida Sans Unicode"/>
              </a:rPr>
              <a:t>and </a:t>
            </a:r>
            <a:r>
              <a:rPr sz="1500" spc="-35" dirty="0">
                <a:latin typeface="Lucida Sans Unicode"/>
                <a:cs typeface="Lucida Sans Unicode"/>
              </a:rPr>
              <a:t>Radio</a:t>
            </a:r>
            <a:r>
              <a:rPr sz="1500" spc="-150" dirty="0">
                <a:latin typeface="Lucida Sans Unicode"/>
                <a:cs typeface="Lucida Sans Unicode"/>
              </a:rPr>
              <a:t> </a:t>
            </a:r>
            <a:r>
              <a:rPr sz="1500" spc="-65" dirty="0">
                <a:latin typeface="Lucida Sans Unicode"/>
                <a:cs typeface="Lucida Sans Unicode"/>
              </a:rPr>
              <a:t>Buttons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Check</a:t>
            </a:r>
            <a:r>
              <a:rPr spc="-45" dirty="0"/>
              <a:t> </a:t>
            </a:r>
            <a:r>
              <a:rPr spc="114" dirty="0"/>
              <a:t>Boxes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409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24041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8008" y="1648846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0"/>
                </a:moveTo>
                <a:lnTo>
                  <a:pt x="68072" y="0"/>
                </a:lnTo>
                <a:lnTo>
                  <a:pt x="68072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176" y="236360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176" y="294221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3176" y="324853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3176" y="356337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7199" y="750951"/>
            <a:ext cx="543941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94715">
              <a:lnSpc>
                <a:spcPct val="134000"/>
              </a:lnSpc>
            </a:pPr>
            <a:r>
              <a:rPr sz="1500" spc="-35" dirty="0">
                <a:latin typeface="Lucida Sans Unicode"/>
                <a:cs typeface="Lucida Sans Unicode"/>
              </a:rPr>
              <a:t>A </a:t>
            </a:r>
            <a:r>
              <a:rPr sz="1500" spc="-55" dirty="0">
                <a:latin typeface="Lucida Sans Unicode"/>
                <a:cs typeface="Lucida Sans Unicode"/>
              </a:rPr>
              <a:t>check </a:t>
            </a:r>
            <a:r>
              <a:rPr sz="1500" spc="-125" dirty="0">
                <a:latin typeface="Lucida Sans Unicode"/>
                <a:cs typeface="Lucida Sans Unicode"/>
              </a:rPr>
              <a:t>box </a:t>
            </a:r>
            <a:r>
              <a:rPr sz="1500" spc="-40" dirty="0">
                <a:latin typeface="Lucida Sans Unicode"/>
                <a:cs typeface="Lucida Sans Unicode"/>
              </a:rPr>
              <a:t>has </a:t>
            </a:r>
            <a:r>
              <a:rPr sz="1500" spc="-105" dirty="0">
                <a:latin typeface="Lucida Sans Unicode"/>
                <a:cs typeface="Lucida Sans Unicode"/>
              </a:rPr>
              <a:t>two </a:t>
            </a:r>
            <a:r>
              <a:rPr sz="1500" spc="-55" dirty="0">
                <a:latin typeface="Lucida Sans Unicode"/>
                <a:cs typeface="Lucida Sans Unicode"/>
              </a:rPr>
              <a:t>states: checked </a:t>
            </a:r>
            <a:r>
              <a:rPr sz="1500" spc="-70" dirty="0">
                <a:latin typeface="Lucida Sans Unicode"/>
                <a:cs typeface="Lucida Sans Unicode"/>
              </a:rPr>
              <a:t>and </a:t>
            </a:r>
            <a:r>
              <a:rPr sz="1500" spc="-65" dirty="0">
                <a:latin typeface="Lucida Sans Unicode"/>
                <a:cs typeface="Lucida Sans Unicode"/>
              </a:rPr>
              <a:t>unchecked.  </a:t>
            </a:r>
            <a:r>
              <a:rPr sz="1500" spc="5" dirty="0">
                <a:latin typeface="Lucida Sans Unicode"/>
                <a:cs typeface="Lucida Sans Unicode"/>
              </a:rPr>
              <a:t>Use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-50" dirty="0">
                <a:latin typeface="Lucida Sans Unicode"/>
                <a:cs typeface="Lucida Sans Unicode"/>
              </a:rPr>
              <a:t>choices </a:t>
            </a:r>
            <a:r>
              <a:rPr sz="1500" spc="-95" dirty="0">
                <a:latin typeface="Lucida Sans Unicode"/>
                <a:cs typeface="Lucida Sans Unicode"/>
              </a:rPr>
              <a:t>that </a:t>
            </a:r>
            <a:r>
              <a:rPr sz="1500" spc="-40" dirty="0">
                <a:latin typeface="Lucida Sans Unicode"/>
                <a:cs typeface="Lucida Sans Unicode"/>
              </a:rPr>
              <a:t>are </a:t>
            </a:r>
            <a:r>
              <a:rPr sz="1500" spc="-110" dirty="0">
                <a:latin typeface="Lucida Sans Unicode"/>
                <a:cs typeface="Lucida Sans Unicode"/>
              </a:rPr>
              <a:t>not </a:t>
            </a:r>
            <a:r>
              <a:rPr sz="1500" spc="-90" dirty="0">
                <a:latin typeface="Lucida Sans Unicode"/>
                <a:cs typeface="Lucida Sans Unicode"/>
              </a:rPr>
              <a:t>mutually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spc="-60" dirty="0">
                <a:latin typeface="Lucida Sans Unicode"/>
                <a:cs typeface="Lucida Sans Unicode"/>
              </a:rPr>
              <a:t>exclusive.</a:t>
            </a:r>
            <a:endParaRPr sz="1500">
              <a:latin typeface="Lucida Sans Unicode"/>
              <a:cs typeface="Lucida Sans Unicode"/>
            </a:endParaRPr>
          </a:p>
          <a:p>
            <a:pPr marL="355600" marR="753745">
              <a:lnSpc>
                <a:spcPct val="114799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For example in Figure 7, text may be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Italic,  Bold, both or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neither.</a:t>
            </a:r>
            <a:endParaRPr sz="1800">
              <a:latin typeface="Arial"/>
              <a:cs typeface="Arial"/>
            </a:endParaRPr>
          </a:p>
          <a:p>
            <a:pPr marL="12700" marR="131445">
              <a:lnSpc>
                <a:spcPct val="115399"/>
              </a:lnSpc>
              <a:spcBef>
                <a:spcPts val="875"/>
              </a:spcBef>
            </a:pPr>
            <a:r>
              <a:rPr sz="1500" dirty="0">
                <a:latin typeface="Lucida Sans Unicode"/>
                <a:cs typeface="Lucida Sans Unicode"/>
              </a:rPr>
              <a:t>Because </a:t>
            </a:r>
            <a:r>
              <a:rPr sz="1500" spc="-55" dirty="0">
                <a:latin typeface="Lucida Sans Unicode"/>
                <a:cs typeface="Lucida Sans Unicode"/>
              </a:rPr>
              <a:t>check </a:t>
            </a:r>
            <a:r>
              <a:rPr sz="1500" spc="-125" dirty="0">
                <a:latin typeface="Lucida Sans Unicode"/>
                <a:cs typeface="Lucida Sans Unicode"/>
              </a:rPr>
              <a:t>box </a:t>
            </a:r>
            <a:r>
              <a:rPr sz="1500" spc="-80" dirty="0">
                <a:latin typeface="Lucida Sans Unicode"/>
                <a:cs typeface="Lucida Sans Unicode"/>
              </a:rPr>
              <a:t>settings </a:t>
            </a:r>
            <a:r>
              <a:rPr sz="1500" spc="-100" dirty="0">
                <a:latin typeface="Lucida Sans Unicode"/>
                <a:cs typeface="Lucida Sans Unicode"/>
              </a:rPr>
              <a:t>do </a:t>
            </a:r>
            <a:r>
              <a:rPr sz="1500" spc="-110" dirty="0">
                <a:latin typeface="Lucida Sans Unicode"/>
                <a:cs typeface="Lucida Sans Unicode"/>
              </a:rPr>
              <a:t>not </a:t>
            </a:r>
            <a:r>
              <a:rPr sz="1500" spc="-75" dirty="0">
                <a:latin typeface="Lucida Sans Unicode"/>
                <a:cs typeface="Lucida Sans Unicode"/>
              </a:rPr>
              <a:t>exclude </a:t>
            </a:r>
            <a:r>
              <a:rPr sz="1500" spc="-30" dirty="0">
                <a:latin typeface="Lucida Sans Unicode"/>
                <a:cs typeface="Lucida Sans Unicode"/>
              </a:rPr>
              <a:t>each </a:t>
            </a:r>
            <a:r>
              <a:rPr sz="1500" spc="-85" dirty="0">
                <a:latin typeface="Lucida Sans Unicode"/>
                <a:cs typeface="Lucida Sans Unicode"/>
              </a:rPr>
              <a:t>other, </a:t>
            </a:r>
            <a:r>
              <a:rPr sz="1500" spc="-75" dirty="0">
                <a:latin typeface="Lucida Sans Unicode"/>
                <a:cs typeface="Lucida Sans Unicode"/>
              </a:rPr>
              <a:t>you </a:t>
            </a:r>
            <a:r>
              <a:rPr sz="1500" spc="-100" dirty="0">
                <a:latin typeface="Lucida Sans Unicode"/>
                <a:cs typeface="Lucida Sans Unicode"/>
              </a:rPr>
              <a:t>do  </a:t>
            </a:r>
            <a:r>
              <a:rPr sz="1500" spc="-110" dirty="0">
                <a:latin typeface="Lucida Sans Unicode"/>
                <a:cs typeface="Lucida Sans Unicode"/>
              </a:rPr>
              <a:t>not </a:t>
            </a:r>
            <a:r>
              <a:rPr sz="1500" spc="-55" dirty="0">
                <a:latin typeface="Lucida Sans Unicode"/>
                <a:cs typeface="Lucida Sans Unicode"/>
              </a:rPr>
              <a:t>need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45" dirty="0">
                <a:latin typeface="Lucida Sans Unicode"/>
                <a:cs typeface="Lucida Sans Unicode"/>
              </a:rPr>
              <a:t>place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55" dirty="0">
                <a:latin typeface="Lucida Sans Unicode"/>
                <a:cs typeface="Lucida Sans Unicode"/>
              </a:rPr>
              <a:t>set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55" dirty="0">
                <a:latin typeface="Lucida Sans Unicode"/>
                <a:cs typeface="Lucida Sans Unicode"/>
              </a:rPr>
              <a:t>check </a:t>
            </a:r>
            <a:r>
              <a:rPr sz="1500" spc="-80" dirty="0">
                <a:latin typeface="Lucida Sans Unicode"/>
                <a:cs typeface="Lucida Sans Unicode"/>
              </a:rPr>
              <a:t>boxes </a:t>
            </a:r>
            <a:r>
              <a:rPr sz="1500" spc="-75" dirty="0">
                <a:latin typeface="Lucida Sans Unicode"/>
                <a:cs typeface="Lucida Sans Unicode"/>
              </a:rPr>
              <a:t>inside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114" dirty="0">
                <a:latin typeface="Lucida Sans Unicode"/>
                <a:cs typeface="Lucida Sans Unicode"/>
              </a:rPr>
              <a:t>button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-95" dirty="0">
                <a:latin typeface="Lucida Sans Unicode"/>
                <a:cs typeface="Lucida Sans Unicode"/>
              </a:rPr>
              <a:t>group.</a:t>
            </a:r>
            <a:endParaRPr sz="1500">
              <a:latin typeface="Lucida Sans Unicode"/>
              <a:cs typeface="Lucida Sans Unicode"/>
            </a:endParaRPr>
          </a:p>
          <a:p>
            <a:pPr marL="12700" marR="5080">
              <a:lnSpc>
                <a:spcPct val="135900"/>
              </a:lnSpc>
              <a:spcBef>
                <a:spcPts val="30"/>
              </a:spcBef>
            </a:pPr>
            <a:r>
              <a:rPr sz="1500" spc="-35" dirty="0">
                <a:latin typeface="Lucida Sans Unicode"/>
                <a:cs typeface="Lucida Sans Unicode"/>
              </a:rPr>
              <a:t>Radio </a:t>
            </a:r>
            <a:r>
              <a:rPr sz="1500" spc="-100" dirty="0">
                <a:latin typeface="Lucida Sans Unicode"/>
                <a:cs typeface="Lucida Sans Unicode"/>
              </a:rPr>
              <a:t>buttons </a:t>
            </a:r>
            <a:r>
              <a:rPr sz="1500" spc="-40" dirty="0">
                <a:latin typeface="Lucida Sans Unicode"/>
                <a:cs typeface="Lucida Sans Unicode"/>
              </a:rPr>
              <a:t>are </a:t>
            </a:r>
            <a:r>
              <a:rPr sz="1500" spc="-105" dirty="0">
                <a:latin typeface="Lucida Sans Unicode"/>
                <a:cs typeface="Lucida Sans Unicode"/>
              </a:rPr>
              <a:t>round </a:t>
            </a:r>
            <a:r>
              <a:rPr sz="1500" spc="-70" dirty="0">
                <a:latin typeface="Lucida Sans Unicode"/>
                <a:cs typeface="Lucida Sans Unicode"/>
              </a:rPr>
              <a:t>and </a:t>
            </a:r>
            <a:r>
              <a:rPr sz="1500" spc="-30" dirty="0">
                <a:latin typeface="Lucida Sans Unicode"/>
                <a:cs typeface="Lucida Sans Unicode"/>
              </a:rPr>
              <a:t>have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70" dirty="0">
                <a:latin typeface="Lucida Sans Unicode"/>
                <a:cs typeface="Lucida Sans Unicode"/>
              </a:rPr>
              <a:t>black </a:t>
            </a:r>
            <a:r>
              <a:rPr sz="1500" spc="-114" dirty="0">
                <a:latin typeface="Lucida Sans Unicode"/>
                <a:cs typeface="Lucida Sans Unicode"/>
              </a:rPr>
              <a:t>dot </a:t>
            </a:r>
            <a:r>
              <a:rPr sz="1500" spc="-70" dirty="0">
                <a:latin typeface="Lucida Sans Unicode"/>
                <a:cs typeface="Lucida Sans Unicode"/>
              </a:rPr>
              <a:t>when </a:t>
            </a:r>
            <a:r>
              <a:rPr sz="1500" spc="-50" dirty="0">
                <a:latin typeface="Lucida Sans Unicode"/>
                <a:cs typeface="Lucida Sans Unicode"/>
              </a:rPr>
              <a:t>selected.  </a:t>
            </a:r>
            <a:r>
              <a:rPr sz="1500" spc="-40" dirty="0">
                <a:latin typeface="Lucida Sans Unicode"/>
                <a:cs typeface="Lucida Sans Unicode"/>
              </a:rPr>
              <a:t>Check </a:t>
            </a:r>
            <a:r>
              <a:rPr sz="1500" spc="-80" dirty="0">
                <a:latin typeface="Lucida Sans Unicode"/>
                <a:cs typeface="Lucida Sans Unicode"/>
              </a:rPr>
              <a:t>boxes </a:t>
            </a:r>
            <a:r>
              <a:rPr sz="1500" spc="-40" dirty="0">
                <a:latin typeface="Lucida Sans Unicode"/>
                <a:cs typeface="Lucida Sans Unicode"/>
              </a:rPr>
              <a:t>are </a:t>
            </a:r>
            <a:r>
              <a:rPr sz="1500" spc="-60" dirty="0">
                <a:latin typeface="Lucida Sans Unicode"/>
                <a:cs typeface="Lucida Sans Unicode"/>
              </a:rPr>
              <a:t>square </a:t>
            </a:r>
            <a:r>
              <a:rPr sz="1500" spc="-70" dirty="0">
                <a:latin typeface="Lucida Sans Unicode"/>
                <a:cs typeface="Lucida Sans Unicode"/>
              </a:rPr>
              <a:t>and </a:t>
            </a:r>
            <a:r>
              <a:rPr sz="1500" spc="-30" dirty="0">
                <a:latin typeface="Lucida Sans Unicode"/>
                <a:cs typeface="Lucida Sans Unicode"/>
              </a:rPr>
              <a:t>have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55" dirty="0">
                <a:latin typeface="Lucida Sans Unicode"/>
                <a:cs typeface="Lucida Sans Unicode"/>
              </a:rPr>
              <a:t>check </a:t>
            </a:r>
            <a:r>
              <a:rPr sz="1500" spc="-100" dirty="0">
                <a:latin typeface="Lucida Sans Unicode"/>
                <a:cs typeface="Lucida Sans Unicode"/>
              </a:rPr>
              <a:t>mark </a:t>
            </a:r>
            <a:r>
              <a:rPr sz="1500" spc="-70" dirty="0">
                <a:latin typeface="Lucida Sans Unicode"/>
                <a:cs typeface="Lucida Sans Unicode"/>
              </a:rPr>
              <a:t>when</a:t>
            </a:r>
            <a:r>
              <a:rPr sz="1500" spc="-120" dirty="0">
                <a:latin typeface="Lucida Sans Unicode"/>
                <a:cs typeface="Lucida Sans Unicode"/>
              </a:rPr>
              <a:t> </a:t>
            </a:r>
            <a:r>
              <a:rPr sz="1500" spc="-50" dirty="0">
                <a:latin typeface="Lucida Sans Unicode"/>
                <a:cs typeface="Lucida Sans Unicode"/>
              </a:rPr>
              <a:t>selected.  </a:t>
            </a:r>
            <a:r>
              <a:rPr sz="1500" spc="-75" dirty="0">
                <a:latin typeface="Lucida Sans Unicode"/>
                <a:cs typeface="Lucida Sans Unicode"/>
              </a:rPr>
              <a:t>Construct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114" dirty="0">
                <a:latin typeface="Lucida Sans Unicode"/>
                <a:cs typeface="Lucida Sans Unicode"/>
              </a:rPr>
              <a:t>text</a:t>
            </a:r>
            <a:r>
              <a:rPr sz="1500" spc="-190" dirty="0">
                <a:latin typeface="Lucida Sans Unicode"/>
                <a:cs typeface="Lucida Sans Unicode"/>
              </a:rPr>
              <a:t> </a:t>
            </a:r>
            <a:r>
              <a:rPr sz="1500" spc="-110" dirty="0">
                <a:latin typeface="Lucida Sans Unicode"/>
                <a:cs typeface="Lucida Sans Unicode"/>
              </a:rPr>
              <a:t>box: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7610" y="3780351"/>
            <a:ext cx="5309870" cy="25527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39"/>
              </a:spcBef>
            </a:pPr>
            <a:r>
              <a:rPr sz="900" dirty="0">
                <a:latin typeface="Lucida Console"/>
                <a:cs typeface="Lucida Console"/>
              </a:rPr>
              <a:t>JCheckBox italicCheckBox = new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JCheckBox("Italic");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3176" y="421856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7199" y="4113148"/>
            <a:ext cx="526351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Lucida Sans Unicode"/>
                <a:cs typeface="Lucida Sans Unicode"/>
              </a:rPr>
              <a:t>Use </a:t>
            </a:r>
            <a:r>
              <a:rPr sz="1500" dirty="0">
                <a:latin typeface="Lucida Console"/>
                <a:cs typeface="Lucida Console"/>
              </a:rPr>
              <a:t>isSelected</a:t>
            </a:r>
            <a:r>
              <a:rPr sz="1500" spc="-375" dirty="0">
                <a:latin typeface="Lucida Console"/>
                <a:cs typeface="Lucida Console"/>
              </a:rPr>
              <a:t>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114" dirty="0">
                <a:latin typeface="Lucida Sans Unicode"/>
                <a:cs typeface="Lucida Sans Unicode"/>
              </a:rPr>
              <a:t>find </a:t>
            </a:r>
            <a:r>
              <a:rPr sz="1500" spc="-110" dirty="0">
                <a:latin typeface="Lucida Sans Unicode"/>
                <a:cs typeface="Lucida Sans Unicode"/>
              </a:rPr>
              <a:t>out </a:t>
            </a:r>
            <a:r>
              <a:rPr sz="1500" spc="-80" dirty="0">
                <a:latin typeface="Lucida Sans Unicode"/>
                <a:cs typeface="Lucida Sans Unicode"/>
              </a:rPr>
              <a:t>whether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55" dirty="0">
                <a:latin typeface="Lucida Sans Unicode"/>
                <a:cs typeface="Lucida Sans Unicode"/>
              </a:rPr>
              <a:t>check </a:t>
            </a:r>
            <a:r>
              <a:rPr sz="1500" spc="-125" dirty="0">
                <a:latin typeface="Lucida Sans Unicode"/>
                <a:cs typeface="Lucida Sans Unicode"/>
              </a:rPr>
              <a:t>box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50" dirty="0">
                <a:latin typeface="Lucida Sans Unicode"/>
                <a:cs typeface="Lucida Sans Unicode"/>
              </a:rPr>
              <a:t>selected.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Combo</a:t>
            </a:r>
            <a:r>
              <a:rPr spc="-60" dirty="0"/>
              <a:t> </a:t>
            </a:r>
            <a:r>
              <a:rPr spc="114" dirty="0"/>
              <a:t>Boxes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497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24130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176" y="18199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176" y="21262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176" y="244107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3176" y="330048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7199" y="773099"/>
            <a:ext cx="5174615" cy="2956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700"/>
              </a:lnSpc>
            </a:pPr>
            <a:r>
              <a:rPr sz="1500" spc="-35" dirty="0">
                <a:latin typeface="Lucida Sans Unicode"/>
                <a:cs typeface="Lucida Sans Unicode"/>
              </a:rPr>
              <a:t>A </a:t>
            </a:r>
            <a:r>
              <a:rPr sz="1500" spc="-95" dirty="0">
                <a:latin typeface="Lucida Sans Unicode"/>
                <a:cs typeface="Lucida Sans Unicode"/>
              </a:rPr>
              <a:t>combo </a:t>
            </a:r>
            <a:r>
              <a:rPr sz="1500" spc="-125" dirty="0">
                <a:latin typeface="Lucida Sans Unicode"/>
                <a:cs typeface="Lucida Sans Unicode"/>
              </a:rPr>
              <a:t>box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90" dirty="0">
                <a:latin typeface="Lucida Sans Unicode"/>
                <a:cs typeface="Lucida Sans Unicode"/>
              </a:rPr>
              <a:t>combination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90" dirty="0">
                <a:latin typeface="Lucida Sans Unicode"/>
                <a:cs typeface="Lucida Sans Unicode"/>
              </a:rPr>
              <a:t>list </a:t>
            </a:r>
            <a:r>
              <a:rPr sz="1500" spc="-70" dirty="0">
                <a:latin typeface="Lucida Sans Unicode"/>
                <a:cs typeface="Lucida Sans Unicode"/>
              </a:rPr>
              <a:t>and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114" dirty="0">
                <a:latin typeface="Lucida Sans Unicode"/>
                <a:cs typeface="Lucida Sans Unicode"/>
              </a:rPr>
              <a:t>text </a:t>
            </a:r>
            <a:r>
              <a:rPr sz="1500" spc="-85" dirty="0">
                <a:latin typeface="Lucida Sans Unicode"/>
                <a:cs typeface="Lucida Sans Unicode"/>
              </a:rPr>
              <a:t>field.  </a:t>
            </a:r>
            <a:r>
              <a:rPr sz="1500" spc="-75" dirty="0">
                <a:latin typeface="Lucida Sans Unicode"/>
                <a:cs typeface="Lucida Sans Unicode"/>
              </a:rPr>
              <a:t>Clicking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80" dirty="0">
                <a:latin typeface="Lucida Sans Unicode"/>
                <a:cs typeface="Lucida Sans Unicode"/>
              </a:rPr>
              <a:t>arrow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114" dirty="0">
                <a:latin typeface="Lucida Sans Unicode"/>
                <a:cs typeface="Lucida Sans Unicode"/>
              </a:rPr>
              <a:t>right of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114" dirty="0">
                <a:latin typeface="Lucida Sans Unicode"/>
                <a:cs typeface="Lucida Sans Unicode"/>
              </a:rPr>
              <a:t>text </a:t>
            </a:r>
            <a:r>
              <a:rPr sz="1500" spc="-90" dirty="0">
                <a:latin typeface="Lucida Sans Unicode"/>
                <a:cs typeface="Lucida Sans Unicode"/>
              </a:rPr>
              <a:t>field </a:t>
            </a:r>
            <a:r>
              <a:rPr sz="1500" spc="-65" dirty="0">
                <a:latin typeface="Lucida Sans Unicode"/>
                <a:cs typeface="Lucida Sans Unicode"/>
              </a:rPr>
              <a:t>opens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0" dirty="0">
                <a:latin typeface="Lucida Sans Unicode"/>
                <a:cs typeface="Lucida Sans Unicode"/>
              </a:rPr>
              <a:t>list </a:t>
            </a:r>
            <a:r>
              <a:rPr sz="1500" spc="-114" dirty="0">
                <a:latin typeface="Lucida Sans Unicode"/>
                <a:cs typeface="Lucida Sans Unicode"/>
              </a:rPr>
              <a:t>of  </a:t>
            </a:r>
            <a:r>
              <a:rPr sz="1500" spc="-60" dirty="0">
                <a:latin typeface="Lucida Sans Unicode"/>
                <a:cs typeface="Lucida Sans Unicode"/>
              </a:rPr>
              <a:t>selections.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500" spc="5" dirty="0">
                <a:latin typeface="Lucida Sans Unicode"/>
                <a:cs typeface="Lucida Sans Unicode"/>
              </a:rPr>
              <a:t>Use a </a:t>
            </a:r>
            <a:r>
              <a:rPr sz="1500" spc="-95" dirty="0">
                <a:latin typeface="Lucida Sans Unicode"/>
                <a:cs typeface="Lucida Sans Unicode"/>
              </a:rPr>
              <a:t>combo </a:t>
            </a:r>
            <a:r>
              <a:rPr sz="1500" spc="-125" dirty="0">
                <a:latin typeface="Lucida Sans Unicode"/>
                <a:cs typeface="Lucida Sans Unicode"/>
              </a:rPr>
              <a:t>box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65" dirty="0">
                <a:latin typeface="Lucida Sans Unicode"/>
                <a:cs typeface="Lucida Sans Unicode"/>
              </a:rPr>
              <a:t>large </a:t>
            </a:r>
            <a:r>
              <a:rPr sz="1500" spc="-55" dirty="0">
                <a:latin typeface="Lucida Sans Unicode"/>
                <a:cs typeface="Lucida Sans Unicode"/>
              </a:rPr>
              <a:t>set </a:t>
            </a:r>
            <a:r>
              <a:rPr sz="1500" spc="-114" dirty="0">
                <a:latin typeface="Lucida Sans Unicode"/>
                <a:cs typeface="Lucida Sans Unicode"/>
              </a:rPr>
              <a:t>of</a:t>
            </a:r>
            <a:r>
              <a:rPr sz="1500" spc="-120" dirty="0">
                <a:latin typeface="Lucida Sans Unicode"/>
                <a:cs typeface="Lucida Sans Unicode"/>
              </a:rPr>
              <a:t> </a:t>
            </a:r>
            <a:r>
              <a:rPr sz="1500" spc="-50" dirty="0">
                <a:latin typeface="Lucida Sans Unicode"/>
                <a:cs typeface="Lucida Sans Unicode"/>
              </a:rPr>
              <a:t>choices.</a:t>
            </a:r>
            <a:endParaRPr sz="1500">
              <a:latin typeface="Lucida Sans Unicode"/>
              <a:cs typeface="Lucida Sans Unicode"/>
            </a:endParaRPr>
          </a:p>
          <a:p>
            <a:pPr marL="12700" marR="470534">
              <a:lnSpc>
                <a:spcPts val="2480"/>
              </a:lnSpc>
              <a:spcBef>
                <a:spcPts val="125"/>
              </a:spcBef>
            </a:pPr>
            <a:r>
              <a:rPr sz="1500" spc="5" dirty="0">
                <a:latin typeface="Lucida Sans Unicode"/>
                <a:cs typeface="Lucida Sans Unicode"/>
              </a:rPr>
              <a:t>Use </a:t>
            </a:r>
            <a:r>
              <a:rPr sz="1500" spc="-70" dirty="0">
                <a:latin typeface="Lucida Sans Unicode"/>
                <a:cs typeface="Lucida Sans Unicode"/>
              </a:rPr>
              <a:t>when </a:t>
            </a:r>
            <a:r>
              <a:rPr sz="1500" spc="-85" dirty="0">
                <a:latin typeface="Lucida Sans Unicode"/>
                <a:cs typeface="Lucida Sans Unicode"/>
              </a:rPr>
              <a:t>radio </a:t>
            </a:r>
            <a:r>
              <a:rPr sz="1500" spc="-100" dirty="0">
                <a:latin typeface="Lucida Sans Unicode"/>
                <a:cs typeface="Lucida Sans Unicode"/>
              </a:rPr>
              <a:t>buttons </a:t>
            </a:r>
            <a:r>
              <a:rPr sz="1500" spc="-95" dirty="0">
                <a:latin typeface="Lucida Sans Unicode"/>
                <a:cs typeface="Lucida Sans Unicode"/>
              </a:rPr>
              <a:t>would </a:t>
            </a:r>
            <a:r>
              <a:rPr sz="1500" spc="-70" dirty="0">
                <a:latin typeface="Lucida Sans Unicode"/>
                <a:cs typeface="Lucida Sans Unicode"/>
              </a:rPr>
              <a:t>take </a:t>
            </a:r>
            <a:r>
              <a:rPr sz="1500" spc="-105" dirty="0">
                <a:latin typeface="Lucida Sans Unicode"/>
                <a:cs typeface="Lucida Sans Unicode"/>
              </a:rPr>
              <a:t>up </a:t>
            </a:r>
            <a:r>
              <a:rPr sz="1500" spc="-110" dirty="0">
                <a:latin typeface="Lucida Sans Unicode"/>
                <a:cs typeface="Lucida Sans Unicode"/>
              </a:rPr>
              <a:t>too </a:t>
            </a:r>
            <a:r>
              <a:rPr sz="1500" spc="-95" dirty="0">
                <a:latin typeface="Lucida Sans Unicode"/>
                <a:cs typeface="Lucida Sans Unicode"/>
              </a:rPr>
              <a:t>much </a:t>
            </a:r>
            <a:r>
              <a:rPr sz="1500" spc="-35" dirty="0">
                <a:latin typeface="Lucida Sans Unicode"/>
                <a:cs typeface="Lucida Sans Unicode"/>
              </a:rPr>
              <a:t>space.  </a:t>
            </a:r>
            <a:r>
              <a:rPr sz="1500" spc="-80" dirty="0">
                <a:latin typeface="Lucida Sans Unicode"/>
                <a:cs typeface="Lucida Sans Unicode"/>
              </a:rPr>
              <a:t>It </a:t>
            </a:r>
            <a:r>
              <a:rPr sz="1500" spc="-40" dirty="0">
                <a:latin typeface="Lucida Sans Unicode"/>
                <a:cs typeface="Lucida Sans Unicode"/>
              </a:rPr>
              <a:t>can </a:t>
            </a:r>
            <a:r>
              <a:rPr sz="1500" spc="-60" dirty="0">
                <a:latin typeface="Lucida Sans Unicode"/>
                <a:cs typeface="Lucida Sans Unicode"/>
              </a:rPr>
              <a:t>be</a:t>
            </a:r>
            <a:r>
              <a:rPr sz="1500" spc="-135" dirty="0">
                <a:latin typeface="Lucida Sans Unicode"/>
                <a:cs typeface="Lucida Sans Unicode"/>
              </a:rPr>
              <a:t> </a:t>
            </a:r>
            <a:r>
              <a:rPr sz="1500" spc="-75" dirty="0">
                <a:latin typeface="Lucida Sans Unicode"/>
                <a:cs typeface="Lucida Sans Unicode"/>
              </a:rPr>
              <a:t>either:</a:t>
            </a:r>
            <a:endParaRPr sz="1500">
              <a:latin typeface="Lucida Sans Unicode"/>
              <a:cs typeface="Lucida Sans Unicode"/>
            </a:endParaRPr>
          </a:p>
          <a:p>
            <a:pPr marL="355600" marR="2566670">
              <a:lnSpc>
                <a:spcPct val="131100"/>
              </a:lnSpc>
              <a:spcBef>
                <a:spcPts val="270"/>
              </a:spcBef>
            </a:pPr>
            <a:r>
              <a:rPr sz="1150" spc="-5" dirty="0">
                <a:latin typeface="Arial"/>
                <a:cs typeface="Arial"/>
              </a:rPr>
              <a:t>Closed (shows one selection).  Open, showing multiple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selections.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500" spc="-80" dirty="0">
                <a:latin typeface="Lucida Sans Unicode"/>
                <a:cs typeface="Lucida Sans Unicode"/>
              </a:rPr>
              <a:t>It </a:t>
            </a:r>
            <a:r>
              <a:rPr sz="1500" spc="-40" dirty="0">
                <a:latin typeface="Lucida Sans Unicode"/>
                <a:cs typeface="Lucida Sans Unicode"/>
              </a:rPr>
              <a:t>can </a:t>
            </a:r>
            <a:r>
              <a:rPr sz="1500" spc="-50" dirty="0">
                <a:latin typeface="Lucida Sans Unicode"/>
                <a:cs typeface="Lucida Sans Unicode"/>
              </a:rPr>
              <a:t>also </a:t>
            </a:r>
            <a:r>
              <a:rPr sz="1500" spc="-60" dirty="0">
                <a:latin typeface="Lucida Sans Unicode"/>
                <a:cs typeface="Lucida Sans Unicode"/>
              </a:rPr>
              <a:t>be</a:t>
            </a:r>
            <a:r>
              <a:rPr sz="1500" spc="-140" dirty="0">
                <a:latin typeface="Lucida Sans Unicode"/>
                <a:cs typeface="Lucida Sans Unicode"/>
              </a:rPr>
              <a:t> </a:t>
            </a:r>
            <a:r>
              <a:rPr sz="1500" spc="-70" dirty="0">
                <a:latin typeface="Lucida Sans Unicode"/>
                <a:cs typeface="Lucida Sans Unicode"/>
              </a:rPr>
              <a:t>editable:</a:t>
            </a:r>
            <a:endParaRPr sz="15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895"/>
              </a:spcBef>
            </a:pPr>
            <a:r>
              <a:rPr sz="1150" spc="-5" dirty="0">
                <a:latin typeface="Arial"/>
                <a:cs typeface="Arial"/>
              </a:rPr>
              <a:t>Type a selection into a blank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line.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8227" y="3832293"/>
            <a:ext cx="5199380" cy="25527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39"/>
              </a:spcBef>
            </a:pPr>
            <a:r>
              <a:rPr sz="900" dirty="0">
                <a:latin typeface="Lucida Console"/>
                <a:cs typeface="Lucida Console"/>
              </a:rPr>
              <a:t>facenameCombo.setEditable();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0" dirty="0"/>
              <a:t>Adding </a:t>
            </a:r>
            <a:r>
              <a:rPr spc="135" dirty="0"/>
              <a:t>and </a:t>
            </a:r>
            <a:r>
              <a:rPr spc="85" dirty="0"/>
              <a:t>Selecting</a:t>
            </a:r>
            <a:r>
              <a:rPr spc="-250" dirty="0"/>
              <a:t> </a:t>
            </a:r>
            <a:r>
              <a:rPr spc="125" dirty="0"/>
              <a:t>Items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459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7199" y="829183"/>
            <a:ext cx="471868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85" dirty="0">
                <a:latin typeface="Lucida Sans Unicode"/>
                <a:cs typeface="Lucida Sans Unicode"/>
              </a:rPr>
              <a:t>Add </a:t>
            </a:r>
            <a:r>
              <a:rPr sz="1500" spc="-114" dirty="0">
                <a:latin typeface="Lucida Sans Unicode"/>
                <a:cs typeface="Lucida Sans Unicode"/>
              </a:rPr>
              <a:t>text </a:t>
            </a:r>
            <a:r>
              <a:rPr sz="1500" spc="-100" dirty="0">
                <a:latin typeface="Lucida Sans Unicode"/>
                <a:cs typeface="Lucida Sans Unicode"/>
              </a:rPr>
              <a:t>‘items’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95" dirty="0">
                <a:latin typeface="Lucida Sans Unicode"/>
                <a:cs typeface="Lucida Sans Unicode"/>
              </a:rPr>
              <a:t>combo </a:t>
            </a:r>
            <a:r>
              <a:rPr sz="1500" spc="-125" dirty="0">
                <a:latin typeface="Lucida Sans Unicode"/>
                <a:cs typeface="Lucida Sans Unicode"/>
              </a:rPr>
              <a:t>box </a:t>
            </a:r>
            <a:r>
              <a:rPr sz="1500" spc="-95" dirty="0">
                <a:latin typeface="Lucida Sans Unicode"/>
                <a:cs typeface="Lucida Sans Unicode"/>
              </a:rPr>
              <a:t>that will </a:t>
            </a:r>
            <a:r>
              <a:rPr sz="1500" spc="-70" dirty="0">
                <a:latin typeface="Lucida Sans Unicode"/>
                <a:cs typeface="Lucida Sans Unicode"/>
              </a:rPr>
              <a:t>show </a:t>
            </a:r>
            <a:r>
              <a:rPr sz="1500" spc="-100" dirty="0">
                <a:latin typeface="Lucida Sans Unicode"/>
                <a:cs typeface="Lucida Sans Unicode"/>
              </a:rPr>
              <a:t>in </a:t>
            </a:r>
            <a:r>
              <a:rPr sz="1500" spc="-85" dirty="0">
                <a:latin typeface="Lucida Sans Unicode"/>
                <a:cs typeface="Lucida Sans Unicode"/>
              </a:rPr>
              <a:t>the</a:t>
            </a:r>
            <a:r>
              <a:rPr sz="1500" spc="260" dirty="0">
                <a:latin typeface="Lucida Sans Unicode"/>
                <a:cs typeface="Lucida Sans Unicode"/>
              </a:rPr>
              <a:t> </a:t>
            </a:r>
            <a:r>
              <a:rPr sz="1500" spc="-85" dirty="0">
                <a:latin typeface="Lucida Sans Unicode"/>
                <a:cs typeface="Lucida Sans Unicode"/>
              </a:rPr>
              <a:t>list: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610" y="1143069"/>
            <a:ext cx="5309870" cy="67246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3340" marR="3216275">
              <a:lnSpc>
                <a:spcPct val="148900"/>
              </a:lnSpc>
              <a:spcBef>
                <a:spcPts val="229"/>
              </a:spcBef>
            </a:pPr>
            <a:r>
              <a:rPr sz="600" spc="15" dirty="0">
                <a:latin typeface="Lucida Console"/>
                <a:cs typeface="Lucida Console"/>
              </a:rPr>
              <a:t>JComboBox facenameCombo = new JComboBox();  facenameCombo.addItem("Serif");  facenameCombo.addItem("SansSerif");</a:t>
            </a:r>
            <a:endParaRPr sz="600">
              <a:latin typeface="Lucida Console"/>
              <a:cs typeface="Lucida Console"/>
            </a:endParaRPr>
          </a:p>
          <a:p>
            <a:pPr marL="5334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. .</a:t>
            </a:r>
            <a:r>
              <a:rPr sz="600" spc="-8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.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3176" y="198971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176" y="256832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9751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pc="5" dirty="0"/>
              <a:t>Use </a:t>
            </a:r>
            <a:r>
              <a:rPr spc="-85" dirty="0"/>
              <a:t>the </a:t>
            </a:r>
            <a:r>
              <a:rPr dirty="0">
                <a:latin typeface="Lucida Console"/>
                <a:cs typeface="Lucida Console"/>
              </a:rPr>
              <a:t>getSelectedItem</a:t>
            </a:r>
            <a:r>
              <a:rPr spc="-409" dirty="0">
                <a:latin typeface="Lucida Console"/>
                <a:cs typeface="Lucida Console"/>
              </a:rPr>
              <a:t> </a:t>
            </a:r>
            <a:r>
              <a:rPr spc="-100" dirty="0"/>
              <a:t>method </a:t>
            </a:r>
            <a:r>
              <a:rPr spc="-120" dirty="0"/>
              <a:t>to </a:t>
            </a:r>
            <a:r>
              <a:rPr spc="-95" dirty="0"/>
              <a:t>return </a:t>
            </a:r>
            <a:r>
              <a:rPr spc="-85" dirty="0"/>
              <a:t>the </a:t>
            </a:r>
            <a:r>
              <a:rPr spc="-50" dirty="0"/>
              <a:t>selected </a:t>
            </a:r>
            <a:r>
              <a:rPr spc="-100" dirty="0"/>
              <a:t>item  </a:t>
            </a:r>
            <a:r>
              <a:rPr dirty="0"/>
              <a:t>(as </a:t>
            </a:r>
            <a:r>
              <a:rPr spc="-50" dirty="0"/>
              <a:t>an</a:t>
            </a:r>
            <a:r>
              <a:rPr spc="-170" dirty="0"/>
              <a:t> </a:t>
            </a:r>
            <a:r>
              <a:rPr spc="-60" dirty="0"/>
              <a:t>Object).</a:t>
            </a:r>
          </a:p>
          <a:p>
            <a:pPr marL="12700" marR="169545">
              <a:lnSpc>
                <a:spcPct val="115399"/>
              </a:lnSpc>
              <a:spcBef>
                <a:spcPts val="400"/>
              </a:spcBef>
            </a:pPr>
            <a:r>
              <a:rPr spc="-80" dirty="0"/>
              <a:t>Combo boxes </a:t>
            </a:r>
            <a:r>
              <a:rPr spc="-40" dirty="0"/>
              <a:t>can </a:t>
            </a:r>
            <a:r>
              <a:rPr spc="-75" dirty="0"/>
              <a:t>store </a:t>
            </a:r>
            <a:r>
              <a:rPr spc="-90" dirty="0"/>
              <a:t>other </a:t>
            </a:r>
            <a:r>
              <a:rPr spc="-75" dirty="0"/>
              <a:t>objects </a:t>
            </a:r>
            <a:r>
              <a:rPr spc="-100" dirty="0"/>
              <a:t>in </a:t>
            </a:r>
            <a:r>
              <a:rPr spc="-95" dirty="0"/>
              <a:t>addition </a:t>
            </a:r>
            <a:r>
              <a:rPr spc="-120" dirty="0"/>
              <a:t>to </a:t>
            </a:r>
            <a:r>
              <a:rPr spc="-85" dirty="0"/>
              <a:t>strings, </a:t>
            </a:r>
            <a:r>
              <a:rPr spc="-55" dirty="0"/>
              <a:t>so  </a:t>
            </a:r>
            <a:r>
              <a:rPr spc="-70" dirty="0"/>
              <a:t>casting </a:t>
            </a:r>
            <a:r>
              <a:rPr spc="-120" dirty="0"/>
              <a:t>to </a:t>
            </a:r>
            <a:r>
              <a:rPr spc="5" dirty="0"/>
              <a:t>a </a:t>
            </a:r>
            <a:r>
              <a:rPr spc="-100" dirty="0"/>
              <a:t>string </a:t>
            </a:r>
            <a:r>
              <a:rPr spc="-60" dirty="0"/>
              <a:t>may be</a:t>
            </a:r>
            <a:r>
              <a:rPr spc="-35" dirty="0"/>
              <a:t> </a:t>
            </a:r>
            <a:r>
              <a:rPr spc="-80" dirty="0"/>
              <a:t>required: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7610" y="3049085"/>
            <a:ext cx="5309870" cy="25527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1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latin typeface="Lucida Console"/>
                <a:cs typeface="Lucida Console"/>
              </a:rPr>
              <a:t>String selectedString = (String)</a:t>
            </a:r>
            <a:r>
              <a:rPr sz="600" spc="9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facenameCombo.getSelectedItem();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0521" y="3495923"/>
            <a:ext cx="2067610" cy="1233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17717" y="4743322"/>
            <a:ext cx="262128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Figure 8 </a:t>
            </a:r>
            <a:r>
              <a:rPr sz="1500" spc="-70" dirty="0">
                <a:latin typeface="Lucida Sans Unicode"/>
                <a:cs typeface="Lucida Sans Unicode"/>
              </a:rPr>
              <a:t>An </a:t>
            </a:r>
            <a:r>
              <a:rPr sz="1500" spc="-55" dirty="0">
                <a:latin typeface="Lucida Sans Unicode"/>
                <a:cs typeface="Lucida Sans Unicode"/>
              </a:rPr>
              <a:t>Open </a:t>
            </a:r>
            <a:r>
              <a:rPr sz="1500" spc="-80" dirty="0">
                <a:latin typeface="Lucida Sans Unicode"/>
                <a:cs typeface="Lucida Sans Unicode"/>
              </a:rPr>
              <a:t>Combo</a:t>
            </a:r>
            <a:r>
              <a:rPr sz="1500" spc="-125" dirty="0">
                <a:latin typeface="Lucida Sans Unicode"/>
                <a:cs typeface="Lucida Sans Unicode"/>
              </a:rPr>
              <a:t> </a:t>
            </a:r>
            <a:r>
              <a:rPr sz="1500" spc="-40" dirty="0">
                <a:latin typeface="Lucida Sans Unicode"/>
                <a:cs typeface="Lucida Sans Unicode"/>
              </a:rPr>
              <a:t>Box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Handling </a:t>
            </a:r>
            <a:r>
              <a:rPr spc="105" dirty="0"/>
              <a:t>Input</a:t>
            </a:r>
            <a:r>
              <a:rPr spc="-145" dirty="0"/>
              <a:t> </a:t>
            </a:r>
            <a:r>
              <a:rPr spc="105" dirty="0"/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510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52222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176" y="184556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176" y="242418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Radio </a:t>
            </a:r>
            <a:r>
              <a:rPr spc="-95" dirty="0"/>
              <a:t>buttons, </a:t>
            </a:r>
            <a:r>
              <a:rPr spc="-55" dirty="0"/>
              <a:t>check </a:t>
            </a:r>
            <a:r>
              <a:rPr spc="-75" dirty="0"/>
              <a:t>boxes, </a:t>
            </a:r>
            <a:r>
              <a:rPr spc="-70" dirty="0"/>
              <a:t>and </a:t>
            </a:r>
            <a:r>
              <a:rPr spc="-95" dirty="0"/>
              <a:t>combo </a:t>
            </a:r>
            <a:r>
              <a:rPr spc="-80" dirty="0"/>
              <a:t>boxes </a:t>
            </a:r>
            <a:r>
              <a:rPr spc="-60" dirty="0"/>
              <a:t>generate</a:t>
            </a:r>
            <a:r>
              <a:rPr spc="55" dirty="0"/>
              <a:t> </a:t>
            </a:r>
            <a:r>
              <a:rPr spc="-50" dirty="0"/>
              <a:t>an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>
                <a:latin typeface="Lucida Console"/>
                <a:cs typeface="Lucida Console"/>
              </a:rPr>
              <a:t>ActionEvent</a:t>
            </a:r>
            <a:r>
              <a:rPr spc="-570" dirty="0">
                <a:latin typeface="Lucida Console"/>
                <a:cs typeface="Lucida Console"/>
              </a:rPr>
              <a:t> </a:t>
            </a:r>
            <a:r>
              <a:rPr spc="-70" dirty="0"/>
              <a:t>when </a:t>
            </a:r>
            <a:r>
              <a:rPr spc="-50" dirty="0"/>
              <a:t>selected.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pc="-60" dirty="0"/>
              <a:t>In </a:t>
            </a:r>
            <a:r>
              <a:rPr dirty="0">
                <a:latin typeface="Lucida Console"/>
                <a:cs typeface="Lucida Console"/>
              </a:rPr>
              <a:t>FontViewer</a:t>
            </a:r>
            <a:r>
              <a:rPr spc="-434" dirty="0">
                <a:latin typeface="Lucida Console"/>
                <a:cs typeface="Lucida Console"/>
              </a:rPr>
              <a:t> </a:t>
            </a:r>
            <a:r>
              <a:rPr spc="-95" dirty="0"/>
              <a:t>program, </a:t>
            </a:r>
            <a:r>
              <a:rPr spc="-75" dirty="0"/>
              <a:t>listener </a:t>
            </a:r>
            <a:r>
              <a:rPr spc="-70" dirty="0"/>
              <a:t>gets </a:t>
            </a:r>
            <a:r>
              <a:rPr spc="-65" dirty="0"/>
              <a:t>all </a:t>
            </a:r>
            <a:r>
              <a:rPr spc="-50" dirty="0"/>
              <a:t>events.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pc="-55" dirty="0"/>
              <a:t>Simply check </a:t>
            </a:r>
            <a:r>
              <a:rPr spc="-85" dirty="0"/>
              <a:t>the </a:t>
            </a:r>
            <a:r>
              <a:rPr spc="-60" dirty="0"/>
              <a:t>state </a:t>
            </a:r>
            <a:r>
              <a:rPr spc="-114" dirty="0"/>
              <a:t>of </a:t>
            </a:r>
            <a:r>
              <a:rPr spc="-30" dirty="0"/>
              <a:t>each </a:t>
            </a:r>
            <a:r>
              <a:rPr spc="-90" dirty="0"/>
              <a:t>component </a:t>
            </a:r>
            <a:r>
              <a:rPr spc="-85" dirty="0"/>
              <a:t>using</a:t>
            </a:r>
            <a:r>
              <a:rPr spc="15" dirty="0"/>
              <a:t> </a:t>
            </a:r>
            <a:r>
              <a:rPr dirty="0">
                <a:latin typeface="Lucida Console"/>
                <a:cs typeface="Lucida Console"/>
              </a:rPr>
              <a:t>isSelected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pc="-70" dirty="0"/>
              <a:t>and </a:t>
            </a:r>
            <a:r>
              <a:rPr dirty="0">
                <a:latin typeface="Lucida Console"/>
                <a:cs typeface="Lucida Console"/>
              </a:rPr>
              <a:t>getSelectedItem</a:t>
            </a:r>
            <a:r>
              <a:rPr spc="-555" dirty="0">
                <a:latin typeface="Lucida Console"/>
                <a:cs typeface="Lucida Console"/>
              </a:rPr>
              <a:t> </a:t>
            </a:r>
            <a:r>
              <a:rPr spc="-85" dirty="0"/>
              <a:t>methods.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pc="-60" dirty="0"/>
              <a:t>Then </a:t>
            </a:r>
            <a:r>
              <a:rPr spc="-70" dirty="0"/>
              <a:t>redraw </a:t>
            </a:r>
            <a:r>
              <a:rPr spc="-85" dirty="0"/>
              <a:t>the </a:t>
            </a:r>
            <a:r>
              <a:rPr spc="-65" dirty="0"/>
              <a:t>label </a:t>
            </a:r>
            <a:r>
              <a:rPr spc="-105" dirty="0"/>
              <a:t>with </a:t>
            </a:r>
            <a:r>
              <a:rPr spc="-85" dirty="0"/>
              <a:t>the </a:t>
            </a:r>
            <a:r>
              <a:rPr spc="-60" dirty="0"/>
              <a:t>new</a:t>
            </a:r>
            <a:r>
              <a:rPr spc="40" dirty="0"/>
              <a:t> </a:t>
            </a:r>
            <a:r>
              <a:rPr spc="-105" dirty="0"/>
              <a:t>font.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8402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Trebuchet MS"/>
                <a:cs typeface="Trebuchet MS"/>
              </a:rPr>
              <a:t>F</a:t>
            </a:r>
            <a:r>
              <a:rPr spc="70" dirty="0">
                <a:latin typeface="Trebuchet MS"/>
                <a:cs typeface="Trebuchet MS"/>
              </a:rPr>
              <a:t>o</a:t>
            </a:r>
            <a:r>
              <a:rPr spc="20" dirty="0">
                <a:latin typeface="Trebuchet MS"/>
                <a:cs typeface="Trebuchet MS"/>
              </a:rPr>
              <a:t>n</a:t>
            </a:r>
            <a:r>
              <a:rPr spc="409" dirty="0">
                <a:latin typeface="Trebuchet MS"/>
                <a:cs typeface="Trebuchet MS"/>
              </a:rPr>
              <a:t>t</a:t>
            </a:r>
            <a:r>
              <a:rPr spc="-40" dirty="0">
                <a:latin typeface="Trebuchet MS"/>
                <a:cs typeface="Trebuchet MS"/>
              </a:rPr>
              <a:t>V</a:t>
            </a:r>
            <a:r>
              <a:rPr spc="605" dirty="0">
                <a:latin typeface="Trebuchet MS"/>
                <a:cs typeface="Trebuchet MS"/>
              </a:rPr>
              <a:t>i</a:t>
            </a:r>
            <a:r>
              <a:rPr spc="55" dirty="0">
                <a:latin typeface="Trebuchet MS"/>
                <a:cs typeface="Trebuchet MS"/>
              </a:rPr>
              <a:t>e</a:t>
            </a:r>
            <a:r>
              <a:rPr spc="-365" dirty="0">
                <a:latin typeface="Trebuchet MS"/>
                <a:cs typeface="Trebuchet MS"/>
              </a:rPr>
              <a:t>w</a:t>
            </a:r>
            <a:r>
              <a:rPr spc="55" dirty="0">
                <a:latin typeface="Trebuchet MS"/>
                <a:cs typeface="Trebuchet MS"/>
              </a:rPr>
              <a:t>e</a:t>
            </a:r>
            <a:r>
              <a:rPr spc="350" dirty="0">
                <a:latin typeface="Trebuchet MS"/>
                <a:cs typeface="Trebuchet MS"/>
              </a:rPr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1130521" y="875258"/>
            <a:ext cx="4467059" cy="405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7717" y="4905121"/>
            <a:ext cx="3850004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Figure 9 </a:t>
            </a:r>
            <a:r>
              <a:rPr sz="1500" spc="-45" dirty="0">
                <a:latin typeface="Lucida Sans Unicode"/>
                <a:cs typeface="Lucida Sans Unicode"/>
              </a:rPr>
              <a:t>The </a:t>
            </a:r>
            <a:r>
              <a:rPr sz="1500" spc="-75" dirty="0">
                <a:latin typeface="Lucida Sans Unicode"/>
                <a:cs typeface="Lucida Sans Unicode"/>
              </a:rPr>
              <a:t>Components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55" dirty="0">
                <a:latin typeface="Lucida Sans Unicode"/>
                <a:cs typeface="Lucida Sans Unicode"/>
              </a:rPr>
              <a:t>Font</a:t>
            </a:r>
            <a:r>
              <a:rPr sz="1500" spc="-45" dirty="0">
                <a:latin typeface="Lucida Sans Unicode"/>
                <a:cs typeface="Lucida Sans Unicode"/>
              </a:rPr>
              <a:t> </a:t>
            </a:r>
            <a:r>
              <a:rPr sz="1500" spc="-30" dirty="0">
                <a:latin typeface="Lucida Sans Unicode"/>
                <a:cs typeface="Lucida Sans Unicode"/>
              </a:rPr>
              <a:t>Frame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8910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section_3/</a:t>
            </a:r>
            <a:r>
              <a:rPr spc="65" dirty="0">
                <a:solidFill>
                  <a:srgbClr val="000080"/>
                </a:solidFill>
                <a:hlinkClick r:id="rId2"/>
              </a:rPr>
              <a:t>FontViewer.java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654050" y="914400"/>
            <a:ext cx="4207510" cy="196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015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javax.swing.JFrame;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969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850" spc="1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220"/>
              </a:lnSpc>
              <a:tabLst>
                <a:tab pos="476884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program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allows the user to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view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font</a:t>
            </a:r>
            <a:r>
              <a:rPr sz="1050" spc="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effects.</a:t>
            </a:r>
            <a:endParaRPr sz="1050">
              <a:latin typeface="Times New Roman"/>
              <a:cs typeface="Times New Roman"/>
            </a:endParaRPr>
          </a:p>
          <a:p>
            <a:pPr marL="78740">
              <a:lnSpc>
                <a:spcPts val="1015"/>
              </a:lnSpc>
              <a:spcBef>
                <a:spcPts val="10"/>
              </a:spcBef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850" spc="1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5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FontViewer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  <a:tabLst>
                <a:tab pos="476884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50" spc="10" dirty="0">
                <a:latin typeface="Courier New"/>
                <a:cs typeface="Courier New"/>
              </a:rPr>
              <a:t>main(String[]</a:t>
            </a:r>
            <a:r>
              <a:rPr sz="850" spc="-5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args)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  <a:tabLst>
                <a:tab pos="476884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676275" indent="-663575">
              <a:lnSpc>
                <a:spcPts val="100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676910" algn="l"/>
              </a:tabLst>
            </a:pPr>
            <a:r>
              <a:rPr sz="850" spc="10" dirty="0">
                <a:latin typeface="Courier New"/>
                <a:cs typeface="Courier New"/>
              </a:rPr>
              <a:t>JFrame frame =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8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FontFrame();</a:t>
            </a:r>
            <a:endParaRPr sz="850">
              <a:latin typeface="Courier New"/>
              <a:cs typeface="Courier New"/>
            </a:endParaRPr>
          </a:p>
          <a:p>
            <a:pPr marL="676275" indent="-663575">
              <a:lnSpc>
                <a:spcPts val="100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676910" algn="l"/>
              </a:tabLst>
            </a:pPr>
            <a:r>
              <a:rPr sz="850" spc="10" dirty="0">
                <a:latin typeface="Courier New"/>
                <a:cs typeface="Courier New"/>
              </a:rPr>
              <a:t>frame.setDefaultCloseOperation(JFrame.EXIT_ON_CLOSE);</a:t>
            </a:r>
            <a:endParaRPr sz="850">
              <a:latin typeface="Courier New"/>
              <a:cs typeface="Courier New"/>
            </a:endParaRPr>
          </a:p>
          <a:p>
            <a:pPr marL="676275" indent="-663575">
              <a:lnSpc>
                <a:spcPts val="100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676910" algn="l"/>
              </a:tabLst>
            </a:pPr>
            <a:r>
              <a:rPr sz="850" spc="10" dirty="0">
                <a:latin typeface="Courier New"/>
                <a:cs typeface="Courier New"/>
              </a:rPr>
              <a:t>frame.setTitle(</a:t>
            </a:r>
            <a:r>
              <a:rPr sz="850" spc="10" dirty="0">
                <a:solidFill>
                  <a:srgbClr val="1F9060"/>
                </a:solidFill>
                <a:latin typeface="Courier New"/>
                <a:cs typeface="Courier New"/>
              </a:rPr>
              <a:t>"FontViewer"</a:t>
            </a:r>
            <a:r>
              <a:rPr sz="850" spc="10" dirty="0">
                <a:latin typeface="Courier New"/>
                <a:cs typeface="Courier New"/>
              </a:rPr>
              <a:t>);</a:t>
            </a:r>
            <a:endParaRPr sz="850">
              <a:latin typeface="Courier New"/>
              <a:cs typeface="Courier New"/>
            </a:endParaRPr>
          </a:p>
          <a:p>
            <a:pPr marL="676275" indent="-663575">
              <a:lnSpc>
                <a:spcPts val="100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676910" algn="l"/>
              </a:tabLst>
            </a:pPr>
            <a:r>
              <a:rPr sz="850" spc="10" dirty="0">
                <a:latin typeface="Courier New"/>
                <a:cs typeface="Courier New"/>
              </a:rPr>
              <a:t>frame.setVisible(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true</a:t>
            </a:r>
            <a:r>
              <a:rPr sz="850" spc="10" dirty="0">
                <a:latin typeface="Courier New"/>
                <a:cs typeface="Courier New"/>
              </a:rPr>
              <a:t>);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  <a:tabLst>
                <a:tab pos="476884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14	</a:t>
            </a:r>
            <a:r>
              <a:rPr sz="850" spc="1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0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15	</a:t>
            </a:r>
            <a:r>
              <a:rPr sz="850" spc="1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Border</a:t>
            </a:r>
            <a:r>
              <a:rPr spc="-45" dirty="0"/>
              <a:t> </a:t>
            </a:r>
            <a:r>
              <a:rPr spc="90" dirty="0"/>
              <a:t>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730631" y="89344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4">
                <a:moveTo>
                  <a:pt x="25527" y="51054"/>
                </a:moveTo>
                <a:lnTo>
                  <a:pt x="14358" y="49458"/>
                </a:lnTo>
                <a:lnTo>
                  <a:pt x="6381" y="44672"/>
                </a:lnTo>
                <a:lnTo>
                  <a:pt x="1595" y="36695"/>
                </a:lnTo>
                <a:lnTo>
                  <a:pt x="0" y="25527"/>
                </a:lnTo>
                <a:lnTo>
                  <a:pt x="1595" y="14358"/>
                </a:lnTo>
                <a:lnTo>
                  <a:pt x="6381" y="6381"/>
                </a:lnTo>
                <a:lnTo>
                  <a:pt x="14358" y="1595"/>
                </a:lnTo>
                <a:lnTo>
                  <a:pt x="25527" y="0"/>
                </a:lnTo>
                <a:lnTo>
                  <a:pt x="36695" y="1595"/>
                </a:lnTo>
                <a:lnTo>
                  <a:pt x="44672" y="6381"/>
                </a:lnTo>
                <a:lnTo>
                  <a:pt x="49458" y="14358"/>
                </a:lnTo>
                <a:lnTo>
                  <a:pt x="51054" y="25527"/>
                </a:lnTo>
                <a:lnTo>
                  <a:pt x="49458" y="36695"/>
                </a:lnTo>
                <a:lnTo>
                  <a:pt x="44672" y="44672"/>
                </a:lnTo>
                <a:lnTo>
                  <a:pt x="36695" y="49458"/>
                </a:lnTo>
                <a:lnTo>
                  <a:pt x="25527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0631" y="134442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4">
                <a:moveTo>
                  <a:pt x="25527" y="51054"/>
                </a:moveTo>
                <a:lnTo>
                  <a:pt x="14358" y="49458"/>
                </a:lnTo>
                <a:lnTo>
                  <a:pt x="6381" y="44672"/>
                </a:lnTo>
                <a:lnTo>
                  <a:pt x="1595" y="36695"/>
                </a:lnTo>
                <a:lnTo>
                  <a:pt x="0" y="25527"/>
                </a:lnTo>
                <a:lnTo>
                  <a:pt x="1595" y="14358"/>
                </a:lnTo>
                <a:lnTo>
                  <a:pt x="6381" y="6381"/>
                </a:lnTo>
                <a:lnTo>
                  <a:pt x="14358" y="1595"/>
                </a:lnTo>
                <a:lnTo>
                  <a:pt x="25527" y="0"/>
                </a:lnTo>
                <a:lnTo>
                  <a:pt x="36695" y="1595"/>
                </a:lnTo>
                <a:lnTo>
                  <a:pt x="44672" y="6381"/>
                </a:lnTo>
                <a:lnTo>
                  <a:pt x="49458" y="14358"/>
                </a:lnTo>
                <a:lnTo>
                  <a:pt x="51054" y="25527"/>
                </a:lnTo>
                <a:lnTo>
                  <a:pt x="49458" y="36695"/>
                </a:lnTo>
                <a:lnTo>
                  <a:pt x="44672" y="44672"/>
                </a:lnTo>
                <a:lnTo>
                  <a:pt x="36695" y="49458"/>
                </a:lnTo>
                <a:lnTo>
                  <a:pt x="25527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722" y="812164"/>
            <a:ext cx="562419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145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Components are placed toward areas of a container NORTH, EAST,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SOUTH,  WEST, or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CENTER.</a:t>
            </a:r>
          </a:p>
          <a:p>
            <a:pPr marL="156845">
              <a:lnSpc>
                <a:spcPct val="100000"/>
              </a:lnSpc>
              <a:spcBef>
                <a:spcPts val="530"/>
              </a:spcBef>
            </a:pPr>
            <a:r>
              <a:rPr sz="1250" dirty="0">
                <a:latin typeface="Arial"/>
                <a:cs typeface="Arial"/>
              </a:rPr>
              <a:t>Specify one when adding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components: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903" y="1510348"/>
            <a:ext cx="5812155" cy="21272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385"/>
              </a:spcBef>
            </a:pPr>
            <a:r>
              <a:rPr sz="750" dirty="0">
                <a:latin typeface="Lucida Console"/>
                <a:cs typeface="Lucida Console"/>
              </a:rPr>
              <a:t>panel.setLayout(new</a:t>
            </a:r>
            <a:r>
              <a:rPr sz="750" spc="-105" dirty="0">
                <a:latin typeface="Lucida Console"/>
                <a:cs typeface="Lucida Console"/>
              </a:rPr>
              <a:t> </a:t>
            </a:r>
            <a:r>
              <a:rPr sz="750" dirty="0">
                <a:latin typeface="Lucida Console"/>
                <a:cs typeface="Lucida Console"/>
              </a:rPr>
              <a:t>BorderLayout());</a:t>
            </a:r>
            <a:endParaRPr sz="7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1903" y="1774127"/>
            <a:ext cx="5812155" cy="21272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385"/>
              </a:spcBef>
            </a:pPr>
            <a:r>
              <a:rPr sz="750" dirty="0">
                <a:latin typeface="Lucida Console"/>
                <a:cs typeface="Lucida Console"/>
              </a:rPr>
              <a:t>panel.add(component,</a:t>
            </a:r>
            <a:r>
              <a:rPr sz="750" spc="-105" dirty="0">
                <a:latin typeface="Lucida Console"/>
                <a:cs typeface="Lucida Console"/>
              </a:rPr>
              <a:t> </a:t>
            </a:r>
            <a:r>
              <a:rPr sz="750" dirty="0">
                <a:latin typeface="Lucida Console"/>
                <a:cs typeface="Lucida Console"/>
              </a:rPr>
              <a:t>BorderLayout.NORTH);</a:t>
            </a:r>
            <a:endParaRPr sz="750">
              <a:latin typeface="Lucida Console"/>
              <a:cs typeface="Lucida Conso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5699" y="2151557"/>
            <a:ext cx="1701736" cy="1701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0096" y="3840479"/>
            <a:ext cx="456184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Arial"/>
                <a:cs typeface="Arial"/>
              </a:rPr>
              <a:t>Figure 1 </a:t>
            </a:r>
            <a:r>
              <a:rPr sz="1250" dirty="0">
                <a:latin typeface="Arial"/>
                <a:cs typeface="Arial"/>
              </a:rPr>
              <a:t>Components Expand to Fill Space in the Border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Layout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9418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section_3/</a:t>
            </a:r>
            <a:r>
              <a:rPr spc="65" dirty="0">
                <a:solidFill>
                  <a:srgbClr val="000080"/>
                </a:solidFill>
                <a:hlinkClick r:id="rId2"/>
              </a:rPr>
              <a:t>FontFrame.java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027470" y="2780170"/>
            <a:ext cx="3144520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850" spc="1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211454" marR="17780">
              <a:lnSpc>
                <a:spcPts val="1210"/>
              </a:lnSpc>
              <a:spcBef>
                <a:spcPts val="40"/>
              </a:spcBef>
            </a:pP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frame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contains a text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sample and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a control panel  to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change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the font of the</a:t>
            </a:r>
            <a:r>
              <a:rPr sz="1050" spc="-3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text.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994"/>
              </a:lnSpc>
            </a:pPr>
            <a:r>
              <a:rPr sz="850" spc="1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850" spc="10" dirty="0">
                <a:latin typeface="Courier New"/>
                <a:cs typeface="Courier New"/>
              </a:rPr>
              <a:t>FontFrame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extends</a:t>
            </a:r>
            <a:r>
              <a:rPr sz="85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JFrame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11454" marR="5080">
              <a:lnSpc>
                <a:spcPts val="1010"/>
              </a:lnSpc>
              <a:spcBef>
                <a:spcPts val="35"/>
              </a:spcBef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850" spc="10" dirty="0">
                <a:latin typeface="Courier New"/>
                <a:cs typeface="Courier New"/>
              </a:rPr>
              <a:t>FRAME_WIDTH =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300</a:t>
            </a:r>
            <a:r>
              <a:rPr sz="850" spc="10" dirty="0">
                <a:latin typeface="Courier New"/>
                <a:cs typeface="Courier New"/>
              </a:rPr>
              <a:t>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850" spc="10" dirty="0">
                <a:latin typeface="Courier New"/>
                <a:cs typeface="Courier New"/>
              </a:rPr>
              <a:t>FRAME_HEIGHT =</a:t>
            </a:r>
            <a:r>
              <a:rPr sz="85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400</a:t>
            </a:r>
            <a:r>
              <a:rPr sz="850" spc="10" dirty="0"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226501" y="3979939"/>
            <a:ext cx="228282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JLabel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label;</a:t>
            </a:r>
            <a:endParaRPr sz="85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40"/>
              </a:spcBef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JCheckBox italicCheckBox;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JCheckBox boldCheckBox;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JRadioButton smallButton;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JRadioButton</a:t>
            </a:r>
            <a:r>
              <a:rPr sz="850" spc="-10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mediumButton;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JRadioButton largeButton;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JComboBox facenameCombo;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ActionListener</a:t>
            </a:r>
            <a:r>
              <a:rPr sz="850" spc="-15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listener;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62000" y="738010"/>
            <a:ext cx="2879725" cy="468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 indent="-199390">
              <a:lnSpc>
                <a:spcPts val="101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java.awt.BorderLayout;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java.awt.Font;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java.awt.GridLayout;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java.awt.event.ActionEvent;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java.awt.event.ActionListener;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javax.swing.ButtonGroup;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javax.swing.JButton;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javax.swing.JCheckBox;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javax.swing.JComboBox;</a:t>
            </a:r>
            <a:endParaRPr sz="850">
              <a:latin typeface="Courier New"/>
              <a:cs typeface="Courier New"/>
            </a:endParaRPr>
          </a:p>
          <a:p>
            <a:pPr marL="278130" indent="-26543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javax.swing.JFrame;</a:t>
            </a:r>
            <a:endParaRPr sz="850">
              <a:latin typeface="Courier New"/>
              <a:cs typeface="Courier New"/>
            </a:endParaRPr>
          </a:p>
          <a:p>
            <a:pPr marL="278130" indent="-26543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javax.swing.JLabel;</a:t>
            </a:r>
            <a:endParaRPr sz="850">
              <a:latin typeface="Courier New"/>
              <a:cs typeface="Courier New"/>
            </a:endParaRPr>
          </a:p>
          <a:p>
            <a:pPr marL="278130" indent="-26543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javax.swing.JPanel;</a:t>
            </a:r>
            <a:endParaRPr sz="850">
              <a:latin typeface="Courier New"/>
              <a:cs typeface="Courier New"/>
            </a:endParaRPr>
          </a:p>
          <a:p>
            <a:pPr marL="278130" indent="-26543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javax.swing.JRadioButton;</a:t>
            </a:r>
            <a:endParaRPr sz="850">
              <a:latin typeface="Courier New"/>
              <a:cs typeface="Courier New"/>
            </a:endParaRPr>
          </a:p>
          <a:p>
            <a:pPr marL="278130" indent="-26543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javax.swing.border.EtchedBorder;</a:t>
            </a:r>
            <a:endParaRPr sz="850">
              <a:latin typeface="Courier New"/>
              <a:cs typeface="Courier New"/>
            </a:endParaRPr>
          </a:p>
          <a:p>
            <a:pPr marL="278130" indent="-26543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javax.swing.border.TitledBorder;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5"/>
              </a:lnSpc>
              <a:spcBef>
                <a:spcPts val="50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0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36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226613" y="5128654"/>
            <a:ext cx="139319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850" spc="1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211454">
              <a:lnSpc>
                <a:spcPts val="1220"/>
              </a:lnSpc>
            </a:pP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Constructs the</a:t>
            </a:r>
            <a:r>
              <a:rPr sz="1050" spc="-1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frame.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9926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29437"/>
            <a:ext cx="5629910" cy="1516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What is the advantage of a </a:t>
            </a:r>
            <a:r>
              <a:rPr sz="1250" dirty="0">
                <a:latin typeface="Lucida Console"/>
                <a:cs typeface="Lucida Console"/>
              </a:rPr>
              <a:t>JComboBox</a:t>
            </a:r>
            <a:r>
              <a:rPr sz="1250" spc="-509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over a set of radio buttons? What is the  disadvantage?</a:t>
            </a:r>
          </a:p>
          <a:p>
            <a:pPr marL="298450" marR="5080">
              <a:lnSpc>
                <a:spcPct val="115399"/>
              </a:lnSpc>
              <a:spcBef>
                <a:spcPts val="540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75" dirty="0">
                <a:latin typeface="Lucida Sans Unicode"/>
                <a:cs typeface="Lucida Sans Unicode"/>
              </a:rPr>
              <a:t>If you </a:t>
            </a:r>
            <a:r>
              <a:rPr sz="1500" spc="-30" dirty="0">
                <a:latin typeface="Lucida Sans Unicode"/>
                <a:cs typeface="Lucida Sans Unicode"/>
              </a:rPr>
              <a:t>have </a:t>
            </a:r>
            <a:r>
              <a:rPr sz="1500" spc="-70" dirty="0">
                <a:latin typeface="Lucida Sans Unicode"/>
                <a:cs typeface="Lucida Sans Unicode"/>
              </a:rPr>
              <a:t>many </a:t>
            </a:r>
            <a:r>
              <a:rPr sz="1500" spc="-90" dirty="0">
                <a:latin typeface="Lucida Sans Unicode"/>
                <a:cs typeface="Lucida Sans Unicode"/>
              </a:rPr>
              <a:t>options,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55" dirty="0">
                <a:latin typeface="Lucida Sans Unicode"/>
                <a:cs typeface="Lucida Sans Unicode"/>
              </a:rPr>
              <a:t>set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85" dirty="0">
                <a:latin typeface="Lucida Sans Unicode"/>
                <a:cs typeface="Lucida Sans Unicode"/>
              </a:rPr>
              <a:t>radio </a:t>
            </a:r>
            <a:r>
              <a:rPr sz="1500" spc="-100" dirty="0">
                <a:latin typeface="Lucida Sans Unicode"/>
                <a:cs typeface="Lucida Sans Unicode"/>
              </a:rPr>
              <a:t>buttons </a:t>
            </a:r>
            <a:r>
              <a:rPr sz="1500" spc="-60" dirty="0">
                <a:latin typeface="Lucida Sans Unicode"/>
                <a:cs typeface="Lucida Sans Unicode"/>
              </a:rPr>
              <a:t>takes  </a:t>
            </a:r>
            <a:r>
              <a:rPr sz="1500" spc="-105" dirty="0">
                <a:latin typeface="Lucida Sans Unicode"/>
                <a:cs typeface="Lucida Sans Unicode"/>
              </a:rPr>
              <a:t>up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65" dirty="0">
                <a:latin typeface="Lucida Sans Unicode"/>
                <a:cs typeface="Lucida Sans Unicode"/>
              </a:rPr>
              <a:t>large </a:t>
            </a:r>
            <a:r>
              <a:rPr sz="1500" spc="-35" dirty="0">
                <a:latin typeface="Lucida Sans Unicode"/>
                <a:cs typeface="Lucida Sans Unicode"/>
              </a:rPr>
              <a:t>area. A </a:t>
            </a:r>
            <a:r>
              <a:rPr sz="1500" spc="-95" dirty="0">
                <a:latin typeface="Lucida Sans Unicode"/>
                <a:cs typeface="Lucida Sans Unicode"/>
              </a:rPr>
              <a:t>combo </a:t>
            </a:r>
            <a:r>
              <a:rPr sz="1500" spc="-125" dirty="0">
                <a:latin typeface="Lucida Sans Unicode"/>
                <a:cs typeface="Lucida Sans Unicode"/>
              </a:rPr>
              <a:t>box </a:t>
            </a:r>
            <a:r>
              <a:rPr sz="1500" spc="-40" dirty="0">
                <a:latin typeface="Lucida Sans Unicode"/>
                <a:cs typeface="Lucida Sans Unicode"/>
              </a:rPr>
              <a:t>can </a:t>
            </a:r>
            <a:r>
              <a:rPr sz="1500" spc="-70" dirty="0">
                <a:latin typeface="Lucida Sans Unicode"/>
                <a:cs typeface="Lucida Sans Unicode"/>
              </a:rPr>
              <a:t>show many </a:t>
            </a:r>
            <a:r>
              <a:rPr sz="1500" spc="-95" dirty="0">
                <a:latin typeface="Lucida Sans Unicode"/>
                <a:cs typeface="Lucida Sans Unicode"/>
              </a:rPr>
              <a:t>options </a:t>
            </a:r>
            <a:r>
              <a:rPr sz="1500" spc="-110" dirty="0">
                <a:latin typeface="Lucida Sans Unicode"/>
                <a:cs typeface="Lucida Sans Unicode"/>
              </a:rPr>
              <a:t>without  </a:t>
            </a:r>
            <a:r>
              <a:rPr sz="1500" spc="-85" dirty="0">
                <a:latin typeface="Lucida Sans Unicode"/>
                <a:cs typeface="Lucida Sans Unicode"/>
              </a:rPr>
              <a:t>using </a:t>
            </a:r>
            <a:r>
              <a:rPr sz="1500" spc="-105" dirty="0">
                <a:latin typeface="Lucida Sans Unicode"/>
                <a:cs typeface="Lucida Sans Unicode"/>
              </a:rPr>
              <a:t>up </a:t>
            </a:r>
            <a:r>
              <a:rPr sz="1500" spc="-95" dirty="0">
                <a:latin typeface="Lucida Sans Unicode"/>
                <a:cs typeface="Lucida Sans Unicode"/>
              </a:rPr>
              <a:t>much </a:t>
            </a:r>
            <a:r>
              <a:rPr sz="1500" spc="-35" dirty="0">
                <a:latin typeface="Lucida Sans Unicode"/>
                <a:cs typeface="Lucida Sans Unicode"/>
              </a:rPr>
              <a:t>space. But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60" dirty="0">
                <a:latin typeface="Lucida Sans Unicode"/>
                <a:cs typeface="Lucida Sans Unicode"/>
              </a:rPr>
              <a:t>user </a:t>
            </a:r>
            <a:r>
              <a:rPr sz="1500" spc="-75" dirty="0">
                <a:latin typeface="Lucida Sans Unicode"/>
                <a:cs typeface="Lucida Sans Unicode"/>
              </a:rPr>
              <a:t>cannot </a:t>
            </a:r>
            <a:r>
              <a:rPr sz="1500" spc="-10" dirty="0">
                <a:latin typeface="Lucida Sans Unicode"/>
                <a:cs typeface="Lucida Sans Unicode"/>
              </a:rPr>
              <a:t>see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5" dirty="0">
                <a:latin typeface="Lucida Sans Unicode"/>
                <a:cs typeface="Lucida Sans Unicode"/>
              </a:rPr>
              <a:t>options </a:t>
            </a:r>
            <a:r>
              <a:rPr sz="1500" spc="-5" dirty="0">
                <a:latin typeface="Lucida Sans Unicode"/>
                <a:cs typeface="Lucida Sans Unicode"/>
              </a:rPr>
              <a:t>as  </a:t>
            </a:r>
            <a:r>
              <a:rPr sz="1500" spc="-45" dirty="0">
                <a:latin typeface="Lucida Sans Unicode"/>
                <a:cs typeface="Lucida Sans Unicode"/>
              </a:rPr>
              <a:t>easily.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0815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21816"/>
            <a:ext cx="5798185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What happens when you put two check boxes into a button group? Try it out if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you  are not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sure.</a:t>
            </a:r>
          </a:p>
          <a:p>
            <a:pPr marL="298450" marR="120014">
              <a:lnSpc>
                <a:spcPct val="115399"/>
              </a:lnSpc>
              <a:spcBef>
                <a:spcPts val="540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75" dirty="0">
                <a:latin typeface="Lucida Sans Unicode"/>
                <a:cs typeface="Lucida Sans Unicode"/>
              </a:rPr>
              <a:t>If </a:t>
            </a:r>
            <a:r>
              <a:rPr sz="1500" spc="-65" dirty="0">
                <a:latin typeface="Lucida Sans Unicode"/>
                <a:cs typeface="Lucida Sans Unicode"/>
              </a:rPr>
              <a:t>one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100" dirty="0">
                <a:latin typeface="Lucida Sans Unicode"/>
                <a:cs typeface="Lucida Sans Unicode"/>
              </a:rPr>
              <a:t>them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55" dirty="0">
                <a:latin typeface="Lucida Sans Unicode"/>
                <a:cs typeface="Lucida Sans Unicode"/>
              </a:rPr>
              <a:t>checked,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0" dirty="0">
                <a:latin typeface="Lucida Sans Unicode"/>
                <a:cs typeface="Lucida Sans Unicode"/>
              </a:rPr>
              <a:t>other </a:t>
            </a:r>
            <a:r>
              <a:rPr sz="1500" spc="-65" dirty="0">
                <a:latin typeface="Lucida Sans Unicode"/>
                <a:cs typeface="Lucida Sans Unicode"/>
              </a:rPr>
              <a:t>one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65" dirty="0">
                <a:latin typeface="Lucida Sans Unicode"/>
                <a:cs typeface="Lucida Sans Unicode"/>
              </a:rPr>
              <a:t>unchecked.  </a:t>
            </a:r>
            <a:r>
              <a:rPr sz="1500" spc="-40" dirty="0">
                <a:latin typeface="Lucida Sans Unicode"/>
                <a:cs typeface="Lucida Sans Unicode"/>
              </a:rPr>
              <a:t>You </a:t>
            </a:r>
            <a:r>
              <a:rPr sz="1500" spc="-85" dirty="0">
                <a:latin typeface="Lucida Sans Unicode"/>
                <a:cs typeface="Lucida Sans Unicode"/>
              </a:rPr>
              <a:t>should </a:t>
            </a:r>
            <a:r>
              <a:rPr sz="1500" spc="-40" dirty="0">
                <a:latin typeface="Lucida Sans Unicode"/>
                <a:cs typeface="Lucida Sans Unicode"/>
              </a:rPr>
              <a:t>use </a:t>
            </a:r>
            <a:r>
              <a:rPr sz="1500" spc="-85" dirty="0">
                <a:latin typeface="Lucida Sans Unicode"/>
                <a:cs typeface="Lucida Sans Unicode"/>
              </a:rPr>
              <a:t>radio </a:t>
            </a:r>
            <a:r>
              <a:rPr sz="1500" spc="-100" dirty="0">
                <a:latin typeface="Lucida Sans Unicode"/>
                <a:cs typeface="Lucida Sans Unicode"/>
              </a:rPr>
              <a:t>buttons </a:t>
            </a:r>
            <a:r>
              <a:rPr sz="1500" spc="-120" dirty="0">
                <a:latin typeface="Lucida Sans Unicode"/>
                <a:cs typeface="Lucida Sans Unicode"/>
              </a:rPr>
              <a:t>if </a:t>
            </a:r>
            <a:r>
              <a:rPr sz="1500" spc="-95" dirty="0">
                <a:latin typeface="Lucida Sans Unicode"/>
                <a:cs typeface="Lucida Sans Unicode"/>
              </a:rPr>
              <a:t>that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70" dirty="0">
                <a:latin typeface="Lucida Sans Unicode"/>
                <a:cs typeface="Lucida Sans Unicode"/>
              </a:rPr>
              <a:t>behavior </a:t>
            </a:r>
            <a:r>
              <a:rPr sz="1500" spc="-75" dirty="0">
                <a:latin typeface="Lucida Sans Unicode"/>
                <a:cs typeface="Lucida Sans Unicode"/>
              </a:rPr>
              <a:t>you</a:t>
            </a:r>
            <a:r>
              <a:rPr sz="1500" spc="125" dirty="0">
                <a:latin typeface="Lucida Sans Unicode"/>
                <a:cs typeface="Lucida Sans Unicode"/>
              </a:rPr>
              <a:t> </a:t>
            </a:r>
            <a:r>
              <a:rPr sz="1500" spc="-75" dirty="0">
                <a:latin typeface="Lucida Sans Unicode"/>
                <a:cs typeface="Lucida Sans Unicode"/>
              </a:rPr>
              <a:t>want.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0435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20.16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12038"/>
            <a:ext cx="33883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How can you nest two etched borders, like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this?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033" y="1002868"/>
            <a:ext cx="2110155" cy="2161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7199" y="3238220"/>
            <a:ext cx="524891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40" dirty="0">
                <a:latin typeface="Lucida Sans Unicode"/>
                <a:cs typeface="Lucida Sans Unicode"/>
              </a:rPr>
              <a:t>You </a:t>
            </a:r>
            <a:r>
              <a:rPr sz="1500" spc="-80" dirty="0">
                <a:latin typeface="Lucida Sans Unicode"/>
                <a:cs typeface="Lucida Sans Unicode"/>
              </a:rPr>
              <a:t>can’t </a:t>
            </a:r>
            <a:r>
              <a:rPr sz="1500" spc="-65" dirty="0">
                <a:latin typeface="Lucida Sans Unicode"/>
                <a:cs typeface="Lucida Sans Unicode"/>
              </a:rPr>
              <a:t>nest </a:t>
            </a:r>
            <a:r>
              <a:rPr sz="1500" spc="-80" dirty="0">
                <a:latin typeface="Lucida Sans Unicode"/>
                <a:cs typeface="Lucida Sans Unicode"/>
              </a:rPr>
              <a:t>borders, </a:t>
            </a:r>
            <a:r>
              <a:rPr sz="1500" spc="-120" dirty="0">
                <a:latin typeface="Lucida Sans Unicode"/>
                <a:cs typeface="Lucida Sans Unicode"/>
              </a:rPr>
              <a:t>but </a:t>
            </a:r>
            <a:r>
              <a:rPr sz="1500" spc="-75" dirty="0">
                <a:latin typeface="Lucida Sans Unicode"/>
                <a:cs typeface="Lucida Sans Unicode"/>
              </a:rPr>
              <a:t>you </a:t>
            </a:r>
            <a:r>
              <a:rPr sz="1500" spc="-40" dirty="0">
                <a:latin typeface="Lucida Sans Unicode"/>
                <a:cs typeface="Lucida Sans Unicode"/>
              </a:rPr>
              <a:t>can </a:t>
            </a:r>
            <a:r>
              <a:rPr sz="1500" spc="-65" dirty="0">
                <a:latin typeface="Lucida Sans Unicode"/>
                <a:cs typeface="Lucida Sans Unicode"/>
              </a:rPr>
              <a:t>nest </a:t>
            </a:r>
            <a:r>
              <a:rPr sz="1500" spc="-55" dirty="0">
                <a:latin typeface="Lucida Sans Unicode"/>
                <a:cs typeface="Lucida Sans Unicode"/>
              </a:rPr>
              <a:t>panels </a:t>
            </a:r>
            <a:r>
              <a:rPr sz="1500" spc="-105" dirty="0">
                <a:latin typeface="Lucida Sans Unicode"/>
                <a:cs typeface="Lucida Sans Unicode"/>
              </a:rPr>
              <a:t>with  </a:t>
            </a:r>
            <a:r>
              <a:rPr sz="1500" spc="-80" dirty="0">
                <a:latin typeface="Lucida Sans Unicode"/>
                <a:cs typeface="Lucida Sans Unicode"/>
              </a:rPr>
              <a:t>borders:</a:t>
            </a:r>
            <a:endParaRPr sz="15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610" y="3855346"/>
            <a:ext cx="5309870" cy="80835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 marR="2965450">
              <a:lnSpc>
                <a:spcPct val="100000"/>
              </a:lnSpc>
              <a:spcBef>
                <a:spcPts val="405"/>
              </a:spcBef>
            </a:pPr>
            <a:r>
              <a:rPr sz="900" dirty="0">
                <a:latin typeface="Lucida Console"/>
                <a:cs typeface="Lucida Console"/>
              </a:rPr>
              <a:t>JPanel p1 = new JPanel();  p1.setBorder(new</a:t>
            </a:r>
            <a:r>
              <a:rPr sz="900" spc="-9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EtchedBorder());  JPanel p2 = new JPanel();  p2.setBorder(new</a:t>
            </a:r>
            <a:r>
              <a:rPr sz="900" spc="-9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EtchedBorder());  p1.add(p2);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0054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29563"/>
            <a:ext cx="5572760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Why do all user-interface components in the </a:t>
            </a:r>
            <a:r>
              <a:rPr sz="1250" dirty="0">
                <a:latin typeface="Lucida Console"/>
                <a:cs typeface="Lucida Console"/>
              </a:rPr>
              <a:t>FontFrame</a:t>
            </a:r>
            <a:r>
              <a:rPr sz="1250" spc="-509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class share the same  listener?</a:t>
            </a:r>
          </a:p>
          <a:p>
            <a:pPr marL="298450" marR="21590">
              <a:lnSpc>
                <a:spcPct val="115399"/>
              </a:lnSpc>
              <a:spcBef>
                <a:spcPts val="540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20" dirty="0">
                <a:latin typeface="Lucida Sans Unicode"/>
                <a:cs typeface="Lucida Sans Unicode"/>
              </a:rPr>
              <a:t>When </a:t>
            </a:r>
            <a:r>
              <a:rPr sz="1500" spc="-45" dirty="0">
                <a:latin typeface="Lucida Sans Unicode"/>
                <a:cs typeface="Lucida Sans Unicode"/>
              </a:rPr>
              <a:t>any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0" dirty="0">
                <a:latin typeface="Lucida Sans Unicode"/>
                <a:cs typeface="Lucida Sans Unicode"/>
              </a:rPr>
              <a:t>component </a:t>
            </a:r>
            <a:r>
              <a:rPr sz="1500" spc="-80" dirty="0">
                <a:latin typeface="Lucida Sans Unicode"/>
                <a:cs typeface="Lucida Sans Unicode"/>
              </a:rPr>
              <a:t>settings </a:t>
            </a:r>
            <a:r>
              <a:rPr sz="1500" spc="-60" dirty="0">
                <a:latin typeface="Lucida Sans Unicode"/>
                <a:cs typeface="Lucida Sans Unicode"/>
              </a:rPr>
              <a:t>is changed, </a:t>
            </a:r>
            <a:r>
              <a:rPr sz="1500" spc="-85" dirty="0">
                <a:latin typeface="Lucida Sans Unicode"/>
                <a:cs typeface="Lucida Sans Unicode"/>
              </a:rPr>
              <a:t>the  </a:t>
            </a:r>
            <a:r>
              <a:rPr sz="1500" spc="-100" dirty="0">
                <a:latin typeface="Lucida Sans Unicode"/>
                <a:cs typeface="Lucida Sans Unicode"/>
              </a:rPr>
              <a:t>program </a:t>
            </a:r>
            <a:r>
              <a:rPr sz="1500" spc="-85" dirty="0">
                <a:latin typeface="Lucida Sans Unicode"/>
                <a:cs typeface="Lucida Sans Unicode"/>
              </a:rPr>
              <a:t>simply </a:t>
            </a:r>
            <a:r>
              <a:rPr sz="1500" spc="-65" dirty="0">
                <a:latin typeface="Lucida Sans Unicode"/>
                <a:cs typeface="Lucida Sans Unicode"/>
              </a:rPr>
              <a:t>queries all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100" dirty="0">
                <a:latin typeface="Lucida Sans Unicode"/>
                <a:cs typeface="Lucida Sans Unicode"/>
              </a:rPr>
              <a:t>them </a:t>
            </a:r>
            <a:r>
              <a:rPr sz="1500" spc="-70" dirty="0">
                <a:latin typeface="Lucida Sans Unicode"/>
                <a:cs typeface="Lucida Sans Unicode"/>
              </a:rPr>
              <a:t>and updates </a:t>
            </a:r>
            <a:r>
              <a:rPr sz="1500" spc="-85" dirty="0">
                <a:latin typeface="Lucida Sans Unicode"/>
                <a:cs typeface="Lucida Sans Unicode"/>
              </a:rPr>
              <a:t>the</a:t>
            </a:r>
            <a:r>
              <a:rPr sz="1500" spc="155" dirty="0">
                <a:latin typeface="Lucida Sans Unicode"/>
                <a:cs typeface="Lucida Sans Unicode"/>
              </a:rPr>
              <a:t> </a:t>
            </a:r>
            <a:r>
              <a:rPr sz="1500" spc="-65" dirty="0">
                <a:latin typeface="Lucida Sans Unicode"/>
                <a:cs typeface="Lucida Sans Unicode"/>
              </a:rPr>
              <a:t>label.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0943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21944"/>
            <a:ext cx="5948045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Why was the combo box placed inside a panel? What would have happened if it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had  been added directly to the control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panel?</a:t>
            </a:r>
          </a:p>
          <a:p>
            <a:pPr marL="298450" marR="249554">
              <a:lnSpc>
                <a:spcPct val="115399"/>
              </a:lnSpc>
              <a:spcBef>
                <a:spcPts val="540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60" dirty="0">
                <a:latin typeface="Lucida Sans Unicode"/>
                <a:cs typeface="Lucida Sans Unicode"/>
              </a:rPr>
              <a:t>To keep </a:t>
            </a:r>
            <a:r>
              <a:rPr sz="1500" spc="-125" dirty="0">
                <a:latin typeface="Lucida Sans Unicode"/>
                <a:cs typeface="Lucida Sans Unicode"/>
              </a:rPr>
              <a:t>it from </a:t>
            </a:r>
            <a:r>
              <a:rPr sz="1500" spc="-100" dirty="0">
                <a:latin typeface="Lucida Sans Unicode"/>
                <a:cs typeface="Lucida Sans Unicode"/>
              </a:rPr>
              <a:t>growing </a:t>
            </a:r>
            <a:r>
              <a:rPr sz="1500" spc="-110" dirty="0">
                <a:latin typeface="Lucida Sans Unicode"/>
                <a:cs typeface="Lucida Sans Unicode"/>
              </a:rPr>
              <a:t>too </a:t>
            </a:r>
            <a:r>
              <a:rPr sz="1500" spc="-65" dirty="0">
                <a:latin typeface="Lucida Sans Unicode"/>
                <a:cs typeface="Lucida Sans Unicode"/>
              </a:rPr>
              <a:t>large. </a:t>
            </a:r>
            <a:r>
              <a:rPr sz="1500" spc="-80" dirty="0">
                <a:latin typeface="Lucida Sans Unicode"/>
                <a:cs typeface="Lucida Sans Unicode"/>
              </a:rPr>
              <a:t>It </a:t>
            </a:r>
            <a:r>
              <a:rPr sz="1500" spc="-95" dirty="0">
                <a:latin typeface="Lucida Sans Unicode"/>
                <a:cs typeface="Lucida Sans Unicode"/>
              </a:rPr>
              <a:t>would </a:t>
            </a:r>
            <a:r>
              <a:rPr sz="1500" spc="-30" dirty="0">
                <a:latin typeface="Lucida Sans Unicode"/>
                <a:cs typeface="Lucida Sans Unicode"/>
              </a:rPr>
              <a:t>have </a:t>
            </a:r>
            <a:r>
              <a:rPr sz="1500" spc="-95" dirty="0">
                <a:latin typeface="Lucida Sans Unicode"/>
                <a:cs typeface="Lucida Sans Unicode"/>
              </a:rPr>
              <a:t>grown 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45" dirty="0">
                <a:latin typeface="Lucida Sans Unicode"/>
                <a:cs typeface="Lucida Sans Unicode"/>
              </a:rPr>
              <a:t>same </a:t>
            </a:r>
            <a:r>
              <a:rPr sz="1500" spc="-105" dirty="0">
                <a:latin typeface="Lucida Sans Unicode"/>
                <a:cs typeface="Lucida Sans Unicode"/>
              </a:rPr>
              <a:t>width </a:t>
            </a:r>
            <a:r>
              <a:rPr sz="1500" spc="-70" dirty="0">
                <a:latin typeface="Lucida Sans Unicode"/>
                <a:cs typeface="Lucida Sans Unicode"/>
              </a:rPr>
              <a:t>and </a:t>
            </a:r>
            <a:r>
              <a:rPr sz="1500" spc="-90" dirty="0">
                <a:latin typeface="Lucida Sans Unicode"/>
                <a:cs typeface="Lucida Sans Unicode"/>
              </a:rPr>
              <a:t>height </a:t>
            </a:r>
            <a:r>
              <a:rPr sz="1500" spc="-5" dirty="0">
                <a:latin typeface="Lucida Sans Unicode"/>
                <a:cs typeface="Lucida Sans Unicode"/>
              </a:rPr>
              <a:t>as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105" dirty="0">
                <a:latin typeface="Lucida Sans Unicode"/>
                <a:cs typeface="Lucida Sans Unicode"/>
              </a:rPr>
              <a:t>two </a:t>
            </a:r>
            <a:r>
              <a:rPr sz="1500" spc="-55" dirty="0">
                <a:latin typeface="Lucida Sans Unicode"/>
                <a:cs typeface="Lucida Sans Unicode"/>
              </a:rPr>
              <a:t>panels </a:t>
            </a:r>
            <a:r>
              <a:rPr sz="1500" spc="-75" dirty="0">
                <a:latin typeface="Lucida Sans Unicode"/>
                <a:cs typeface="Lucida Sans Unicode"/>
              </a:rPr>
              <a:t>below</a:t>
            </a:r>
            <a:r>
              <a:rPr sz="1500" spc="105" dirty="0">
                <a:latin typeface="Lucida Sans Unicode"/>
                <a:cs typeface="Lucida Sans Unicode"/>
              </a:rPr>
              <a:t> </a:t>
            </a:r>
            <a:r>
              <a:rPr sz="1500" spc="-105" dirty="0">
                <a:latin typeface="Lucida Sans Unicode"/>
                <a:cs typeface="Lucida Sans Unicode"/>
              </a:rPr>
              <a:t>it.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0562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20.19</a:t>
            </a:r>
          </a:p>
        </p:txBody>
      </p:sp>
      <p:sp>
        <p:nvSpPr>
          <p:cNvPr id="4" name="object 4"/>
          <p:cNvSpPr/>
          <p:nvPr/>
        </p:nvSpPr>
        <p:spPr>
          <a:xfrm>
            <a:off x="654033" y="1002905"/>
            <a:ext cx="1276299" cy="289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1350" y="812165"/>
            <a:ext cx="5629910" cy="110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How could the following user interface be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improved?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98450" marR="5080">
              <a:lnSpc>
                <a:spcPct val="115399"/>
              </a:lnSpc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55" dirty="0">
                <a:latin typeface="Lucida Sans Unicode"/>
                <a:cs typeface="Lucida Sans Unicode"/>
              </a:rPr>
              <a:t>Instead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85" dirty="0">
                <a:latin typeface="Lucida Sans Unicode"/>
                <a:cs typeface="Lucida Sans Unicode"/>
              </a:rPr>
              <a:t>using radio </a:t>
            </a:r>
            <a:r>
              <a:rPr sz="1500" spc="-100" dirty="0">
                <a:latin typeface="Lucida Sans Unicode"/>
                <a:cs typeface="Lucida Sans Unicode"/>
              </a:rPr>
              <a:t>buttons </a:t>
            </a:r>
            <a:r>
              <a:rPr sz="1500" spc="-105" dirty="0">
                <a:latin typeface="Lucida Sans Unicode"/>
                <a:cs typeface="Lucida Sans Unicode"/>
              </a:rPr>
              <a:t>with two </a:t>
            </a:r>
            <a:r>
              <a:rPr sz="1500" spc="-50" dirty="0">
                <a:latin typeface="Lucida Sans Unicode"/>
                <a:cs typeface="Lucida Sans Unicode"/>
              </a:rPr>
              <a:t>choices, </a:t>
            </a:r>
            <a:r>
              <a:rPr sz="1500" spc="-40" dirty="0">
                <a:latin typeface="Lucida Sans Unicode"/>
                <a:cs typeface="Lucida Sans Unicode"/>
              </a:rPr>
              <a:t>use </a:t>
            </a:r>
            <a:r>
              <a:rPr sz="1500" spc="5" dirty="0">
                <a:latin typeface="Lucida Sans Unicode"/>
                <a:cs typeface="Lucida Sans Unicode"/>
              </a:rPr>
              <a:t>a  </a:t>
            </a:r>
            <a:r>
              <a:rPr sz="1500" spc="-80" dirty="0">
                <a:latin typeface="Lucida Sans Unicode"/>
                <a:cs typeface="Lucida Sans Unicode"/>
              </a:rPr>
              <a:t>checkbox.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Designing </a:t>
            </a:r>
            <a:r>
              <a:rPr spc="110" dirty="0"/>
              <a:t>a </a:t>
            </a:r>
            <a:r>
              <a:rPr spc="114" dirty="0"/>
              <a:t>User</a:t>
            </a:r>
            <a:r>
              <a:rPr spc="-245" dirty="0"/>
              <a:t> </a:t>
            </a:r>
            <a:r>
              <a:rPr spc="65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777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50787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176" y="208649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176" y="29458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7199" y="797153"/>
            <a:ext cx="5207000" cy="281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034">
              <a:lnSpc>
                <a:spcPct val="115399"/>
              </a:lnSpc>
            </a:pPr>
            <a:r>
              <a:rPr sz="1500" spc="-45" dirty="0">
                <a:latin typeface="Lucida Sans Unicode"/>
                <a:cs typeface="Lucida Sans Unicode"/>
              </a:rPr>
              <a:t>Make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70" dirty="0">
                <a:latin typeface="Lucida Sans Unicode"/>
                <a:cs typeface="Lucida Sans Unicode"/>
              </a:rPr>
              <a:t>sketch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0" dirty="0">
                <a:latin typeface="Lucida Sans Unicode"/>
                <a:cs typeface="Lucida Sans Unicode"/>
              </a:rPr>
              <a:t>component </a:t>
            </a:r>
            <a:r>
              <a:rPr sz="1500" spc="-75" dirty="0">
                <a:latin typeface="Lucida Sans Unicode"/>
                <a:cs typeface="Lucida Sans Unicode"/>
              </a:rPr>
              <a:t>layout. </a:t>
            </a:r>
            <a:r>
              <a:rPr sz="1500" spc="-60" dirty="0">
                <a:latin typeface="Lucida Sans Unicode"/>
                <a:cs typeface="Lucida Sans Unicode"/>
              </a:rPr>
              <a:t>Draw </a:t>
            </a:r>
            <a:r>
              <a:rPr sz="1500" spc="-65" dirty="0">
                <a:latin typeface="Lucida Sans Unicode"/>
                <a:cs typeface="Lucida Sans Unicode"/>
              </a:rPr>
              <a:t>all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5" dirty="0">
                <a:latin typeface="Lucida Sans Unicode"/>
                <a:cs typeface="Lucida Sans Unicode"/>
              </a:rPr>
              <a:t>buttons,  </a:t>
            </a:r>
            <a:r>
              <a:rPr sz="1500" spc="-55" dirty="0">
                <a:latin typeface="Lucida Sans Unicode"/>
                <a:cs typeface="Lucida Sans Unicode"/>
              </a:rPr>
              <a:t>labels, </a:t>
            </a:r>
            <a:r>
              <a:rPr sz="1500" spc="-114" dirty="0">
                <a:latin typeface="Lucida Sans Unicode"/>
                <a:cs typeface="Lucida Sans Unicode"/>
              </a:rPr>
              <a:t>text </a:t>
            </a:r>
            <a:r>
              <a:rPr sz="1500" spc="-75" dirty="0">
                <a:latin typeface="Lucida Sans Unicode"/>
                <a:cs typeface="Lucida Sans Unicode"/>
              </a:rPr>
              <a:t>fields, </a:t>
            </a:r>
            <a:r>
              <a:rPr sz="1500" spc="-70" dirty="0">
                <a:latin typeface="Lucida Sans Unicode"/>
                <a:cs typeface="Lucida Sans Unicode"/>
              </a:rPr>
              <a:t>and </a:t>
            </a:r>
            <a:r>
              <a:rPr sz="1500" spc="-80" dirty="0">
                <a:latin typeface="Lucida Sans Unicode"/>
                <a:cs typeface="Lucida Sans Unicode"/>
              </a:rPr>
              <a:t>borders </a:t>
            </a:r>
            <a:r>
              <a:rPr sz="1500" spc="-95" dirty="0">
                <a:latin typeface="Lucida Sans Unicode"/>
                <a:cs typeface="Lucida Sans Unicode"/>
              </a:rPr>
              <a:t>on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55" dirty="0">
                <a:latin typeface="Lucida Sans Unicode"/>
                <a:cs typeface="Lucida Sans Unicode"/>
              </a:rPr>
              <a:t>sheet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85" dirty="0">
                <a:latin typeface="Lucida Sans Unicode"/>
                <a:cs typeface="Lucida Sans Unicode"/>
              </a:rPr>
              <a:t>graph</a:t>
            </a:r>
            <a:r>
              <a:rPr sz="1500" spc="25" dirty="0">
                <a:latin typeface="Lucida Sans Unicode"/>
                <a:cs typeface="Lucida Sans Unicode"/>
              </a:rPr>
              <a:t> </a:t>
            </a:r>
            <a:r>
              <a:rPr sz="1500" spc="-65" dirty="0">
                <a:latin typeface="Lucida Sans Unicode"/>
                <a:cs typeface="Lucida Sans Unicode"/>
              </a:rPr>
              <a:t>paper.</a:t>
            </a:r>
            <a:endParaRPr sz="1500">
              <a:latin typeface="Lucida Sans Unicode"/>
              <a:cs typeface="Lucida Sans Unicode"/>
            </a:endParaRPr>
          </a:p>
          <a:p>
            <a:pPr marL="12700" marR="5080">
              <a:lnSpc>
                <a:spcPct val="115399"/>
              </a:lnSpc>
              <a:spcBef>
                <a:spcPts val="334"/>
              </a:spcBef>
            </a:pPr>
            <a:r>
              <a:rPr sz="1500" spc="-50" dirty="0">
                <a:latin typeface="Lucida Sans Unicode"/>
                <a:cs typeface="Lucida Sans Unicode"/>
              </a:rPr>
              <a:t>Find </a:t>
            </a:r>
            <a:r>
              <a:rPr sz="1500" spc="-95" dirty="0">
                <a:latin typeface="Lucida Sans Unicode"/>
                <a:cs typeface="Lucida Sans Unicode"/>
              </a:rPr>
              <a:t>groupings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65" dirty="0">
                <a:latin typeface="Lucida Sans Unicode"/>
                <a:cs typeface="Lucida Sans Unicode"/>
              </a:rPr>
              <a:t>adjacent </a:t>
            </a:r>
            <a:r>
              <a:rPr sz="1500" spc="-85" dirty="0">
                <a:latin typeface="Lucida Sans Unicode"/>
                <a:cs typeface="Lucida Sans Unicode"/>
              </a:rPr>
              <a:t>components </a:t>
            </a:r>
            <a:r>
              <a:rPr sz="1500" spc="-105" dirty="0">
                <a:latin typeface="Lucida Sans Unicode"/>
                <a:cs typeface="Lucida Sans Unicode"/>
              </a:rPr>
              <a:t>with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45" dirty="0">
                <a:latin typeface="Lucida Sans Unicode"/>
                <a:cs typeface="Lucida Sans Unicode"/>
              </a:rPr>
              <a:t>same </a:t>
            </a:r>
            <a:r>
              <a:rPr sz="1500" spc="-75" dirty="0">
                <a:latin typeface="Lucida Sans Unicode"/>
                <a:cs typeface="Lucida Sans Unicode"/>
              </a:rPr>
              <a:t>layout.  </a:t>
            </a:r>
            <a:r>
              <a:rPr sz="1500" spc="-70" dirty="0">
                <a:latin typeface="Lucida Sans Unicode"/>
                <a:cs typeface="Lucida Sans Unicode"/>
              </a:rPr>
              <a:t>Look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-65" dirty="0">
                <a:latin typeface="Lucida Sans Unicode"/>
                <a:cs typeface="Lucida Sans Unicode"/>
              </a:rPr>
              <a:t>adjacent </a:t>
            </a:r>
            <a:r>
              <a:rPr sz="1500" spc="-85" dirty="0">
                <a:latin typeface="Lucida Sans Unicode"/>
                <a:cs typeface="Lucida Sans Unicode"/>
              </a:rPr>
              <a:t>components </a:t>
            </a:r>
            <a:r>
              <a:rPr sz="1500" spc="-114" dirty="0">
                <a:latin typeface="Lucida Sans Unicode"/>
                <a:cs typeface="Lucida Sans Unicode"/>
              </a:rPr>
              <a:t>top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125" dirty="0">
                <a:latin typeface="Lucida Sans Unicode"/>
                <a:cs typeface="Lucida Sans Unicode"/>
              </a:rPr>
              <a:t>bottom </a:t>
            </a:r>
            <a:r>
              <a:rPr sz="1500" spc="-105" dirty="0">
                <a:latin typeface="Lucida Sans Unicode"/>
                <a:cs typeface="Lucida Sans Unicode"/>
              </a:rPr>
              <a:t>or </a:t>
            </a:r>
            <a:r>
              <a:rPr sz="1500" spc="-100" dirty="0">
                <a:latin typeface="Lucida Sans Unicode"/>
                <a:cs typeface="Lucida Sans Unicode"/>
              </a:rPr>
              <a:t>left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35" dirty="0">
                <a:latin typeface="Lucida Sans Unicode"/>
                <a:cs typeface="Lucida Sans Unicode"/>
              </a:rPr>
              <a:t> </a:t>
            </a:r>
            <a:r>
              <a:rPr sz="1500" spc="-105" dirty="0">
                <a:latin typeface="Lucida Sans Unicode"/>
                <a:cs typeface="Lucida Sans Unicode"/>
              </a:rPr>
              <a:t>right.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500" spc="-80" dirty="0">
                <a:latin typeface="Lucida Sans Unicode"/>
                <a:cs typeface="Lucida Sans Unicode"/>
              </a:rPr>
              <a:t>Identify </a:t>
            </a:r>
            <a:r>
              <a:rPr sz="1500" spc="-70" dirty="0">
                <a:latin typeface="Lucida Sans Unicode"/>
                <a:cs typeface="Lucida Sans Unicode"/>
              </a:rPr>
              <a:t>layouts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-30" dirty="0">
                <a:latin typeface="Lucida Sans Unicode"/>
                <a:cs typeface="Lucida Sans Unicode"/>
              </a:rPr>
              <a:t>each</a:t>
            </a:r>
            <a:r>
              <a:rPr sz="1500" spc="-35" dirty="0">
                <a:latin typeface="Lucida Sans Unicode"/>
                <a:cs typeface="Lucida Sans Unicode"/>
              </a:rPr>
              <a:t> </a:t>
            </a:r>
            <a:r>
              <a:rPr sz="1500" spc="-95" dirty="0">
                <a:latin typeface="Lucida Sans Unicode"/>
                <a:cs typeface="Lucida Sans Unicode"/>
              </a:rPr>
              <a:t>group:</a:t>
            </a:r>
            <a:endParaRPr sz="15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894"/>
              </a:spcBef>
            </a:pPr>
            <a:r>
              <a:rPr sz="1150" spc="-5" dirty="0">
                <a:latin typeface="Arial"/>
                <a:cs typeface="Arial"/>
              </a:rPr>
              <a:t>For horizontal components, use flow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layout.</a:t>
            </a:r>
            <a:endParaRPr sz="115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25"/>
              </a:spcBef>
            </a:pPr>
            <a:r>
              <a:rPr sz="1150" spc="-5" dirty="0">
                <a:latin typeface="Arial"/>
                <a:cs typeface="Arial"/>
              </a:rPr>
              <a:t>For vertical components, use a grid layout with one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column.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500" spc="-65" dirty="0">
                <a:latin typeface="Lucida Sans Unicode"/>
                <a:cs typeface="Lucida Sans Unicode"/>
              </a:rPr>
              <a:t>Group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0" dirty="0">
                <a:latin typeface="Lucida Sans Unicode"/>
                <a:cs typeface="Lucida Sans Unicode"/>
              </a:rPr>
              <a:t>groups</a:t>
            </a:r>
            <a:r>
              <a:rPr sz="1500" spc="-85" dirty="0">
                <a:latin typeface="Lucida Sans Unicode"/>
                <a:cs typeface="Lucida Sans Unicode"/>
              </a:rPr>
              <a:t> together:</a:t>
            </a:r>
            <a:endParaRPr sz="15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895"/>
              </a:spcBef>
            </a:pPr>
            <a:r>
              <a:rPr sz="1150" spc="-5" dirty="0">
                <a:latin typeface="Arial"/>
                <a:cs typeface="Arial"/>
              </a:rPr>
              <a:t>Look at each group as one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blob.</a:t>
            </a:r>
            <a:endParaRPr sz="115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95"/>
              </a:spcBef>
            </a:pPr>
            <a:r>
              <a:rPr sz="1150" spc="-5" dirty="0">
                <a:latin typeface="Arial"/>
                <a:cs typeface="Arial"/>
              </a:rPr>
              <a:t>Group the blobs together into larger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groups.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Designing </a:t>
            </a:r>
            <a:r>
              <a:rPr spc="110" dirty="0"/>
              <a:t>a </a:t>
            </a:r>
            <a:r>
              <a:rPr spc="114" dirty="0"/>
              <a:t>User</a:t>
            </a:r>
            <a:r>
              <a:rPr spc="-245" dirty="0"/>
              <a:t> </a:t>
            </a:r>
            <a:r>
              <a:rPr spc="65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739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7199" y="831977"/>
            <a:ext cx="320421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0" dirty="0">
                <a:latin typeface="Lucida Sans Unicode"/>
                <a:cs typeface="Lucida Sans Unicode"/>
              </a:rPr>
              <a:t>Write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55" dirty="0">
                <a:latin typeface="Lucida Sans Unicode"/>
                <a:cs typeface="Lucida Sans Unicode"/>
              </a:rPr>
              <a:t>code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60" dirty="0">
                <a:latin typeface="Lucida Sans Unicode"/>
                <a:cs typeface="Lucida Sans Unicode"/>
              </a:rPr>
              <a:t>generate </a:t>
            </a:r>
            <a:r>
              <a:rPr sz="1500" spc="-85" dirty="0">
                <a:latin typeface="Lucida Sans Unicode"/>
                <a:cs typeface="Lucida Sans Unicode"/>
              </a:rPr>
              <a:t>the</a:t>
            </a:r>
            <a:r>
              <a:rPr sz="1500" spc="5" dirty="0">
                <a:latin typeface="Lucida Sans Unicode"/>
                <a:cs typeface="Lucida Sans Unicode"/>
              </a:rPr>
              <a:t> </a:t>
            </a:r>
            <a:r>
              <a:rPr sz="1500" spc="-75" dirty="0">
                <a:latin typeface="Lucida Sans Unicode"/>
                <a:cs typeface="Lucida Sans Unicode"/>
              </a:rPr>
              <a:t>layout.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8227" y="1150119"/>
            <a:ext cx="5199380" cy="285051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57150" marR="1847850">
              <a:lnSpc>
                <a:spcPct val="148900"/>
              </a:lnSpc>
              <a:spcBef>
                <a:spcPts val="220"/>
              </a:spcBef>
            </a:pPr>
            <a:r>
              <a:rPr sz="600" spc="15" dirty="0">
                <a:latin typeface="Lucida Console"/>
                <a:cs typeface="Lucida Console"/>
              </a:rPr>
              <a:t>JPanel radioButtonPanel = new JPanel();  radioButtonPanel.setLayout(new GridLayout(3, 1));  radioButton.setBorder(new TitledBorder(new EtchedBorder(), "Size"));  radioButtonPanel.add(smallButton);  radioButtonPanel.add(mediumButton);  radioButtonPanel.add(largeButton);</a:t>
            </a:r>
            <a:endParaRPr sz="600">
              <a:latin typeface="Lucida Console"/>
              <a:cs typeface="Lucida Console"/>
            </a:endParaRPr>
          </a:p>
          <a:p>
            <a:pPr marL="57150" marR="2908300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JPanel checkBoxPanel = new JPanel();  checkBoxPanel.setLayout(new GridLayout(2, 1));  checkBoxPanel.add(pepperoniButton());  checkBoxPanel.add(anchoviesButton());</a:t>
            </a:r>
            <a:endParaRPr sz="6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JPanel pricePanel = new</a:t>
            </a:r>
            <a:r>
              <a:rPr sz="60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JPanel();</a:t>
            </a:r>
            <a:endParaRPr sz="600">
              <a:latin typeface="Lucida Console"/>
              <a:cs typeface="Lucida Console"/>
            </a:endParaRPr>
          </a:p>
          <a:p>
            <a:pPr marL="57150" marR="3100705" indent="144145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// Uses FlowLayout by default  pricePanel.add(new JLabel("Your Price:"));  pricePanel.add(priceTextField);</a:t>
            </a:r>
            <a:endParaRPr sz="600">
              <a:latin typeface="Lucida Console"/>
              <a:cs typeface="Lucida Console"/>
            </a:endParaRPr>
          </a:p>
          <a:p>
            <a:pPr marL="57150" marR="2571115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JPanel centerPanel = new JPanel(); // Uses FlowLayout  centerPanel.add(radioButtonPanel);  centerPanel.add(checkBoxPanel);</a:t>
            </a:r>
            <a:endParaRPr sz="600">
              <a:latin typeface="Lucida Console"/>
              <a:cs typeface="Lucida Console"/>
            </a:endParaRPr>
          </a:p>
          <a:p>
            <a:pPr marL="57150" marR="3197225" indent="144145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// Frame uses BorderLayout by default  add(centerPanel, BorderLayout.CENTER);  add(pricePanel, BorderLayout.SOUTH);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Use </a:t>
            </a:r>
            <a:r>
              <a:rPr spc="110" dirty="0"/>
              <a:t>a </a:t>
            </a:r>
            <a:r>
              <a:rPr spc="120" dirty="0"/>
              <a:t>GUI</a:t>
            </a:r>
            <a:r>
              <a:rPr spc="-195" dirty="0"/>
              <a:t> </a:t>
            </a:r>
            <a:r>
              <a:rPr spc="75" dirty="0"/>
              <a:t>Builder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828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223165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7199" y="832865"/>
            <a:ext cx="5219700" cy="180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5" dirty="0">
                <a:latin typeface="Lucida Sans Unicode"/>
                <a:cs typeface="Lucida Sans Unicode"/>
              </a:rPr>
              <a:t>A </a:t>
            </a:r>
            <a:r>
              <a:rPr sz="1500" spc="35" dirty="0">
                <a:latin typeface="Lucida Sans Unicode"/>
                <a:cs typeface="Lucida Sans Unicode"/>
              </a:rPr>
              <a:t>GUI </a:t>
            </a:r>
            <a:r>
              <a:rPr sz="1500" spc="-95" dirty="0">
                <a:latin typeface="Lucida Sans Unicode"/>
                <a:cs typeface="Lucida Sans Unicode"/>
              </a:rPr>
              <a:t>builder </a:t>
            </a:r>
            <a:r>
              <a:rPr sz="1500" spc="-55" dirty="0">
                <a:latin typeface="Lucida Sans Unicode"/>
                <a:cs typeface="Lucida Sans Unicode"/>
              </a:rPr>
              <a:t>reduces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80" dirty="0">
                <a:latin typeface="Lucida Sans Unicode"/>
                <a:cs typeface="Lucida Sans Unicode"/>
              </a:rPr>
              <a:t>tedious</a:t>
            </a:r>
            <a:r>
              <a:rPr sz="1500" spc="-125" dirty="0">
                <a:latin typeface="Lucida Sans Unicode"/>
                <a:cs typeface="Lucida Sans Unicode"/>
              </a:rPr>
              <a:t> </a:t>
            </a:r>
            <a:r>
              <a:rPr sz="1500" spc="-95" dirty="0">
                <a:latin typeface="Lucida Sans Unicode"/>
                <a:cs typeface="Lucida Sans Unicode"/>
              </a:rPr>
              <a:t>work:</a:t>
            </a:r>
            <a:endParaRPr sz="15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894"/>
              </a:spcBef>
            </a:pPr>
            <a:r>
              <a:rPr sz="1150" spc="-5" dirty="0">
                <a:latin typeface="Arial"/>
                <a:cs typeface="Arial"/>
              </a:rPr>
              <a:t>Drag and drop components onto a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panel.</a:t>
            </a:r>
            <a:endParaRPr sz="115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25"/>
              </a:spcBef>
            </a:pPr>
            <a:r>
              <a:rPr sz="1150" spc="-5" dirty="0">
                <a:latin typeface="Arial"/>
                <a:cs typeface="Arial"/>
              </a:rPr>
              <a:t>Customize fonts, colors, text, and so on with a dialog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box.</a:t>
            </a:r>
            <a:endParaRPr sz="1150">
              <a:latin typeface="Arial"/>
              <a:cs typeface="Arial"/>
            </a:endParaRPr>
          </a:p>
          <a:p>
            <a:pPr marL="355600" marR="351790">
              <a:lnSpc>
                <a:spcPct val="111700"/>
              </a:lnSpc>
              <a:spcBef>
                <a:spcPts val="265"/>
              </a:spcBef>
            </a:pPr>
            <a:r>
              <a:rPr sz="1150" spc="-5" dirty="0">
                <a:latin typeface="Arial"/>
                <a:cs typeface="Arial"/>
              </a:rPr>
              <a:t>Define event handlers by picking the event to process and provide the  code snippet for the listener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method.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670"/>
              </a:spcBef>
            </a:pPr>
            <a:r>
              <a:rPr sz="1500" spc="-55" dirty="0">
                <a:latin typeface="Lucida Sans Unicode"/>
                <a:cs typeface="Lucida Sans Unicode"/>
              </a:rPr>
              <a:t>Powerful </a:t>
            </a:r>
            <a:r>
              <a:rPr sz="1500" spc="-80" dirty="0">
                <a:latin typeface="Lucida Sans Unicode"/>
                <a:cs typeface="Lucida Sans Unicode"/>
              </a:rPr>
              <a:t>layout </a:t>
            </a:r>
            <a:r>
              <a:rPr sz="1500" spc="-65" dirty="0">
                <a:latin typeface="Lucida Sans Unicode"/>
                <a:cs typeface="Lucida Sans Unicode"/>
              </a:rPr>
              <a:t>manager </a:t>
            </a:r>
            <a:r>
              <a:rPr sz="1500" dirty="0">
                <a:latin typeface="Lucida Console"/>
                <a:cs typeface="Lucida Console"/>
              </a:rPr>
              <a:t>GroupLayout</a:t>
            </a:r>
            <a:r>
              <a:rPr sz="1500" spc="-415" dirty="0">
                <a:latin typeface="Lucida Console"/>
                <a:cs typeface="Lucida Console"/>
              </a:rPr>
              <a:t> </a:t>
            </a:r>
            <a:r>
              <a:rPr sz="1500" spc="-70" dirty="0">
                <a:latin typeface="Lucida Sans Unicode"/>
                <a:cs typeface="Lucida Sans Unicode"/>
              </a:rPr>
              <a:t>designed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60" dirty="0">
                <a:latin typeface="Lucida Sans Unicode"/>
                <a:cs typeface="Lucida Sans Unicode"/>
              </a:rPr>
              <a:t>be used  </a:t>
            </a:r>
            <a:r>
              <a:rPr sz="1500" spc="-75" dirty="0">
                <a:latin typeface="Lucida Sans Unicode"/>
                <a:cs typeface="Lucida Sans Unicode"/>
              </a:rPr>
              <a:t>by </a:t>
            </a:r>
            <a:r>
              <a:rPr sz="1500" spc="35" dirty="0">
                <a:latin typeface="Lucida Sans Unicode"/>
                <a:cs typeface="Lucida Sans Unicode"/>
              </a:rPr>
              <a:t>GUI</a:t>
            </a:r>
            <a:r>
              <a:rPr sz="1500" spc="-120" dirty="0">
                <a:latin typeface="Lucida Sans Unicode"/>
                <a:cs typeface="Lucida Sans Unicode"/>
              </a:rPr>
              <a:t> </a:t>
            </a:r>
            <a:r>
              <a:rPr sz="1500" spc="-80" dirty="0">
                <a:latin typeface="Lucida Sans Unicode"/>
                <a:cs typeface="Lucida Sans Unicode"/>
              </a:rPr>
              <a:t>builders.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Grid</a:t>
            </a:r>
            <a:r>
              <a:rPr spc="-45" dirty="0"/>
              <a:t> </a:t>
            </a:r>
            <a:r>
              <a:rPr spc="90" dirty="0"/>
              <a:t>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2760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23393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176" y="15487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7199" y="744473"/>
            <a:ext cx="5429250" cy="121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000"/>
              </a:lnSpc>
            </a:pPr>
            <a:r>
              <a:rPr sz="1500" spc="-75" dirty="0">
                <a:latin typeface="Lucida Sans Unicode"/>
                <a:cs typeface="Lucida Sans Unicode"/>
              </a:rPr>
              <a:t>Components </a:t>
            </a:r>
            <a:r>
              <a:rPr sz="1500" spc="-40" dirty="0">
                <a:latin typeface="Lucida Sans Unicode"/>
                <a:cs typeface="Lucida Sans Unicode"/>
              </a:rPr>
              <a:t>are </a:t>
            </a:r>
            <a:r>
              <a:rPr sz="1500" spc="-60" dirty="0">
                <a:latin typeface="Lucida Sans Unicode"/>
                <a:cs typeface="Lucida Sans Unicode"/>
              </a:rPr>
              <a:t>placed </a:t>
            </a:r>
            <a:r>
              <a:rPr sz="1500" spc="-100" dirty="0">
                <a:latin typeface="Lucida Sans Unicode"/>
                <a:cs typeface="Lucida Sans Unicode"/>
              </a:rPr>
              <a:t>in </a:t>
            </a:r>
            <a:r>
              <a:rPr sz="1500" spc="-80" dirty="0">
                <a:latin typeface="Lucida Sans Unicode"/>
                <a:cs typeface="Lucida Sans Unicode"/>
              </a:rPr>
              <a:t>boxes </a:t>
            </a:r>
            <a:r>
              <a:rPr sz="1500" spc="-100" dirty="0">
                <a:latin typeface="Lucida Sans Unicode"/>
                <a:cs typeface="Lucida Sans Unicode"/>
              </a:rPr>
              <a:t>in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80" dirty="0">
                <a:latin typeface="Lucida Sans Unicode"/>
                <a:cs typeface="Lucida Sans Unicode"/>
              </a:rPr>
              <a:t>simple </a:t>
            </a:r>
            <a:r>
              <a:rPr sz="1500" spc="-70" dirty="0">
                <a:latin typeface="Lucida Sans Unicode"/>
                <a:cs typeface="Lucida Sans Unicode"/>
              </a:rPr>
              <a:t>table </a:t>
            </a:r>
            <a:r>
              <a:rPr sz="1500" spc="-75" dirty="0">
                <a:latin typeface="Lucida Sans Unicode"/>
                <a:cs typeface="Lucida Sans Unicode"/>
              </a:rPr>
              <a:t>arrangement.  </a:t>
            </a:r>
            <a:r>
              <a:rPr sz="1500" spc="-30" dirty="0">
                <a:latin typeface="Lucida Sans Unicode"/>
                <a:cs typeface="Lucida Sans Unicode"/>
              </a:rPr>
              <a:t>Specify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60" dirty="0">
                <a:latin typeface="Lucida Sans Unicode"/>
                <a:cs typeface="Lucida Sans Unicode"/>
              </a:rPr>
              <a:t>size (rows </a:t>
            </a:r>
            <a:r>
              <a:rPr sz="1500" spc="-85" dirty="0">
                <a:latin typeface="Lucida Sans Unicode"/>
                <a:cs typeface="Lucida Sans Unicode"/>
              </a:rPr>
              <a:t>then </a:t>
            </a:r>
            <a:r>
              <a:rPr sz="1500" spc="-70" dirty="0">
                <a:latin typeface="Lucida Sans Unicode"/>
                <a:cs typeface="Lucida Sans Unicode"/>
              </a:rPr>
              <a:t>columns)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85" dirty="0">
                <a:latin typeface="Lucida Sans Unicode"/>
                <a:cs typeface="Lucida Sans Unicode"/>
              </a:rPr>
              <a:t>the</a:t>
            </a:r>
            <a:r>
              <a:rPr sz="1500" spc="20" dirty="0">
                <a:latin typeface="Lucida Sans Unicode"/>
                <a:cs typeface="Lucida Sans Unicode"/>
              </a:rPr>
              <a:t> </a:t>
            </a:r>
            <a:r>
              <a:rPr sz="1500" spc="-100" dirty="0">
                <a:latin typeface="Lucida Sans Unicode"/>
                <a:cs typeface="Lucida Sans Unicode"/>
              </a:rPr>
              <a:t>grid.</a:t>
            </a:r>
            <a:endParaRPr sz="1500">
              <a:latin typeface="Lucida Sans Unicode"/>
              <a:cs typeface="Lucida Sans Unicode"/>
            </a:endParaRPr>
          </a:p>
          <a:p>
            <a:pPr marL="12700" marR="121285">
              <a:lnSpc>
                <a:spcPct val="115399"/>
              </a:lnSpc>
              <a:spcBef>
                <a:spcPts val="400"/>
              </a:spcBef>
            </a:pPr>
            <a:r>
              <a:rPr sz="1500" spc="-60" dirty="0">
                <a:latin typeface="Lucida Sans Unicode"/>
                <a:cs typeface="Lucida Sans Unicode"/>
              </a:rPr>
              <a:t>Then </a:t>
            </a:r>
            <a:r>
              <a:rPr sz="1500" spc="-75" dirty="0">
                <a:latin typeface="Lucida Sans Unicode"/>
                <a:cs typeface="Lucida Sans Unicode"/>
              </a:rPr>
              <a:t>add </a:t>
            </a:r>
            <a:r>
              <a:rPr sz="1500" spc="-85" dirty="0">
                <a:latin typeface="Lucida Sans Unicode"/>
                <a:cs typeface="Lucida Sans Unicode"/>
              </a:rPr>
              <a:t>components </a:t>
            </a:r>
            <a:r>
              <a:rPr sz="1500" spc="-80" dirty="0">
                <a:latin typeface="Lucida Sans Unicode"/>
                <a:cs typeface="Lucida Sans Unicode"/>
              </a:rPr>
              <a:t>which </a:t>
            </a:r>
            <a:r>
              <a:rPr sz="1500" spc="-95" dirty="0">
                <a:latin typeface="Lucida Sans Unicode"/>
                <a:cs typeface="Lucida Sans Unicode"/>
              </a:rPr>
              <a:t>will </a:t>
            </a:r>
            <a:r>
              <a:rPr sz="1500" spc="-60" dirty="0">
                <a:latin typeface="Lucida Sans Unicode"/>
                <a:cs typeface="Lucida Sans Unicode"/>
              </a:rPr>
              <a:t>be placed </a:t>
            </a:r>
            <a:r>
              <a:rPr sz="1500" spc="-125" dirty="0">
                <a:latin typeface="Lucida Sans Unicode"/>
                <a:cs typeface="Lucida Sans Unicode"/>
              </a:rPr>
              <a:t>from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0" dirty="0">
                <a:latin typeface="Lucida Sans Unicode"/>
                <a:cs typeface="Lucida Sans Unicode"/>
              </a:rPr>
              <a:t>upper left,  </a:t>
            </a:r>
            <a:r>
              <a:rPr sz="1500" spc="-45" dirty="0">
                <a:latin typeface="Lucida Sans Unicode"/>
                <a:cs typeface="Lucida Sans Unicode"/>
              </a:rPr>
              <a:t>across, </a:t>
            </a:r>
            <a:r>
              <a:rPr sz="1500" spc="-85" dirty="0">
                <a:latin typeface="Lucida Sans Unicode"/>
                <a:cs typeface="Lucida Sans Unicode"/>
              </a:rPr>
              <a:t>then</a:t>
            </a:r>
            <a:r>
              <a:rPr sz="1500" spc="-160" dirty="0">
                <a:latin typeface="Lucida Sans Unicode"/>
                <a:cs typeface="Lucida Sans Unicode"/>
              </a:rPr>
              <a:t> </a:t>
            </a:r>
            <a:r>
              <a:rPr sz="1500" spc="-85" dirty="0">
                <a:latin typeface="Lucida Sans Unicode"/>
                <a:cs typeface="Lucida Sans Unicode"/>
              </a:rPr>
              <a:t>down.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8227" y="2021015"/>
            <a:ext cx="5199380" cy="108077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7150" marR="2092960">
              <a:lnSpc>
                <a:spcPct val="100000"/>
              </a:lnSpc>
              <a:spcBef>
                <a:spcPts val="439"/>
              </a:spcBef>
            </a:pPr>
            <a:r>
              <a:rPr sz="900" dirty="0">
                <a:latin typeface="Lucida Console"/>
                <a:cs typeface="Lucida Console"/>
              </a:rPr>
              <a:t>JPanel buttonPanel = new JPanel();  buttonPanel.setLayout(new GridLayout(4,</a:t>
            </a:r>
            <a:r>
              <a:rPr sz="900" spc="-9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3));  buttonPanel.add(button7);  buttonPanel.add(button8);  buttonPanel.add(button9);  buttonPanel.add(button4);</a:t>
            </a:r>
            <a:endParaRPr sz="900">
              <a:latin typeface="Lucida Console"/>
              <a:cs typeface="Lucida Console"/>
            </a:endParaRPr>
          </a:p>
          <a:p>
            <a:pPr marL="57150">
              <a:lnSpc>
                <a:spcPts val="1070"/>
              </a:lnSpc>
            </a:pPr>
            <a:r>
              <a:rPr sz="900" dirty="0">
                <a:latin typeface="Lucida Console"/>
                <a:cs typeface="Lucida Console"/>
              </a:rPr>
              <a:t>. .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.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0521" y="3291725"/>
            <a:ext cx="1701736" cy="1701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7717" y="4957571"/>
            <a:ext cx="218694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Figure 2 </a:t>
            </a:r>
            <a:r>
              <a:rPr sz="1500" spc="-45" dirty="0">
                <a:latin typeface="Lucida Sans Unicode"/>
                <a:cs typeface="Lucida Sans Unicode"/>
              </a:rPr>
              <a:t>The </a:t>
            </a:r>
            <a:r>
              <a:rPr sz="1500" spc="-65" dirty="0">
                <a:latin typeface="Lucida Sans Unicode"/>
                <a:cs typeface="Lucida Sans Unicode"/>
              </a:rPr>
              <a:t>Grid</a:t>
            </a:r>
            <a:r>
              <a:rPr sz="1500" spc="-145" dirty="0">
                <a:latin typeface="Lucida Sans Unicode"/>
                <a:cs typeface="Lucida Sans Unicode"/>
              </a:rPr>
              <a:t> </a:t>
            </a:r>
            <a:r>
              <a:rPr sz="1500" spc="-55" dirty="0">
                <a:latin typeface="Lucida Sans Unicode"/>
                <a:cs typeface="Lucida Sans Unicode"/>
              </a:rPr>
              <a:t>Layout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Use </a:t>
            </a:r>
            <a:r>
              <a:rPr spc="110" dirty="0"/>
              <a:t>a </a:t>
            </a:r>
            <a:r>
              <a:rPr spc="120" dirty="0"/>
              <a:t>GUI</a:t>
            </a:r>
            <a:r>
              <a:rPr spc="-195" dirty="0"/>
              <a:t> </a:t>
            </a:r>
            <a:r>
              <a:rPr spc="75" dirty="0"/>
              <a:t>Builder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790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7199" y="832484"/>
            <a:ext cx="542861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60" dirty="0">
                <a:latin typeface="Lucida Sans Unicode"/>
                <a:cs typeface="Lucida Sans Unicode"/>
              </a:rPr>
              <a:t>Try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65" dirty="0">
                <a:latin typeface="Lucida Sans Unicode"/>
                <a:cs typeface="Lucida Sans Unicode"/>
              </a:rPr>
              <a:t>free </a:t>
            </a:r>
            <a:r>
              <a:rPr sz="1500" spc="-20" dirty="0">
                <a:latin typeface="Lucida Sans Unicode"/>
                <a:cs typeface="Lucida Sans Unicode"/>
              </a:rPr>
              <a:t>NetBeans </a:t>
            </a:r>
            <a:r>
              <a:rPr sz="1500" spc="-80" dirty="0">
                <a:latin typeface="Lucida Sans Unicode"/>
                <a:cs typeface="Lucida Sans Unicode"/>
              </a:rPr>
              <a:t>development </a:t>
            </a:r>
            <a:r>
              <a:rPr sz="1500" spc="-85" dirty="0">
                <a:latin typeface="Lucida Sans Unicode"/>
                <a:cs typeface="Lucida Sans Unicode"/>
              </a:rPr>
              <a:t>environment, </a:t>
            </a:r>
            <a:r>
              <a:rPr sz="1500" spc="-50" dirty="0">
                <a:latin typeface="Lucida Sans Unicode"/>
                <a:cs typeface="Lucida Sans Unicode"/>
              </a:rPr>
              <a:t>available</a:t>
            </a:r>
            <a:r>
              <a:rPr sz="1500" spc="50" dirty="0">
                <a:latin typeface="Lucida Sans Unicode"/>
                <a:cs typeface="Lucida Sans Unicode"/>
              </a:rPr>
              <a:t> </a:t>
            </a:r>
            <a:r>
              <a:rPr sz="1500" spc="-125" dirty="0">
                <a:latin typeface="Lucida Sans Unicode"/>
                <a:cs typeface="Lucida Sans Unicode"/>
              </a:rPr>
              <a:t>from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500" spc="-5" dirty="0">
                <a:latin typeface="Lucida Console"/>
                <a:cs typeface="Lucida Console"/>
                <a:hlinkClick r:id="rId2"/>
              </a:rPr>
              <a:t>http://netbeans.org</a:t>
            </a:r>
            <a:r>
              <a:rPr sz="1500" spc="-5" dirty="0">
                <a:latin typeface="Lucida Sans Unicode"/>
                <a:cs typeface="Lucida Sans Unicode"/>
                <a:hlinkClick r:id="rId2"/>
              </a:rPr>
              <a:t>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6" name="object 2"/>
          <p:cNvSpPr>
            <a:spLocks noChangeAspect="1"/>
          </p:cNvSpPr>
          <p:nvPr/>
        </p:nvSpPr>
        <p:spPr>
          <a:xfrm>
            <a:off x="228600" y="1346088"/>
            <a:ext cx="440674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635340" y="4756038"/>
            <a:ext cx="209105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/>
            <a:r>
              <a:rPr lang="en-US" sz="1500" kern="0" smtClean="0">
                <a:latin typeface="Arial"/>
                <a:cs typeface="Arial"/>
              </a:rPr>
              <a:t>Figure 10 </a:t>
            </a:r>
            <a:r>
              <a:rPr lang="en-US" sz="1500" b="0" kern="0" spc="-35" smtClean="0">
                <a:latin typeface="Lucida Sans Unicode"/>
                <a:cs typeface="Lucida Sans Unicode"/>
              </a:rPr>
              <a:t>A </a:t>
            </a:r>
            <a:r>
              <a:rPr lang="en-US" sz="1500" b="0" kern="0" spc="35" smtClean="0">
                <a:latin typeface="Lucida Sans Unicode"/>
                <a:cs typeface="Lucida Sans Unicode"/>
              </a:rPr>
              <a:t>GUI</a:t>
            </a:r>
            <a:r>
              <a:rPr lang="en-US" sz="1500" b="0" kern="0" spc="-185" smtClean="0">
                <a:latin typeface="Lucida Sans Unicode"/>
                <a:cs typeface="Lucida Sans Unicode"/>
              </a:rPr>
              <a:t> </a:t>
            </a:r>
            <a:r>
              <a:rPr lang="en-US" sz="1500" b="0" kern="0" spc="-55" smtClean="0">
                <a:latin typeface="Lucida Sans Unicode"/>
                <a:cs typeface="Lucida Sans Unicode"/>
              </a:rPr>
              <a:t>Builder</a:t>
            </a:r>
            <a:endParaRPr lang="en-US" sz="1500" kern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25" dirty="0"/>
              <a:t>M</a:t>
            </a:r>
            <a:r>
              <a:rPr spc="20" dirty="0"/>
              <a:t>e</a:t>
            </a:r>
            <a:r>
              <a:rPr spc="130" dirty="0"/>
              <a:t>nu</a:t>
            </a:r>
            <a:r>
              <a:rPr spc="26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803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24435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176" y="155918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176" y="186551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176" y="218034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7199" y="754887"/>
            <a:ext cx="4539615" cy="156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53235">
              <a:lnSpc>
                <a:spcPct val="134000"/>
              </a:lnSpc>
            </a:pPr>
            <a:r>
              <a:rPr sz="1500" spc="-35" dirty="0">
                <a:latin typeface="Lucida Sans Unicode"/>
                <a:cs typeface="Lucida Sans Unicode"/>
              </a:rPr>
              <a:t>A </a:t>
            </a:r>
            <a:r>
              <a:rPr sz="1500" spc="-80" dirty="0">
                <a:latin typeface="Lucida Sans Unicode"/>
                <a:cs typeface="Lucida Sans Unicode"/>
              </a:rPr>
              <a:t>frame </a:t>
            </a:r>
            <a:r>
              <a:rPr sz="1500" spc="-40" dirty="0">
                <a:latin typeface="Lucida Sans Unicode"/>
                <a:cs typeface="Lucida Sans Unicode"/>
              </a:rPr>
              <a:t>can </a:t>
            </a:r>
            <a:r>
              <a:rPr sz="1500" spc="-80" dirty="0">
                <a:latin typeface="Lucida Sans Unicode"/>
                <a:cs typeface="Lucida Sans Unicode"/>
              </a:rPr>
              <a:t>contain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i="1" dirty="0">
                <a:latin typeface="Arial"/>
                <a:cs typeface="Arial"/>
              </a:rPr>
              <a:t>menu</a:t>
            </a:r>
            <a:r>
              <a:rPr sz="1500" i="1" spc="-114" dirty="0">
                <a:latin typeface="Arial"/>
                <a:cs typeface="Arial"/>
              </a:rPr>
              <a:t> </a:t>
            </a:r>
            <a:r>
              <a:rPr sz="1500" i="1" spc="-20" dirty="0">
                <a:latin typeface="Arial"/>
                <a:cs typeface="Arial"/>
              </a:rPr>
              <a:t>bar</a:t>
            </a:r>
            <a:r>
              <a:rPr sz="1500" spc="-20" dirty="0">
                <a:latin typeface="Lucida Sans Unicode"/>
                <a:cs typeface="Lucida Sans Unicode"/>
              </a:rPr>
              <a:t>.  </a:t>
            </a:r>
            <a:r>
              <a:rPr sz="1500" i="1" dirty="0">
                <a:latin typeface="Arial"/>
                <a:cs typeface="Arial"/>
              </a:rPr>
              <a:t>Menu bar </a:t>
            </a:r>
            <a:r>
              <a:rPr sz="1500" spc="-70" dirty="0">
                <a:latin typeface="Lucida Sans Unicode"/>
                <a:cs typeface="Lucida Sans Unicode"/>
              </a:rPr>
              <a:t>contains</a:t>
            </a:r>
            <a:r>
              <a:rPr sz="1500" spc="-130" dirty="0">
                <a:latin typeface="Lucida Sans Unicode"/>
                <a:cs typeface="Lucida Sans Unicode"/>
              </a:rPr>
              <a:t> </a:t>
            </a:r>
            <a:r>
              <a:rPr sz="1500" i="1" spc="-15" dirty="0">
                <a:latin typeface="Arial"/>
                <a:cs typeface="Arial"/>
              </a:rPr>
              <a:t>menus</a:t>
            </a:r>
            <a:r>
              <a:rPr sz="1500" spc="-15" dirty="0">
                <a:latin typeface="Lucida Sans Unicode"/>
                <a:cs typeface="Lucida Sans Unicode"/>
              </a:rPr>
              <a:t>.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500" i="1" dirty="0">
                <a:latin typeface="Arial"/>
                <a:cs typeface="Arial"/>
              </a:rPr>
              <a:t>Menu </a:t>
            </a:r>
            <a:r>
              <a:rPr sz="1500" spc="-70" dirty="0">
                <a:latin typeface="Lucida Sans Unicode"/>
                <a:cs typeface="Lucida Sans Unicode"/>
              </a:rPr>
              <a:t>contains </a:t>
            </a:r>
            <a:r>
              <a:rPr sz="1500" i="1" dirty="0">
                <a:latin typeface="Arial"/>
                <a:cs typeface="Arial"/>
              </a:rPr>
              <a:t>submenus </a:t>
            </a:r>
            <a:r>
              <a:rPr sz="1500" spc="-70" dirty="0">
                <a:latin typeface="Lucida Sans Unicode"/>
                <a:cs typeface="Lucida Sans Unicode"/>
              </a:rPr>
              <a:t>and </a:t>
            </a:r>
            <a:r>
              <a:rPr sz="1500" i="1" dirty="0">
                <a:latin typeface="Arial"/>
                <a:cs typeface="Arial"/>
              </a:rPr>
              <a:t>menu</a:t>
            </a:r>
            <a:r>
              <a:rPr sz="1500" i="1" spc="-40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items</a:t>
            </a:r>
            <a:r>
              <a:rPr sz="1500" spc="-15" dirty="0">
                <a:latin typeface="Lucida Sans Unicode"/>
                <a:cs typeface="Lucida Sans Unicode"/>
              </a:rPr>
              <a:t>.</a:t>
            </a:r>
            <a:endParaRPr sz="1500">
              <a:latin typeface="Lucida Sans Unicode"/>
              <a:cs typeface="Lucida Sans Unicode"/>
            </a:endParaRPr>
          </a:p>
          <a:p>
            <a:pPr marL="12700" marR="5080">
              <a:lnSpc>
                <a:spcPts val="2480"/>
              </a:lnSpc>
              <a:spcBef>
                <a:spcPts val="125"/>
              </a:spcBef>
            </a:pPr>
            <a:r>
              <a:rPr sz="1500" spc="-60" dirty="0">
                <a:latin typeface="Lucida Sans Unicode"/>
                <a:cs typeface="Lucida Sans Unicode"/>
              </a:rPr>
              <a:t>Menu </a:t>
            </a:r>
            <a:r>
              <a:rPr sz="1500" spc="-85" dirty="0">
                <a:latin typeface="Lucida Sans Unicode"/>
                <a:cs typeface="Lucida Sans Unicode"/>
              </a:rPr>
              <a:t>items </a:t>
            </a:r>
            <a:r>
              <a:rPr sz="1500" spc="-40" dirty="0">
                <a:latin typeface="Lucida Sans Unicode"/>
                <a:cs typeface="Lucida Sans Unicode"/>
              </a:rPr>
              <a:t>can </a:t>
            </a:r>
            <a:r>
              <a:rPr sz="1500" spc="-60" dirty="0">
                <a:latin typeface="Lucida Sans Unicode"/>
                <a:cs typeface="Lucida Sans Unicode"/>
              </a:rPr>
              <a:t>be </a:t>
            </a:r>
            <a:r>
              <a:rPr sz="1500" spc="-65" dirty="0">
                <a:latin typeface="Lucida Sans Unicode"/>
                <a:cs typeface="Lucida Sans Unicode"/>
              </a:rPr>
              <a:t>added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30" dirty="0">
                <a:latin typeface="Lucida Sans Unicode"/>
                <a:cs typeface="Lucida Sans Unicode"/>
              </a:rPr>
              <a:t>each </a:t>
            </a:r>
            <a:r>
              <a:rPr sz="1500" spc="-90" dirty="0">
                <a:latin typeface="Lucida Sans Unicode"/>
                <a:cs typeface="Lucida Sans Unicode"/>
              </a:rPr>
              <a:t>menu </a:t>
            </a:r>
            <a:r>
              <a:rPr sz="1500" spc="-105" dirty="0">
                <a:latin typeface="Lucida Sans Unicode"/>
                <a:cs typeface="Lucida Sans Unicode"/>
              </a:rPr>
              <a:t>or </a:t>
            </a:r>
            <a:r>
              <a:rPr sz="1500" spc="-80" dirty="0">
                <a:latin typeface="Lucida Sans Unicode"/>
                <a:cs typeface="Lucida Sans Unicode"/>
              </a:rPr>
              <a:t>submenu.  </a:t>
            </a:r>
            <a:r>
              <a:rPr sz="1500" spc="-55" dirty="0">
                <a:latin typeface="Lucida Sans Unicode"/>
                <a:cs typeface="Lucida Sans Unicode"/>
              </a:rPr>
              <a:t>First, </a:t>
            </a:r>
            <a:r>
              <a:rPr sz="1500" spc="-75" dirty="0">
                <a:latin typeface="Lucida Sans Unicode"/>
                <a:cs typeface="Lucida Sans Unicode"/>
              </a:rPr>
              <a:t>add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0" dirty="0">
                <a:latin typeface="Lucida Sans Unicode"/>
                <a:cs typeface="Lucida Sans Unicode"/>
              </a:rPr>
              <a:t>menu </a:t>
            </a:r>
            <a:r>
              <a:rPr sz="1500" spc="-75" dirty="0">
                <a:latin typeface="Lucida Sans Unicode"/>
                <a:cs typeface="Lucida Sans Unicode"/>
              </a:rPr>
              <a:t>bar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85" dirty="0">
                <a:latin typeface="Lucida Sans Unicode"/>
                <a:cs typeface="Lucida Sans Unicode"/>
              </a:rPr>
              <a:t>the</a:t>
            </a:r>
            <a:r>
              <a:rPr sz="1500" spc="80" dirty="0">
                <a:latin typeface="Lucida Sans Unicode"/>
                <a:cs typeface="Lucida Sans Unicode"/>
              </a:rPr>
              <a:t> </a:t>
            </a:r>
            <a:r>
              <a:rPr sz="1500" spc="-80" dirty="0">
                <a:latin typeface="Lucida Sans Unicode"/>
                <a:cs typeface="Lucida Sans Unicode"/>
              </a:rPr>
              <a:t>frame: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610" y="2401578"/>
            <a:ext cx="5309870" cy="148082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ts val="1075"/>
              </a:lnSpc>
              <a:spcBef>
                <a:spcPts val="405"/>
              </a:spcBef>
            </a:pPr>
            <a:r>
              <a:rPr sz="900" dirty="0">
                <a:latin typeface="Lucida Console"/>
                <a:cs typeface="Lucida Console"/>
              </a:rPr>
              <a:t>public class MyFrame extends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JFrame</a:t>
            </a:r>
            <a:endParaRPr sz="900">
              <a:latin typeface="Lucida Console"/>
              <a:cs typeface="Lucida Console"/>
            </a:endParaRPr>
          </a:p>
          <a:p>
            <a:pPr marL="53340">
              <a:lnSpc>
                <a:spcPts val="1070"/>
              </a:lnSpc>
            </a:pPr>
            <a:r>
              <a:rPr sz="900" dirty="0"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328930">
              <a:lnSpc>
                <a:spcPts val="1070"/>
              </a:lnSpc>
            </a:pPr>
            <a:r>
              <a:rPr sz="900" dirty="0">
                <a:latin typeface="Lucida Console"/>
                <a:cs typeface="Lucida Console"/>
              </a:rPr>
              <a:t>public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MyFrame()</a:t>
            </a:r>
            <a:endParaRPr sz="900">
              <a:latin typeface="Lucida Console"/>
              <a:cs typeface="Lucida Console"/>
            </a:endParaRPr>
          </a:p>
          <a:p>
            <a:pPr marL="328930">
              <a:lnSpc>
                <a:spcPts val="1070"/>
              </a:lnSpc>
            </a:pPr>
            <a:r>
              <a:rPr sz="900" dirty="0"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604520" marR="2346325">
              <a:lnSpc>
                <a:spcPts val="1070"/>
              </a:lnSpc>
              <a:spcBef>
                <a:spcPts val="40"/>
              </a:spcBef>
            </a:pPr>
            <a:r>
              <a:rPr sz="900" dirty="0">
                <a:latin typeface="Lucida Console"/>
                <a:cs typeface="Lucida Console"/>
              </a:rPr>
              <a:t>JMenuBar menuBar = new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JMenuBar();  setJMenuBar(menuBar);</a:t>
            </a:r>
            <a:endParaRPr sz="900">
              <a:latin typeface="Lucida Console"/>
              <a:cs typeface="Lucida Console"/>
            </a:endParaRPr>
          </a:p>
          <a:p>
            <a:pPr marL="604520">
              <a:lnSpc>
                <a:spcPts val="1035"/>
              </a:lnSpc>
            </a:pPr>
            <a:r>
              <a:rPr sz="900" dirty="0">
                <a:latin typeface="Lucida Console"/>
                <a:cs typeface="Lucida Console"/>
              </a:rPr>
              <a:t>. .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.</a:t>
            </a:r>
            <a:endParaRPr sz="900">
              <a:latin typeface="Lucida Console"/>
              <a:cs typeface="Lucida Console"/>
            </a:endParaRPr>
          </a:p>
          <a:p>
            <a:pPr marL="328930">
              <a:lnSpc>
                <a:spcPts val="1070"/>
              </a:lnSpc>
            </a:pPr>
            <a:r>
              <a:rPr sz="900" dirty="0">
                <a:latin typeface="Lucida Console"/>
                <a:cs typeface="Lucida Console"/>
              </a:rPr>
              <a:t>}</a:t>
            </a:r>
            <a:endParaRPr sz="900">
              <a:latin typeface="Lucida Console"/>
              <a:cs typeface="Lucida Console"/>
            </a:endParaRPr>
          </a:p>
          <a:p>
            <a:pPr marL="328930">
              <a:lnSpc>
                <a:spcPts val="1070"/>
              </a:lnSpc>
            </a:pPr>
            <a:r>
              <a:rPr sz="900" dirty="0">
                <a:latin typeface="Lucida Console"/>
                <a:cs typeface="Lucida Console"/>
              </a:rPr>
              <a:t>. .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.</a:t>
            </a:r>
            <a:endParaRPr sz="900">
              <a:latin typeface="Lucida Console"/>
              <a:cs typeface="Lucida Console"/>
            </a:endParaRPr>
          </a:p>
          <a:p>
            <a:pPr marL="53340">
              <a:lnSpc>
                <a:spcPts val="1075"/>
              </a:lnSpc>
            </a:pPr>
            <a:r>
              <a:rPr sz="900" dirty="0">
                <a:latin typeface="Lucida Console"/>
                <a:cs typeface="Lucida Console"/>
              </a:rPr>
              <a:t>}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2595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25" dirty="0"/>
              <a:t>M</a:t>
            </a:r>
            <a:r>
              <a:rPr spc="20" dirty="0"/>
              <a:t>e</a:t>
            </a:r>
            <a:r>
              <a:rPr spc="130" dirty="0"/>
              <a:t>nu</a:t>
            </a:r>
            <a:r>
              <a:rPr spc="265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130521" y="875258"/>
            <a:ext cx="3616185" cy="3420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7717" y="4271136"/>
            <a:ext cx="241935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Figure 11 </a:t>
            </a:r>
            <a:r>
              <a:rPr sz="1500" spc="-90" dirty="0">
                <a:latin typeface="Lucida Sans Unicode"/>
                <a:cs typeface="Lucida Sans Unicode"/>
              </a:rPr>
              <a:t>Pull-Down</a:t>
            </a:r>
            <a:r>
              <a:rPr sz="1500" spc="-125" dirty="0">
                <a:latin typeface="Lucida Sans Unicode"/>
                <a:cs typeface="Lucida Sans Unicode"/>
              </a:rPr>
              <a:t> </a:t>
            </a:r>
            <a:r>
              <a:rPr sz="1500" spc="-55" dirty="0">
                <a:latin typeface="Lucida Sans Unicode"/>
                <a:cs typeface="Lucida Sans Unicode"/>
              </a:rPr>
              <a:t>Menus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25" dirty="0"/>
              <a:t>M</a:t>
            </a:r>
            <a:r>
              <a:rPr spc="20" dirty="0"/>
              <a:t>e</a:t>
            </a:r>
            <a:r>
              <a:rPr spc="130" dirty="0"/>
              <a:t>nu</a:t>
            </a:r>
            <a:r>
              <a:rPr spc="26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853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7199" y="833120"/>
            <a:ext cx="243078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85" dirty="0">
                <a:latin typeface="Lucida Sans Unicode"/>
                <a:cs typeface="Lucida Sans Unicode"/>
              </a:rPr>
              <a:t>Add </a:t>
            </a:r>
            <a:r>
              <a:rPr sz="1500" spc="-75" dirty="0">
                <a:latin typeface="Lucida Sans Unicode"/>
                <a:cs typeface="Lucida Sans Unicode"/>
              </a:rPr>
              <a:t>menus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0" dirty="0">
                <a:latin typeface="Lucida Sans Unicode"/>
                <a:cs typeface="Lucida Sans Unicode"/>
              </a:rPr>
              <a:t>menu</a:t>
            </a:r>
            <a:r>
              <a:rPr sz="1500" spc="20" dirty="0">
                <a:latin typeface="Lucida Sans Unicode"/>
                <a:cs typeface="Lucida Sans Unicode"/>
              </a:rPr>
              <a:t> </a:t>
            </a:r>
            <a:r>
              <a:rPr sz="1500" spc="-70" dirty="0">
                <a:latin typeface="Lucida Sans Unicode"/>
                <a:cs typeface="Lucida Sans Unicode"/>
              </a:rPr>
              <a:t>bar: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610" y="1151263"/>
            <a:ext cx="5309870" cy="67246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 marR="2827655">
              <a:lnSpc>
                <a:spcPct val="100000"/>
              </a:lnSpc>
              <a:spcBef>
                <a:spcPts val="405"/>
              </a:spcBef>
            </a:pPr>
            <a:r>
              <a:rPr sz="900" dirty="0">
                <a:latin typeface="Lucida Console"/>
                <a:cs typeface="Lucida Console"/>
              </a:rPr>
              <a:t>JMenu fileMenu = new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JMenu("File");  JMenu fontMenu = new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JMenu("Font");  menuBar.add(fileMenu);  menuBar.add(fontMenu);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3176" y="198514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7199" y="1879727"/>
            <a:ext cx="264223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85" dirty="0">
                <a:latin typeface="Lucida Sans Unicode"/>
                <a:cs typeface="Lucida Sans Unicode"/>
              </a:rPr>
              <a:t>Add </a:t>
            </a:r>
            <a:r>
              <a:rPr sz="1500" spc="-90" dirty="0">
                <a:latin typeface="Lucida Sans Unicode"/>
                <a:cs typeface="Lucida Sans Unicode"/>
              </a:rPr>
              <a:t>menu </a:t>
            </a:r>
            <a:r>
              <a:rPr sz="1500" spc="-85" dirty="0">
                <a:latin typeface="Lucida Sans Unicode"/>
                <a:cs typeface="Lucida Sans Unicode"/>
              </a:rPr>
              <a:t>items </a:t>
            </a:r>
            <a:r>
              <a:rPr sz="1500" spc="-70" dirty="0">
                <a:latin typeface="Lucida Sans Unicode"/>
                <a:cs typeface="Lucida Sans Unicode"/>
              </a:rPr>
              <a:t>and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-80" dirty="0">
                <a:latin typeface="Lucida Sans Unicode"/>
                <a:cs typeface="Lucida Sans Unicode"/>
              </a:rPr>
              <a:t>subitems: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610" y="2206379"/>
            <a:ext cx="5309870" cy="67246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 marR="2276475">
              <a:lnSpc>
                <a:spcPct val="100000"/>
              </a:lnSpc>
              <a:spcBef>
                <a:spcPts val="405"/>
              </a:spcBef>
            </a:pPr>
            <a:r>
              <a:rPr sz="900" dirty="0">
                <a:latin typeface="Lucida Console"/>
                <a:cs typeface="Lucida Console"/>
              </a:rPr>
              <a:t>JMenuItem exitItem = new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JMenuItem("Exit");  fileMenu.add(exitItem);</a:t>
            </a:r>
            <a:endParaRPr sz="900">
              <a:latin typeface="Lucida Console"/>
              <a:cs typeface="Lucida Console"/>
            </a:endParaRPr>
          </a:p>
          <a:p>
            <a:pPr marL="53340" marR="2689860">
              <a:lnSpc>
                <a:spcPts val="1070"/>
              </a:lnSpc>
              <a:spcBef>
                <a:spcPts val="35"/>
              </a:spcBef>
            </a:pPr>
            <a:r>
              <a:rPr sz="900" dirty="0">
                <a:latin typeface="Lucida Console"/>
                <a:cs typeface="Lucida Console"/>
              </a:rPr>
              <a:t>JMenu styleMenu = new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JMenu("Style");  fontMenu.add(styleMenu); // A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submenu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3176" y="304026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7199" y="2934842"/>
            <a:ext cx="522732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85" dirty="0">
                <a:latin typeface="Lucida Sans Unicode"/>
                <a:cs typeface="Lucida Sans Unicode"/>
              </a:rPr>
              <a:t>Add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75" dirty="0">
                <a:latin typeface="Lucida Sans Unicode"/>
                <a:cs typeface="Lucida Sans Unicode"/>
              </a:rPr>
              <a:t>listener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30" dirty="0">
                <a:latin typeface="Lucida Sans Unicode"/>
                <a:cs typeface="Lucida Sans Unicode"/>
              </a:rPr>
              <a:t>each </a:t>
            </a:r>
            <a:r>
              <a:rPr sz="1500" spc="-90" dirty="0">
                <a:latin typeface="Lucida Sans Unicode"/>
                <a:cs typeface="Lucida Sans Unicode"/>
              </a:rPr>
              <a:t>menu </a:t>
            </a:r>
            <a:r>
              <a:rPr sz="1500" spc="-100" dirty="0">
                <a:latin typeface="Lucida Sans Unicode"/>
                <a:cs typeface="Lucida Sans Unicode"/>
              </a:rPr>
              <a:t>item </a:t>
            </a:r>
            <a:r>
              <a:rPr sz="1500" spc="-80" dirty="0">
                <a:latin typeface="Lucida Sans Unicode"/>
                <a:cs typeface="Lucida Sans Unicode"/>
              </a:rPr>
              <a:t>(not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75" dirty="0">
                <a:latin typeface="Lucida Sans Unicode"/>
                <a:cs typeface="Lucida Sans Unicode"/>
              </a:rPr>
              <a:t>menus </a:t>
            </a:r>
            <a:r>
              <a:rPr sz="1500" spc="-105" dirty="0">
                <a:latin typeface="Lucida Sans Unicode"/>
                <a:cs typeface="Lucida Sans Unicode"/>
              </a:rPr>
              <a:t>or </a:t>
            </a:r>
            <a:r>
              <a:rPr sz="1500" spc="-90" dirty="0">
                <a:latin typeface="Lucida Sans Unicode"/>
                <a:cs typeface="Lucida Sans Unicode"/>
              </a:rPr>
              <a:t>menu</a:t>
            </a:r>
            <a:r>
              <a:rPr sz="1500" spc="175" dirty="0">
                <a:latin typeface="Lucida Sans Unicode"/>
                <a:cs typeface="Lucida Sans Unicode"/>
              </a:rPr>
              <a:t> </a:t>
            </a:r>
            <a:r>
              <a:rPr sz="1500" spc="-55" dirty="0">
                <a:latin typeface="Lucida Sans Unicode"/>
                <a:cs typeface="Lucida Sans Unicode"/>
              </a:rPr>
              <a:t>bar):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7610" y="3261495"/>
            <a:ext cx="5309870" cy="39179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 marR="1863089">
              <a:lnSpc>
                <a:spcPct val="100000"/>
              </a:lnSpc>
              <a:spcBef>
                <a:spcPts val="405"/>
              </a:spcBef>
            </a:pPr>
            <a:r>
              <a:rPr sz="900" dirty="0">
                <a:latin typeface="Lucida Console"/>
                <a:cs typeface="Lucida Console"/>
              </a:rPr>
              <a:t>ActionListener listener = new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ExitItemListener();  exitItem.addActionListener(listener);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25" dirty="0"/>
              <a:t>M</a:t>
            </a:r>
            <a:r>
              <a:rPr spc="20" dirty="0"/>
              <a:t>e</a:t>
            </a:r>
            <a:r>
              <a:rPr spc="130" dirty="0"/>
              <a:t>nu</a:t>
            </a:r>
            <a:r>
              <a:rPr spc="26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3942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7199" y="834009"/>
            <a:ext cx="533400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Lucida Sans Unicode"/>
                <a:cs typeface="Lucida Sans Unicode"/>
              </a:rPr>
              <a:t>Use a </a:t>
            </a:r>
            <a:r>
              <a:rPr sz="1500" spc="-50" dirty="0">
                <a:latin typeface="Lucida Sans Unicode"/>
                <a:cs typeface="Lucida Sans Unicode"/>
              </a:rPr>
              <a:t>separate </a:t>
            </a:r>
            <a:r>
              <a:rPr sz="1500" spc="-100" dirty="0">
                <a:latin typeface="Lucida Sans Unicode"/>
                <a:cs typeface="Lucida Sans Unicode"/>
              </a:rPr>
              <a:t>method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-30" dirty="0">
                <a:latin typeface="Lucida Sans Unicode"/>
                <a:cs typeface="Lucida Sans Unicode"/>
              </a:rPr>
              <a:t>each </a:t>
            </a:r>
            <a:r>
              <a:rPr sz="1500" spc="-90" dirty="0">
                <a:latin typeface="Lucida Sans Unicode"/>
                <a:cs typeface="Lucida Sans Unicode"/>
              </a:rPr>
              <a:t>menu </a:t>
            </a:r>
            <a:r>
              <a:rPr sz="1500" spc="-105" dirty="0">
                <a:latin typeface="Lucida Sans Unicode"/>
                <a:cs typeface="Lucida Sans Unicode"/>
              </a:rPr>
              <a:t>or </a:t>
            </a:r>
            <a:r>
              <a:rPr sz="1500" spc="-55" dirty="0">
                <a:latin typeface="Lucida Sans Unicode"/>
                <a:cs typeface="Lucida Sans Unicode"/>
              </a:rPr>
              <a:t>set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70" dirty="0">
                <a:latin typeface="Lucida Sans Unicode"/>
                <a:cs typeface="Lucida Sans Unicode"/>
              </a:rPr>
              <a:t>related</a:t>
            </a:r>
            <a:r>
              <a:rPr sz="1500" spc="15" dirty="0">
                <a:latin typeface="Lucida Sans Unicode"/>
                <a:cs typeface="Lucida Sans Unicode"/>
              </a:rPr>
              <a:t> </a:t>
            </a:r>
            <a:r>
              <a:rPr sz="1500" spc="-70" dirty="0">
                <a:latin typeface="Lucida Sans Unicode"/>
                <a:cs typeface="Lucida Sans Unicode"/>
              </a:rPr>
              <a:t>menus: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610" y="1152152"/>
            <a:ext cx="5309870" cy="121729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ts val="1075"/>
              </a:lnSpc>
              <a:spcBef>
                <a:spcPts val="405"/>
              </a:spcBef>
            </a:pPr>
            <a:r>
              <a:rPr sz="900" dirty="0">
                <a:latin typeface="Lucida Console"/>
                <a:cs typeface="Lucida Console"/>
              </a:rPr>
              <a:t>public JMenu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createFaceMenu()</a:t>
            </a:r>
            <a:endParaRPr sz="900">
              <a:latin typeface="Lucida Console"/>
              <a:cs typeface="Lucida Console"/>
            </a:endParaRPr>
          </a:p>
          <a:p>
            <a:pPr marL="53340">
              <a:lnSpc>
                <a:spcPts val="1070"/>
              </a:lnSpc>
            </a:pPr>
            <a:r>
              <a:rPr sz="900" dirty="0"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328930" marR="2276475">
              <a:lnSpc>
                <a:spcPts val="1070"/>
              </a:lnSpc>
              <a:spcBef>
                <a:spcPts val="40"/>
              </a:spcBef>
            </a:pPr>
            <a:r>
              <a:rPr sz="900" dirty="0">
                <a:latin typeface="Lucida Console"/>
                <a:cs typeface="Lucida Console"/>
              </a:rPr>
              <a:t>JMenu menu = new JMenu("Face");  menu.add(createFaceItem("Serif"));  menu.add(createFaceItem("SansSerif"));  menu.add(createFaceItem("Monospaced"));  return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menu;</a:t>
            </a:r>
            <a:endParaRPr sz="900">
              <a:latin typeface="Lucida Console"/>
              <a:cs typeface="Lucida Console"/>
            </a:endParaRPr>
          </a:p>
          <a:p>
            <a:pPr marL="53340">
              <a:lnSpc>
                <a:spcPts val="1040"/>
              </a:lnSpc>
            </a:pPr>
            <a:r>
              <a:rPr sz="900" dirty="0">
                <a:latin typeface="Lucida Console"/>
                <a:cs typeface="Lucida Console"/>
              </a:rPr>
              <a:t>}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610" y="4368173"/>
            <a:ext cx="5309870" cy="889635"/>
          </a:xfrm>
          <a:custGeom>
            <a:avLst/>
            <a:gdLst/>
            <a:ahLst/>
            <a:cxnLst/>
            <a:rect l="l" t="t" r="r" b="b"/>
            <a:pathLst>
              <a:path w="5309870" h="889635">
                <a:moveTo>
                  <a:pt x="0" y="0"/>
                </a:moveTo>
                <a:lnTo>
                  <a:pt x="5309616" y="0"/>
                </a:lnTo>
                <a:lnTo>
                  <a:pt x="5309616" y="889054"/>
                </a:lnTo>
              </a:path>
            </a:pathLst>
          </a:custGeom>
          <a:ln w="85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610" y="4368173"/>
            <a:ext cx="0" cy="889635"/>
          </a:xfrm>
          <a:custGeom>
            <a:avLst/>
            <a:gdLst/>
            <a:ahLst/>
            <a:cxnLst/>
            <a:rect l="l" t="t" r="r" b="b"/>
            <a:pathLst>
              <a:path h="889635">
                <a:moveTo>
                  <a:pt x="0" y="889054"/>
                </a:moveTo>
                <a:lnTo>
                  <a:pt x="0" y="0"/>
                </a:lnTo>
              </a:path>
            </a:pathLst>
          </a:custGeom>
          <a:ln w="85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25" dirty="0"/>
              <a:t>M</a:t>
            </a:r>
            <a:r>
              <a:rPr spc="20" dirty="0"/>
              <a:t>e</a:t>
            </a:r>
            <a:r>
              <a:rPr spc="130" dirty="0"/>
              <a:t>nu</a:t>
            </a:r>
            <a:r>
              <a:rPr spc="265"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773176" y="94755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176" y="201118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7199" y="842136"/>
            <a:ext cx="4945380" cy="157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Lucida Console"/>
                <a:cs typeface="Lucida Console"/>
              </a:rPr>
              <a:t>createFaceItem</a:t>
            </a:r>
            <a:r>
              <a:rPr sz="1500" spc="-355" dirty="0">
                <a:latin typeface="Lucida Console"/>
                <a:cs typeface="Lucida Console"/>
              </a:rPr>
              <a:t> </a:t>
            </a:r>
            <a:r>
              <a:rPr sz="1500" spc="-100" dirty="0">
                <a:latin typeface="Lucida Sans Unicode"/>
                <a:cs typeface="Lucida Sans Unicode"/>
              </a:rPr>
              <a:t>method </a:t>
            </a:r>
            <a:r>
              <a:rPr sz="1500" spc="-45" dirty="0">
                <a:latin typeface="Lucida Sans Unicode"/>
                <a:cs typeface="Lucida Sans Unicode"/>
              </a:rPr>
              <a:t>needs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55" dirty="0">
                <a:latin typeface="Lucida Sans Unicode"/>
                <a:cs typeface="Lucida Sans Unicode"/>
              </a:rPr>
              <a:t>set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120" dirty="0">
                <a:latin typeface="Lucida Sans Unicode"/>
                <a:cs typeface="Lucida Sans Unicode"/>
              </a:rPr>
              <a:t>font </a:t>
            </a:r>
            <a:r>
              <a:rPr sz="1500" spc="-45" dirty="0">
                <a:latin typeface="Lucida Sans Unicode"/>
                <a:cs typeface="Lucida Sans Unicode"/>
              </a:rPr>
              <a:t>face:</a:t>
            </a:r>
            <a:endParaRPr sz="15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894"/>
              </a:spcBef>
            </a:pPr>
            <a:r>
              <a:rPr sz="1150" spc="-5" dirty="0">
                <a:latin typeface="Arial"/>
                <a:cs typeface="Arial"/>
              </a:rPr>
              <a:t>Set the current face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name.</a:t>
            </a:r>
            <a:endParaRPr sz="1150">
              <a:latin typeface="Arial"/>
              <a:cs typeface="Arial"/>
            </a:endParaRPr>
          </a:p>
          <a:p>
            <a:pPr marL="355600" marR="12065">
              <a:lnSpc>
                <a:spcPct val="111700"/>
              </a:lnSpc>
              <a:spcBef>
                <a:spcPts val="265"/>
              </a:spcBef>
            </a:pPr>
            <a:r>
              <a:rPr sz="1150" spc="-5" dirty="0">
                <a:latin typeface="Arial"/>
                <a:cs typeface="Arial"/>
              </a:rPr>
              <a:t>Make the new font from the current face, size, and style, and apply it to  label.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670"/>
              </a:spcBef>
            </a:pPr>
            <a:r>
              <a:rPr sz="1500" spc="-35" dirty="0">
                <a:latin typeface="Lucida Sans Unicode"/>
                <a:cs typeface="Lucida Sans Unicode"/>
              </a:rPr>
              <a:t>Create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dirty="0">
                <a:latin typeface="Lucida Console"/>
                <a:cs typeface="Lucida Console"/>
              </a:rPr>
              <a:t>FaceItemListener</a:t>
            </a:r>
            <a:r>
              <a:rPr sz="1500" spc="-535" dirty="0">
                <a:latin typeface="Lucida Console"/>
                <a:cs typeface="Lucida Console"/>
              </a:rPr>
              <a:t> </a:t>
            </a:r>
            <a:r>
              <a:rPr sz="1500" spc="-30" dirty="0">
                <a:latin typeface="Lucida Sans Unicode"/>
                <a:cs typeface="Lucida Sans Unicode"/>
              </a:rPr>
              <a:t>class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80" dirty="0">
                <a:latin typeface="Lucida Sans Unicode"/>
                <a:cs typeface="Lucida Sans Unicode"/>
              </a:rPr>
              <a:t>listen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-40" dirty="0">
                <a:latin typeface="Lucida Sans Unicode"/>
                <a:cs typeface="Lucida Sans Unicode"/>
              </a:rPr>
              <a:t>face </a:t>
            </a:r>
            <a:r>
              <a:rPr sz="1500" spc="-100" dirty="0">
                <a:latin typeface="Lucida Sans Unicode"/>
                <a:cs typeface="Lucida Sans Unicode"/>
              </a:rPr>
              <a:t>item  </a:t>
            </a:r>
            <a:r>
              <a:rPr sz="1500" spc="-65" dirty="0">
                <a:latin typeface="Lucida Sans Unicode"/>
                <a:cs typeface="Lucida Sans Unicode"/>
              </a:rPr>
              <a:t>name</a:t>
            </a:r>
            <a:r>
              <a:rPr sz="1500" spc="-140" dirty="0">
                <a:latin typeface="Lucida Sans Unicode"/>
                <a:cs typeface="Lucida Sans Unicode"/>
              </a:rPr>
              <a:t> </a:t>
            </a:r>
            <a:r>
              <a:rPr sz="1500" spc="-65" dirty="0">
                <a:latin typeface="Lucida Sans Unicode"/>
                <a:cs typeface="Lucida Sans Unicode"/>
              </a:rPr>
              <a:t>actions: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610" y="2496193"/>
            <a:ext cx="5309870" cy="148082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698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"/>
              </a:spcBef>
            </a:pPr>
            <a:endParaRPr sz="4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latin typeface="Lucida Console"/>
                <a:cs typeface="Lucida Console"/>
              </a:rPr>
              <a:t>class FaceItemListener implements</a:t>
            </a:r>
            <a:r>
              <a:rPr sz="600" spc="4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ActionListener</a:t>
            </a:r>
            <a:endParaRPr sz="600">
              <a:latin typeface="Lucida Console"/>
              <a:cs typeface="Lucida Console"/>
            </a:endParaRPr>
          </a:p>
          <a:p>
            <a:pPr marL="5334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{</a:t>
            </a:r>
            <a:endParaRPr sz="600">
              <a:latin typeface="Lucida Console"/>
              <a:cs typeface="Lucida Console"/>
            </a:endParaRPr>
          </a:p>
          <a:p>
            <a:pPr marL="246379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private String</a:t>
            </a:r>
            <a:r>
              <a:rPr sz="600" spc="-3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name;</a:t>
            </a:r>
            <a:endParaRPr sz="600">
              <a:latin typeface="Lucida Console"/>
              <a:cs typeface="Lucida Console"/>
            </a:endParaRPr>
          </a:p>
          <a:p>
            <a:pPr marL="246379" marR="2203450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public FaceItemListener(String newName) { name = newName; }  public void actionPerformed(ActionEvent</a:t>
            </a:r>
            <a:r>
              <a:rPr sz="600" spc="4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event)</a:t>
            </a:r>
            <a:endParaRPr sz="600">
              <a:latin typeface="Lucida Console"/>
              <a:cs typeface="Lucida Console"/>
            </a:endParaRPr>
          </a:p>
          <a:p>
            <a:pPr marL="246379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{</a:t>
            </a:r>
            <a:endParaRPr sz="600">
              <a:latin typeface="Lucida Console"/>
              <a:cs typeface="Lucida Console"/>
            </a:endParaRPr>
          </a:p>
          <a:p>
            <a:pPr marL="438784" marR="1769745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faceName = name; // Sets an instance variable of the frame class  setLabelFont();</a:t>
            </a:r>
            <a:endParaRPr sz="600">
              <a:latin typeface="Lucida Console"/>
              <a:cs typeface="Lucida Console"/>
            </a:endParaRPr>
          </a:p>
          <a:p>
            <a:pPr marL="246379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}</a:t>
            </a:r>
            <a:endParaRPr sz="600">
              <a:latin typeface="Lucida Console"/>
              <a:cs typeface="Lucida Console"/>
            </a:endParaRPr>
          </a:p>
          <a:p>
            <a:pPr marL="5334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}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3176" y="41469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7199" y="4041521"/>
            <a:ext cx="422148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70" dirty="0">
                <a:latin typeface="Lucida Sans Unicode"/>
                <a:cs typeface="Lucida Sans Unicode"/>
              </a:rPr>
              <a:t>Install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75" dirty="0">
                <a:latin typeface="Lucida Sans Unicode"/>
                <a:cs typeface="Lucida Sans Unicode"/>
              </a:rPr>
              <a:t>listener </a:t>
            </a:r>
            <a:r>
              <a:rPr sz="1500" spc="-85" dirty="0">
                <a:latin typeface="Lucida Sans Unicode"/>
                <a:cs typeface="Lucida Sans Unicode"/>
              </a:rPr>
              <a:t>object </a:t>
            </a:r>
            <a:r>
              <a:rPr sz="1500" spc="-105" dirty="0">
                <a:latin typeface="Lucida Sans Unicode"/>
                <a:cs typeface="Lucida Sans Unicode"/>
              </a:rPr>
              <a:t>with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80" dirty="0">
                <a:latin typeface="Lucida Sans Unicode"/>
                <a:cs typeface="Lucida Sans Unicode"/>
              </a:rPr>
              <a:t>appropriate</a:t>
            </a:r>
            <a:r>
              <a:rPr sz="1500" spc="15" dirty="0">
                <a:latin typeface="Lucida Sans Unicode"/>
                <a:cs typeface="Lucida Sans Unicode"/>
              </a:rPr>
              <a:t> </a:t>
            </a:r>
            <a:r>
              <a:rPr sz="1500" spc="-65" dirty="0">
                <a:latin typeface="Lucida Sans Unicode"/>
                <a:cs typeface="Lucida Sans Unicode"/>
              </a:rPr>
              <a:t>name: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2878" y="4445127"/>
            <a:ext cx="2773045" cy="942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5" dirty="0">
                <a:latin typeface="Lucida Console"/>
                <a:cs typeface="Lucida Console"/>
              </a:rPr>
              <a:t>public JMenuItem createFaceItem(String</a:t>
            </a:r>
            <a:r>
              <a:rPr sz="600" spc="3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name)</a:t>
            </a:r>
            <a:endParaRPr sz="6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{</a:t>
            </a:r>
            <a:endParaRPr sz="600" dirty="0">
              <a:latin typeface="Lucida Console"/>
              <a:cs typeface="Lucida Console"/>
            </a:endParaRPr>
          </a:p>
          <a:p>
            <a:pPr marL="205104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JMenuItem item = new</a:t>
            </a:r>
            <a:r>
              <a:rPr sz="600" spc="1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JMenuItem(name);</a:t>
            </a:r>
            <a:endParaRPr sz="600" dirty="0">
              <a:latin typeface="Lucida Console"/>
              <a:cs typeface="Lucida Console"/>
            </a:endParaRPr>
          </a:p>
          <a:p>
            <a:pPr marL="205104" marR="5080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ActionListener listener = new FaceItemListener(name);  item.addActionListener(listener);</a:t>
            </a:r>
            <a:endParaRPr sz="600" dirty="0">
              <a:latin typeface="Lucida Console"/>
              <a:cs typeface="Lucida Console"/>
            </a:endParaRPr>
          </a:p>
          <a:p>
            <a:pPr marL="205104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return</a:t>
            </a:r>
            <a:r>
              <a:rPr sz="600" spc="-55" dirty="0">
                <a:latin typeface="Lucida Console"/>
                <a:cs typeface="Lucida Console"/>
              </a:rPr>
              <a:t> </a:t>
            </a:r>
            <a:r>
              <a:rPr sz="600" spc="15" dirty="0" smtClean="0">
                <a:latin typeface="Lucida Console"/>
                <a:cs typeface="Lucida Console"/>
              </a:rPr>
              <a:t>item;</a:t>
            </a:r>
            <a:endParaRPr lang="en-US" sz="600" spc="15" dirty="0" smtClean="0">
              <a:latin typeface="Lucida Console"/>
              <a:cs typeface="Lucida Console"/>
            </a:endParaRPr>
          </a:p>
          <a:p>
            <a:pPr marL="205104">
              <a:lnSpc>
                <a:spcPct val="100000"/>
              </a:lnSpc>
              <a:spcBef>
                <a:spcPts val="350"/>
              </a:spcBef>
            </a:pPr>
            <a:r>
              <a:rPr lang="en-US" sz="600" dirty="0" smtClean="0">
                <a:latin typeface="Lucida Console"/>
                <a:cs typeface="Lucida Console"/>
              </a:rPr>
              <a:t>}</a:t>
            </a:r>
            <a:endParaRPr sz="6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25" dirty="0"/>
              <a:t>M</a:t>
            </a:r>
            <a:r>
              <a:rPr spc="20" dirty="0"/>
              <a:t>e</a:t>
            </a:r>
            <a:r>
              <a:rPr spc="130" dirty="0"/>
              <a:t>nu</a:t>
            </a:r>
            <a:r>
              <a:rPr spc="26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4806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52667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7199" y="842645"/>
            <a:ext cx="5212715" cy="108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45" dirty="0">
                <a:latin typeface="Lucida Sans Unicode"/>
                <a:cs typeface="Lucida Sans Unicode"/>
              </a:rPr>
              <a:t>Better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70" dirty="0">
                <a:latin typeface="Lucida Sans Unicode"/>
                <a:cs typeface="Lucida Sans Unicode"/>
              </a:rPr>
              <a:t>make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60" dirty="0">
                <a:latin typeface="Lucida Sans Unicode"/>
                <a:cs typeface="Lucida Sans Unicode"/>
              </a:rPr>
              <a:t>local </a:t>
            </a:r>
            <a:r>
              <a:rPr sz="1500" spc="-85" dirty="0">
                <a:latin typeface="Lucida Sans Unicode"/>
                <a:cs typeface="Lucida Sans Unicode"/>
              </a:rPr>
              <a:t>inner </a:t>
            </a:r>
            <a:r>
              <a:rPr sz="1500" spc="-30" dirty="0">
                <a:latin typeface="Lucida Sans Unicode"/>
                <a:cs typeface="Lucida Sans Unicode"/>
              </a:rPr>
              <a:t>class </a:t>
            </a:r>
            <a:r>
              <a:rPr sz="1500" spc="-100" dirty="0">
                <a:latin typeface="Lucida Sans Unicode"/>
                <a:cs typeface="Lucida Sans Unicode"/>
              </a:rPr>
              <a:t>in </a:t>
            </a:r>
            <a:r>
              <a:rPr sz="1500" spc="-85" dirty="0">
                <a:latin typeface="Lucida Sans Unicode"/>
                <a:cs typeface="Lucida Sans Unicode"/>
              </a:rPr>
              <a:t>the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createFaceItem</a:t>
            </a:r>
            <a:endParaRPr sz="1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500" spc="-95" dirty="0">
                <a:latin typeface="Lucida Sans Unicode"/>
                <a:cs typeface="Lucida Sans Unicode"/>
              </a:rPr>
              <a:t>method.</a:t>
            </a:r>
            <a:endParaRPr sz="1500">
              <a:latin typeface="Lucida Sans Unicode"/>
              <a:cs typeface="Lucida Sans Unicode"/>
            </a:endParaRPr>
          </a:p>
          <a:p>
            <a:pPr marL="12700" marR="5080">
              <a:lnSpc>
                <a:spcPct val="115399"/>
              </a:lnSpc>
              <a:spcBef>
                <a:spcPts val="400"/>
              </a:spcBef>
            </a:pPr>
            <a:r>
              <a:rPr sz="1500" dirty="0">
                <a:latin typeface="Lucida Console"/>
                <a:cs typeface="Lucida Console"/>
              </a:rPr>
              <a:t>actionPerformed</a:t>
            </a:r>
            <a:r>
              <a:rPr sz="1500" spc="-505" dirty="0">
                <a:latin typeface="Lucida Console"/>
                <a:cs typeface="Lucida Console"/>
              </a:rPr>
              <a:t> </a:t>
            </a:r>
            <a:r>
              <a:rPr sz="1500" spc="-100" dirty="0">
                <a:latin typeface="Lucida Sans Unicode"/>
                <a:cs typeface="Lucida Sans Unicode"/>
              </a:rPr>
              <a:t>method </a:t>
            </a:r>
            <a:r>
              <a:rPr sz="1500" spc="-40" dirty="0">
                <a:latin typeface="Lucida Sans Unicode"/>
                <a:cs typeface="Lucida Sans Unicode"/>
              </a:rPr>
              <a:t>can </a:t>
            </a:r>
            <a:r>
              <a:rPr sz="1500" spc="-15" dirty="0">
                <a:latin typeface="Lucida Sans Unicode"/>
                <a:cs typeface="Lucida Sans Unicode"/>
              </a:rPr>
              <a:t>access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65" dirty="0">
                <a:latin typeface="Lucida Sans Unicode"/>
                <a:cs typeface="Lucida Sans Unicode"/>
              </a:rPr>
              <a:t>name </a:t>
            </a:r>
            <a:r>
              <a:rPr sz="1500" spc="-70" dirty="0">
                <a:latin typeface="Lucida Sans Unicode"/>
                <a:cs typeface="Lucida Sans Unicode"/>
              </a:rPr>
              <a:t>parameter  </a:t>
            </a:r>
            <a:r>
              <a:rPr sz="1500" spc="-60" dirty="0">
                <a:latin typeface="Lucida Sans Unicode"/>
                <a:cs typeface="Lucida Sans Unicode"/>
              </a:rPr>
              <a:t>variable </a:t>
            </a:r>
            <a:r>
              <a:rPr sz="1500" spc="-80" dirty="0">
                <a:latin typeface="Lucida Sans Unicode"/>
                <a:cs typeface="Lucida Sans Unicode"/>
              </a:rPr>
              <a:t>directly </a:t>
            </a:r>
            <a:r>
              <a:rPr sz="1500" spc="-65" dirty="0">
                <a:latin typeface="Lucida Sans Unicode"/>
                <a:cs typeface="Lucida Sans Unicode"/>
              </a:rPr>
              <a:t>(rather </a:t>
            </a:r>
            <a:r>
              <a:rPr sz="1500" spc="-85" dirty="0">
                <a:latin typeface="Lucida Sans Unicode"/>
                <a:cs typeface="Lucida Sans Unicode"/>
              </a:rPr>
              <a:t>than </a:t>
            </a:r>
            <a:r>
              <a:rPr sz="1500" spc="-65" dirty="0">
                <a:latin typeface="Lucida Sans Unicode"/>
                <a:cs typeface="Lucida Sans Unicode"/>
              </a:rPr>
              <a:t>passing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-75" dirty="0">
                <a:latin typeface="Lucida Sans Unicode"/>
                <a:cs typeface="Lucida Sans Unicode"/>
              </a:rPr>
              <a:t>it).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610" y="2011689"/>
            <a:ext cx="5309870" cy="229743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698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"/>
              </a:spcBef>
            </a:pPr>
            <a:endParaRPr sz="4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latin typeface="Lucida Console"/>
                <a:cs typeface="Lucida Console"/>
              </a:rPr>
              <a:t>public JMenuItem createFaceItem(final String</a:t>
            </a:r>
            <a:r>
              <a:rPr sz="600" spc="5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name)</a:t>
            </a:r>
            <a:endParaRPr sz="600">
              <a:latin typeface="Lucida Console"/>
              <a:cs typeface="Lucida Console"/>
            </a:endParaRPr>
          </a:p>
          <a:p>
            <a:pPr marL="5334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// Final variables can be accessed from an inner class</a:t>
            </a:r>
            <a:r>
              <a:rPr sz="600" spc="6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method</a:t>
            </a:r>
            <a:endParaRPr sz="600">
              <a:latin typeface="Lucida Console"/>
              <a:cs typeface="Lucida Console"/>
            </a:endParaRPr>
          </a:p>
          <a:p>
            <a:pPr marL="5334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{</a:t>
            </a:r>
            <a:endParaRPr sz="600">
              <a:latin typeface="Lucida Console"/>
              <a:cs typeface="Lucida Console"/>
            </a:endParaRPr>
          </a:p>
          <a:p>
            <a:pPr marL="246379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class FaceItemListener implements</a:t>
            </a:r>
            <a:r>
              <a:rPr sz="600" spc="4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ActionListener</a:t>
            </a:r>
            <a:endParaRPr sz="600">
              <a:latin typeface="Lucida Console"/>
              <a:cs typeface="Lucida Console"/>
            </a:endParaRPr>
          </a:p>
          <a:p>
            <a:pPr marL="246379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// A local inner</a:t>
            </a:r>
            <a:r>
              <a:rPr sz="600" spc="-3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class</a:t>
            </a:r>
            <a:endParaRPr sz="600">
              <a:latin typeface="Lucida Console"/>
              <a:cs typeface="Lucida Console"/>
            </a:endParaRPr>
          </a:p>
          <a:p>
            <a:pPr marL="246379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{</a:t>
            </a:r>
            <a:endParaRPr sz="600">
              <a:latin typeface="Lucida Console"/>
              <a:cs typeface="Lucida Console"/>
            </a:endParaRPr>
          </a:p>
          <a:p>
            <a:pPr marL="438784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public void actionPerformed(ActionEvent</a:t>
            </a:r>
            <a:r>
              <a:rPr sz="600" spc="4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event)</a:t>
            </a:r>
            <a:endParaRPr sz="600">
              <a:latin typeface="Lucida Console"/>
              <a:cs typeface="Lucida Console"/>
            </a:endParaRPr>
          </a:p>
          <a:p>
            <a:pPr marL="438784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{</a:t>
            </a:r>
            <a:endParaRPr sz="600">
              <a:latin typeface="Lucida Console"/>
              <a:cs typeface="Lucida Console"/>
            </a:endParaRPr>
          </a:p>
          <a:p>
            <a:pPr marL="631825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facename = name; // Accesses the local variable name</a:t>
            </a:r>
            <a:r>
              <a:rPr sz="600" spc="8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setLabelFont();</a:t>
            </a:r>
            <a:endParaRPr sz="600">
              <a:latin typeface="Lucida Console"/>
              <a:cs typeface="Lucida Console"/>
            </a:endParaRPr>
          </a:p>
          <a:p>
            <a:pPr marL="438784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}</a:t>
            </a:r>
            <a:endParaRPr sz="600">
              <a:latin typeface="Lucida Console"/>
              <a:cs typeface="Lucida Console"/>
            </a:endParaRPr>
          </a:p>
          <a:p>
            <a:pPr marL="246379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}</a:t>
            </a:r>
            <a:endParaRPr sz="600">
              <a:latin typeface="Lucida Console"/>
              <a:cs typeface="Lucida Console"/>
            </a:endParaRPr>
          </a:p>
          <a:p>
            <a:pPr marL="246379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JMenuItem item = new</a:t>
            </a:r>
            <a:r>
              <a:rPr sz="600" spc="1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JMenuItem(name);</a:t>
            </a:r>
            <a:endParaRPr sz="600">
              <a:latin typeface="Lucida Console"/>
              <a:cs typeface="Lucida Console"/>
            </a:endParaRPr>
          </a:p>
          <a:p>
            <a:pPr marL="246379" marR="2492375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ActionListener listener = new FaceItemListener(name);  item.addActionListener(listener);</a:t>
            </a:r>
            <a:endParaRPr sz="600">
              <a:latin typeface="Lucida Console"/>
              <a:cs typeface="Lucida Console"/>
            </a:endParaRPr>
          </a:p>
          <a:p>
            <a:pPr marL="246379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return</a:t>
            </a:r>
            <a:r>
              <a:rPr sz="600" spc="-5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item;</a:t>
            </a:r>
            <a:endParaRPr sz="600">
              <a:latin typeface="Lucida Console"/>
              <a:cs typeface="Lucida Console"/>
            </a:endParaRPr>
          </a:p>
          <a:p>
            <a:pPr marL="5334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}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3176" y="448780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7199" y="4382389"/>
            <a:ext cx="4345940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Lucida Sans Unicode"/>
                <a:cs typeface="Lucida Sans Unicode"/>
              </a:rPr>
              <a:t>Same </a:t>
            </a:r>
            <a:r>
              <a:rPr sz="1500" spc="-70" dirty="0">
                <a:latin typeface="Lucida Sans Unicode"/>
                <a:cs typeface="Lucida Sans Unicode"/>
              </a:rPr>
              <a:t>strategy </a:t>
            </a:r>
            <a:r>
              <a:rPr sz="1500" spc="-60" dirty="0">
                <a:latin typeface="Lucida Sans Unicode"/>
                <a:cs typeface="Lucida Sans Unicode"/>
              </a:rPr>
              <a:t>used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dirty="0">
                <a:latin typeface="Lucida Console"/>
                <a:cs typeface="Lucida Console"/>
              </a:rPr>
              <a:t>createSizeItem</a:t>
            </a:r>
            <a:r>
              <a:rPr sz="1500" spc="-505" dirty="0">
                <a:latin typeface="Lucida Console"/>
                <a:cs typeface="Lucida Console"/>
              </a:rPr>
              <a:t> </a:t>
            </a:r>
            <a:r>
              <a:rPr sz="1500" spc="-70" dirty="0">
                <a:latin typeface="Lucida Sans Unicode"/>
                <a:cs typeface="Lucida Sans Unicode"/>
              </a:rPr>
              <a:t>and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00" dirty="0">
                <a:latin typeface="Lucida Console"/>
                <a:cs typeface="Lucida Console"/>
              </a:rPr>
              <a:t>createStyleItem</a:t>
            </a:r>
            <a:r>
              <a:rPr sz="1500" spc="-575" dirty="0">
                <a:latin typeface="Lucida Console"/>
                <a:cs typeface="Lucida Console"/>
              </a:rPr>
              <a:t> </a:t>
            </a:r>
            <a:r>
              <a:rPr sz="1500" spc="-85" dirty="0">
                <a:latin typeface="Lucida Sans Unicode"/>
                <a:cs typeface="Lucida Sans Unicode"/>
              </a:rPr>
              <a:t>methods.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3739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section_4/</a:t>
            </a:r>
            <a:r>
              <a:rPr spc="65" dirty="0">
                <a:solidFill>
                  <a:srgbClr val="000080"/>
                </a:solidFill>
                <a:hlinkClick r:id="rId2"/>
              </a:rPr>
              <a:t>FontViewer2.java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641350" y="990600"/>
            <a:ext cx="4207510" cy="196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015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javax.swing.JFrame;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969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850" spc="1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220"/>
              </a:lnSpc>
              <a:tabLst>
                <a:tab pos="476884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program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uses a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menu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to display font</a:t>
            </a:r>
            <a:r>
              <a:rPr sz="1050" spc="2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effects.</a:t>
            </a:r>
            <a:endParaRPr sz="1050">
              <a:latin typeface="Times New Roman"/>
              <a:cs typeface="Times New Roman"/>
            </a:endParaRPr>
          </a:p>
          <a:p>
            <a:pPr marL="78740">
              <a:lnSpc>
                <a:spcPts val="1015"/>
              </a:lnSpc>
              <a:spcBef>
                <a:spcPts val="10"/>
              </a:spcBef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850" spc="1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FontViewer2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  <a:tabLst>
                <a:tab pos="476884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50" spc="10" dirty="0">
                <a:latin typeface="Courier New"/>
                <a:cs typeface="Courier New"/>
              </a:rPr>
              <a:t>main(String[]</a:t>
            </a:r>
            <a:r>
              <a:rPr sz="850" spc="-5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args)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  <a:tabLst>
                <a:tab pos="476884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676275" indent="-663575">
              <a:lnSpc>
                <a:spcPts val="100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676910" algn="l"/>
              </a:tabLst>
            </a:pPr>
            <a:r>
              <a:rPr sz="850" spc="10" dirty="0">
                <a:latin typeface="Courier New"/>
                <a:cs typeface="Courier New"/>
              </a:rPr>
              <a:t>JFrame frame =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8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FontFrame2();</a:t>
            </a:r>
            <a:endParaRPr sz="850">
              <a:latin typeface="Courier New"/>
              <a:cs typeface="Courier New"/>
            </a:endParaRPr>
          </a:p>
          <a:p>
            <a:pPr marL="676275" indent="-663575">
              <a:lnSpc>
                <a:spcPts val="100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676910" algn="l"/>
              </a:tabLst>
            </a:pPr>
            <a:r>
              <a:rPr sz="850" spc="10" dirty="0">
                <a:latin typeface="Courier New"/>
                <a:cs typeface="Courier New"/>
              </a:rPr>
              <a:t>frame.setDefaultCloseOperation(JFrame.EXIT_ON_CLOSE);</a:t>
            </a:r>
            <a:endParaRPr sz="850">
              <a:latin typeface="Courier New"/>
              <a:cs typeface="Courier New"/>
            </a:endParaRPr>
          </a:p>
          <a:p>
            <a:pPr marL="676275" indent="-663575">
              <a:lnSpc>
                <a:spcPts val="100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676910" algn="l"/>
              </a:tabLst>
            </a:pPr>
            <a:r>
              <a:rPr sz="850" spc="10" dirty="0">
                <a:latin typeface="Courier New"/>
                <a:cs typeface="Courier New"/>
              </a:rPr>
              <a:t>frame.setTitle(</a:t>
            </a:r>
            <a:r>
              <a:rPr sz="850" spc="10" dirty="0">
                <a:solidFill>
                  <a:srgbClr val="1F9060"/>
                </a:solidFill>
                <a:latin typeface="Courier New"/>
                <a:cs typeface="Courier New"/>
              </a:rPr>
              <a:t>"FontViewer"</a:t>
            </a:r>
            <a:r>
              <a:rPr sz="850" spc="10" dirty="0">
                <a:latin typeface="Courier New"/>
                <a:cs typeface="Courier New"/>
              </a:rPr>
              <a:t>);</a:t>
            </a:r>
            <a:endParaRPr sz="850">
              <a:latin typeface="Courier New"/>
              <a:cs typeface="Courier New"/>
            </a:endParaRPr>
          </a:p>
          <a:p>
            <a:pPr marL="676275" indent="-663575">
              <a:lnSpc>
                <a:spcPts val="100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676910" algn="l"/>
              </a:tabLst>
            </a:pPr>
            <a:r>
              <a:rPr sz="850" spc="10" dirty="0">
                <a:latin typeface="Courier New"/>
                <a:cs typeface="Courier New"/>
              </a:rPr>
              <a:t>frame.setVisible(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true</a:t>
            </a:r>
            <a:r>
              <a:rPr sz="850" spc="10" dirty="0">
                <a:latin typeface="Courier New"/>
                <a:cs typeface="Courier New"/>
              </a:rPr>
              <a:t>);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  <a:tabLst>
                <a:tab pos="476884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14	</a:t>
            </a:r>
            <a:r>
              <a:rPr sz="850" spc="1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0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15	</a:t>
            </a:r>
            <a:r>
              <a:rPr sz="850" spc="1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4247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section_4/</a:t>
            </a:r>
            <a:r>
              <a:rPr spc="65" dirty="0">
                <a:solidFill>
                  <a:srgbClr val="000080"/>
                </a:solidFill>
                <a:hlinkClick r:id="rId2"/>
              </a:rPr>
              <a:t>FontFrame2.java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906820" y="2024018"/>
            <a:ext cx="3377565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850" spc="1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211454" marR="5080">
              <a:lnSpc>
                <a:spcPts val="1210"/>
              </a:lnSpc>
              <a:spcBef>
                <a:spcPts val="40"/>
              </a:spcBef>
            </a:pP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frame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has a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menu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with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commands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to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change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the font  of a text</a:t>
            </a:r>
            <a:r>
              <a:rPr sz="1050" spc="-4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sample.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990"/>
              </a:lnSpc>
            </a:pPr>
            <a:r>
              <a:rPr sz="850" spc="1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850" spc="10" dirty="0">
                <a:latin typeface="Courier New"/>
                <a:cs typeface="Courier New"/>
              </a:rPr>
              <a:t>FontFrame2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extends</a:t>
            </a:r>
            <a:r>
              <a:rPr sz="85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JFrame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11454" marR="237490">
              <a:lnSpc>
                <a:spcPts val="1010"/>
              </a:lnSpc>
              <a:spcBef>
                <a:spcPts val="35"/>
              </a:spcBef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850" spc="10" dirty="0">
                <a:latin typeface="Courier New"/>
                <a:cs typeface="Courier New"/>
              </a:rPr>
              <a:t>FRAME_WIDTH =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300</a:t>
            </a:r>
            <a:r>
              <a:rPr sz="850" spc="10" dirty="0">
                <a:latin typeface="Courier New"/>
                <a:cs typeface="Courier New"/>
              </a:rPr>
              <a:t>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850" spc="10" dirty="0">
                <a:latin typeface="Courier New"/>
                <a:cs typeface="Courier New"/>
              </a:rPr>
              <a:t>FRAME_HEIGHT =</a:t>
            </a:r>
            <a:r>
              <a:rPr sz="85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400</a:t>
            </a:r>
            <a:r>
              <a:rPr sz="850" spc="10" dirty="0"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105851" y="3229121"/>
            <a:ext cx="1618615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10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JLabel label;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String</a:t>
            </a:r>
            <a:r>
              <a:rPr sz="850" spc="-35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facename;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int </a:t>
            </a:r>
            <a:r>
              <a:rPr sz="850" spc="10" dirty="0">
                <a:latin typeface="Courier New"/>
                <a:cs typeface="Courier New"/>
              </a:rPr>
              <a:t>fontstyle;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int</a:t>
            </a:r>
            <a:r>
              <a:rPr sz="85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fontsize;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105851" y="3861962"/>
            <a:ext cx="2348865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850" spc="1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211454">
              <a:lnSpc>
                <a:spcPts val="1220"/>
              </a:lnSpc>
            </a:pP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Constructs the</a:t>
            </a:r>
            <a:r>
              <a:rPr sz="1050" spc="-1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frame.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015"/>
              </a:lnSpc>
              <a:spcBef>
                <a:spcPts val="10"/>
              </a:spcBef>
            </a:pPr>
            <a:r>
              <a:rPr sz="850" spc="1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85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FontFrame2()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69"/>
              </a:lnSpc>
            </a:pP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11454">
              <a:lnSpc>
                <a:spcPts val="1220"/>
              </a:lnSpc>
            </a:pPr>
            <a:r>
              <a:rPr sz="850" spc="10" dirty="0">
                <a:latin typeface="Courier New"/>
                <a:cs typeface="Courier New"/>
              </a:rPr>
              <a:t>//</a:t>
            </a:r>
            <a:r>
              <a:rPr sz="850" spc="-285" dirty="0">
                <a:latin typeface="Courier New"/>
                <a:cs typeface="Courier New"/>
              </a:rPr>
              <a:t>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Construct text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sample</a:t>
            </a:r>
            <a:endParaRPr sz="1050">
              <a:latin typeface="Times New Roman"/>
              <a:cs typeface="Times New Roman"/>
            </a:endParaRPr>
          </a:p>
          <a:p>
            <a:pPr marL="211454" marR="5080">
              <a:lnSpc>
                <a:spcPts val="1000"/>
              </a:lnSpc>
              <a:spcBef>
                <a:spcPts val="60"/>
              </a:spcBef>
            </a:pPr>
            <a:r>
              <a:rPr sz="850" spc="10" dirty="0">
                <a:latin typeface="Courier New"/>
                <a:cs typeface="Courier New"/>
              </a:rPr>
              <a:t>label =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850" spc="10" dirty="0">
                <a:latin typeface="Courier New"/>
                <a:cs typeface="Courier New"/>
              </a:rPr>
              <a:t>JLabel(</a:t>
            </a:r>
            <a:r>
              <a:rPr sz="850" spc="10" dirty="0">
                <a:solidFill>
                  <a:srgbClr val="1F9060"/>
                </a:solidFill>
                <a:latin typeface="Courier New"/>
                <a:cs typeface="Courier New"/>
              </a:rPr>
              <a:t>"Big Java"</a:t>
            </a:r>
            <a:r>
              <a:rPr sz="850" spc="10" dirty="0">
                <a:latin typeface="Courier New"/>
                <a:cs typeface="Courier New"/>
              </a:rPr>
              <a:t>);  add(label,</a:t>
            </a:r>
            <a:r>
              <a:rPr sz="850" spc="-10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BorderLayout.CENTER);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41350" y="747668"/>
            <a:ext cx="2747010" cy="461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 indent="-199390">
              <a:lnSpc>
                <a:spcPts val="101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java.awt.BorderLayout;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java.awt.Font;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java.awt.event.ActionEvent;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java.awt.event.ActionListener;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javax.swing.JFrame;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javax.swing.JLabel;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javax.swing.JMenu;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javax.swing.JMenuBar;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javax.swing.JMenuItem;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0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0"/>
              </a:lnSpc>
              <a:spcBef>
                <a:spcPts val="50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0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5"/>
              </a:lnSpc>
              <a:spcBef>
                <a:spcPts val="50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0"/>
              </a:lnSpc>
              <a:spcBef>
                <a:spcPts val="50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305015" y="5053349"/>
            <a:ext cx="228219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0" dirty="0">
                <a:latin typeface="Courier New"/>
                <a:cs typeface="Courier New"/>
              </a:rPr>
              <a:t>//</a:t>
            </a:r>
            <a:r>
              <a:rPr sz="850" spc="-295" dirty="0">
                <a:latin typeface="Courier New"/>
                <a:cs typeface="Courier New"/>
              </a:rPr>
              <a:t> 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Construct 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menu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spc="10" dirty="0">
                <a:latin typeface="Courier New"/>
                <a:cs typeface="Courier New"/>
              </a:rPr>
              <a:t>JMenuBar menuBar =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85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JMenuBar();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4755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24865"/>
            <a:ext cx="5476875" cy="81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Why do </a:t>
            </a:r>
            <a:r>
              <a:rPr sz="1250" dirty="0">
                <a:latin typeface="Lucida Console"/>
                <a:cs typeface="Lucida Console"/>
              </a:rPr>
              <a:t>JMenu</a:t>
            </a:r>
            <a:r>
              <a:rPr sz="1250" spc="-515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objects not generate action events?</a:t>
            </a:r>
          </a:p>
          <a:p>
            <a:pPr marL="298450" marR="5080">
              <a:lnSpc>
                <a:spcPct val="119100"/>
              </a:lnSpc>
              <a:spcBef>
                <a:spcPts val="520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20" dirty="0">
                <a:latin typeface="Lucida Sans Unicode"/>
                <a:cs typeface="Lucida Sans Unicode"/>
              </a:rPr>
              <a:t>When </a:t>
            </a:r>
            <a:r>
              <a:rPr sz="1500" spc="-75" dirty="0">
                <a:latin typeface="Lucida Sans Unicode"/>
                <a:cs typeface="Lucida Sans Unicode"/>
              </a:rPr>
              <a:t>you open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85" dirty="0">
                <a:latin typeface="Lucida Sans Unicode"/>
                <a:cs typeface="Lucida Sans Unicode"/>
              </a:rPr>
              <a:t>menu, </a:t>
            </a:r>
            <a:r>
              <a:rPr sz="1500" spc="-75" dirty="0">
                <a:latin typeface="Lucida Sans Unicode"/>
                <a:cs typeface="Lucida Sans Unicode"/>
              </a:rPr>
              <a:t>you </a:t>
            </a:r>
            <a:r>
              <a:rPr sz="1500" spc="-30" dirty="0">
                <a:latin typeface="Lucida Sans Unicode"/>
                <a:cs typeface="Lucida Sans Unicode"/>
              </a:rPr>
              <a:t>have </a:t>
            </a:r>
            <a:r>
              <a:rPr sz="1500" spc="-110" dirty="0">
                <a:latin typeface="Lucida Sans Unicode"/>
                <a:cs typeface="Lucida Sans Unicode"/>
              </a:rPr>
              <a:t>not </a:t>
            </a:r>
            <a:r>
              <a:rPr sz="1500" spc="-60" dirty="0">
                <a:latin typeface="Lucida Sans Unicode"/>
                <a:cs typeface="Lucida Sans Unicode"/>
              </a:rPr>
              <a:t>yet </a:t>
            </a:r>
            <a:r>
              <a:rPr sz="1500" spc="-65" dirty="0">
                <a:latin typeface="Lucida Sans Unicode"/>
                <a:cs typeface="Lucida Sans Unicode"/>
              </a:rPr>
              <a:t>made </a:t>
            </a:r>
            <a:r>
              <a:rPr sz="1500" spc="5" dirty="0">
                <a:latin typeface="Lucida Sans Unicode"/>
                <a:cs typeface="Lucida Sans Unicode"/>
              </a:rPr>
              <a:t>a  </a:t>
            </a:r>
            <a:r>
              <a:rPr sz="1500" spc="-65" dirty="0">
                <a:latin typeface="Lucida Sans Unicode"/>
                <a:cs typeface="Lucida Sans Unicode"/>
              </a:rPr>
              <a:t>selection. </a:t>
            </a:r>
            <a:r>
              <a:rPr sz="1500" spc="-60" dirty="0">
                <a:latin typeface="Lucida Sans Unicode"/>
                <a:cs typeface="Lucida Sans Unicode"/>
              </a:rPr>
              <a:t>Only </a:t>
            </a:r>
            <a:r>
              <a:rPr sz="1500" dirty="0">
                <a:latin typeface="Lucida Console"/>
                <a:cs typeface="Lucida Console"/>
              </a:rPr>
              <a:t>JMenuItem</a:t>
            </a:r>
            <a:r>
              <a:rPr sz="1500" spc="-350" dirty="0">
                <a:latin typeface="Lucida Console"/>
                <a:cs typeface="Lucida Console"/>
              </a:rPr>
              <a:t> </a:t>
            </a:r>
            <a:r>
              <a:rPr sz="1500" spc="-75" dirty="0">
                <a:latin typeface="Lucida Sans Unicode"/>
                <a:cs typeface="Lucida Sans Unicode"/>
              </a:rPr>
              <a:t>objects </a:t>
            </a:r>
            <a:r>
              <a:rPr sz="1500" spc="-80" dirty="0">
                <a:latin typeface="Lucida Sans Unicode"/>
                <a:cs typeface="Lucida Sans Unicode"/>
              </a:rPr>
              <a:t>correspond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60" dirty="0">
                <a:latin typeface="Lucida Sans Unicode"/>
                <a:cs typeface="Lucida Sans Unicode"/>
              </a:rPr>
              <a:t>selections.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Achieving </a:t>
            </a:r>
            <a:r>
              <a:rPr spc="125" dirty="0"/>
              <a:t>Complex</a:t>
            </a:r>
            <a:r>
              <a:rPr spc="-110" dirty="0"/>
              <a:t> </a:t>
            </a:r>
            <a:r>
              <a:rPr spc="114" dirty="0"/>
              <a:t>Layouts</a:t>
            </a:r>
          </a:p>
        </p:txBody>
      </p:sp>
      <p:sp>
        <p:nvSpPr>
          <p:cNvPr id="3" name="object 3"/>
          <p:cNvSpPr/>
          <p:nvPr/>
        </p:nvSpPr>
        <p:spPr>
          <a:xfrm>
            <a:off x="665634" y="86741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634" y="117373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5634" y="148856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9657" y="762000"/>
            <a:ext cx="5280660" cy="1132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5" dirty="0">
                <a:latin typeface="Lucida Sans Unicode"/>
                <a:cs typeface="Lucida Sans Unicode"/>
              </a:rPr>
              <a:t>Create </a:t>
            </a:r>
            <a:r>
              <a:rPr sz="1500" spc="-95" dirty="0">
                <a:latin typeface="Lucida Sans Unicode"/>
                <a:cs typeface="Lucida Sans Unicode"/>
              </a:rPr>
              <a:t>complex </a:t>
            </a:r>
            <a:r>
              <a:rPr sz="1500" spc="-70" dirty="0">
                <a:latin typeface="Lucida Sans Unicode"/>
                <a:cs typeface="Lucida Sans Unicode"/>
              </a:rPr>
              <a:t>layouts </a:t>
            </a:r>
            <a:r>
              <a:rPr sz="1500" spc="-75" dirty="0">
                <a:latin typeface="Lucida Sans Unicode"/>
                <a:cs typeface="Lucida Sans Unicode"/>
              </a:rPr>
              <a:t>by </a:t>
            </a:r>
            <a:r>
              <a:rPr sz="1500" spc="-80" dirty="0">
                <a:latin typeface="Lucida Sans Unicode"/>
                <a:cs typeface="Lucida Sans Unicode"/>
              </a:rPr>
              <a:t>nesting</a:t>
            </a:r>
            <a:r>
              <a:rPr sz="1500" spc="-60" dirty="0">
                <a:latin typeface="Lucida Sans Unicode"/>
                <a:cs typeface="Lucida Sans Unicode"/>
              </a:rPr>
              <a:t> </a:t>
            </a:r>
            <a:r>
              <a:rPr sz="1500" spc="-55" dirty="0">
                <a:latin typeface="Lucida Sans Unicode"/>
                <a:cs typeface="Lucida Sans Unicode"/>
              </a:rPr>
              <a:t>panels.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500" spc="-15" dirty="0">
                <a:latin typeface="Lucida Sans Unicode"/>
                <a:cs typeface="Lucida Sans Unicode"/>
              </a:rPr>
              <a:t>Give </a:t>
            </a:r>
            <a:r>
              <a:rPr sz="1500" spc="-30" dirty="0">
                <a:latin typeface="Lucida Sans Unicode"/>
                <a:cs typeface="Lucida Sans Unicode"/>
              </a:rPr>
              <a:t>each </a:t>
            </a:r>
            <a:r>
              <a:rPr sz="1500" spc="-65" dirty="0">
                <a:latin typeface="Lucida Sans Unicode"/>
                <a:cs typeface="Lucida Sans Unicode"/>
              </a:rPr>
              <a:t>panel </a:t>
            </a:r>
            <a:r>
              <a:rPr sz="1500" spc="-50" dirty="0">
                <a:latin typeface="Lucida Sans Unicode"/>
                <a:cs typeface="Lucida Sans Unicode"/>
              </a:rPr>
              <a:t>an </a:t>
            </a:r>
            <a:r>
              <a:rPr sz="1500" spc="-80" dirty="0">
                <a:latin typeface="Lucida Sans Unicode"/>
                <a:cs typeface="Lucida Sans Unicode"/>
              </a:rPr>
              <a:t>appropriate layout</a:t>
            </a:r>
            <a:r>
              <a:rPr sz="1500" spc="-135" dirty="0">
                <a:latin typeface="Lucida Sans Unicode"/>
                <a:cs typeface="Lucida Sans Unicode"/>
              </a:rPr>
              <a:t> </a:t>
            </a:r>
            <a:r>
              <a:rPr sz="1500" spc="-65" dirty="0">
                <a:latin typeface="Lucida Sans Unicode"/>
                <a:cs typeface="Lucida Sans Unicode"/>
              </a:rPr>
              <a:t>manager.</a:t>
            </a:r>
            <a:endParaRPr sz="1500">
              <a:latin typeface="Lucida Sans Unicode"/>
              <a:cs typeface="Lucida Sans Unicode"/>
            </a:endParaRPr>
          </a:p>
          <a:p>
            <a:pPr marL="12700" marR="5080">
              <a:lnSpc>
                <a:spcPct val="115399"/>
              </a:lnSpc>
              <a:spcBef>
                <a:spcPts val="400"/>
              </a:spcBef>
            </a:pPr>
            <a:r>
              <a:rPr sz="1500" spc="-10" dirty="0">
                <a:latin typeface="Lucida Sans Unicode"/>
                <a:cs typeface="Lucida Sans Unicode"/>
              </a:rPr>
              <a:t>Panels </a:t>
            </a:r>
            <a:r>
              <a:rPr sz="1500" spc="-30" dirty="0">
                <a:latin typeface="Lucida Sans Unicode"/>
                <a:cs typeface="Lucida Sans Unicode"/>
              </a:rPr>
              <a:t>have </a:t>
            </a:r>
            <a:r>
              <a:rPr sz="1500" spc="-75" dirty="0">
                <a:latin typeface="Lucida Sans Unicode"/>
                <a:cs typeface="Lucida Sans Unicode"/>
              </a:rPr>
              <a:t>invisible </a:t>
            </a:r>
            <a:r>
              <a:rPr sz="1500" spc="-80" dirty="0">
                <a:latin typeface="Lucida Sans Unicode"/>
                <a:cs typeface="Lucida Sans Unicode"/>
              </a:rPr>
              <a:t>borders, </a:t>
            </a:r>
            <a:r>
              <a:rPr sz="1500" spc="-55" dirty="0">
                <a:latin typeface="Lucida Sans Unicode"/>
                <a:cs typeface="Lucida Sans Unicode"/>
              </a:rPr>
              <a:t>so </a:t>
            </a:r>
            <a:r>
              <a:rPr sz="1500" spc="-75" dirty="0">
                <a:latin typeface="Lucida Sans Unicode"/>
                <a:cs typeface="Lucida Sans Unicode"/>
              </a:rPr>
              <a:t>you </a:t>
            </a:r>
            <a:r>
              <a:rPr sz="1500" spc="-40" dirty="0">
                <a:latin typeface="Lucida Sans Unicode"/>
                <a:cs typeface="Lucida Sans Unicode"/>
              </a:rPr>
              <a:t>can use </a:t>
            </a:r>
            <a:r>
              <a:rPr sz="1500" spc="-5" dirty="0">
                <a:latin typeface="Lucida Sans Unicode"/>
                <a:cs typeface="Lucida Sans Unicode"/>
              </a:rPr>
              <a:t>as </a:t>
            </a:r>
            <a:r>
              <a:rPr sz="1500" spc="-70" dirty="0">
                <a:latin typeface="Lucida Sans Unicode"/>
                <a:cs typeface="Lucida Sans Unicode"/>
              </a:rPr>
              <a:t>many</a:t>
            </a:r>
            <a:r>
              <a:rPr sz="1500" spc="-160" dirty="0">
                <a:latin typeface="Lucida Sans Unicode"/>
                <a:cs typeface="Lucida Sans Unicode"/>
              </a:rPr>
              <a:t> </a:t>
            </a:r>
            <a:r>
              <a:rPr sz="1500" spc="-55" dirty="0">
                <a:latin typeface="Lucida Sans Unicode"/>
                <a:cs typeface="Lucida Sans Unicode"/>
              </a:rPr>
              <a:t>panels  </a:t>
            </a:r>
            <a:r>
              <a:rPr sz="1500" spc="-5" dirty="0">
                <a:latin typeface="Lucida Sans Unicode"/>
                <a:cs typeface="Lucida Sans Unicode"/>
              </a:rPr>
              <a:t>as </a:t>
            </a:r>
            <a:r>
              <a:rPr sz="1500" spc="-75" dirty="0">
                <a:latin typeface="Lucida Sans Unicode"/>
                <a:cs typeface="Lucida Sans Unicode"/>
              </a:rPr>
              <a:t>you </a:t>
            </a:r>
            <a:r>
              <a:rPr sz="1500" spc="-55" dirty="0">
                <a:latin typeface="Lucida Sans Unicode"/>
                <a:cs typeface="Lucida Sans Unicode"/>
              </a:rPr>
              <a:t>need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80" dirty="0">
                <a:latin typeface="Lucida Sans Unicode"/>
                <a:cs typeface="Lucida Sans Unicode"/>
              </a:rPr>
              <a:t>organize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-80" dirty="0">
                <a:latin typeface="Lucida Sans Unicode"/>
                <a:cs typeface="Lucida Sans Unicode"/>
              </a:rPr>
              <a:t>components.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685" y="1960818"/>
            <a:ext cx="5199380" cy="148907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7150" marR="2092960">
              <a:lnSpc>
                <a:spcPct val="100000"/>
              </a:lnSpc>
              <a:spcBef>
                <a:spcPts val="439"/>
              </a:spcBef>
            </a:pPr>
            <a:r>
              <a:rPr sz="900" dirty="0">
                <a:latin typeface="Lucida Console"/>
                <a:cs typeface="Lucida Console"/>
              </a:rPr>
              <a:t>JPanel keypadPanel = new JPanel();  keypadPanel.setLayout(new BorderLayout());  buttonPanel = new JPanel();  buttonPanel.setLayout(new GridLayout(4,</a:t>
            </a:r>
            <a:r>
              <a:rPr sz="900" spc="-9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3));  buttonPanel.add(button7);  buttonPanel.add(button8);</a:t>
            </a:r>
            <a:endParaRPr sz="900">
              <a:latin typeface="Lucida Console"/>
              <a:cs typeface="Lucida Console"/>
            </a:endParaRPr>
          </a:p>
          <a:p>
            <a:pPr marL="57150">
              <a:lnSpc>
                <a:spcPts val="1070"/>
              </a:lnSpc>
            </a:pPr>
            <a:r>
              <a:rPr sz="900" dirty="0">
                <a:latin typeface="Lucida Console"/>
                <a:cs typeface="Lucida Console"/>
              </a:rPr>
              <a:t>// . .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.</a:t>
            </a:r>
            <a:endParaRPr sz="900">
              <a:latin typeface="Lucida Console"/>
              <a:cs typeface="Lucida Console"/>
            </a:endParaRPr>
          </a:p>
          <a:p>
            <a:pPr marL="57150" marR="1679575">
              <a:lnSpc>
                <a:spcPts val="1070"/>
              </a:lnSpc>
              <a:spcBef>
                <a:spcPts val="40"/>
              </a:spcBef>
            </a:pPr>
            <a:r>
              <a:rPr sz="900" dirty="0">
                <a:latin typeface="Lucida Console"/>
                <a:cs typeface="Lucida Console"/>
              </a:rPr>
              <a:t>keypadPanel.add(buttonPanel,</a:t>
            </a:r>
            <a:r>
              <a:rPr sz="900" spc="-8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BorderLayout.CENTER);  JLabel display = new JLabel("0");  keypadPanel.add(display,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BorderLayout.NORTH);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725324" y="3536639"/>
            <a:ext cx="3794874" cy="1684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712520" y="5185987"/>
            <a:ext cx="210185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/>
            <a:r>
              <a:rPr lang="en-US" sz="1500" kern="0" smtClean="0">
                <a:latin typeface="Arial"/>
                <a:cs typeface="Arial"/>
              </a:rPr>
              <a:t>Figure 3 </a:t>
            </a:r>
            <a:r>
              <a:rPr lang="en-US" sz="1500" b="0" kern="0" spc="-70" smtClean="0">
                <a:latin typeface="Lucida Sans Unicode"/>
                <a:cs typeface="Lucida Sans Unicode"/>
              </a:rPr>
              <a:t>Nesting</a:t>
            </a:r>
            <a:r>
              <a:rPr lang="en-US" sz="1500" b="0" kern="0" spc="-130" smtClean="0">
                <a:latin typeface="Lucida Sans Unicode"/>
                <a:cs typeface="Lucida Sans Unicode"/>
              </a:rPr>
              <a:t> </a:t>
            </a:r>
            <a:r>
              <a:rPr lang="en-US" sz="1500" b="0" kern="0" spc="-10" smtClean="0">
                <a:latin typeface="Lucida Sans Unicode"/>
                <a:cs typeface="Lucida Sans Unicode"/>
              </a:rPr>
              <a:t>Panels</a:t>
            </a:r>
            <a:endParaRPr lang="en-US" sz="1500" kern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4374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20.21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15975"/>
            <a:ext cx="5497830" cy="134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6385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Can you add a menu item directly to the menu bar? Try it out. What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happens?</a:t>
            </a:r>
          </a:p>
          <a:p>
            <a:pPr marL="298450" marR="24130" algn="just">
              <a:lnSpc>
                <a:spcPct val="115399"/>
              </a:lnSpc>
              <a:spcBef>
                <a:spcPts val="650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5" dirty="0">
                <a:latin typeface="Lucida Sans Unicode"/>
                <a:cs typeface="Lucida Sans Unicode"/>
              </a:rPr>
              <a:t>Yes, </a:t>
            </a:r>
            <a:r>
              <a:rPr sz="1500" spc="-75" dirty="0">
                <a:latin typeface="Lucida Sans Unicode"/>
                <a:cs typeface="Lucida Sans Unicode"/>
              </a:rPr>
              <a:t>you </a:t>
            </a:r>
            <a:r>
              <a:rPr sz="1500" spc="-10" dirty="0">
                <a:latin typeface="Lucida Sans Unicode"/>
                <a:cs typeface="Lucida Sans Unicode"/>
              </a:rPr>
              <a:t>can—</a:t>
            </a:r>
            <a:r>
              <a:rPr sz="1500" spc="-10" dirty="0">
                <a:latin typeface="Lucida Console"/>
                <a:cs typeface="Lucida Console"/>
              </a:rPr>
              <a:t>JMenuItem</a:t>
            </a:r>
            <a:r>
              <a:rPr sz="1500" spc="-545" dirty="0">
                <a:latin typeface="Lucida Console"/>
                <a:cs typeface="Lucida Console"/>
              </a:rPr>
              <a:t>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50" dirty="0">
                <a:latin typeface="Lucida Sans Unicode"/>
                <a:cs typeface="Lucida Sans Unicode"/>
              </a:rPr>
              <a:t>subclass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15" dirty="0">
                <a:latin typeface="Lucida Console"/>
                <a:cs typeface="Lucida Console"/>
              </a:rPr>
              <a:t>JMenu</a:t>
            </a:r>
            <a:r>
              <a:rPr sz="1500" spc="-15" dirty="0">
                <a:latin typeface="Lucida Sans Unicode"/>
                <a:cs typeface="Lucida Sans Unicode"/>
              </a:rPr>
              <a:t>.  </a:t>
            </a:r>
            <a:r>
              <a:rPr sz="1500" spc="-45" dirty="0">
                <a:latin typeface="Lucida Sans Unicode"/>
                <a:cs typeface="Lucida Sans Unicode"/>
              </a:rPr>
              <a:t>The </a:t>
            </a:r>
            <a:r>
              <a:rPr sz="1500" spc="-100" dirty="0">
                <a:latin typeface="Lucida Sans Unicode"/>
                <a:cs typeface="Lucida Sans Unicode"/>
              </a:rPr>
              <a:t>item </a:t>
            </a:r>
            <a:r>
              <a:rPr sz="1500" spc="-60" dirty="0">
                <a:latin typeface="Lucida Sans Unicode"/>
                <a:cs typeface="Lucida Sans Unicode"/>
              </a:rPr>
              <a:t>shows </a:t>
            </a:r>
            <a:r>
              <a:rPr sz="1500" spc="-105" dirty="0">
                <a:latin typeface="Lucida Sans Unicode"/>
                <a:cs typeface="Lucida Sans Unicode"/>
              </a:rPr>
              <a:t>up </a:t>
            </a:r>
            <a:r>
              <a:rPr sz="1500" spc="-95" dirty="0">
                <a:latin typeface="Lucida Sans Unicode"/>
                <a:cs typeface="Lucida Sans Unicode"/>
              </a:rPr>
              <a:t>on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0" dirty="0">
                <a:latin typeface="Lucida Sans Unicode"/>
                <a:cs typeface="Lucida Sans Unicode"/>
              </a:rPr>
              <a:t>menu </a:t>
            </a:r>
            <a:r>
              <a:rPr sz="1500" spc="-70" dirty="0">
                <a:latin typeface="Lucida Sans Unicode"/>
                <a:cs typeface="Lucida Sans Unicode"/>
              </a:rPr>
              <a:t>bar. </a:t>
            </a:r>
            <a:r>
              <a:rPr sz="1500" spc="-20" dirty="0">
                <a:latin typeface="Lucida Sans Unicode"/>
                <a:cs typeface="Lucida Sans Unicode"/>
              </a:rPr>
              <a:t>When </a:t>
            </a:r>
            <a:r>
              <a:rPr sz="1500" spc="-75" dirty="0">
                <a:latin typeface="Lucida Sans Unicode"/>
                <a:cs typeface="Lucida Sans Unicode"/>
              </a:rPr>
              <a:t>you click </a:t>
            </a:r>
            <a:r>
              <a:rPr sz="1500" spc="-95" dirty="0">
                <a:latin typeface="Lucida Sans Unicode"/>
                <a:cs typeface="Lucida Sans Unicode"/>
              </a:rPr>
              <a:t>on </a:t>
            </a:r>
            <a:r>
              <a:rPr sz="1500" spc="-105" dirty="0">
                <a:latin typeface="Lucida Sans Unicode"/>
                <a:cs typeface="Lucida Sans Unicode"/>
              </a:rPr>
              <a:t>it, </a:t>
            </a:r>
            <a:r>
              <a:rPr sz="1500" spc="-90" dirty="0">
                <a:latin typeface="Lucida Sans Unicode"/>
                <a:cs typeface="Lucida Sans Unicode"/>
              </a:rPr>
              <a:t>its  </a:t>
            </a:r>
            <a:r>
              <a:rPr sz="1500" spc="-75" dirty="0">
                <a:latin typeface="Lucida Sans Unicode"/>
                <a:cs typeface="Lucida Sans Unicode"/>
              </a:rPr>
              <a:t>listener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55" dirty="0">
                <a:latin typeface="Lucida Sans Unicode"/>
                <a:cs typeface="Lucida Sans Unicode"/>
              </a:rPr>
              <a:t>called. </a:t>
            </a:r>
            <a:r>
              <a:rPr sz="1500" spc="-35" dirty="0">
                <a:latin typeface="Lucida Sans Unicode"/>
                <a:cs typeface="Lucida Sans Unicode"/>
              </a:rPr>
              <a:t>But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70" dirty="0">
                <a:latin typeface="Lucida Sans Unicode"/>
                <a:cs typeface="Lucida Sans Unicode"/>
              </a:rPr>
              <a:t>behavior </a:t>
            </a:r>
            <a:r>
              <a:rPr sz="1500" spc="-55" dirty="0">
                <a:latin typeface="Lucida Sans Unicode"/>
                <a:cs typeface="Lucida Sans Unicode"/>
              </a:rPr>
              <a:t>feels </a:t>
            </a:r>
            <a:r>
              <a:rPr sz="1500" spc="-85" dirty="0">
                <a:latin typeface="Lucida Sans Unicode"/>
                <a:cs typeface="Lucida Sans Unicode"/>
              </a:rPr>
              <a:t>unnatural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90" dirty="0">
                <a:latin typeface="Lucida Sans Unicode"/>
                <a:cs typeface="Lucida Sans Unicode"/>
              </a:rPr>
              <a:t>menu  </a:t>
            </a:r>
            <a:r>
              <a:rPr sz="1500" spc="-75" dirty="0">
                <a:latin typeface="Lucida Sans Unicode"/>
                <a:cs typeface="Lucida Sans Unicode"/>
              </a:rPr>
              <a:t>bar </a:t>
            </a:r>
            <a:r>
              <a:rPr sz="1500" spc="-70" dirty="0">
                <a:latin typeface="Lucida Sans Unicode"/>
                <a:cs typeface="Lucida Sans Unicode"/>
              </a:rPr>
              <a:t>and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80" dirty="0">
                <a:latin typeface="Lucida Sans Unicode"/>
                <a:cs typeface="Lucida Sans Unicode"/>
              </a:rPr>
              <a:t>likely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65" dirty="0">
                <a:latin typeface="Lucida Sans Unicode"/>
                <a:cs typeface="Lucida Sans Unicode"/>
              </a:rPr>
              <a:t>confuse</a:t>
            </a:r>
            <a:r>
              <a:rPr sz="1500" spc="-5" dirty="0">
                <a:latin typeface="Lucida Sans Unicode"/>
                <a:cs typeface="Lucida Sans Unicode"/>
              </a:rPr>
              <a:t> </a:t>
            </a:r>
            <a:r>
              <a:rPr sz="1500" spc="-50" dirty="0">
                <a:latin typeface="Lucida Sans Unicode"/>
                <a:cs typeface="Lucida Sans Unicode"/>
              </a:rPr>
              <a:t>users.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5264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20229"/>
            <a:ext cx="5918835" cy="101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sz="1250" dirty="0">
                <a:latin typeface="Arial"/>
                <a:cs typeface="Arial"/>
              </a:rPr>
              <a:t>Why is the increment parameter variable in the </a:t>
            </a:r>
            <a:r>
              <a:rPr sz="1250" dirty="0">
                <a:latin typeface="Lucida Console"/>
                <a:cs typeface="Lucida Console"/>
              </a:rPr>
              <a:t>createSizeItem</a:t>
            </a:r>
            <a:r>
              <a:rPr sz="1250" spc="-515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method declared  as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-5" dirty="0">
                <a:latin typeface="Lucida Console"/>
                <a:cs typeface="Lucida Console"/>
              </a:rPr>
              <a:t>final</a:t>
            </a:r>
            <a:r>
              <a:rPr sz="1250" spc="-5" dirty="0">
                <a:latin typeface="Arial"/>
                <a:cs typeface="Arial"/>
              </a:rPr>
              <a:t>?</a:t>
            </a:r>
            <a:endParaRPr sz="1250" dirty="0">
              <a:latin typeface="Arial"/>
              <a:cs typeface="Arial"/>
            </a:endParaRPr>
          </a:p>
          <a:p>
            <a:pPr marL="298450" marR="262255">
              <a:lnSpc>
                <a:spcPct val="115399"/>
              </a:lnSpc>
              <a:spcBef>
                <a:spcPts val="585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45" dirty="0">
                <a:latin typeface="Lucida Sans Unicode"/>
                <a:cs typeface="Lucida Sans Unicode"/>
              </a:rPr>
              <a:t>The </a:t>
            </a:r>
            <a:r>
              <a:rPr sz="1500" spc="-70" dirty="0">
                <a:latin typeface="Lucida Sans Unicode"/>
                <a:cs typeface="Lucida Sans Unicode"/>
              </a:rPr>
              <a:t>parameter </a:t>
            </a:r>
            <a:r>
              <a:rPr sz="1500" spc="-60" dirty="0">
                <a:latin typeface="Lucida Sans Unicode"/>
                <a:cs typeface="Lucida Sans Unicode"/>
              </a:rPr>
              <a:t>variable is </a:t>
            </a:r>
            <a:r>
              <a:rPr sz="1500" spc="-25" dirty="0">
                <a:latin typeface="Lucida Sans Unicode"/>
                <a:cs typeface="Lucida Sans Unicode"/>
              </a:rPr>
              <a:t>accessed </a:t>
            </a:r>
            <a:r>
              <a:rPr sz="1500" spc="-100" dirty="0">
                <a:latin typeface="Lucida Sans Unicode"/>
                <a:cs typeface="Lucida Sans Unicode"/>
              </a:rPr>
              <a:t>in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100" dirty="0">
                <a:latin typeface="Lucida Sans Unicode"/>
                <a:cs typeface="Lucida Sans Unicode"/>
              </a:rPr>
              <a:t>method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50" dirty="0">
                <a:latin typeface="Lucida Sans Unicode"/>
                <a:cs typeface="Lucida Sans Unicode"/>
              </a:rPr>
              <a:t>an  </a:t>
            </a:r>
            <a:r>
              <a:rPr sz="1500" spc="-85" dirty="0">
                <a:latin typeface="Lucida Sans Unicode"/>
                <a:cs typeface="Lucida Sans Unicode"/>
              </a:rPr>
              <a:t>inner</a:t>
            </a:r>
            <a:r>
              <a:rPr sz="1500" spc="-135" dirty="0">
                <a:latin typeface="Lucida Sans Unicode"/>
                <a:cs typeface="Lucida Sans Unicode"/>
              </a:rPr>
              <a:t> </a:t>
            </a:r>
            <a:r>
              <a:rPr sz="1500" spc="-35" dirty="0">
                <a:latin typeface="Lucida Sans Unicode"/>
                <a:cs typeface="Lucida Sans Unicode"/>
              </a:rPr>
              <a:t>class.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4883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34389"/>
            <a:ext cx="5404485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Why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can’t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the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dirty="0">
                <a:latin typeface="Lucida Console"/>
                <a:cs typeface="Lucida Console"/>
              </a:rPr>
              <a:t>createFaceItem</a:t>
            </a:r>
            <a:r>
              <a:rPr sz="1250" spc="-425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method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simply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set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the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dirty="0">
                <a:latin typeface="Lucida Console"/>
                <a:cs typeface="Lucida Console"/>
              </a:rPr>
              <a:t>faceName</a:t>
            </a:r>
            <a:r>
              <a:rPr sz="1250" spc="-425" dirty="0">
                <a:latin typeface="Lucida Console"/>
                <a:cs typeface="Lucida Console"/>
              </a:rPr>
              <a:t> </a:t>
            </a:r>
            <a:r>
              <a:rPr sz="1250" dirty="0">
                <a:latin typeface="Arial"/>
                <a:cs typeface="Arial"/>
              </a:rPr>
              <a:t>instance  variable, like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this: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903" y="1264549"/>
            <a:ext cx="5812155" cy="1761489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8895">
              <a:lnSpc>
                <a:spcPts val="885"/>
              </a:lnSpc>
              <a:spcBef>
                <a:spcPts val="355"/>
              </a:spcBef>
            </a:pPr>
            <a:r>
              <a:rPr sz="750" dirty="0">
                <a:latin typeface="Lucida Console"/>
                <a:cs typeface="Lucida Console"/>
              </a:rPr>
              <a:t>class FaceItemListener implements</a:t>
            </a:r>
            <a:r>
              <a:rPr sz="750" spc="-105" dirty="0">
                <a:latin typeface="Lucida Console"/>
                <a:cs typeface="Lucida Console"/>
              </a:rPr>
              <a:t> </a:t>
            </a:r>
            <a:r>
              <a:rPr sz="750" dirty="0">
                <a:latin typeface="Lucida Console"/>
                <a:cs typeface="Lucida Console"/>
              </a:rPr>
              <a:t>ActionListener</a:t>
            </a:r>
            <a:endParaRPr sz="750">
              <a:latin typeface="Lucida Console"/>
              <a:cs typeface="Lucida Console"/>
            </a:endParaRPr>
          </a:p>
          <a:p>
            <a:pPr marL="48895">
              <a:lnSpc>
                <a:spcPts val="869"/>
              </a:lnSpc>
            </a:pPr>
            <a:r>
              <a:rPr sz="750" dirty="0">
                <a:latin typeface="Lucida Console"/>
                <a:cs typeface="Lucida Console"/>
              </a:rPr>
              <a:t>{</a:t>
            </a:r>
            <a:endParaRPr sz="750">
              <a:latin typeface="Lucida Console"/>
              <a:cs typeface="Lucida Console"/>
            </a:endParaRPr>
          </a:p>
          <a:p>
            <a:pPr marL="278765">
              <a:lnSpc>
                <a:spcPts val="869"/>
              </a:lnSpc>
            </a:pPr>
            <a:r>
              <a:rPr sz="750" dirty="0">
                <a:latin typeface="Lucida Console"/>
                <a:cs typeface="Lucida Console"/>
              </a:rPr>
              <a:t>public void actionPerformed(ActionEvent</a:t>
            </a:r>
            <a:r>
              <a:rPr sz="750" spc="-105" dirty="0">
                <a:latin typeface="Lucida Console"/>
                <a:cs typeface="Lucida Console"/>
              </a:rPr>
              <a:t> </a:t>
            </a:r>
            <a:r>
              <a:rPr sz="750" dirty="0">
                <a:latin typeface="Lucida Console"/>
                <a:cs typeface="Lucida Console"/>
              </a:rPr>
              <a:t>event)</a:t>
            </a:r>
            <a:endParaRPr sz="750">
              <a:latin typeface="Lucida Console"/>
              <a:cs typeface="Lucida Console"/>
            </a:endParaRPr>
          </a:p>
          <a:p>
            <a:pPr marL="278765">
              <a:lnSpc>
                <a:spcPts val="869"/>
              </a:lnSpc>
            </a:pPr>
            <a:r>
              <a:rPr sz="750" dirty="0">
                <a:latin typeface="Lucida Console"/>
                <a:cs typeface="Lucida Console"/>
              </a:rPr>
              <a:t>{</a:t>
            </a:r>
            <a:endParaRPr sz="750">
              <a:latin typeface="Lucida Console"/>
              <a:cs typeface="Lucida Console"/>
            </a:endParaRPr>
          </a:p>
          <a:p>
            <a:pPr marL="508000">
              <a:lnSpc>
                <a:spcPts val="869"/>
              </a:lnSpc>
            </a:pPr>
            <a:r>
              <a:rPr sz="750" dirty="0">
                <a:latin typeface="Lucida Console"/>
                <a:cs typeface="Lucida Console"/>
              </a:rPr>
              <a:t>setLabelFont();</a:t>
            </a:r>
            <a:endParaRPr sz="750">
              <a:latin typeface="Lucida Console"/>
              <a:cs typeface="Lucida Console"/>
            </a:endParaRPr>
          </a:p>
          <a:p>
            <a:pPr marL="278765">
              <a:lnSpc>
                <a:spcPts val="869"/>
              </a:lnSpc>
            </a:pPr>
            <a:r>
              <a:rPr sz="750" dirty="0">
                <a:latin typeface="Lucida Console"/>
                <a:cs typeface="Lucida Console"/>
              </a:rPr>
              <a:t>}</a:t>
            </a:r>
            <a:endParaRPr sz="750">
              <a:latin typeface="Lucida Console"/>
              <a:cs typeface="Lucida Console"/>
            </a:endParaRPr>
          </a:p>
          <a:p>
            <a:pPr marL="48895">
              <a:lnSpc>
                <a:spcPts val="869"/>
              </a:lnSpc>
            </a:pPr>
            <a:r>
              <a:rPr sz="750" dirty="0">
                <a:latin typeface="Lucida Console"/>
                <a:cs typeface="Lucida Console"/>
              </a:rPr>
              <a:t>}</a:t>
            </a:r>
            <a:endParaRPr sz="750">
              <a:latin typeface="Lucida Console"/>
              <a:cs typeface="Lucida Console"/>
            </a:endParaRPr>
          </a:p>
          <a:p>
            <a:pPr marL="48895">
              <a:lnSpc>
                <a:spcPts val="869"/>
              </a:lnSpc>
            </a:pPr>
            <a:r>
              <a:rPr sz="750" dirty="0">
                <a:latin typeface="Lucida Console"/>
                <a:cs typeface="Lucida Console"/>
              </a:rPr>
              <a:t>public JMenuItem createFaceItem(String</a:t>
            </a:r>
            <a:r>
              <a:rPr sz="750" spc="-105" dirty="0">
                <a:latin typeface="Lucida Console"/>
                <a:cs typeface="Lucida Console"/>
              </a:rPr>
              <a:t> </a:t>
            </a:r>
            <a:r>
              <a:rPr sz="750" dirty="0">
                <a:latin typeface="Lucida Console"/>
                <a:cs typeface="Lucida Console"/>
              </a:rPr>
              <a:t>name)</a:t>
            </a:r>
            <a:endParaRPr sz="750">
              <a:latin typeface="Lucida Console"/>
              <a:cs typeface="Lucida Console"/>
            </a:endParaRPr>
          </a:p>
          <a:p>
            <a:pPr marL="48895">
              <a:lnSpc>
                <a:spcPts val="869"/>
              </a:lnSpc>
            </a:pPr>
            <a:r>
              <a:rPr sz="750" dirty="0">
                <a:latin typeface="Lucida Console"/>
                <a:cs typeface="Lucida Console"/>
              </a:rPr>
              <a:t>{</a:t>
            </a:r>
            <a:endParaRPr sz="750">
              <a:latin typeface="Lucida Console"/>
              <a:cs typeface="Lucida Console"/>
            </a:endParaRPr>
          </a:p>
          <a:p>
            <a:pPr marL="278765" marR="3391535">
              <a:lnSpc>
                <a:spcPts val="869"/>
              </a:lnSpc>
              <a:spcBef>
                <a:spcPts val="40"/>
              </a:spcBef>
            </a:pPr>
            <a:r>
              <a:rPr sz="750" dirty="0">
                <a:latin typeface="Lucida Console"/>
                <a:cs typeface="Lucida Console"/>
              </a:rPr>
              <a:t>JMenuItem item = new</a:t>
            </a:r>
            <a:r>
              <a:rPr sz="750" spc="-100" dirty="0">
                <a:latin typeface="Lucida Console"/>
                <a:cs typeface="Lucida Console"/>
              </a:rPr>
              <a:t> </a:t>
            </a:r>
            <a:r>
              <a:rPr sz="750" dirty="0">
                <a:latin typeface="Lucida Console"/>
                <a:cs typeface="Lucida Console"/>
              </a:rPr>
              <a:t>JMenuItem(name);  faceName =</a:t>
            </a:r>
            <a:r>
              <a:rPr sz="750" spc="-100" dirty="0">
                <a:latin typeface="Lucida Console"/>
                <a:cs typeface="Lucida Console"/>
              </a:rPr>
              <a:t> </a:t>
            </a:r>
            <a:r>
              <a:rPr sz="750" dirty="0">
                <a:latin typeface="Lucida Console"/>
                <a:cs typeface="Lucida Console"/>
              </a:rPr>
              <a:t>name;</a:t>
            </a:r>
            <a:endParaRPr sz="750">
              <a:latin typeface="Lucida Console"/>
              <a:cs typeface="Lucida Console"/>
            </a:endParaRPr>
          </a:p>
          <a:p>
            <a:pPr marL="278765" marR="2702560">
              <a:lnSpc>
                <a:spcPts val="869"/>
              </a:lnSpc>
            </a:pPr>
            <a:r>
              <a:rPr sz="750" dirty="0">
                <a:latin typeface="Lucida Console"/>
                <a:cs typeface="Lucida Console"/>
              </a:rPr>
              <a:t>ActionListener listener = new</a:t>
            </a:r>
            <a:r>
              <a:rPr sz="750" spc="-100" dirty="0">
                <a:latin typeface="Lucida Console"/>
                <a:cs typeface="Lucida Console"/>
              </a:rPr>
              <a:t> </a:t>
            </a:r>
            <a:r>
              <a:rPr sz="750" dirty="0">
                <a:latin typeface="Lucida Console"/>
                <a:cs typeface="Lucida Console"/>
              </a:rPr>
              <a:t>FaceItemListener();  item.addActionListener(listener);</a:t>
            </a:r>
            <a:endParaRPr sz="750">
              <a:latin typeface="Lucida Console"/>
              <a:cs typeface="Lucida Console"/>
            </a:endParaRPr>
          </a:p>
          <a:p>
            <a:pPr marL="278765">
              <a:lnSpc>
                <a:spcPts val="835"/>
              </a:lnSpc>
            </a:pPr>
            <a:r>
              <a:rPr sz="750" dirty="0">
                <a:latin typeface="Lucida Console"/>
                <a:cs typeface="Lucida Console"/>
              </a:rPr>
              <a:t>return</a:t>
            </a:r>
            <a:r>
              <a:rPr sz="750" spc="-100" dirty="0">
                <a:latin typeface="Lucida Console"/>
                <a:cs typeface="Lucida Console"/>
              </a:rPr>
              <a:t> </a:t>
            </a:r>
            <a:r>
              <a:rPr sz="750" dirty="0">
                <a:latin typeface="Lucida Console"/>
                <a:cs typeface="Lucida Console"/>
              </a:rPr>
              <a:t>item;</a:t>
            </a:r>
            <a:endParaRPr sz="750">
              <a:latin typeface="Lucida Console"/>
              <a:cs typeface="Lucida Console"/>
            </a:endParaRPr>
          </a:p>
          <a:p>
            <a:pPr marL="48895">
              <a:lnSpc>
                <a:spcPts val="885"/>
              </a:lnSpc>
            </a:pPr>
            <a:r>
              <a:rPr sz="750" dirty="0">
                <a:latin typeface="Lucida Console"/>
                <a:cs typeface="Lucida Console"/>
              </a:rPr>
              <a:t>}</a:t>
            </a:r>
            <a:endParaRPr sz="75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99" y="3106521"/>
            <a:ext cx="538670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60" dirty="0">
                <a:latin typeface="Lucida Sans Unicode"/>
                <a:cs typeface="Lucida Sans Unicode"/>
              </a:rPr>
              <a:t>Then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dirty="0">
                <a:latin typeface="Lucida Console"/>
                <a:cs typeface="Lucida Console"/>
              </a:rPr>
              <a:t>faceName </a:t>
            </a:r>
            <a:r>
              <a:rPr sz="1500" spc="-60" dirty="0">
                <a:latin typeface="Lucida Sans Unicode"/>
                <a:cs typeface="Lucida Sans Unicode"/>
              </a:rPr>
              <a:t>variable is </a:t>
            </a:r>
            <a:r>
              <a:rPr sz="1500" spc="-55" dirty="0">
                <a:latin typeface="Lucida Sans Unicode"/>
                <a:cs typeface="Lucida Sans Unicode"/>
              </a:rPr>
              <a:t>set </a:t>
            </a:r>
            <a:r>
              <a:rPr sz="1500" spc="-70" dirty="0">
                <a:latin typeface="Lucida Sans Unicode"/>
                <a:cs typeface="Lucida Sans Unicode"/>
              </a:rPr>
              <a:t>when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0" dirty="0">
                <a:latin typeface="Lucida Sans Unicode"/>
                <a:cs typeface="Lucida Sans Unicode"/>
              </a:rPr>
              <a:t>menu  </a:t>
            </a:r>
            <a:r>
              <a:rPr sz="1500" spc="-100" dirty="0">
                <a:latin typeface="Lucida Sans Unicode"/>
                <a:cs typeface="Lucida Sans Unicode"/>
              </a:rPr>
              <a:t>item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65" dirty="0">
                <a:latin typeface="Lucida Sans Unicode"/>
                <a:cs typeface="Lucida Sans Unicode"/>
              </a:rPr>
              <a:t>added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85" dirty="0">
                <a:latin typeface="Lucida Sans Unicode"/>
                <a:cs typeface="Lucida Sans Unicode"/>
              </a:rPr>
              <a:t>the menu, </a:t>
            </a:r>
            <a:r>
              <a:rPr sz="1500" spc="-110" dirty="0">
                <a:latin typeface="Lucida Sans Unicode"/>
                <a:cs typeface="Lucida Sans Unicode"/>
              </a:rPr>
              <a:t>not </a:t>
            </a:r>
            <a:r>
              <a:rPr sz="1500" spc="-70" dirty="0">
                <a:latin typeface="Lucida Sans Unicode"/>
                <a:cs typeface="Lucida Sans Unicode"/>
              </a:rPr>
              <a:t>when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60" dirty="0">
                <a:latin typeface="Lucida Sans Unicode"/>
                <a:cs typeface="Lucida Sans Unicode"/>
              </a:rPr>
              <a:t>user </a:t>
            </a:r>
            <a:r>
              <a:rPr sz="1500" spc="-45" dirty="0">
                <a:latin typeface="Lucida Sans Unicode"/>
                <a:cs typeface="Lucida Sans Unicode"/>
              </a:rPr>
              <a:t>selects </a:t>
            </a:r>
            <a:r>
              <a:rPr sz="1500" spc="-85" dirty="0">
                <a:latin typeface="Lucida Sans Unicode"/>
                <a:cs typeface="Lucida Sans Unicode"/>
              </a:rPr>
              <a:t>the</a:t>
            </a:r>
            <a:r>
              <a:rPr sz="1500" spc="204" dirty="0">
                <a:latin typeface="Lucida Sans Unicode"/>
                <a:cs typeface="Lucida Sans Unicode"/>
              </a:rPr>
              <a:t> </a:t>
            </a:r>
            <a:r>
              <a:rPr sz="1500" spc="-85" dirty="0">
                <a:latin typeface="Lucida Sans Unicode"/>
                <a:cs typeface="Lucida Sans Unicode"/>
              </a:rPr>
              <a:t>menu.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5772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26769"/>
            <a:ext cx="5709285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In this program, the font specification (name, size, and style) is stored in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instance  variables. Why was this not necessary in the program of the previous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section?</a:t>
            </a:r>
          </a:p>
          <a:p>
            <a:pPr marL="298450" marR="168910">
              <a:lnSpc>
                <a:spcPct val="115399"/>
              </a:lnSpc>
              <a:spcBef>
                <a:spcPts val="540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60" dirty="0">
                <a:latin typeface="Lucida Sans Unicode"/>
                <a:cs typeface="Lucida Sans Unicode"/>
              </a:rPr>
              <a:t>In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70" dirty="0">
                <a:latin typeface="Lucida Sans Unicode"/>
                <a:cs typeface="Lucida Sans Unicode"/>
              </a:rPr>
              <a:t>previous </a:t>
            </a:r>
            <a:r>
              <a:rPr sz="1500" spc="-95" dirty="0">
                <a:latin typeface="Lucida Sans Unicode"/>
                <a:cs typeface="Lucida Sans Unicode"/>
              </a:rPr>
              <a:t>program,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90" dirty="0">
                <a:latin typeface="Lucida Sans Unicode"/>
                <a:cs typeface="Lucida Sans Unicode"/>
              </a:rPr>
              <a:t>user-interface  </a:t>
            </a:r>
            <a:r>
              <a:rPr sz="1500" spc="-85" dirty="0">
                <a:latin typeface="Lucida Sans Unicode"/>
                <a:cs typeface="Lucida Sans Unicode"/>
              </a:rPr>
              <a:t>components </a:t>
            </a:r>
            <a:r>
              <a:rPr sz="1500" spc="-65" dirty="0">
                <a:latin typeface="Lucida Sans Unicode"/>
                <a:cs typeface="Lucida Sans Unicode"/>
              </a:rPr>
              <a:t>effectively </a:t>
            </a:r>
            <a:r>
              <a:rPr sz="1500" spc="-45" dirty="0">
                <a:latin typeface="Lucida Sans Unicode"/>
                <a:cs typeface="Lucida Sans Unicode"/>
              </a:rPr>
              <a:t>served </a:t>
            </a:r>
            <a:r>
              <a:rPr sz="1500" spc="-5" dirty="0">
                <a:latin typeface="Lucida Sans Unicode"/>
                <a:cs typeface="Lucida Sans Unicode"/>
              </a:rPr>
              <a:t>as </a:t>
            </a:r>
            <a:r>
              <a:rPr sz="1500" spc="-70" dirty="0">
                <a:latin typeface="Lucida Sans Unicode"/>
                <a:cs typeface="Lucida Sans Unicode"/>
              </a:rPr>
              <a:t>storage </a:t>
            </a:r>
            <a:r>
              <a:rPr sz="1500" spc="-114" dirty="0">
                <a:latin typeface="Lucida Sans Unicode"/>
                <a:cs typeface="Lucida Sans Unicode"/>
              </a:rPr>
              <a:t>for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120" dirty="0">
                <a:latin typeface="Lucida Sans Unicode"/>
                <a:cs typeface="Lucida Sans Unicode"/>
              </a:rPr>
              <a:t>font  </a:t>
            </a:r>
            <a:r>
              <a:rPr sz="1500" spc="-70" dirty="0">
                <a:latin typeface="Lucida Sans Unicode"/>
                <a:cs typeface="Lucida Sans Unicode"/>
              </a:rPr>
              <a:t>specification. Their </a:t>
            </a:r>
            <a:r>
              <a:rPr sz="1500" spc="-85" dirty="0">
                <a:latin typeface="Lucida Sans Unicode"/>
                <a:cs typeface="Lucida Sans Unicode"/>
              </a:rPr>
              <a:t>current </a:t>
            </a:r>
            <a:r>
              <a:rPr sz="1500" spc="-80" dirty="0">
                <a:latin typeface="Lucida Sans Unicode"/>
                <a:cs typeface="Lucida Sans Unicode"/>
              </a:rPr>
              <a:t>settings </a:t>
            </a:r>
            <a:r>
              <a:rPr sz="1500" spc="-50" dirty="0">
                <a:latin typeface="Lucida Sans Unicode"/>
                <a:cs typeface="Lucida Sans Unicode"/>
              </a:rPr>
              <a:t>were </a:t>
            </a:r>
            <a:r>
              <a:rPr sz="1500" spc="-60" dirty="0">
                <a:latin typeface="Lucida Sans Unicode"/>
                <a:cs typeface="Lucida Sans Unicode"/>
              </a:rPr>
              <a:t>used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85" dirty="0">
                <a:latin typeface="Lucida Sans Unicode"/>
                <a:cs typeface="Lucida Sans Unicode"/>
              </a:rPr>
              <a:t>construct the  </a:t>
            </a:r>
            <a:r>
              <a:rPr sz="1500" spc="-105" dirty="0">
                <a:latin typeface="Lucida Sans Unicode"/>
                <a:cs typeface="Lucida Sans Unicode"/>
              </a:rPr>
              <a:t>font. </a:t>
            </a:r>
            <a:r>
              <a:rPr sz="1500" spc="-35" dirty="0">
                <a:latin typeface="Lucida Sans Unicode"/>
                <a:cs typeface="Lucida Sans Unicode"/>
              </a:rPr>
              <a:t>But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90" dirty="0">
                <a:latin typeface="Lucida Sans Unicode"/>
                <a:cs typeface="Lucida Sans Unicode"/>
              </a:rPr>
              <a:t>menu </a:t>
            </a:r>
            <a:r>
              <a:rPr sz="1500" spc="-85" dirty="0">
                <a:latin typeface="Lucida Sans Unicode"/>
                <a:cs typeface="Lucida Sans Unicode"/>
              </a:rPr>
              <a:t>doesn’t </a:t>
            </a:r>
            <a:r>
              <a:rPr sz="1500" spc="-10" dirty="0">
                <a:latin typeface="Lucida Sans Unicode"/>
                <a:cs typeface="Lucida Sans Unicode"/>
              </a:rPr>
              <a:t>save </a:t>
            </a:r>
            <a:r>
              <a:rPr sz="1500" spc="-75" dirty="0">
                <a:latin typeface="Lucida Sans Unicode"/>
                <a:cs typeface="Lucida Sans Unicode"/>
              </a:rPr>
              <a:t>settings; </a:t>
            </a:r>
            <a:r>
              <a:rPr sz="1500" spc="-125" dirty="0">
                <a:latin typeface="Lucida Sans Unicode"/>
                <a:cs typeface="Lucida Sans Unicode"/>
              </a:rPr>
              <a:t>it </a:t>
            </a:r>
            <a:r>
              <a:rPr sz="1500" spc="-95" dirty="0">
                <a:latin typeface="Lucida Sans Unicode"/>
                <a:cs typeface="Lucida Sans Unicode"/>
              </a:rPr>
              <a:t>just </a:t>
            </a:r>
            <a:r>
              <a:rPr sz="1500" spc="-55" dirty="0">
                <a:latin typeface="Lucida Sans Unicode"/>
                <a:cs typeface="Lucida Sans Unicode"/>
              </a:rPr>
              <a:t>generates </a:t>
            </a:r>
            <a:r>
              <a:rPr sz="1500" spc="-50" dirty="0">
                <a:latin typeface="Lucida Sans Unicode"/>
                <a:cs typeface="Lucida Sans Unicode"/>
              </a:rPr>
              <a:t>an  </a:t>
            </a:r>
            <a:r>
              <a:rPr sz="1500" spc="-75" dirty="0">
                <a:latin typeface="Lucida Sans Unicode"/>
                <a:cs typeface="Lucida Sans Unicode"/>
              </a:rPr>
              <a:t>action.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Exploring </a:t>
            </a:r>
            <a:r>
              <a:rPr spc="55" dirty="0"/>
              <a:t>the </a:t>
            </a:r>
            <a:r>
              <a:rPr spc="155" dirty="0"/>
              <a:t>Swing</a:t>
            </a:r>
            <a:r>
              <a:rPr spc="-90" dirty="0"/>
              <a:t> </a:t>
            </a:r>
            <a:r>
              <a:rPr spc="110" dirty="0"/>
              <a:t>Documentation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4552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51562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176" y="183046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7199" y="804900"/>
            <a:ext cx="5386705" cy="211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9079">
              <a:lnSpc>
                <a:spcPct val="115399"/>
              </a:lnSpc>
            </a:pPr>
            <a:r>
              <a:rPr sz="1500" spc="-60" dirty="0">
                <a:latin typeface="Lucida Sans Unicode"/>
                <a:cs typeface="Lucida Sans Unicode"/>
              </a:rPr>
              <a:t>Consider </a:t>
            </a:r>
            <a:r>
              <a:rPr sz="1500" spc="-50" dirty="0">
                <a:latin typeface="Lucida Sans Unicode"/>
                <a:cs typeface="Lucida Sans Unicode"/>
              </a:rPr>
              <a:t>an </a:t>
            </a:r>
            <a:r>
              <a:rPr sz="1500" spc="-80" dirty="0">
                <a:latin typeface="Lucida Sans Unicode"/>
                <a:cs typeface="Lucida Sans Unicode"/>
              </a:rPr>
              <a:t>example application: </a:t>
            </a:r>
            <a:r>
              <a:rPr sz="1500" spc="5" dirty="0">
                <a:latin typeface="Lucida Sans Unicode"/>
                <a:cs typeface="Lucida Sans Unicode"/>
              </a:rPr>
              <a:t>Use </a:t>
            </a:r>
            <a:r>
              <a:rPr sz="1500" spc="-65" dirty="0">
                <a:latin typeface="Lucida Sans Unicode"/>
                <a:cs typeface="Lucida Sans Unicode"/>
              </a:rPr>
              <a:t>sliders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55" dirty="0">
                <a:latin typeface="Lucida Sans Unicode"/>
                <a:cs typeface="Lucida Sans Unicode"/>
              </a:rPr>
              <a:t>set </a:t>
            </a:r>
            <a:r>
              <a:rPr sz="1500" spc="-75" dirty="0">
                <a:latin typeface="Lucida Sans Unicode"/>
                <a:cs typeface="Lucida Sans Unicode"/>
              </a:rPr>
              <a:t>colors </a:t>
            </a:r>
            <a:r>
              <a:rPr sz="1500" spc="-114" dirty="0">
                <a:latin typeface="Lucida Sans Unicode"/>
                <a:cs typeface="Lucida Sans Unicode"/>
              </a:rPr>
              <a:t>of  </a:t>
            </a:r>
            <a:r>
              <a:rPr sz="1500" spc="-75" dirty="0">
                <a:latin typeface="Lucida Sans Unicode"/>
                <a:cs typeface="Lucida Sans Unicode"/>
              </a:rPr>
              <a:t>red, </a:t>
            </a:r>
            <a:r>
              <a:rPr sz="1500" spc="-65" dirty="0">
                <a:latin typeface="Lucida Sans Unicode"/>
                <a:cs typeface="Lucida Sans Unicode"/>
              </a:rPr>
              <a:t>green </a:t>
            </a:r>
            <a:r>
              <a:rPr sz="1500" spc="-70" dirty="0">
                <a:latin typeface="Lucida Sans Unicode"/>
                <a:cs typeface="Lucida Sans Unicode"/>
              </a:rPr>
              <a:t>and</a:t>
            </a:r>
            <a:r>
              <a:rPr sz="1500" spc="-100" dirty="0">
                <a:latin typeface="Lucida Sans Unicode"/>
                <a:cs typeface="Lucida Sans Unicode"/>
              </a:rPr>
              <a:t> </a:t>
            </a:r>
            <a:r>
              <a:rPr sz="1500" spc="-75" dirty="0">
                <a:latin typeface="Lucida Sans Unicode"/>
                <a:cs typeface="Lucida Sans Unicode"/>
              </a:rPr>
              <a:t>blue.</a:t>
            </a:r>
            <a:endParaRPr sz="1500">
              <a:latin typeface="Lucida Sans Unicode"/>
              <a:cs typeface="Lucida Sans Unicode"/>
            </a:endParaRPr>
          </a:p>
          <a:p>
            <a:pPr marL="12700" marR="5080">
              <a:lnSpc>
                <a:spcPts val="2480"/>
              </a:lnSpc>
              <a:spcBef>
                <a:spcPts val="125"/>
              </a:spcBef>
            </a:pPr>
            <a:r>
              <a:rPr sz="1500" spc="-40" dirty="0">
                <a:latin typeface="Lucida Sans Unicode"/>
                <a:cs typeface="Lucida Sans Unicode"/>
              </a:rPr>
              <a:t>Swing </a:t>
            </a:r>
            <a:r>
              <a:rPr sz="1500" spc="-90" dirty="0">
                <a:latin typeface="Lucida Sans Unicode"/>
                <a:cs typeface="Lucida Sans Unicode"/>
              </a:rPr>
              <a:t>user-interface </a:t>
            </a:r>
            <a:r>
              <a:rPr sz="1500" spc="-114" dirty="0">
                <a:latin typeface="Lucida Sans Unicode"/>
                <a:cs typeface="Lucida Sans Unicode"/>
              </a:rPr>
              <a:t>toolkit </a:t>
            </a:r>
            <a:r>
              <a:rPr sz="1500" spc="-75" dirty="0">
                <a:latin typeface="Lucida Sans Unicode"/>
                <a:cs typeface="Lucida Sans Unicode"/>
              </a:rPr>
              <a:t>provides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65" dirty="0">
                <a:latin typeface="Lucida Sans Unicode"/>
                <a:cs typeface="Lucida Sans Unicode"/>
              </a:rPr>
              <a:t>large </a:t>
            </a:r>
            <a:r>
              <a:rPr sz="1500" spc="-55" dirty="0">
                <a:latin typeface="Lucida Sans Unicode"/>
                <a:cs typeface="Lucida Sans Unicode"/>
              </a:rPr>
              <a:t>set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80" dirty="0">
                <a:latin typeface="Lucida Sans Unicode"/>
                <a:cs typeface="Lucida Sans Unicode"/>
              </a:rPr>
              <a:t>components.  </a:t>
            </a:r>
            <a:r>
              <a:rPr sz="1500" spc="-60" dirty="0">
                <a:latin typeface="Lucida Sans Unicode"/>
                <a:cs typeface="Lucida Sans Unicode"/>
              </a:rPr>
              <a:t>How </a:t>
            </a:r>
            <a:r>
              <a:rPr sz="1500" spc="-100" dirty="0">
                <a:latin typeface="Lucida Sans Unicode"/>
                <a:cs typeface="Lucida Sans Unicode"/>
              </a:rPr>
              <a:t>do </a:t>
            </a:r>
            <a:r>
              <a:rPr sz="1500" spc="-75" dirty="0">
                <a:latin typeface="Lucida Sans Unicode"/>
                <a:cs typeface="Lucida Sans Unicode"/>
              </a:rPr>
              <a:t>you </a:t>
            </a:r>
            <a:r>
              <a:rPr sz="1500" spc="-100" dirty="0">
                <a:latin typeface="Lucida Sans Unicode"/>
                <a:cs typeface="Lucida Sans Unicode"/>
              </a:rPr>
              <a:t>know </a:t>
            </a:r>
            <a:r>
              <a:rPr sz="1500" spc="-120" dirty="0">
                <a:latin typeface="Lucida Sans Unicode"/>
                <a:cs typeface="Lucida Sans Unicode"/>
              </a:rPr>
              <a:t>if </a:t>
            </a:r>
            <a:r>
              <a:rPr sz="1500" spc="-75" dirty="0">
                <a:latin typeface="Lucida Sans Unicode"/>
                <a:cs typeface="Lucida Sans Unicode"/>
              </a:rPr>
              <a:t>there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5" dirty="0">
                <a:latin typeface="Lucida Sans Unicode"/>
                <a:cs typeface="Lucida Sans Unicode"/>
              </a:rPr>
              <a:t>a</a:t>
            </a:r>
            <a:r>
              <a:rPr sz="1500" spc="70" dirty="0">
                <a:latin typeface="Lucida Sans Unicode"/>
                <a:cs typeface="Lucida Sans Unicode"/>
              </a:rPr>
              <a:t> </a:t>
            </a:r>
            <a:r>
              <a:rPr sz="1500" spc="-35" dirty="0">
                <a:latin typeface="Lucida Sans Unicode"/>
                <a:cs typeface="Lucida Sans Unicode"/>
              </a:rPr>
              <a:t>slider?</a:t>
            </a:r>
            <a:endParaRPr sz="15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700"/>
              </a:spcBef>
            </a:pPr>
            <a:r>
              <a:rPr sz="1150" spc="-5" dirty="0">
                <a:latin typeface="Arial"/>
                <a:cs typeface="Arial"/>
              </a:rPr>
              <a:t>Buy a book that illustrates all Swing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components.</a:t>
            </a:r>
            <a:endParaRPr sz="1150">
              <a:latin typeface="Arial"/>
              <a:cs typeface="Arial"/>
            </a:endParaRPr>
          </a:p>
          <a:p>
            <a:pPr marL="355600" marR="347345">
              <a:lnSpc>
                <a:spcPct val="121400"/>
              </a:lnSpc>
              <a:spcBef>
                <a:spcPts val="130"/>
              </a:spcBef>
            </a:pPr>
            <a:r>
              <a:rPr sz="1150" spc="-5" dirty="0">
                <a:latin typeface="Arial"/>
                <a:cs typeface="Arial"/>
              </a:rPr>
              <a:t>Run the sample Swing application included in the Java Development Kit.  Look at the names of all of the classes that start with J and decide that  JSlider may be a good candidate.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2"/>
          <p:cNvSpPr>
            <a:spLocks noChangeAspect="1"/>
          </p:cNvSpPr>
          <p:nvPr/>
        </p:nvSpPr>
        <p:spPr>
          <a:xfrm>
            <a:off x="1676400" y="3130499"/>
            <a:ext cx="1582544" cy="210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3450157" y="5055870"/>
            <a:ext cx="322453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Figure 12 </a:t>
            </a:r>
            <a:r>
              <a:rPr sz="1500" spc="-35" dirty="0">
                <a:latin typeface="Lucida Sans Unicode"/>
                <a:cs typeface="Lucida Sans Unicode"/>
              </a:rPr>
              <a:t>A </a:t>
            </a:r>
            <a:r>
              <a:rPr sz="1500" spc="-70" dirty="0">
                <a:latin typeface="Lucida Sans Unicode"/>
                <a:cs typeface="Lucida Sans Unicode"/>
              </a:rPr>
              <a:t>Color </a:t>
            </a:r>
            <a:r>
              <a:rPr sz="1500" spc="-45" dirty="0">
                <a:latin typeface="Lucida Sans Unicode"/>
                <a:cs typeface="Lucida Sans Unicode"/>
              </a:rPr>
              <a:t>Viewer </a:t>
            </a:r>
            <a:r>
              <a:rPr sz="1500" spc="-105" dirty="0">
                <a:latin typeface="Lucida Sans Unicode"/>
                <a:cs typeface="Lucida Sans Unicode"/>
              </a:rPr>
              <a:t>with</a:t>
            </a:r>
            <a:r>
              <a:rPr sz="1500" spc="-155" dirty="0">
                <a:latin typeface="Lucida Sans Unicode"/>
                <a:cs typeface="Lucida Sans Unicode"/>
              </a:rPr>
              <a:t> </a:t>
            </a:r>
            <a:r>
              <a:rPr sz="1500" spc="-40" dirty="0">
                <a:latin typeface="Lucida Sans Unicode"/>
                <a:cs typeface="Lucida Sans Unicode"/>
              </a:rPr>
              <a:t>Sliders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JSlider </a:t>
            </a:r>
            <a:r>
              <a:rPr spc="110" dirty="0"/>
              <a:t>Documentation </a:t>
            </a:r>
            <a:r>
              <a:rPr spc="135" dirty="0"/>
              <a:t>and</a:t>
            </a:r>
            <a:r>
              <a:rPr spc="-90" dirty="0"/>
              <a:t> </a:t>
            </a:r>
            <a:r>
              <a:rPr spc="135" dirty="0"/>
              <a:t>Use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4476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20339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176" y="313157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Now </a:t>
            </a:r>
            <a:r>
              <a:rPr spc="-50" dirty="0"/>
              <a:t>ask </a:t>
            </a:r>
            <a:r>
              <a:rPr spc="-65" dirty="0"/>
              <a:t>some </a:t>
            </a:r>
            <a:r>
              <a:rPr spc="-75" dirty="0"/>
              <a:t>questions </a:t>
            </a:r>
            <a:r>
              <a:rPr spc="-90" dirty="0"/>
              <a:t>about</a:t>
            </a:r>
            <a:r>
              <a:rPr spc="-60" dirty="0"/>
              <a:t> </a:t>
            </a:r>
            <a:r>
              <a:rPr spc="-5" dirty="0"/>
              <a:t>JSlider:</a:t>
            </a:r>
          </a:p>
          <a:p>
            <a:pPr marL="355600">
              <a:lnSpc>
                <a:spcPct val="100000"/>
              </a:lnSpc>
              <a:spcBef>
                <a:spcPts val="894"/>
              </a:spcBef>
            </a:pPr>
            <a:r>
              <a:rPr sz="1150" spc="-5" dirty="0">
                <a:latin typeface="Arial"/>
                <a:cs typeface="Arial"/>
              </a:rPr>
              <a:t>How do I construct a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JSlider?</a:t>
            </a:r>
            <a:endParaRPr sz="1150">
              <a:latin typeface="Arial"/>
              <a:cs typeface="Arial"/>
            </a:endParaRPr>
          </a:p>
          <a:p>
            <a:pPr marL="355600" marR="1017269">
              <a:lnSpc>
                <a:spcPct val="131100"/>
              </a:lnSpc>
            </a:pPr>
            <a:r>
              <a:rPr sz="1150" spc="-5" dirty="0">
                <a:latin typeface="Arial"/>
                <a:cs typeface="Arial"/>
              </a:rPr>
              <a:t>How can I get notified when the user has moved it?  How can I tell to which value the user has set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it?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pc="-80" dirty="0"/>
              <a:t>Unfortunately, </a:t>
            </a:r>
            <a:r>
              <a:rPr spc="-90" dirty="0"/>
              <a:t>documentation </a:t>
            </a:r>
            <a:r>
              <a:rPr spc="-114" dirty="0"/>
              <a:t>for </a:t>
            </a:r>
            <a:r>
              <a:rPr spc="5" dirty="0"/>
              <a:t>JSlider </a:t>
            </a:r>
            <a:r>
              <a:rPr spc="-60" dirty="0"/>
              <a:t>is</a:t>
            </a:r>
            <a:r>
              <a:rPr spc="30" dirty="0"/>
              <a:t> </a:t>
            </a:r>
            <a:r>
              <a:rPr spc="-85" dirty="0"/>
              <a:t>voluminous:</a:t>
            </a:r>
          </a:p>
          <a:p>
            <a:pPr marL="355600" marR="1908810">
              <a:lnSpc>
                <a:spcPct val="135900"/>
              </a:lnSpc>
              <a:spcBef>
                <a:spcPts val="400"/>
              </a:spcBef>
            </a:pPr>
            <a:r>
              <a:rPr sz="1150" spc="-5" dirty="0">
                <a:latin typeface="Arial"/>
                <a:cs typeface="Arial"/>
              </a:rPr>
              <a:t>Over 50 methods in the JSlider class.  Over 250 inherited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methods.</a:t>
            </a:r>
            <a:endParaRPr sz="115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25"/>
              </a:spcBef>
            </a:pPr>
            <a:r>
              <a:rPr sz="1150" spc="-5" dirty="0">
                <a:latin typeface="Arial"/>
                <a:cs typeface="Arial"/>
              </a:rPr>
              <a:t>Some of the method descriptions look downright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scary.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pc="-60" dirty="0"/>
              <a:t>Concentrate </a:t>
            </a:r>
            <a:r>
              <a:rPr spc="-95" dirty="0"/>
              <a:t>on </a:t>
            </a:r>
            <a:r>
              <a:rPr spc="-80" dirty="0"/>
              <a:t>what </a:t>
            </a:r>
            <a:r>
              <a:rPr spc="-75" dirty="0"/>
              <a:t>you </a:t>
            </a:r>
            <a:r>
              <a:rPr spc="-95" dirty="0"/>
              <a:t>will</a:t>
            </a:r>
            <a:r>
              <a:rPr spc="-45" dirty="0"/>
              <a:t> </a:t>
            </a:r>
            <a:r>
              <a:rPr spc="-55" dirty="0"/>
              <a:t>need:</a:t>
            </a:r>
          </a:p>
          <a:p>
            <a:pPr marL="355600" marR="3318510">
              <a:lnSpc>
                <a:spcPct val="133500"/>
              </a:lnSpc>
              <a:spcBef>
                <a:spcPts val="430"/>
              </a:spcBef>
            </a:pPr>
            <a:r>
              <a:rPr sz="1150" spc="-5" dirty="0">
                <a:latin typeface="Arial"/>
                <a:cs typeface="Arial"/>
              </a:rPr>
              <a:t>Constructors.  Event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handling.  Get the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value.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8058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SwingSet</a:t>
            </a:r>
            <a:r>
              <a:rPr spc="-40" dirty="0"/>
              <a:t> </a:t>
            </a:r>
            <a:r>
              <a:rPr spc="170" dirty="0"/>
              <a:t>Demo</a:t>
            </a:r>
          </a:p>
        </p:txBody>
      </p:sp>
      <p:sp>
        <p:nvSpPr>
          <p:cNvPr id="4" name="object 2"/>
          <p:cNvSpPr/>
          <p:nvPr/>
        </p:nvSpPr>
        <p:spPr>
          <a:xfrm>
            <a:off x="641350" y="798181"/>
            <a:ext cx="4645736" cy="445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628546" y="5228702"/>
            <a:ext cx="267398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Figure 13 </a:t>
            </a:r>
            <a:r>
              <a:rPr sz="1500" spc="-45" dirty="0">
                <a:latin typeface="Lucida Sans Unicode"/>
                <a:cs typeface="Lucida Sans Unicode"/>
              </a:rPr>
              <a:t>The </a:t>
            </a:r>
            <a:r>
              <a:rPr sz="1500" spc="-20" dirty="0">
                <a:latin typeface="Lucida Sans Unicode"/>
                <a:cs typeface="Lucida Sans Unicode"/>
              </a:rPr>
              <a:t>SwingSet</a:t>
            </a:r>
            <a:r>
              <a:rPr sz="1500" spc="-150" dirty="0">
                <a:latin typeface="Lucida Sans Unicode"/>
                <a:cs typeface="Lucida Sans Unicode"/>
              </a:rPr>
              <a:t> </a:t>
            </a:r>
            <a:r>
              <a:rPr sz="1500" spc="-70" dirty="0">
                <a:latin typeface="Lucida Sans Unicode"/>
                <a:cs typeface="Lucida Sans Unicode"/>
              </a:rPr>
              <a:t>Demo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JSlider </a:t>
            </a:r>
            <a:r>
              <a:rPr spc="110" dirty="0"/>
              <a:t>Constructor</a:t>
            </a:r>
            <a:r>
              <a:rPr spc="-40" dirty="0"/>
              <a:t> </a:t>
            </a:r>
            <a:r>
              <a:rPr spc="95" dirty="0"/>
              <a:t>Choice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432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24956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7199" y="760095"/>
            <a:ext cx="3786504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000"/>
              </a:lnSpc>
            </a:pPr>
            <a:r>
              <a:rPr sz="1500" spc="65" dirty="0">
                <a:latin typeface="Lucida Sans Unicode"/>
                <a:cs typeface="Lucida Sans Unicode"/>
              </a:rPr>
              <a:t>We </a:t>
            </a:r>
            <a:r>
              <a:rPr sz="1500" spc="-80" dirty="0">
                <a:latin typeface="Lucida Sans Unicode"/>
                <a:cs typeface="Lucida Sans Unicode"/>
              </a:rPr>
              <a:t>want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75" dirty="0">
                <a:latin typeface="Lucida Sans Unicode"/>
                <a:cs typeface="Lucida Sans Unicode"/>
              </a:rPr>
              <a:t>slider </a:t>
            </a:r>
            <a:r>
              <a:rPr sz="1500" spc="-45" dirty="0">
                <a:latin typeface="Lucida Sans Unicode"/>
                <a:cs typeface="Lucida Sans Unicode"/>
              </a:rPr>
              <a:t>value </a:t>
            </a:r>
            <a:r>
              <a:rPr sz="1500" spc="-65" dirty="0">
                <a:latin typeface="Lucida Sans Unicode"/>
                <a:cs typeface="Lucida Sans Unicode"/>
              </a:rPr>
              <a:t>between </a:t>
            </a:r>
            <a:r>
              <a:rPr sz="1500" spc="-114" dirty="0">
                <a:latin typeface="Lucida Sans Unicode"/>
                <a:cs typeface="Lucida Sans Unicode"/>
              </a:rPr>
              <a:t>0 </a:t>
            </a:r>
            <a:r>
              <a:rPr sz="1500" spc="-70" dirty="0">
                <a:latin typeface="Lucida Sans Unicode"/>
                <a:cs typeface="Lucida Sans Unicode"/>
              </a:rPr>
              <a:t>and </a:t>
            </a:r>
            <a:r>
              <a:rPr sz="1500" spc="-105" dirty="0">
                <a:latin typeface="Lucida Sans Unicode"/>
                <a:cs typeface="Lucida Sans Unicode"/>
              </a:rPr>
              <a:t>255.  </a:t>
            </a:r>
            <a:r>
              <a:rPr sz="1500" spc="-50" dirty="0">
                <a:latin typeface="Lucida Sans Unicode"/>
                <a:cs typeface="Lucida Sans Unicode"/>
              </a:rPr>
              <a:t>Find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85" dirty="0">
                <a:latin typeface="Lucida Sans Unicode"/>
                <a:cs typeface="Lucida Sans Unicode"/>
              </a:rPr>
              <a:t>constructor </a:t>
            </a:r>
            <a:r>
              <a:rPr sz="1500" spc="-95" dirty="0">
                <a:latin typeface="Lucida Sans Unicode"/>
                <a:cs typeface="Lucida Sans Unicode"/>
              </a:rPr>
              <a:t>that will </a:t>
            </a:r>
            <a:r>
              <a:rPr sz="1500" spc="-100" dirty="0">
                <a:latin typeface="Lucida Sans Unicode"/>
                <a:cs typeface="Lucida Sans Unicode"/>
              </a:rPr>
              <a:t>do </a:t>
            </a:r>
            <a:r>
              <a:rPr sz="1500" spc="-80" dirty="0">
                <a:latin typeface="Lucida Sans Unicode"/>
                <a:cs typeface="Lucida Sans Unicode"/>
              </a:rPr>
              <a:t>what </a:t>
            </a:r>
            <a:r>
              <a:rPr sz="1500" spc="-40" dirty="0">
                <a:latin typeface="Lucida Sans Unicode"/>
                <a:cs typeface="Lucida Sans Unicode"/>
              </a:rPr>
              <a:t>we </a:t>
            </a:r>
            <a:r>
              <a:rPr sz="1500" spc="-55" dirty="0">
                <a:latin typeface="Lucida Sans Unicode"/>
                <a:cs typeface="Lucida Sans Unicode"/>
              </a:rPr>
              <a:t>need: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610" y="1470798"/>
            <a:ext cx="5309870" cy="25527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900" dirty="0">
                <a:latin typeface="Lucida Console"/>
                <a:cs typeface="Lucida Console"/>
              </a:rPr>
              <a:t>public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JSlider()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199" y="1755622"/>
            <a:ext cx="535495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z="1500" spc="-35" dirty="0">
                <a:latin typeface="Lucida Sans Unicode"/>
                <a:cs typeface="Lucida Sans Unicode"/>
              </a:rPr>
              <a:t>Creates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95" dirty="0">
                <a:latin typeface="Lucida Sans Unicode"/>
                <a:cs typeface="Lucida Sans Unicode"/>
              </a:rPr>
              <a:t>horizontal </a:t>
            </a:r>
            <a:r>
              <a:rPr sz="1500" spc="-75" dirty="0">
                <a:latin typeface="Lucida Sans Unicode"/>
                <a:cs typeface="Lucida Sans Unicode"/>
              </a:rPr>
              <a:t>slider </a:t>
            </a:r>
            <a:r>
              <a:rPr sz="1500" spc="-105" dirty="0">
                <a:latin typeface="Lucida Sans Unicode"/>
                <a:cs typeface="Lucida Sans Unicode"/>
              </a:rPr>
              <a:t>with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65" dirty="0">
                <a:latin typeface="Lucida Sans Unicode"/>
                <a:cs typeface="Lucida Sans Unicode"/>
              </a:rPr>
              <a:t>range </a:t>
            </a:r>
            <a:r>
              <a:rPr sz="1500" spc="-114" dirty="0">
                <a:latin typeface="Lucida Sans Unicode"/>
                <a:cs typeface="Lucida Sans Unicode"/>
              </a:rPr>
              <a:t>0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114" dirty="0">
                <a:latin typeface="Lucida Sans Unicode"/>
                <a:cs typeface="Lucida Sans Unicode"/>
              </a:rPr>
              <a:t>100 </a:t>
            </a:r>
            <a:r>
              <a:rPr sz="1500" spc="-70" dirty="0">
                <a:latin typeface="Lucida Sans Unicode"/>
                <a:cs typeface="Lucida Sans Unicode"/>
              </a:rPr>
              <a:t>and </a:t>
            </a:r>
            <a:r>
              <a:rPr sz="1500" spc="-50" dirty="0">
                <a:latin typeface="Lucida Sans Unicode"/>
                <a:cs typeface="Lucida Sans Unicode"/>
              </a:rPr>
              <a:t>an </a:t>
            </a:r>
            <a:r>
              <a:rPr sz="1500" spc="-95" dirty="0">
                <a:latin typeface="Lucida Sans Unicode"/>
                <a:cs typeface="Lucida Sans Unicode"/>
              </a:rPr>
              <a:t>initial  </a:t>
            </a:r>
            <a:r>
              <a:rPr sz="1500" spc="-45" dirty="0">
                <a:latin typeface="Lucida Sans Unicode"/>
                <a:cs typeface="Lucida Sans Unicode"/>
              </a:rPr>
              <a:t>value </a:t>
            </a:r>
            <a:r>
              <a:rPr sz="1500" spc="-114" dirty="0">
                <a:latin typeface="Lucida Sans Unicode"/>
                <a:cs typeface="Lucida Sans Unicode"/>
              </a:rPr>
              <a:t>of</a:t>
            </a:r>
            <a:r>
              <a:rPr sz="1500" spc="-150" dirty="0">
                <a:latin typeface="Lucida Sans Unicode"/>
                <a:cs typeface="Lucida Sans Unicode"/>
              </a:rPr>
              <a:t> </a:t>
            </a:r>
            <a:r>
              <a:rPr sz="1500" spc="-100" dirty="0">
                <a:latin typeface="Lucida Sans Unicode"/>
                <a:cs typeface="Lucida Sans Unicode"/>
              </a:rPr>
              <a:t>50.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610" y="2381261"/>
            <a:ext cx="5309870" cy="25527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900" dirty="0">
                <a:latin typeface="Lucida Console"/>
                <a:cs typeface="Lucida Console"/>
              </a:rPr>
              <a:t>public JSlider(BoundedRangeModel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brm)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199" y="2701289"/>
            <a:ext cx="387159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5" dirty="0">
                <a:latin typeface="Lucida Sans Unicode"/>
                <a:cs typeface="Lucida Sans Unicode"/>
              </a:rPr>
              <a:t>Creates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95" dirty="0">
                <a:latin typeface="Lucida Sans Unicode"/>
                <a:cs typeface="Lucida Sans Unicode"/>
              </a:rPr>
              <a:t>horizontal </a:t>
            </a:r>
            <a:r>
              <a:rPr sz="1500" spc="-75" dirty="0">
                <a:latin typeface="Lucida Sans Unicode"/>
                <a:cs typeface="Lucida Sans Unicode"/>
              </a:rPr>
              <a:t>slider </a:t>
            </a:r>
            <a:r>
              <a:rPr sz="1500" spc="-85" dirty="0">
                <a:latin typeface="Lucida Sans Unicode"/>
                <a:cs typeface="Lucida Sans Unicode"/>
              </a:rPr>
              <a:t>using the</a:t>
            </a:r>
            <a:r>
              <a:rPr sz="1500" spc="-60" dirty="0">
                <a:latin typeface="Lucida Sans Unicode"/>
                <a:cs typeface="Lucida Sans Unicode"/>
              </a:rPr>
              <a:t> </a:t>
            </a:r>
            <a:r>
              <a:rPr sz="1500" spc="-70" dirty="0">
                <a:latin typeface="Lucida Sans Unicode"/>
                <a:cs typeface="Lucida Sans Unicode"/>
              </a:rPr>
              <a:t>specified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500" spc="-5" dirty="0">
                <a:latin typeface="Lucida Console"/>
                <a:cs typeface="Lucida Console"/>
              </a:rPr>
              <a:t>BoundedRangeModel</a:t>
            </a:r>
            <a:r>
              <a:rPr sz="1500" spc="-5" dirty="0">
                <a:latin typeface="Lucida Sans Unicode"/>
                <a:cs typeface="Lucida Sans Unicode"/>
              </a:rPr>
              <a:t>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7610" y="3300233"/>
            <a:ext cx="5309870" cy="25527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900" dirty="0">
                <a:latin typeface="Lucida Console"/>
                <a:cs typeface="Lucida Console"/>
              </a:rPr>
              <a:t>public JSlider(int min, int max, int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value)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199" y="3585057"/>
            <a:ext cx="512191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z="1500" spc="-35" dirty="0">
                <a:latin typeface="Lucida Sans Unicode"/>
                <a:cs typeface="Lucida Sans Unicode"/>
              </a:rPr>
              <a:t>Creates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95" dirty="0">
                <a:latin typeface="Lucida Sans Unicode"/>
                <a:cs typeface="Lucida Sans Unicode"/>
              </a:rPr>
              <a:t>horizontal </a:t>
            </a:r>
            <a:r>
              <a:rPr sz="1500" spc="-75" dirty="0">
                <a:latin typeface="Lucida Sans Unicode"/>
                <a:cs typeface="Lucida Sans Unicode"/>
              </a:rPr>
              <a:t>slider </a:t>
            </a:r>
            <a:r>
              <a:rPr sz="1500" spc="-85" dirty="0">
                <a:latin typeface="Lucida Sans Unicode"/>
                <a:cs typeface="Lucida Sans Unicode"/>
              </a:rPr>
              <a:t>using the </a:t>
            </a:r>
            <a:r>
              <a:rPr sz="1500" spc="-70" dirty="0">
                <a:latin typeface="Lucida Sans Unicode"/>
                <a:cs typeface="Lucida Sans Unicode"/>
              </a:rPr>
              <a:t>specified </a:t>
            </a:r>
            <a:r>
              <a:rPr sz="1500" spc="-105" dirty="0">
                <a:latin typeface="Lucida Sans Unicode"/>
                <a:cs typeface="Lucida Sans Unicode"/>
              </a:rPr>
              <a:t>min, </a:t>
            </a:r>
            <a:r>
              <a:rPr sz="1500" spc="-95" dirty="0">
                <a:latin typeface="Lucida Sans Unicode"/>
                <a:cs typeface="Lucida Sans Unicode"/>
              </a:rPr>
              <a:t>max, </a:t>
            </a:r>
            <a:r>
              <a:rPr sz="1500" spc="-70" dirty="0">
                <a:latin typeface="Lucida Sans Unicode"/>
                <a:cs typeface="Lucida Sans Unicode"/>
              </a:rPr>
              <a:t>and  </a:t>
            </a:r>
            <a:r>
              <a:rPr sz="1500" spc="-50" dirty="0">
                <a:latin typeface="Lucida Sans Unicode"/>
                <a:cs typeface="Lucida Sans Unicode"/>
              </a:rPr>
              <a:t>value.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JSlider </a:t>
            </a:r>
            <a:r>
              <a:rPr spc="70" dirty="0"/>
              <a:t>Event</a:t>
            </a:r>
            <a:r>
              <a:rPr spc="-45" dirty="0"/>
              <a:t> </a:t>
            </a:r>
            <a:r>
              <a:rPr spc="14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4285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76" y="125769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176" y="157252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7199" y="751255"/>
            <a:ext cx="4137025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700"/>
              </a:lnSpc>
            </a:pPr>
            <a:r>
              <a:rPr sz="1500" spc="-35" dirty="0">
                <a:latin typeface="Lucida Sans Unicode"/>
                <a:cs typeface="Lucida Sans Unicode"/>
              </a:rPr>
              <a:t>Goal: </a:t>
            </a:r>
            <a:r>
              <a:rPr sz="1500" spc="-85" dirty="0">
                <a:latin typeface="Lucida Sans Unicode"/>
                <a:cs typeface="Lucida Sans Unicode"/>
              </a:rPr>
              <a:t>Add </a:t>
            </a:r>
            <a:r>
              <a:rPr sz="1500" spc="5" dirty="0">
                <a:latin typeface="Lucida Sans Unicode"/>
                <a:cs typeface="Lucida Sans Unicode"/>
              </a:rPr>
              <a:t>a </a:t>
            </a:r>
            <a:r>
              <a:rPr sz="1500" spc="-55" dirty="0">
                <a:latin typeface="Lucida Sans Unicode"/>
                <a:cs typeface="Lucida Sans Unicode"/>
              </a:rPr>
              <a:t>change event </a:t>
            </a:r>
            <a:r>
              <a:rPr sz="1500" spc="-75" dirty="0">
                <a:latin typeface="Lucida Sans Unicode"/>
                <a:cs typeface="Lucida Sans Unicode"/>
              </a:rPr>
              <a:t>listener </a:t>
            </a:r>
            <a:r>
              <a:rPr sz="1500" spc="-120" dirty="0">
                <a:latin typeface="Lucida Sans Unicode"/>
                <a:cs typeface="Lucida Sans Unicode"/>
              </a:rPr>
              <a:t>to </a:t>
            </a:r>
            <a:r>
              <a:rPr sz="1500" spc="-30" dirty="0">
                <a:latin typeface="Lucida Sans Unicode"/>
                <a:cs typeface="Lucida Sans Unicode"/>
              </a:rPr>
              <a:t>each </a:t>
            </a:r>
            <a:r>
              <a:rPr sz="1500" spc="-75" dirty="0">
                <a:latin typeface="Lucida Sans Unicode"/>
                <a:cs typeface="Lucida Sans Unicode"/>
              </a:rPr>
              <a:t>slider.  </a:t>
            </a:r>
            <a:r>
              <a:rPr sz="1500" spc="-50" dirty="0">
                <a:latin typeface="Lucida Sans Unicode"/>
                <a:cs typeface="Lucida Sans Unicode"/>
              </a:rPr>
              <a:t>There </a:t>
            </a:r>
            <a:r>
              <a:rPr sz="1500" spc="-60" dirty="0">
                <a:latin typeface="Lucida Sans Unicode"/>
                <a:cs typeface="Lucida Sans Unicode"/>
              </a:rPr>
              <a:t>is </a:t>
            </a:r>
            <a:r>
              <a:rPr sz="1500" spc="-95" dirty="0">
                <a:latin typeface="Lucida Sans Unicode"/>
                <a:cs typeface="Lucida Sans Unicode"/>
              </a:rPr>
              <a:t>no </a:t>
            </a:r>
            <a:r>
              <a:rPr sz="1500" dirty="0">
                <a:latin typeface="Lucida Console"/>
                <a:cs typeface="Lucida Console"/>
              </a:rPr>
              <a:t>addActionListener</a:t>
            </a:r>
            <a:r>
              <a:rPr sz="1500" spc="-535" dirty="0">
                <a:latin typeface="Lucida Console"/>
                <a:cs typeface="Lucida Console"/>
              </a:rPr>
              <a:t> </a:t>
            </a:r>
            <a:r>
              <a:rPr sz="1500" spc="-95" dirty="0">
                <a:latin typeface="Lucida Sans Unicode"/>
                <a:cs typeface="Lucida Sans Unicode"/>
              </a:rPr>
              <a:t>method.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500" spc="-35" dirty="0">
                <a:latin typeface="Lucida Sans Unicode"/>
                <a:cs typeface="Lucida Sans Unicode"/>
              </a:rPr>
              <a:t>Possible</a:t>
            </a:r>
            <a:r>
              <a:rPr sz="1500" spc="-125" dirty="0">
                <a:latin typeface="Lucida Sans Unicode"/>
                <a:cs typeface="Lucida Sans Unicode"/>
              </a:rPr>
              <a:t> </a:t>
            </a:r>
            <a:r>
              <a:rPr sz="1500" spc="-100" dirty="0">
                <a:latin typeface="Lucida Sans Unicode"/>
                <a:cs typeface="Lucida Sans Unicode"/>
              </a:rPr>
              <a:t>option: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610" y="1785250"/>
            <a:ext cx="5309870" cy="264160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900" dirty="0">
                <a:latin typeface="Lucida Console"/>
                <a:cs typeface="Lucida Console"/>
              </a:rPr>
              <a:t>public void addChangeListener(ChangeListener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dirty="0">
                <a:latin typeface="Lucida Console"/>
                <a:cs typeface="Lucida Console"/>
              </a:rPr>
              <a:t>l)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199" y="2082749"/>
            <a:ext cx="540448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300"/>
              </a:lnSpc>
            </a:pPr>
            <a:r>
              <a:rPr sz="1500" spc="-60" dirty="0">
                <a:latin typeface="Lucida Sans Unicode"/>
                <a:cs typeface="Lucida Sans Unicode"/>
              </a:rPr>
              <a:t>Looks </a:t>
            </a:r>
            <a:r>
              <a:rPr sz="1500" spc="-85" dirty="0">
                <a:latin typeface="Lucida Sans Unicode"/>
                <a:cs typeface="Lucida Sans Unicode"/>
              </a:rPr>
              <a:t>like </a:t>
            </a:r>
            <a:r>
              <a:rPr sz="1500" dirty="0">
                <a:latin typeface="Lucida Console"/>
                <a:cs typeface="Lucida Console"/>
              </a:rPr>
              <a:t>AddActionListener </a:t>
            </a:r>
            <a:r>
              <a:rPr sz="1500" spc="-50" dirty="0">
                <a:latin typeface="Lucida Sans Unicode"/>
                <a:cs typeface="Lucida Sans Unicode"/>
              </a:rPr>
              <a:t>calls  </a:t>
            </a:r>
            <a:r>
              <a:rPr sz="1500" dirty="0">
                <a:latin typeface="Lucida Console"/>
                <a:cs typeface="Lucida Console"/>
              </a:rPr>
              <a:t>stateChanged(ChangeEvent e)</a:t>
            </a:r>
            <a:r>
              <a:rPr sz="1500" spc="-490" dirty="0">
                <a:latin typeface="Lucida Console"/>
                <a:cs typeface="Lucida Console"/>
              </a:rPr>
              <a:t> </a:t>
            </a:r>
            <a:r>
              <a:rPr sz="1500" spc="-55" dirty="0">
                <a:latin typeface="Lucida Sans Unicode"/>
                <a:cs typeface="Lucida Sans Unicode"/>
              </a:rPr>
              <a:t>whenever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60" dirty="0">
                <a:latin typeface="Lucida Sans Unicode"/>
                <a:cs typeface="Lucida Sans Unicode"/>
              </a:rPr>
              <a:t>user </a:t>
            </a:r>
            <a:r>
              <a:rPr sz="1500" spc="-75" dirty="0">
                <a:latin typeface="Lucida Sans Unicode"/>
                <a:cs typeface="Lucida Sans Unicode"/>
              </a:rPr>
              <a:t>adjusts  </a:t>
            </a:r>
            <a:r>
              <a:rPr sz="1500" spc="-85" dirty="0">
                <a:latin typeface="Lucida Sans Unicode"/>
                <a:cs typeface="Lucida Sans Unicode"/>
              </a:rPr>
              <a:t>the</a:t>
            </a:r>
            <a:r>
              <a:rPr sz="1500" spc="-125" dirty="0">
                <a:latin typeface="Lucida Sans Unicode"/>
                <a:cs typeface="Lucida Sans Unicode"/>
              </a:rPr>
              <a:t> </a:t>
            </a:r>
            <a:r>
              <a:rPr sz="1500" spc="-75" dirty="0">
                <a:latin typeface="Lucida Sans Unicode"/>
                <a:cs typeface="Lucida Sans Unicode"/>
              </a:rPr>
              <a:t>slider.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0521" y="228600"/>
            <a:ext cx="5956079" cy="2476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7717" y="2723642"/>
            <a:ext cx="432625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Figure 14 </a:t>
            </a:r>
            <a:r>
              <a:rPr sz="1050" dirty="0">
                <a:latin typeface="Arial"/>
                <a:cs typeface="Arial"/>
              </a:rPr>
              <a:t>A Mysterious Method Description from the API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Documentation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2230318"/>
            <a:ext cx="5199380" cy="2316480"/>
          </a:xfrm>
          <a:custGeom>
            <a:avLst/>
            <a:gdLst/>
            <a:ahLst/>
            <a:cxnLst/>
            <a:rect l="l" t="t" r="r" b="b"/>
            <a:pathLst>
              <a:path w="5199380" h="2316479">
                <a:moveTo>
                  <a:pt x="0" y="0"/>
                </a:moveTo>
                <a:lnTo>
                  <a:pt x="5198999" y="0"/>
                </a:lnTo>
                <a:lnTo>
                  <a:pt x="5198999" y="2316487"/>
                </a:lnTo>
              </a:path>
            </a:pathLst>
          </a:custGeom>
          <a:ln w="85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0600" y="2230318"/>
            <a:ext cx="0" cy="2316480"/>
          </a:xfrm>
          <a:custGeom>
            <a:avLst/>
            <a:gdLst/>
            <a:ahLst/>
            <a:cxnLst/>
            <a:rect l="l" t="t" r="r" b="b"/>
            <a:pathLst>
              <a:path h="2316479">
                <a:moveTo>
                  <a:pt x="0" y="2316487"/>
                </a:moveTo>
                <a:lnTo>
                  <a:pt x="0" y="0"/>
                </a:lnTo>
              </a:path>
            </a:pathLst>
          </a:custGeom>
          <a:ln w="85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Using</a:t>
            </a:r>
            <a:r>
              <a:rPr dirty="0"/>
              <a:t> </a:t>
            </a:r>
            <a:r>
              <a:rPr spc="70" dirty="0"/>
              <a:t>Inheritance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1351" y="745235"/>
            <a:ext cx="4774028" cy="145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416050" indent="-285750">
              <a:lnSpc>
                <a:spcPct val="134000"/>
              </a:lnSpc>
              <a:buFont typeface="Wingdings" charset="2"/>
              <a:buChar char="§"/>
            </a:pPr>
            <a:r>
              <a:rPr sz="1200" spc="5" dirty="0">
                <a:latin typeface="Lucida Sans Unicode"/>
                <a:cs typeface="Lucida Sans Unicode"/>
              </a:rPr>
              <a:t>Use </a:t>
            </a:r>
            <a:r>
              <a:rPr sz="1200" spc="-70" dirty="0">
                <a:latin typeface="Lucida Sans Unicode"/>
                <a:cs typeface="Lucida Sans Unicode"/>
              </a:rPr>
              <a:t>inheritance </a:t>
            </a:r>
            <a:r>
              <a:rPr sz="1200" spc="-114" dirty="0">
                <a:latin typeface="Lucida Sans Unicode"/>
                <a:cs typeface="Lucida Sans Unicode"/>
              </a:rPr>
              <a:t>for </a:t>
            </a:r>
            <a:r>
              <a:rPr sz="1200" spc="-95" dirty="0">
                <a:latin typeface="Lucida Sans Unicode"/>
                <a:cs typeface="Lucida Sans Unicode"/>
              </a:rPr>
              <a:t>complex </a:t>
            </a:r>
            <a:r>
              <a:rPr sz="1200" spc="-70" dirty="0">
                <a:latin typeface="Lucida Sans Unicode"/>
                <a:cs typeface="Lucida Sans Unicode"/>
              </a:rPr>
              <a:t>frames.  </a:t>
            </a:r>
            <a:r>
              <a:rPr sz="1200" spc="-60" dirty="0">
                <a:latin typeface="Lucida Sans Unicode"/>
                <a:cs typeface="Lucida Sans Unicode"/>
              </a:rPr>
              <a:t>Design </a:t>
            </a:r>
            <a:r>
              <a:rPr sz="1200" spc="5" dirty="0">
                <a:latin typeface="Lucida Sans Unicode"/>
                <a:cs typeface="Lucida Sans Unicode"/>
              </a:rPr>
              <a:t>a </a:t>
            </a:r>
            <a:r>
              <a:rPr sz="1200" spc="-50" dirty="0">
                <a:latin typeface="Lucida Sans Unicode"/>
                <a:cs typeface="Lucida Sans Unicode"/>
              </a:rPr>
              <a:t>subclass </a:t>
            </a:r>
            <a:r>
              <a:rPr sz="1200" spc="-114" dirty="0">
                <a:latin typeface="Lucida Sans Unicode"/>
                <a:cs typeface="Lucida Sans Unicode"/>
              </a:rPr>
              <a:t>of</a:t>
            </a:r>
            <a:r>
              <a:rPr sz="1200" spc="-18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JFrame:</a:t>
            </a:r>
            <a:endParaRPr sz="1200" dirty="0">
              <a:latin typeface="Lucida Sans Unicode"/>
              <a:cs typeface="Lucida Sans Unicode"/>
            </a:endParaRPr>
          </a:p>
          <a:p>
            <a:pPr marL="641350" marR="5080" indent="-285750">
              <a:lnSpc>
                <a:spcPct val="124100"/>
              </a:lnSpc>
              <a:spcBef>
                <a:spcPts val="730"/>
              </a:spcBef>
              <a:buFont typeface="Wingdings" charset="2"/>
              <a:buChar char="§"/>
            </a:pPr>
            <a:r>
              <a:rPr sz="1400" dirty="0">
                <a:latin typeface="Arial"/>
                <a:cs typeface="Arial"/>
              </a:rPr>
              <a:t>Store components as instance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variables.  Initialize them in the constructor of your  subclass.</a:t>
            </a:r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Wingdings" charset="2"/>
              <a:buChar char="§"/>
            </a:pPr>
            <a:r>
              <a:rPr sz="1200" spc="35" dirty="0">
                <a:latin typeface="Lucida Sans Unicode"/>
                <a:cs typeface="Lucida Sans Unicode"/>
              </a:rPr>
              <a:t>Easy </a:t>
            </a:r>
            <a:r>
              <a:rPr sz="1200" spc="-120" dirty="0">
                <a:latin typeface="Lucida Sans Unicode"/>
                <a:cs typeface="Lucida Sans Unicode"/>
              </a:rPr>
              <a:t>to </a:t>
            </a:r>
            <a:r>
              <a:rPr sz="1200" spc="-75" dirty="0">
                <a:latin typeface="Lucida Sans Unicode"/>
                <a:cs typeface="Lucida Sans Unicode"/>
              </a:rPr>
              <a:t>add helper </a:t>
            </a:r>
            <a:r>
              <a:rPr sz="1200" spc="-90" dirty="0">
                <a:latin typeface="Lucida Sans Unicode"/>
                <a:cs typeface="Lucida Sans Unicode"/>
              </a:rPr>
              <a:t>methods </a:t>
            </a:r>
            <a:r>
              <a:rPr sz="1200" spc="-120" dirty="0">
                <a:latin typeface="Lucida Sans Unicode"/>
                <a:cs typeface="Lucida Sans Unicode"/>
              </a:rPr>
              <a:t>to </a:t>
            </a:r>
            <a:r>
              <a:rPr sz="1200" spc="-80" dirty="0">
                <a:latin typeface="Lucida Sans Unicode"/>
                <a:cs typeface="Lucida Sans Unicode"/>
              </a:rPr>
              <a:t>organize</a:t>
            </a:r>
            <a:r>
              <a:rPr sz="1200" spc="40" dirty="0">
                <a:latin typeface="Lucida Sans Unicode"/>
                <a:cs typeface="Lucida Sans Unicode"/>
              </a:rPr>
              <a:t> </a:t>
            </a:r>
            <a:r>
              <a:rPr sz="1200" spc="-55" dirty="0">
                <a:latin typeface="Lucida Sans Unicode"/>
                <a:cs typeface="Lucida Sans Unicode"/>
              </a:rPr>
              <a:t>code.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9590" y="2309151"/>
            <a:ext cx="3350895" cy="214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5" dirty="0">
                <a:latin typeface="Lucida Console"/>
                <a:cs typeface="Lucida Console"/>
              </a:rPr>
              <a:t>public class FilledFrame extends JFrame</a:t>
            </a:r>
            <a:endParaRPr sz="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{</a:t>
            </a:r>
            <a:endParaRPr sz="600">
              <a:latin typeface="Lucida Console"/>
              <a:cs typeface="Lucida Console"/>
            </a:endParaRPr>
          </a:p>
          <a:p>
            <a:pPr marL="205104" marR="52705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// Use instance variables for components private JButton button;  private JLabel</a:t>
            </a:r>
            <a:r>
              <a:rPr sz="600" spc="-3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label;</a:t>
            </a:r>
            <a:endParaRPr sz="600">
              <a:latin typeface="Lucida Console"/>
              <a:cs typeface="Lucida Console"/>
            </a:endParaRPr>
          </a:p>
          <a:p>
            <a:pPr marL="205104" marR="1016635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private static final int FRAME_WIDTH = 300;  private static final int FRAME_HEIGHT = 100;  public</a:t>
            </a:r>
            <a:r>
              <a:rPr sz="600" spc="-3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FilledFrame()</a:t>
            </a:r>
            <a:endParaRPr sz="600">
              <a:latin typeface="Lucida Console"/>
              <a:cs typeface="Lucida Console"/>
            </a:endParaRPr>
          </a:p>
          <a:p>
            <a:pPr marL="205104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{</a:t>
            </a:r>
            <a:endParaRPr sz="600">
              <a:latin typeface="Lucida Console"/>
              <a:cs typeface="Lucida Console"/>
            </a:endParaRPr>
          </a:p>
          <a:p>
            <a:pPr marL="398145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// Now we can use a helper method</a:t>
            </a:r>
            <a:r>
              <a:rPr sz="600" spc="4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createComponents();</a:t>
            </a:r>
            <a:endParaRPr sz="600">
              <a:latin typeface="Lucida Console"/>
              <a:cs typeface="Lucida Console"/>
            </a:endParaRPr>
          </a:p>
          <a:p>
            <a:pPr marL="398145" marR="5080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// It is a good idea to set the size in the frame constructor  setSize(FRAME_WIDTH, FRAME_HEIGHT);</a:t>
            </a:r>
            <a:endParaRPr sz="600">
              <a:latin typeface="Lucida Console"/>
              <a:cs typeface="Lucida Console"/>
            </a:endParaRPr>
          </a:p>
          <a:p>
            <a:pPr marL="205104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}</a:t>
            </a:r>
            <a:endParaRPr sz="600">
              <a:latin typeface="Lucida Console"/>
              <a:cs typeface="Lucida Console"/>
            </a:endParaRPr>
          </a:p>
          <a:p>
            <a:pPr marL="398145" marR="1306195" indent="-193040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private void createComponents() {  button = new JButton("Click</a:t>
            </a:r>
            <a:r>
              <a:rPr sz="60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me!");</a:t>
            </a:r>
            <a:endParaRPr sz="600">
              <a:latin typeface="Lucida Console"/>
              <a:cs typeface="Lucida Console"/>
            </a:endParaRPr>
          </a:p>
          <a:p>
            <a:pPr marL="398145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label = new JLabel("Hello,</a:t>
            </a:r>
            <a:r>
              <a:rPr sz="600" spc="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World!");</a:t>
            </a:r>
            <a:endParaRPr sz="600">
              <a:latin typeface="Lucida Console"/>
              <a:cs typeface="Lucida Console"/>
            </a:endParaRPr>
          </a:p>
          <a:p>
            <a:pPr marL="398145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JPanel panel = new JPanel();</a:t>
            </a:r>
            <a:r>
              <a:rPr sz="600" spc="3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panel.add(button);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990600" y="4562761"/>
            <a:ext cx="5199380" cy="610870"/>
          </a:xfrm>
          <a:custGeom>
            <a:avLst/>
            <a:gdLst/>
            <a:ahLst/>
            <a:cxnLst/>
            <a:rect l="l" t="t" r="r" b="b"/>
            <a:pathLst>
              <a:path w="5199380" h="610869">
                <a:moveTo>
                  <a:pt x="5198999" y="0"/>
                </a:moveTo>
                <a:lnTo>
                  <a:pt x="5198999" y="610682"/>
                </a:lnTo>
                <a:lnTo>
                  <a:pt x="0" y="610682"/>
                </a:lnTo>
                <a:lnTo>
                  <a:pt x="0" y="0"/>
                </a:lnTo>
              </a:path>
            </a:pathLst>
          </a:custGeom>
          <a:ln w="85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 txBox="1"/>
          <p:nvPr/>
        </p:nvSpPr>
        <p:spPr>
          <a:xfrm>
            <a:off x="1039590" y="4533649"/>
            <a:ext cx="123063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8145" marR="5080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panel.add(label);  add(panel);</a:t>
            </a:r>
            <a:endParaRPr sz="600">
              <a:latin typeface="Lucida Console"/>
              <a:cs typeface="Lucida Console"/>
            </a:endParaRPr>
          </a:p>
          <a:p>
            <a:pPr marL="205104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}</a:t>
            </a:r>
            <a:endParaRPr sz="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}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JSlider </a:t>
            </a:r>
            <a:r>
              <a:rPr spc="70" dirty="0"/>
              <a:t>Event</a:t>
            </a:r>
            <a:r>
              <a:rPr spc="-45" dirty="0"/>
              <a:t> </a:t>
            </a:r>
            <a:r>
              <a:rPr spc="14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4209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7199" y="836676"/>
            <a:ext cx="5125085" cy="141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0" dirty="0">
                <a:latin typeface="Lucida Sans Unicode"/>
                <a:cs typeface="Lucida Sans Unicode"/>
              </a:rPr>
              <a:t>So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80" dirty="0">
                <a:latin typeface="Lucida Sans Unicode"/>
                <a:cs typeface="Lucida Sans Unicode"/>
              </a:rPr>
              <a:t>plan</a:t>
            </a:r>
            <a:r>
              <a:rPr sz="1500" spc="-204" dirty="0">
                <a:latin typeface="Lucida Sans Unicode"/>
                <a:cs typeface="Lucida Sans Unicode"/>
              </a:rPr>
              <a:t> </a:t>
            </a:r>
            <a:r>
              <a:rPr sz="1500" spc="-60" dirty="0">
                <a:latin typeface="Lucida Sans Unicode"/>
                <a:cs typeface="Lucida Sans Unicode"/>
              </a:rPr>
              <a:t>is:</a:t>
            </a:r>
            <a:endParaRPr sz="15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1150" spc="-5" dirty="0">
                <a:latin typeface="Arial"/>
                <a:cs typeface="Arial"/>
              </a:rPr>
              <a:t>Setup three sliders and one </a:t>
            </a:r>
            <a:r>
              <a:rPr sz="1150" spc="-5" dirty="0">
                <a:latin typeface="Lucida Console"/>
                <a:cs typeface="Lucida Console"/>
              </a:rPr>
              <a:t>ChangeListener</a:t>
            </a:r>
            <a:r>
              <a:rPr sz="1150" spc="-310" dirty="0">
                <a:latin typeface="Lucida Console"/>
                <a:cs typeface="Lucida Console"/>
              </a:rPr>
              <a:t> </a:t>
            </a:r>
            <a:r>
              <a:rPr sz="1150" spc="-5" dirty="0">
                <a:latin typeface="Arial"/>
                <a:cs typeface="Arial"/>
              </a:rPr>
              <a:t>object.</a:t>
            </a:r>
            <a:endParaRPr sz="1150">
              <a:latin typeface="Arial"/>
              <a:cs typeface="Arial"/>
            </a:endParaRPr>
          </a:p>
          <a:p>
            <a:pPr marL="355600" marR="345440">
              <a:lnSpc>
                <a:spcPct val="111700"/>
              </a:lnSpc>
              <a:spcBef>
                <a:spcPts val="334"/>
              </a:spcBef>
            </a:pPr>
            <a:r>
              <a:rPr sz="1150" spc="-5" dirty="0">
                <a:latin typeface="Arial"/>
                <a:cs typeface="Arial"/>
              </a:rPr>
              <a:t>Use </a:t>
            </a:r>
            <a:r>
              <a:rPr sz="1150" spc="-5" dirty="0">
                <a:latin typeface="Lucida Console"/>
                <a:cs typeface="Lucida Console"/>
              </a:rPr>
              <a:t>AddChangeListener</a:t>
            </a:r>
            <a:r>
              <a:rPr sz="1150" spc="-5" dirty="0">
                <a:latin typeface="Arial"/>
                <a:cs typeface="Arial"/>
              </a:rPr>
              <a:t>, passing our </a:t>
            </a:r>
            <a:r>
              <a:rPr sz="1150" spc="-5" dirty="0">
                <a:latin typeface="Lucida Console"/>
                <a:cs typeface="Lucida Console"/>
              </a:rPr>
              <a:t>ChangeListener</a:t>
            </a:r>
            <a:r>
              <a:rPr sz="1150" spc="-295" dirty="0">
                <a:latin typeface="Lucida Console"/>
                <a:cs typeface="Lucida Console"/>
              </a:rPr>
              <a:t> </a:t>
            </a:r>
            <a:r>
              <a:rPr sz="1150" spc="-5" dirty="0">
                <a:latin typeface="Arial"/>
                <a:cs typeface="Arial"/>
              </a:rPr>
              <a:t>to each  slider.</a:t>
            </a:r>
            <a:endParaRPr sz="1150">
              <a:latin typeface="Arial"/>
              <a:cs typeface="Arial"/>
            </a:endParaRPr>
          </a:p>
          <a:p>
            <a:pPr marL="355600" marR="5080">
              <a:lnSpc>
                <a:spcPct val="111700"/>
              </a:lnSpc>
              <a:spcBef>
                <a:spcPts val="334"/>
              </a:spcBef>
            </a:pPr>
            <a:r>
              <a:rPr sz="1150" spc="-5" dirty="0">
                <a:latin typeface="Arial"/>
                <a:cs typeface="Arial"/>
              </a:rPr>
              <a:t>In the </a:t>
            </a:r>
            <a:r>
              <a:rPr sz="1150" spc="-5" dirty="0">
                <a:latin typeface="Lucida Console"/>
                <a:cs typeface="Lucida Console"/>
              </a:rPr>
              <a:t>stateChanged</a:t>
            </a:r>
            <a:r>
              <a:rPr sz="1150" spc="-250" dirty="0">
                <a:latin typeface="Lucida Console"/>
                <a:cs typeface="Lucida Console"/>
              </a:rPr>
              <a:t> </a:t>
            </a:r>
            <a:r>
              <a:rPr sz="1150" spc="-5" dirty="0">
                <a:latin typeface="Arial"/>
                <a:cs typeface="Arial"/>
              </a:rPr>
              <a:t>method, check the values of the colors and repaint  the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panel.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2"/>
          <p:cNvSpPr>
            <a:spLocks noChangeAspect="1"/>
          </p:cNvSpPr>
          <p:nvPr/>
        </p:nvSpPr>
        <p:spPr>
          <a:xfrm>
            <a:off x="2133600" y="2247646"/>
            <a:ext cx="3285019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2133600" y="4960492"/>
            <a:ext cx="466534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Figure 15 </a:t>
            </a:r>
            <a:r>
              <a:rPr sz="1500" spc="-45" dirty="0">
                <a:latin typeface="Lucida Sans Unicode"/>
                <a:cs typeface="Lucida Sans Unicode"/>
              </a:rPr>
              <a:t>The </a:t>
            </a:r>
            <a:r>
              <a:rPr sz="1500" spc="-75" dirty="0">
                <a:latin typeface="Lucida Sans Unicode"/>
                <a:cs typeface="Lucida Sans Unicode"/>
              </a:rPr>
              <a:t>Components </a:t>
            </a:r>
            <a:r>
              <a:rPr sz="1500" spc="-114" dirty="0">
                <a:latin typeface="Lucida Sans Unicode"/>
                <a:cs typeface="Lucida Sans Unicode"/>
              </a:rPr>
              <a:t>of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70" dirty="0">
                <a:latin typeface="Lucida Sans Unicode"/>
                <a:cs typeface="Lucida Sans Unicode"/>
              </a:rPr>
              <a:t>Color </a:t>
            </a:r>
            <a:r>
              <a:rPr sz="1500" spc="-45" dirty="0">
                <a:latin typeface="Lucida Sans Unicode"/>
                <a:cs typeface="Lucida Sans Unicode"/>
              </a:rPr>
              <a:t>Viewer</a:t>
            </a:r>
            <a:r>
              <a:rPr sz="1500" spc="-40" dirty="0">
                <a:latin typeface="Lucida Sans Unicode"/>
                <a:cs typeface="Lucida Sans Unicode"/>
              </a:rPr>
              <a:t> </a:t>
            </a:r>
            <a:r>
              <a:rPr sz="1500" spc="-30" dirty="0">
                <a:latin typeface="Lucida Sans Unicode"/>
                <a:cs typeface="Lucida Sans Unicode"/>
              </a:rPr>
              <a:t>Frame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5011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section_5/</a:t>
            </a:r>
            <a:r>
              <a:rPr spc="75" dirty="0">
                <a:solidFill>
                  <a:srgbClr val="000080"/>
                </a:solidFill>
                <a:hlinkClick r:id="rId2"/>
              </a:rPr>
              <a:t>ColorViewer.java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641350" y="1066800"/>
            <a:ext cx="4207510" cy="142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015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javax.swing.JFrame;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ColorViewer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  <a:tabLst>
                <a:tab pos="476884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50" spc="10" dirty="0">
                <a:latin typeface="Courier New"/>
                <a:cs typeface="Courier New"/>
              </a:rPr>
              <a:t>main(String[]</a:t>
            </a:r>
            <a:r>
              <a:rPr sz="850" spc="-5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args)</a:t>
            </a:r>
            <a:endParaRPr sz="850">
              <a:latin typeface="Courier New"/>
              <a:cs typeface="Courier New"/>
            </a:endParaRPr>
          </a:p>
          <a:p>
            <a:pPr marL="78740">
              <a:lnSpc>
                <a:spcPts val="1005"/>
              </a:lnSpc>
              <a:tabLst>
                <a:tab pos="476884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676275" indent="-597535">
              <a:lnSpc>
                <a:spcPts val="100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76910" algn="l"/>
              </a:tabLst>
            </a:pPr>
            <a:r>
              <a:rPr sz="850" spc="10" dirty="0">
                <a:latin typeface="Courier New"/>
                <a:cs typeface="Courier New"/>
              </a:rPr>
              <a:t>JFrame frame =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8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ColorFrame();</a:t>
            </a:r>
            <a:endParaRPr sz="850">
              <a:latin typeface="Courier New"/>
              <a:cs typeface="Courier New"/>
            </a:endParaRPr>
          </a:p>
          <a:p>
            <a:pPr marL="676275" indent="-597535">
              <a:lnSpc>
                <a:spcPts val="100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76910" algn="l"/>
              </a:tabLst>
            </a:pPr>
            <a:r>
              <a:rPr sz="850" spc="10" dirty="0">
                <a:latin typeface="Courier New"/>
                <a:cs typeface="Courier New"/>
              </a:rPr>
              <a:t>frame.setDefaultCloseOperation(JFrame.EXIT_ON_CLOSE);</a:t>
            </a:r>
            <a:endParaRPr sz="850">
              <a:latin typeface="Courier New"/>
              <a:cs typeface="Courier New"/>
            </a:endParaRPr>
          </a:p>
          <a:p>
            <a:pPr marL="676275" indent="-597535">
              <a:lnSpc>
                <a:spcPts val="100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76910" algn="l"/>
              </a:tabLst>
            </a:pPr>
            <a:r>
              <a:rPr sz="850" spc="10" dirty="0">
                <a:latin typeface="Courier New"/>
                <a:cs typeface="Courier New"/>
              </a:rPr>
              <a:t>frame.setVisible(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true</a:t>
            </a:r>
            <a:r>
              <a:rPr sz="850" spc="10" dirty="0">
                <a:latin typeface="Courier New"/>
                <a:cs typeface="Courier New"/>
              </a:rPr>
              <a:t>);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  <a:tabLst>
                <a:tab pos="476884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850" spc="1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0"/>
              </a:lnSpc>
              <a:tabLst>
                <a:tab pos="277495" algn="l"/>
              </a:tabLst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850" spc="1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4250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section_5/</a:t>
            </a:r>
            <a:r>
              <a:rPr spc="75" dirty="0">
                <a:solidFill>
                  <a:srgbClr val="000080"/>
                </a:solidFill>
                <a:hlinkClick r:id="rId2"/>
              </a:rPr>
              <a:t>ColorFrame.java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898586" y="2143202"/>
            <a:ext cx="314452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850" spc="10" dirty="0">
                <a:latin typeface="Courier New"/>
                <a:cs typeface="Courier New"/>
              </a:rPr>
              <a:t>ColorFrame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extends</a:t>
            </a:r>
            <a:r>
              <a:rPr sz="85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JFrame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11454" marR="5080">
              <a:lnSpc>
                <a:spcPts val="1000"/>
              </a:lnSpc>
              <a:spcBef>
                <a:spcPts val="40"/>
              </a:spcBef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850" spc="10" dirty="0">
                <a:latin typeface="Courier New"/>
                <a:cs typeface="Courier New"/>
              </a:rPr>
              <a:t>FRAME_WIDTH =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300</a:t>
            </a:r>
            <a:r>
              <a:rPr sz="850" spc="10" dirty="0">
                <a:latin typeface="Courier New"/>
                <a:cs typeface="Courier New"/>
              </a:rPr>
              <a:t>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850" spc="10" dirty="0">
                <a:latin typeface="Courier New"/>
                <a:cs typeface="Courier New"/>
              </a:rPr>
              <a:t>FRAME_HEIGHT =</a:t>
            </a:r>
            <a:r>
              <a:rPr sz="85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66FF18"/>
                </a:solidFill>
                <a:latin typeface="Courier New"/>
                <a:cs typeface="Courier New"/>
              </a:rPr>
              <a:t>400</a:t>
            </a:r>
            <a:r>
              <a:rPr sz="850" spc="10" dirty="0"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097617" y="2786711"/>
            <a:ext cx="1884045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10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JPanel colorPanel;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JSlider redSlider;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JSlider</a:t>
            </a:r>
            <a:r>
              <a:rPr sz="850" spc="-25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greenSlider; 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spc="10" dirty="0">
                <a:latin typeface="Courier New"/>
                <a:cs typeface="Courier New"/>
              </a:rPr>
              <a:t>JSlider</a:t>
            </a:r>
            <a:r>
              <a:rPr sz="850" spc="-30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blueSlider;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097617" y="3419552"/>
            <a:ext cx="1950720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85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ColorFrame()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11454">
              <a:lnSpc>
                <a:spcPts val="1015"/>
              </a:lnSpc>
            </a:pPr>
            <a:r>
              <a:rPr sz="850" spc="10" dirty="0">
                <a:latin typeface="Courier New"/>
                <a:cs typeface="Courier New"/>
              </a:rPr>
              <a:t>colorPanel =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8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JPanel();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296781" y="3936443"/>
            <a:ext cx="2481580" cy="52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00"/>
              </a:lnSpc>
            </a:pPr>
            <a:r>
              <a:rPr sz="850" spc="10" dirty="0">
                <a:latin typeface="Courier New"/>
                <a:cs typeface="Courier New"/>
              </a:rPr>
              <a:t>add(colorPanel,</a:t>
            </a:r>
            <a:r>
              <a:rPr sz="850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BorderLayout.CENTER);  createControlPanel();  setSampleColor();  setSize(FRAME_WIDTH,</a:t>
            </a:r>
            <a:r>
              <a:rPr sz="850" spc="-5" dirty="0"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FRAME_HEIGHT);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097729" y="4440632"/>
            <a:ext cx="92075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633116" y="866852"/>
            <a:ext cx="2946400" cy="461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 indent="-199390">
              <a:lnSpc>
                <a:spcPts val="101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java.awt.BorderLayout;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java.awt.Color;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java.awt.GridLayout;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javax.swing.JFrame;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javax.swing.JLabel;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javax.swing.JPanel;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javax.swing.JSlider;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 </a:t>
            </a:r>
            <a:r>
              <a:rPr sz="850" spc="10" dirty="0">
                <a:latin typeface="Courier New"/>
                <a:cs typeface="Courier New"/>
              </a:rPr>
              <a:t>javax.swing.event.ChangeListener;</a:t>
            </a:r>
            <a:endParaRPr sz="850">
              <a:latin typeface="Courier New"/>
              <a:cs typeface="Courier New"/>
            </a:endParaRPr>
          </a:p>
          <a:p>
            <a:pPr marL="278130" indent="-199390">
              <a:lnSpc>
                <a:spcPts val="1005"/>
              </a:lnSpc>
              <a:buClr>
                <a:srgbClr val="0073FF"/>
              </a:buClr>
              <a:buFont typeface="Courier New"/>
              <a:buAutoNum type="arabicPlain"/>
              <a:tabLst>
                <a:tab pos="278765" algn="l"/>
              </a:tabLst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javax.swing.event.ChangeEvent;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15"/>
              </a:lnSpc>
            </a:pPr>
            <a:r>
              <a:rPr sz="850" b="1" spc="10" dirty="0">
                <a:solidFill>
                  <a:srgbClr val="0073FF"/>
                </a:solidFill>
                <a:latin typeface="Courier New"/>
                <a:cs typeface="Courier New"/>
              </a:rPr>
              <a:t>36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097617" y="4695902"/>
            <a:ext cx="3079115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class </a:t>
            </a:r>
            <a:r>
              <a:rPr sz="850" spc="10" dirty="0">
                <a:latin typeface="Courier New"/>
                <a:cs typeface="Courier New"/>
              </a:rPr>
              <a:t>ColorListener </a:t>
            </a: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implements</a:t>
            </a:r>
            <a:r>
              <a:rPr sz="8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10" dirty="0">
                <a:latin typeface="Courier New"/>
                <a:cs typeface="Courier New"/>
              </a:rPr>
              <a:t>ChangeListener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11454">
              <a:lnSpc>
                <a:spcPts val="1005"/>
              </a:lnSpc>
            </a:pPr>
            <a:r>
              <a:rPr sz="850" spc="1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850" spc="10" dirty="0">
                <a:latin typeface="Courier New"/>
                <a:cs typeface="Courier New"/>
              </a:rPr>
              <a:t>stateChanged(ChangeEvent event)</a:t>
            </a:r>
            <a:endParaRPr sz="850">
              <a:latin typeface="Courier New"/>
              <a:cs typeface="Courier New"/>
            </a:endParaRPr>
          </a:p>
          <a:p>
            <a:pPr marL="211454">
              <a:lnSpc>
                <a:spcPts val="1005"/>
              </a:lnSpc>
            </a:pPr>
            <a:r>
              <a:rPr sz="850" spc="1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410845">
              <a:lnSpc>
                <a:spcPts val="1005"/>
              </a:lnSpc>
            </a:pPr>
            <a:r>
              <a:rPr sz="850" spc="10" dirty="0">
                <a:latin typeface="Courier New"/>
                <a:cs typeface="Courier New"/>
              </a:rPr>
              <a:t>setSampleColor();</a:t>
            </a:r>
            <a:endParaRPr sz="850">
              <a:latin typeface="Courier New"/>
              <a:cs typeface="Courier New"/>
            </a:endParaRPr>
          </a:p>
          <a:p>
            <a:pPr marL="211454">
              <a:lnSpc>
                <a:spcPts val="1015"/>
              </a:lnSpc>
            </a:pPr>
            <a:r>
              <a:rPr sz="850" spc="1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3488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24483"/>
            <a:ext cx="5956300" cy="73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Suppose you want to allow users to pick a color from a color dialog box. Which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class  would you use? Look in the API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documentation.</a:t>
            </a:r>
          </a:p>
          <a:p>
            <a:pPr marL="298450">
              <a:lnSpc>
                <a:spcPct val="100000"/>
              </a:lnSpc>
              <a:spcBef>
                <a:spcPts val="885"/>
              </a:spcBef>
            </a:pPr>
            <a:r>
              <a:rPr sz="1500" b="1" dirty="0">
                <a:latin typeface="Arial"/>
                <a:cs typeface="Arial"/>
              </a:rPr>
              <a:t>Answer:</a:t>
            </a:r>
            <a:r>
              <a:rPr sz="1500" b="1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Lucida Console"/>
                <a:cs typeface="Lucida Console"/>
              </a:rPr>
              <a:t>JColorChooser</a:t>
            </a:r>
            <a:r>
              <a:rPr sz="1500" spc="-5" dirty="0">
                <a:latin typeface="Lucida Sans Unicode"/>
                <a:cs typeface="Lucida Sans Unicode"/>
              </a:rPr>
              <a:t>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33107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35" dirty="0"/>
              <a:t>20.26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14704"/>
            <a:ext cx="5365115" cy="81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Why does a slider emit change events and not action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events?</a:t>
            </a:r>
          </a:p>
          <a:p>
            <a:pPr marL="298450" marR="5080">
              <a:lnSpc>
                <a:spcPct val="115399"/>
              </a:lnSpc>
              <a:spcBef>
                <a:spcPts val="585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85" dirty="0">
                <a:latin typeface="Lucida Sans Unicode"/>
                <a:cs typeface="Lucida Sans Unicode"/>
              </a:rPr>
              <a:t>Action </a:t>
            </a:r>
            <a:r>
              <a:rPr sz="1500" spc="-50" dirty="0">
                <a:latin typeface="Lucida Sans Unicode"/>
                <a:cs typeface="Lucida Sans Unicode"/>
              </a:rPr>
              <a:t>events </a:t>
            </a:r>
            <a:r>
              <a:rPr sz="1500" spc="-60" dirty="0">
                <a:latin typeface="Lucida Sans Unicode"/>
                <a:cs typeface="Lucida Sans Unicode"/>
              </a:rPr>
              <a:t>describe </a:t>
            </a:r>
            <a:r>
              <a:rPr sz="1500" spc="-120" dirty="0">
                <a:latin typeface="Lucida Sans Unicode"/>
                <a:cs typeface="Lucida Sans Unicode"/>
              </a:rPr>
              <a:t>one-time </a:t>
            </a:r>
            <a:r>
              <a:rPr sz="1500" spc="-50" dirty="0">
                <a:latin typeface="Lucida Sans Unicode"/>
                <a:cs typeface="Lucida Sans Unicode"/>
              </a:rPr>
              <a:t>changes, </a:t>
            </a:r>
            <a:r>
              <a:rPr sz="1500" spc="-60" dirty="0">
                <a:latin typeface="Lucida Sans Unicode"/>
                <a:cs typeface="Lucida Sans Unicode"/>
              </a:rPr>
              <a:t>such </a:t>
            </a:r>
            <a:r>
              <a:rPr sz="1500" spc="-5" dirty="0">
                <a:latin typeface="Lucida Sans Unicode"/>
                <a:cs typeface="Lucida Sans Unicode"/>
              </a:rPr>
              <a:t>as  </a:t>
            </a:r>
            <a:r>
              <a:rPr sz="1500" spc="-114" dirty="0">
                <a:latin typeface="Lucida Sans Unicode"/>
                <a:cs typeface="Lucida Sans Unicode"/>
              </a:rPr>
              <a:t>button </a:t>
            </a:r>
            <a:r>
              <a:rPr sz="1500" spc="-65" dirty="0">
                <a:latin typeface="Lucida Sans Unicode"/>
                <a:cs typeface="Lucida Sans Unicode"/>
              </a:rPr>
              <a:t>clicks. </a:t>
            </a:r>
            <a:r>
              <a:rPr sz="1500" spc="-45" dirty="0">
                <a:latin typeface="Lucida Sans Unicode"/>
                <a:cs typeface="Lucida Sans Unicode"/>
              </a:rPr>
              <a:t>Change </a:t>
            </a:r>
            <a:r>
              <a:rPr sz="1500" spc="-50" dirty="0">
                <a:latin typeface="Lucida Sans Unicode"/>
                <a:cs typeface="Lucida Sans Unicode"/>
              </a:rPr>
              <a:t>events </a:t>
            </a:r>
            <a:r>
              <a:rPr sz="1500" spc="-60" dirty="0">
                <a:latin typeface="Lucida Sans Unicode"/>
                <a:cs typeface="Lucida Sans Unicode"/>
              </a:rPr>
              <a:t>describe </a:t>
            </a:r>
            <a:r>
              <a:rPr sz="1500" spc="-85" dirty="0">
                <a:latin typeface="Lucida Sans Unicode"/>
                <a:cs typeface="Lucida Sans Unicode"/>
              </a:rPr>
              <a:t>continuous</a:t>
            </a:r>
            <a:r>
              <a:rPr sz="1500" spc="-15" dirty="0">
                <a:latin typeface="Lucida Sans Unicode"/>
                <a:cs typeface="Lucida Sans Unicode"/>
              </a:rPr>
              <a:t> </a:t>
            </a:r>
            <a:r>
              <a:rPr sz="1500" spc="-50" dirty="0">
                <a:latin typeface="Lucida Sans Unicode"/>
                <a:cs typeface="Lucida Sans Unicode"/>
              </a:rPr>
              <a:t>changes.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Using</a:t>
            </a:r>
            <a:r>
              <a:rPr dirty="0"/>
              <a:t> </a:t>
            </a:r>
            <a:r>
              <a:rPr spc="70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773176" y="92875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0"/>
                </a:moveTo>
                <a:lnTo>
                  <a:pt x="59563" y="0"/>
                </a:lnTo>
                <a:lnTo>
                  <a:pt x="59563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7199" y="823340"/>
            <a:ext cx="297053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0" dirty="0">
                <a:latin typeface="Lucida Sans Unicode"/>
                <a:cs typeface="Lucida Sans Unicode"/>
              </a:rPr>
              <a:t>FillledFrameViewer2 </a:t>
            </a:r>
            <a:r>
              <a:rPr sz="1500" spc="-90" dirty="0">
                <a:latin typeface="Lucida Sans Unicode"/>
                <a:cs typeface="Lucida Sans Unicode"/>
              </a:rPr>
              <a:t>main</a:t>
            </a:r>
            <a:r>
              <a:rPr sz="1500" spc="-120" dirty="0">
                <a:latin typeface="Lucida Sans Unicode"/>
                <a:cs typeface="Lucida Sans Unicode"/>
              </a:rPr>
              <a:t> </a:t>
            </a:r>
            <a:r>
              <a:rPr sz="1500" spc="-95" dirty="0">
                <a:latin typeface="Lucida Sans Unicode"/>
                <a:cs typeface="Lucida Sans Unicode"/>
              </a:rPr>
              <a:t>method: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8227" y="1137223"/>
            <a:ext cx="5199380" cy="1489075"/>
          </a:xfrm>
          <a:prstGeom prst="rect">
            <a:avLst/>
          </a:prstGeom>
          <a:ln w="8509">
            <a:solidFill>
              <a:srgbClr val="CCCCCC"/>
            </a:solidFill>
          </a:ln>
        </p:spPr>
        <p:txBody>
          <a:bodyPr vert="horz" wrap="square" lIns="0" tIns="15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"/>
              </a:spcBef>
            </a:pPr>
            <a:endParaRPr sz="5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600" spc="15" dirty="0">
                <a:latin typeface="Lucida Console"/>
                <a:cs typeface="Lucida Console"/>
              </a:rPr>
              <a:t>public class</a:t>
            </a:r>
            <a:r>
              <a:rPr sz="600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FilledFrameViewer2</a:t>
            </a:r>
            <a:endParaRPr sz="6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{</a:t>
            </a:r>
            <a:endParaRPr sz="600">
              <a:latin typeface="Lucida Console"/>
              <a:cs typeface="Lucida Console"/>
            </a:endParaRPr>
          </a:p>
          <a:p>
            <a:pPr marL="25019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public static void main(String[] args)</a:t>
            </a:r>
            <a:endParaRPr sz="600">
              <a:latin typeface="Lucida Console"/>
              <a:cs typeface="Lucida Console"/>
            </a:endParaRPr>
          </a:p>
          <a:p>
            <a:pPr marL="25019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{</a:t>
            </a:r>
            <a:endParaRPr sz="600">
              <a:latin typeface="Lucida Console"/>
              <a:cs typeface="Lucida Console"/>
            </a:endParaRPr>
          </a:p>
          <a:p>
            <a:pPr marL="442595" marR="2522855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JFrame frame = new FilledFrame();  frame.setTitle("A frame with two</a:t>
            </a:r>
            <a:r>
              <a:rPr sz="600" spc="35" dirty="0">
                <a:latin typeface="Lucida Console"/>
                <a:cs typeface="Lucida Console"/>
              </a:rPr>
              <a:t> </a:t>
            </a:r>
            <a:r>
              <a:rPr sz="600" spc="15" dirty="0">
                <a:latin typeface="Lucida Console"/>
                <a:cs typeface="Lucida Console"/>
              </a:rPr>
              <a:t>components");</a:t>
            </a:r>
            <a:endParaRPr sz="600">
              <a:latin typeface="Lucida Console"/>
              <a:cs typeface="Lucida Console"/>
            </a:endParaRPr>
          </a:p>
          <a:p>
            <a:pPr marL="442595" marR="2185035">
              <a:lnSpc>
                <a:spcPct val="148900"/>
              </a:lnSpc>
            </a:pPr>
            <a:r>
              <a:rPr sz="600" spc="15" dirty="0">
                <a:latin typeface="Lucida Console"/>
                <a:cs typeface="Lucida Console"/>
              </a:rPr>
              <a:t>frame.setDefaultCloseOperation(JFrame.EXIT_ON_CLOSE);  frame.setVisible(true);</a:t>
            </a:r>
            <a:endParaRPr sz="600">
              <a:latin typeface="Lucida Console"/>
              <a:cs typeface="Lucida Console"/>
            </a:endParaRPr>
          </a:p>
          <a:p>
            <a:pPr marL="25019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}</a:t>
            </a:r>
            <a:endParaRPr sz="6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350"/>
              </a:spcBef>
            </a:pPr>
            <a:r>
              <a:rPr sz="600" spc="15" dirty="0">
                <a:latin typeface="Lucida Console"/>
                <a:cs typeface="Lucida Console"/>
              </a:rPr>
              <a:t>}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622682"/>
            <a:ext cx="5327015" cy="68580"/>
          </a:xfrm>
          <a:custGeom>
            <a:avLst/>
            <a:gdLst/>
            <a:ahLst/>
            <a:cxnLst/>
            <a:rect l="l" t="t" r="r" b="b"/>
            <a:pathLst>
              <a:path w="5327015" h="68579">
                <a:moveTo>
                  <a:pt x="0" y="0"/>
                </a:moveTo>
                <a:lnTo>
                  <a:pt x="5326634" y="0"/>
                </a:lnTo>
                <a:lnTo>
                  <a:pt x="5326634" y="68072"/>
                </a:lnTo>
                <a:lnTo>
                  <a:pt x="0" y="6807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15" dirty="0"/>
              <a:t>20.1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" y="813688"/>
            <a:ext cx="578040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70"/>
              </a:lnSpc>
            </a:pPr>
            <a:r>
              <a:rPr sz="1250" dirty="0">
                <a:latin typeface="Arial"/>
                <a:cs typeface="Arial"/>
              </a:rPr>
              <a:t>What happens if you place two buttons in the northern position of a border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layout?  Try it out with a small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program.</a:t>
            </a:r>
          </a:p>
          <a:p>
            <a:pPr marL="298450">
              <a:lnSpc>
                <a:spcPct val="100000"/>
              </a:lnSpc>
              <a:spcBef>
                <a:spcPts val="820"/>
              </a:spcBef>
            </a:pPr>
            <a:r>
              <a:rPr sz="1500" b="1" dirty="0">
                <a:latin typeface="Arial"/>
                <a:cs typeface="Arial"/>
              </a:rPr>
              <a:t>Answer: </a:t>
            </a:r>
            <a:r>
              <a:rPr sz="1500" spc="-60" dirty="0">
                <a:latin typeface="Lucida Sans Unicode"/>
                <a:cs typeface="Lucida Sans Unicode"/>
              </a:rPr>
              <a:t>Only </a:t>
            </a:r>
            <a:r>
              <a:rPr sz="1500" spc="-85" dirty="0">
                <a:latin typeface="Lucida Sans Unicode"/>
                <a:cs typeface="Lucida Sans Unicode"/>
              </a:rPr>
              <a:t>the </a:t>
            </a:r>
            <a:r>
              <a:rPr sz="1500" spc="-55" dirty="0">
                <a:latin typeface="Lucida Sans Unicode"/>
                <a:cs typeface="Lucida Sans Unicode"/>
              </a:rPr>
              <a:t>second </a:t>
            </a:r>
            <a:r>
              <a:rPr sz="1500" spc="-65" dirty="0">
                <a:latin typeface="Lucida Sans Unicode"/>
                <a:cs typeface="Lucida Sans Unicode"/>
              </a:rPr>
              <a:t>one </a:t>
            </a:r>
            <a:r>
              <a:rPr sz="1500" spc="-60" dirty="0">
                <a:latin typeface="Lucida Sans Unicode"/>
                <a:cs typeface="Lucida Sans Unicode"/>
              </a:rPr>
              <a:t>is</a:t>
            </a:r>
            <a:r>
              <a:rPr sz="1500" spc="-85" dirty="0">
                <a:latin typeface="Lucida Sans Unicode"/>
                <a:cs typeface="Lucida Sans Unicode"/>
              </a:rPr>
              <a:t> </a:t>
            </a:r>
            <a:r>
              <a:rPr sz="1500" spc="-65" dirty="0">
                <a:latin typeface="Lucida Sans Unicode"/>
                <a:cs typeface="Lucida Sans Unicode"/>
              </a:rPr>
              <a:t>displayed.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4437</Words>
  <Application>Microsoft Office PowerPoint</Application>
  <PresentationFormat>Custom</PresentationFormat>
  <Paragraphs>690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Chapter 20 – Graphical User Interfaces</vt:lpstr>
      <vt:lpstr>Chapter Goals</vt:lpstr>
      <vt:lpstr>Layout Management</vt:lpstr>
      <vt:lpstr>Border Layout</vt:lpstr>
      <vt:lpstr>Grid Layout</vt:lpstr>
      <vt:lpstr>Achieving Complex Layouts</vt:lpstr>
      <vt:lpstr>Using Inheritance</vt:lpstr>
      <vt:lpstr>Using Inheritance</vt:lpstr>
      <vt:lpstr>Self Check 20.1</vt:lpstr>
      <vt:lpstr>Self Check 20.2</vt:lpstr>
      <vt:lpstr>Self Check 20.3</vt:lpstr>
      <vt:lpstr>Self Check 20.4</vt:lpstr>
      <vt:lpstr>Self Check 20.5</vt:lpstr>
      <vt:lpstr>Self Check 20.6</vt:lpstr>
      <vt:lpstr>Self Check 20.7</vt:lpstr>
      <vt:lpstr>Self Check 20.8</vt:lpstr>
      <vt:lpstr>Common Error 20.1</vt:lpstr>
      <vt:lpstr>Processing Text Input</vt:lpstr>
      <vt:lpstr>Add a Label and a Button</vt:lpstr>
      <vt:lpstr>section_2_1/InvestmentFrame2.java</vt:lpstr>
      <vt:lpstr>Text Areas</vt:lpstr>
      <vt:lpstr>TextComponent Class</vt:lpstr>
      <vt:lpstr>Scrolling</vt:lpstr>
      <vt:lpstr>section_2_2/InvestmentFrame3.java</vt:lpstr>
      <vt:lpstr>Self Check 20.9</vt:lpstr>
      <vt:lpstr>Self Check 20.10</vt:lpstr>
      <vt:lpstr>Self Check 20.11</vt:lpstr>
      <vt:lpstr>Self Check 20.12</vt:lpstr>
      <vt:lpstr>Self Check 20.13</vt:lpstr>
      <vt:lpstr>Choices</vt:lpstr>
      <vt:lpstr>Radio Buttons</vt:lpstr>
      <vt:lpstr>Radio Button Panels</vt:lpstr>
      <vt:lpstr>User Interface Components</vt:lpstr>
      <vt:lpstr>Check Boxes</vt:lpstr>
      <vt:lpstr>Combo Boxes</vt:lpstr>
      <vt:lpstr>Adding and Selecting Items</vt:lpstr>
      <vt:lpstr>Handling Input Events</vt:lpstr>
      <vt:lpstr>FontViewer</vt:lpstr>
      <vt:lpstr>section_3/FontViewer.java</vt:lpstr>
      <vt:lpstr>section_3/FontFrame.java</vt:lpstr>
      <vt:lpstr>Self Check 20.14</vt:lpstr>
      <vt:lpstr>Self Check 20.15</vt:lpstr>
      <vt:lpstr>Self Check 20.16</vt:lpstr>
      <vt:lpstr>Self Check 20.17</vt:lpstr>
      <vt:lpstr>Self Check 20.18</vt:lpstr>
      <vt:lpstr>Self Check 20.19</vt:lpstr>
      <vt:lpstr>Designing a User Interface</vt:lpstr>
      <vt:lpstr>Designing a User Interface</vt:lpstr>
      <vt:lpstr>Use a GUI Builder</vt:lpstr>
      <vt:lpstr>Use a GUI Builder</vt:lpstr>
      <vt:lpstr>Menus</vt:lpstr>
      <vt:lpstr>Menus</vt:lpstr>
      <vt:lpstr>Menus</vt:lpstr>
      <vt:lpstr>Menus</vt:lpstr>
      <vt:lpstr>Menus</vt:lpstr>
      <vt:lpstr>Menus</vt:lpstr>
      <vt:lpstr>section_4/FontViewer2.java</vt:lpstr>
      <vt:lpstr>section_4/FontFrame2.java</vt:lpstr>
      <vt:lpstr>Self Check 20.20</vt:lpstr>
      <vt:lpstr>Self Check 20.21</vt:lpstr>
      <vt:lpstr>Self Check 20.22</vt:lpstr>
      <vt:lpstr>Self Check 20.23</vt:lpstr>
      <vt:lpstr>Self Check 20.24</vt:lpstr>
      <vt:lpstr>Exploring the Swing Documentation</vt:lpstr>
      <vt:lpstr>JSlider Documentation and Use</vt:lpstr>
      <vt:lpstr>SwingSet Demo</vt:lpstr>
      <vt:lpstr>JSlider Constructor Choice</vt:lpstr>
      <vt:lpstr>JSlider Event Handling</vt:lpstr>
      <vt:lpstr>Slide 69</vt:lpstr>
      <vt:lpstr>JSlider Event Handling</vt:lpstr>
      <vt:lpstr>section_5/ColorViewer.java</vt:lpstr>
      <vt:lpstr>section_5/ColorFrame.java</vt:lpstr>
      <vt:lpstr>Self Check 20.25</vt:lpstr>
      <vt:lpstr>Self Check 20.26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GDonini</dc:creator>
  <cp:lastModifiedBy>GD</cp:lastModifiedBy>
  <cp:revision>4</cp:revision>
  <dcterms:created xsi:type="dcterms:W3CDTF">2016-01-21T05:38:43Z</dcterms:created>
  <dcterms:modified xsi:type="dcterms:W3CDTF">2016-01-23T05:39:39Z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2016-01-21T00:00:00Z</vt:filetime>
  </property>
</Properties>
</file>