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3" r:id="rId43"/>
    <p:sldId id="304" r:id="rId44"/>
    <p:sldId id="306" r:id="rId45"/>
    <p:sldId id="308" r:id="rId46"/>
    <p:sldId id="309" r:id="rId47"/>
    <p:sldId id="310" r:id="rId48"/>
    <p:sldId id="311" r:id="rId49"/>
    <p:sldId id="312" r:id="rId50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49234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266446"/>
            <a:ext cx="5969000" cy="33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854456"/>
            <a:ext cx="5969000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localhost\Users\Mili\Downloads\BJ6_LectureSlides\ch21\code\section_2\CaesarCiph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localhost\Users\Mili\Downloads\BJ6_LectureSlides\ch21\code\section_2\CaesarEncrypto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localhost\Users\Mili\Downloads\BJ6_LectureSlides\ch21\code\section_3\BankSimulato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localhost\Users\Mili\Downloads\BJ6_LectureSlides\ch21\code\section_3\BankData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localhost\Users\Mili\Downloads\BJ6_LectureSlides\ch21\code\section_4\Bank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localhost\Users\Mili\Downloads\BJ6_LectureSlides\ch21\code\section_4\Serial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orstmann.com/bigjava/duke.gif" TargetMode="External"/><Relationship Id="rId2" Type="http://schemas.openxmlformats.org/officeDocument/2006/relationships/hyperlink" Target="http://bigjava.co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69264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83464"/>
            <a:ext cx="32524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20"/>
              </a:lnSpc>
            </a:pPr>
            <a:r>
              <a:rPr spc="105" dirty="0"/>
              <a:t>Chapter </a:t>
            </a:r>
            <a:r>
              <a:rPr spc="110" dirty="0"/>
              <a:t>21 </a:t>
            </a:r>
            <a:r>
              <a:rPr spc="285" dirty="0"/>
              <a:t>–</a:t>
            </a:r>
            <a:r>
              <a:rPr spc="-185" dirty="0"/>
              <a:t> </a:t>
            </a:r>
            <a:r>
              <a:rPr spc="130" dirty="0"/>
              <a:t>Advanced  </a:t>
            </a:r>
            <a:r>
              <a:rPr spc="135" dirty="0"/>
              <a:t>Input/Output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828800" y="1219200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Binary</a:t>
            </a:r>
            <a:r>
              <a:rPr spc="-45" dirty="0"/>
              <a:t> </a:t>
            </a:r>
            <a:r>
              <a:rPr spc="12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26901"/>
            <a:ext cx="518287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Arial"/>
                <a:cs typeface="Arial"/>
              </a:rPr>
              <a:t>Use write method of OutputStream class to write 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single  byte: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485902"/>
            <a:ext cx="5194300" cy="504368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OutputStream out = . .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.;</a:t>
            </a:r>
            <a:endParaRPr sz="950" dirty="0">
              <a:latin typeface="Courier" charset="0"/>
              <a:cs typeface="Courier" charset="0"/>
            </a:endParaRPr>
          </a:p>
          <a:p>
            <a:pPr marL="57150" marR="1490345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int value = . . .; // should be between 0 and 255  out.write(value);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816" y="224942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281" y="2098162"/>
            <a:ext cx="520001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600" spc="5" dirty="0">
                <a:latin typeface="Arial"/>
                <a:cs typeface="Arial"/>
              </a:rPr>
              <a:t>Use the </a:t>
            </a:r>
            <a:r>
              <a:rPr sz="1600" spc="5" dirty="0">
                <a:latin typeface="Courier" charset="0"/>
                <a:cs typeface="Courier" charset="0"/>
              </a:rPr>
              <a:t>try</a:t>
            </a:r>
            <a:r>
              <a:rPr sz="1600" spc="5" dirty="0">
                <a:latin typeface="Arial"/>
                <a:cs typeface="Arial"/>
              </a:rPr>
              <a:t>-with-resources statement to ensure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open  </a:t>
            </a:r>
            <a:r>
              <a:rPr sz="1600" dirty="0">
                <a:latin typeface="Arial"/>
                <a:cs typeface="Arial"/>
              </a:rPr>
              <a:t>files </a:t>
            </a:r>
            <a:r>
              <a:rPr sz="1600" spc="5" dirty="0">
                <a:latin typeface="Arial"/>
                <a:cs typeface="Arial"/>
              </a:rPr>
              <a:t>are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closed: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268" y="2766062"/>
            <a:ext cx="5194300" cy="807272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95"/>
              </a:spcBef>
            </a:pPr>
            <a:r>
              <a:rPr sz="750" spc="10" dirty="0">
                <a:latin typeface="Courier" charset="0"/>
                <a:cs typeface="Courier" charset="0"/>
              </a:rPr>
              <a:t>try (InputStream in = . . ., OutputStream out = . .</a:t>
            </a:r>
            <a:r>
              <a:rPr sz="750" spc="9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.)</a:t>
            </a:r>
            <a:endParaRPr sz="7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250"/>
              </a:spcBef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34950">
              <a:lnSpc>
                <a:spcPct val="100000"/>
              </a:lnSpc>
              <a:spcBef>
                <a:spcPts val="250"/>
              </a:spcBef>
            </a:pPr>
            <a:r>
              <a:rPr sz="750" spc="10" dirty="0">
                <a:latin typeface="Comic Sans MS"/>
                <a:cs typeface="Comic Sans MS"/>
              </a:rPr>
              <a:t>Read from</a:t>
            </a:r>
            <a:r>
              <a:rPr sz="750" spc="175" dirty="0">
                <a:latin typeface="Comic Sans MS"/>
                <a:cs typeface="Comic Sans MS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in.</a:t>
            </a:r>
            <a:endParaRPr sz="750" dirty="0">
              <a:latin typeface="Courier" charset="0"/>
              <a:cs typeface="Courier" charset="0"/>
            </a:endParaRPr>
          </a:p>
          <a:p>
            <a:pPr marL="234950">
              <a:lnSpc>
                <a:spcPct val="100000"/>
              </a:lnSpc>
              <a:spcBef>
                <a:spcPts val="250"/>
              </a:spcBef>
            </a:pPr>
            <a:r>
              <a:rPr sz="750" spc="10" dirty="0">
                <a:latin typeface="Comic Sans MS"/>
                <a:cs typeface="Comic Sans MS"/>
              </a:rPr>
              <a:t>Write to</a:t>
            </a:r>
            <a:r>
              <a:rPr sz="750" spc="170" dirty="0">
                <a:latin typeface="Comic Sans MS"/>
                <a:cs typeface="Comic Sans MS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out.</a:t>
            </a:r>
            <a:endParaRPr sz="7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250"/>
              </a:spcBef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An </a:t>
            </a:r>
            <a:r>
              <a:rPr spc="95" dirty="0"/>
              <a:t>Encryption</a:t>
            </a:r>
            <a:r>
              <a:rPr spc="-180" dirty="0"/>
              <a:t> </a:t>
            </a:r>
            <a:r>
              <a:rPr spc="14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87452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" y="222199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268833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7008" y="293522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826901"/>
            <a:ext cx="5240020" cy="22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Arial"/>
                <a:cs typeface="Arial"/>
              </a:rPr>
              <a:t>File encryption: To scramble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so that </a:t>
            </a:r>
            <a:r>
              <a:rPr sz="1600" dirty="0">
                <a:latin typeface="Arial"/>
                <a:cs typeface="Arial"/>
              </a:rPr>
              <a:t>it is </a:t>
            </a:r>
            <a:r>
              <a:rPr sz="1600" spc="5" dirty="0">
                <a:latin typeface="Arial"/>
                <a:cs typeface="Arial"/>
              </a:rPr>
              <a:t>readable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only  to those who know the encryption method and secret  keyword.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5" dirty="0">
                <a:latin typeface="Arial"/>
                <a:cs typeface="Arial"/>
              </a:rPr>
              <a:t>To use Caesar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cipher:</a:t>
            </a:r>
            <a:endParaRPr sz="1600">
              <a:latin typeface="Arial"/>
              <a:cs typeface="Arial"/>
            </a:endParaRPr>
          </a:p>
          <a:p>
            <a:pPr marL="381000" marR="827405">
              <a:lnSpc>
                <a:spcPct val="114999"/>
              </a:lnSpc>
              <a:spcBef>
                <a:spcPts val="785"/>
              </a:spcBef>
            </a:pPr>
            <a:r>
              <a:rPr sz="1200" spc="15" dirty="0">
                <a:latin typeface="Arial"/>
                <a:cs typeface="Arial"/>
              </a:rPr>
              <a:t>Choose encryption key – a number between 1 and 25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that  indicates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shift to </a:t>
            </a:r>
            <a:r>
              <a:rPr sz="1200" spc="15" dirty="0">
                <a:latin typeface="Arial"/>
                <a:cs typeface="Arial"/>
              </a:rPr>
              <a:t>be used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encrypting each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byte.</a:t>
            </a:r>
            <a:endParaRPr sz="1200">
              <a:latin typeface="Arial"/>
              <a:cs typeface="Arial"/>
            </a:endParaRPr>
          </a:p>
          <a:p>
            <a:pPr marL="381000" marR="1125220">
              <a:lnSpc>
                <a:spcPct val="135000"/>
              </a:lnSpc>
              <a:spcBef>
                <a:spcPts val="70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the key </a:t>
            </a:r>
            <a:r>
              <a:rPr sz="1200" spc="10" dirty="0">
                <a:latin typeface="Arial"/>
                <a:cs typeface="Arial"/>
              </a:rPr>
              <a:t>is 3, </a:t>
            </a:r>
            <a:r>
              <a:rPr sz="1200" spc="15" dirty="0">
                <a:latin typeface="Arial"/>
                <a:cs typeface="Arial"/>
              </a:rPr>
              <a:t>replace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with </a:t>
            </a:r>
            <a:r>
              <a:rPr sz="1200" spc="15" dirty="0">
                <a:latin typeface="Arial"/>
                <a:cs typeface="Arial"/>
              </a:rPr>
              <a:t>D, </a:t>
            </a:r>
            <a:r>
              <a:rPr sz="1200" spc="20" dirty="0">
                <a:latin typeface="Arial"/>
                <a:cs typeface="Arial"/>
              </a:rPr>
              <a:t>B </a:t>
            </a:r>
            <a:r>
              <a:rPr sz="1200" spc="10" dirty="0">
                <a:latin typeface="Arial"/>
                <a:cs typeface="Arial"/>
              </a:rPr>
              <a:t>with </a:t>
            </a:r>
            <a:r>
              <a:rPr sz="1200" spc="15" dirty="0">
                <a:latin typeface="Arial"/>
                <a:cs typeface="Arial"/>
              </a:rPr>
              <a:t>E,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 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decrypt, </a:t>
            </a:r>
            <a:r>
              <a:rPr sz="1200" spc="15" dirty="0">
                <a:latin typeface="Arial"/>
                <a:cs typeface="Arial"/>
              </a:rPr>
              <a:t>use the negative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the encryption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key.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6696" y="3145535"/>
            <a:ext cx="5010912" cy="70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81" y="3856735"/>
            <a:ext cx="260985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Figure 2 </a:t>
            </a:r>
            <a:r>
              <a:rPr sz="1600" spc="5" dirty="0">
                <a:latin typeface="Arial"/>
                <a:cs typeface="Arial"/>
              </a:rPr>
              <a:t>The Caesar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Cipher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An </a:t>
            </a:r>
            <a:r>
              <a:rPr spc="95" dirty="0"/>
              <a:t>Encryption</a:t>
            </a:r>
            <a:r>
              <a:rPr spc="-180" dirty="0"/>
              <a:t> </a:t>
            </a:r>
            <a:r>
              <a:rPr spc="14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66647"/>
            <a:ext cx="105029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Encryption: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140" y="1202438"/>
            <a:ext cx="5074920" cy="1528752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61594" marR="3441065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int next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in.read();  if (next ==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-1)</a:t>
            </a:r>
            <a:endParaRPr sz="95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83845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done 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true;</a:t>
            </a:r>
            <a:endParaRPr sz="95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else</a:t>
            </a:r>
            <a:endParaRPr sz="95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83845" marR="2552700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int encrypted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encrypt(next);  out.write(encrypted);</a:t>
            </a:r>
            <a:endParaRPr sz="95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section_2/</a:t>
            </a:r>
            <a:r>
              <a:rPr spc="90" dirty="0">
                <a:solidFill>
                  <a:srgbClr val="000080"/>
                </a:solidFill>
                <a:hlinkClick r:id="rId2"/>
              </a:rPr>
              <a:t>CaesarCipher.java</a:t>
            </a:r>
          </a:p>
        </p:txBody>
      </p:sp>
      <p:sp>
        <p:nvSpPr>
          <p:cNvPr id="3" name="object 3"/>
          <p:cNvSpPr/>
          <p:nvPr/>
        </p:nvSpPr>
        <p:spPr>
          <a:xfrm>
            <a:off x="690372" y="864111"/>
            <a:ext cx="5953125" cy="1381125"/>
          </a:xfrm>
          <a:custGeom>
            <a:avLst/>
            <a:gdLst/>
            <a:ahLst/>
            <a:cxnLst/>
            <a:rect l="l" t="t" r="r" b="b"/>
            <a:pathLst>
              <a:path w="5953125" h="1381125">
                <a:moveTo>
                  <a:pt x="0" y="0"/>
                </a:moveTo>
                <a:lnTo>
                  <a:pt x="5952744" y="0"/>
                </a:lnTo>
                <a:lnTo>
                  <a:pt x="5952744" y="1380744"/>
                </a:lnTo>
                <a:lnTo>
                  <a:pt x="0" y="13807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8065" y="937259"/>
            <a:ext cx="2237105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266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java.io.InputStream;</a:t>
            </a:r>
            <a:endParaRPr sz="900">
              <a:latin typeface="Courier New"/>
              <a:cs typeface="Courier New"/>
            </a:endParaRPr>
          </a:p>
          <a:p>
            <a:pPr marL="2260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266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java.io.OutputStream;</a:t>
            </a:r>
            <a:endParaRPr sz="900">
              <a:latin typeface="Courier New"/>
              <a:cs typeface="Courier New"/>
            </a:endParaRPr>
          </a:p>
          <a:p>
            <a:pPr marL="2260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266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011" y="1485900"/>
            <a:ext cx="315277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25"/>
              </a:lnSpc>
            </a:pPr>
            <a:r>
              <a:rPr sz="900" spc="20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226060" marR="5080">
              <a:lnSpc>
                <a:spcPts val="1300"/>
              </a:lnSpc>
              <a:spcBef>
                <a:spcPts val="55"/>
              </a:spcBef>
            </a:pP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This class encrypts files using the Caesar cipher.  For decryption, use an encryptor whose key is</a:t>
            </a:r>
            <a:r>
              <a:rPr sz="115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the  negative of the encryption</a:t>
            </a:r>
            <a:r>
              <a:rPr sz="115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key.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070"/>
              </a:lnSpc>
            </a:pPr>
            <a:r>
              <a:rPr sz="900" spc="20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40" y="868680"/>
            <a:ext cx="14630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3096" y="868680"/>
            <a:ext cx="155448" cy="246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section_2/</a:t>
            </a:r>
            <a:r>
              <a:rPr spc="85" dirty="0">
                <a:solidFill>
                  <a:srgbClr val="000080"/>
                </a:solidFill>
                <a:hlinkClick r:id="rId2"/>
              </a:rPr>
              <a:t>CaesarEncryptor.java</a:t>
            </a:r>
          </a:p>
        </p:txBody>
      </p:sp>
      <p:sp>
        <p:nvSpPr>
          <p:cNvPr id="3" name="object 3"/>
          <p:cNvSpPr/>
          <p:nvPr/>
        </p:nvSpPr>
        <p:spPr>
          <a:xfrm>
            <a:off x="690372" y="864111"/>
            <a:ext cx="5953125" cy="1381125"/>
          </a:xfrm>
          <a:custGeom>
            <a:avLst/>
            <a:gdLst/>
            <a:ahLst/>
            <a:cxnLst/>
            <a:rect l="l" t="t" r="r" b="b"/>
            <a:pathLst>
              <a:path w="5953125" h="1381125">
                <a:moveTo>
                  <a:pt x="0" y="0"/>
                </a:moveTo>
                <a:lnTo>
                  <a:pt x="5952744" y="0"/>
                </a:lnTo>
                <a:lnTo>
                  <a:pt x="5952744" y="1380744"/>
                </a:lnTo>
                <a:lnTo>
                  <a:pt x="0" y="13807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0765" y="937259"/>
            <a:ext cx="2496820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java.io.File;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java.io.FileInputStream;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java.io.FileOutputStream;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java.io.InputStream;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java.io.OutputStream;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java.util.Scanner;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13360" algn="l"/>
              </a:tabLst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900" spc="20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240" y="868680"/>
            <a:ext cx="14630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3096" y="868680"/>
            <a:ext cx="15544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27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pc="-5" dirty="0"/>
              <a:t>Why</a:t>
            </a:r>
            <a:r>
              <a:rPr spc="-10" dirty="0"/>
              <a:t> </a:t>
            </a:r>
            <a:r>
              <a:rPr spc="-5" dirty="0"/>
              <a:t>does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>
                <a:latin typeface="Courier" charset="0"/>
                <a:cs typeface="Courier" charset="0"/>
              </a:rPr>
              <a:t>read</a:t>
            </a:r>
            <a:r>
              <a:rPr spc="-450" dirty="0">
                <a:latin typeface="Courier" charset="0"/>
                <a:cs typeface="Courier" charset="0"/>
              </a:rPr>
              <a:t> </a:t>
            </a:r>
            <a:r>
              <a:rPr spc="-5" dirty="0"/>
              <a:t>method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>
                <a:latin typeface="Courier" charset="0"/>
                <a:cs typeface="Courier" charset="0"/>
              </a:rPr>
              <a:t>InputStream</a:t>
            </a:r>
            <a:r>
              <a:rPr spc="-450" dirty="0">
                <a:latin typeface="Courier" charset="0"/>
                <a:cs typeface="Courier" charset="0"/>
              </a:rPr>
              <a:t> </a:t>
            </a:r>
            <a:r>
              <a:rPr spc="-5" dirty="0"/>
              <a:t>class</a:t>
            </a:r>
            <a:r>
              <a:rPr spc="-10" dirty="0"/>
              <a:t> </a:t>
            </a:r>
            <a:r>
              <a:rPr spc="-5" dirty="0"/>
              <a:t>return</a:t>
            </a:r>
            <a:r>
              <a:rPr spc="-10" dirty="0"/>
              <a:t> </a:t>
            </a:r>
            <a:r>
              <a:rPr spc="-5" dirty="0"/>
              <a:t>an</a:t>
            </a:r>
            <a:r>
              <a:rPr spc="-10" dirty="0"/>
              <a:t> </a:t>
            </a:r>
            <a:r>
              <a:rPr spc="-5" dirty="0">
                <a:latin typeface="Courier" charset="0"/>
                <a:cs typeface="Courier" charset="0"/>
              </a:rPr>
              <a:t>int</a:t>
            </a:r>
            <a:r>
              <a:rPr spc="-450" dirty="0">
                <a:latin typeface="Courier" charset="0"/>
                <a:cs typeface="Courier" charset="0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not  a</a:t>
            </a:r>
            <a:r>
              <a:rPr spc="-105" dirty="0"/>
              <a:t> </a:t>
            </a:r>
            <a:r>
              <a:rPr spc="-5" dirty="0">
                <a:latin typeface="Courier" charset="0"/>
                <a:cs typeface="Courier" charset="0"/>
              </a:rPr>
              <a:t>byte</a:t>
            </a:r>
            <a:r>
              <a:rPr spc="-5" dirty="0"/>
              <a:t>?</a:t>
            </a:r>
          </a:p>
          <a:p>
            <a:pPr marL="319405" marR="381635">
              <a:lnSpc>
                <a:spcPct val="116300"/>
              </a:lnSpc>
              <a:spcBef>
                <a:spcPts val="625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5" dirty="0">
                <a:latin typeface="Arial"/>
                <a:cs typeface="Arial"/>
              </a:rPr>
              <a:t>returns a special value of -1 to indicate that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no  more input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available.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5" dirty="0">
                <a:latin typeface="Arial"/>
                <a:cs typeface="Arial"/>
              </a:rPr>
              <a:t>the return type were byte, no  special value would be available that could be  distinguished from a legal data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value.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27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52678"/>
            <a:ext cx="532765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Decrypt the following message: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Khoor/#Zruog$</a:t>
            </a:r>
            <a:r>
              <a:rPr sz="1350" spc="-5" dirty="0">
                <a:latin typeface="Arial"/>
                <a:cs typeface="Arial"/>
              </a:rPr>
              <a:t>.</a:t>
            </a:r>
            <a:endParaRPr sz="1350" dirty="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  <a:spcBef>
                <a:spcPts val="935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dirty="0">
                <a:latin typeface="Arial"/>
                <a:cs typeface="Arial"/>
              </a:rPr>
              <a:t>It is </a:t>
            </a:r>
            <a:r>
              <a:rPr sz="1600" spc="5" dirty="0">
                <a:latin typeface="Arial"/>
                <a:cs typeface="Arial"/>
              </a:rPr>
              <a:t>"Hello, World!", encrypted with a key of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3.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27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54456"/>
            <a:ext cx="584898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80"/>
              </a:lnSpc>
            </a:pPr>
            <a:r>
              <a:rPr sz="1350" spc="-5" dirty="0">
                <a:latin typeface="Arial"/>
                <a:cs typeface="Arial"/>
              </a:rPr>
              <a:t>Can you use the sample program from this section to encrypt a binary file, for  example, an image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file?</a:t>
            </a:r>
            <a:endParaRPr sz="1350" dirty="0">
              <a:latin typeface="Arial"/>
              <a:cs typeface="Arial"/>
            </a:endParaRPr>
          </a:p>
          <a:p>
            <a:pPr marL="319405" marR="192405">
              <a:lnSpc>
                <a:spcPct val="116300"/>
              </a:lnSpc>
              <a:spcBef>
                <a:spcPts val="58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Yes—the program uses input and 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streams  and encrypts each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byte.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Random</a:t>
            </a:r>
            <a:r>
              <a:rPr spc="-45" dirty="0"/>
              <a:t> </a:t>
            </a:r>
            <a:r>
              <a:rPr spc="150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3075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" y="165506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9202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7008" y="21671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7008" y="24140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0281" y="866647"/>
            <a:ext cx="4704715" cy="166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Sequential access: </a:t>
            </a:r>
            <a:r>
              <a:rPr sz="1600" spc="5" dirty="0">
                <a:latin typeface="Arial"/>
                <a:cs typeface="Arial"/>
              </a:rPr>
              <a:t>process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one byte at 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time.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b="1" spc="5" dirty="0">
                <a:latin typeface="Arial"/>
                <a:cs typeface="Arial"/>
              </a:rPr>
              <a:t>Random access: </a:t>
            </a:r>
            <a:r>
              <a:rPr sz="1600" spc="5" dirty="0">
                <a:latin typeface="Arial"/>
                <a:cs typeface="Arial"/>
              </a:rPr>
              <a:t>access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at arbitrary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locations.</a:t>
            </a:r>
            <a:endParaRPr sz="16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000"/>
              </a:spcBef>
            </a:pPr>
            <a:r>
              <a:rPr sz="1200" spc="15" dirty="0">
                <a:latin typeface="Arial"/>
                <a:cs typeface="Arial"/>
              </a:rPr>
              <a:t>Only </a:t>
            </a:r>
            <a:r>
              <a:rPr sz="1200" spc="10" dirty="0">
                <a:latin typeface="Arial"/>
                <a:cs typeface="Arial"/>
              </a:rPr>
              <a:t>disk files </a:t>
            </a:r>
            <a:r>
              <a:rPr sz="1200" spc="15" dirty="0">
                <a:latin typeface="Arial"/>
                <a:cs typeface="Arial"/>
              </a:rPr>
              <a:t>support random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access.</a:t>
            </a:r>
            <a:endParaRPr sz="12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45"/>
              </a:spcBef>
            </a:pPr>
            <a:r>
              <a:rPr sz="1200" spc="20" dirty="0">
                <a:latin typeface="Courier" charset="0"/>
                <a:cs typeface="Courier" charset="0"/>
              </a:rPr>
              <a:t>System.in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System.out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not.</a:t>
            </a:r>
            <a:endParaRPr sz="1200" dirty="0">
              <a:latin typeface="Arial"/>
              <a:cs typeface="Arial"/>
            </a:endParaRPr>
          </a:p>
          <a:p>
            <a:pPr marL="381000" marR="963930">
              <a:lnSpc>
                <a:spcPct val="135000"/>
              </a:lnSpc>
            </a:pP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0" dirty="0">
                <a:latin typeface="Arial"/>
                <a:cs typeface="Arial"/>
              </a:rPr>
              <a:t>disk file </a:t>
            </a:r>
            <a:r>
              <a:rPr sz="1200" spc="15" dirty="0">
                <a:latin typeface="Arial"/>
                <a:cs typeface="Arial"/>
              </a:rPr>
              <a:t>has a </a:t>
            </a:r>
            <a:r>
              <a:rPr sz="1200" spc="10" dirty="0">
                <a:latin typeface="Arial"/>
                <a:cs typeface="Arial"/>
              </a:rPr>
              <a:t>special </a:t>
            </a:r>
            <a:r>
              <a:rPr sz="1200" b="1" spc="10" dirty="0">
                <a:latin typeface="Arial"/>
                <a:cs typeface="Arial"/>
              </a:rPr>
              <a:t>file </a:t>
            </a:r>
            <a:r>
              <a:rPr sz="1200" b="1" spc="15" dirty="0">
                <a:latin typeface="Arial"/>
                <a:cs typeface="Arial"/>
              </a:rPr>
              <a:t>pointer </a:t>
            </a:r>
            <a:r>
              <a:rPr sz="1200" spc="10" dirty="0">
                <a:latin typeface="Arial"/>
                <a:cs typeface="Arial"/>
              </a:rPr>
              <a:t>position.  </a:t>
            </a:r>
            <a:r>
              <a:rPr sz="1200" spc="20" dirty="0">
                <a:latin typeface="Arial"/>
                <a:cs typeface="Arial"/>
              </a:rPr>
              <a:t>Read </a:t>
            </a:r>
            <a:r>
              <a:rPr sz="1200" spc="10" dirty="0">
                <a:latin typeface="Arial"/>
                <a:cs typeface="Arial"/>
              </a:rPr>
              <a:t>or write at pointer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position.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863" y="2734055"/>
            <a:ext cx="4489704" cy="133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5017" y="4030471"/>
            <a:ext cx="379412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Figure 3 </a:t>
            </a:r>
            <a:r>
              <a:rPr sz="1600" spc="5" dirty="0">
                <a:latin typeface="Arial"/>
                <a:cs typeface="Arial"/>
              </a:rPr>
              <a:t>Sequential and Random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RandomAccessFile</a:t>
            </a:r>
            <a:r>
              <a:rPr spc="-20" dirty="0"/>
              <a:t> </a:t>
            </a:r>
            <a:r>
              <a:rPr spc="19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132588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" y="1572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81" y="866647"/>
            <a:ext cx="2576195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Open a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with open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mode:</a:t>
            </a:r>
            <a:endParaRPr sz="1600">
              <a:latin typeface="Arial"/>
              <a:cs typeface="Arial"/>
            </a:endParaRPr>
          </a:p>
          <a:p>
            <a:pPr marL="381000" marR="335280">
              <a:lnSpc>
                <a:spcPct val="135000"/>
              </a:lnSpc>
              <a:spcBef>
                <a:spcPts val="495"/>
              </a:spcBef>
            </a:pPr>
            <a:r>
              <a:rPr sz="1200" spc="15" dirty="0">
                <a:latin typeface="Arial"/>
                <a:cs typeface="Arial"/>
              </a:rPr>
              <a:t>Reading only </a:t>
            </a:r>
            <a:r>
              <a:rPr sz="1200" spc="10" dirty="0">
                <a:latin typeface="Arial"/>
                <a:cs typeface="Arial"/>
              </a:rPr>
              <a:t>("r").  </a:t>
            </a:r>
            <a:r>
              <a:rPr sz="1200" spc="15" dirty="0">
                <a:latin typeface="Arial"/>
                <a:cs typeface="Arial"/>
              </a:rPr>
              <a:t>Reading and </a:t>
            </a:r>
            <a:r>
              <a:rPr sz="1200" spc="10" dirty="0">
                <a:latin typeface="Arial"/>
                <a:cs typeface="Arial"/>
              </a:rPr>
              <a:t>writing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("rw").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268" y="1787656"/>
            <a:ext cx="5194300" cy="35522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RandomAccessFile f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=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new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RandomAcessFile("bank.dat","rw");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816" y="239573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0281" y="2283967"/>
            <a:ext cx="380555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move the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pointer to a specific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byte: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268" y="2628904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f.seek(position);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3816" y="309067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281" y="2978911"/>
            <a:ext cx="403352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get the current position of the </a:t>
            </a:r>
            <a:r>
              <a:rPr sz="1600" dirty="0">
                <a:latin typeface="Arial"/>
                <a:cs typeface="Arial"/>
              </a:rPr>
              <a:t>file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pointer: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1268" y="3323848"/>
            <a:ext cx="5194300" cy="35522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long position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f.getFilePointer();</a:t>
            </a:r>
            <a:endParaRPr sz="950" dirty="0">
              <a:latin typeface="Courier" charset="0"/>
              <a:cs typeface="Courier" charset="0"/>
            </a:endParaRPr>
          </a:p>
          <a:p>
            <a:pPr marL="353695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// of type "long" because files can be very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large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816" y="393192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281" y="3820159"/>
            <a:ext cx="3281679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find the number of bytes in 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1268" y="4165096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long fileLength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f.length();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Chapter</a:t>
            </a:r>
            <a:r>
              <a:rPr spc="-40" dirty="0"/>
              <a:t> </a:t>
            </a:r>
            <a:r>
              <a:rPr spc="155" dirty="0"/>
              <a:t>Goals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59536" y="886967"/>
            <a:ext cx="3653352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935" y="363512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7935" y="397345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935" y="430263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3429000"/>
            <a:ext cx="4967605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5120">
              <a:lnSpc>
                <a:spcPct val="138700"/>
              </a:lnSpc>
            </a:pPr>
            <a:r>
              <a:rPr sz="1600" spc="5" dirty="0">
                <a:latin typeface="Arial"/>
                <a:cs typeface="Arial"/>
              </a:rPr>
              <a:t>To become familiar with text and binary </a:t>
            </a:r>
            <a:r>
              <a:rPr sz="1600" dirty="0">
                <a:latin typeface="Arial"/>
                <a:cs typeface="Arial"/>
              </a:rPr>
              <a:t>file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formats  To learn about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encryption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360"/>
              </a:spcBef>
            </a:pPr>
            <a:r>
              <a:rPr sz="1600" spc="5" dirty="0">
                <a:latin typeface="Arial"/>
                <a:cs typeface="Arial"/>
              </a:rPr>
              <a:t>To understand when to use sequential and random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  </a:t>
            </a:r>
            <a:r>
              <a:rPr sz="1600" spc="5" dirty="0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381000" y="4737735"/>
            <a:ext cx="600170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605155" indent="-285750">
              <a:buFont typeface="Wingdings" charset="2"/>
              <a:buChar char="§"/>
            </a:pPr>
            <a:r>
              <a:rPr lang="en-US" sz="1600" b="0" kern="0" spc="5" smtClean="0">
                <a:latin typeface="Arial"/>
                <a:cs typeface="Arial"/>
              </a:rPr>
              <a:t>To read and write objects using</a:t>
            </a:r>
            <a:r>
              <a:rPr lang="en-US" sz="1600" b="0" kern="0" spc="-95" smtClean="0">
                <a:latin typeface="Arial"/>
                <a:cs typeface="Arial"/>
              </a:rPr>
              <a:t> </a:t>
            </a:r>
            <a:r>
              <a:rPr lang="en-US" sz="1600" b="0" kern="0" spc="5" smtClean="0">
                <a:latin typeface="Arial"/>
                <a:cs typeface="Arial"/>
              </a:rPr>
              <a:t>serialization</a:t>
            </a:r>
            <a:endParaRPr lang="en-US" sz="1600" kern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Bank </a:t>
            </a:r>
            <a:r>
              <a:rPr spc="110" dirty="0"/>
              <a:t>Account</a:t>
            </a:r>
            <a:r>
              <a:rPr spc="-130" dirty="0"/>
              <a:t> </a:t>
            </a:r>
            <a:r>
              <a:rPr spc="14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3075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816" y="192938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3816" y="254203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7008" y="28895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2455" y="3218688"/>
            <a:ext cx="4151376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7008" y="363931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81" y="804224"/>
            <a:ext cx="5229225" cy="294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5600"/>
              </a:lnSpc>
            </a:pPr>
            <a:r>
              <a:rPr sz="1600" spc="5" dirty="0">
                <a:latin typeface="Arial"/>
                <a:cs typeface="Arial"/>
              </a:rPr>
              <a:t>Use a random access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to store a set of bank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accounts.  Program lets you pick an account and deposit money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into  </a:t>
            </a:r>
            <a:r>
              <a:rPr sz="1600" dirty="0">
                <a:latin typeface="Arial"/>
                <a:cs typeface="Arial"/>
              </a:rPr>
              <a:t>it.</a:t>
            </a:r>
            <a:endParaRPr sz="1600">
              <a:latin typeface="Arial"/>
              <a:cs typeface="Arial"/>
            </a:endParaRPr>
          </a:p>
          <a:p>
            <a:pPr marL="12700" marR="38735" algn="just">
              <a:lnSpc>
                <a:spcPct val="116300"/>
              </a:lnSpc>
              <a:spcBef>
                <a:spcPts val="430"/>
              </a:spcBef>
            </a:pPr>
            <a:r>
              <a:rPr sz="1600" spc="5" dirty="0">
                <a:latin typeface="Arial"/>
                <a:cs typeface="Arial"/>
              </a:rPr>
              <a:t>To manipulate a data set in a </a:t>
            </a:r>
            <a:r>
              <a:rPr sz="1600" dirty="0">
                <a:latin typeface="Arial"/>
                <a:cs typeface="Arial"/>
              </a:rPr>
              <a:t>file, </a:t>
            </a:r>
            <a:r>
              <a:rPr sz="1600" spc="5" dirty="0">
                <a:latin typeface="Arial"/>
                <a:cs typeface="Arial"/>
              </a:rPr>
              <a:t>pay special attention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  data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formatting.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1600" spc="5" dirty="0">
                <a:latin typeface="Arial"/>
                <a:cs typeface="Arial"/>
              </a:rPr>
              <a:t>Suppose we store the data as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text:</a:t>
            </a:r>
            <a:endParaRPr sz="1600">
              <a:latin typeface="Arial"/>
              <a:cs typeface="Arial"/>
            </a:endParaRPr>
          </a:p>
          <a:p>
            <a:pPr marL="381000" marR="241300">
              <a:lnSpc>
                <a:spcPct val="114999"/>
              </a:lnSpc>
              <a:spcBef>
                <a:spcPts val="780"/>
              </a:spcBef>
            </a:pPr>
            <a:r>
              <a:rPr sz="1200" spc="15" dirty="0">
                <a:latin typeface="Arial"/>
                <a:cs typeface="Arial"/>
              </a:rPr>
              <a:t>Say account 1001 has a balance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$900, and account 1015 has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  balance </a:t>
            </a:r>
            <a:r>
              <a:rPr sz="1200" spc="10" dirty="0">
                <a:latin typeface="Arial"/>
                <a:cs typeface="Arial"/>
              </a:rPr>
              <a:t>of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Want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deposit $100 </a:t>
            </a:r>
            <a:r>
              <a:rPr sz="1200" spc="10" dirty="0">
                <a:latin typeface="Arial"/>
                <a:cs typeface="Arial"/>
              </a:rPr>
              <a:t>into </a:t>
            </a:r>
            <a:r>
              <a:rPr sz="1200" spc="15" dirty="0">
                <a:latin typeface="Arial"/>
                <a:cs typeface="Arial"/>
              </a:rPr>
              <a:t>account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1001: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2455" y="3758184"/>
            <a:ext cx="4151376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7008" y="44714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48896" y="4383023"/>
            <a:ext cx="182816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Writing </a:t>
            </a:r>
            <a:r>
              <a:rPr sz="1200" spc="15" dirty="0">
                <a:latin typeface="Arial"/>
                <a:cs typeface="Arial"/>
              </a:rPr>
              <a:t>out the </a:t>
            </a:r>
            <a:r>
              <a:rPr sz="1200" spc="20" dirty="0">
                <a:latin typeface="Arial"/>
                <a:cs typeface="Arial"/>
              </a:rPr>
              <a:t>new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2455" y="4590288"/>
            <a:ext cx="4151376" cy="530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Bank </a:t>
            </a:r>
            <a:r>
              <a:rPr spc="110" dirty="0"/>
              <a:t>Account</a:t>
            </a:r>
            <a:r>
              <a:rPr spc="-130" dirty="0"/>
              <a:t> </a:t>
            </a:r>
            <a:r>
              <a:rPr spc="14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132588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" y="1572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81966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334"/>
                </a:lnTo>
                <a:lnTo>
                  <a:pt x="5713" y="40119"/>
                </a:lnTo>
                <a:lnTo>
                  <a:pt x="1428" y="32989"/>
                </a:lnTo>
                <a:lnTo>
                  <a:pt x="0" y="22860"/>
                </a:lnTo>
                <a:lnTo>
                  <a:pt x="1428" y="12730"/>
                </a:lnTo>
                <a:lnTo>
                  <a:pt x="5713" y="5600"/>
                </a:lnTo>
                <a:lnTo>
                  <a:pt x="12857" y="1385"/>
                </a:lnTo>
                <a:lnTo>
                  <a:pt x="22860" y="0"/>
                </a:lnTo>
                <a:lnTo>
                  <a:pt x="32862" y="1385"/>
                </a:lnTo>
                <a:lnTo>
                  <a:pt x="40006" y="5600"/>
                </a:lnTo>
                <a:lnTo>
                  <a:pt x="44291" y="12730"/>
                </a:lnTo>
                <a:lnTo>
                  <a:pt x="45720" y="22860"/>
                </a:lnTo>
                <a:lnTo>
                  <a:pt x="44291" y="32989"/>
                </a:lnTo>
                <a:lnTo>
                  <a:pt x="40006" y="40119"/>
                </a:lnTo>
                <a:lnTo>
                  <a:pt x="32862" y="4433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816" y="214884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866647"/>
            <a:ext cx="4749800" cy="171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Better way to manipulate a data set in 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  <a:p>
            <a:pPr marL="381000" marR="738505">
              <a:lnSpc>
                <a:spcPct val="135000"/>
              </a:lnSpc>
              <a:spcBef>
                <a:spcPts val="495"/>
              </a:spcBef>
            </a:pPr>
            <a:r>
              <a:rPr sz="1200" spc="15" dirty="0">
                <a:latin typeface="Arial"/>
                <a:cs typeface="Arial"/>
              </a:rPr>
              <a:t>Give each value a </a:t>
            </a:r>
            <a:r>
              <a:rPr sz="1200" spc="10" dirty="0">
                <a:latin typeface="Arial"/>
                <a:cs typeface="Arial"/>
              </a:rPr>
              <a:t>fixed size that is sufficiently large.  </a:t>
            </a:r>
            <a:r>
              <a:rPr sz="1200" spc="15" dirty="0">
                <a:latin typeface="Arial"/>
                <a:cs typeface="Arial"/>
              </a:rPr>
              <a:t>Every record has the </a:t>
            </a:r>
            <a:r>
              <a:rPr sz="1200" spc="20" dirty="0">
                <a:latin typeface="Arial"/>
                <a:cs typeface="Arial"/>
              </a:rPr>
              <a:t>same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size.</a:t>
            </a:r>
            <a:endParaRPr sz="1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5"/>
              </a:spcBef>
            </a:pPr>
            <a:r>
              <a:rPr sz="1200" spc="15" dirty="0">
                <a:latin typeface="Arial"/>
                <a:cs typeface="Arial"/>
              </a:rPr>
              <a:t>Easy </a:t>
            </a:r>
            <a:r>
              <a:rPr sz="1200" spc="10" dirty="0">
                <a:latin typeface="Arial"/>
                <a:cs typeface="Arial"/>
              </a:rPr>
              <a:t>to skip quickly to </a:t>
            </a:r>
            <a:r>
              <a:rPr sz="1200" spc="15" dirty="0">
                <a:latin typeface="Arial"/>
                <a:cs typeface="Arial"/>
              </a:rPr>
              <a:t>a given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record.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6300"/>
              </a:lnSpc>
              <a:spcBef>
                <a:spcPts val="655"/>
              </a:spcBef>
            </a:pPr>
            <a:r>
              <a:rPr sz="1600" spc="5" dirty="0">
                <a:latin typeface="Arial"/>
                <a:cs typeface="Arial"/>
              </a:rPr>
              <a:t>To store numbers, </a:t>
            </a:r>
            <a:r>
              <a:rPr sz="1600" dirty="0">
                <a:latin typeface="Arial"/>
                <a:cs typeface="Arial"/>
              </a:rPr>
              <a:t>it is </a:t>
            </a:r>
            <a:r>
              <a:rPr sz="1600" spc="5" dirty="0">
                <a:latin typeface="Arial"/>
                <a:cs typeface="Arial"/>
              </a:rPr>
              <a:t>easier to store them 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binary  format.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Bank </a:t>
            </a:r>
            <a:r>
              <a:rPr spc="110" dirty="0"/>
              <a:t>Account</a:t>
            </a:r>
            <a:r>
              <a:rPr spc="-130" dirty="0"/>
              <a:t> </a:t>
            </a:r>
            <a:r>
              <a:rPr spc="14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5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32588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816" y="195682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81" y="875791"/>
            <a:ext cx="5099050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ourier" charset="0"/>
                <a:cs typeface="Courier" charset="0"/>
              </a:rPr>
              <a:t>RandomAccessFile</a:t>
            </a:r>
            <a:r>
              <a:rPr sz="1600" spc="-57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class stores binary data.</a:t>
            </a:r>
            <a:endParaRPr sz="1600" dirty="0">
              <a:latin typeface="Arial"/>
              <a:cs typeface="Arial"/>
            </a:endParaRPr>
          </a:p>
          <a:p>
            <a:pPr marL="12700" marR="164465">
              <a:lnSpc>
                <a:spcPct val="116300"/>
              </a:lnSpc>
              <a:spcBef>
                <a:spcPts val="430"/>
              </a:spcBef>
            </a:pP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readInt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writeInt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methods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write  integers as four-byte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quantities.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505"/>
              </a:spcBef>
            </a:pP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readDouble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writeDouble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methods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process  double-precision floating-point numbers as eight-byte  quantities.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268" y="2747777"/>
            <a:ext cx="5194300" cy="35625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7150" marR="3193415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double x = f.readDouble();  f.writeDouble(x);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816" y="33649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0281" y="3253232"/>
            <a:ext cx="464820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find out how many bank accounts are in 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268" y="3589025"/>
            <a:ext cx="5194300" cy="108619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public int size() throws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IOException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return (int) (file.length() /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RECORD_SIZE);</a:t>
            </a:r>
            <a:endParaRPr sz="950" dirty="0">
              <a:latin typeface="Courier" charset="0"/>
              <a:cs typeface="Courier" charset="0"/>
            </a:endParaRPr>
          </a:p>
          <a:p>
            <a:pPr marL="353695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// RECORD_SIZE is 12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bytes:</a:t>
            </a:r>
            <a:endParaRPr sz="950" dirty="0">
              <a:latin typeface="Courier" charset="0"/>
              <a:cs typeface="Courier" charset="0"/>
            </a:endParaRPr>
          </a:p>
          <a:p>
            <a:pPr marL="353695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// 4 bytes for account number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plus</a:t>
            </a:r>
            <a:endParaRPr sz="950" dirty="0">
              <a:latin typeface="Courier" charset="0"/>
              <a:cs typeface="Courier" charset="0"/>
            </a:endParaRPr>
          </a:p>
          <a:p>
            <a:pPr marL="353695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// 8 bytes for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balance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Bank </a:t>
            </a:r>
            <a:r>
              <a:rPr spc="110" dirty="0"/>
              <a:t>Account</a:t>
            </a:r>
            <a:r>
              <a:rPr spc="-130" dirty="0"/>
              <a:t> </a:t>
            </a:r>
            <a:r>
              <a:rPr spc="14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104242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930655"/>
            <a:ext cx="309435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read the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2025" spc="-7" baseline="24691" dirty="0">
                <a:latin typeface="Arial"/>
                <a:cs typeface="Arial"/>
              </a:rPr>
              <a:t>th </a:t>
            </a:r>
            <a:r>
              <a:rPr sz="1600" spc="5" dirty="0">
                <a:latin typeface="Arial"/>
                <a:cs typeface="Arial"/>
              </a:rPr>
              <a:t>account in the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266449"/>
            <a:ext cx="5194300" cy="1089143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public BankAccount read(int n) throws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IOException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file.seek(n *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RECORD_SIZE);</a:t>
            </a:r>
            <a:endParaRPr sz="950" dirty="0">
              <a:latin typeface="Courier" charset="0"/>
              <a:cs typeface="Courier" charset="0"/>
            </a:endParaRPr>
          </a:p>
          <a:p>
            <a:pPr marL="279400" marR="2305050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int accountNumber = file.readInt();  double balance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file.readDouble();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return new BankAccount(accountNumber,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balance);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Bank </a:t>
            </a:r>
            <a:r>
              <a:rPr spc="110" dirty="0"/>
              <a:t>Account</a:t>
            </a:r>
            <a:r>
              <a:rPr spc="-130" dirty="0"/>
              <a:t> </a:t>
            </a:r>
            <a:r>
              <a:rPr spc="14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104242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930655"/>
            <a:ext cx="311658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write the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2025" spc="-7" baseline="24691" dirty="0">
                <a:latin typeface="Arial"/>
                <a:cs typeface="Arial"/>
              </a:rPr>
              <a:t>th </a:t>
            </a:r>
            <a:r>
              <a:rPr sz="1600" spc="5" dirty="0">
                <a:latin typeface="Arial"/>
                <a:cs typeface="Arial"/>
              </a:rPr>
              <a:t>account in the</a:t>
            </a:r>
            <a:r>
              <a:rPr sz="1600" dirty="0">
                <a:latin typeface="Arial"/>
                <a:cs typeface="Arial"/>
              </a:rPr>
              <a:t> 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266449"/>
            <a:ext cx="5194300" cy="926985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public void write(int n, BankAccount account) throws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IOException</a:t>
            </a:r>
            <a:endParaRPr sz="6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12725" marR="2788285">
              <a:lnSpc>
                <a:spcPct val="147700"/>
              </a:lnSpc>
            </a:pPr>
            <a:r>
              <a:rPr sz="650" spc="15" dirty="0">
                <a:latin typeface="Courier" charset="0"/>
                <a:cs typeface="Courier" charset="0"/>
              </a:rPr>
              <a:t>file.seek(n * RECORD_SIZE);  file.writeInt(account.getAccountNumber());  file.writeDouble(account.getBalance());</a:t>
            </a:r>
            <a:endParaRPr sz="6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85" dirty="0"/>
              <a:t>s</a:t>
            </a:r>
            <a:r>
              <a:rPr spc="20" dirty="0"/>
              <a:t>e</a:t>
            </a:r>
            <a:r>
              <a:rPr spc="40" dirty="0"/>
              <a:t>c</a:t>
            </a:r>
            <a:r>
              <a:rPr spc="15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  <a:r>
              <a:rPr spc="-185" dirty="0"/>
              <a:t>_</a:t>
            </a:r>
            <a:r>
              <a:rPr spc="110" dirty="0"/>
              <a:t>3</a:t>
            </a:r>
            <a:r>
              <a:rPr spc="325" dirty="0"/>
              <a:t>/</a:t>
            </a:r>
            <a:r>
              <a:rPr spc="70" dirty="0">
                <a:solidFill>
                  <a:srgbClr val="000080"/>
                </a:solidFill>
                <a:hlinkClick r:id="rId2"/>
              </a:rPr>
              <a:t>B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  <a:r>
              <a:rPr spc="140" dirty="0">
                <a:solidFill>
                  <a:srgbClr val="000080"/>
                </a:solidFill>
                <a:hlinkClick r:id="rId2"/>
              </a:rPr>
              <a:t>n</a:t>
            </a:r>
            <a:r>
              <a:rPr spc="180" dirty="0">
                <a:solidFill>
                  <a:srgbClr val="000080"/>
                </a:solidFill>
                <a:hlinkClick r:id="rId2"/>
              </a:rPr>
              <a:t>k</a:t>
            </a:r>
            <a:r>
              <a:rPr spc="125" dirty="0">
                <a:solidFill>
                  <a:srgbClr val="000080"/>
                </a:solidFill>
                <a:hlinkClick r:id="rId2"/>
              </a:rPr>
              <a:t>S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235" dirty="0">
                <a:solidFill>
                  <a:srgbClr val="000080"/>
                </a:solidFill>
                <a:hlinkClick r:id="rId2"/>
              </a:rPr>
              <a:t>m</a:t>
            </a:r>
            <a:r>
              <a:rPr spc="140" dirty="0">
                <a:solidFill>
                  <a:srgbClr val="000080"/>
                </a:solidFill>
                <a:hlinkClick r:id="rId2"/>
              </a:rPr>
              <a:t>u</a:t>
            </a:r>
            <a:r>
              <a:rPr spc="65" dirty="0">
                <a:solidFill>
                  <a:srgbClr val="000080"/>
                </a:solidFill>
                <a:hlinkClick r:id="rId2"/>
              </a:rPr>
              <a:t>l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  <a:r>
              <a:rPr spc="15" dirty="0">
                <a:solidFill>
                  <a:srgbClr val="000080"/>
                </a:solidFill>
                <a:hlinkClick r:id="rId2"/>
              </a:rPr>
              <a:t>t</a:t>
            </a:r>
            <a:r>
              <a:rPr spc="155" dirty="0">
                <a:solidFill>
                  <a:srgbClr val="000080"/>
                </a:solidFill>
                <a:hlinkClick r:id="rId2"/>
              </a:rPr>
              <a:t>o</a:t>
            </a:r>
            <a:r>
              <a:rPr spc="55" dirty="0">
                <a:solidFill>
                  <a:srgbClr val="000080"/>
                </a:solidFill>
                <a:hlinkClick r:id="rId2"/>
              </a:rPr>
              <a:t>r</a:t>
            </a:r>
            <a:r>
              <a:rPr spc="-260" dirty="0">
                <a:solidFill>
                  <a:srgbClr val="000080"/>
                </a:solidFill>
                <a:hlinkClick r:id="rId2"/>
              </a:rPr>
              <a:t>.</a:t>
            </a:r>
            <a:r>
              <a:rPr spc="-75" dirty="0">
                <a:solidFill>
                  <a:srgbClr val="000080"/>
                </a:solidFill>
                <a:hlinkClick r:id="rId2"/>
              </a:rPr>
              <a:t>j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  <a:r>
              <a:rPr spc="140" dirty="0">
                <a:solidFill>
                  <a:srgbClr val="000080"/>
                </a:solidFill>
                <a:hlinkClick r:id="rId2"/>
              </a:rPr>
              <a:t>v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690372" y="864113"/>
            <a:ext cx="5953125" cy="1381125"/>
          </a:xfrm>
          <a:custGeom>
            <a:avLst/>
            <a:gdLst/>
            <a:ahLst/>
            <a:cxnLst/>
            <a:rect l="l" t="t" r="r" b="b"/>
            <a:pathLst>
              <a:path w="5953125" h="1381125">
                <a:moveTo>
                  <a:pt x="0" y="0"/>
                </a:moveTo>
                <a:lnTo>
                  <a:pt x="5952744" y="0"/>
                </a:lnTo>
                <a:lnTo>
                  <a:pt x="5952744" y="1380744"/>
                </a:lnTo>
                <a:lnTo>
                  <a:pt x="0" y="13807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8065" y="937259"/>
            <a:ext cx="2165350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266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260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266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java.util.Scanner;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011" y="1348740"/>
            <a:ext cx="3839210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25"/>
              </a:lnSpc>
            </a:pPr>
            <a:r>
              <a:rPr sz="900" spc="20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226060" marR="5080">
              <a:lnSpc>
                <a:spcPts val="1300"/>
              </a:lnSpc>
              <a:spcBef>
                <a:spcPts val="55"/>
              </a:spcBef>
            </a:pP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random access. You can access  existing accounts and deposit money, or create new</a:t>
            </a:r>
            <a:r>
              <a:rPr sz="115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accounts.  The accounts are saved in a random access</a:t>
            </a:r>
            <a:r>
              <a:rPr sz="115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file.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070"/>
              </a:lnSpc>
            </a:pPr>
            <a:r>
              <a:rPr sz="900" spc="20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BankSimulator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40" y="868680"/>
            <a:ext cx="14630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3096" y="868680"/>
            <a:ext cx="155448" cy="283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section_3/</a:t>
            </a:r>
            <a:r>
              <a:rPr spc="90" dirty="0">
                <a:solidFill>
                  <a:srgbClr val="000080"/>
                </a:solidFill>
                <a:hlinkClick r:id="rId2"/>
              </a:rPr>
              <a:t>BankData.java</a:t>
            </a:r>
          </a:p>
        </p:txBody>
      </p:sp>
      <p:sp>
        <p:nvSpPr>
          <p:cNvPr id="3" name="object 3"/>
          <p:cNvSpPr/>
          <p:nvPr/>
        </p:nvSpPr>
        <p:spPr>
          <a:xfrm>
            <a:off x="690372" y="864113"/>
            <a:ext cx="5953125" cy="1381125"/>
          </a:xfrm>
          <a:custGeom>
            <a:avLst/>
            <a:gdLst/>
            <a:ahLst/>
            <a:cxnLst/>
            <a:rect l="l" t="t" r="r" b="b"/>
            <a:pathLst>
              <a:path w="5953125" h="1381125">
                <a:moveTo>
                  <a:pt x="0" y="0"/>
                </a:moveTo>
                <a:lnTo>
                  <a:pt x="5952744" y="0"/>
                </a:lnTo>
                <a:lnTo>
                  <a:pt x="5952744" y="1380744"/>
                </a:lnTo>
                <a:lnTo>
                  <a:pt x="0" y="13807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0765" y="937259"/>
            <a:ext cx="249682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java.io.RandomAccessFile;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711" y="1348740"/>
            <a:ext cx="2883535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20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213360">
              <a:lnSpc>
                <a:spcPts val="1300"/>
              </a:lnSpc>
              <a:spcBef>
                <a:spcPts val="55"/>
              </a:spcBef>
            </a:pP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This class is a conduit to a random access</a:t>
            </a:r>
            <a:r>
              <a:rPr sz="115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file  containing bank account</a:t>
            </a:r>
            <a:r>
              <a:rPr sz="1150" spc="-7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records.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ts val="1070"/>
              </a:lnSpc>
            </a:pPr>
            <a:r>
              <a:rPr sz="900" spc="20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BankData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2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40" y="868680"/>
            <a:ext cx="14630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3096" y="868680"/>
            <a:ext cx="155448" cy="246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3100" y="2233422"/>
            <a:ext cx="11633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Program</a:t>
            </a:r>
            <a:r>
              <a:rPr sz="1350" b="1" spc="-9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Run: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268" y="2555753"/>
            <a:ext cx="5194300" cy="1884045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7150" marR="3489960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Account number: 1001  Amount to deposit: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100  Adding new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account.</a:t>
            </a:r>
            <a:endParaRPr sz="950" dirty="0">
              <a:latin typeface="Courier" charset="0"/>
              <a:cs typeface="Courier" charset="0"/>
            </a:endParaRPr>
          </a:p>
          <a:p>
            <a:pPr marL="57150" marR="3637915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Done? (Y/N) N  Account number: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1018</a:t>
            </a:r>
            <a:endParaRPr sz="950" dirty="0">
              <a:latin typeface="Courier" charset="0"/>
              <a:cs typeface="Courier" charset="0"/>
            </a:endParaRPr>
          </a:p>
          <a:p>
            <a:pPr marL="57150" marR="3489960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Amount to deposit: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200  Adding new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account.</a:t>
            </a:r>
            <a:endParaRPr sz="950" dirty="0">
              <a:latin typeface="Courier" charset="0"/>
              <a:cs typeface="Courier" charset="0"/>
            </a:endParaRPr>
          </a:p>
          <a:p>
            <a:pPr marL="57150" marR="3637915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Done? (Y/N) N  Account number: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1001</a:t>
            </a:r>
            <a:endParaRPr sz="950" dirty="0">
              <a:latin typeface="Courier" charset="0"/>
              <a:cs typeface="Courier" charset="0"/>
            </a:endParaRPr>
          </a:p>
          <a:p>
            <a:pPr marL="57150" marR="3415665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Amount to deposit: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1000  New balance: 1100.0  Done? (Y/N)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Y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29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73100" y="854456"/>
            <a:ext cx="5969000" cy="115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Why doesn’t </a:t>
            </a:r>
            <a:r>
              <a:rPr spc="-5" dirty="0">
                <a:latin typeface="Courier" charset="0"/>
                <a:cs typeface="Courier" charset="0"/>
              </a:rPr>
              <a:t>System.out</a:t>
            </a:r>
            <a:r>
              <a:rPr spc="-490" dirty="0">
                <a:latin typeface="Courier" charset="0"/>
                <a:cs typeface="Courier" charset="0"/>
              </a:rPr>
              <a:t> </a:t>
            </a:r>
            <a:r>
              <a:rPr spc="-5" dirty="0"/>
              <a:t>support random access?</a:t>
            </a:r>
          </a:p>
          <a:p>
            <a:pPr marL="319405" marR="5080">
              <a:lnSpc>
                <a:spcPct val="118100"/>
              </a:lnSpc>
              <a:spcBef>
                <a:spcPts val="59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Suppose you print something, and then you </a:t>
            </a:r>
            <a:r>
              <a:rPr sz="1600" dirty="0">
                <a:latin typeface="Arial"/>
                <a:cs typeface="Arial"/>
              </a:rPr>
              <a:t>call  </a:t>
            </a:r>
            <a:r>
              <a:rPr sz="1600" spc="5" dirty="0">
                <a:latin typeface="Courier" charset="0"/>
                <a:cs typeface="Courier" charset="0"/>
              </a:rPr>
              <a:t>seek(0)</a:t>
            </a:r>
            <a:r>
              <a:rPr sz="1600" spc="5" dirty="0">
                <a:latin typeface="Arial"/>
                <a:cs typeface="Arial"/>
              </a:rPr>
              <a:t>, and print again to the same location.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5" dirty="0">
                <a:latin typeface="Arial"/>
                <a:cs typeface="Arial"/>
              </a:rPr>
              <a:t>would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  </a:t>
            </a:r>
            <a:r>
              <a:rPr sz="1600" dirty="0">
                <a:latin typeface="Arial"/>
                <a:cs typeface="Arial"/>
              </a:rPr>
              <a:t>difficult </a:t>
            </a:r>
            <a:r>
              <a:rPr sz="1600" spc="5" dirty="0">
                <a:latin typeface="Arial"/>
                <a:cs typeface="Arial"/>
              </a:rPr>
              <a:t>to reflect that behavior in the console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window.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0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80"/>
              </a:lnSpc>
            </a:pPr>
            <a:r>
              <a:rPr spc="-5" dirty="0"/>
              <a:t>What is the advantage of the binary format for storing numbers? What is the  disadvantage?</a:t>
            </a:r>
          </a:p>
          <a:p>
            <a:pPr marL="319405" marR="245745">
              <a:lnSpc>
                <a:spcPct val="116300"/>
              </a:lnSpc>
              <a:spcBef>
                <a:spcPts val="58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Advantage: The numbers use a fixed amount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  storage space, making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5" dirty="0">
                <a:latin typeface="Arial"/>
                <a:cs typeface="Arial"/>
              </a:rPr>
              <a:t>possible to change their values  without affecting surrounding data. Disadvantage: You  cannot read a binary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with a text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editor.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Object</a:t>
            </a:r>
            <a:r>
              <a:rPr spc="-40" dirty="0"/>
              <a:t> </a:t>
            </a:r>
            <a:r>
              <a:rPr spc="125" dirty="0"/>
              <a:t>Streams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5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60935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816" y="194767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81" y="836045"/>
            <a:ext cx="5150485" cy="154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Courier" charset="0"/>
                <a:cs typeface="Courier" charset="0"/>
              </a:rPr>
              <a:t>ObjectOutputStream</a:t>
            </a:r>
            <a:r>
              <a:rPr sz="1600" spc="-57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class can save entire objects to  disk.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spc="5" dirty="0">
                <a:latin typeface="Courier" charset="0"/>
                <a:cs typeface="Courier" charset="0"/>
              </a:rPr>
              <a:t>ObjectInputStream</a:t>
            </a:r>
            <a:r>
              <a:rPr sz="1600" spc="-55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class can read them back </a:t>
            </a:r>
            <a:r>
              <a:rPr sz="1600" dirty="0">
                <a:latin typeface="Arial"/>
                <a:cs typeface="Arial"/>
              </a:rPr>
              <a:t>in.</a:t>
            </a:r>
          </a:p>
          <a:p>
            <a:pPr marL="12700" marR="211454">
              <a:lnSpc>
                <a:spcPct val="116300"/>
              </a:lnSpc>
              <a:spcBef>
                <a:spcPts val="430"/>
              </a:spcBef>
            </a:pPr>
            <a:r>
              <a:rPr sz="1600" spc="5" dirty="0">
                <a:latin typeface="Arial"/>
                <a:cs typeface="Arial"/>
              </a:rPr>
              <a:t>Use streams, not writers because objects are saved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  binary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format.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Readers, </a:t>
            </a:r>
            <a:r>
              <a:rPr spc="35" dirty="0"/>
              <a:t>Writers, </a:t>
            </a:r>
            <a:r>
              <a:rPr spc="145" dirty="0"/>
              <a:t>and</a:t>
            </a:r>
            <a:r>
              <a:rPr spc="-85" dirty="0"/>
              <a:t> </a:t>
            </a:r>
            <a:r>
              <a:rPr spc="125" dirty="0"/>
              <a:t>Streams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0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30759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" y="1938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21945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7008" y="26517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816" y="298094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7008" y="332841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35753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7008" y="383133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45720"/>
                </a:moveTo>
                <a:lnTo>
                  <a:pt x="12857" y="44295"/>
                </a:lnTo>
                <a:lnTo>
                  <a:pt x="5713" y="40016"/>
                </a:lnTo>
                <a:lnTo>
                  <a:pt x="1428" y="32874"/>
                </a:lnTo>
                <a:lnTo>
                  <a:pt x="0" y="22860"/>
                </a:lnTo>
                <a:lnTo>
                  <a:pt x="1428" y="12845"/>
                </a:lnTo>
                <a:lnTo>
                  <a:pt x="5713" y="5703"/>
                </a:lnTo>
                <a:lnTo>
                  <a:pt x="12857" y="1424"/>
                </a:lnTo>
                <a:lnTo>
                  <a:pt x="22860" y="0"/>
                </a:lnTo>
                <a:lnTo>
                  <a:pt x="32862" y="1424"/>
                </a:lnTo>
                <a:lnTo>
                  <a:pt x="40006" y="5703"/>
                </a:lnTo>
                <a:lnTo>
                  <a:pt x="44291" y="12845"/>
                </a:lnTo>
                <a:lnTo>
                  <a:pt x="45720" y="22860"/>
                </a:lnTo>
                <a:lnTo>
                  <a:pt x="44291" y="32874"/>
                </a:lnTo>
                <a:lnTo>
                  <a:pt x="40006" y="40016"/>
                </a:lnTo>
                <a:lnTo>
                  <a:pt x="32862" y="44295"/>
                </a:lnTo>
                <a:lnTo>
                  <a:pt x="228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281" y="866647"/>
            <a:ext cx="4991735" cy="307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Two ways to store data: text and binary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format.</a:t>
            </a:r>
            <a:endParaRPr sz="1600">
              <a:latin typeface="Arial"/>
              <a:cs typeface="Arial"/>
            </a:endParaRPr>
          </a:p>
          <a:p>
            <a:pPr marL="12700" marR="189230">
              <a:lnSpc>
                <a:spcPct val="116300"/>
              </a:lnSpc>
              <a:spcBef>
                <a:spcPts val="359"/>
              </a:spcBef>
            </a:pPr>
            <a:r>
              <a:rPr sz="1600" spc="5" dirty="0">
                <a:latin typeface="Arial"/>
                <a:cs typeface="Arial"/>
              </a:rPr>
              <a:t>Text format: human-readable form, as a sequence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  characters.</a:t>
            </a:r>
            <a:endParaRPr sz="16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000"/>
              </a:spcBef>
            </a:pPr>
            <a:r>
              <a:rPr sz="1200" spc="10" dirty="0">
                <a:latin typeface="Arial"/>
                <a:cs typeface="Arial"/>
              </a:rPr>
              <a:t>E.g. Integer </a:t>
            </a:r>
            <a:r>
              <a:rPr sz="1200" spc="15" dirty="0">
                <a:latin typeface="Arial"/>
                <a:cs typeface="Arial"/>
              </a:rPr>
              <a:t>12,345 stored as characters </a:t>
            </a:r>
            <a:r>
              <a:rPr sz="1200" spc="10" dirty="0">
                <a:latin typeface="Arial"/>
                <a:cs typeface="Arial"/>
              </a:rPr>
              <a:t>'1' '2' '3' '4'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'5'.</a:t>
            </a:r>
            <a:endParaRPr sz="1200">
              <a:latin typeface="Arial"/>
              <a:cs typeface="Arial"/>
            </a:endParaRPr>
          </a:p>
          <a:p>
            <a:pPr marL="381000" marR="5080">
              <a:lnSpc>
                <a:spcPct val="114999"/>
              </a:lnSpc>
              <a:spcBef>
                <a:spcPts val="360"/>
              </a:spcBef>
            </a:pPr>
            <a:r>
              <a:rPr sz="1200" spc="15" dirty="0">
                <a:latin typeface="Arial"/>
                <a:cs typeface="Arial"/>
              </a:rPr>
              <a:t>More convenient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humans: easier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produce </a:t>
            </a:r>
            <a:r>
              <a:rPr sz="1200" spc="10" dirty="0">
                <a:latin typeface="Arial"/>
                <a:cs typeface="Arial"/>
              </a:rPr>
              <a:t>input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check  </a:t>
            </a:r>
            <a:r>
              <a:rPr sz="1200" spc="10" dirty="0">
                <a:latin typeface="Arial"/>
                <a:cs typeface="Arial"/>
              </a:rPr>
              <a:t>output.</a:t>
            </a:r>
            <a:endParaRPr sz="1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5"/>
              </a:spcBef>
            </a:pPr>
            <a:r>
              <a:rPr sz="1200" b="1" spc="15" dirty="0">
                <a:latin typeface="Arial"/>
                <a:cs typeface="Arial"/>
              </a:rPr>
              <a:t>Readers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b="1" spc="15" dirty="0">
                <a:latin typeface="Arial"/>
                <a:cs typeface="Arial"/>
              </a:rPr>
              <a:t>writers </a:t>
            </a:r>
            <a:r>
              <a:rPr sz="1200" spc="15" dirty="0">
                <a:latin typeface="Arial"/>
                <a:cs typeface="Arial"/>
              </a:rPr>
              <a:t>handle data </a:t>
            </a:r>
            <a:r>
              <a:rPr sz="1200" spc="10" dirty="0">
                <a:latin typeface="Arial"/>
                <a:cs typeface="Arial"/>
              </a:rPr>
              <a:t>in text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form.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5" dirty="0">
                <a:latin typeface="Arial"/>
                <a:cs typeface="Arial"/>
              </a:rPr>
              <a:t>Binary format: data items are represented in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bytes.</a:t>
            </a:r>
            <a:endParaRPr sz="1600">
              <a:latin typeface="Arial"/>
              <a:cs typeface="Arial"/>
            </a:endParaRPr>
          </a:p>
          <a:p>
            <a:pPr marL="381000" marR="213360">
              <a:lnSpc>
                <a:spcPct val="135000"/>
              </a:lnSpc>
              <a:spcBef>
                <a:spcPts val="495"/>
              </a:spcBef>
            </a:pPr>
            <a:r>
              <a:rPr sz="1200" spc="10" dirty="0">
                <a:latin typeface="Arial"/>
                <a:cs typeface="Arial"/>
              </a:rPr>
              <a:t>E.g. Integer </a:t>
            </a:r>
            <a:r>
              <a:rPr sz="1200" spc="15" dirty="0">
                <a:latin typeface="Arial"/>
                <a:cs typeface="Arial"/>
              </a:rPr>
              <a:t>12,345 stored as sequence </a:t>
            </a:r>
            <a:r>
              <a:rPr sz="1200" spc="10" dirty="0">
                <a:latin typeface="Arial"/>
                <a:cs typeface="Arial"/>
              </a:rPr>
              <a:t>of four </a:t>
            </a:r>
            <a:r>
              <a:rPr sz="1200" spc="15" dirty="0">
                <a:latin typeface="Arial"/>
                <a:cs typeface="Arial"/>
              </a:rPr>
              <a:t>bytes 0 0 48 57.  More compact and more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efficient.</a:t>
            </a:r>
            <a:endParaRPr sz="1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75"/>
              </a:spcBef>
            </a:pPr>
            <a:r>
              <a:rPr sz="1200" b="1" spc="15" dirty="0">
                <a:latin typeface="Arial"/>
                <a:cs typeface="Arial"/>
              </a:rPr>
              <a:t>Streams </a:t>
            </a:r>
            <a:r>
              <a:rPr sz="1200" spc="15" dirty="0">
                <a:latin typeface="Arial"/>
                <a:cs typeface="Arial"/>
              </a:rPr>
              <a:t>handle binary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Writing </a:t>
            </a:r>
            <a:r>
              <a:rPr spc="130" dirty="0"/>
              <a:t>an </a:t>
            </a:r>
            <a:r>
              <a:rPr spc="70" dirty="0"/>
              <a:t>Object </a:t>
            </a:r>
            <a:r>
              <a:rPr spc="85" dirty="0"/>
              <a:t>to</a:t>
            </a:r>
            <a:r>
              <a:rPr spc="-204" dirty="0"/>
              <a:t> </a:t>
            </a:r>
            <a:r>
              <a:rPr spc="30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5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75791"/>
            <a:ext cx="52641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The </a:t>
            </a:r>
            <a:r>
              <a:rPr sz="1600" spc="5" dirty="0">
                <a:latin typeface="Courier" charset="0"/>
                <a:cs typeface="Courier" charset="0"/>
              </a:rPr>
              <a:t>ObjectOutputStream</a:t>
            </a:r>
            <a:r>
              <a:rPr sz="1600" spc="-55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saves </a:t>
            </a:r>
            <a:r>
              <a:rPr sz="1600" dirty="0">
                <a:latin typeface="Arial"/>
                <a:cs typeface="Arial"/>
              </a:rPr>
              <a:t>all </a:t>
            </a:r>
            <a:r>
              <a:rPr sz="1600" spc="5" dirty="0">
                <a:latin typeface="Arial"/>
                <a:cs typeface="Arial"/>
              </a:rPr>
              <a:t>instance variables: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211586"/>
            <a:ext cx="5194300" cy="650562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BankAccount b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...;</a:t>
            </a:r>
            <a:endParaRPr sz="950" dirty="0">
              <a:latin typeface="Courier" charset="0"/>
              <a:cs typeface="Courier" charset="0"/>
            </a:endParaRPr>
          </a:p>
          <a:p>
            <a:pPr marL="279400" marR="1564640" indent="-222250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ObjectOutputStream out = new ObjectOutputStream(  new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FileOutputStream("bank.dat"));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out.writeObject(b);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Reading </a:t>
            </a:r>
            <a:r>
              <a:rPr spc="130" dirty="0"/>
              <a:t>an </a:t>
            </a:r>
            <a:r>
              <a:rPr spc="70" dirty="0"/>
              <a:t>Object </a:t>
            </a:r>
            <a:r>
              <a:rPr spc="105" dirty="0"/>
              <a:t>From</a:t>
            </a:r>
            <a:r>
              <a:rPr spc="-245" dirty="0"/>
              <a:t> </a:t>
            </a:r>
            <a:r>
              <a:rPr spc="30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5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31674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281" y="813368"/>
            <a:ext cx="5285740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600"/>
              </a:lnSpc>
            </a:pPr>
            <a:r>
              <a:rPr sz="1600" spc="5" dirty="0">
                <a:latin typeface="Courier" charset="0"/>
                <a:cs typeface="Courier" charset="0"/>
              </a:rPr>
              <a:t>readObject </a:t>
            </a:r>
            <a:r>
              <a:rPr sz="1600" spc="5" dirty="0">
                <a:latin typeface="Arial"/>
                <a:cs typeface="Arial"/>
              </a:rPr>
              <a:t>method returns an </a:t>
            </a:r>
            <a:r>
              <a:rPr sz="1600" spc="5" dirty="0">
                <a:latin typeface="Courier" charset="0"/>
                <a:cs typeface="Courier" charset="0"/>
              </a:rPr>
              <a:t>Object </a:t>
            </a:r>
            <a:r>
              <a:rPr sz="1600" spc="5" dirty="0">
                <a:latin typeface="Arial"/>
                <a:cs typeface="Arial"/>
              </a:rPr>
              <a:t>reference.  Need to remember the types of the objects that you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saved  and use 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cast: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268" y="1833378"/>
            <a:ext cx="5194300" cy="502445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79400" marR="1786889" indent="-222250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ObjectInputStream in = new ObjectInputStream(  new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FileInputStream("bank.dat"));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BankAccount b = (BankAccount)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in.readObject();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3816" y="259690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2485135"/>
            <a:ext cx="455104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ourier" charset="0"/>
                <a:cs typeface="Courier" charset="0"/>
              </a:rPr>
              <a:t>readObject</a:t>
            </a:r>
            <a:r>
              <a:rPr sz="1600" spc="-58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method can throw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Courier" charset="0"/>
                <a:cs typeface="Courier" charset="0"/>
              </a:rPr>
              <a:t>ClassNotFoundException</a:t>
            </a:r>
            <a:r>
              <a:rPr sz="1600" spc="-54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checked exception.</a:t>
            </a:r>
            <a:endParaRPr sz="16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000"/>
              </a:spcBef>
            </a:pPr>
            <a:r>
              <a:rPr sz="1200" spc="15" dirty="0">
                <a:latin typeface="Arial"/>
                <a:cs typeface="Arial"/>
              </a:rPr>
              <a:t>You must catch </a:t>
            </a:r>
            <a:r>
              <a:rPr sz="1200" spc="10" dirty="0">
                <a:latin typeface="Arial"/>
                <a:cs typeface="Arial"/>
              </a:rPr>
              <a:t>or </a:t>
            </a:r>
            <a:r>
              <a:rPr sz="1200" spc="15" dirty="0">
                <a:latin typeface="Arial"/>
                <a:cs typeface="Arial"/>
              </a:rPr>
              <a:t>declare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/>
              <a:t>Write </a:t>
            </a:r>
            <a:r>
              <a:rPr spc="145" dirty="0"/>
              <a:t>and </a:t>
            </a:r>
            <a:r>
              <a:rPr spc="120" dirty="0"/>
              <a:t>Read </a:t>
            </a:r>
            <a:r>
              <a:rPr spc="110" dirty="0"/>
              <a:t>Array</a:t>
            </a:r>
            <a:r>
              <a:rPr spc="-229" dirty="0"/>
              <a:t> </a:t>
            </a:r>
            <a:r>
              <a:rPr spc="10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66647"/>
            <a:ext cx="56070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Write: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202443"/>
            <a:ext cx="5194300" cy="504368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ArrayList&lt;BankAccount&gt; a = new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ArrayList&lt;&gt;();</a:t>
            </a:r>
            <a:endParaRPr sz="950" dirty="0">
              <a:latin typeface="Courier" charset="0"/>
              <a:cs typeface="Courier" charset="0"/>
            </a:endParaRPr>
          </a:p>
          <a:p>
            <a:pPr marL="57150" marR="2009139">
              <a:lnSpc>
                <a:spcPct val="101099"/>
              </a:lnSpc>
            </a:pPr>
            <a:r>
              <a:rPr sz="950" spc="10" dirty="0">
                <a:latin typeface="Courier" charset="0"/>
                <a:cs typeface="Courier" charset="0"/>
              </a:rPr>
              <a:t>// Now add many BankAccount objects into a  out.writeObject(a);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816" y="195682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281" y="1845055"/>
            <a:ext cx="57213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Read: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268" y="2189995"/>
            <a:ext cx="5194300" cy="35625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79400" marR="1860550" indent="-222250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ArrayList&lt;BankAccount&gt; a =  (ArrayList&lt;BankAccount&gt;)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in.readObject();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Serializable</a:t>
            </a:r>
            <a:r>
              <a:rPr spc="-45" dirty="0"/>
              <a:t> </a:t>
            </a:r>
            <a:r>
              <a:rPr spc="7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17879"/>
            <a:ext cx="533082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spc="5" dirty="0">
                <a:latin typeface="Arial"/>
                <a:cs typeface="Arial"/>
              </a:rPr>
              <a:t>Objects that are written to an object stream must belong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  a class that implements the </a:t>
            </a:r>
            <a:r>
              <a:rPr sz="1600" spc="5" dirty="0">
                <a:latin typeface="Courier" charset="0"/>
                <a:cs typeface="Courier" charset="0"/>
              </a:rPr>
              <a:t>Serializable</a:t>
            </a:r>
            <a:r>
              <a:rPr sz="1600" spc="-58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interface: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495051"/>
            <a:ext cx="5194300" cy="647612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class BankAccount implements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Serializable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131445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. .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.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816" y="240487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816" y="274320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816" y="30815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816" y="341071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816" y="403251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281" y="2198745"/>
            <a:ext cx="5069205" cy="226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594">
              <a:lnSpc>
                <a:spcPct val="138700"/>
              </a:lnSpc>
            </a:pPr>
            <a:r>
              <a:rPr sz="1600" spc="5" dirty="0">
                <a:latin typeface="Courier" charset="0"/>
                <a:cs typeface="Courier" charset="0"/>
              </a:rPr>
              <a:t>Serializable </a:t>
            </a:r>
            <a:r>
              <a:rPr sz="1600" spc="5" dirty="0">
                <a:latin typeface="Arial"/>
                <a:cs typeface="Arial"/>
              </a:rPr>
              <a:t>interface has no methods.  Serialization: Process of saving objects to a stream.  Each object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assigned a serial number on 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stream.</a:t>
            </a:r>
            <a:endParaRPr sz="1600" dirty="0">
              <a:latin typeface="Arial"/>
              <a:cs typeface="Arial"/>
            </a:endParaRPr>
          </a:p>
          <a:p>
            <a:pPr marL="12700" marR="107950">
              <a:lnSpc>
                <a:spcPct val="116300"/>
              </a:lnSpc>
              <a:spcBef>
                <a:spcPts val="359"/>
              </a:spcBef>
            </a:pPr>
            <a:r>
              <a:rPr sz="1600" dirty="0">
                <a:latin typeface="Arial"/>
                <a:cs typeface="Arial"/>
              </a:rPr>
              <a:t>If </a:t>
            </a:r>
            <a:r>
              <a:rPr sz="1600" spc="5" dirty="0">
                <a:latin typeface="Arial"/>
                <a:cs typeface="Arial"/>
              </a:rPr>
              <a:t>the same object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saved twice, only serial number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  </a:t>
            </a:r>
            <a:r>
              <a:rPr sz="1600" spc="5" dirty="0">
                <a:latin typeface="Arial"/>
                <a:cs typeface="Arial"/>
              </a:rPr>
              <a:t>written out the second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time.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430"/>
              </a:spcBef>
            </a:pPr>
            <a:r>
              <a:rPr sz="1600" spc="5" dirty="0">
                <a:latin typeface="Arial"/>
                <a:cs typeface="Arial"/>
              </a:rPr>
              <a:t>When reading, duplicate serial numbers are restored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  references to the same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object.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section_4/</a:t>
            </a:r>
            <a:r>
              <a:rPr spc="80" dirty="0">
                <a:solidFill>
                  <a:srgbClr val="000080"/>
                </a:solidFill>
                <a:hlinkClick r:id="rId2"/>
              </a:rPr>
              <a:t>Bank.java</a:t>
            </a:r>
          </a:p>
        </p:txBody>
      </p:sp>
      <p:sp>
        <p:nvSpPr>
          <p:cNvPr id="3" name="object 3"/>
          <p:cNvSpPr/>
          <p:nvPr/>
        </p:nvSpPr>
        <p:spPr>
          <a:xfrm>
            <a:off x="690372" y="864115"/>
            <a:ext cx="5953125" cy="1381125"/>
          </a:xfrm>
          <a:custGeom>
            <a:avLst/>
            <a:gdLst/>
            <a:ahLst/>
            <a:cxnLst/>
            <a:rect l="l" t="t" r="r" b="b"/>
            <a:pathLst>
              <a:path w="5953125" h="1381125">
                <a:moveTo>
                  <a:pt x="0" y="0"/>
                </a:moveTo>
                <a:lnTo>
                  <a:pt x="5952744" y="0"/>
                </a:lnTo>
                <a:lnTo>
                  <a:pt x="5952744" y="1380744"/>
                </a:lnTo>
                <a:lnTo>
                  <a:pt x="0" y="13807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0765" y="937259"/>
            <a:ext cx="2211705" cy="126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java.io.Serializable;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java.util.ArrayList;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711" y="1348740"/>
            <a:ext cx="309880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20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213360">
              <a:lnSpc>
                <a:spcPts val="1325"/>
              </a:lnSpc>
            </a:pP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This bank contains a collection of bank</a:t>
            </a:r>
            <a:r>
              <a:rPr sz="115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accounts.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900" spc="20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900" spc="20" dirty="0">
                <a:latin typeface="Courier New"/>
                <a:cs typeface="Courier New"/>
              </a:rPr>
              <a:t>Bank </a:t>
            </a: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Serializable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2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20" dirty="0">
                <a:latin typeface="Courier New"/>
                <a:cs typeface="Courier New"/>
              </a:rPr>
              <a:t>ArrayList&lt;BankAccount&gt;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accounts;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40" y="868680"/>
            <a:ext cx="14630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3096" y="868680"/>
            <a:ext cx="155448" cy="292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section_4/</a:t>
            </a:r>
            <a:r>
              <a:rPr spc="85" dirty="0">
                <a:solidFill>
                  <a:srgbClr val="000080"/>
                </a:solidFill>
                <a:hlinkClick r:id="rId2"/>
              </a:rPr>
              <a:t>SerialDemo.java</a:t>
            </a:r>
          </a:p>
        </p:txBody>
      </p:sp>
      <p:sp>
        <p:nvSpPr>
          <p:cNvPr id="3" name="object 3"/>
          <p:cNvSpPr/>
          <p:nvPr/>
        </p:nvSpPr>
        <p:spPr>
          <a:xfrm>
            <a:off x="690372" y="864115"/>
            <a:ext cx="5953125" cy="1381125"/>
          </a:xfrm>
          <a:custGeom>
            <a:avLst/>
            <a:gdLst/>
            <a:ahLst/>
            <a:cxnLst/>
            <a:rect l="l" t="t" r="r" b="b"/>
            <a:pathLst>
              <a:path w="5953125" h="1381125">
                <a:moveTo>
                  <a:pt x="0" y="0"/>
                </a:moveTo>
                <a:lnTo>
                  <a:pt x="5952744" y="0"/>
                </a:lnTo>
                <a:lnTo>
                  <a:pt x="5952744" y="1380744"/>
                </a:lnTo>
                <a:lnTo>
                  <a:pt x="0" y="13807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0765" y="937259"/>
            <a:ext cx="2639695" cy="125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java.io.File;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java.io.FileInputStream;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java.io.FileOutputStream;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java.io.ObjectInputStream;</a:t>
            </a:r>
            <a:endParaRPr sz="9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13995" algn="l"/>
              </a:tabLst>
            </a:pPr>
            <a:r>
              <a:rPr sz="90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20" dirty="0">
                <a:latin typeface="Courier New"/>
                <a:cs typeface="Courier New"/>
              </a:rPr>
              <a:t>java.io.ObjectOutputStream;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90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711" y="1897379"/>
            <a:ext cx="360235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20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213360">
              <a:lnSpc>
                <a:spcPts val="1325"/>
              </a:lnSpc>
            </a:pP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serialization of a Bank</a:t>
            </a:r>
            <a:r>
              <a:rPr sz="115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73FF"/>
                </a:solidFill>
                <a:latin typeface="Times New Roman"/>
                <a:cs typeface="Times New Roman"/>
              </a:rPr>
              <a:t>object.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40" y="868680"/>
            <a:ext cx="14630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3096" y="868680"/>
            <a:ext cx="15544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2311400"/>
            <a:ext cx="139128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Program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Run: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268" y="2610619"/>
            <a:ext cx="5194300" cy="35522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1001:20100.0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1015:10000.0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281" y="3070351"/>
            <a:ext cx="218821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Second Program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Run: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268" y="3369571"/>
            <a:ext cx="5194300" cy="35522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1001:20200.0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1015:10000.0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1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52678"/>
            <a:ext cx="5527675" cy="137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Why is it easier to save an object with an </a:t>
            </a:r>
            <a:r>
              <a:rPr sz="1350" spc="-5" dirty="0">
                <a:latin typeface="Courier" charset="0"/>
                <a:cs typeface="Courier" charset="0"/>
              </a:rPr>
              <a:t>ObjectOutputStream</a:t>
            </a:r>
            <a:r>
              <a:rPr sz="1350" spc="-45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than a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50" spc="-5" dirty="0">
                <a:latin typeface="Courier" charset="0"/>
                <a:cs typeface="Courier" charset="0"/>
              </a:rPr>
              <a:t>RandomAccessFile</a:t>
            </a:r>
            <a:r>
              <a:rPr sz="1350" spc="-5" dirty="0">
                <a:latin typeface="Arial"/>
                <a:cs typeface="Arial"/>
              </a:rPr>
              <a:t>?</a:t>
            </a:r>
            <a:endParaRPr sz="1350" dirty="0">
              <a:latin typeface="Arial"/>
              <a:cs typeface="Arial"/>
            </a:endParaRPr>
          </a:p>
          <a:p>
            <a:pPr marL="319405" marR="307975">
              <a:lnSpc>
                <a:spcPct val="118100"/>
              </a:lnSpc>
              <a:spcBef>
                <a:spcPts val="59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You can save the entire object with a single  </a:t>
            </a:r>
            <a:r>
              <a:rPr sz="1600" spc="5" dirty="0">
                <a:latin typeface="Courier" charset="0"/>
                <a:cs typeface="Courier" charset="0"/>
              </a:rPr>
              <a:t>writeObject</a:t>
            </a:r>
            <a:r>
              <a:rPr sz="1600" spc="-535" dirty="0">
                <a:latin typeface="Courier" charset="0"/>
                <a:cs typeface="Courier" charset="0"/>
              </a:rPr>
              <a:t> </a:t>
            </a:r>
            <a:r>
              <a:rPr sz="1600" dirty="0">
                <a:latin typeface="Arial"/>
                <a:cs typeface="Arial"/>
              </a:rPr>
              <a:t>call. </a:t>
            </a:r>
            <a:r>
              <a:rPr sz="1600" spc="5" dirty="0">
                <a:latin typeface="Arial"/>
                <a:cs typeface="Arial"/>
              </a:rPr>
              <a:t>With a </a:t>
            </a:r>
            <a:r>
              <a:rPr sz="1600" spc="5" dirty="0">
                <a:latin typeface="Courier" charset="0"/>
                <a:cs typeface="Courier" charset="0"/>
              </a:rPr>
              <a:t>RandomAccessFile</a:t>
            </a:r>
            <a:r>
              <a:rPr sz="1600" spc="5" dirty="0">
                <a:latin typeface="Arial"/>
                <a:cs typeface="Arial"/>
              </a:rPr>
              <a:t>, you  have to save each instance variable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separately.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2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48151"/>
            <a:ext cx="5668010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z="1350" spc="-5" dirty="0">
                <a:latin typeface="Arial"/>
                <a:cs typeface="Arial"/>
              </a:rPr>
              <a:t>What do you have to do to the </a:t>
            </a:r>
            <a:r>
              <a:rPr sz="1350" spc="-5" dirty="0">
                <a:latin typeface="Courier" charset="0"/>
                <a:cs typeface="Courier" charset="0"/>
              </a:rPr>
              <a:t>Country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class from Section 10.1 so that its  objects can be saved in an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ObjectOutputStream</a:t>
            </a:r>
            <a:r>
              <a:rPr sz="1350" spc="-5" dirty="0">
                <a:latin typeface="Arial"/>
                <a:cs typeface="Arial"/>
              </a:rPr>
              <a:t>?</a:t>
            </a:r>
            <a:endParaRPr sz="1350" dirty="0">
              <a:latin typeface="Arial"/>
              <a:cs typeface="Arial"/>
            </a:endParaRPr>
          </a:p>
          <a:p>
            <a:pPr marL="319405" marR="121920">
              <a:lnSpc>
                <a:spcPct val="116300"/>
              </a:lnSpc>
              <a:spcBef>
                <a:spcPts val="695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Add </a:t>
            </a:r>
            <a:r>
              <a:rPr sz="1600" spc="5" dirty="0">
                <a:latin typeface="Courier" charset="0"/>
                <a:cs typeface="Courier" charset="0"/>
              </a:rPr>
              <a:t>implements Serializable</a:t>
            </a:r>
            <a:r>
              <a:rPr sz="1600" spc="-55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to the class  definition.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File </a:t>
            </a:r>
            <a:r>
              <a:rPr spc="145" dirty="0"/>
              <a:t>and </a:t>
            </a:r>
            <a:r>
              <a:rPr spc="90" dirty="0"/>
              <a:t>Directory</a:t>
            </a:r>
            <a:r>
              <a:rPr spc="-75" dirty="0"/>
              <a:t> </a:t>
            </a:r>
            <a:r>
              <a:rPr spc="12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6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60935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281" y="836045"/>
            <a:ext cx="5176520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Courier" charset="0"/>
                <a:cs typeface="Courier" charset="0"/>
              </a:rPr>
              <a:t>Path</a:t>
            </a:r>
            <a:r>
              <a:rPr sz="1600" spc="-59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interface provides sophisticated handling of names  of </a:t>
            </a:r>
            <a:r>
              <a:rPr sz="1600" dirty="0">
                <a:latin typeface="Arial"/>
                <a:cs typeface="Arial"/>
              </a:rPr>
              <a:t>files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directories.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spc="5" dirty="0">
                <a:latin typeface="Arial"/>
                <a:cs typeface="Arial"/>
              </a:rPr>
              <a:t>Obtain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Path</a:t>
            </a:r>
            <a:r>
              <a:rPr sz="1600" spc="-53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object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get</a:t>
            </a:r>
            <a:r>
              <a:rPr sz="1600" spc="-53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method: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268" y="1842524"/>
            <a:ext cx="5194300" cy="35625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7150" marR="2082800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Path inputPath = Paths.get("input.txt");  Path dirPath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Paths.get("/home/myname");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3816" y="245974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2347976"/>
            <a:ext cx="38836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Combine paths with the </a:t>
            </a:r>
            <a:r>
              <a:rPr sz="1600" spc="5" dirty="0">
                <a:latin typeface="Courier" charset="0"/>
                <a:cs typeface="Courier" charset="0"/>
              </a:rPr>
              <a:t>resolve</a:t>
            </a:r>
            <a:r>
              <a:rPr sz="1600" spc="-58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method: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268" y="2692916"/>
            <a:ext cx="5194300" cy="35522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Path fullPath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dirPath.resolve(inputPath);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// The path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/home/myname/input.txt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816" y="330099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816" y="422453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281" y="3189223"/>
            <a:ext cx="5026025" cy="17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Paths can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be:</a:t>
            </a:r>
            <a:endParaRPr sz="16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000"/>
              </a:spcBef>
            </a:pPr>
            <a:r>
              <a:rPr sz="1200" i="1" spc="15" dirty="0">
                <a:latin typeface="Arial"/>
                <a:cs typeface="Arial"/>
              </a:rPr>
              <a:t>Absolute </a:t>
            </a:r>
            <a:r>
              <a:rPr sz="1200" spc="10" dirty="0">
                <a:latin typeface="Arial"/>
                <a:cs typeface="Arial"/>
              </a:rPr>
              <a:t>(starting at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root of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file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system).</a:t>
            </a:r>
            <a:endParaRPr sz="12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0"/>
              </a:spcBef>
            </a:pPr>
            <a:r>
              <a:rPr sz="1200" i="1" spc="15" dirty="0">
                <a:latin typeface="Arial"/>
                <a:cs typeface="Arial"/>
              </a:rPr>
              <a:t>Relative </a:t>
            </a:r>
            <a:r>
              <a:rPr sz="1200" spc="10" dirty="0">
                <a:latin typeface="Arial"/>
                <a:cs typeface="Arial"/>
              </a:rPr>
              <a:t>(only </a:t>
            </a:r>
            <a:r>
              <a:rPr sz="1200" spc="15" dirty="0">
                <a:latin typeface="Arial"/>
                <a:cs typeface="Arial"/>
              </a:rPr>
              <a:t>meaningful </a:t>
            </a:r>
            <a:r>
              <a:rPr sz="1200" spc="20" dirty="0">
                <a:latin typeface="Arial"/>
                <a:cs typeface="Arial"/>
              </a:rPr>
              <a:t>when </a:t>
            </a:r>
            <a:r>
              <a:rPr sz="1200" spc="15" dirty="0">
                <a:latin typeface="Arial"/>
                <a:cs typeface="Arial"/>
              </a:rPr>
              <a:t>resolved against </a:t>
            </a:r>
            <a:r>
              <a:rPr sz="1200" spc="20" dirty="0">
                <a:latin typeface="Arial"/>
                <a:cs typeface="Arial"/>
              </a:rPr>
              <a:t>some </a:t>
            </a:r>
            <a:r>
              <a:rPr sz="1200" spc="15" dirty="0">
                <a:latin typeface="Arial"/>
                <a:cs typeface="Arial"/>
              </a:rPr>
              <a:t>other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path).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5" dirty="0">
                <a:latin typeface="Arial"/>
                <a:cs typeface="Arial"/>
              </a:rPr>
              <a:t>For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example:</a:t>
            </a:r>
            <a:endParaRPr sz="16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000"/>
              </a:spcBef>
            </a:pPr>
            <a:r>
              <a:rPr sz="1200" spc="15" dirty="0">
                <a:latin typeface="Arial"/>
                <a:cs typeface="Arial"/>
              </a:rPr>
              <a:t>/home/myname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an absolute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path.</a:t>
            </a:r>
            <a:endParaRPr sz="12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45"/>
              </a:spcBef>
            </a:pPr>
            <a:r>
              <a:rPr sz="1200" spc="20" dirty="0">
                <a:latin typeface="Courier" charset="0"/>
                <a:cs typeface="Courier" charset="0"/>
              </a:rPr>
              <a:t>input.txt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relative path.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File </a:t>
            </a:r>
            <a:r>
              <a:rPr spc="145" dirty="0"/>
              <a:t>and </a:t>
            </a:r>
            <a:r>
              <a:rPr spc="90" dirty="0"/>
              <a:t>Directory</a:t>
            </a:r>
            <a:r>
              <a:rPr spc="-75" dirty="0"/>
              <a:t> </a:t>
            </a:r>
            <a:r>
              <a:rPr spc="12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66647"/>
            <a:ext cx="446659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Convert a relative path into an absolute path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with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Courier" charset="0"/>
                <a:cs typeface="Courier" charset="0"/>
              </a:rPr>
              <a:t>toAbsolutePath</a:t>
            </a:r>
            <a:r>
              <a:rPr sz="1600" spc="-57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method: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495052"/>
            <a:ext cx="5194300" cy="180178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Path absolutePath =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Paths.get("input.txt").toAbsolutePath();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816" y="195682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281" y="1845055"/>
            <a:ext cx="22459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Get containing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directory: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268" y="2189996"/>
            <a:ext cx="5194300" cy="33150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Path parent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fullPath.getParent();</a:t>
            </a:r>
            <a:endParaRPr sz="650" dirty="0">
              <a:latin typeface="Courier" charset="0"/>
              <a:cs typeface="Courier" charset="0"/>
            </a:endParaRPr>
          </a:p>
          <a:p>
            <a:pPr marL="212725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// The path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/home/myname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816" y="279807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81" y="2686304"/>
            <a:ext cx="383984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Get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name without containing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directory: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268" y="3031244"/>
            <a:ext cx="5194300" cy="33150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Path fileName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fullPath.getFileName();</a:t>
            </a:r>
            <a:endParaRPr sz="650" dirty="0">
              <a:latin typeface="Courier" charset="0"/>
              <a:cs typeface="Courier" charset="0"/>
            </a:endParaRPr>
          </a:p>
          <a:p>
            <a:pPr marL="212725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// The path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input.txt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3816" y="36393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816" y="427025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281" y="3487806"/>
            <a:ext cx="516191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7335">
              <a:lnSpc>
                <a:spcPct val="116300"/>
              </a:lnSpc>
            </a:pPr>
            <a:r>
              <a:rPr sz="1600" spc="5" dirty="0">
                <a:latin typeface="Arial"/>
                <a:cs typeface="Arial"/>
              </a:rPr>
              <a:t>To get </a:t>
            </a:r>
            <a:r>
              <a:rPr sz="1600" dirty="0">
                <a:latin typeface="Arial"/>
                <a:cs typeface="Arial"/>
              </a:rPr>
              <a:t>all </a:t>
            </a:r>
            <a:r>
              <a:rPr sz="1600" spc="5" dirty="0">
                <a:latin typeface="Arial"/>
                <a:cs typeface="Arial"/>
              </a:rPr>
              <a:t>components of a Path, use an enhanced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for  loop.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spc="5" dirty="0">
                <a:latin typeface="Courier" charset="0"/>
                <a:cs typeface="Courier" charset="0"/>
              </a:rPr>
              <a:t>Path</a:t>
            </a:r>
            <a:r>
              <a:rPr sz="1600" spc="-53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interface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extends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Iterable&lt;Path&gt;</a:t>
            </a:r>
            <a:r>
              <a:rPr sz="1600" spc="-53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interface: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1268" y="4503428"/>
            <a:ext cx="5194300" cy="634148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for (Path p :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fullPath)</a:t>
            </a:r>
            <a:endParaRPr sz="6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12725">
              <a:lnSpc>
                <a:spcPct val="100000"/>
              </a:lnSpc>
              <a:spcBef>
                <a:spcPts val="370"/>
              </a:spcBef>
            </a:pPr>
            <a:r>
              <a:rPr sz="650" spc="10" dirty="0">
                <a:latin typeface="Comic Sans MS"/>
                <a:cs typeface="Comic Sans MS"/>
              </a:rPr>
              <a:t>Analyze</a:t>
            </a:r>
            <a:r>
              <a:rPr sz="650" spc="135" dirty="0">
                <a:latin typeface="Comic Sans MS"/>
                <a:cs typeface="Comic Sans MS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p.</a:t>
            </a:r>
            <a:endParaRPr sz="6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Java </a:t>
            </a:r>
            <a:r>
              <a:rPr spc="180" dirty="0"/>
              <a:t>Classes </a:t>
            </a:r>
            <a:r>
              <a:rPr spc="100" dirty="0"/>
              <a:t>for </a:t>
            </a:r>
            <a:r>
              <a:rPr spc="114" dirty="0"/>
              <a:t>Input </a:t>
            </a:r>
            <a:r>
              <a:rPr spc="145" dirty="0"/>
              <a:t>and</a:t>
            </a:r>
            <a:r>
              <a:rPr spc="-275" dirty="0"/>
              <a:t> </a:t>
            </a:r>
            <a:r>
              <a:rPr spc="12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859536"/>
            <a:ext cx="6400800" cy="1892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" y="2736342"/>
            <a:ext cx="3316604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Figure 1 </a:t>
            </a:r>
            <a:r>
              <a:rPr sz="1350" spc="-5" dirty="0">
                <a:latin typeface="Arial"/>
                <a:cs typeface="Arial"/>
              </a:rPr>
              <a:t>Java Classes for Input and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Output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816" y="35662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3816" y="7040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244855"/>
            <a:ext cx="474027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ourier" charset="0"/>
                <a:cs typeface="Courier" charset="0"/>
              </a:rPr>
              <a:t>Path</a:t>
            </a:r>
            <a:r>
              <a:rPr sz="1600" spc="-61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objects are not strings.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spc="5" dirty="0">
                <a:latin typeface="Arial"/>
                <a:cs typeface="Arial"/>
              </a:rPr>
              <a:t>To convert a </a:t>
            </a:r>
            <a:r>
              <a:rPr sz="1600" spc="5" dirty="0">
                <a:latin typeface="Courier" charset="0"/>
                <a:cs typeface="Courier" charset="0"/>
              </a:rPr>
              <a:t>Path</a:t>
            </a:r>
            <a:r>
              <a:rPr sz="1600" spc="-59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to a </a:t>
            </a:r>
            <a:r>
              <a:rPr sz="1600" spc="5" dirty="0">
                <a:latin typeface="Courier" charset="0"/>
                <a:cs typeface="Courier" charset="0"/>
              </a:rPr>
              <a:t>String</a:t>
            </a:r>
            <a:r>
              <a:rPr sz="1600" spc="5" dirty="0">
                <a:latin typeface="Arial"/>
                <a:cs typeface="Arial"/>
              </a:rPr>
              <a:t>, use the </a:t>
            </a:r>
            <a:r>
              <a:rPr sz="1600" spc="5" dirty="0">
                <a:latin typeface="Courier" charset="0"/>
                <a:cs typeface="Courier" charset="0"/>
              </a:rPr>
              <a:t>toString</a:t>
            </a:r>
            <a:endParaRPr sz="1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5" dirty="0">
                <a:latin typeface="Arial"/>
                <a:cs typeface="Arial"/>
              </a:rPr>
              <a:t>method.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69273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83464"/>
            <a:ext cx="444690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20"/>
              </a:lnSpc>
            </a:pPr>
            <a:r>
              <a:rPr spc="120" dirty="0"/>
              <a:t>Creating </a:t>
            </a:r>
            <a:r>
              <a:rPr spc="145" dirty="0"/>
              <a:t>and </a:t>
            </a:r>
            <a:r>
              <a:rPr spc="120" dirty="0"/>
              <a:t>Deleting </a:t>
            </a:r>
            <a:r>
              <a:rPr spc="80" dirty="0"/>
              <a:t>Files</a:t>
            </a:r>
            <a:r>
              <a:rPr spc="-275" dirty="0"/>
              <a:t> </a:t>
            </a:r>
            <a:r>
              <a:rPr spc="145" dirty="0"/>
              <a:t>and  </a:t>
            </a:r>
            <a:r>
              <a:rPr spc="100" dirty="0"/>
              <a:t>Directories</a:t>
            </a:r>
          </a:p>
        </p:txBody>
      </p:sp>
      <p:sp>
        <p:nvSpPr>
          <p:cNvPr id="4" name="object 4"/>
          <p:cNvSpPr/>
          <p:nvPr/>
        </p:nvSpPr>
        <p:spPr>
          <a:xfrm>
            <a:off x="813816" y="129845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281" y="1186688"/>
            <a:ext cx="341820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Create an empty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or directory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with: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268" y="1522485"/>
            <a:ext cx="5194300" cy="35625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7150" marR="3045460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Files.createFile(path);  Files.createDirectory(path);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3816" y="213056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2018791"/>
            <a:ext cx="29057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check whether a path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exists: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268" y="2363733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boolean pathExists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Files.exists(path);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816" y="282550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816" y="345644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281" y="2713735"/>
            <a:ext cx="5240020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 check whether existing path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or a directory,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use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Courier" charset="0"/>
                <a:cs typeface="Courier" charset="0"/>
              </a:rPr>
              <a:t>Files.isRegularFile</a:t>
            </a:r>
            <a:r>
              <a:rPr sz="1600" spc="-53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or </a:t>
            </a:r>
            <a:r>
              <a:rPr sz="1600" spc="5" dirty="0">
                <a:latin typeface="Courier" charset="0"/>
                <a:cs typeface="Courier" charset="0"/>
              </a:rPr>
              <a:t>Files.isDirectory</a:t>
            </a:r>
            <a:r>
              <a:rPr sz="1600" spc="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spc="5" dirty="0">
                <a:latin typeface="Arial"/>
                <a:cs typeface="Arial"/>
              </a:rPr>
              <a:t>To delete a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or an empty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directory: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1268" y="3689613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Files.delete(path);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816" y="415138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281" y="4039616"/>
            <a:ext cx="50349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Create a temporary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or directory using unique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name: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1268" y="4384557"/>
            <a:ext cx="5194300" cy="328167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7150" marR="2218690">
              <a:lnSpc>
                <a:spcPct val="147700"/>
              </a:lnSpc>
              <a:spcBef>
                <a:spcPts val="250"/>
              </a:spcBef>
            </a:pPr>
            <a:r>
              <a:rPr sz="650" spc="15" dirty="0">
                <a:latin typeface="Courier" charset="0"/>
                <a:cs typeface="Courier" charset="0"/>
              </a:rPr>
              <a:t>Path tempFile = Files.createTempFile(prefix, extension);  Path tempDir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Files.createTempDirectory(prefix);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816" y="499263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80281" y="4880864"/>
            <a:ext cx="572531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Don't need to delete the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or directory when </a:t>
            </a:r>
            <a:r>
              <a:rPr sz="1600" spc="5">
                <a:latin typeface="Arial"/>
                <a:cs typeface="Arial"/>
              </a:rPr>
              <a:t>you</a:t>
            </a:r>
            <a:r>
              <a:rPr sz="1600" spc="-80">
                <a:latin typeface="Arial"/>
                <a:cs typeface="Arial"/>
              </a:rPr>
              <a:t> </a:t>
            </a:r>
            <a:r>
              <a:rPr sz="1600" spc="5" smtClean="0">
                <a:latin typeface="Arial"/>
                <a:cs typeface="Arial"/>
              </a:rPr>
              <a:t>are</a:t>
            </a:r>
            <a:r>
              <a:rPr lang="en-US" sz="1600" spc="5" smtClean="0">
                <a:latin typeface="Arial"/>
                <a:cs typeface="Arial"/>
              </a:rPr>
              <a:t> </a:t>
            </a:r>
            <a:r>
              <a:rPr lang="en-US" sz="1600" spc="5">
                <a:latin typeface="Arial"/>
                <a:cs typeface="Arial"/>
              </a:rPr>
              <a:t>done.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980281" y="5171693"/>
            <a:ext cx="396049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Operating system </a:t>
            </a:r>
            <a:r>
              <a:rPr sz="1200" spc="10" dirty="0">
                <a:latin typeface="Arial"/>
                <a:cs typeface="Arial"/>
              </a:rPr>
              <a:t>will </a:t>
            </a:r>
            <a:r>
              <a:rPr sz="1200" spc="15" dirty="0">
                <a:latin typeface="Arial"/>
                <a:cs typeface="Arial"/>
              </a:rPr>
              <a:t>clean temporary </a:t>
            </a:r>
            <a:r>
              <a:rPr sz="1200" spc="10" dirty="0">
                <a:latin typeface="Arial"/>
                <a:cs typeface="Arial"/>
              </a:rPr>
              <a:t>files </a:t>
            </a:r>
            <a:r>
              <a:rPr sz="1200" spc="20" dirty="0">
                <a:latin typeface="Arial"/>
                <a:cs typeface="Arial"/>
              </a:rPr>
              <a:t>&amp;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directories.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Useful </a:t>
            </a:r>
            <a:r>
              <a:rPr spc="30" dirty="0"/>
              <a:t>File</a:t>
            </a:r>
            <a:r>
              <a:rPr spc="-75" dirty="0"/>
              <a:t> </a:t>
            </a:r>
            <a:r>
              <a:rPr spc="12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7841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66647"/>
            <a:ext cx="23139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Get size of a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bytes: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202445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long size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Files.size(path);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816" y="166421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0281" y="1552447"/>
            <a:ext cx="341820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Read entire text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into a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lines: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268" y="1897389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List&lt;String&gt; lines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Files.readAllLines(path);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816" y="235916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81" y="2247392"/>
            <a:ext cx="360045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Read entire binary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into a byte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array: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268" y="2592333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byte[] bytes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Files.readAllBytes(path);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3816" y="305410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0281" y="2942335"/>
            <a:ext cx="306514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Write a collection of lines to 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1268" y="3287277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Files.write(path,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lines);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3816" y="374904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281" y="3637279"/>
            <a:ext cx="28600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Write an array of bytes to 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1268" y="3982221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Files.write(path,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bytes);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268" y="5033781"/>
            <a:ext cx="5194300" cy="224154"/>
          </a:xfrm>
          <a:custGeom>
            <a:avLst/>
            <a:gdLst/>
            <a:ahLst/>
            <a:cxnLst/>
            <a:rect l="l" t="t" r="r" b="b"/>
            <a:pathLst>
              <a:path w="5194300" h="224154">
                <a:moveTo>
                  <a:pt x="0" y="0"/>
                </a:moveTo>
                <a:lnTo>
                  <a:pt x="5193792" y="0"/>
                </a:lnTo>
                <a:lnTo>
                  <a:pt x="5193792" y="224036"/>
                </a:lnTo>
              </a:path>
            </a:pathLst>
          </a:custGeom>
          <a:ln w="91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1268" y="5033781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224036"/>
                </a:moveTo>
                <a:lnTo>
                  <a:pt x="0" y="0"/>
                </a:lnTo>
              </a:path>
            </a:pathLst>
          </a:custGeom>
          <a:ln w="91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Useful </a:t>
            </a:r>
            <a:r>
              <a:rPr spc="30" dirty="0"/>
              <a:t>File</a:t>
            </a:r>
            <a:r>
              <a:rPr spc="-75" dirty="0"/>
              <a:t> </a:t>
            </a:r>
            <a:r>
              <a:rPr spc="125" dirty="0"/>
              <a:t>Operations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813816" y="97841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81" y="866647"/>
            <a:ext cx="276987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Read a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into a single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string: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268" y="1202445"/>
            <a:ext cx="5194300" cy="180178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String contents = new String(Files.readAllBytes(path),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"UTF-8");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816" y="166421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0281" y="1552447"/>
            <a:ext cx="200660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Write a string to 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268" y="1897389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Files.write(path,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contents.getBytes("UTF-8"));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3816" y="235916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281" y="2247392"/>
            <a:ext cx="4269105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Read a text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as a stream (see Chapter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19):</a:t>
            </a:r>
            <a:endParaRPr sz="16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000"/>
              </a:spcBef>
            </a:pPr>
            <a:r>
              <a:rPr sz="1200" spc="15" dirty="0">
                <a:latin typeface="Arial"/>
                <a:cs typeface="Arial"/>
              </a:rPr>
              <a:t>Lines are read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lazily.</a:t>
            </a:r>
            <a:endParaRPr sz="12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45"/>
              </a:spcBef>
            </a:pP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careful to </a:t>
            </a:r>
            <a:r>
              <a:rPr sz="1200" spc="15" dirty="0">
                <a:latin typeface="Arial"/>
                <a:cs typeface="Arial"/>
              </a:rPr>
              <a:t>use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try</a:t>
            </a:r>
            <a:r>
              <a:rPr sz="1200" spc="15" dirty="0">
                <a:latin typeface="Arial"/>
                <a:cs typeface="Arial"/>
              </a:rPr>
              <a:t>-with-resources.</a:t>
            </a:r>
            <a:endParaRPr sz="12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5"/>
              </a:spcBef>
            </a:pPr>
            <a:r>
              <a:rPr sz="1200" spc="15" dirty="0">
                <a:latin typeface="Arial"/>
                <a:cs typeface="Arial"/>
              </a:rPr>
              <a:t>Example: get the </a:t>
            </a:r>
            <a:r>
              <a:rPr sz="1200" spc="10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ten </a:t>
            </a:r>
            <a:r>
              <a:rPr sz="1200" spc="10" dirty="0">
                <a:latin typeface="Arial"/>
                <a:cs typeface="Arial"/>
              </a:rPr>
              <a:t>lines </a:t>
            </a:r>
            <a:r>
              <a:rPr sz="1200" spc="15" dirty="0">
                <a:latin typeface="Arial"/>
                <a:cs typeface="Arial"/>
              </a:rPr>
              <a:t>containing a given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string: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7028" y="3387861"/>
            <a:ext cx="4581525" cy="1198245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5720" marR="2988945">
              <a:lnSpc>
                <a:spcPts val="860"/>
              </a:lnSpc>
              <a:spcBef>
                <a:spcPts val="390"/>
              </a:spcBef>
            </a:pPr>
            <a:r>
              <a:rPr sz="750" spc="-10" dirty="0">
                <a:latin typeface="Courier" charset="0"/>
                <a:cs typeface="Courier" charset="0"/>
              </a:rPr>
              <a:t>String target = " and ";  final int MAX_LINES = 10;  List&lt;String&gt; result =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-10" dirty="0">
                <a:latin typeface="Courier" charset="0"/>
                <a:cs typeface="Courier" charset="0"/>
              </a:rPr>
              <a:t>null;</a:t>
            </a:r>
            <a:endParaRPr sz="750" dirty="0">
              <a:latin typeface="Courier" charset="0"/>
              <a:cs typeface="Courier" charset="0"/>
            </a:endParaRPr>
          </a:p>
          <a:p>
            <a:pPr marL="45720">
              <a:lnSpc>
                <a:spcPts val="825"/>
              </a:lnSpc>
            </a:pPr>
            <a:r>
              <a:rPr sz="750" spc="-10" dirty="0">
                <a:latin typeface="Courier" charset="0"/>
                <a:cs typeface="Courier" charset="0"/>
              </a:rPr>
              <a:t>try (Stream&lt;String&gt; lines =</a:t>
            </a:r>
            <a:r>
              <a:rPr sz="750" spc="60" dirty="0">
                <a:latin typeface="Courier" charset="0"/>
                <a:cs typeface="Courier" charset="0"/>
              </a:rPr>
              <a:t> </a:t>
            </a:r>
            <a:r>
              <a:rPr sz="750" spc="-10" dirty="0">
                <a:latin typeface="Courier" charset="0"/>
                <a:cs typeface="Courier" charset="0"/>
              </a:rPr>
              <a:t>Files.lines(path))</a:t>
            </a:r>
            <a:endParaRPr sz="750" dirty="0">
              <a:latin typeface="Courier" charset="0"/>
              <a:cs typeface="Courier" charset="0"/>
            </a:endParaRPr>
          </a:p>
          <a:p>
            <a:pPr marL="45720">
              <a:lnSpc>
                <a:spcPts val="865"/>
              </a:lnSpc>
            </a:pPr>
            <a:r>
              <a:rPr sz="750" spc="-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65"/>
              </a:lnSpc>
            </a:pPr>
            <a:r>
              <a:rPr sz="750" spc="-10" dirty="0">
                <a:latin typeface="Courier" charset="0"/>
                <a:cs typeface="Courier" charset="0"/>
              </a:rPr>
              <a:t>result =</a:t>
            </a:r>
            <a:r>
              <a:rPr sz="750" spc="-65" dirty="0">
                <a:latin typeface="Courier" charset="0"/>
                <a:cs typeface="Courier" charset="0"/>
              </a:rPr>
              <a:t> </a:t>
            </a:r>
            <a:r>
              <a:rPr sz="750" spc="-10" dirty="0">
                <a:latin typeface="Courier" charset="0"/>
                <a:cs typeface="Courier" charset="0"/>
              </a:rPr>
              <a:t>lines</a:t>
            </a:r>
            <a:endParaRPr sz="750" dirty="0">
              <a:latin typeface="Courier" charset="0"/>
              <a:cs typeface="Courier" charset="0"/>
            </a:endParaRPr>
          </a:p>
          <a:p>
            <a:pPr marL="385445">
              <a:lnSpc>
                <a:spcPts val="865"/>
              </a:lnSpc>
            </a:pPr>
            <a:r>
              <a:rPr sz="750" spc="-10" dirty="0">
                <a:latin typeface="Courier" charset="0"/>
                <a:cs typeface="Courier" charset="0"/>
              </a:rPr>
              <a:t>.filter(s -&gt;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-10" dirty="0">
                <a:latin typeface="Courier" charset="0"/>
                <a:cs typeface="Courier" charset="0"/>
              </a:rPr>
              <a:t>s.contains(target))</a:t>
            </a:r>
            <a:endParaRPr sz="750" dirty="0">
              <a:latin typeface="Courier" charset="0"/>
              <a:cs typeface="Courier" charset="0"/>
            </a:endParaRPr>
          </a:p>
          <a:p>
            <a:pPr marL="385445">
              <a:lnSpc>
                <a:spcPts val="865"/>
              </a:lnSpc>
            </a:pPr>
            <a:r>
              <a:rPr sz="750" spc="-10" dirty="0">
                <a:latin typeface="Courier" charset="0"/>
                <a:cs typeface="Courier" charset="0"/>
              </a:rPr>
              <a:t>.limit(MAX_LINES)</a:t>
            </a:r>
            <a:endParaRPr sz="750" dirty="0">
              <a:latin typeface="Courier" charset="0"/>
              <a:cs typeface="Courier" charset="0"/>
            </a:endParaRPr>
          </a:p>
          <a:p>
            <a:pPr marL="385445">
              <a:lnSpc>
                <a:spcPts val="865"/>
              </a:lnSpc>
            </a:pPr>
            <a:r>
              <a:rPr sz="750" spc="-10" dirty="0">
                <a:latin typeface="Courier" charset="0"/>
                <a:cs typeface="Courier" charset="0"/>
              </a:rPr>
              <a:t>.collect(Collectors.toList());</a:t>
            </a:r>
            <a:endParaRPr sz="750" dirty="0">
              <a:latin typeface="Courier" charset="0"/>
              <a:cs typeface="Courier" charset="0"/>
            </a:endParaRPr>
          </a:p>
          <a:p>
            <a:pPr marL="45720">
              <a:lnSpc>
                <a:spcPts val="880"/>
              </a:lnSpc>
            </a:pPr>
            <a:r>
              <a:rPr sz="750" spc="-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816" y="480060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281" y="4688840"/>
            <a:ext cx="184721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Copy or move a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0861" y="5100573"/>
            <a:ext cx="2172970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Courier" charset="0"/>
                <a:cs typeface="Courier" charset="0"/>
              </a:rPr>
              <a:t>Files.copy(fromPath,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toPath</a:t>
            </a:r>
            <a:r>
              <a:rPr sz="950" spc="10" dirty="0" smtClean="0">
                <a:latin typeface="Courier" charset="0"/>
                <a:cs typeface="Courier" charset="0"/>
              </a:rPr>
              <a:t>);</a:t>
            </a:r>
            <a:endParaRPr lang="en-US" sz="950" spc="10" dirty="0" smtClean="0">
              <a:latin typeface="Courier" charset="0"/>
              <a:cs typeface="Courier" charset="0"/>
            </a:endParaRPr>
          </a:p>
          <a:p>
            <a:pPr marL="12700"/>
            <a:r>
              <a:rPr lang="en-US" sz="950" spc="10" dirty="0" err="1">
                <a:latin typeface="Courier" charset="0"/>
                <a:cs typeface="Courier" charset="0"/>
              </a:rPr>
              <a:t>Files.move</a:t>
            </a:r>
            <a:r>
              <a:rPr lang="en-US" sz="950" spc="10" dirty="0">
                <a:latin typeface="Courier" charset="0"/>
                <a:cs typeface="Courier" charset="0"/>
              </a:rPr>
              <a:t>(</a:t>
            </a:r>
            <a:r>
              <a:rPr lang="en-US" sz="950" spc="10" dirty="0" err="1">
                <a:latin typeface="Courier" charset="0"/>
                <a:cs typeface="Courier" charset="0"/>
              </a:rPr>
              <a:t>fromPath</a:t>
            </a:r>
            <a:r>
              <a:rPr lang="en-US" sz="950" spc="10" dirty="0">
                <a:latin typeface="Courier" charset="0"/>
                <a:cs typeface="Courier" charset="0"/>
              </a:rPr>
              <a:t>,</a:t>
            </a:r>
            <a:r>
              <a:rPr lang="en-US" sz="950" spc="-75" dirty="0">
                <a:latin typeface="Courier" charset="0"/>
                <a:cs typeface="Courier" charset="0"/>
              </a:rPr>
              <a:t> </a:t>
            </a:r>
            <a:r>
              <a:rPr lang="en-US" sz="950" spc="10" dirty="0" err="1">
                <a:latin typeface="Courier" charset="0"/>
                <a:cs typeface="Courier" charset="0"/>
              </a:rPr>
              <a:t>toPath</a:t>
            </a:r>
            <a:r>
              <a:rPr lang="en-US" sz="950" spc="10" dirty="0">
                <a:latin typeface="Courier" charset="0"/>
                <a:cs typeface="Courier" charset="0"/>
              </a:rPr>
              <a:t>);</a:t>
            </a:r>
            <a:endParaRPr lang="en-US" sz="9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</a:pP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Visiting</a:t>
            </a:r>
            <a:r>
              <a:rPr spc="-45" dirty="0"/>
              <a:t> </a:t>
            </a:r>
            <a:r>
              <a:rPr spc="100" dirty="0"/>
              <a:t>Directories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6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81" y="875791"/>
            <a:ext cx="20447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Get a </a:t>
            </a:r>
            <a:r>
              <a:rPr sz="1600" spc="5" dirty="0">
                <a:latin typeface="Courier" charset="0"/>
                <a:cs typeface="Courier" charset="0"/>
              </a:rPr>
              <a:t>List</a:t>
            </a:r>
            <a:r>
              <a:rPr sz="1600" spc="-58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all files: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1268" y="1211589"/>
            <a:ext cx="5194300" cy="78547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try (Stream&lt;Path&gt; entries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Files.list(dirPath))</a:t>
            </a:r>
            <a:endParaRPr sz="6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12725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List&lt;Path&gt; paths =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entries.collect(Collectors.toList());</a:t>
            </a:r>
            <a:endParaRPr sz="650" dirty="0">
              <a:latin typeface="Courier" charset="0"/>
              <a:cs typeface="Courier" charset="0"/>
            </a:endParaRPr>
          </a:p>
          <a:p>
            <a:pPr marL="212725">
              <a:lnSpc>
                <a:spcPct val="100000"/>
              </a:lnSpc>
              <a:spcBef>
                <a:spcPts val="370"/>
              </a:spcBef>
            </a:pPr>
            <a:r>
              <a:rPr sz="650" spc="10" dirty="0">
                <a:latin typeface="Comic Sans MS"/>
                <a:cs typeface="Comic Sans MS"/>
              </a:rPr>
              <a:t>Process the list</a:t>
            </a:r>
            <a:r>
              <a:rPr sz="650" spc="140" dirty="0">
                <a:latin typeface="Comic Sans MS"/>
                <a:cs typeface="Comic Sans MS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paths.</a:t>
            </a:r>
            <a:endParaRPr sz="6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7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816" y="226772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816" y="290780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2155951"/>
            <a:ext cx="4751070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Get a </a:t>
            </a:r>
            <a:r>
              <a:rPr sz="1600" spc="5" dirty="0">
                <a:latin typeface="Courier" charset="0"/>
                <a:cs typeface="Courier" charset="0"/>
              </a:rPr>
              <a:t>Stream&lt;Path&gt;</a:t>
            </a:r>
            <a:r>
              <a:rPr sz="1600" spc="-56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all files </a:t>
            </a:r>
            <a:r>
              <a:rPr sz="1600" spc="5" dirty="0">
                <a:latin typeface="Arial"/>
                <a:cs typeface="Arial"/>
              </a:rPr>
              <a:t>in a directory using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Courier" charset="0"/>
                <a:cs typeface="Courier" charset="0"/>
              </a:rPr>
              <a:t>Files.list</a:t>
            </a:r>
            <a:r>
              <a:rPr sz="1600" spc="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spc="5" dirty="0">
                <a:latin typeface="Arial"/>
                <a:cs typeface="Arial"/>
              </a:rPr>
              <a:t>Can use </a:t>
            </a:r>
            <a:r>
              <a:rPr sz="1600" spc="5" dirty="0">
                <a:latin typeface="Courier" charset="0"/>
                <a:cs typeface="Courier" charset="0"/>
              </a:rPr>
              <a:t>filter</a:t>
            </a:r>
            <a:r>
              <a:rPr sz="1600" spc="5" dirty="0">
                <a:latin typeface="Arial"/>
                <a:cs typeface="Arial"/>
              </a:rPr>
              <a:t>, </a:t>
            </a:r>
            <a:r>
              <a:rPr sz="1600" spc="5" dirty="0">
                <a:latin typeface="Courier" charset="0"/>
                <a:cs typeface="Courier" charset="0"/>
              </a:rPr>
              <a:t>map</a:t>
            </a:r>
            <a:r>
              <a:rPr sz="1600" spc="5" dirty="0">
                <a:latin typeface="Arial"/>
                <a:cs typeface="Arial"/>
              </a:rPr>
              <a:t>, and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collect</a:t>
            </a:r>
            <a:r>
              <a:rPr sz="1600" spc="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268" y="3140974"/>
            <a:ext cx="5194300" cy="637353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try (Stream&lt;Path&gt; entries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Files.list(dirPath))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ts val="1135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ts val="1135"/>
              </a:lnSpc>
            </a:pPr>
            <a:r>
              <a:rPr sz="950" spc="5" dirty="0">
                <a:latin typeface="Comic Sans MS"/>
                <a:cs typeface="Comic Sans MS"/>
              </a:rPr>
              <a:t>Process the stream</a:t>
            </a:r>
            <a:r>
              <a:rPr sz="950" spc="270" dirty="0">
                <a:latin typeface="Comic Sans MS"/>
                <a:cs typeface="Comic Sans MS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entries.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816" y="405080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816" y="439827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281" y="3939032"/>
            <a:ext cx="5324475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ourier" charset="0"/>
                <a:cs typeface="Courier" charset="0"/>
              </a:rPr>
              <a:t>Files.list</a:t>
            </a:r>
            <a:r>
              <a:rPr sz="1600" spc="-56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does not </a:t>
            </a:r>
            <a:r>
              <a:rPr sz="1600" dirty="0">
                <a:latin typeface="Arial"/>
                <a:cs typeface="Arial"/>
              </a:rPr>
              <a:t>visit </a:t>
            </a:r>
            <a:r>
              <a:rPr sz="1600" spc="5" dirty="0">
                <a:latin typeface="Arial"/>
                <a:cs typeface="Arial"/>
              </a:rPr>
              <a:t>subdirectories.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spc="5" dirty="0">
                <a:latin typeface="Arial"/>
                <a:cs typeface="Arial"/>
              </a:rPr>
              <a:t>To descend into subdirectories, use </a:t>
            </a:r>
            <a:r>
              <a:rPr sz="1600" spc="5" dirty="0">
                <a:latin typeface="Courier" charset="0"/>
                <a:cs typeface="Courier" charset="0"/>
              </a:rPr>
              <a:t>Files.walk</a:t>
            </a:r>
            <a:r>
              <a:rPr sz="1600" spc="-58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instead.</a:t>
            </a:r>
            <a:endParaRPr sz="16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000"/>
              </a:spcBef>
            </a:pPr>
            <a:r>
              <a:rPr sz="1200" spc="15" dirty="0">
                <a:latin typeface="Arial"/>
                <a:cs typeface="Arial"/>
              </a:rPr>
              <a:t>Gives descendants </a:t>
            </a:r>
            <a:r>
              <a:rPr sz="1200" spc="10" dirty="0">
                <a:latin typeface="Arial"/>
                <a:cs typeface="Arial"/>
              </a:rPr>
              <a:t>in depth-first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order.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4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70" dirty="0"/>
              <a:t> </a:t>
            </a:r>
            <a:r>
              <a:rPr spc="35" dirty="0"/>
              <a:t>21.10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63600"/>
            <a:ext cx="563943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80"/>
              </a:lnSpc>
            </a:pPr>
            <a:r>
              <a:rPr sz="1350" spc="-5" dirty="0">
                <a:latin typeface="Arial"/>
                <a:cs typeface="Arial"/>
              </a:rPr>
              <a:t>Construct a </a:t>
            </a:r>
            <a:r>
              <a:rPr sz="1350" spc="-5" dirty="0">
                <a:latin typeface="Courier" charset="0"/>
                <a:cs typeface="Courier" charset="0"/>
              </a:rPr>
              <a:t>Path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object </a:t>
            </a:r>
            <a:r>
              <a:rPr sz="1350" spc="-5" dirty="0">
                <a:latin typeface="Courier" charset="0"/>
                <a:cs typeface="Courier" charset="0"/>
              </a:rPr>
              <a:t>downloads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with the path to the directory on your  computer that contains downloaded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files.</a:t>
            </a:r>
            <a:endParaRPr sz="1350" dirty="0">
              <a:latin typeface="Arial"/>
              <a:cs typeface="Arial"/>
            </a:endParaRPr>
          </a:p>
          <a:p>
            <a:pPr marL="319405" marR="290830">
              <a:lnSpc>
                <a:spcPct val="116300"/>
              </a:lnSpc>
              <a:spcBef>
                <a:spcPts val="58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The details depend on your operating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system.  On my computer,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1268" y="1997974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Path downloads =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Paths.get("/home/cay/Downloads");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4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70" dirty="0"/>
              <a:t> </a:t>
            </a:r>
            <a:r>
              <a:rPr spc="35" dirty="0"/>
              <a:t>21.11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63600"/>
            <a:ext cx="570674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80"/>
              </a:lnSpc>
            </a:pPr>
            <a:r>
              <a:rPr sz="1350" spc="-5" dirty="0">
                <a:latin typeface="Arial"/>
                <a:cs typeface="Arial"/>
              </a:rPr>
              <a:t>Call a method of the </a:t>
            </a:r>
            <a:r>
              <a:rPr sz="1350" spc="-5" dirty="0">
                <a:latin typeface="Courier" charset="0"/>
                <a:cs typeface="Courier" charset="0"/>
              </a:rPr>
              <a:t>Files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class to create a subdirectory </a:t>
            </a:r>
            <a:r>
              <a:rPr sz="1350" spc="-5" dirty="0">
                <a:latin typeface="Courier" charset="0"/>
                <a:cs typeface="Courier" charset="0"/>
              </a:rPr>
              <a:t>bigjava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in your  downloads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directory.</a:t>
            </a:r>
            <a:endParaRPr sz="1350" dirty="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  <a:spcBef>
                <a:spcPts val="890"/>
              </a:spcBef>
            </a:pPr>
            <a:r>
              <a:rPr sz="1600" b="1" spc="5" dirty="0">
                <a:latin typeface="Arial"/>
                <a:cs typeface="Arial"/>
              </a:rPr>
              <a:t>Answer: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714510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Files.createDirectory(downloads.resolve("bigjava"));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4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70" dirty="0"/>
              <a:t> </a:t>
            </a:r>
            <a:r>
              <a:rPr spc="35" dirty="0"/>
              <a:t>21.12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48151"/>
            <a:ext cx="584898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z="1350" spc="-5" dirty="0">
                <a:latin typeface="Arial"/>
                <a:cs typeface="Arial"/>
              </a:rPr>
              <a:t>Given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a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Path</a:t>
            </a:r>
            <a:r>
              <a:rPr sz="1350" spc="-450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object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p</a:t>
            </a:r>
            <a:r>
              <a:rPr sz="1350" spc="-450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for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/home/cay/output.txt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how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do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you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get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a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path  to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/home/cay/output.bak</a:t>
            </a:r>
            <a:r>
              <a:rPr sz="1350" spc="-5" dirty="0">
                <a:latin typeface="Arial"/>
                <a:cs typeface="Arial"/>
              </a:rPr>
              <a:t>?</a:t>
            </a:r>
            <a:endParaRPr sz="1350" dirty="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  <a:spcBef>
                <a:spcPts val="935"/>
              </a:spcBef>
            </a:pPr>
            <a:r>
              <a:rPr sz="1600" b="1" spc="5" dirty="0">
                <a:latin typeface="Arial"/>
                <a:cs typeface="Arial"/>
              </a:rPr>
              <a:t>Answer: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723654"/>
            <a:ext cx="5194300" cy="180178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Path q = Paths.get(p.toString().replace(".txt",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".bak"));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281" y="2043054"/>
            <a:ext cx="50463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Arial"/>
                <a:cs typeface="Arial"/>
              </a:rPr>
              <a:t>Or,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5" dirty="0">
                <a:latin typeface="Arial"/>
                <a:cs typeface="Arial"/>
              </a:rPr>
              <a:t>you are worried that the directory name of p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might  contain the string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.txt,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268" y="2702062"/>
            <a:ext cx="5194300" cy="328167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12725" marR="2840355" indent="-155575">
              <a:lnSpc>
                <a:spcPct val="147700"/>
              </a:lnSpc>
              <a:spcBef>
                <a:spcPts val="250"/>
              </a:spcBef>
            </a:pPr>
            <a:r>
              <a:rPr sz="650" spc="15" dirty="0">
                <a:latin typeface="Courier" charset="0"/>
                <a:cs typeface="Courier" charset="0"/>
              </a:rPr>
              <a:t>Path q = p.getParent().resolve(  p.getFileName().replace(".txt",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".bak"));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4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70" dirty="0"/>
              <a:t> </a:t>
            </a:r>
            <a:r>
              <a:rPr spc="35" dirty="0"/>
              <a:t>21.13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52678"/>
            <a:ext cx="5591175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How can you make a backup copy of a file with path </a:t>
            </a:r>
            <a:r>
              <a:rPr sz="1350" spc="-5" dirty="0">
                <a:latin typeface="Courier" charset="0"/>
                <a:cs typeface="Courier" charset="0"/>
              </a:rPr>
              <a:t>p</a:t>
            </a:r>
            <a:r>
              <a:rPr sz="1350" spc="-440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before writing to it?</a:t>
            </a:r>
            <a:endParaRPr sz="1350" dirty="0">
              <a:latin typeface="Arial"/>
              <a:cs typeface="Arial"/>
            </a:endParaRPr>
          </a:p>
          <a:p>
            <a:pPr marL="319405" marR="106045">
              <a:lnSpc>
                <a:spcPct val="118100"/>
              </a:lnSpc>
              <a:spcBef>
                <a:spcPts val="59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First get a path for the backup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and change  the suffix as in the preceding answer or, as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common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  Linux, add a </a:t>
            </a:r>
            <a:r>
              <a:rPr sz="1600" spc="5" dirty="0">
                <a:latin typeface="Courier" charset="0"/>
                <a:cs typeface="Courier" charset="0"/>
              </a:rPr>
              <a:t>~</a:t>
            </a:r>
            <a:r>
              <a:rPr sz="1600" spc="-62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to the filename: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2089415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Path q = Paths.get(p.toString() +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"~");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281" y="2448560"/>
            <a:ext cx="16992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Then copy 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268" y="2784359"/>
            <a:ext cx="5194300" cy="209031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Files.copy(p,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q);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35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70" dirty="0"/>
              <a:t> </a:t>
            </a:r>
            <a:r>
              <a:rPr spc="35" dirty="0"/>
              <a:t>21.14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54456"/>
            <a:ext cx="5915660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80"/>
              </a:lnSpc>
            </a:pPr>
            <a:r>
              <a:rPr sz="1350" spc="-5" dirty="0">
                <a:latin typeface="Arial"/>
                <a:cs typeface="Arial"/>
              </a:rPr>
              <a:t>What happens in Self Check 13 if the backup file already exists? How can you  overcome that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problem?</a:t>
            </a:r>
            <a:endParaRPr sz="1350" dirty="0">
              <a:latin typeface="Arial"/>
              <a:cs typeface="Arial"/>
            </a:endParaRPr>
          </a:p>
          <a:p>
            <a:pPr marL="319405" marR="836294">
              <a:lnSpc>
                <a:spcPct val="116300"/>
              </a:lnSpc>
              <a:spcBef>
                <a:spcPts val="65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Then the </a:t>
            </a:r>
            <a:r>
              <a:rPr sz="1600" dirty="0">
                <a:latin typeface="Arial"/>
                <a:cs typeface="Arial"/>
              </a:rPr>
              <a:t>call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5" dirty="0">
                <a:latin typeface="Courier" charset="0"/>
                <a:cs typeface="Courier" charset="0"/>
              </a:rPr>
              <a:t>copy</a:t>
            </a:r>
            <a:r>
              <a:rPr sz="1600" spc="-57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throws an exception.  Delete the </a:t>
            </a:r>
            <a:r>
              <a:rPr sz="1600" dirty="0">
                <a:latin typeface="Arial"/>
                <a:cs typeface="Arial"/>
              </a:rPr>
              <a:t>file first if it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exists: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268" y="1997975"/>
            <a:ext cx="5194300" cy="793806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if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(Files.exists(q))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Files.delete(q);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Files.copy(p,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q);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Text</a:t>
            </a:r>
            <a:r>
              <a:rPr spc="-35" dirty="0"/>
              <a:t> </a:t>
            </a:r>
            <a:r>
              <a:rPr spc="14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5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60934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816" y="195681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3816" y="228600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816" y="290779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816" y="352958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0281" y="836045"/>
            <a:ext cx="5274945" cy="284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Courier" charset="0"/>
                <a:cs typeface="Courier" charset="0"/>
              </a:rPr>
              <a:t>Reader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Writer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their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subclasses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were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designed  to process text input and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output.</a:t>
            </a:r>
            <a:endParaRPr sz="1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600" spc="5" dirty="0">
                <a:latin typeface="Courier" charset="0"/>
                <a:cs typeface="Courier" charset="0"/>
              </a:rPr>
              <a:t>PrintWriter</a:t>
            </a:r>
            <a:r>
              <a:rPr sz="1600" spc="-58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was used in Chapter 7.</a:t>
            </a:r>
            <a:endParaRPr sz="1600" dirty="0">
              <a:latin typeface="Arial"/>
              <a:cs typeface="Arial"/>
            </a:endParaRPr>
          </a:p>
          <a:p>
            <a:pPr marL="12700" marR="233045" algn="just">
              <a:lnSpc>
                <a:spcPct val="125600"/>
              </a:lnSpc>
              <a:spcBef>
                <a:spcPts val="325"/>
              </a:spcBef>
            </a:pPr>
            <a:r>
              <a:rPr sz="1600" spc="5" dirty="0">
                <a:latin typeface="Courier" charset="0"/>
                <a:cs typeface="Courier" charset="0"/>
              </a:rPr>
              <a:t>Scanner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class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more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convenient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Reader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class.  By default, these classes use the character encoding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  the computer executing 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program.</a:t>
            </a:r>
            <a:endParaRPr sz="1600" dirty="0">
              <a:latin typeface="Arial"/>
              <a:cs typeface="Arial"/>
            </a:endParaRPr>
          </a:p>
          <a:p>
            <a:pPr marL="12700" marR="358775">
              <a:lnSpc>
                <a:spcPct val="116199"/>
              </a:lnSpc>
              <a:spcBef>
                <a:spcPts val="430"/>
              </a:spcBef>
            </a:pPr>
            <a:r>
              <a:rPr sz="1600" spc="5" dirty="0">
                <a:latin typeface="Arial"/>
                <a:cs typeface="Arial"/>
              </a:rPr>
              <a:t>OK, when only exchanging data with users from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same  country.</a:t>
            </a:r>
            <a:endParaRPr sz="1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40"/>
              </a:spcBef>
            </a:pPr>
            <a:r>
              <a:rPr sz="1600" spc="5" dirty="0">
                <a:latin typeface="Arial"/>
                <a:cs typeface="Arial"/>
              </a:rPr>
              <a:t>Otherwise, good idea to use UTF-8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encoding: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268" y="3753613"/>
            <a:ext cx="5194300" cy="35522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Scanner in = new Scanner(input,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"UTF-8");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// Input can be a File or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InputStream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268" y="4247389"/>
            <a:ext cx="5194300" cy="355224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89"/>
              </a:spcBef>
            </a:pPr>
            <a:r>
              <a:rPr sz="950" spc="10" dirty="0">
                <a:latin typeface="Courier" charset="0"/>
                <a:cs typeface="Courier" charset="0"/>
              </a:rPr>
              <a:t>PrintWriter out = new PrintWriter(output,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"UTF-8");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// Output can be a File or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OutputStream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25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39007"/>
            <a:ext cx="5678805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z="1350" spc="-5" dirty="0">
                <a:latin typeface="Arial"/>
                <a:cs typeface="Arial"/>
              </a:rPr>
              <a:t>Suppose you need to read an image file that contains color values for each  pixel in the image. Will you use a </a:t>
            </a:r>
            <a:r>
              <a:rPr sz="1350" spc="-5" dirty="0">
                <a:latin typeface="Courier" charset="0"/>
                <a:cs typeface="Courier" charset="0"/>
              </a:rPr>
              <a:t>Reader</a:t>
            </a:r>
            <a:r>
              <a:rPr sz="1350" spc="-470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or an </a:t>
            </a:r>
            <a:r>
              <a:rPr sz="1350" spc="-5" dirty="0">
                <a:latin typeface="Courier" charset="0"/>
                <a:cs typeface="Courier" charset="0"/>
              </a:rPr>
              <a:t>InputStream</a:t>
            </a:r>
            <a:r>
              <a:rPr sz="1350" spc="-5" dirty="0">
                <a:latin typeface="Arial"/>
                <a:cs typeface="Arial"/>
              </a:rPr>
              <a:t>?</a:t>
            </a:r>
            <a:endParaRPr sz="1350" dirty="0">
              <a:latin typeface="Arial"/>
              <a:cs typeface="Arial"/>
            </a:endParaRPr>
          </a:p>
          <a:p>
            <a:pPr marL="319405" marR="193040">
              <a:lnSpc>
                <a:spcPct val="118100"/>
              </a:lnSpc>
              <a:spcBef>
                <a:spcPts val="59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Image data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stored in a binary format—try  loading an image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5" dirty="0">
                <a:latin typeface="Arial"/>
                <a:cs typeface="Arial"/>
              </a:rPr>
              <a:t>into a text editor, and you won’t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see  much </a:t>
            </a:r>
            <a:r>
              <a:rPr sz="1600" dirty="0">
                <a:latin typeface="Arial"/>
                <a:cs typeface="Arial"/>
              </a:rPr>
              <a:t>text. </a:t>
            </a:r>
            <a:r>
              <a:rPr sz="1600" spc="5" dirty="0">
                <a:latin typeface="Arial"/>
                <a:cs typeface="Arial"/>
              </a:rPr>
              <a:t>Therefore, you should use 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InputStream</a:t>
            </a:r>
            <a:r>
              <a:rPr sz="1600" spc="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49225"/>
            <a:ext cx="5212080" cy="73660"/>
          </a:xfrm>
          <a:custGeom>
            <a:avLst/>
            <a:gdLst/>
            <a:ahLst/>
            <a:cxnLst/>
            <a:rect l="l" t="t" r="r" b="b"/>
            <a:pathLst>
              <a:path w="5212080" h="73659">
                <a:moveTo>
                  <a:pt x="0" y="0"/>
                </a:moveTo>
                <a:lnTo>
                  <a:pt x="5212080" y="0"/>
                </a:lnTo>
                <a:lnTo>
                  <a:pt x="5212080" y="73152"/>
                </a:lnTo>
                <a:lnTo>
                  <a:pt x="0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85" dirty="0"/>
              <a:t> </a:t>
            </a:r>
            <a:r>
              <a:rPr spc="20" dirty="0"/>
              <a:t>21.2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848151"/>
            <a:ext cx="556387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z="1350" spc="-5" dirty="0">
                <a:latin typeface="Arial"/>
                <a:cs typeface="Arial"/>
              </a:rPr>
              <a:t>Special Topic 11.1 introduced the </a:t>
            </a:r>
            <a:r>
              <a:rPr sz="1350" spc="-5" dirty="0">
                <a:latin typeface="Courier" charset="0"/>
                <a:cs typeface="Courier" charset="0"/>
              </a:rPr>
              <a:t>openStream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method of the </a:t>
            </a:r>
            <a:r>
              <a:rPr sz="1350" spc="-5" dirty="0">
                <a:latin typeface="Courier" charset="0"/>
                <a:cs typeface="Courier" charset="0"/>
              </a:rPr>
              <a:t>URL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class,  which returns an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InputStream</a:t>
            </a:r>
            <a:r>
              <a:rPr sz="1350" spc="-5" dirty="0">
                <a:latin typeface="Arial"/>
                <a:cs typeface="Arial"/>
              </a:rPr>
              <a:t>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956" y="1330453"/>
            <a:ext cx="5733415" cy="291105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2705" marR="2269490">
              <a:lnSpc>
                <a:spcPts val="940"/>
              </a:lnSpc>
              <a:spcBef>
                <a:spcPts val="470"/>
              </a:spcBef>
            </a:pPr>
            <a:r>
              <a:rPr sz="800" dirty="0">
                <a:latin typeface="Courier" charset="0"/>
                <a:cs typeface="Courier" charset="0"/>
              </a:rPr>
              <a:t>URL locator = new </a:t>
            </a:r>
            <a:r>
              <a:rPr sz="800" dirty="0">
                <a:latin typeface="Courier" charset="0"/>
                <a:cs typeface="Courier" charset="0"/>
                <a:hlinkClick r:id="rId2"/>
              </a:rPr>
              <a:t>URL("http://bigjava.com/index.html</a:t>
            </a:r>
            <a:r>
              <a:rPr sz="800" dirty="0">
                <a:latin typeface="Courier" charset="0"/>
                <a:cs typeface="Courier" charset="0"/>
              </a:rPr>
              <a:t>");  InputStream in =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locator.openStream();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3100" y="1730502"/>
            <a:ext cx="531876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Why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doesn’t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the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URL</a:t>
            </a:r>
            <a:r>
              <a:rPr sz="1350" spc="-450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class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provide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a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Courier" charset="0"/>
                <a:cs typeface="Courier" charset="0"/>
              </a:rPr>
              <a:t>Reader</a:t>
            </a:r>
            <a:r>
              <a:rPr sz="1350" spc="-450" dirty="0">
                <a:latin typeface="Courier" charset="0"/>
                <a:cs typeface="Courier" charset="0"/>
              </a:rPr>
              <a:t> </a:t>
            </a:r>
            <a:r>
              <a:rPr sz="1350" spc="-5" dirty="0">
                <a:latin typeface="Arial"/>
                <a:cs typeface="Arial"/>
              </a:rPr>
              <a:t>instead?</a:t>
            </a:r>
            <a:endParaRPr sz="1350" dirty="0">
              <a:latin typeface="Arial"/>
              <a:cs typeface="Arial"/>
            </a:endParaRPr>
          </a:p>
          <a:p>
            <a:pPr marL="319405" marR="5080">
              <a:lnSpc>
                <a:spcPct val="118100"/>
              </a:lnSpc>
              <a:spcBef>
                <a:spcPts val="590"/>
              </a:spcBef>
            </a:pPr>
            <a:r>
              <a:rPr sz="1600" b="1" spc="5" dirty="0">
                <a:latin typeface="Arial"/>
                <a:cs typeface="Arial"/>
              </a:rPr>
              <a:t>Answer: </a:t>
            </a:r>
            <a:r>
              <a:rPr sz="1600" spc="5" dirty="0">
                <a:latin typeface="Arial"/>
                <a:cs typeface="Arial"/>
              </a:rPr>
              <a:t>For HTML </a:t>
            </a:r>
            <a:r>
              <a:rPr sz="1600" dirty="0">
                <a:latin typeface="Arial"/>
                <a:cs typeface="Arial"/>
              </a:rPr>
              <a:t>files, </a:t>
            </a:r>
            <a:r>
              <a:rPr sz="1600" spc="5" dirty="0">
                <a:latin typeface="Arial"/>
                <a:cs typeface="Arial"/>
              </a:rPr>
              <a:t>a reader would be useful.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But  URLs can also point to binary </a:t>
            </a:r>
            <a:r>
              <a:rPr sz="1600" dirty="0">
                <a:latin typeface="Arial"/>
                <a:cs typeface="Arial"/>
              </a:rPr>
              <a:t>files, </a:t>
            </a:r>
            <a:r>
              <a:rPr sz="1600" spc="5" dirty="0">
                <a:latin typeface="Arial"/>
                <a:cs typeface="Arial"/>
              </a:rPr>
              <a:t>such as  </a:t>
            </a:r>
            <a:r>
              <a:rPr sz="1600" spc="5" dirty="0">
                <a:latin typeface="Courier" charset="0"/>
                <a:cs typeface="Courier" charset="0"/>
                <a:hlinkClick r:id="rId3"/>
              </a:rPr>
              <a:t>http://horstmann.com/bigjava/duke.gif</a:t>
            </a:r>
            <a:r>
              <a:rPr sz="1600" spc="5" dirty="0">
                <a:latin typeface="Arial"/>
                <a:cs typeface="Arial"/>
                <a:hlinkClick r:id="rId3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Binary </a:t>
            </a:r>
            <a:r>
              <a:rPr spc="114" dirty="0"/>
              <a:t>Input </a:t>
            </a:r>
            <a:r>
              <a:rPr spc="145" dirty="0"/>
              <a:t>and</a:t>
            </a:r>
            <a:r>
              <a:rPr spc="-165" dirty="0"/>
              <a:t> </a:t>
            </a:r>
            <a:r>
              <a:rPr spc="12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5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60020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281" y="836045"/>
            <a:ext cx="4594860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Arial"/>
                <a:cs typeface="Arial"/>
              </a:rPr>
              <a:t>Use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InputStream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OutputStream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their  subclasses to process binary input 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output.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read: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268" y="1833374"/>
            <a:ext cx="5194300" cy="180178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z="650" spc="15" dirty="0">
                <a:latin typeface="Courier" charset="0"/>
                <a:cs typeface="Courier" charset="0"/>
              </a:rPr>
              <a:t>FileInputStream inputStream = new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FileInputStream("input.bin");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3816" y="229514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281" y="2183383"/>
            <a:ext cx="8108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write: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268" y="2528318"/>
            <a:ext cx="5194300" cy="191719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95"/>
              </a:spcBef>
            </a:pPr>
            <a:r>
              <a:rPr sz="750" spc="10" dirty="0">
                <a:latin typeface="Courier" charset="0"/>
                <a:cs typeface="Courier" charset="0"/>
              </a:rPr>
              <a:t>FileOutputStream outputStream = new</a:t>
            </a:r>
            <a:r>
              <a:rPr sz="750" spc="19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FileOutputStream("output.bin");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816" y="299923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281" y="2887472"/>
            <a:ext cx="371030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ourier" charset="0"/>
                <a:cs typeface="Courier" charset="0"/>
              </a:rPr>
              <a:t>System.out</a:t>
            </a:r>
            <a:r>
              <a:rPr sz="1600" spc="-530" dirty="0">
                <a:latin typeface="Courier" charset="0"/>
                <a:cs typeface="Courier" charset="0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PrintStream</a:t>
            </a:r>
            <a:r>
              <a:rPr sz="1600" spc="-530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object.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Binary</a:t>
            </a:r>
            <a:r>
              <a:rPr spc="-35" dirty="0"/>
              <a:t> </a:t>
            </a:r>
            <a:r>
              <a:rPr spc="114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98755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4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816" y="160934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816" y="194767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64008" y="0"/>
                </a:lnTo>
                <a:lnTo>
                  <a:pt x="64008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81" y="836045"/>
            <a:ext cx="5303520" cy="126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1600" spc="5" dirty="0">
                <a:latin typeface="Arial"/>
                <a:cs typeface="Arial"/>
              </a:rPr>
              <a:t>Use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read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method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Courier" charset="0"/>
                <a:cs typeface="Courier" charset="0"/>
              </a:rPr>
              <a:t>InputStream</a:t>
            </a:r>
            <a:r>
              <a:rPr sz="1600" spc="-52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class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single  byte.</a:t>
            </a:r>
            <a:endParaRPr sz="1600" dirty="0">
              <a:latin typeface="Arial"/>
              <a:cs typeface="Arial"/>
            </a:endParaRPr>
          </a:p>
          <a:p>
            <a:pPr marL="12700" marR="494665">
              <a:lnSpc>
                <a:spcPct val="138700"/>
              </a:lnSpc>
            </a:pPr>
            <a:r>
              <a:rPr sz="1600" spc="5" dirty="0">
                <a:latin typeface="Arial"/>
                <a:cs typeface="Arial"/>
              </a:rPr>
              <a:t>Returns the next byte as an </a:t>
            </a:r>
            <a:r>
              <a:rPr sz="1600" spc="5" dirty="0">
                <a:latin typeface="Courier" charset="0"/>
                <a:cs typeface="Courier" charset="0"/>
              </a:rPr>
              <a:t>int</a:t>
            </a:r>
            <a:r>
              <a:rPr sz="1600" spc="-605" dirty="0">
                <a:latin typeface="Courier" charset="0"/>
                <a:cs typeface="Courier" charset="0"/>
              </a:rPr>
              <a:t> </a:t>
            </a:r>
            <a:r>
              <a:rPr sz="1600" spc="5" dirty="0">
                <a:latin typeface="Arial"/>
                <a:cs typeface="Arial"/>
              </a:rPr>
              <a:t>between 0 and 255.  Or, the integer -1 at end of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1268" y="2171702"/>
            <a:ext cx="5194300" cy="932243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7150" marR="3415665">
              <a:lnSpc>
                <a:spcPct val="101099"/>
              </a:lnSpc>
              <a:spcBef>
                <a:spcPts val="475"/>
              </a:spcBef>
            </a:pPr>
            <a:r>
              <a:rPr sz="950" spc="10" dirty="0">
                <a:latin typeface="Courier" charset="0"/>
                <a:cs typeface="Courier" charset="0"/>
              </a:rPr>
              <a:t>InputStream in = . .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.;  int next = in.read();  if (next !=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-1)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ts val="1135"/>
              </a:lnSpc>
              <a:spcBef>
                <a:spcPts val="10"/>
              </a:spcBef>
            </a:pPr>
            <a:r>
              <a:rPr sz="950" spc="10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9400">
              <a:lnSpc>
                <a:spcPts val="1135"/>
              </a:lnSpc>
            </a:pPr>
            <a:r>
              <a:rPr sz="950" spc="5" dirty="0">
                <a:latin typeface="Comic Sans MS"/>
                <a:cs typeface="Comic Sans MS"/>
              </a:rPr>
              <a:t>Process  </a:t>
            </a:r>
            <a:r>
              <a:rPr sz="950" spc="10" dirty="0">
                <a:latin typeface="Courier" charset="0"/>
                <a:cs typeface="Courier" charset="0"/>
              </a:rPr>
              <a:t>next // a value between 0 and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10" dirty="0">
                <a:latin typeface="Courier" charset="0"/>
                <a:cs typeface="Courier" charset="0"/>
              </a:rPr>
              <a:t>255</a:t>
            </a:r>
            <a:endParaRPr sz="950" dirty="0">
              <a:latin typeface="Courier" charset="0"/>
              <a:cs typeface="Courier" charset="0"/>
            </a:endParaRPr>
          </a:p>
          <a:p>
            <a:pPr marL="57150">
              <a:lnSpc>
                <a:spcPct val="100000"/>
              </a:lnSpc>
              <a:spcBef>
                <a:spcPts val="30"/>
              </a:spcBef>
            </a:pPr>
            <a:r>
              <a:rPr sz="950" spc="10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2855</Words>
  <Application>Microsoft Office PowerPoint</Application>
  <PresentationFormat>Custom</PresentationFormat>
  <Paragraphs>400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Chapter 21 – Advanced  Input/Output</vt:lpstr>
      <vt:lpstr>Chapter Goals</vt:lpstr>
      <vt:lpstr>Readers, Writers, and Streams</vt:lpstr>
      <vt:lpstr>Java Classes for Input and Output</vt:lpstr>
      <vt:lpstr>Text Data</vt:lpstr>
      <vt:lpstr>Self Check 21.1</vt:lpstr>
      <vt:lpstr>Self Check 21.2</vt:lpstr>
      <vt:lpstr>Binary Input and Output</vt:lpstr>
      <vt:lpstr>Binary Input</vt:lpstr>
      <vt:lpstr>Binary Output</vt:lpstr>
      <vt:lpstr>An Encryption Program</vt:lpstr>
      <vt:lpstr>An Encryption Program</vt:lpstr>
      <vt:lpstr>section_2/CaesarCipher.java</vt:lpstr>
      <vt:lpstr>section_2/CaesarEncryptor.java</vt:lpstr>
      <vt:lpstr>Self Check 21.3</vt:lpstr>
      <vt:lpstr>Self Check 21.4</vt:lpstr>
      <vt:lpstr>Self Check 21.5</vt:lpstr>
      <vt:lpstr>Random Access</vt:lpstr>
      <vt:lpstr>RandomAccessFile Class</vt:lpstr>
      <vt:lpstr>Bank Account Program</vt:lpstr>
      <vt:lpstr>Bank Account Program</vt:lpstr>
      <vt:lpstr>Bank Account Program</vt:lpstr>
      <vt:lpstr>Bank Account Program</vt:lpstr>
      <vt:lpstr>Bank Account Program</vt:lpstr>
      <vt:lpstr>section_3/BankSimulator.java</vt:lpstr>
      <vt:lpstr>section_3/BankData.java</vt:lpstr>
      <vt:lpstr>Self Check 21.6</vt:lpstr>
      <vt:lpstr>Self Check 21.7</vt:lpstr>
      <vt:lpstr>Object Streams</vt:lpstr>
      <vt:lpstr>Writing an Object to File</vt:lpstr>
      <vt:lpstr>Reading an Object From File</vt:lpstr>
      <vt:lpstr>Write and Read Array List</vt:lpstr>
      <vt:lpstr>Serializable Interface</vt:lpstr>
      <vt:lpstr>section_4/Bank.java</vt:lpstr>
      <vt:lpstr>section_4/SerialDemo.java</vt:lpstr>
      <vt:lpstr>Self Check 21.8</vt:lpstr>
      <vt:lpstr>Self Check 21.9</vt:lpstr>
      <vt:lpstr>File and Directory Operations</vt:lpstr>
      <vt:lpstr>File and Directory Operations</vt:lpstr>
      <vt:lpstr>Slide 40</vt:lpstr>
      <vt:lpstr>Creating and Deleting Files and  Directories</vt:lpstr>
      <vt:lpstr>Useful File Operations</vt:lpstr>
      <vt:lpstr>Useful File Operations</vt:lpstr>
      <vt:lpstr>Visiting Directories</vt:lpstr>
      <vt:lpstr>Self Check 21.10</vt:lpstr>
      <vt:lpstr>Self Check 21.11</vt:lpstr>
      <vt:lpstr>Self Check 21.12</vt:lpstr>
      <vt:lpstr>Self Check 21.13</vt:lpstr>
      <vt:lpstr>Self Check 21.14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 – Advanced  Input/Output</dc:title>
  <dc:creator>GDonini</dc:creator>
  <cp:lastModifiedBy>GD</cp:lastModifiedBy>
  <cp:revision>5</cp:revision>
  <dcterms:created xsi:type="dcterms:W3CDTF">2016-01-18T23:28:07Z</dcterms:created>
  <dcterms:modified xsi:type="dcterms:W3CDTF">2016-01-23T05:40:02Z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