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3" r:id="rId34"/>
    <p:sldId id="295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4" r:id="rId70"/>
    <p:sldId id="336" r:id="rId71"/>
    <p:sldId id="338" r:id="rId72"/>
    <p:sldId id="339" r:id="rId73"/>
    <p:sldId id="341" r:id="rId74"/>
    <p:sldId id="342" r:id="rId75"/>
    <p:sldId id="343" r:id="rId76"/>
    <p:sldId id="344" r:id="rId77"/>
    <p:sldId id="346" r:id="rId78"/>
    <p:sldId id="347" r:id="rId79"/>
    <p:sldId id="348" r:id="rId80"/>
    <p:sldId id="349" r:id="rId81"/>
    <p:sldId id="350" r:id="rId82"/>
    <p:sldId id="351" r:id="rId83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6437" y="256857"/>
            <a:ext cx="5902325" cy="357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ourier" charset="0"/>
                <a:cs typeface="Courier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Courier" charset="0"/>
                <a:cs typeface="Courier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ourier" charset="0"/>
                <a:cs typeface="Courier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ourier" charset="0"/>
                <a:cs typeface="Courier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19137" y="665149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407" y="255841"/>
            <a:ext cx="6890384" cy="357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6017" y="902589"/>
            <a:ext cx="5243164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Courier" charset="0"/>
          <a:ea typeface="+mn-ea"/>
          <a:cs typeface="Courier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\\localhost\Users\Mili\Downloads\BJ6_LectureSlides\ch22\code\section_1\GreetingRunnable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2\code\section_1\GreetingThreadRunner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2\code\section_3\BankAccountThreadRunner.java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\\localhost\Users\Mili\Downloads\BJ6_LectureSlides\ch22\code\section_3\DepositRunnable.jav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\\localhost\Users\Mili\Downloads\BJ6_LectureSlides\ch22\code\section_3\WithdrawRunnable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\\localhost\Users\Mili\Downloads\BJ6_LectureSlides\ch22\code\section_3\BankAccoun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\\localhost\Users\Mili\Downloads\BJ6_LectureSlides\ch22\code\section_5\BankAccoun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\\localhost\Users\Mili\Downloads\BJ6_LectureSlides\ch22\code\section_5\BankAccountThreadRunne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22\code\section_6\SelectionSortViewer.java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\\localhost\Users\Mili\Downloads\BJ6_LectureSlides\ch22\code\section_6\SelectionComponen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\\localhost\Users\Mili\Downloads\BJ6_LectureSlides\ch22\code\section_6\SelectionSorte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14" dirty="0"/>
              <a:t>Chapter </a:t>
            </a:r>
            <a:r>
              <a:rPr spc="125" dirty="0"/>
              <a:t>22 </a:t>
            </a:r>
            <a:r>
              <a:rPr spc="305" dirty="0"/>
              <a:t>–</a:t>
            </a:r>
            <a:r>
              <a:rPr spc="-140" dirty="0"/>
              <a:t> </a:t>
            </a:r>
            <a:r>
              <a:rPr spc="130" dirty="0"/>
              <a:t>Multithreading</a:t>
            </a:r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1828800" y="914400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55" dirty="0">
                <a:latin typeface="Trebuchet MS"/>
                <a:cs typeface="Trebuchet MS"/>
              </a:rPr>
              <a:t>run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15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961" y="907905"/>
            <a:ext cx="5651500" cy="1520825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56515">
              <a:lnSpc>
                <a:spcPts val="1010"/>
              </a:lnSpc>
              <a:spcBef>
                <a:spcPts val="459"/>
              </a:spcBef>
            </a:pPr>
            <a:r>
              <a:rPr sz="850" spc="5" dirty="0">
                <a:latin typeface="Courier" charset="0"/>
                <a:cs typeface="Courier" charset="0"/>
              </a:rPr>
              <a:t>public void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run()</a:t>
            </a:r>
            <a:endParaRPr sz="850" dirty="0">
              <a:latin typeface="Courier" charset="0"/>
              <a:cs typeface="Courier" charset="0"/>
            </a:endParaRPr>
          </a:p>
          <a:p>
            <a:pPr marL="56515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5270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try</a:t>
            </a:r>
            <a:endParaRPr sz="850" dirty="0">
              <a:latin typeface="Courier" charset="0"/>
              <a:cs typeface="Courier" charset="0"/>
            </a:endParaRPr>
          </a:p>
          <a:p>
            <a:pPr marL="255270">
              <a:lnSpc>
                <a:spcPts val="990"/>
              </a:lnSpc>
            </a:pPr>
            <a:r>
              <a:rPr sz="850" spc="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586105">
              <a:lnSpc>
                <a:spcPts val="994"/>
              </a:lnSpc>
            </a:pPr>
            <a:r>
              <a:rPr sz="850" spc="5" dirty="0">
                <a:latin typeface="Comic Sans MS"/>
                <a:cs typeface="Comic Sans MS"/>
              </a:rPr>
              <a:t>Task</a:t>
            </a:r>
            <a:r>
              <a:rPr sz="850" spc="-60" dirty="0">
                <a:latin typeface="Comic Sans MS"/>
                <a:cs typeface="Comic Sans MS"/>
              </a:rPr>
              <a:t> </a:t>
            </a:r>
            <a:r>
              <a:rPr sz="850" spc="5" dirty="0">
                <a:latin typeface="Comic Sans MS"/>
                <a:cs typeface="Comic Sans MS"/>
              </a:rPr>
              <a:t>statements.</a:t>
            </a:r>
            <a:endParaRPr sz="850" dirty="0">
              <a:latin typeface="Comic Sans MS"/>
              <a:cs typeface="Comic Sans MS"/>
            </a:endParaRPr>
          </a:p>
          <a:p>
            <a:pPr marL="255270">
              <a:lnSpc>
                <a:spcPts val="1010"/>
              </a:lnSpc>
              <a:spcBef>
                <a:spcPts val="15"/>
              </a:spcBef>
            </a:pPr>
            <a:r>
              <a:rPr sz="850" spc="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255270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catch (InterruptedException</a:t>
            </a:r>
            <a:r>
              <a:rPr sz="850" spc="5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exception)</a:t>
            </a:r>
            <a:endParaRPr sz="850" dirty="0">
              <a:latin typeface="Courier" charset="0"/>
              <a:cs typeface="Courier" charset="0"/>
            </a:endParaRPr>
          </a:p>
          <a:p>
            <a:pPr marL="255270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5270">
              <a:lnSpc>
                <a:spcPts val="990"/>
              </a:lnSpc>
            </a:pPr>
            <a:r>
              <a:rPr sz="850" spc="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254635">
              <a:lnSpc>
                <a:spcPts val="994"/>
              </a:lnSpc>
            </a:pPr>
            <a:r>
              <a:rPr sz="850" spc="5" dirty="0">
                <a:latin typeface="Comic Sans MS"/>
                <a:cs typeface="Comic Sans MS"/>
              </a:rPr>
              <a:t>Clean up, if</a:t>
            </a:r>
            <a:r>
              <a:rPr sz="850" spc="-70" dirty="0">
                <a:latin typeface="Comic Sans MS"/>
                <a:cs typeface="Comic Sans MS"/>
              </a:rPr>
              <a:t> </a:t>
            </a:r>
            <a:r>
              <a:rPr sz="850" spc="5" dirty="0">
                <a:latin typeface="Comic Sans MS"/>
                <a:cs typeface="Comic Sans MS"/>
              </a:rPr>
              <a:t>necessary</a:t>
            </a:r>
            <a:endParaRPr sz="850" dirty="0">
              <a:latin typeface="Comic Sans MS"/>
              <a:cs typeface="Comic Sans MS"/>
            </a:endParaRPr>
          </a:p>
          <a:p>
            <a:pPr marL="56515">
              <a:lnSpc>
                <a:spcPct val="100000"/>
              </a:lnSpc>
              <a:spcBef>
                <a:spcPts val="15"/>
              </a:spcBef>
            </a:pPr>
            <a:r>
              <a:rPr sz="850" spc="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00" dirty="0"/>
              <a:t>section_1/</a:t>
            </a:r>
            <a:r>
              <a:rPr spc="100" dirty="0">
                <a:solidFill>
                  <a:srgbClr val="000080"/>
                </a:solidFill>
                <a:hlinkClick r:id="rId2"/>
              </a:rPr>
              <a:t>GreetingRunnable.java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42" y="2475829"/>
            <a:ext cx="186245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1000" dirty="0">
                <a:latin typeface="Courier New"/>
                <a:cs typeface="Courier New"/>
              </a:rPr>
              <a:t>String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greeting;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42" y="2770151"/>
            <a:ext cx="316357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370"/>
              </a:lnSpc>
            </a:pP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Constructs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runnable</a:t>
            </a:r>
            <a:r>
              <a:rPr sz="120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object.</a:t>
            </a:r>
            <a:endParaRPr sz="1200">
              <a:latin typeface="Times New Roman"/>
              <a:cs typeface="Times New Roman"/>
            </a:endParaRPr>
          </a:p>
          <a:p>
            <a:pPr marL="241935">
              <a:lnSpc>
                <a:spcPts val="1415"/>
              </a:lnSpc>
            </a:pPr>
            <a:r>
              <a:rPr sz="1000" dirty="0">
                <a:latin typeface="Courier New"/>
                <a:cs typeface="Courier New"/>
              </a:rPr>
              <a:t>@param aGreeting</a:t>
            </a:r>
            <a:r>
              <a:rPr sz="1000" spc="-280" dirty="0"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greeting to display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</a:t>
            </a:r>
            <a:r>
              <a:rPr sz="1000" dirty="0">
                <a:latin typeface="Courier New"/>
                <a:cs typeface="Courier New"/>
              </a:rPr>
              <a:t>GreetingRunnable(String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aGreeting)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greeting =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aGreeting;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480" y="974784"/>
            <a:ext cx="4081779" cy="423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18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0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java.util.Date;</a:t>
            </a:r>
            <a:endParaRPr sz="1000">
              <a:latin typeface="Courier New"/>
              <a:cs typeface="Courier New"/>
            </a:endParaRPr>
          </a:p>
          <a:p>
            <a:pPr marR="3818254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35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395"/>
              </a:lnSpc>
              <a:tabLst>
                <a:tab pos="54800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1200" spc="2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runnable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that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repeatedly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prints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</a:t>
            </a:r>
            <a:r>
              <a:rPr sz="1200" spc="-6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greeting.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175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1000" dirty="0">
                <a:latin typeface="Courier New"/>
                <a:cs typeface="Courier New"/>
              </a:rPr>
              <a:t>GreetingRunnable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implements</a:t>
            </a:r>
            <a:r>
              <a:rPr sz="1000" spc="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Runnable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48005" indent="-45910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54864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1000" dirty="0">
                <a:latin typeface="Courier New"/>
                <a:cs typeface="Courier New"/>
              </a:rPr>
              <a:t>REPETITIONS 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10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548005" indent="-45910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54864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1000" dirty="0">
                <a:latin typeface="Courier New"/>
                <a:cs typeface="Courier New"/>
              </a:rPr>
              <a:t>DELAY 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1000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ct val="100000"/>
              </a:lnSpc>
              <a:spcBef>
                <a:spcPts val="19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80"/>
              </a:lnSpc>
              <a:spcBef>
                <a:spcPts val="35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1000">
              <a:latin typeface="Courier New"/>
              <a:cs typeface="Courier New"/>
            </a:endParaRPr>
          </a:p>
          <a:p>
            <a:pPr marR="3895090" algn="ctr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42" y="4153467"/>
            <a:ext cx="3392804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void</a:t>
            </a:r>
            <a:r>
              <a:rPr sz="10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run()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try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71805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1000" dirty="0">
                <a:latin typeface="Courier New"/>
                <a:cs typeface="Courier New"/>
              </a:rPr>
              <a:t>(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1000" dirty="0">
                <a:latin typeface="Courier New"/>
                <a:cs typeface="Courier New"/>
              </a:rPr>
              <a:t>i =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1000" dirty="0">
                <a:latin typeface="Courier New"/>
                <a:cs typeface="Courier New"/>
              </a:rPr>
              <a:t>; i &lt;= REPETITIONS;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i++)</a:t>
            </a:r>
            <a:endParaRPr sz="1000">
              <a:latin typeface="Courier New"/>
              <a:cs typeface="Courier New"/>
            </a:endParaRPr>
          </a:p>
          <a:p>
            <a:pPr marL="471805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701040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Date now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10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Date();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29247" y="905569"/>
            <a:ext cx="166796" cy="4346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5937" y="169424"/>
            <a:ext cx="316357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System.out.println(now + </a:t>
            </a:r>
            <a:r>
              <a:rPr sz="1000" dirty="0">
                <a:solidFill>
                  <a:srgbClr val="1F9060"/>
                </a:solidFill>
                <a:latin typeface="Courier New"/>
                <a:cs typeface="Courier New"/>
              </a:rPr>
              <a:t>" " </a:t>
            </a:r>
            <a:r>
              <a:rPr sz="1000" dirty="0">
                <a:latin typeface="Courier New"/>
                <a:cs typeface="Courier New"/>
              </a:rPr>
              <a:t>+ greeting);  Thread.sleep(DELAY);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6385" y="454602"/>
            <a:ext cx="10223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480" y="160280"/>
            <a:ext cx="17907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6675" y="601764"/>
            <a:ext cx="2934335" cy="61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catch (InterruptedException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exception)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9065" y="228600"/>
            <a:ext cx="156978" cy="1049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9247" y="228600"/>
            <a:ext cx="166796" cy="7848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75" dirty="0"/>
              <a:t>Start </a:t>
            </a:r>
            <a:r>
              <a:rPr spc="65" dirty="0"/>
              <a:t>the</a:t>
            </a:r>
            <a:r>
              <a:rPr spc="-75" dirty="0"/>
              <a:t> </a:t>
            </a:r>
            <a:r>
              <a:rPr spc="125" dirty="0"/>
              <a:t>Thread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990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6017" y="912114"/>
            <a:ext cx="47161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0" dirty="0">
                <a:latin typeface="Arial"/>
                <a:cs typeface="Arial"/>
              </a:rPr>
              <a:t>First construct </a:t>
            </a:r>
            <a:r>
              <a:rPr sz="1700" spc="15" dirty="0">
                <a:latin typeface="Arial"/>
                <a:cs typeface="Arial"/>
              </a:rPr>
              <a:t>an </a:t>
            </a:r>
            <a:r>
              <a:rPr sz="1700" spc="10" dirty="0">
                <a:latin typeface="Arial"/>
                <a:cs typeface="Arial"/>
              </a:rPr>
              <a:t>object of your </a:t>
            </a:r>
            <a:r>
              <a:rPr sz="1700" spc="15" dirty="0">
                <a:latin typeface="Arial"/>
                <a:cs typeface="Arial"/>
              </a:rPr>
              <a:t>Runnable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class: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608" y="1270267"/>
            <a:ext cx="5072380" cy="223779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Runnable r = new GreetingRunnable("Hello</a:t>
            </a:r>
            <a:r>
              <a:rPr sz="1000" spc="5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World");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6488" y="176571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6017" y="1647920"/>
            <a:ext cx="48628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5" dirty="0">
                <a:latin typeface="Arial"/>
                <a:cs typeface="Arial"/>
              </a:rPr>
              <a:t>Then </a:t>
            </a:r>
            <a:r>
              <a:rPr sz="1700" spc="10" dirty="0">
                <a:latin typeface="Arial"/>
                <a:cs typeface="Arial"/>
              </a:rPr>
              <a:t>construct </a:t>
            </a:r>
            <a:r>
              <a:rPr sz="1700" spc="15" dirty="0">
                <a:latin typeface="Arial"/>
                <a:cs typeface="Arial"/>
              </a:rPr>
              <a:t>a Thread and </a:t>
            </a:r>
            <a:r>
              <a:rPr sz="1700" spc="10" dirty="0">
                <a:latin typeface="Arial"/>
                <a:cs typeface="Arial"/>
              </a:rPr>
              <a:t>call its start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method: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7608" y="2015884"/>
            <a:ext cx="5072380" cy="382411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61594" marR="3006090">
              <a:lnSpc>
                <a:spcPct val="103000"/>
              </a:lnSpc>
              <a:spcBef>
                <a:spcPts val="509"/>
              </a:spcBef>
            </a:pPr>
            <a:r>
              <a:rPr sz="1000" spc="20" dirty="0">
                <a:latin typeface="Courier" charset="0"/>
                <a:cs typeface="Courier" charset="0"/>
              </a:rPr>
              <a:t>Thread t = new Thread(r);  t.start();</a:t>
            </a:r>
            <a:endParaRPr sz="10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08" y="3683585"/>
            <a:ext cx="5072380" cy="1568450"/>
          </a:xfrm>
          <a:custGeom>
            <a:avLst/>
            <a:gdLst/>
            <a:ahLst/>
            <a:cxnLst/>
            <a:rect l="l" t="t" r="r" b="b"/>
            <a:pathLst>
              <a:path w="5072380" h="1568450">
                <a:moveTo>
                  <a:pt x="0" y="0"/>
                </a:moveTo>
                <a:lnTo>
                  <a:pt x="5072157" y="0"/>
                </a:lnTo>
                <a:lnTo>
                  <a:pt x="5072157" y="1568337"/>
                </a:lnTo>
              </a:path>
            </a:pathLst>
          </a:custGeom>
          <a:ln w="9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08" y="3683585"/>
            <a:ext cx="0" cy="1568450"/>
          </a:xfrm>
          <a:custGeom>
            <a:avLst/>
            <a:gdLst/>
            <a:ahLst/>
            <a:cxnLst/>
            <a:rect l="l" t="t" r="r" b="b"/>
            <a:pathLst>
              <a:path h="1568450">
                <a:moveTo>
                  <a:pt x="0" y="1568337"/>
                </a:moveTo>
                <a:lnTo>
                  <a:pt x="0" y="0"/>
                </a:lnTo>
              </a:path>
            </a:pathLst>
          </a:custGeom>
          <a:ln w="9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00" dirty="0"/>
              <a:t>section_1/</a:t>
            </a:r>
            <a:r>
              <a:rPr spc="100" dirty="0">
                <a:solidFill>
                  <a:srgbClr val="000080"/>
                </a:solidFill>
                <a:hlinkClick r:id="rId2"/>
              </a:rPr>
              <a:t>GreetingThreadRunner.java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6437" y="974784"/>
            <a:ext cx="5078730" cy="2602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>
              <a:lnSpc>
                <a:spcPts val="1155"/>
              </a:lnSpc>
              <a:tabLst>
                <a:tab pos="473709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243840">
              <a:lnSpc>
                <a:spcPts val="1395"/>
              </a:lnSpc>
              <a:tabLst>
                <a:tab pos="70294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program runs two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greeting threads in</a:t>
            </a:r>
            <a:r>
              <a:rPr sz="1200" spc="-1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parallel.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ts val="1175"/>
              </a:lnSpc>
              <a:tabLst>
                <a:tab pos="473709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243840">
              <a:lnSpc>
                <a:spcPts val="1160"/>
              </a:lnSpc>
              <a:tabLst>
                <a:tab pos="473709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100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GreetingThreadRunner</a:t>
            </a:r>
            <a:endParaRPr sz="1000">
              <a:latin typeface="Courier New"/>
              <a:cs typeface="Courier New"/>
            </a:endParaRPr>
          </a:p>
          <a:p>
            <a:pPr marL="243840">
              <a:lnSpc>
                <a:spcPts val="1160"/>
              </a:lnSpc>
              <a:tabLst>
                <a:tab pos="473709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3840">
              <a:lnSpc>
                <a:spcPts val="1160"/>
              </a:lnSpc>
              <a:tabLst>
                <a:tab pos="70294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1000" dirty="0">
                <a:latin typeface="Courier New"/>
                <a:cs typeface="Courier New"/>
              </a:rPr>
              <a:t>main(String[]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args)</a:t>
            </a:r>
            <a:endParaRPr sz="1000">
              <a:latin typeface="Courier New"/>
              <a:cs typeface="Courier New"/>
            </a:endParaRPr>
          </a:p>
          <a:p>
            <a:pPr marL="243840">
              <a:lnSpc>
                <a:spcPts val="1160"/>
              </a:lnSpc>
              <a:tabLst>
                <a:tab pos="70294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932815" indent="-68897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933450" algn="l"/>
              </a:tabLst>
            </a:pPr>
            <a:r>
              <a:rPr sz="1000" dirty="0">
                <a:latin typeface="Courier New"/>
                <a:cs typeface="Courier New"/>
              </a:rPr>
              <a:t>GreetingRunnable r1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100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GreetingRunnable(</a:t>
            </a:r>
            <a:r>
              <a:rPr sz="1000" dirty="0">
                <a:solidFill>
                  <a:srgbClr val="1F9060"/>
                </a:solidFill>
                <a:latin typeface="Courier New"/>
                <a:cs typeface="Courier New"/>
              </a:rPr>
              <a:t>"Hello"</a:t>
            </a:r>
            <a:r>
              <a:rPr sz="1000" dirty="0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 marL="932815" indent="-68897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933450" algn="l"/>
              </a:tabLst>
            </a:pPr>
            <a:r>
              <a:rPr sz="1000" dirty="0">
                <a:latin typeface="Courier New"/>
                <a:cs typeface="Courier New"/>
              </a:rPr>
              <a:t>GreetingRunnable r2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1000" spc="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GreetingRunnable(</a:t>
            </a:r>
            <a:r>
              <a:rPr sz="1000" dirty="0">
                <a:solidFill>
                  <a:srgbClr val="1F9060"/>
                </a:solidFill>
                <a:latin typeface="Courier New"/>
                <a:cs typeface="Courier New"/>
              </a:rPr>
              <a:t>"Goodbye"</a:t>
            </a:r>
            <a:r>
              <a:rPr sz="1000" dirty="0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 marL="932815" indent="-76517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933450" algn="l"/>
              </a:tabLst>
            </a:pPr>
            <a:r>
              <a:rPr sz="1000" dirty="0">
                <a:latin typeface="Courier New"/>
                <a:cs typeface="Courier New"/>
              </a:rPr>
              <a:t>Thread t1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10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Thread(r1);</a:t>
            </a:r>
            <a:endParaRPr sz="1000">
              <a:latin typeface="Courier New"/>
              <a:cs typeface="Courier New"/>
            </a:endParaRPr>
          </a:p>
          <a:p>
            <a:pPr marL="932815" indent="-76517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933450" algn="l"/>
              </a:tabLst>
            </a:pPr>
            <a:r>
              <a:rPr sz="1000" dirty="0">
                <a:latin typeface="Courier New"/>
                <a:cs typeface="Courier New"/>
              </a:rPr>
              <a:t>Thread t2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10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Thread(r2);</a:t>
            </a:r>
            <a:endParaRPr sz="1000">
              <a:latin typeface="Courier New"/>
              <a:cs typeface="Courier New"/>
            </a:endParaRPr>
          </a:p>
          <a:p>
            <a:pPr marL="932815" indent="-76517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933450" algn="l"/>
              </a:tabLst>
            </a:pPr>
            <a:r>
              <a:rPr sz="1000" dirty="0">
                <a:latin typeface="Courier New"/>
                <a:cs typeface="Courier New"/>
              </a:rPr>
              <a:t>t1.start();</a:t>
            </a:r>
            <a:endParaRPr sz="1000">
              <a:latin typeface="Courier New"/>
              <a:cs typeface="Courier New"/>
            </a:endParaRPr>
          </a:p>
          <a:p>
            <a:pPr marL="932815" indent="-76517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933450" algn="l"/>
              </a:tabLst>
            </a:pPr>
            <a:r>
              <a:rPr sz="1000" dirty="0">
                <a:latin typeface="Courier New"/>
                <a:cs typeface="Courier New"/>
              </a:rPr>
              <a:t>t2.start();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160"/>
              </a:lnSpc>
              <a:tabLst>
                <a:tab pos="70294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14	</a:t>
            </a: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180"/>
              </a:lnSpc>
              <a:tabLst>
                <a:tab pos="473709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15	</a:t>
            </a: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Program</a:t>
            </a:r>
            <a:r>
              <a:rPr sz="1450" b="1" spc="-105" dirty="0">
                <a:latin typeface="Arial"/>
                <a:cs typeface="Arial"/>
              </a:rPr>
              <a:t> </a:t>
            </a:r>
            <a:r>
              <a:rPr sz="1450" b="1" spc="-5" dirty="0">
                <a:latin typeface="Arial"/>
                <a:cs typeface="Arial"/>
              </a:rPr>
              <a:t>Run: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1744" y="3786139"/>
            <a:ext cx="1741170" cy="135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0" dirty="0">
                <a:latin typeface="Courier" charset="0"/>
                <a:cs typeface="Courier" charset="0"/>
              </a:rPr>
              <a:t>Wed Apr 15 12:04:46 PST 2015 Hello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12:04:46 PST 2015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Goodbye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12:04:47 PST 2015 Hello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12:04:47 PST 2015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Goodbye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12:04:48 PST 2015 Hello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12:04:48 PST 2015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Goodbye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12:04:49 PST 2015 Hello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12:04:49 PST 2015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Goodbye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12:04:50 PST 2015 Hello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08" y="228602"/>
            <a:ext cx="5072380" cy="1797050"/>
          </a:xfrm>
          <a:custGeom>
            <a:avLst/>
            <a:gdLst/>
            <a:ahLst/>
            <a:cxnLst/>
            <a:rect l="l" t="t" r="r" b="b"/>
            <a:pathLst>
              <a:path w="5072380" h="1797050">
                <a:moveTo>
                  <a:pt x="5072157" y="0"/>
                </a:moveTo>
                <a:lnTo>
                  <a:pt x="5072157" y="1796711"/>
                </a:lnTo>
                <a:lnTo>
                  <a:pt x="0" y="1796711"/>
                </a:lnTo>
                <a:lnTo>
                  <a:pt x="0" y="0"/>
                </a:lnTo>
              </a:path>
            </a:pathLst>
          </a:custGeom>
          <a:ln w="9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1744" y="259018"/>
            <a:ext cx="1741170" cy="167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0" dirty="0">
                <a:latin typeface="Courier" charset="0"/>
                <a:cs typeface="Courier" charset="0"/>
              </a:rPr>
              <a:t>Wed Apr 15 12:04:50 PST 2015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Goodbye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12:04:51 PST 2015 Hello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12:04:51 PST 2015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Goodbye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12:04:52 PST 2015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Goodbye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12:04:52 PST 2015 Hello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12:04:53 PST 2015 Hello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12:04:53 PST 2015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Goodbye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12:04:54 PST 2015 Hello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12:04:54 PST 2015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Goodbye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12:04:55 PST 2015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Goodbye</a:t>
            </a:r>
            <a:endParaRPr sz="6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600" spc="10" dirty="0">
                <a:latin typeface="Courier" charset="0"/>
                <a:cs typeface="Courier" charset="0"/>
              </a:rPr>
              <a:t>Wed Apr 15 12:04:55 PST 2015 Hello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25" dirty="0"/>
              <a:t>Thread</a:t>
            </a:r>
            <a:r>
              <a:rPr spc="-20" dirty="0"/>
              <a:t> </a:t>
            </a:r>
            <a:r>
              <a:rPr spc="95" dirty="0"/>
              <a:t>Scheduler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926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488" y="168658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049586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488" y="301104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9445">
              <a:lnSpc>
                <a:spcPct val="117400"/>
              </a:lnSpc>
            </a:pPr>
            <a:r>
              <a:rPr spc="15" dirty="0">
                <a:latin typeface="Arial"/>
                <a:cs typeface="Arial"/>
              </a:rPr>
              <a:t>Thread </a:t>
            </a:r>
            <a:r>
              <a:rPr spc="10" dirty="0">
                <a:latin typeface="Arial"/>
                <a:cs typeface="Arial"/>
              </a:rPr>
              <a:t>scheduler: runs </a:t>
            </a:r>
            <a:r>
              <a:rPr spc="15" dirty="0">
                <a:latin typeface="Arial"/>
                <a:cs typeface="Arial"/>
              </a:rPr>
              <a:t>each </a:t>
            </a:r>
            <a:r>
              <a:rPr spc="10" dirty="0">
                <a:latin typeface="Arial"/>
                <a:cs typeface="Arial"/>
              </a:rPr>
              <a:t>thread for </a:t>
            </a:r>
            <a:r>
              <a:rPr spc="15" dirty="0">
                <a:latin typeface="Arial"/>
                <a:cs typeface="Arial"/>
              </a:rPr>
              <a:t>a </a:t>
            </a:r>
            <a:r>
              <a:rPr spc="10" dirty="0">
                <a:latin typeface="Arial"/>
                <a:cs typeface="Arial"/>
              </a:rPr>
              <a:t>short  </a:t>
            </a:r>
            <a:r>
              <a:rPr spc="15" dirty="0">
                <a:latin typeface="Arial"/>
                <a:cs typeface="Arial"/>
              </a:rPr>
              <a:t>amount </a:t>
            </a:r>
            <a:r>
              <a:rPr spc="10" dirty="0">
                <a:latin typeface="Arial"/>
                <a:cs typeface="Arial"/>
              </a:rPr>
              <a:t>of time (a time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slice).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pc="15" dirty="0">
                <a:latin typeface="Arial"/>
                <a:cs typeface="Arial"/>
              </a:rPr>
              <a:t>Then </a:t>
            </a:r>
            <a:r>
              <a:rPr spc="10" dirty="0">
                <a:latin typeface="Arial"/>
                <a:cs typeface="Arial"/>
              </a:rPr>
              <a:t>the scheduler activates another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thread.</a:t>
            </a: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15" dirty="0">
                <a:latin typeface="Arial"/>
                <a:cs typeface="Arial"/>
              </a:rPr>
              <a:t>There </a:t>
            </a:r>
            <a:r>
              <a:rPr spc="10" dirty="0">
                <a:latin typeface="Arial"/>
                <a:cs typeface="Arial"/>
              </a:rPr>
              <a:t>will </a:t>
            </a:r>
            <a:r>
              <a:rPr spc="15" dirty="0">
                <a:latin typeface="Arial"/>
                <a:cs typeface="Arial"/>
              </a:rPr>
              <a:t>always be </a:t>
            </a:r>
            <a:r>
              <a:rPr spc="10" dirty="0">
                <a:latin typeface="Arial"/>
                <a:cs typeface="Arial"/>
              </a:rPr>
              <a:t>slight variations in running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times</a:t>
            </a:r>
          </a:p>
          <a:p>
            <a:pPr marL="12700" marR="151130">
              <a:lnSpc>
                <a:spcPct val="117400"/>
              </a:lnSpc>
            </a:pPr>
            <a:r>
              <a:rPr spc="15" dirty="0">
                <a:latin typeface="Arial"/>
                <a:cs typeface="Arial"/>
              </a:rPr>
              <a:t>– </a:t>
            </a:r>
            <a:r>
              <a:rPr spc="10" dirty="0">
                <a:latin typeface="Arial"/>
                <a:cs typeface="Arial"/>
              </a:rPr>
              <a:t>especially </a:t>
            </a:r>
            <a:r>
              <a:rPr spc="15" dirty="0">
                <a:latin typeface="Arial"/>
                <a:cs typeface="Arial"/>
              </a:rPr>
              <a:t>when </a:t>
            </a:r>
            <a:r>
              <a:rPr spc="10" dirty="0">
                <a:latin typeface="Arial"/>
                <a:cs typeface="Arial"/>
              </a:rPr>
              <a:t>calling operating </a:t>
            </a:r>
            <a:r>
              <a:rPr spc="15" dirty="0">
                <a:latin typeface="Arial"/>
                <a:cs typeface="Arial"/>
              </a:rPr>
              <a:t>system </a:t>
            </a:r>
            <a:r>
              <a:rPr spc="10" dirty="0">
                <a:latin typeface="Arial"/>
                <a:cs typeface="Arial"/>
              </a:rPr>
              <a:t>services  (e.g. input </a:t>
            </a:r>
            <a:r>
              <a:rPr spc="15" dirty="0">
                <a:latin typeface="Arial"/>
                <a:cs typeface="Arial"/>
              </a:rPr>
              <a:t>and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output).</a:t>
            </a:r>
          </a:p>
          <a:p>
            <a:pPr marL="12700" marR="614680">
              <a:lnSpc>
                <a:spcPct val="117400"/>
              </a:lnSpc>
              <a:spcBef>
                <a:spcPts val="385"/>
              </a:spcBef>
            </a:pPr>
            <a:r>
              <a:rPr spc="15" dirty="0">
                <a:latin typeface="Arial"/>
                <a:cs typeface="Arial"/>
              </a:rPr>
              <a:t>There </a:t>
            </a:r>
            <a:r>
              <a:rPr spc="10" dirty="0">
                <a:latin typeface="Arial"/>
                <a:cs typeface="Arial"/>
              </a:rPr>
              <a:t>is </a:t>
            </a:r>
            <a:r>
              <a:rPr spc="15" dirty="0">
                <a:latin typeface="Arial"/>
                <a:cs typeface="Arial"/>
              </a:rPr>
              <a:t>no guarantee about </a:t>
            </a:r>
            <a:r>
              <a:rPr spc="10" dirty="0">
                <a:latin typeface="Arial"/>
                <a:cs typeface="Arial"/>
              </a:rPr>
              <a:t>the order in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which  </a:t>
            </a:r>
            <a:r>
              <a:rPr spc="10" dirty="0">
                <a:latin typeface="Arial"/>
                <a:cs typeface="Arial"/>
              </a:rPr>
              <a:t>threads are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executed.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675954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0" dirty="0"/>
              <a:t> </a:t>
            </a:r>
            <a:r>
              <a:rPr spc="25" dirty="0"/>
              <a:t>22.1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437" y="894048"/>
            <a:ext cx="5629910" cy="116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latin typeface="Arial"/>
                <a:cs typeface="Arial"/>
              </a:rPr>
              <a:t>What happens if you change the call to the </a:t>
            </a:r>
            <a:r>
              <a:rPr sz="1450" spc="-10" dirty="0">
                <a:latin typeface="Courier" charset="0"/>
                <a:cs typeface="Courier" charset="0"/>
              </a:rPr>
              <a:t>sleep</a:t>
            </a:r>
            <a:r>
              <a:rPr sz="1450" spc="-500" dirty="0">
                <a:latin typeface="Courier" charset="0"/>
                <a:cs typeface="Courier" charset="0"/>
              </a:rPr>
              <a:t> </a:t>
            </a:r>
            <a:r>
              <a:rPr sz="1450" spc="-5" dirty="0">
                <a:latin typeface="Arial"/>
                <a:cs typeface="Arial"/>
              </a:rPr>
              <a:t>method in the </a:t>
            </a:r>
            <a:r>
              <a:rPr sz="1450" spc="-10" dirty="0">
                <a:latin typeface="Courier" charset="0"/>
                <a:cs typeface="Courier" charset="0"/>
              </a:rPr>
              <a:t>run</a:t>
            </a:r>
            <a:endParaRPr sz="14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50" spc="-5" dirty="0">
                <a:latin typeface="Arial"/>
                <a:cs typeface="Arial"/>
              </a:rPr>
              <a:t>method to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spc="-10" dirty="0">
                <a:latin typeface="Courier" charset="0"/>
                <a:cs typeface="Courier" charset="0"/>
              </a:rPr>
              <a:t>Thread.sleep(1)</a:t>
            </a:r>
            <a:r>
              <a:rPr sz="1450" spc="-10" dirty="0">
                <a:latin typeface="Arial"/>
                <a:cs typeface="Arial"/>
              </a:rPr>
              <a:t>?</a:t>
            </a:r>
            <a:endParaRPr sz="1450" dirty="0">
              <a:latin typeface="Arial"/>
              <a:cs typeface="Arial"/>
            </a:endParaRPr>
          </a:p>
          <a:p>
            <a:pPr marL="342265" marR="760095">
              <a:lnSpc>
                <a:spcPct val="117400"/>
              </a:lnSpc>
              <a:spcBef>
                <a:spcPts val="665"/>
              </a:spcBef>
            </a:pPr>
            <a:r>
              <a:rPr sz="1700" b="1" spc="15" dirty="0">
                <a:latin typeface="Arial"/>
                <a:cs typeface="Arial"/>
              </a:rPr>
              <a:t>Answer: </a:t>
            </a:r>
            <a:r>
              <a:rPr sz="1700" spc="15" dirty="0">
                <a:latin typeface="Arial"/>
                <a:cs typeface="Arial"/>
              </a:rPr>
              <a:t>The messages </a:t>
            </a:r>
            <a:r>
              <a:rPr sz="1700" spc="10" dirty="0">
                <a:latin typeface="Arial"/>
                <a:cs typeface="Arial"/>
              </a:rPr>
              <a:t>are printed </a:t>
            </a:r>
            <a:r>
              <a:rPr sz="1700" spc="15" dirty="0">
                <a:latin typeface="Arial"/>
                <a:cs typeface="Arial"/>
              </a:rPr>
              <a:t>about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one  </a:t>
            </a:r>
            <a:r>
              <a:rPr sz="1700" spc="10" dirty="0">
                <a:latin typeface="Arial"/>
                <a:cs typeface="Arial"/>
              </a:rPr>
              <a:t>millisecond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apart.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675700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0" dirty="0"/>
              <a:t> </a:t>
            </a:r>
            <a:r>
              <a:rPr spc="25" dirty="0"/>
              <a:t>22.2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437" y="883983"/>
            <a:ext cx="536829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latin typeface="Arial"/>
                <a:cs typeface="Arial"/>
              </a:rPr>
              <a:t>What would be the result of the program if the main method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called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61" y="1171143"/>
            <a:ext cx="5651500" cy="315470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56515">
              <a:lnSpc>
                <a:spcPts val="1010"/>
              </a:lnSpc>
              <a:spcBef>
                <a:spcPts val="459"/>
              </a:spcBef>
            </a:pPr>
            <a:r>
              <a:rPr sz="850" spc="5" dirty="0">
                <a:latin typeface="Courier" charset="0"/>
                <a:cs typeface="Courier" charset="0"/>
              </a:rPr>
              <a:t>r1.run();</a:t>
            </a:r>
            <a:endParaRPr sz="850" dirty="0">
              <a:latin typeface="Courier" charset="0"/>
              <a:cs typeface="Courier" charset="0"/>
            </a:endParaRPr>
          </a:p>
          <a:p>
            <a:pPr marL="56515">
              <a:lnSpc>
                <a:spcPts val="1010"/>
              </a:lnSpc>
            </a:pPr>
            <a:r>
              <a:rPr sz="850" spc="5" dirty="0">
                <a:latin typeface="Courier" charset="0"/>
                <a:cs typeface="Courier" charset="0"/>
              </a:rPr>
              <a:t>r2.run();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437" y="1590357"/>
            <a:ext cx="5368925" cy="125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latin typeface="Arial"/>
                <a:cs typeface="Arial"/>
              </a:rPr>
              <a:t>instead of starting</a:t>
            </a:r>
            <a:r>
              <a:rPr sz="1450" spc="-8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threads?</a:t>
            </a:r>
            <a:endParaRPr sz="1450" dirty="0">
              <a:latin typeface="Arial"/>
              <a:cs typeface="Arial"/>
            </a:endParaRPr>
          </a:p>
          <a:p>
            <a:pPr marL="342265" marR="5080">
              <a:lnSpc>
                <a:spcPct val="119300"/>
              </a:lnSpc>
              <a:spcBef>
                <a:spcPts val="705"/>
              </a:spcBef>
            </a:pPr>
            <a:r>
              <a:rPr sz="1700" b="1" spc="15" dirty="0">
                <a:latin typeface="Arial"/>
                <a:cs typeface="Arial"/>
              </a:rPr>
              <a:t>Answer: </a:t>
            </a:r>
            <a:r>
              <a:rPr sz="1700" spc="15" dirty="0">
                <a:latin typeface="Arial"/>
                <a:cs typeface="Arial"/>
              </a:rPr>
              <a:t>The </a:t>
            </a:r>
            <a:r>
              <a:rPr sz="1700" spc="5" dirty="0">
                <a:latin typeface="Arial"/>
                <a:cs typeface="Arial"/>
              </a:rPr>
              <a:t>first </a:t>
            </a:r>
            <a:r>
              <a:rPr sz="1700" spc="10" dirty="0">
                <a:latin typeface="Arial"/>
                <a:cs typeface="Arial"/>
              </a:rPr>
              <a:t>call to </a:t>
            </a:r>
            <a:r>
              <a:rPr sz="1700" spc="15" dirty="0">
                <a:latin typeface="Courier" charset="0"/>
                <a:cs typeface="Courier" charset="0"/>
              </a:rPr>
              <a:t>run</a:t>
            </a:r>
            <a:r>
              <a:rPr sz="1700" spc="-585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would </a:t>
            </a:r>
            <a:r>
              <a:rPr sz="1700" spc="10" dirty="0">
                <a:latin typeface="Arial"/>
                <a:cs typeface="Arial"/>
              </a:rPr>
              <a:t>print ten “Hello”  </a:t>
            </a:r>
            <a:r>
              <a:rPr sz="1700" spc="15" dirty="0">
                <a:latin typeface="Arial"/>
                <a:cs typeface="Arial"/>
              </a:rPr>
              <a:t>messages, and </a:t>
            </a:r>
            <a:r>
              <a:rPr sz="1700" spc="10" dirty="0">
                <a:latin typeface="Arial"/>
                <a:cs typeface="Arial"/>
              </a:rPr>
              <a:t>then the </a:t>
            </a:r>
            <a:r>
              <a:rPr sz="1700" spc="15" dirty="0">
                <a:latin typeface="Arial"/>
                <a:cs typeface="Arial"/>
              </a:rPr>
              <a:t>second </a:t>
            </a:r>
            <a:r>
              <a:rPr sz="1700" spc="10" dirty="0">
                <a:latin typeface="Arial"/>
                <a:cs typeface="Arial"/>
              </a:rPr>
              <a:t>call to </a:t>
            </a:r>
            <a:r>
              <a:rPr sz="1700" spc="15" dirty="0">
                <a:latin typeface="Courier" charset="0"/>
                <a:cs typeface="Courier" charset="0"/>
              </a:rPr>
              <a:t>run </a:t>
            </a:r>
            <a:r>
              <a:rPr sz="1700" spc="15" dirty="0">
                <a:latin typeface="Arial"/>
                <a:cs typeface="Arial"/>
              </a:rPr>
              <a:t>would  </a:t>
            </a:r>
            <a:r>
              <a:rPr sz="1700" spc="10" dirty="0">
                <a:latin typeface="Arial"/>
                <a:cs typeface="Arial"/>
              </a:rPr>
              <a:t>print ten </a:t>
            </a:r>
            <a:r>
              <a:rPr sz="1700" spc="15" dirty="0">
                <a:latin typeface="Arial"/>
                <a:cs typeface="Arial"/>
              </a:rPr>
              <a:t>“Goodbye”</a:t>
            </a:r>
            <a:r>
              <a:rPr sz="1700" spc="-65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messages.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Terminating</a:t>
            </a:r>
            <a:r>
              <a:rPr spc="-25" dirty="0"/>
              <a:t> </a:t>
            </a:r>
            <a:r>
              <a:rPr spc="150" dirty="0"/>
              <a:t>Threads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3844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488" y="1391631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068572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6017" y="846298"/>
            <a:ext cx="5210810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699"/>
              </a:lnSpc>
            </a:pPr>
            <a:r>
              <a:rPr sz="1700" spc="20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thread terminates </a:t>
            </a:r>
            <a:r>
              <a:rPr sz="1700" spc="15" dirty="0">
                <a:latin typeface="Arial"/>
                <a:cs typeface="Arial"/>
              </a:rPr>
              <a:t>when </a:t>
            </a:r>
            <a:r>
              <a:rPr sz="1700" spc="10" dirty="0">
                <a:latin typeface="Arial"/>
                <a:cs typeface="Arial"/>
              </a:rPr>
              <a:t>its </a:t>
            </a:r>
            <a:r>
              <a:rPr sz="1700" spc="15" dirty="0">
                <a:latin typeface="Courier" charset="0"/>
                <a:cs typeface="Courier" charset="0"/>
              </a:rPr>
              <a:t>run</a:t>
            </a:r>
            <a:r>
              <a:rPr sz="1700" spc="-555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method </a:t>
            </a:r>
            <a:r>
              <a:rPr sz="1700" spc="10" dirty="0">
                <a:latin typeface="Arial"/>
                <a:cs typeface="Arial"/>
              </a:rPr>
              <a:t>terminates.  </a:t>
            </a:r>
            <a:r>
              <a:rPr sz="1700" spc="15" dirty="0">
                <a:latin typeface="Arial"/>
                <a:cs typeface="Arial"/>
              </a:rPr>
              <a:t>Do </a:t>
            </a:r>
            <a:r>
              <a:rPr sz="1700" spc="10" dirty="0">
                <a:latin typeface="Arial"/>
                <a:cs typeface="Arial"/>
              </a:rPr>
              <a:t>not terminate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thread using the </a:t>
            </a:r>
            <a:r>
              <a:rPr sz="1700" spc="15" dirty="0">
                <a:latin typeface="Arial"/>
                <a:cs typeface="Arial"/>
              </a:rPr>
              <a:t>deprecated  </a:t>
            </a:r>
            <a:r>
              <a:rPr sz="1700" spc="15" dirty="0">
                <a:latin typeface="Courier" charset="0"/>
                <a:cs typeface="Courier" charset="0"/>
              </a:rPr>
              <a:t>stop</a:t>
            </a:r>
            <a:r>
              <a:rPr sz="1700" spc="-630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method.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700" spc="10" dirty="0">
                <a:latin typeface="Arial"/>
                <a:cs typeface="Arial"/>
              </a:rPr>
              <a:t>Instead, notify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thread that </a:t>
            </a:r>
            <a:r>
              <a:rPr sz="1700" spc="5" dirty="0">
                <a:latin typeface="Arial"/>
                <a:cs typeface="Arial"/>
              </a:rPr>
              <a:t>it </a:t>
            </a:r>
            <a:r>
              <a:rPr sz="1700" spc="15" dirty="0">
                <a:latin typeface="Arial"/>
                <a:cs typeface="Arial"/>
              </a:rPr>
              <a:t>should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terminate: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608" y="2308936"/>
            <a:ext cx="5072380" cy="223779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t.interrupt();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6488" y="282400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6017" y="2661131"/>
            <a:ext cx="522478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700" spc="15" dirty="0">
                <a:latin typeface="Courier" charset="0"/>
                <a:cs typeface="Courier" charset="0"/>
              </a:rPr>
              <a:t>interrupt</a:t>
            </a:r>
            <a:r>
              <a:rPr sz="1700" spc="-555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does </a:t>
            </a:r>
            <a:r>
              <a:rPr sz="1700" spc="10" dirty="0">
                <a:latin typeface="Arial"/>
                <a:cs typeface="Arial"/>
              </a:rPr>
              <a:t>not </a:t>
            </a:r>
            <a:r>
              <a:rPr sz="1700" spc="15" dirty="0">
                <a:latin typeface="Arial"/>
                <a:cs typeface="Arial"/>
              </a:rPr>
              <a:t>cause </a:t>
            </a:r>
            <a:r>
              <a:rPr sz="1700" spc="10" dirty="0">
                <a:latin typeface="Arial"/>
                <a:cs typeface="Arial"/>
              </a:rPr>
              <a:t>the thread to terminate </a:t>
            </a:r>
            <a:r>
              <a:rPr sz="1700" spc="15" dirty="0">
                <a:latin typeface="Arial"/>
                <a:cs typeface="Arial"/>
              </a:rPr>
              <a:t>–  </a:t>
            </a:r>
            <a:r>
              <a:rPr sz="1700" spc="5" dirty="0">
                <a:latin typeface="Arial"/>
                <a:cs typeface="Arial"/>
              </a:rPr>
              <a:t>it </a:t>
            </a:r>
            <a:r>
              <a:rPr sz="1700" spc="10" dirty="0">
                <a:latin typeface="Arial"/>
                <a:cs typeface="Arial"/>
              </a:rPr>
              <a:t>sets </a:t>
            </a:r>
            <a:r>
              <a:rPr sz="1700" spc="15" dirty="0">
                <a:latin typeface="Arial"/>
                <a:cs typeface="Arial"/>
              </a:rPr>
              <a:t>a boolean </a:t>
            </a:r>
            <a:r>
              <a:rPr sz="1700" spc="10" dirty="0">
                <a:latin typeface="Arial"/>
                <a:cs typeface="Arial"/>
              </a:rPr>
              <a:t>variable in the thread data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structure.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14" dirty="0"/>
              <a:t>Chapter</a:t>
            </a:r>
            <a:r>
              <a:rPr spc="-30" dirty="0"/>
              <a:t> </a:t>
            </a:r>
            <a:r>
              <a:rPr spc="170" dirty="0"/>
              <a:t>Goals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905572" y="935012"/>
            <a:ext cx="2856095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8084" y="311690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7613" y="2954033"/>
            <a:ext cx="499745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700" spc="15" dirty="0">
                <a:latin typeface="Arial"/>
                <a:cs typeface="Arial"/>
              </a:rPr>
              <a:t>To understand how </a:t>
            </a:r>
            <a:r>
              <a:rPr sz="1700" spc="10" dirty="0">
                <a:latin typeface="Arial"/>
                <a:cs typeface="Arial"/>
              </a:rPr>
              <a:t>multiple threads </a:t>
            </a:r>
            <a:r>
              <a:rPr sz="1700" spc="15" dirty="0">
                <a:latin typeface="Arial"/>
                <a:cs typeface="Arial"/>
              </a:rPr>
              <a:t>can execute</a:t>
            </a:r>
            <a:r>
              <a:rPr sz="1700" spc="-6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in  parallel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822359" y="3707816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822359" y="407081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822359" y="442400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822359" y="5091131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1001888" y="3590024"/>
            <a:ext cx="5083175" cy="1663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5" dirty="0">
                <a:latin typeface="Arial"/>
                <a:cs typeface="Arial"/>
              </a:rPr>
              <a:t>To </a:t>
            </a:r>
            <a:r>
              <a:rPr sz="1700" spc="10" dirty="0">
                <a:latin typeface="Arial"/>
                <a:cs typeface="Arial"/>
              </a:rPr>
              <a:t>learn to </a:t>
            </a:r>
            <a:r>
              <a:rPr sz="1700" spc="15" dirty="0">
                <a:latin typeface="Arial"/>
                <a:cs typeface="Arial"/>
              </a:rPr>
              <a:t>implement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threads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700" spc="15" dirty="0">
                <a:latin typeface="Arial"/>
                <a:cs typeface="Arial"/>
              </a:rPr>
              <a:t>To understand </a:t>
            </a:r>
            <a:r>
              <a:rPr sz="1700" spc="10" dirty="0">
                <a:latin typeface="Arial"/>
                <a:cs typeface="Arial"/>
              </a:rPr>
              <a:t>race conditions </a:t>
            </a:r>
            <a:r>
              <a:rPr sz="1700" spc="15" dirty="0">
                <a:latin typeface="Arial"/>
                <a:cs typeface="Arial"/>
              </a:rPr>
              <a:t>and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deadlocks</a:t>
            </a:r>
            <a:endParaRPr sz="1700" dirty="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385"/>
              </a:spcBef>
            </a:pPr>
            <a:r>
              <a:rPr sz="1700" spc="15" dirty="0">
                <a:latin typeface="Arial"/>
                <a:cs typeface="Arial"/>
              </a:rPr>
              <a:t>To </a:t>
            </a:r>
            <a:r>
              <a:rPr sz="1700" spc="10" dirty="0">
                <a:latin typeface="Arial"/>
                <a:cs typeface="Arial"/>
              </a:rPr>
              <a:t>avoid corruption of </a:t>
            </a:r>
            <a:r>
              <a:rPr sz="1700" spc="15" dirty="0">
                <a:latin typeface="Arial"/>
                <a:cs typeface="Arial"/>
              </a:rPr>
              <a:t>shared </a:t>
            </a:r>
            <a:r>
              <a:rPr sz="1700" spc="10" dirty="0">
                <a:latin typeface="Arial"/>
                <a:cs typeface="Arial"/>
              </a:rPr>
              <a:t>objects </a:t>
            </a:r>
            <a:r>
              <a:rPr sz="1700" spc="15" dirty="0">
                <a:latin typeface="Arial"/>
                <a:cs typeface="Arial"/>
              </a:rPr>
              <a:t>by </a:t>
            </a:r>
            <a:r>
              <a:rPr sz="1700" spc="10" dirty="0">
                <a:latin typeface="Arial"/>
                <a:cs typeface="Arial"/>
              </a:rPr>
              <a:t>using locks  </a:t>
            </a:r>
            <a:r>
              <a:rPr sz="1700" spc="15" dirty="0">
                <a:latin typeface="Arial"/>
                <a:cs typeface="Arial"/>
              </a:rPr>
              <a:t>and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conditions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700" spc="15" dirty="0">
                <a:latin typeface="Arial"/>
                <a:cs typeface="Arial"/>
              </a:rPr>
              <a:t>To use </a:t>
            </a:r>
            <a:r>
              <a:rPr sz="1700" spc="10" dirty="0">
                <a:latin typeface="Arial"/>
                <a:cs typeface="Arial"/>
              </a:rPr>
              <a:t>threads for </a:t>
            </a:r>
            <a:r>
              <a:rPr sz="1700" spc="15" dirty="0">
                <a:latin typeface="Arial"/>
                <a:cs typeface="Arial"/>
              </a:rPr>
              <a:t>programming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animations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Terminating</a:t>
            </a:r>
            <a:r>
              <a:rPr spc="-25" dirty="0"/>
              <a:t> </a:t>
            </a:r>
            <a:r>
              <a:rPr spc="150" dirty="0"/>
              <a:t>Threads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8506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8350" y="1715258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30">
                <a:moveTo>
                  <a:pt x="24526" y="49053"/>
                </a:moveTo>
                <a:lnTo>
                  <a:pt x="13794" y="47566"/>
                </a:lnTo>
                <a:lnTo>
                  <a:pt x="6130" y="43044"/>
                </a:lnTo>
                <a:lnTo>
                  <a:pt x="1532" y="35395"/>
                </a:lnTo>
                <a:lnTo>
                  <a:pt x="0" y="24526"/>
                </a:lnTo>
                <a:lnTo>
                  <a:pt x="1532" y="13658"/>
                </a:lnTo>
                <a:lnTo>
                  <a:pt x="6130" y="6009"/>
                </a:lnTo>
                <a:lnTo>
                  <a:pt x="13794" y="1486"/>
                </a:lnTo>
                <a:lnTo>
                  <a:pt x="24526" y="0"/>
                </a:lnTo>
                <a:lnTo>
                  <a:pt x="35258" y="1486"/>
                </a:lnTo>
                <a:lnTo>
                  <a:pt x="42923" y="6009"/>
                </a:lnTo>
                <a:lnTo>
                  <a:pt x="47521" y="13658"/>
                </a:lnTo>
                <a:lnTo>
                  <a:pt x="49053" y="24526"/>
                </a:lnTo>
                <a:lnTo>
                  <a:pt x="47521" y="35395"/>
                </a:lnTo>
                <a:lnTo>
                  <a:pt x="42923" y="43044"/>
                </a:lnTo>
                <a:lnTo>
                  <a:pt x="35258" y="47566"/>
                </a:lnTo>
                <a:lnTo>
                  <a:pt x="24526" y="49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06844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36017" y="902589"/>
            <a:ext cx="5243164" cy="165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pc="15" dirty="0">
                <a:latin typeface="Arial"/>
                <a:cs typeface="Arial"/>
              </a:rPr>
              <a:t>The </a:t>
            </a:r>
            <a:r>
              <a:rPr spc="10" dirty="0">
                <a:latin typeface="Arial"/>
                <a:cs typeface="Arial"/>
              </a:rPr>
              <a:t>run </a:t>
            </a:r>
            <a:r>
              <a:rPr spc="15" dirty="0">
                <a:latin typeface="Arial"/>
                <a:cs typeface="Arial"/>
              </a:rPr>
              <a:t>method should check </a:t>
            </a:r>
            <a:r>
              <a:rPr spc="10" dirty="0">
                <a:latin typeface="Arial"/>
                <a:cs typeface="Arial"/>
              </a:rPr>
              <a:t>occasionally </a:t>
            </a:r>
            <a:r>
              <a:rPr spc="15" dirty="0">
                <a:latin typeface="Arial"/>
                <a:cs typeface="Arial"/>
              </a:rPr>
              <a:t>whether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it  </a:t>
            </a:r>
            <a:r>
              <a:rPr spc="15" dirty="0">
                <a:latin typeface="Arial"/>
                <a:cs typeface="Arial"/>
              </a:rPr>
              <a:t>has been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interrupted:</a:t>
            </a:r>
          </a:p>
          <a:p>
            <a:pPr marL="407670">
              <a:lnSpc>
                <a:spcPct val="100000"/>
              </a:lnSpc>
              <a:spcBef>
                <a:spcPts val="1140"/>
              </a:spcBef>
            </a:pPr>
            <a:r>
              <a:rPr sz="1300" spc="10" dirty="0">
                <a:latin typeface="Arial"/>
                <a:cs typeface="Arial"/>
              </a:rPr>
              <a:t>Use the </a:t>
            </a:r>
            <a:r>
              <a:rPr sz="1300" spc="10" dirty="0"/>
              <a:t>interrupted</a:t>
            </a:r>
            <a:r>
              <a:rPr sz="1300" spc="-459" dirty="0"/>
              <a:t> </a:t>
            </a:r>
            <a:r>
              <a:rPr sz="1300" spc="10" dirty="0">
                <a:latin typeface="Arial"/>
                <a:cs typeface="Arial"/>
              </a:rPr>
              <a:t>method.</a:t>
            </a:r>
            <a:endParaRPr sz="1300" dirty="0">
              <a:latin typeface="Arial"/>
              <a:cs typeface="Arial"/>
            </a:endParaRPr>
          </a:p>
          <a:p>
            <a:pPr marL="12700" marR="529590">
              <a:lnSpc>
                <a:spcPct val="117400"/>
              </a:lnSpc>
              <a:spcBef>
                <a:spcPts val="695"/>
              </a:spcBef>
            </a:pPr>
            <a:r>
              <a:rPr spc="15" dirty="0">
                <a:latin typeface="Arial"/>
                <a:cs typeface="Arial"/>
              </a:rPr>
              <a:t>An </a:t>
            </a:r>
            <a:r>
              <a:rPr spc="10" dirty="0">
                <a:latin typeface="Arial"/>
                <a:cs typeface="Arial"/>
              </a:rPr>
              <a:t>interrupted thread </a:t>
            </a:r>
            <a:r>
              <a:rPr spc="15" dirty="0">
                <a:latin typeface="Arial"/>
                <a:cs typeface="Arial"/>
              </a:rPr>
              <a:t>should </a:t>
            </a:r>
            <a:r>
              <a:rPr spc="10" dirty="0">
                <a:latin typeface="Arial"/>
                <a:cs typeface="Arial"/>
              </a:rPr>
              <a:t>release resources,  clean up, </a:t>
            </a:r>
            <a:r>
              <a:rPr spc="15" dirty="0">
                <a:latin typeface="Arial"/>
                <a:cs typeface="Arial"/>
              </a:rPr>
              <a:t>and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exit: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7608" y="2612942"/>
            <a:ext cx="5072380" cy="1480534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public void</a:t>
            </a:r>
            <a:r>
              <a:rPr sz="1000" spc="-3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run()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for (int i =</a:t>
            </a:r>
            <a:r>
              <a:rPr sz="1000" spc="-5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1;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i &lt;= REPETITIONS &amp;&amp; </a:t>
            </a:r>
            <a:r>
              <a:rPr sz="1000" spc="20" dirty="0">
                <a:solidFill>
                  <a:srgbClr val="0000FF"/>
                </a:solidFill>
                <a:latin typeface="Courier" charset="0"/>
                <a:cs typeface="Courier" charset="0"/>
              </a:rPr>
              <a:t>!Thread.interrupted()</a:t>
            </a:r>
            <a:r>
              <a:rPr sz="1000" spc="20" dirty="0">
                <a:latin typeface="Courier" charset="0"/>
                <a:cs typeface="Courier" charset="0"/>
              </a:rPr>
              <a:t>;</a:t>
            </a:r>
            <a:r>
              <a:rPr sz="1000" spc="4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i++)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10"/>
              </a:spcBef>
            </a:pPr>
            <a:r>
              <a:rPr sz="1000" spc="20" dirty="0">
                <a:latin typeface="Comic Sans MS"/>
                <a:cs typeface="Comic Sans MS"/>
              </a:rPr>
              <a:t>Do</a:t>
            </a:r>
            <a:r>
              <a:rPr sz="1000" spc="-65" dirty="0">
                <a:latin typeface="Comic Sans MS"/>
                <a:cs typeface="Comic Sans MS"/>
              </a:rPr>
              <a:t> </a:t>
            </a:r>
            <a:r>
              <a:rPr sz="1000" spc="15" dirty="0">
                <a:latin typeface="Comic Sans MS"/>
                <a:cs typeface="Comic Sans MS"/>
              </a:rPr>
              <a:t>work.</a:t>
            </a:r>
            <a:endParaRPr sz="1000" dirty="0">
              <a:latin typeface="Comic Sans MS"/>
              <a:cs typeface="Comic Sans MS"/>
            </a:endParaRPr>
          </a:p>
          <a:p>
            <a:pPr marL="299720">
              <a:lnSpc>
                <a:spcPct val="100000"/>
              </a:lnSpc>
              <a:spcBef>
                <a:spcPts val="60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10"/>
              </a:spcBef>
            </a:pPr>
            <a:r>
              <a:rPr sz="1000" spc="15" dirty="0">
                <a:latin typeface="Comic Sans MS"/>
                <a:cs typeface="Comic Sans MS"/>
              </a:rPr>
              <a:t>Clean</a:t>
            </a:r>
            <a:r>
              <a:rPr sz="1000" spc="-70" dirty="0">
                <a:latin typeface="Comic Sans MS"/>
                <a:cs typeface="Comic Sans MS"/>
              </a:rPr>
              <a:t> </a:t>
            </a:r>
            <a:r>
              <a:rPr sz="1000" spc="15" dirty="0">
                <a:latin typeface="Comic Sans MS"/>
                <a:cs typeface="Comic Sans MS"/>
              </a:rPr>
              <a:t>up.</a:t>
            </a:r>
            <a:endParaRPr sz="1000" dirty="0">
              <a:latin typeface="Comic Sans MS"/>
              <a:cs typeface="Comic Sans MS"/>
            </a:endParaRPr>
          </a:p>
          <a:p>
            <a:pPr marL="61594">
              <a:lnSpc>
                <a:spcPct val="100000"/>
              </a:lnSpc>
              <a:spcBef>
                <a:spcPts val="60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Terminating</a:t>
            </a:r>
            <a:r>
              <a:rPr spc="-25" dirty="0"/>
              <a:t> </a:t>
            </a:r>
            <a:r>
              <a:rPr spc="150" dirty="0"/>
              <a:t>Threads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38062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8350" y="2028948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30">
                <a:moveTo>
                  <a:pt x="24526" y="49053"/>
                </a:moveTo>
                <a:lnTo>
                  <a:pt x="13794" y="47566"/>
                </a:lnTo>
                <a:lnTo>
                  <a:pt x="6130" y="43044"/>
                </a:lnTo>
                <a:lnTo>
                  <a:pt x="1532" y="35395"/>
                </a:lnTo>
                <a:lnTo>
                  <a:pt x="0" y="24526"/>
                </a:lnTo>
                <a:lnTo>
                  <a:pt x="1532" y="13658"/>
                </a:lnTo>
                <a:lnTo>
                  <a:pt x="6130" y="6009"/>
                </a:lnTo>
                <a:lnTo>
                  <a:pt x="13794" y="1486"/>
                </a:lnTo>
                <a:lnTo>
                  <a:pt x="24526" y="0"/>
                </a:lnTo>
                <a:lnTo>
                  <a:pt x="35258" y="1486"/>
                </a:lnTo>
                <a:lnTo>
                  <a:pt x="42923" y="6009"/>
                </a:lnTo>
                <a:lnTo>
                  <a:pt x="47521" y="13658"/>
                </a:lnTo>
                <a:lnTo>
                  <a:pt x="49053" y="24526"/>
                </a:lnTo>
                <a:lnTo>
                  <a:pt x="47521" y="35395"/>
                </a:lnTo>
                <a:lnTo>
                  <a:pt x="42923" y="43044"/>
                </a:lnTo>
                <a:lnTo>
                  <a:pt x="35258" y="47566"/>
                </a:lnTo>
                <a:lnTo>
                  <a:pt x="24526" y="49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300"/>
              </a:lnSpc>
            </a:pPr>
            <a:r>
              <a:rPr spc="15" dirty="0">
                <a:latin typeface="Arial"/>
                <a:cs typeface="Arial"/>
              </a:rPr>
              <a:t>The </a:t>
            </a:r>
            <a:r>
              <a:rPr spc="15" dirty="0"/>
              <a:t>sleep </a:t>
            </a:r>
            <a:r>
              <a:rPr spc="15" dirty="0">
                <a:latin typeface="Arial"/>
                <a:cs typeface="Arial"/>
              </a:rPr>
              <a:t>method throws an  </a:t>
            </a:r>
            <a:r>
              <a:rPr spc="15" dirty="0"/>
              <a:t>InterruptedException</a:t>
            </a:r>
            <a:r>
              <a:rPr spc="-535" dirty="0"/>
              <a:t> </a:t>
            </a:r>
            <a:r>
              <a:rPr spc="15" dirty="0">
                <a:latin typeface="Arial"/>
                <a:cs typeface="Arial"/>
              </a:rPr>
              <a:t>when a </a:t>
            </a:r>
            <a:r>
              <a:rPr spc="10" dirty="0">
                <a:latin typeface="Arial"/>
                <a:cs typeface="Arial"/>
              </a:rPr>
              <a:t>sleeping thread is  interrupted:</a:t>
            </a:r>
          </a:p>
          <a:p>
            <a:pPr marL="407670">
              <a:lnSpc>
                <a:spcPct val="100000"/>
              </a:lnSpc>
              <a:spcBef>
                <a:spcPts val="1060"/>
              </a:spcBef>
            </a:pPr>
            <a:r>
              <a:rPr sz="1300" spc="10" dirty="0">
                <a:latin typeface="Arial"/>
                <a:cs typeface="Arial"/>
              </a:rPr>
              <a:t>Catch the exception and terminate the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thread: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038" y="2210447"/>
            <a:ext cx="4415155" cy="1892185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8895">
              <a:lnSpc>
                <a:spcPts val="944"/>
              </a:lnSpc>
              <a:spcBef>
                <a:spcPts val="355"/>
              </a:spcBef>
            </a:pPr>
            <a:r>
              <a:rPr sz="800" spc="-5" dirty="0">
                <a:latin typeface="Courier" charset="0"/>
                <a:cs typeface="Courier" charset="0"/>
              </a:rPr>
              <a:t>public void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run()</a:t>
            </a:r>
            <a:endParaRPr sz="800" dirty="0">
              <a:latin typeface="Courier" charset="0"/>
              <a:cs typeface="Courier" charset="0"/>
            </a:endParaRPr>
          </a:p>
          <a:p>
            <a:pPr marL="48895">
              <a:lnSpc>
                <a:spcPts val="925"/>
              </a:lnSpc>
            </a:pPr>
            <a:r>
              <a:rPr sz="800" spc="-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1775">
              <a:lnSpc>
                <a:spcPts val="925"/>
              </a:lnSpc>
            </a:pPr>
            <a:r>
              <a:rPr sz="800" spc="-5" dirty="0">
                <a:latin typeface="Courier" charset="0"/>
                <a:cs typeface="Courier" charset="0"/>
              </a:rPr>
              <a:t>try</a:t>
            </a:r>
            <a:endParaRPr sz="800" dirty="0">
              <a:latin typeface="Courier" charset="0"/>
              <a:cs typeface="Courier" charset="0"/>
            </a:endParaRPr>
          </a:p>
          <a:p>
            <a:pPr marL="231775">
              <a:lnSpc>
                <a:spcPts val="925"/>
              </a:lnSpc>
            </a:pPr>
            <a:r>
              <a:rPr sz="800" spc="-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414020">
              <a:lnSpc>
                <a:spcPts val="925"/>
              </a:lnSpc>
            </a:pPr>
            <a:r>
              <a:rPr sz="800" spc="-5" dirty="0">
                <a:latin typeface="Courier" charset="0"/>
                <a:cs typeface="Courier" charset="0"/>
              </a:rPr>
              <a:t>for (int i =</a:t>
            </a:r>
            <a:r>
              <a:rPr sz="800" spc="-9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1;</a:t>
            </a:r>
            <a:endParaRPr sz="800" dirty="0">
              <a:latin typeface="Courier" charset="0"/>
              <a:cs typeface="Courier" charset="0"/>
            </a:endParaRPr>
          </a:p>
          <a:p>
            <a:pPr marL="596265">
              <a:lnSpc>
                <a:spcPts val="925"/>
              </a:lnSpc>
            </a:pPr>
            <a:r>
              <a:rPr sz="800" spc="-5" dirty="0">
                <a:latin typeface="Courier" charset="0"/>
                <a:cs typeface="Courier" charset="0"/>
              </a:rPr>
              <a:t>i &lt;= REPETITIONS;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i++)</a:t>
            </a:r>
            <a:endParaRPr sz="800" dirty="0">
              <a:latin typeface="Courier" charset="0"/>
              <a:cs typeface="Courier" charset="0"/>
            </a:endParaRPr>
          </a:p>
          <a:p>
            <a:pPr marL="414020">
              <a:lnSpc>
                <a:spcPts val="930"/>
              </a:lnSpc>
            </a:pPr>
            <a:r>
              <a:rPr sz="800" spc="-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656590" marR="3333750">
              <a:lnSpc>
                <a:spcPts val="930"/>
              </a:lnSpc>
              <a:spcBef>
                <a:spcPts val="40"/>
              </a:spcBef>
            </a:pPr>
            <a:r>
              <a:rPr sz="800" spc="-5" dirty="0">
                <a:latin typeface="Comic Sans MS"/>
                <a:cs typeface="Comic Sans MS"/>
              </a:rPr>
              <a:t>Do work.  Sleep.</a:t>
            </a:r>
            <a:endParaRPr sz="800" dirty="0">
              <a:latin typeface="Comic Sans MS"/>
              <a:cs typeface="Comic Sans MS"/>
            </a:endParaRPr>
          </a:p>
          <a:p>
            <a:pPr marL="414020">
              <a:lnSpc>
                <a:spcPts val="875"/>
              </a:lnSpc>
            </a:pPr>
            <a:r>
              <a:rPr sz="800" spc="-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31775">
              <a:lnSpc>
                <a:spcPts val="925"/>
              </a:lnSpc>
            </a:pPr>
            <a:r>
              <a:rPr sz="800" spc="-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31775">
              <a:lnSpc>
                <a:spcPts val="925"/>
              </a:lnSpc>
            </a:pPr>
            <a:r>
              <a:rPr sz="800" spc="-5" dirty="0">
                <a:latin typeface="Courier" charset="0"/>
                <a:cs typeface="Courier" charset="0"/>
              </a:rPr>
              <a:t>catch (InterruptedException</a:t>
            </a:r>
            <a:r>
              <a:rPr sz="800" spc="-5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exception)</a:t>
            </a:r>
            <a:endParaRPr sz="800" dirty="0">
              <a:latin typeface="Courier" charset="0"/>
              <a:cs typeface="Courier" charset="0"/>
            </a:endParaRPr>
          </a:p>
          <a:p>
            <a:pPr marL="231775">
              <a:lnSpc>
                <a:spcPts val="925"/>
              </a:lnSpc>
            </a:pPr>
            <a:r>
              <a:rPr sz="800" spc="-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31775">
              <a:lnSpc>
                <a:spcPts val="930"/>
              </a:lnSpc>
            </a:pPr>
            <a:r>
              <a:rPr sz="800" spc="-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31775">
              <a:lnSpc>
                <a:spcPts val="925"/>
              </a:lnSpc>
            </a:pPr>
            <a:r>
              <a:rPr sz="800" spc="-5" dirty="0">
                <a:latin typeface="Comic Sans MS"/>
                <a:cs typeface="Comic Sans MS"/>
              </a:rPr>
              <a:t>Clean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up.</a:t>
            </a:r>
            <a:endParaRPr sz="800" dirty="0">
              <a:latin typeface="Comic Sans MS"/>
              <a:cs typeface="Comic Sans MS"/>
            </a:endParaRPr>
          </a:p>
          <a:p>
            <a:pPr marL="48895">
              <a:lnSpc>
                <a:spcPts val="940"/>
              </a:lnSpc>
            </a:pPr>
            <a:r>
              <a:rPr sz="800" spc="-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Terminating</a:t>
            </a:r>
            <a:r>
              <a:rPr spc="-25" dirty="0"/>
              <a:t> </a:t>
            </a:r>
            <a:r>
              <a:rPr spc="150" dirty="0"/>
              <a:t>Threads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812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488" y="168544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352576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pc="15" dirty="0">
                <a:latin typeface="Arial"/>
                <a:cs typeface="Arial"/>
              </a:rPr>
              <a:t>Java does </a:t>
            </a:r>
            <a:r>
              <a:rPr spc="10" dirty="0">
                <a:latin typeface="Arial"/>
                <a:cs typeface="Arial"/>
              </a:rPr>
              <a:t>not force </a:t>
            </a:r>
            <a:r>
              <a:rPr spc="15" dirty="0">
                <a:latin typeface="Arial"/>
                <a:cs typeface="Arial"/>
              </a:rPr>
              <a:t>a </a:t>
            </a:r>
            <a:r>
              <a:rPr spc="10" dirty="0">
                <a:latin typeface="Arial"/>
                <a:cs typeface="Arial"/>
              </a:rPr>
              <a:t>thread to terminate </a:t>
            </a:r>
            <a:r>
              <a:rPr spc="15" dirty="0">
                <a:latin typeface="Arial"/>
                <a:cs typeface="Arial"/>
              </a:rPr>
              <a:t>when </a:t>
            </a:r>
            <a:r>
              <a:rPr spc="5" dirty="0">
                <a:latin typeface="Arial"/>
                <a:cs typeface="Arial"/>
              </a:rPr>
              <a:t>it </a:t>
            </a:r>
            <a:r>
              <a:rPr spc="10" dirty="0">
                <a:latin typeface="Arial"/>
                <a:cs typeface="Arial"/>
              </a:rPr>
              <a:t>is  interrupted.</a:t>
            </a:r>
          </a:p>
          <a:p>
            <a:pPr marL="12700" marR="66040">
              <a:lnSpc>
                <a:spcPct val="117400"/>
              </a:lnSpc>
              <a:spcBef>
                <a:spcPts val="385"/>
              </a:spcBef>
            </a:pPr>
            <a:r>
              <a:rPr spc="5" dirty="0">
                <a:latin typeface="Arial"/>
                <a:cs typeface="Arial"/>
              </a:rPr>
              <a:t>It </a:t>
            </a:r>
            <a:r>
              <a:rPr spc="10" dirty="0">
                <a:latin typeface="Arial"/>
                <a:cs typeface="Arial"/>
              </a:rPr>
              <a:t>is entirely </a:t>
            </a:r>
            <a:r>
              <a:rPr spc="15" dirty="0">
                <a:latin typeface="Arial"/>
                <a:cs typeface="Arial"/>
              </a:rPr>
              <a:t>up </a:t>
            </a:r>
            <a:r>
              <a:rPr spc="10" dirty="0">
                <a:latin typeface="Arial"/>
                <a:cs typeface="Arial"/>
              </a:rPr>
              <a:t>to the thread </a:t>
            </a:r>
            <a:r>
              <a:rPr spc="15" dirty="0">
                <a:latin typeface="Arial"/>
                <a:cs typeface="Arial"/>
              </a:rPr>
              <a:t>what </a:t>
            </a:r>
            <a:r>
              <a:rPr spc="5" dirty="0">
                <a:latin typeface="Arial"/>
                <a:cs typeface="Arial"/>
              </a:rPr>
              <a:t>it </a:t>
            </a:r>
            <a:r>
              <a:rPr spc="15" dirty="0">
                <a:latin typeface="Arial"/>
                <a:cs typeface="Arial"/>
              </a:rPr>
              <a:t>does when </a:t>
            </a:r>
            <a:r>
              <a:rPr spc="5" dirty="0">
                <a:latin typeface="Arial"/>
                <a:cs typeface="Arial"/>
              </a:rPr>
              <a:t>it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is  interrupted.</a:t>
            </a:r>
          </a:p>
          <a:p>
            <a:pPr marL="12700" marR="90170">
              <a:lnSpc>
                <a:spcPct val="117400"/>
              </a:lnSpc>
              <a:spcBef>
                <a:spcPts val="459"/>
              </a:spcBef>
            </a:pPr>
            <a:r>
              <a:rPr spc="10" dirty="0">
                <a:latin typeface="Arial"/>
                <a:cs typeface="Arial"/>
              </a:rPr>
              <a:t>Interrupting is </a:t>
            </a:r>
            <a:r>
              <a:rPr spc="15" dirty="0">
                <a:latin typeface="Arial"/>
                <a:cs typeface="Arial"/>
              </a:rPr>
              <a:t>a </a:t>
            </a:r>
            <a:r>
              <a:rPr spc="10" dirty="0">
                <a:latin typeface="Arial"/>
                <a:cs typeface="Arial"/>
              </a:rPr>
              <a:t>general </a:t>
            </a:r>
            <a:r>
              <a:rPr spc="15" dirty="0">
                <a:latin typeface="Arial"/>
                <a:cs typeface="Arial"/>
              </a:rPr>
              <a:t>mechanism </a:t>
            </a:r>
            <a:r>
              <a:rPr spc="10" dirty="0">
                <a:latin typeface="Arial"/>
                <a:cs typeface="Arial"/>
              </a:rPr>
              <a:t>for getting the  thread’s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attention.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674684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0" dirty="0"/>
              <a:t> </a:t>
            </a:r>
            <a:r>
              <a:rPr spc="25" dirty="0"/>
              <a:t>22.3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437" y="894397"/>
            <a:ext cx="5744845" cy="196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700"/>
              </a:lnSpc>
            </a:pPr>
            <a:r>
              <a:rPr sz="1450" spc="-5" dirty="0">
                <a:latin typeface="Arial"/>
                <a:cs typeface="Arial"/>
              </a:rPr>
              <a:t>Suppose a </a:t>
            </a:r>
            <a:r>
              <a:rPr sz="1450" spc="-10" dirty="0">
                <a:latin typeface="Arial"/>
                <a:cs typeface="Arial"/>
              </a:rPr>
              <a:t>web </a:t>
            </a:r>
            <a:r>
              <a:rPr sz="1450" spc="-5" dirty="0">
                <a:latin typeface="Arial"/>
                <a:cs typeface="Arial"/>
              </a:rPr>
              <a:t>browser uses multiple threads to load the images on a  </a:t>
            </a:r>
            <a:r>
              <a:rPr sz="1450" spc="-10" dirty="0">
                <a:latin typeface="Arial"/>
                <a:cs typeface="Arial"/>
              </a:rPr>
              <a:t>web </a:t>
            </a:r>
            <a:r>
              <a:rPr sz="1450" spc="-5" dirty="0">
                <a:latin typeface="Arial"/>
                <a:cs typeface="Arial"/>
              </a:rPr>
              <a:t>page. </a:t>
            </a:r>
            <a:r>
              <a:rPr sz="1450" spc="-10" dirty="0">
                <a:latin typeface="Arial"/>
                <a:cs typeface="Arial"/>
              </a:rPr>
              <a:t>Why </a:t>
            </a:r>
            <a:r>
              <a:rPr sz="1450" spc="-5" dirty="0">
                <a:latin typeface="Arial"/>
                <a:cs typeface="Arial"/>
              </a:rPr>
              <a:t>should these threads be terminated when the user hits  the “Back”</a:t>
            </a:r>
            <a:r>
              <a:rPr sz="1450" spc="-9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button?</a:t>
            </a:r>
            <a:endParaRPr sz="1450" dirty="0">
              <a:latin typeface="Arial"/>
              <a:cs typeface="Arial"/>
            </a:endParaRPr>
          </a:p>
          <a:p>
            <a:pPr marL="342265" marR="179070">
              <a:lnSpc>
                <a:spcPct val="117400"/>
              </a:lnSpc>
              <a:spcBef>
                <a:spcPts val="615"/>
              </a:spcBef>
            </a:pPr>
            <a:r>
              <a:rPr sz="1700" b="1" spc="15" dirty="0">
                <a:latin typeface="Arial"/>
                <a:cs typeface="Arial"/>
              </a:rPr>
              <a:t>Answer: </a:t>
            </a:r>
            <a:r>
              <a:rPr sz="1700" spc="5" dirty="0">
                <a:latin typeface="Arial"/>
                <a:cs typeface="Arial"/>
              </a:rPr>
              <a:t>If </a:t>
            </a:r>
            <a:r>
              <a:rPr sz="1700" spc="10" dirty="0">
                <a:latin typeface="Arial"/>
                <a:cs typeface="Arial"/>
              </a:rPr>
              <a:t>the user hits the “Back” button, the current  </a:t>
            </a:r>
            <a:r>
              <a:rPr sz="1700" spc="15" dirty="0">
                <a:latin typeface="Arial"/>
                <a:cs typeface="Arial"/>
              </a:rPr>
              <a:t>web page </a:t>
            </a:r>
            <a:r>
              <a:rPr sz="1700" spc="10" dirty="0">
                <a:latin typeface="Arial"/>
                <a:cs typeface="Arial"/>
              </a:rPr>
              <a:t>is </a:t>
            </a:r>
            <a:r>
              <a:rPr sz="1700" spc="15" dirty="0">
                <a:latin typeface="Arial"/>
                <a:cs typeface="Arial"/>
              </a:rPr>
              <a:t>no </a:t>
            </a:r>
            <a:r>
              <a:rPr sz="1700" spc="10" dirty="0">
                <a:latin typeface="Arial"/>
                <a:cs typeface="Arial"/>
              </a:rPr>
              <a:t>longer displayed, </a:t>
            </a:r>
            <a:r>
              <a:rPr sz="1700" spc="15" dirty="0">
                <a:latin typeface="Arial"/>
                <a:cs typeface="Arial"/>
              </a:rPr>
              <a:t>and </a:t>
            </a:r>
            <a:r>
              <a:rPr sz="1700" spc="5" dirty="0">
                <a:latin typeface="Arial"/>
                <a:cs typeface="Arial"/>
              </a:rPr>
              <a:t>it </a:t>
            </a:r>
            <a:r>
              <a:rPr sz="1700" spc="15" dirty="0">
                <a:latin typeface="Arial"/>
                <a:cs typeface="Arial"/>
              </a:rPr>
              <a:t>makes no  sense </a:t>
            </a:r>
            <a:r>
              <a:rPr sz="1700" spc="10" dirty="0">
                <a:latin typeface="Arial"/>
                <a:cs typeface="Arial"/>
              </a:rPr>
              <a:t>to </a:t>
            </a:r>
            <a:r>
              <a:rPr sz="1700" spc="15" dirty="0">
                <a:latin typeface="Arial"/>
                <a:cs typeface="Arial"/>
              </a:rPr>
              <a:t>expend network </a:t>
            </a:r>
            <a:r>
              <a:rPr sz="1700" spc="10" dirty="0">
                <a:latin typeface="Arial"/>
                <a:cs typeface="Arial"/>
              </a:rPr>
              <a:t>resources to fetch  additional </a:t>
            </a:r>
            <a:r>
              <a:rPr sz="1700" spc="15" dirty="0">
                <a:latin typeface="Arial"/>
                <a:cs typeface="Arial"/>
              </a:rPr>
              <a:t>image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data.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675064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0" dirty="0"/>
              <a:t> </a:t>
            </a:r>
            <a:r>
              <a:rPr spc="25" dirty="0"/>
              <a:t>22.4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437" y="883348"/>
            <a:ext cx="26409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latin typeface="Arial"/>
                <a:cs typeface="Arial"/>
              </a:rPr>
              <a:t>Consider the following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runnable.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61" y="1170507"/>
            <a:ext cx="5651500" cy="2286000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56515">
              <a:lnSpc>
                <a:spcPts val="1010"/>
              </a:lnSpc>
              <a:spcBef>
                <a:spcPts val="459"/>
              </a:spcBef>
            </a:pPr>
            <a:r>
              <a:rPr sz="850" spc="5" dirty="0">
                <a:latin typeface="Courier" charset="0"/>
                <a:cs typeface="Courier" charset="0"/>
              </a:rPr>
              <a:t>public class MyRunnable implements</a:t>
            </a:r>
            <a:r>
              <a:rPr sz="850" spc="6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Runnable</a:t>
            </a:r>
            <a:endParaRPr sz="850" dirty="0">
              <a:latin typeface="Courier" charset="0"/>
              <a:cs typeface="Courier" charset="0"/>
            </a:endParaRPr>
          </a:p>
          <a:p>
            <a:pPr marL="56515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321310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public void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run()</a:t>
            </a:r>
            <a:endParaRPr sz="850" dirty="0">
              <a:latin typeface="Courier" charset="0"/>
              <a:cs typeface="Courier" charset="0"/>
            </a:endParaRPr>
          </a:p>
          <a:p>
            <a:pPr marL="321310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586105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try</a:t>
            </a:r>
            <a:endParaRPr sz="850" dirty="0">
              <a:latin typeface="Courier" charset="0"/>
              <a:cs typeface="Courier" charset="0"/>
            </a:endParaRPr>
          </a:p>
          <a:p>
            <a:pPr marL="586105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850900" marR="3325495">
              <a:lnSpc>
                <a:spcPts val="1000"/>
              </a:lnSpc>
              <a:spcBef>
                <a:spcPts val="40"/>
              </a:spcBef>
            </a:pPr>
            <a:r>
              <a:rPr sz="850" spc="5" dirty="0">
                <a:latin typeface="Courier" charset="0"/>
                <a:cs typeface="Courier" charset="0"/>
              </a:rPr>
              <a:t>System.out.println(1);  Thread.sleep(1000);  System.out.println(2);</a:t>
            </a:r>
            <a:endParaRPr sz="850" dirty="0">
              <a:latin typeface="Courier" charset="0"/>
              <a:cs typeface="Courier" charset="0"/>
            </a:endParaRPr>
          </a:p>
          <a:p>
            <a:pPr marL="586105">
              <a:lnSpc>
                <a:spcPts val="965"/>
              </a:lnSpc>
            </a:pPr>
            <a:r>
              <a:rPr sz="850" spc="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86105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catch (InterruptedException</a:t>
            </a:r>
            <a:r>
              <a:rPr sz="850" spc="5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exception)</a:t>
            </a:r>
            <a:endParaRPr sz="850" dirty="0">
              <a:latin typeface="Courier" charset="0"/>
              <a:cs typeface="Courier" charset="0"/>
            </a:endParaRPr>
          </a:p>
          <a:p>
            <a:pPr marL="586105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850900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System.out.println(3);</a:t>
            </a:r>
            <a:endParaRPr sz="850" dirty="0">
              <a:latin typeface="Courier" charset="0"/>
              <a:cs typeface="Courier" charset="0"/>
            </a:endParaRPr>
          </a:p>
          <a:p>
            <a:pPr marL="586105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86105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System.out.println(4);</a:t>
            </a:r>
            <a:endParaRPr sz="850" dirty="0">
              <a:latin typeface="Courier" charset="0"/>
              <a:cs typeface="Courier" charset="0"/>
            </a:endParaRPr>
          </a:p>
          <a:p>
            <a:pPr marL="321310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6515">
              <a:lnSpc>
                <a:spcPts val="1010"/>
              </a:lnSpc>
            </a:pPr>
            <a:r>
              <a:rPr sz="850" spc="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437" y="3514248"/>
            <a:ext cx="512381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00"/>
              </a:lnSpc>
            </a:pPr>
            <a:r>
              <a:rPr sz="1450" spc="-5" dirty="0">
                <a:latin typeface="Arial"/>
                <a:cs typeface="Arial"/>
              </a:rPr>
              <a:t>Suppose a thread with this runnable is started and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immediately  interrupted: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961" y="4015625"/>
            <a:ext cx="5651500" cy="450122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6515" marR="2927985">
              <a:lnSpc>
                <a:spcPts val="1000"/>
              </a:lnSpc>
              <a:spcBef>
                <a:spcPts val="509"/>
              </a:spcBef>
            </a:pPr>
            <a:r>
              <a:rPr sz="850" spc="5" dirty="0">
                <a:latin typeface="Courier" charset="0"/>
                <a:cs typeface="Courier" charset="0"/>
              </a:rPr>
              <a:t>Thread t = new Thread(new MyRunnable());  t.start();</a:t>
            </a:r>
            <a:endParaRPr sz="850" dirty="0">
              <a:latin typeface="Courier" charset="0"/>
              <a:cs typeface="Courier" charset="0"/>
            </a:endParaRPr>
          </a:p>
          <a:p>
            <a:pPr marL="56515">
              <a:lnSpc>
                <a:spcPts val="975"/>
              </a:lnSpc>
            </a:pPr>
            <a:r>
              <a:rPr sz="850" spc="5" dirty="0">
                <a:latin typeface="Courier" charset="0"/>
                <a:cs typeface="Courier" charset="0"/>
              </a:rPr>
              <a:t>t.interrupt();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437" y="4552569"/>
            <a:ext cx="549148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latin typeface="Arial"/>
                <a:cs typeface="Arial"/>
              </a:rPr>
              <a:t>What output is</a:t>
            </a:r>
            <a:r>
              <a:rPr sz="1450" spc="-9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produced</a:t>
            </a:r>
            <a:r>
              <a:rPr sz="1450" spc="-5" dirty="0" smtClean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81000"/>
            <a:ext cx="632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265">
              <a:lnSpc>
                <a:spcPct val="100000"/>
              </a:lnSpc>
              <a:spcBef>
                <a:spcPts val="1175"/>
              </a:spcBef>
            </a:pPr>
            <a:r>
              <a:rPr lang="en-US" b="1" spc="15" dirty="0">
                <a:latin typeface="Arial"/>
                <a:cs typeface="Arial"/>
              </a:rPr>
              <a:t>Answer: </a:t>
            </a:r>
            <a:r>
              <a:rPr lang="en-US" spc="15" dirty="0">
                <a:latin typeface="Arial"/>
                <a:cs typeface="Arial"/>
              </a:rPr>
              <a:t>The </a:t>
            </a:r>
            <a:r>
              <a:rPr lang="en-US" spc="15" dirty="0">
                <a:latin typeface="Courier" charset="0"/>
                <a:cs typeface="Courier" charset="0"/>
              </a:rPr>
              <a:t>run</a:t>
            </a:r>
            <a:r>
              <a:rPr lang="en-US" spc="-590" dirty="0">
                <a:latin typeface="Courier" charset="0"/>
                <a:cs typeface="Courier" charset="0"/>
              </a:rPr>
              <a:t> </a:t>
            </a:r>
            <a:r>
              <a:rPr lang="en-US" spc="15" dirty="0">
                <a:latin typeface="Arial"/>
                <a:cs typeface="Arial"/>
              </a:rPr>
              <a:t>method </a:t>
            </a:r>
            <a:r>
              <a:rPr lang="en-US" spc="10" dirty="0">
                <a:latin typeface="Arial"/>
                <a:cs typeface="Arial"/>
              </a:rPr>
              <a:t>prints the values 1, 3, </a:t>
            </a:r>
            <a:r>
              <a:rPr lang="en-US" spc="15" dirty="0" smtClean="0">
                <a:latin typeface="Arial"/>
                <a:cs typeface="Arial"/>
              </a:rPr>
              <a:t>and </a:t>
            </a:r>
            <a:r>
              <a:rPr lang="en-US" spc="10" dirty="0">
                <a:latin typeface="Arial"/>
                <a:cs typeface="Arial"/>
              </a:rPr>
              <a:t>4. </a:t>
            </a:r>
            <a:r>
              <a:rPr lang="en-US" spc="15" dirty="0">
                <a:latin typeface="Arial"/>
                <a:cs typeface="Arial"/>
              </a:rPr>
              <a:t>The </a:t>
            </a:r>
            <a:r>
              <a:rPr lang="en-US" spc="10" dirty="0">
                <a:latin typeface="Arial"/>
                <a:cs typeface="Arial"/>
              </a:rPr>
              <a:t>call to </a:t>
            </a:r>
            <a:r>
              <a:rPr lang="en-US" spc="15" dirty="0">
                <a:latin typeface="Courier" charset="0"/>
                <a:cs typeface="Courier" charset="0"/>
              </a:rPr>
              <a:t>interrupt </a:t>
            </a:r>
            <a:r>
              <a:rPr lang="en-US" spc="15" dirty="0">
                <a:latin typeface="Arial"/>
                <a:cs typeface="Arial"/>
              </a:rPr>
              <a:t>merely </a:t>
            </a:r>
            <a:r>
              <a:rPr lang="en-US" spc="10" dirty="0">
                <a:latin typeface="Arial"/>
                <a:cs typeface="Arial"/>
              </a:rPr>
              <a:t>sets the  interruption flag, but the </a:t>
            </a:r>
            <a:r>
              <a:rPr lang="en-US" spc="15" dirty="0">
                <a:latin typeface="Courier" charset="0"/>
                <a:cs typeface="Courier" charset="0"/>
              </a:rPr>
              <a:t>sleep</a:t>
            </a:r>
            <a:r>
              <a:rPr lang="en-US" spc="-535" dirty="0">
                <a:latin typeface="Courier" charset="0"/>
                <a:cs typeface="Courier" charset="0"/>
              </a:rPr>
              <a:t> </a:t>
            </a:r>
            <a:r>
              <a:rPr lang="en-US" spc="15" dirty="0">
                <a:latin typeface="Arial"/>
                <a:cs typeface="Arial"/>
              </a:rPr>
              <a:t>method </a:t>
            </a:r>
            <a:r>
              <a:rPr lang="en-US" spc="10" dirty="0">
                <a:latin typeface="Arial"/>
                <a:cs typeface="Arial"/>
              </a:rPr>
              <a:t>immediately  </a:t>
            </a:r>
            <a:r>
              <a:rPr lang="en-US" spc="15" dirty="0">
                <a:latin typeface="Arial"/>
                <a:cs typeface="Arial"/>
              </a:rPr>
              <a:t>throws an</a:t>
            </a:r>
            <a:r>
              <a:rPr lang="en-US" spc="-50" dirty="0">
                <a:latin typeface="Arial"/>
                <a:cs typeface="Arial"/>
              </a:rPr>
              <a:t> </a:t>
            </a:r>
            <a:r>
              <a:rPr lang="en-US" spc="15" dirty="0" err="1">
                <a:latin typeface="Courier" charset="0"/>
                <a:cs typeface="Courier" charset="0"/>
              </a:rPr>
              <a:t>InterruptedException</a:t>
            </a:r>
            <a:r>
              <a:rPr lang="en-US" spc="15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95" dirty="0"/>
              <a:t>Race</a:t>
            </a:r>
            <a:r>
              <a:rPr spc="-45" dirty="0"/>
              <a:t> </a:t>
            </a:r>
            <a:r>
              <a:rPr spc="155" dirty="0"/>
              <a:t>Conditions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748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488" y="168480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35194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350" y="2724749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30">
                <a:moveTo>
                  <a:pt x="24526" y="49053"/>
                </a:moveTo>
                <a:lnTo>
                  <a:pt x="13794" y="47566"/>
                </a:lnTo>
                <a:lnTo>
                  <a:pt x="6130" y="43044"/>
                </a:lnTo>
                <a:lnTo>
                  <a:pt x="1532" y="35395"/>
                </a:lnTo>
                <a:lnTo>
                  <a:pt x="0" y="24526"/>
                </a:lnTo>
                <a:lnTo>
                  <a:pt x="1532" y="13658"/>
                </a:lnTo>
                <a:lnTo>
                  <a:pt x="6130" y="6009"/>
                </a:lnTo>
                <a:lnTo>
                  <a:pt x="13794" y="1486"/>
                </a:lnTo>
                <a:lnTo>
                  <a:pt x="24526" y="0"/>
                </a:lnTo>
                <a:lnTo>
                  <a:pt x="35258" y="1486"/>
                </a:lnTo>
                <a:lnTo>
                  <a:pt x="42923" y="6009"/>
                </a:lnTo>
                <a:lnTo>
                  <a:pt x="47521" y="13658"/>
                </a:lnTo>
                <a:lnTo>
                  <a:pt x="49053" y="24526"/>
                </a:lnTo>
                <a:lnTo>
                  <a:pt x="47521" y="35395"/>
                </a:lnTo>
                <a:lnTo>
                  <a:pt x="42923" y="43044"/>
                </a:lnTo>
                <a:lnTo>
                  <a:pt x="35258" y="47566"/>
                </a:lnTo>
                <a:lnTo>
                  <a:pt x="24526" y="49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8350" y="2989639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30">
                <a:moveTo>
                  <a:pt x="24526" y="49053"/>
                </a:moveTo>
                <a:lnTo>
                  <a:pt x="13794" y="47566"/>
                </a:lnTo>
                <a:lnTo>
                  <a:pt x="6130" y="43044"/>
                </a:lnTo>
                <a:lnTo>
                  <a:pt x="1532" y="35395"/>
                </a:lnTo>
                <a:lnTo>
                  <a:pt x="0" y="24526"/>
                </a:lnTo>
                <a:lnTo>
                  <a:pt x="1532" y="13658"/>
                </a:lnTo>
                <a:lnTo>
                  <a:pt x="6130" y="6009"/>
                </a:lnTo>
                <a:lnTo>
                  <a:pt x="13794" y="1486"/>
                </a:lnTo>
                <a:lnTo>
                  <a:pt x="24526" y="0"/>
                </a:lnTo>
                <a:lnTo>
                  <a:pt x="35258" y="1486"/>
                </a:lnTo>
                <a:lnTo>
                  <a:pt x="42923" y="6009"/>
                </a:lnTo>
                <a:lnTo>
                  <a:pt x="47521" y="13658"/>
                </a:lnTo>
                <a:lnTo>
                  <a:pt x="49053" y="24526"/>
                </a:lnTo>
                <a:lnTo>
                  <a:pt x="47521" y="35395"/>
                </a:lnTo>
                <a:lnTo>
                  <a:pt x="42923" y="43044"/>
                </a:lnTo>
                <a:lnTo>
                  <a:pt x="35258" y="47566"/>
                </a:lnTo>
                <a:lnTo>
                  <a:pt x="24526" y="49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6017" y="864621"/>
            <a:ext cx="4765040" cy="224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17400"/>
              </a:lnSpc>
            </a:pPr>
            <a:r>
              <a:rPr sz="1700" spc="15" dirty="0">
                <a:latin typeface="Arial"/>
                <a:cs typeface="Arial"/>
              </a:rPr>
              <a:t>When </a:t>
            </a:r>
            <a:r>
              <a:rPr sz="1700" spc="10" dirty="0">
                <a:latin typeface="Arial"/>
                <a:cs typeface="Arial"/>
              </a:rPr>
              <a:t>threads </a:t>
            </a:r>
            <a:r>
              <a:rPr sz="1700" spc="15" dirty="0">
                <a:latin typeface="Arial"/>
                <a:cs typeface="Arial"/>
              </a:rPr>
              <a:t>share a common </a:t>
            </a:r>
            <a:r>
              <a:rPr sz="1700" spc="10" dirty="0">
                <a:latin typeface="Arial"/>
                <a:cs typeface="Arial"/>
              </a:rPr>
              <a:t>object, they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can  </a:t>
            </a:r>
            <a:r>
              <a:rPr sz="1700" spc="10" dirty="0">
                <a:latin typeface="Arial"/>
                <a:cs typeface="Arial"/>
              </a:rPr>
              <a:t>conflict with </a:t>
            </a:r>
            <a:r>
              <a:rPr sz="1700" spc="15" dirty="0">
                <a:latin typeface="Arial"/>
                <a:cs typeface="Arial"/>
              </a:rPr>
              <a:t>each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other.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385"/>
              </a:spcBef>
            </a:pPr>
            <a:r>
              <a:rPr sz="1700" b="1" spc="15" dirty="0">
                <a:latin typeface="Arial"/>
                <a:cs typeface="Arial"/>
              </a:rPr>
              <a:t>Sample program: </a:t>
            </a:r>
            <a:r>
              <a:rPr sz="1700" spc="10" dirty="0">
                <a:latin typeface="Arial"/>
                <a:cs typeface="Arial"/>
              </a:rPr>
              <a:t>multiple threads manipulate </a:t>
            </a:r>
            <a:r>
              <a:rPr sz="1700" spc="15" dirty="0">
                <a:latin typeface="Arial"/>
                <a:cs typeface="Arial"/>
              </a:rPr>
              <a:t>a  bank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account.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700" spc="15" dirty="0">
                <a:latin typeface="Arial"/>
                <a:cs typeface="Arial"/>
              </a:rPr>
              <a:t>Create two </a:t>
            </a:r>
            <a:r>
              <a:rPr sz="1700" spc="10" dirty="0">
                <a:latin typeface="Arial"/>
                <a:cs typeface="Arial"/>
              </a:rPr>
              <a:t>sets of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threads:</a:t>
            </a:r>
            <a:endParaRPr sz="1700">
              <a:latin typeface="Arial"/>
              <a:cs typeface="Arial"/>
            </a:endParaRPr>
          </a:p>
          <a:p>
            <a:pPr marL="407670" marR="32384">
              <a:lnSpc>
                <a:spcPct val="133700"/>
              </a:lnSpc>
              <a:spcBef>
                <a:spcPts val="535"/>
              </a:spcBef>
            </a:pPr>
            <a:r>
              <a:rPr sz="1300" spc="10" dirty="0">
                <a:latin typeface="Arial"/>
                <a:cs typeface="Arial"/>
              </a:rPr>
              <a:t>Each thread </a:t>
            </a:r>
            <a:r>
              <a:rPr sz="1300" spc="5" dirty="0">
                <a:latin typeface="Arial"/>
                <a:cs typeface="Arial"/>
              </a:rPr>
              <a:t>in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first </a:t>
            </a:r>
            <a:r>
              <a:rPr sz="1300" spc="10" dirty="0">
                <a:latin typeface="Arial"/>
                <a:cs typeface="Arial"/>
              </a:rPr>
              <a:t>set repeatedly deposits $100.  Each thread </a:t>
            </a:r>
            <a:r>
              <a:rPr sz="1300" spc="5" dirty="0">
                <a:latin typeface="Arial"/>
                <a:cs typeface="Arial"/>
              </a:rPr>
              <a:t>in </a:t>
            </a:r>
            <a:r>
              <a:rPr sz="1300" spc="10" dirty="0">
                <a:latin typeface="Arial"/>
                <a:cs typeface="Arial"/>
              </a:rPr>
              <a:t>the second set repeatedly withdraws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$100.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Sample</a:t>
            </a:r>
            <a:r>
              <a:rPr spc="-45" dirty="0"/>
              <a:t> </a:t>
            </a:r>
            <a:r>
              <a:rPr spc="16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3628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6017" y="918495"/>
            <a:ext cx="413131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5" dirty="0">
                <a:latin typeface="Courier" charset="0"/>
                <a:cs typeface="Courier" charset="0"/>
              </a:rPr>
              <a:t>run</a:t>
            </a:r>
            <a:r>
              <a:rPr sz="1700" spc="-550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method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of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5" dirty="0">
                <a:latin typeface="Courier" charset="0"/>
                <a:cs typeface="Courier" charset="0"/>
              </a:rPr>
              <a:t>DepositRunnable</a:t>
            </a:r>
            <a:r>
              <a:rPr sz="1700" spc="-550" dirty="0">
                <a:latin typeface="Courier" charset="0"/>
                <a:cs typeface="Courier" charset="0"/>
              </a:rPr>
              <a:t> </a:t>
            </a:r>
            <a:r>
              <a:rPr sz="1700" spc="10" dirty="0">
                <a:latin typeface="Arial"/>
                <a:cs typeface="Arial"/>
              </a:rPr>
              <a:t>class: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608" y="1276647"/>
            <a:ext cx="5072380" cy="2233560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public void</a:t>
            </a:r>
            <a:r>
              <a:rPr sz="1000" spc="-3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run()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try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for (int i = 1; i &lt;= count;</a:t>
            </a:r>
            <a:r>
              <a:rPr sz="1000" spc="-1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i++)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776605" marR="2370455">
              <a:lnSpc>
                <a:spcPct val="103000"/>
              </a:lnSpc>
            </a:pPr>
            <a:r>
              <a:rPr sz="1000" spc="20" dirty="0">
                <a:latin typeface="Courier" charset="0"/>
                <a:cs typeface="Courier" charset="0"/>
              </a:rPr>
              <a:t>account.deposit(amount);  Thread.sleep(DELAY);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catch (InterruptedException</a:t>
            </a:r>
            <a:r>
              <a:rPr sz="1000" spc="2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exception)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6488" y="3822537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6017" y="3659668"/>
            <a:ext cx="5062855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700" spc="15" dirty="0">
                <a:latin typeface="Arial"/>
                <a:cs typeface="Arial"/>
              </a:rPr>
              <a:t>Class </a:t>
            </a:r>
            <a:r>
              <a:rPr sz="1700" spc="15" dirty="0">
                <a:latin typeface="Courier" charset="0"/>
                <a:cs typeface="Courier" charset="0"/>
              </a:rPr>
              <a:t>WithdrawRunnable</a:t>
            </a:r>
            <a:r>
              <a:rPr sz="1700" spc="-595" dirty="0">
                <a:latin typeface="Courier" charset="0"/>
                <a:cs typeface="Courier" charset="0"/>
              </a:rPr>
              <a:t> </a:t>
            </a:r>
            <a:r>
              <a:rPr sz="1700" spc="10" dirty="0">
                <a:latin typeface="Arial"/>
                <a:cs typeface="Arial"/>
              </a:rPr>
              <a:t>is similar </a:t>
            </a:r>
            <a:r>
              <a:rPr sz="1700" spc="15" dirty="0">
                <a:latin typeface="Arial"/>
                <a:cs typeface="Arial"/>
              </a:rPr>
              <a:t>– </a:t>
            </a:r>
            <a:r>
              <a:rPr sz="1700" spc="5" dirty="0">
                <a:latin typeface="Arial"/>
                <a:cs typeface="Arial"/>
              </a:rPr>
              <a:t>it </a:t>
            </a:r>
            <a:r>
              <a:rPr sz="1700" spc="15" dirty="0">
                <a:latin typeface="Arial"/>
                <a:cs typeface="Arial"/>
              </a:rPr>
              <a:t>withdraws  money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instead.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Sample</a:t>
            </a:r>
            <a:r>
              <a:rPr spc="-45" dirty="0"/>
              <a:t> </a:t>
            </a:r>
            <a:r>
              <a:rPr spc="16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3653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6017" y="868747"/>
            <a:ext cx="5169535" cy="94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300"/>
              </a:lnSpc>
            </a:pPr>
            <a:r>
              <a:rPr sz="1700" spc="15" dirty="0">
                <a:latin typeface="Arial"/>
                <a:cs typeface="Arial"/>
              </a:rPr>
              <a:t>Create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5" dirty="0">
                <a:latin typeface="Courier" charset="0"/>
                <a:cs typeface="Courier" charset="0"/>
              </a:rPr>
              <a:t>BankAccount</a:t>
            </a:r>
            <a:r>
              <a:rPr sz="1700" spc="-550" dirty="0">
                <a:latin typeface="Courier" charset="0"/>
                <a:cs typeface="Courier" charset="0"/>
              </a:rPr>
              <a:t> </a:t>
            </a:r>
            <a:r>
              <a:rPr sz="1700" spc="10" dirty="0">
                <a:latin typeface="Arial"/>
                <a:cs typeface="Arial"/>
              </a:rPr>
              <a:t>object,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where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5" dirty="0">
                <a:latin typeface="Courier" charset="0"/>
                <a:cs typeface="Courier" charset="0"/>
              </a:rPr>
              <a:t>deposit</a:t>
            </a:r>
            <a:r>
              <a:rPr sz="1700" spc="-550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and  </a:t>
            </a:r>
            <a:r>
              <a:rPr sz="1700" spc="15" dirty="0">
                <a:latin typeface="Courier" charset="0"/>
                <a:cs typeface="Courier" charset="0"/>
              </a:rPr>
              <a:t>withdraw </a:t>
            </a:r>
            <a:r>
              <a:rPr sz="1700" spc="15" dirty="0">
                <a:latin typeface="Arial"/>
                <a:cs typeface="Arial"/>
              </a:rPr>
              <a:t>methods have been </a:t>
            </a:r>
            <a:r>
              <a:rPr sz="1700" spc="10" dirty="0">
                <a:latin typeface="Arial"/>
                <a:cs typeface="Arial"/>
              </a:rPr>
              <a:t>modified to print  </a:t>
            </a:r>
            <a:r>
              <a:rPr sz="1700" spc="15" dirty="0">
                <a:latin typeface="Arial"/>
                <a:cs typeface="Arial"/>
              </a:rPr>
              <a:t>messages: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608" y="1894978"/>
            <a:ext cx="5072380" cy="1324080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public void deposit(double</a:t>
            </a:r>
            <a:r>
              <a:rPr sz="1000" spc="1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amount)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99720" marR="1496695">
              <a:lnSpc>
                <a:spcPct val="103000"/>
              </a:lnSpc>
            </a:pPr>
            <a:r>
              <a:rPr sz="1000" spc="20" dirty="0">
                <a:latin typeface="Courier" charset="0"/>
                <a:cs typeface="Courier" charset="0"/>
              </a:rPr>
              <a:t>System.out.print("Depositing " + amount);  double newBalance = balance + amount;  System.out.println(", new balance is "</a:t>
            </a:r>
            <a:endParaRPr sz="1000" dirty="0">
              <a:latin typeface="Courier" charset="0"/>
              <a:cs typeface="Courier" charset="0"/>
            </a:endParaRPr>
          </a:p>
          <a:p>
            <a:pPr marL="299720" marR="3085465" indent="238125">
              <a:lnSpc>
                <a:spcPct val="103000"/>
              </a:lnSpc>
            </a:pPr>
            <a:r>
              <a:rPr sz="1000" spc="20" dirty="0">
                <a:latin typeface="Courier" charset="0"/>
                <a:cs typeface="Courier" charset="0"/>
              </a:rPr>
              <a:t>+ newBalance);  balance =</a:t>
            </a:r>
            <a:r>
              <a:rPr sz="1000" spc="-2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newBalance;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Sample</a:t>
            </a:r>
            <a:r>
              <a:rPr spc="-45" dirty="0"/>
              <a:t> </a:t>
            </a:r>
            <a:r>
              <a:rPr spc="16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6981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6017" y="864113"/>
            <a:ext cx="4899025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700" spc="10" dirty="0">
                <a:latin typeface="Arial"/>
                <a:cs typeface="Arial"/>
              </a:rPr>
              <a:t>Normally, the </a:t>
            </a:r>
            <a:r>
              <a:rPr sz="1700" spc="15" dirty="0">
                <a:latin typeface="Arial"/>
                <a:cs typeface="Arial"/>
              </a:rPr>
              <a:t>program </a:t>
            </a:r>
            <a:r>
              <a:rPr sz="1700" spc="10" dirty="0">
                <a:latin typeface="Arial"/>
                <a:cs typeface="Arial"/>
              </a:rPr>
              <a:t>output looks </a:t>
            </a:r>
            <a:r>
              <a:rPr sz="1700" spc="15" dirty="0">
                <a:latin typeface="Arial"/>
                <a:cs typeface="Arial"/>
              </a:rPr>
              <a:t>somewhat </a:t>
            </a:r>
            <a:r>
              <a:rPr sz="1700" spc="10" dirty="0">
                <a:latin typeface="Arial"/>
                <a:cs typeface="Arial"/>
              </a:rPr>
              <a:t>like  this: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608" y="1571477"/>
            <a:ext cx="5072380" cy="1147109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Depositing 100.0, new balance is</a:t>
            </a:r>
            <a:r>
              <a:rPr sz="1000" spc="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100.0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Withdrawing 100.0, new balance is</a:t>
            </a:r>
            <a:r>
              <a:rPr sz="1000" spc="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0.0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Depositing 100.0, new balance is</a:t>
            </a:r>
            <a:r>
              <a:rPr sz="1000" spc="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100.0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Depositing 100.0, new balance is</a:t>
            </a:r>
            <a:r>
              <a:rPr sz="1000" spc="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200.0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Withdrawing 100.0, new balance is 100.0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...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Withdrawing 100.0, new balance is</a:t>
            </a:r>
            <a:r>
              <a:rPr sz="1000" spc="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0.0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6488" y="3008752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6017" y="2845884"/>
            <a:ext cx="5217160" cy="9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700" spc="15" dirty="0">
                <a:latin typeface="Arial"/>
                <a:cs typeface="Arial"/>
              </a:rPr>
              <a:t>The end </a:t>
            </a:r>
            <a:r>
              <a:rPr sz="1700" spc="10" dirty="0">
                <a:latin typeface="Arial"/>
                <a:cs typeface="Arial"/>
              </a:rPr>
              <a:t>result </a:t>
            </a:r>
            <a:r>
              <a:rPr sz="1700" spc="15" dirty="0">
                <a:latin typeface="Arial"/>
                <a:cs typeface="Arial"/>
              </a:rPr>
              <a:t>should be </a:t>
            </a:r>
            <a:r>
              <a:rPr sz="1700" spc="10" dirty="0">
                <a:latin typeface="Arial"/>
                <a:cs typeface="Arial"/>
              </a:rPr>
              <a:t>zero, but </a:t>
            </a:r>
            <a:r>
              <a:rPr sz="1700" spc="15" dirty="0">
                <a:latin typeface="Arial"/>
                <a:cs typeface="Arial"/>
              </a:rPr>
              <a:t>sometimes </a:t>
            </a:r>
            <a:r>
              <a:rPr sz="1700" spc="10" dirty="0">
                <a:latin typeface="Arial"/>
                <a:cs typeface="Arial"/>
              </a:rPr>
              <a:t>the  output is </a:t>
            </a:r>
            <a:r>
              <a:rPr sz="1700" spc="15" dirty="0">
                <a:latin typeface="Arial"/>
                <a:cs typeface="Arial"/>
              </a:rPr>
              <a:t>messed </a:t>
            </a:r>
            <a:r>
              <a:rPr sz="1700" spc="10" dirty="0">
                <a:latin typeface="Arial"/>
                <a:cs typeface="Arial"/>
              </a:rPr>
              <a:t>up, </a:t>
            </a:r>
            <a:r>
              <a:rPr sz="1700" spc="15" dirty="0">
                <a:latin typeface="Arial"/>
                <a:cs typeface="Arial"/>
              </a:rPr>
              <a:t>and sometimes end </a:t>
            </a:r>
            <a:r>
              <a:rPr sz="1700" spc="10" dirty="0">
                <a:latin typeface="Arial"/>
                <a:cs typeface="Arial"/>
              </a:rPr>
              <a:t>result is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not  zero: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7608" y="3867193"/>
            <a:ext cx="5072380" cy="194915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25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</a:pPr>
            <a:r>
              <a:rPr sz="600" spc="10" dirty="0">
                <a:latin typeface="Courier" charset="0"/>
                <a:cs typeface="Courier" charset="0"/>
              </a:rPr>
              <a:t>Depositing 100.0Withdrawing 100.0, new balance is 100.0, new balance is</a:t>
            </a:r>
            <a:r>
              <a:rPr sz="600" spc="155" dirty="0">
                <a:latin typeface="Courier" charset="0"/>
                <a:cs typeface="Courier" charset="0"/>
              </a:rPr>
              <a:t> </a:t>
            </a:r>
            <a:r>
              <a:rPr sz="600" spc="10" dirty="0">
                <a:latin typeface="Courier" charset="0"/>
                <a:cs typeface="Courier" charset="0"/>
              </a:rPr>
              <a:t>-100.0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75" dirty="0"/>
              <a:t>Running</a:t>
            </a:r>
            <a:r>
              <a:rPr spc="-25" dirty="0"/>
              <a:t> </a:t>
            </a:r>
            <a:r>
              <a:rPr spc="150" dirty="0"/>
              <a:t>Threads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3206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488" y="168938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356516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488" y="270970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76910">
              <a:lnSpc>
                <a:spcPct val="117400"/>
              </a:lnSpc>
            </a:pPr>
            <a:r>
              <a:rPr b="1" spc="15" dirty="0">
                <a:latin typeface="Arial"/>
                <a:cs typeface="Arial"/>
              </a:rPr>
              <a:t>Thread: </a:t>
            </a:r>
            <a:r>
              <a:rPr spc="15" dirty="0">
                <a:latin typeface="Arial"/>
                <a:cs typeface="Arial"/>
              </a:rPr>
              <a:t>a program </a:t>
            </a:r>
            <a:r>
              <a:rPr spc="10" dirty="0">
                <a:latin typeface="Arial"/>
                <a:cs typeface="Arial"/>
              </a:rPr>
              <a:t>unit that is </a:t>
            </a:r>
            <a:r>
              <a:rPr spc="15" dirty="0">
                <a:latin typeface="Arial"/>
                <a:cs typeface="Arial"/>
              </a:rPr>
              <a:t>executed  </a:t>
            </a:r>
            <a:r>
              <a:rPr spc="10" dirty="0">
                <a:latin typeface="Arial"/>
                <a:cs typeface="Arial"/>
              </a:rPr>
              <a:t>independently of other parts of the</a:t>
            </a:r>
            <a:r>
              <a:rPr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program.</a:t>
            </a:r>
          </a:p>
          <a:p>
            <a:pPr marL="12700" marR="78105">
              <a:lnSpc>
                <a:spcPct val="117400"/>
              </a:lnSpc>
              <a:spcBef>
                <a:spcPts val="385"/>
              </a:spcBef>
            </a:pPr>
            <a:r>
              <a:rPr spc="15" dirty="0">
                <a:latin typeface="Arial"/>
                <a:cs typeface="Arial"/>
              </a:rPr>
              <a:t>The Java </a:t>
            </a:r>
            <a:r>
              <a:rPr spc="10" dirty="0">
                <a:latin typeface="Arial"/>
                <a:cs typeface="Arial"/>
              </a:rPr>
              <a:t>Virtual </a:t>
            </a:r>
            <a:r>
              <a:rPr spc="15" dirty="0">
                <a:latin typeface="Arial"/>
                <a:cs typeface="Arial"/>
              </a:rPr>
              <a:t>Machine executes each </a:t>
            </a:r>
            <a:r>
              <a:rPr spc="10" dirty="0">
                <a:latin typeface="Arial"/>
                <a:cs typeface="Arial"/>
              </a:rPr>
              <a:t>thread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in  the </a:t>
            </a:r>
            <a:r>
              <a:rPr spc="15" dirty="0">
                <a:latin typeface="Arial"/>
                <a:cs typeface="Arial"/>
              </a:rPr>
              <a:t>program </a:t>
            </a:r>
            <a:r>
              <a:rPr spc="10" dirty="0">
                <a:latin typeface="Arial"/>
                <a:cs typeface="Arial"/>
              </a:rPr>
              <a:t>for </a:t>
            </a:r>
            <a:r>
              <a:rPr spc="15" dirty="0">
                <a:latin typeface="Arial"/>
                <a:cs typeface="Arial"/>
              </a:rPr>
              <a:t>a </a:t>
            </a:r>
            <a:r>
              <a:rPr spc="10" dirty="0">
                <a:latin typeface="Arial"/>
                <a:cs typeface="Arial"/>
              </a:rPr>
              <a:t>short </a:t>
            </a:r>
            <a:r>
              <a:rPr spc="15" dirty="0">
                <a:latin typeface="Arial"/>
                <a:cs typeface="Arial"/>
              </a:rPr>
              <a:t>amount </a:t>
            </a:r>
            <a:r>
              <a:rPr spc="10" dirty="0">
                <a:latin typeface="Arial"/>
                <a:cs typeface="Arial"/>
              </a:rPr>
              <a:t>of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time.</a:t>
            </a: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10" dirty="0">
                <a:latin typeface="Arial"/>
                <a:cs typeface="Arial"/>
              </a:rPr>
              <a:t>This gives the impression of parallel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execution.</a:t>
            </a:r>
          </a:p>
          <a:p>
            <a:pPr marL="12700" marR="5080">
              <a:lnSpc>
                <a:spcPct val="117400"/>
              </a:lnSpc>
              <a:spcBef>
                <a:spcPts val="385"/>
              </a:spcBef>
            </a:pPr>
            <a:r>
              <a:rPr spc="5" dirty="0">
                <a:latin typeface="Arial"/>
                <a:cs typeface="Arial"/>
              </a:rPr>
              <a:t>If </a:t>
            </a:r>
            <a:r>
              <a:rPr spc="10" dirty="0">
                <a:latin typeface="Arial"/>
                <a:cs typeface="Arial"/>
              </a:rPr>
              <a:t>the </a:t>
            </a:r>
            <a:r>
              <a:rPr spc="15" dirty="0">
                <a:latin typeface="Arial"/>
                <a:cs typeface="Arial"/>
              </a:rPr>
              <a:t>computer has </a:t>
            </a:r>
            <a:r>
              <a:rPr spc="10" dirty="0">
                <a:latin typeface="Arial"/>
                <a:cs typeface="Arial"/>
              </a:rPr>
              <a:t>multiple </a:t>
            </a:r>
            <a:r>
              <a:rPr spc="15" dirty="0">
                <a:latin typeface="Arial"/>
                <a:cs typeface="Arial"/>
              </a:rPr>
              <a:t>CPUs, some </a:t>
            </a:r>
            <a:r>
              <a:rPr spc="10" dirty="0">
                <a:latin typeface="Arial"/>
                <a:cs typeface="Arial"/>
              </a:rPr>
              <a:t>of the  threads </a:t>
            </a:r>
            <a:r>
              <a:rPr spc="15" dirty="0">
                <a:latin typeface="Arial"/>
                <a:cs typeface="Arial"/>
              </a:rPr>
              <a:t>can </a:t>
            </a:r>
            <a:r>
              <a:rPr spc="10" dirty="0">
                <a:latin typeface="Arial"/>
                <a:cs typeface="Arial"/>
              </a:rPr>
              <a:t>run in parallel, </a:t>
            </a:r>
            <a:r>
              <a:rPr spc="15" dirty="0">
                <a:latin typeface="Arial"/>
                <a:cs typeface="Arial"/>
              </a:rPr>
              <a:t>one on each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processor.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Sample</a:t>
            </a:r>
            <a:r>
              <a:rPr spc="-45" dirty="0"/>
              <a:t> </a:t>
            </a:r>
            <a:r>
              <a:rPr spc="16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596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0760" y="908177"/>
            <a:ext cx="3181350" cy="64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1700" spc="15" dirty="0">
                <a:latin typeface="Arial"/>
                <a:cs typeface="Arial"/>
              </a:rPr>
              <a:t>Scenario </a:t>
            </a:r>
            <a:r>
              <a:rPr sz="1700" spc="10" dirty="0">
                <a:latin typeface="Arial"/>
                <a:cs typeface="Arial"/>
              </a:rPr>
              <a:t>to explain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problem: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450" spc="-20" dirty="0">
                <a:latin typeface="Arial"/>
                <a:cs typeface="Arial"/>
              </a:rPr>
              <a:t>1.  </a:t>
            </a:r>
            <a:r>
              <a:rPr sz="1450" spc="-10" dirty="0">
                <a:latin typeface="Arial"/>
                <a:cs typeface="Arial"/>
              </a:rPr>
              <a:t>A </a:t>
            </a:r>
            <a:r>
              <a:rPr sz="1450" spc="-5" dirty="0">
                <a:latin typeface="Arial"/>
                <a:cs typeface="Arial"/>
              </a:rPr>
              <a:t>deposit thread executes the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lines: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3444" y="1619515"/>
            <a:ext cx="4935220" cy="321882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54610" marR="2147570">
              <a:lnSpc>
                <a:spcPts val="1000"/>
              </a:lnSpc>
              <a:spcBef>
                <a:spcPts val="509"/>
              </a:spcBef>
            </a:pPr>
            <a:r>
              <a:rPr sz="850" spc="5" dirty="0">
                <a:latin typeface="Courier" charset="0"/>
                <a:cs typeface="Courier" charset="0"/>
              </a:rPr>
              <a:t>System.out.print("Depositing " + amount);  double newBalance = balance +</a:t>
            </a:r>
            <a:r>
              <a:rPr sz="850" spc="3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amount;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0760" y="2034132"/>
            <a:ext cx="5055870" cy="214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335" marR="5080">
              <a:lnSpc>
                <a:spcPct val="115399"/>
              </a:lnSpc>
            </a:pPr>
            <a:r>
              <a:rPr sz="1450" spc="-5" dirty="0">
                <a:latin typeface="Arial"/>
                <a:cs typeface="Arial"/>
              </a:rPr>
              <a:t>The </a:t>
            </a:r>
            <a:r>
              <a:rPr sz="1450" spc="-10" dirty="0">
                <a:latin typeface="Courier" charset="0"/>
                <a:cs typeface="Courier" charset="0"/>
              </a:rPr>
              <a:t>balance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spc="-5" dirty="0">
                <a:latin typeface="Arial"/>
                <a:cs typeface="Arial"/>
              </a:rPr>
              <a:t>variable is still 0, and the </a:t>
            </a:r>
            <a:r>
              <a:rPr sz="1450" spc="-10" dirty="0">
                <a:latin typeface="Courier" charset="0"/>
                <a:cs typeface="Courier" charset="0"/>
              </a:rPr>
              <a:t>newBalance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spc="-5" dirty="0">
                <a:latin typeface="Arial"/>
                <a:cs typeface="Arial"/>
              </a:rPr>
              <a:t>local  variable is</a:t>
            </a:r>
            <a:r>
              <a:rPr sz="1450" spc="-9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100.</a:t>
            </a:r>
            <a:endParaRPr sz="1450" dirty="0">
              <a:latin typeface="Arial"/>
              <a:cs typeface="Arial"/>
            </a:endParaRPr>
          </a:p>
          <a:p>
            <a:pPr marL="267335" marR="128905" indent="-254635">
              <a:lnSpc>
                <a:spcPct val="115399"/>
              </a:lnSpc>
              <a:spcBef>
                <a:spcPts val="850"/>
              </a:spcBef>
              <a:buAutoNum type="arabicPeriod" startAt="2"/>
              <a:tabLst>
                <a:tab pos="267970" algn="l"/>
              </a:tabLst>
            </a:pPr>
            <a:r>
              <a:rPr sz="1450" spc="-5" dirty="0">
                <a:latin typeface="Arial"/>
                <a:cs typeface="Arial"/>
              </a:rPr>
              <a:t>The deposit thread reaches the end of its time slice and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a  withdraw thread gains</a:t>
            </a:r>
            <a:r>
              <a:rPr sz="1450" spc="-8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control</a:t>
            </a:r>
            <a:endParaRPr sz="1450" dirty="0">
              <a:latin typeface="Arial"/>
              <a:cs typeface="Arial"/>
            </a:endParaRPr>
          </a:p>
          <a:p>
            <a:pPr marL="267335" marR="39370" indent="-254635">
              <a:lnSpc>
                <a:spcPct val="119900"/>
              </a:lnSpc>
              <a:spcBef>
                <a:spcPts val="850"/>
              </a:spcBef>
              <a:buAutoNum type="arabicPeriod" startAt="2"/>
              <a:tabLst>
                <a:tab pos="267970" algn="l"/>
              </a:tabLst>
            </a:pPr>
            <a:r>
              <a:rPr sz="1450" spc="-5" dirty="0">
                <a:latin typeface="Arial"/>
                <a:cs typeface="Arial"/>
              </a:rPr>
              <a:t>The withdraw thread calls the withdraw method which  withdraws $100 from the </a:t>
            </a:r>
            <a:r>
              <a:rPr sz="1450" spc="-10" dirty="0">
                <a:latin typeface="Courier" charset="0"/>
                <a:cs typeface="Courier" charset="0"/>
              </a:rPr>
              <a:t>balance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spc="-5" dirty="0">
                <a:latin typeface="Arial"/>
                <a:cs typeface="Arial"/>
              </a:rPr>
              <a:t>variable; it is </a:t>
            </a:r>
            <a:r>
              <a:rPr sz="1450" spc="-10" dirty="0">
                <a:latin typeface="Arial"/>
                <a:cs typeface="Arial"/>
              </a:rPr>
              <a:t>now </a:t>
            </a:r>
            <a:r>
              <a:rPr sz="1450" spc="-5" dirty="0">
                <a:latin typeface="Arial"/>
                <a:cs typeface="Arial"/>
              </a:rPr>
              <a:t>-100.</a:t>
            </a:r>
            <a:endParaRPr sz="1450" dirty="0">
              <a:latin typeface="Arial"/>
              <a:cs typeface="Arial"/>
            </a:endParaRPr>
          </a:p>
          <a:p>
            <a:pPr marL="267335" indent="-254635">
              <a:lnSpc>
                <a:spcPct val="100000"/>
              </a:lnSpc>
              <a:spcBef>
                <a:spcPts val="1115"/>
              </a:spcBef>
              <a:buAutoNum type="arabicPeriod" startAt="2"/>
              <a:tabLst>
                <a:tab pos="267970" algn="l"/>
              </a:tabLst>
            </a:pPr>
            <a:r>
              <a:rPr sz="1450" spc="-5" dirty="0">
                <a:latin typeface="Arial"/>
                <a:cs typeface="Arial"/>
              </a:rPr>
              <a:t>The withdraw thread goes to</a:t>
            </a:r>
            <a:r>
              <a:rPr sz="1450" spc="-8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sleep.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Sample</a:t>
            </a:r>
            <a:r>
              <a:rPr spc="-45" dirty="0"/>
              <a:t> </a:t>
            </a:r>
            <a:r>
              <a:rPr spc="160" dirty="0"/>
              <a:t>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621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0760" y="908430"/>
            <a:ext cx="5205730" cy="89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1700" spc="15" dirty="0">
                <a:latin typeface="Arial"/>
                <a:cs typeface="Arial"/>
              </a:rPr>
              <a:t>Scenario </a:t>
            </a:r>
            <a:r>
              <a:rPr sz="1700" spc="10" dirty="0">
                <a:latin typeface="Arial"/>
                <a:cs typeface="Arial"/>
              </a:rPr>
              <a:t>to explain </a:t>
            </a:r>
            <a:r>
              <a:rPr sz="1700" spc="15" dirty="0">
                <a:latin typeface="Arial"/>
                <a:cs typeface="Arial"/>
              </a:rPr>
              <a:t>problem</a:t>
            </a:r>
            <a:r>
              <a:rPr sz="1700" spc="-6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(cont.):</a:t>
            </a:r>
            <a:endParaRPr sz="1700">
              <a:latin typeface="Arial"/>
              <a:cs typeface="Arial"/>
            </a:endParaRPr>
          </a:p>
          <a:p>
            <a:pPr marL="267335" marR="5080" indent="-255270">
              <a:lnSpc>
                <a:spcPct val="115399"/>
              </a:lnSpc>
              <a:spcBef>
                <a:spcPts val="875"/>
              </a:spcBef>
            </a:pPr>
            <a:r>
              <a:rPr sz="1450" spc="-20" dirty="0">
                <a:latin typeface="Arial"/>
                <a:cs typeface="Arial"/>
              </a:rPr>
              <a:t>5. </a:t>
            </a:r>
            <a:r>
              <a:rPr sz="1450" spc="-5" dirty="0">
                <a:latin typeface="Arial"/>
                <a:cs typeface="Arial"/>
              </a:rPr>
              <a:t>The deposit thread regains control and picks up where it was  interrupted. It </a:t>
            </a:r>
            <a:r>
              <a:rPr sz="1450" spc="-10" dirty="0">
                <a:latin typeface="Arial"/>
                <a:cs typeface="Arial"/>
              </a:rPr>
              <a:t>now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executes: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3444" y="1874848"/>
            <a:ext cx="4935220" cy="289310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54610" marR="2406015">
              <a:lnSpc>
                <a:spcPct val="139500"/>
              </a:lnSpc>
              <a:spcBef>
                <a:spcPts val="240"/>
              </a:spcBef>
            </a:pPr>
            <a:r>
              <a:rPr sz="600" dirty="0">
                <a:latin typeface="Courier" charset="0"/>
                <a:cs typeface="Courier" charset="0"/>
              </a:rPr>
              <a:t>System.out.println(", new balance is " + newBalance);  balance =</a:t>
            </a:r>
            <a:r>
              <a:rPr sz="600" spc="-40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newBalance;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5839" y="2274572"/>
            <a:ext cx="4972050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700"/>
              </a:lnSpc>
            </a:pPr>
            <a:r>
              <a:rPr sz="1450" spc="-5" dirty="0">
                <a:latin typeface="Arial"/>
                <a:cs typeface="Arial"/>
              </a:rPr>
              <a:t>The balance variable is </a:t>
            </a:r>
            <a:r>
              <a:rPr sz="1450" spc="-10" dirty="0">
                <a:latin typeface="Arial"/>
                <a:cs typeface="Arial"/>
              </a:rPr>
              <a:t>now </a:t>
            </a:r>
            <a:r>
              <a:rPr sz="1450" spc="-5" dirty="0">
                <a:latin typeface="Arial"/>
                <a:cs typeface="Arial"/>
              </a:rPr>
              <a:t>100 instead of 0 because the  deposit method used the </a:t>
            </a:r>
            <a:r>
              <a:rPr sz="1450" i="1" spc="-5" dirty="0">
                <a:latin typeface="Arial"/>
                <a:cs typeface="Arial"/>
              </a:rPr>
              <a:t>old </a:t>
            </a:r>
            <a:r>
              <a:rPr sz="1450" spc="-5" dirty="0">
                <a:latin typeface="Arial"/>
                <a:cs typeface="Arial"/>
              </a:rPr>
              <a:t>balance to compute the value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of  its local variable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spc="-10" dirty="0">
                <a:latin typeface="Courier" charset="0"/>
                <a:cs typeface="Courier" charset="0"/>
              </a:rPr>
              <a:t>newBalance</a:t>
            </a:r>
            <a:r>
              <a:rPr sz="1450" spc="-10" dirty="0">
                <a:latin typeface="Arial"/>
                <a:cs typeface="Arial"/>
              </a:rPr>
              <a:t>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>
            <a:spLocks noChangeAspect="1"/>
          </p:cNvSpPr>
          <p:nvPr/>
        </p:nvSpPr>
        <p:spPr>
          <a:xfrm>
            <a:off x="719137" y="1280160"/>
            <a:ext cx="4138943" cy="420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19137" y="1016661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6437" y="263461"/>
            <a:ext cx="4677410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0"/>
              </a:lnSpc>
            </a:pPr>
            <a:r>
              <a:rPr sz="2300" b="1" spc="145" dirty="0">
                <a:latin typeface="Trebuchet MS"/>
                <a:cs typeface="Trebuchet MS"/>
              </a:rPr>
              <a:t>Corrupting </a:t>
            </a:r>
            <a:r>
              <a:rPr sz="2300" b="1" spc="65" dirty="0">
                <a:latin typeface="Trebuchet MS"/>
                <a:cs typeface="Trebuchet MS"/>
              </a:rPr>
              <a:t>the </a:t>
            </a:r>
            <a:r>
              <a:rPr sz="2300" b="1" spc="135" dirty="0">
                <a:latin typeface="Trebuchet MS"/>
                <a:cs typeface="Trebuchet MS"/>
              </a:rPr>
              <a:t>Contents of</a:t>
            </a:r>
            <a:r>
              <a:rPr sz="2300" b="1" spc="-185" dirty="0">
                <a:latin typeface="Trebuchet MS"/>
                <a:cs typeface="Trebuchet MS"/>
              </a:rPr>
              <a:t> </a:t>
            </a:r>
            <a:r>
              <a:rPr sz="2300" b="1" spc="65" dirty="0">
                <a:latin typeface="Trebuchet MS"/>
                <a:cs typeface="Trebuchet MS"/>
              </a:rPr>
              <a:t>the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ts val="2730"/>
              </a:lnSpc>
            </a:pPr>
            <a:r>
              <a:rPr sz="2300" b="1" spc="200" dirty="0">
                <a:latin typeface="Trebuchet MS"/>
                <a:cs typeface="Trebuchet MS"/>
              </a:rPr>
              <a:t>balance</a:t>
            </a:r>
            <a:r>
              <a:rPr sz="2300" b="1" spc="-30" dirty="0">
                <a:latin typeface="Trebuchet MS"/>
                <a:cs typeface="Trebuchet MS"/>
              </a:rPr>
              <a:t> </a:t>
            </a:r>
            <a:r>
              <a:rPr sz="2300" b="1" spc="105" dirty="0">
                <a:latin typeface="Trebuchet MS"/>
                <a:cs typeface="Trebuchet MS"/>
              </a:rPr>
              <a:t>Variable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3810000" y="5029200"/>
            <a:ext cx="33578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Figure </a:t>
            </a:r>
            <a:r>
              <a:rPr sz="1000" b="1" spc="5" dirty="0">
                <a:latin typeface="Arial"/>
                <a:cs typeface="Arial"/>
              </a:rPr>
              <a:t>1 </a:t>
            </a:r>
            <a:r>
              <a:rPr sz="1000" dirty="0">
                <a:latin typeface="Arial"/>
                <a:cs typeface="Arial"/>
              </a:rPr>
              <a:t>Corrupting the Contents of the </a:t>
            </a:r>
            <a:r>
              <a:rPr sz="1000" spc="5" dirty="0">
                <a:latin typeface="Courier" charset="0"/>
                <a:cs typeface="Courier" charset="0"/>
              </a:rPr>
              <a:t>balance</a:t>
            </a:r>
            <a:r>
              <a:rPr sz="1000" spc="-26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Arial"/>
                <a:cs typeface="Arial"/>
              </a:rPr>
              <a:t>Variable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95" dirty="0"/>
              <a:t>Race</a:t>
            </a:r>
            <a:r>
              <a:rPr spc="-20" dirty="0"/>
              <a:t> </a:t>
            </a:r>
            <a:r>
              <a:rPr spc="135" dirty="0"/>
              <a:t>Condition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596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488" y="168328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35041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6017" y="863097"/>
            <a:ext cx="5241925" cy="195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700" spc="15" dirty="0">
                <a:latin typeface="Arial"/>
                <a:cs typeface="Arial"/>
              </a:rPr>
              <a:t>Occurs </a:t>
            </a:r>
            <a:r>
              <a:rPr sz="1700" spc="5" dirty="0">
                <a:latin typeface="Arial"/>
                <a:cs typeface="Arial"/>
              </a:rPr>
              <a:t>if </a:t>
            </a:r>
            <a:r>
              <a:rPr sz="1700" spc="10" dirty="0">
                <a:latin typeface="Arial"/>
                <a:cs typeface="Arial"/>
              </a:rPr>
              <a:t>the effect of multiple threads </a:t>
            </a:r>
            <a:r>
              <a:rPr sz="1700" spc="15" dirty="0">
                <a:latin typeface="Arial"/>
                <a:cs typeface="Arial"/>
              </a:rPr>
              <a:t>on shared </a:t>
            </a:r>
            <a:r>
              <a:rPr sz="1700" spc="10" dirty="0">
                <a:latin typeface="Arial"/>
                <a:cs typeface="Arial"/>
              </a:rPr>
              <a:t>data  </a:t>
            </a:r>
            <a:r>
              <a:rPr sz="1700" spc="15" dirty="0">
                <a:latin typeface="Arial"/>
                <a:cs typeface="Arial"/>
              </a:rPr>
              <a:t>depends on </a:t>
            </a:r>
            <a:r>
              <a:rPr sz="1700" spc="10" dirty="0">
                <a:latin typeface="Arial"/>
                <a:cs typeface="Arial"/>
              </a:rPr>
              <a:t>the order in </a:t>
            </a:r>
            <a:r>
              <a:rPr sz="1700" spc="15" dirty="0">
                <a:latin typeface="Arial"/>
                <a:cs typeface="Arial"/>
              </a:rPr>
              <a:t>which </a:t>
            </a:r>
            <a:r>
              <a:rPr sz="1700" spc="10" dirty="0">
                <a:latin typeface="Arial"/>
                <a:cs typeface="Arial"/>
              </a:rPr>
              <a:t>they are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scheduled.</a:t>
            </a:r>
            <a:endParaRPr sz="1700">
              <a:latin typeface="Arial"/>
              <a:cs typeface="Arial"/>
            </a:endParaRPr>
          </a:p>
          <a:p>
            <a:pPr marL="12700" marR="175895">
              <a:lnSpc>
                <a:spcPct val="117400"/>
              </a:lnSpc>
              <a:spcBef>
                <a:spcPts val="385"/>
              </a:spcBef>
            </a:pPr>
            <a:r>
              <a:rPr sz="1700" spc="5" dirty="0">
                <a:latin typeface="Arial"/>
                <a:cs typeface="Arial"/>
              </a:rPr>
              <a:t>It </a:t>
            </a:r>
            <a:r>
              <a:rPr sz="1700" spc="10" dirty="0">
                <a:latin typeface="Arial"/>
                <a:cs typeface="Arial"/>
              </a:rPr>
              <a:t>is possible for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thread to </a:t>
            </a:r>
            <a:r>
              <a:rPr sz="1700" spc="15" dirty="0">
                <a:latin typeface="Arial"/>
                <a:cs typeface="Arial"/>
              </a:rPr>
              <a:t>reach </a:t>
            </a:r>
            <a:r>
              <a:rPr sz="1700" spc="10" dirty="0">
                <a:latin typeface="Arial"/>
                <a:cs typeface="Arial"/>
              </a:rPr>
              <a:t>the </a:t>
            </a:r>
            <a:r>
              <a:rPr sz="1700" spc="15" dirty="0">
                <a:latin typeface="Arial"/>
                <a:cs typeface="Arial"/>
              </a:rPr>
              <a:t>end </a:t>
            </a:r>
            <a:r>
              <a:rPr sz="1700" spc="10" dirty="0">
                <a:latin typeface="Arial"/>
                <a:cs typeface="Arial"/>
              </a:rPr>
              <a:t>of its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time  slice in the </a:t>
            </a:r>
            <a:r>
              <a:rPr sz="1700" spc="15" dirty="0">
                <a:latin typeface="Arial"/>
                <a:cs typeface="Arial"/>
              </a:rPr>
              <a:t>middle </a:t>
            </a:r>
            <a:r>
              <a:rPr sz="1700" spc="10" dirty="0">
                <a:latin typeface="Arial"/>
                <a:cs typeface="Arial"/>
              </a:rPr>
              <a:t>of </a:t>
            </a:r>
            <a:r>
              <a:rPr sz="1700" spc="15" dirty="0">
                <a:latin typeface="Arial"/>
                <a:cs typeface="Arial"/>
              </a:rPr>
              <a:t>a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statement.</a:t>
            </a:r>
            <a:endParaRPr sz="1700">
              <a:latin typeface="Arial"/>
              <a:cs typeface="Arial"/>
            </a:endParaRPr>
          </a:p>
          <a:p>
            <a:pPr marL="12700" marR="28575">
              <a:lnSpc>
                <a:spcPct val="117400"/>
              </a:lnSpc>
              <a:spcBef>
                <a:spcPts val="459"/>
              </a:spcBef>
            </a:pPr>
            <a:r>
              <a:rPr sz="1700" spc="5" dirty="0">
                <a:latin typeface="Arial"/>
                <a:cs typeface="Arial"/>
              </a:rPr>
              <a:t>It </a:t>
            </a:r>
            <a:r>
              <a:rPr sz="1700" spc="15" dirty="0">
                <a:latin typeface="Arial"/>
                <a:cs typeface="Arial"/>
              </a:rPr>
              <a:t>may </a:t>
            </a:r>
            <a:r>
              <a:rPr sz="1700" spc="10" dirty="0">
                <a:latin typeface="Arial"/>
                <a:cs typeface="Arial"/>
              </a:rPr>
              <a:t>evaluate the right-hand side of </a:t>
            </a:r>
            <a:r>
              <a:rPr sz="1700" spc="15" dirty="0">
                <a:latin typeface="Arial"/>
                <a:cs typeface="Arial"/>
              </a:rPr>
              <a:t>an </a:t>
            </a:r>
            <a:r>
              <a:rPr sz="1700" spc="10" dirty="0">
                <a:latin typeface="Arial"/>
                <a:cs typeface="Arial"/>
              </a:rPr>
              <a:t>equation but  not </a:t>
            </a:r>
            <a:r>
              <a:rPr sz="1700" spc="15" dirty="0">
                <a:latin typeface="Arial"/>
                <a:cs typeface="Arial"/>
              </a:rPr>
              <a:t>be </a:t>
            </a:r>
            <a:r>
              <a:rPr sz="1700" spc="10" dirty="0">
                <a:latin typeface="Arial"/>
                <a:cs typeface="Arial"/>
              </a:rPr>
              <a:t>able to store the result until its next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turn: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608" y="2894912"/>
            <a:ext cx="5072380" cy="1002454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public void deposit(double</a:t>
            </a:r>
            <a:r>
              <a:rPr sz="1000" spc="1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amount)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99720" marR="1655445">
              <a:lnSpc>
                <a:spcPct val="103000"/>
              </a:lnSpc>
            </a:pPr>
            <a:r>
              <a:rPr sz="1000" spc="20" dirty="0">
                <a:latin typeface="Courier" charset="0"/>
                <a:cs typeface="Courier" charset="0"/>
              </a:rPr>
              <a:t>balance = balance + amount;  System.out.print("Depositing " +</a:t>
            </a:r>
            <a:r>
              <a:rPr sz="1000" spc="2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amount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+ ", new balance is " +</a:t>
            </a:r>
            <a:r>
              <a:rPr sz="1000" spc="-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balance);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6488" y="418502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6017" y="4067238"/>
            <a:ext cx="29330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5" dirty="0">
                <a:latin typeface="Arial"/>
                <a:cs typeface="Arial"/>
              </a:rPr>
              <a:t>Race </a:t>
            </a:r>
            <a:r>
              <a:rPr sz="1700" spc="10" dirty="0">
                <a:latin typeface="Arial"/>
                <a:cs typeface="Arial"/>
              </a:rPr>
              <a:t>condition </a:t>
            </a:r>
            <a:r>
              <a:rPr sz="1700" spc="15" dirty="0">
                <a:latin typeface="Arial"/>
                <a:cs typeface="Arial"/>
              </a:rPr>
              <a:t>can </a:t>
            </a:r>
            <a:r>
              <a:rPr sz="1700" spc="5" dirty="0">
                <a:latin typeface="Arial"/>
                <a:cs typeface="Arial"/>
              </a:rPr>
              <a:t>still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occur: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608" y="4425389"/>
            <a:ext cx="5072380" cy="223779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balance = </a:t>
            </a:r>
            <a:r>
              <a:rPr sz="1000" i="1" spc="120" dirty="0">
                <a:latin typeface="Trebuchet MS"/>
                <a:cs typeface="Trebuchet MS"/>
              </a:rPr>
              <a:t>the </a:t>
            </a:r>
            <a:r>
              <a:rPr sz="1000" i="1" spc="160" dirty="0">
                <a:latin typeface="Trebuchet MS"/>
                <a:cs typeface="Trebuchet MS"/>
              </a:rPr>
              <a:t>right-hand-side</a:t>
            </a:r>
            <a:r>
              <a:rPr sz="1000" i="1" spc="525" dirty="0">
                <a:latin typeface="Trebuchet MS"/>
                <a:cs typeface="Trebuchet MS"/>
              </a:rPr>
              <a:t> </a:t>
            </a:r>
            <a:r>
              <a:rPr sz="1000" i="1" spc="135" dirty="0">
                <a:latin typeface="Trebuchet MS"/>
                <a:cs typeface="Trebuchet MS"/>
              </a:rPr>
              <a:t>value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05" dirty="0"/>
              <a:t>section_3/</a:t>
            </a:r>
            <a:r>
              <a:rPr spc="105" dirty="0">
                <a:solidFill>
                  <a:srgbClr val="000080"/>
                </a:solidFill>
                <a:hlinkClick r:id="rId2"/>
              </a:rPr>
              <a:t>BankAccountThreadRunner.java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1480" y="974784"/>
            <a:ext cx="3878579" cy="273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155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548005" indent="-459105">
              <a:lnSpc>
                <a:spcPts val="1370"/>
              </a:lnSpc>
              <a:buSzPct val="83333"/>
              <a:buFont typeface="Courier New"/>
              <a:buAutoNum type="arabicPlain" startAt="2"/>
              <a:tabLst>
                <a:tab pos="548640" algn="l"/>
              </a:tabLst>
            </a:pP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program runs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threads that deposit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withdraw</a:t>
            </a:r>
            <a:endParaRPr sz="1200">
              <a:latin typeface="Times New Roman"/>
              <a:cs typeface="Times New Roman"/>
            </a:endParaRPr>
          </a:p>
          <a:p>
            <a:pPr marL="548005" indent="-459105">
              <a:lnSpc>
                <a:spcPts val="1415"/>
              </a:lnSpc>
              <a:buSzPct val="83333"/>
              <a:buFont typeface="Courier New"/>
              <a:buAutoNum type="arabicPlain" startAt="2"/>
              <a:tabLst>
                <a:tab pos="548640" algn="l"/>
              </a:tabLst>
            </a:pP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money from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same bank</a:t>
            </a:r>
            <a:r>
              <a:rPr sz="120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account.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175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100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BankAccountThreadRunner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54800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1000" dirty="0">
                <a:latin typeface="Courier New"/>
                <a:cs typeface="Courier New"/>
              </a:rPr>
              <a:t>main(String[]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args)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54800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777875" indent="-68897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9"/>
              <a:tabLst>
                <a:tab pos="778510" algn="l"/>
              </a:tabLst>
            </a:pPr>
            <a:r>
              <a:rPr sz="1000" dirty="0">
                <a:latin typeface="Courier New"/>
                <a:cs typeface="Courier New"/>
              </a:rPr>
              <a:t>BankAccount account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10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BankAccount();</a:t>
            </a:r>
            <a:endParaRPr sz="1000">
              <a:latin typeface="Courier New"/>
              <a:cs typeface="Courier New"/>
            </a:endParaRPr>
          </a:p>
          <a:p>
            <a:pPr marL="777875" indent="-76517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9"/>
              <a:tabLst>
                <a:tab pos="77851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final double </a:t>
            </a:r>
            <a:r>
              <a:rPr sz="1000" dirty="0">
                <a:latin typeface="Courier New"/>
                <a:cs typeface="Courier New"/>
              </a:rPr>
              <a:t>AMOUNT =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777875" indent="-76517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9"/>
              <a:tabLst>
                <a:tab pos="77851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1000" dirty="0">
                <a:latin typeface="Courier New"/>
                <a:cs typeface="Courier New"/>
              </a:rPr>
              <a:t>REPETITIONS =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777875" indent="-76517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9"/>
              <a:tabLst>
                <a:tab pos="77851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1000" dirty="0">
                <a:latin typeface="Courier New"/>
                <a:cs typeface="Courier New"/>
              </a:rPr>
              <a:t>THREADS =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6675" y="2946745"/>
            <a:ext cx="3469640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1000" dirty="0">
                <a:latin typeface="Courier New"/>
                <a:cs typeface="Courier New"/>
              </a:rPr>
              <a:t>(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1000" dirty="0">
                <a:latin typeface="Courier New"/>
                <a:cs typeface="Courier New"/>
              </a:rPr>
              <a:t>i =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1000" dirty="0">
                <a:latin typeface="Courier New"/>
                <a:cs typeface="Courier New"/>
              </a:rPr>
              <a:t>; i &lt;= THREADS;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i++)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71805" marR="158750" indent="-229870">
              <a:lnSpc>
                <a:spcPts val="1160"/>
              </a:lnSpc>
              <a:spcBef>
                <a:spcPts val="50"/>
              </a:spcBef>
            </a:pPr>
            <a:r>
              <a:rPr sz="1000" dirty="0">
                <a:latin typeface="Courier New"/>
                <a:cs typeface="Courier New"/>
              </a:rPr>
              <a:t>DepositRunnable d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1000" dirty="0">
                <a:latin typeface="Courier New"/>
                <a:cs typeface="Courier New"/>
              </a:rPr>
              <a:t>DepositRunnable(  account, AMOUNT,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REPETITIONS);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25"/>
              </a:lnSpc>
            </a:pPr>
            <a:r>
              <a:rPr sz="1000" dirty="0">
                <a:latin typeface="Courier New"/>
                <a:cs typeface="Courier New"/>
              </a:rPr>
              <a:t>WithdrawRunnable w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WithdrawRunnable(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1955" y="3709592"/>
          <a:ext cx="3564995" cy="157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802"/>
                <a:gridCol w="229577"/>
                <a:gridCol w="229608"/>
                <a:gridCol w="229567"/>
                <a:gridCol w="956643"/>
                <a:gridCol w="1667798"/>
              </a:tblGrid>
              <a:tr h="141157">
                <a:tc>
                  <a:txBody>
                    <a:bodyPr/>
                    <a:lstStyle/>
                    <a:p>
                      <a:pPr marL="22225">
                        <a:lnSpc>
                          <a:spcPts val="98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19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98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account,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98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AMOUNT,</a:t>
                      </a:r>
                      <a:r>
                        <a:rPr sz="10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REPETITIONS);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47161"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47161"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3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Thread dt</a:t>
                      </a:r>
                      <a:r>
                        <a:rPr sz="10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35"/>
                        </a:lnSpc>
                      </a:pPr>
                      <a:r>
                        <a:rPr sz="100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000" spc="-7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Thread(d);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47161"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3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Thread wt</a:t>
                      </a:r>
                      <a:r>
                        <a:rPr sz="10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=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35"/>
                        </a:lnSpc>
                      </a:pPr>
                      <a:r>
                        <a:rPr sz="100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000" spc="-7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Thread(w);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47161"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47161"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3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dt.start();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47161"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25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3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wt.start();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47161"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3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}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47161"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3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}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0850"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28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3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}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10" dirty="0"/>
              <a:t>section_3/</a:t>
            </a:r>
            <a:r>
              <a:rPr spc="110" dirty="0">
                <a:solidFill>
                  <a:srgbClr val="000080"/>
                </a:solidFill>
                <a:hlinkClick r:id="rId2"/>
              </a:rPr>
              <a:t>DepositRunnable.java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73240" rIns="0" bIns="0" rtlCol="0">
            <a:spAutoFit/>
          </a:bodyPr>
          <a:lstStyle/>
          <a:p>
            <a:pPr marL="373380">
              <a:lnSpc>
                <a:spcPts val="1155"/>
              </a:lnSpc>
            </a:pP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602615">
              <a:lnSpc>
                <a:spcPts val="1370"/>
              </a:lnSpc>
            </a:pP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Constructs a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deposit</a:t>
            </a:r>
            <a:r>
              <a:rPr sz="1200" spc="-8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runnable.</a:t>
            </a:r>
            <a:endParaRPr sz="1200">
              <a:latin typeface="Times New Roman"/>
              <a:cs typeface="Times New Roman"/>
            </a:endParaRPr>
          </a:p>
          <a:p>
            <a:pPr marL="602615">
              <a:lnSpc>
                <a:spcPts val="1390"/>
              </a:lnSpc>
            </a:pPr>
            <a:r>
              <a:rPr sz="1000" dirty="0">
                <a:latin typeface="Courier New"/>
                <a:cs typeface="Courier New"/>
              </a:rPr>
              <a:t>@param anAccount</a:t>
            </a:r>
            <a:r>
              <a:rPr sz="1000" spc="-285" dirty="0"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account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into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which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to deposit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money</a:t>
            </a:r>
            <a:endParaRPr sz="1200">
              <a:latin typeface="Times New Roman"/>
              <a:cs typeface="Times New Roman"/>
            </a:endParaRPr>
          </a:p>
          <a:p>
            <a:pPr marL="602615">
              <a:lnSpc>
                <a:spcPts val="1390"/>
              </a:lnSpc>
            </a:pPr>
            <a:r>
              <a:rPr sz="1000" dirty="0">
                <a:latin typeface="Courier New"/>
                <a:cs typeface="Courier New"/>
              </a:rPr>
              <a:t>@param anAmount</a:t>
            </a:r>
            <a:r>
              <a:rPr sz="1000" spc="-275" dirty="0"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amount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to deposit in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each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repetition</a:t>
            </a:r>
            <a:endParaRPr sz="1200">
              <a:latin typeface="Times New Roman"/>
              <a:cs typeface="Times New Roman"/>
            </a:endParaRPr>
          </a:p>
          <a:p>
            <a:pPr marL="602615">
              <a:lnSpc>
                <a:spcPts val="1415"/>
              </a:lnSpc>
            </a:pPr>
            <a:r>
              <a:rPr sz="1000" dirty="0">
                <a:latin typeface="Courier New"/>
                <a:cs typeface="Courier New"/>
              </a:rPr>
              <a:t>@param aCount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number of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repetitions</a:t>
            </a:r>
            <a:endParaRPr sz="1200">
              <a:latin typeface="Times New Roman"/>
              <a:cs typeface="Times New Roman"/>
            </a:endParaRPr>
          </a:p>
          <a:p>
            <a:pPr marL="373380">
              <a:lnSpc>
                <a:spcPts val="1175"/>
              </a:lnSpc>
            </a:pP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832485" marR="5080" indent="-459740">
              <a:lnSpc>
                <a:spcPts val="1160"/>
              </a:lnSpc>
              <a:spcBef>
                <a:spcPts val="50"/>
              </a:spcBef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</a:t>
            </a:r>
            <a:r>
              <a:rPr sz="1000" dirty="0">
                <a:latin typeface="Courier New"/>
                <a:cs typeface="Courier New"/>
              </a:rPr>
              <a:t>DepositRunnable(BankAccount anAccount,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1000" dirty="0">
                <a:latin typeface="Courier New"/>
                <a:cs typeface="Courier New"/>
              </a:rPr>
              <a:t>anAmount, 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r>
              <a:rPr sz="100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aCount)</a:t>
            </a:r>
            <a:endParaRPr sz="1000">
              <a:latin typeface="Courier New"/>
              <a:cs typeface="Courier New"/>
            </a:endParaRPr>
          </a:p>
          <a:p>
            <a:pPr marL="373380">
              <a:lnSpc>
                <a:spcPts val="1105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02615" marR="2989580">
              <a:lnSpc>
                <a:spcPts val="1160"/>
              </a:lnSpc>
              <a:spcBef>
                <a:spcPts val="50"/>
              </a:spcBef>
            </a:pPr>
            <a:r>
              <a:rPr sz="1000" dirty="0">
                <a:latin typeface="Courier New"/>
                <a:cs typeface="Courier New"/>
              </a:rPr>
              <a:t>account =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anAccount;  amount = anAmount;  count =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aCount;</a:t>
            </a:r>
            <a:endParaRPr sz="1000">
              <a:latin typeface="Courier New"/>
              <a:cs typeface="Courier New"/>
            </a:endParaRPr>
          </a:p>
          <a:p>
            <a:pPr marL="373380">
              <a:lnSpc>
                <a:spcPts val="1125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480" y="974784"/>
            <a:ext cx="4484370" cy="429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155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395"/>
              </a:lnSpc>
              <a:tabLst>
                <a:tab pos="54800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1200" spc="2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deposit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runnable makes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periodic deposits to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 bank</a:t>
            </a:r>
            <a:r>
              <a:rPr sz="1200" spc="-1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account.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175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1000" dirty="0">
                <a:latin typeface="Courier New"/>
                <a:cs typeface="Courier New"/>
              </a:rPr>
              <a:t>DepositRunnable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implements</a:t>
            </a:r>
            <a:r>
              <a:rPr sz="1000" spc="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Runnable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48005" indent="-45910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54864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1000" dirty="0">
                <a:latin typeface="Courier New"/>
                <a:cs typeface="Courier New"/>
              </a:rPr>
              <a:t>DELAY =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548005" indent="-45910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54864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1000" dirty="0">
                <a:latin typeface="Courier New"/>
                <a:cs typeface="Courier New"/>
              </a:rPr>
              <a:t>BankAccount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account;</a:t>
            </a:r>
            <a:endParaRPr sz="1000">
              <a:latin typeface="Courier New"/>
              <a:cs typeface="Courier New"/>
            </a:endParaRPr>
          </a:p>
          <a:p>
            <a:pPr marL="548005" indent="-45910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54864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double</a:t>
            </a:r>
            <a:r>
              <a:rPr sz="100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amount;</a:t>
            </a:r>
            <a:endParaRPr sz="1000">
              <a:latin typeface="Courier New"/>
              <a:cs typeface="Courier New"/>
            </a:endParaRPr>
          </a:p>
          <a:p>
            <a:pPr marL="548005" indent="-45910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54864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int</a:t>
            </a:r>
            <a:r>
              <a:rPr sz="100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count;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  <a:spcBef>
                <a:spcPts val="35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42" y="4653815"/>
            <a:ext cx="1326515" cy="61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void</a:t>
            </a:r>
            <a:r>
              <a:rPr sz="10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run()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try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29247" y="905569"/>
            <a:ext cx="166796" cy="4346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6307" y="219144"/>
            <a:ext cx="2474595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1000" dirty="0">
                <a:latin typeface="Courier New"/>
                <a:cs typeface="Courier New"/>
              </a:rPr>
              <a:t>(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1000" dirty="0">
                <a:latin typeface="Courier New"/>
                <a:cs typeface="Courier New"/>
              </a:rPr>
              <a:t>i =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1000" dirty="0">
                <a:latin typeface="Courier New"/>
                <a:cs typeface="Courier New"/>
              </a:rPr>
              <a:t>; i &lt;= count;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i++)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 marR="386715">
              <a:lnSpc>
                <a:spcPts val="1160"/>
              </a:lnSpc>
              <a:spcBef>
                <a:spcPts val="50"/>
              </a:spcBef>
            </a:pPr>
            <a:r>
              <a:rPr sz="1000" dirty="0">
                <a:latin typeface="Courier New"/>
                <a:cs typeface="Courier New"/>
              </a:rPr>
              <a:t>account.deposit(amount);  Thread.sleep(DELAY);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480" y="219144"/>
            <a:ext cx="17907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6675" y="954951"/>
            <a:ext cx="316357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catch </a:t>
            </a:r>
            <a:r>
              <a:rPr sz="1000" dirty="0">
                <a:latin typeface="Courier New"/>
                <a:cs typeface="Courier New"/>
              </a:rPr>
              <a:t>(InterruptedException exception)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{}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39065" y="228600"/>
            <a:ext cx="156978" cy="1049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9247" y="228600"/>
            <a:ext cx="166796" cy="726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310" dirty="0"/>
              <a:t>s</a:t>
            </a:r>
            <a:r>
              <a:rPr spc="25" dirty="0"/>
              <a:t>e</a:t>
            </a:r>
            <a:r>
              <a:rPr spc="50" dirty="0"/>
              <a:t>c</a:t>
            </a:r>
            <a:r>
              <a:rPr spc="20" dirty="0"/>
              <a:t>t</a:t>
            </a:r>
            <a:r>
              <a:rPr spc="60" dirty="0"/>
              <a:t>i</a:t>
            </a:r>
            <a:r>
              <a:rPr spc="170" dirty="0"/>
              <a:t>o</a:t>
            </a:r>
            <a:r>
              <a:rPr spc="155" dirty="0"/>
              <a:t>n</a:t>
            </a:r>
            <a:r>
              <a:rPr spc="-195" dirty="0"/>
              <a:t>_</a:t>
            </a:r>
            <a:r>
              <a:rPr spc="125" dirty="0"/>
              <a:t>3</a:t>
            </a:r>
            <a:r>
              <a:rPr spc="355" dirty="0"/>
              <a:t>/</a:t>
            </a:r>
            <a:r>
              <a:rPr spc="50" dirty="0">
                <a:solidFill>
                  <a:srgbClr val="000080"/>
                </a:solidFill>
                <a:hlinkClick r:id="rId2"/>
              </a:rPr>
              <a:t>W</a:t>
            </a:r>
            <a:r>
              <a:rPr spc="60" dirty="0">
                <a:solidFill>
                  <a:srgbClr val="000080"/>
                </a:solidFill>
                <a:hlinkClick r:id="rId2"/>
              </a:rPr>
              <a:t>i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150" dirty="0">
                <a:solidFill>
                  <a:srgbClr val="000080"/>
                </a:solidFill>
                <a:hlinkClick r:id="rId2"/>
              </a:rPr>
              <a:t>h</a:t>
            </a:r>
            <a:r>
              <a:rPr spc="190" dirty="0">
                <a:solidFill>
                  <a:srgbClr val="000080"/>
                </a:solidFill>
                <a:hlinkClick r:id="rId2"/>
              </a:rPr>
              <a:t>d</a:t>
            </a:r>
            <a:r>
              <a:rPr spc="65" dirty="0">
                <a:solidFill>
                  <a:srgbClr val="000080"/>
                </a:solidFill>
                <a:hlinkClick r:id="rId2"/>
              </a:rPr>
              <a:t>r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  <a:r>
              <a:rPr spc="185" dirty="0">
                <a:solidFill>
                  <a:srgbClr val="000080"/>
                </a:solidFill>
                <a:hlinkClick r:id="rId2"/>
              </a:rPr>
              <a:t>wR</a:t>
            </a:r>
            <a:r>
              <a:rPr spc="155" dirty="0">
                <a:solidFill>
                  <a:srgbClr val="000080"/>
                </a:solidFill>
                <a:hlinkClick r:id="rId2"/>
              </a:rPr>
              <a:t>unn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  <a:r>
              <a:rPr spc="190" dirty="0">
                <a:solidFill>
                  <a:srgbClr val="000080"/>
                </a:solidFill>
                <a:hlinkClick r:id="rId2"/>
              </a:rPr>
              <a:t>b</a:t>
            </a:r>
            <a:r>
              <a:rPr spc="70" dirty="0">
                <a:solidFill>
                  <a:srgbClr val="000080"/>
                </a:solidFill>
                <a:hlinkClick r:id="rId2"/>
              </a:rPr>
              <a:t>l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-275" dirty="0">
                <a:solidFill>
                  <a:srgbClr val="000080"/>
                </a:solidFill>
                <a:hlinkClick r:id="rId2"/>
              </a:rPr>
              <a:t>.</a:t>
            </a:r>
            <a:r>
              <a:rPr spc="-80" dirty="0">
                <a:solidFill>
                  <a:srgbClr val="000080"/>
                </a:solidFill>
                <a:hlinkClick r:id="rId2"/>
              </a:rPr>
              <a:t>j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  <a:r>
              <a:rPr spc="155" dirty="0">
                <a:solidFill>
                  <a:srgbClr val="000080"/>
                </a:solidFill>
                <a:hlinkClick r:id="rId2"/>
              </a:rPr>
              <a:t>v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73240" rIns="0" bIns="0" rtlCol="0">
            <a:spAutoFit/>
          </a:bodyPr>
          <a:lstStyle/>
          <a:p>
            <a:pPr marL="373380">
              <a:lnSpc>
                <a:spcPts val="1155"/>
              </a:lnSpc>
            </a:pP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602615">
              <a:lnSpc>
                <a:spcPts val="1370"/>
              </a:lnSpc>
            </a:pP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Constructs a withdraw</a:t>
            </a:r>
            <a:r>
              <a:rPr sz="1200" spc="-9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runnable.</a:t>
            </a:r>
            <a:endParaRPr sz="1200">
              <a:latin typeface="Times New Roman"/>
              <a:cs typeface="Times New Roman"/>
            </a:endParaRPr>
          </a:p>
          <a:p>
            <a:pPr marL="602615">
              <a:lnSpc>
                <a:spcPts val="1390"/>
              </a:lnSpc>
            </a:pPr>
            <a:r>
              <a:rPr sz="1000" dirty="0">
                <a:latin typeface="Courier New"/>
                <a:cs typeface="Courier New"/>
              </a:rPr>
              <a:t>@param anAccount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account from which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to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withdraw money</a:t>
            </a:r>
            <a:endParaRPr sz="1200">
              <a:latin typeface="Times New Roman"/>
              <a:cs typeface="Times New Roman"/>
            </a:endParaRPr>
          </a:p>
          <a:p>
            <a:pPr marL="602615">
              <a:lnSpc>
                <a:spcPts val="1390"/>
              </a:lnSpc>
            </a:pPr>
            <a:r>
              <a:rPr sz="1000" dirty="0">
                <a:latin typeface="Courier New"/>
                <a:cs typeface="Courier New"/>
              </a:rPr>
              <a:t>@param anAmount</a:t>
            </a:r>
            <a:r>
              <a:rPr sz="1000" spc="-300" dirty="0"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amount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to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withdraw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in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each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repetition</a:t>
            </a:r>
            <a:endParaRPr sz="1200">
              <a:latin typeface="Times New Roman"/>
              <a:cs typeface="Times New Roman"/>
            </a:endParaRPr>
          </a:p>
          <a:p>
            <a:pPr marL="602615">
              <a:lnSpc>
                <a:spcPts val="1415"/>
              </a:lnSpc>
            </a:pPr>
            <a:r>
              <a:rPr sz="1000" dirty="0">
                <a:latin typeface="Courier New"/>
                <a:cs typeface="Courier New"/>
              </a:rPr>
              <a:t>@param aCount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number of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repetitions</a:t>
            </a:r>
            <a:endParaRPr sz="1200">
              <a:latin typeface="Times New Roman"/>
              <a:cs typeface="Times New Roman"/>
            </a:endParaRPr>
          </a:p>
          <a:p>
            <a:pPr marL="373380">
              <a:lnSpc>
                <a:spcPts val="1175"/>
              </a:lnSpc>
            </a:pP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832485" marR="5080" indent="-459740">
              <a:lnSpc>
                <a:spcPts val="1160"/>
              </a:lnSpc>
              <a:spcBef>
                <a:spcPts val="50"/>
              </a:spcBef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</a:t>
            </a:r>
            <a:r>
              <a:rPr sz="1000" dirty="0">
                <a:latin typeface="Courier New"/>
                <a:cs typeface="Courier New"/>
              </a:rPr>
              <a:t>WithdrawRunnable(BankAccount anAccount,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1000" dirty="0">
                <a:latin typeface="Courier New"/>
                <a:cs typeface="Courier New"/>
              </a:rPr>
              <a:t>anAmount, 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r>
              <a:rPr sz="100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aCount)</a:t>
            </a:r>
            <a:endParaRPr sz="1000">
              <a:latin typeface="Courier New"/>
              <a:cs typeface="Courier New"/>
            </a:endParaRPr>
          </a:p>
          <a:p>
            <a:pPr marL="373380">
              <a:lnSpc>
                <a:spcPts val="1105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02615" marR="3065780">
              <a:lnSpc>
                <a:spcPts val="1160"/>
              </a:lnSpc>
              <a:spcBef>
                <a:spcPts val="50"/>
              </a:spcBef>
            </a:pPr>
            <a:r>
              <a:rPr sz="1000" dirty="0">
                <a:latin typeface="Courier New"/>
                <a:cs typeface="Courier New"/>
              </a:rPr>
              <a:t>account =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anAccount;  amount = anAmount;  count =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aCount;</a:t>
            </a:r>
            <a:endParaRPr sz="1000">
              <a:latin typeface="Courier New"/>
              <a:cs typeface="Courier New"/>
            </a:endParaRPr>
          </a:p>
          <a:p>
            <a:pPr marL="373380">
              <a:lnSpc>
                <a:spcPts val="1125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480" y="974784"/>
            <a:ext cx="5059680" cy="429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155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395"/>
              </a:lnSpc>
              <a:tabLst>
                <a:tab pos="54800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1200" spc="2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withdraw runnable makes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periodic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withdrawals from a bank</a:t>
            </a:r>
            <a:r>
              <a:rPr sz="1200" spc="-7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account.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175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1000" dirty="0">
                <a:latin typeface="Courier New"/>
                <a:cs typeface="Courier New"/>
              </a:rPr>
              <a:t>WithdrawRunnable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implements</a:t>
            </a:r>
            <a:r>
              <a:rPr sz="1000" spc="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Runnable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48005" indent="-45910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54864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1000" dirty="0">
                <a:latin typeface="Courier New"/>
                <a:cs typeface="Courier New"/>
              </a:rPr>
              <a:t>DELAY =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548005" indent="-45910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54864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1000" dirty="0">
                <a:latin typeface="Courier New"/>
                <a:cs typeface="Courier New"/>
              </a:rPr>
              <a:t>BankAccount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account;</a:t>
            </a:r>
            <a:endParaRPr sz="1000">
              <a:latin typeface="Courier New"/>
              <a:cs typeface="Courier New"/>
            </a:endParaRPr>
          </a:p>
          <a:p>
            <a:pPr marL="548005" indent="-45910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54864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double</a:t>
            </a:r>
            <a:r>
              <a:rPr sz="100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amount;</a:t>
            </a:r>
            <a:endParaRPr sz="1000">
              <a:latin typeface="Courier New"/>
              <a:cs typeface="Courier New"/>
            </a:endParaRPr>
          </a:p>
          <a:p>
            <a:pPr marL="548005" indent="-45910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6"/>
              <a:tabLst>
                <a:tab pos="54864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int</a:t>
            </a:r>
            <a:r>
              <a:rPr sz="100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count;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  <a:spcBef>
                <a:spcPts val="35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42" y="4653815"/>
            <a:ext cx="1326515" cy="61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void</a:t>
            </a:r>
            <a:r>
              <a:rPr sz="10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run()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try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29247" y="905569"/>
            <a:ext cx="166796" cy="4346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6307" y="219144"/>
            <a:ext cx="2474595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1000" dirty="0">
                <a:latin typeface="Courier New"/>
                <a:cs typeface="Courier New"/>
              </a:rPr>
              <a:t>(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1000" dirty="0">
                <a:latin typeface="Courier New"/>
                <a:cs typeface="Courier New"/>
              </a:rPr>
              <a:t>i =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1000" dirty="0">
                <a:latin typeface="Courier New"/>
                <a:cs typeface="Courier New"/>
              </a:rPr>
              <a:t>; i &lt;= count;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i++)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 marR="310515">
              <a:lnSpc>
                <a:spcPts val="1160"/>
              </a:lnSpc>
              <a:spcBef>
                <a:spcPts val="50"/>
              </a:spcBef>
            </a:pPr>
            <a:r>
              <a:rPr sz="1000" dirty="0">
                <a:latin typeface="Courier New"/>
                <a:cs typeface="Courier New"/>
              </a:rPr>
              <a:t>account.withdraw(amount);  Thread.sleep(DELAY);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480" y="219144"/>
            <a:ext cx="17907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6675" y="954951"/>
            <a:ext cx="316357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catch </a:t>
            </a:r>
            <a:r>
              <a:rPr sz="1000" dirty="0">
                <a:latin typeface="Courier New"/>
                <a:cs typeface="Courier New"/>
              </a:rPr>
              <a:t>(InterruptedException exception)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{}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39065" y="228600"/>
            <a:ext cx="156978" cy="1049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9247" y="228600"/>
            <a:ext cx="166796" cy="726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95" dirty="0"/>
              <a:t>section_3/</a:t>
            </a:r>
            <a:r>
              <a:rPr spc="95" dirty="0">
                <a:solidFill>
                  <a:srgbClr val="000080"/>
                </a:solidFill>
                <a:hlinkClick r:id="rId2"/>
              </a:rPr>
              <a:t>BankAccount.java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42" y="2210939"/>
            <a:ext cx="3201670" cy="1083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395"/>
              </a:lnSpc>
            </a:pP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Constructs a bank account with a zero</a:t>
            </a:r>
            <a:r>
              <a:rPr sz="1200" spc="-9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balance.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10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BankAccount()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balance =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480" y="974784"/>
            <a:ext cx="3899535" cy="385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155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548005" indent="-459105">
              <a:lnSpc>
                <a:spcPts val="1370"/>
              </a:lnSpc>
              <a:buSzPct val="83333"/>
              <a:buFont typeface="Courier New"/>
              <a:buAutoNum type="arabicPlain" startAt="2"/>
              <a:tabLst>
                <a:tab pos="548640" algn="l"/>
              </a:tabLst>
            </a:pPr>
            <a:r>
              <a:rPr sz="1200" spc="2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bank account has a balance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that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can be changed</a:t>
            </a:r>
            <a:r>
              <a:rPr sz="1200" spc="-1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marL="548005" indent="-459105">
              <a:lnSpc>
                <a:spcPts val="1415"/>
              </a:lnSpc>
              <a:buSzPct val="83333"/>
              <a:buFont typeface="Courier New"/>
              <a:buAutoNum type="arabicPlain" startAt="2"/>
              <a:tabLst>
                <a:tab pos="548640" algn="l"/>
              </a:tabLst>
            </a:pP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deposits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and</a:t>
            </a:r>
            <a:r>
              <a:rPr sz="1200" spc="-5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withdrawals.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175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10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BankAccount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54800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double</a:t>
            </a:r>
            <a:r>
              <a:rPr sz="100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balance;</a:t>
            </a:r>
            <a:endParaRPr sz="1000">
              <a:latin typeface="Courier New"/>
              <a:cs typeface="Courier New"/>
            </a:endParaRPr>
          </a:p>
          <a:p>
            <a:pPr marR="363664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1000">
              <a:latin typeface="Courier New"/>
              <a:cs typeface="Courier New"/>
            </a:endParaRPr>
          </a:p>
          <a:p>
            <a:pPr marR="3636645" algn="ctr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ts val="1180"/>
              </a:lnSpc>
              <a:spcBef>
                <a:spcPts val="35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ct val="100000"/>
              </a:lnSpc>
              <a:spcBef>
                <a:spcPts val="19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ts val="1180"/>
              </a:lnSpc>
              <a:spcBef>
                <a:spcPts val="35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1000">
              <a:latin typeface="Courier New"/>
              <a:cs typeface="Courier New"/>
            </a:endParaRPr>
          </a:p>
          <a:p>
            <a:pPr marR="3712845" algn="ctr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42" y="3417661"/>
            <a:ext cx="4311650" cy="140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370"/>
              </a:lnSpc>
            </a:pP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Deposits money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into 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bank</a:t>
            </a:r>
            <a:r>
              <a:rPr sz="120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account.</a:t>
            </a:r>
            <a:endParaRPr sz="1200">
              <a:latin typeface="Times New Roman"/>
              <a:cs typeface="Times New Roman"/>
            </a:endParaRPr>
          </a:p>
          <a:p>
            <a:pPr marL="241935">
              <a:lnSpc>
                <a:spcPts val="1415"/>
              </a:lnSpc>
            </a:pPr>
            <a:r>
              <a:rPr sz="1000" dirty="0">
                <a:latin typeface="Courier New"/>
                <a:cs typeface="Courier New"/>
              </a:rPr>
              <a:t>@param amount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amount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to deposit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1000" dirty="0">
                <a:latin typeface="Courier New"/>
                <a:cs typeface="Courier New"/>
              </a:rPr>
              <a:t>deposit(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double</a:t>
            </a:r>
            <a:r>
              <a:rPr sz="100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amount)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 marR="923290">
              <a:lnSpc>
                <a:spcPts val="1160"/>
              </a:lnSpc>
              <a:spcBef>
                <a:spcPts val="50"/>
              </a:spcBef>
            </a:pPr>
            <a:r>
              <a:rPr sz="1000" dirty="0">
                <a:latin typeface="Courier New"/>
                <a:cs typeface="Courier New"/>
              </a:rPr>
              <a:t>System.out.print(</a:t>
            </a:r>
            <a:r>
              <a:rPr sz="1000" dirty="0">
                <a:solidFill>
                  <a:srgbClr val="1F9060"/>
                </a:solidFill>
                <a:latin typeface="Courier New"/>
                <a:cs typeface="Courier New"/>
              </a:rPr>
              <a:t>"Depositing " </a:t>
            </a:r>
            <a:r>
              <a:rPr sz="1000" dirty="0">
                <a:latin typeface="Courier New"/>
                <a:cs typeface="Courier New"/>
              </a:rPr>
              <a:t>+ amount); 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1000" dirty="0">
                <a:latin typeface="Courier New"/>
                <a:cs typeface="Courier New"/>
              </a:rPr>
              <a:t>newBalance = balance +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amount;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25"/>
              </a:lnSpc>
            </a:pPr>
            <a:r>
              <a:rPr sz="1000" dirty="0">
                <a:latin typeface="Courier New"/>
                <a:cs typeface="Courier New"/>
              </a:rPr>
              <a:t>System.out.println(</a:t>
            </a:r>
            <a:r>
              <a:rPr sz="1000" dirty="0">
                <a:solidFill>
                  <a:srgbClr val="1F9060"/>
                </a:solidFill>
                <a:latin typeface="Courier New"/>
                <a:cs typeface="Courier New"/>
              </a:rPr>
              <a:t>", new balance is " </a:t>
            </a:r>
            <a:r>
              <a:rPr sz="1000" dirty="0">
                <a:latin typeface="Courier New"/>
                <a:cs typeface="Courier New"/>
              </a:rPr>
              <a:t>+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newBalance);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9065" y="905573"/>
            <a:ext cx="156978" cy="3924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9247" y="905569"/>
            <a:ext cx="166796" cy="20309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6437" y="4803584"/>
            <a:ext cx="124650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Program</a:t>
            </a:r>
            <a:r>
              <a:rPr sz="1450" b="1" spc="-105" dirty="0">
                <a:latin typeface="Arial"/>
                <a:cs typeface="Arial"/>
              </a:rPr>
              <a:t> </a:t>
            </a:r>
            <a:r>
              <a:rPr sz="1450" b="1" spc="-5" dirty="0">
                <a:latin typeface="Arial"/>
                <a:cs typeface="Arial"/>
              </a:rPr>
              <a:t>Run: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75" dirty="0"/>
              <a:t>Running </a:t>
            </a:r>
            <a:r>
              <a:rPr spc="130" dirty="0"/>
              <a:t>a</a:t>
            </a:r>
            <a:r>
              <a:rPr spc="-170" dirty="0"/>
              <a:t> </a:t>
            </a:r>
            <a:r>
              <a:rPr spc="125" dirty="0"/>
              <a:t>Thread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3181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6017" y="868939"/>
            <a:ext cx="4777105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700" spc="15" dirty="0">
                <a:latin typeface="Arial"/>
                <a:cs typeface="Arial"/>
              </a:rPr>
              <a:t>Implement a </a:t>
            </a:r>
            <a:r>
              <a:rPr sz="1700" spc="10" dirty="0">
                <a:latin typeface="Arial"/>
                <a:cs typeface="Arial"/>
              </a:rPr>
              <a:t>class that </a:t>
            </a:r>
            <a:r>
              <a:rPr sz="1700" spc="15" dirty="0">
                <a:latin typeface="Arial"/>
                <a:cs typeface="Arial"/>
              </a:rPr>
              <a:t>implements </a:t>
            </a:r>
            <a:r>
              <a:rPr sz="1700" spc="10" dirty="0">
                <a:latin typeface="Arial"/>
                <a:cs typeface="Arial"/>
              </a:rPr>
              <a:t>the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Runnable  </a:t>
            </a:r>
            <a:r>
              <a:rPr sz="1700" spc="10" dirty="0">
                <a:latin typeface="Arial"/>
                <a:cs typeface="Arial"/>
              </a:rPr>
              <a:t>interface: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608" y="1576307"/>
            <a:ext cx="5072380" cy="685444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public interface</a:t>
            </a:r>
            <a:r>
              <a:rPr sz="1000" spc="-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Runnable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379095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void</a:t>
            </a:r>
            <a:r>
              <a:rPr sz="1000" spc="-5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run();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6488" y="2542666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6017" y="2379794"/>
            <a:ext cx="4948555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700" spc="15" dirty="0">
                <a:latin typeface="Arial"/>
                <a:cs typeface="Arial"/>
              </a:rPr>
              <a:t>Place </a:t>
            </a:r>
            <a:r>
              <a:rPr sz="1700" spc="10" dirty="0">
                <a:latin typeface="Arial"/>
                <a:cs typeface="Arial"/>
              </a:rPr>
              <a:t>the </a:t>
            </a:r>
            <a:r>
              <a:rPr sz="1700" spc="15" dirty="0">
                <a:latin typeface="Arial"/>
                <a:cs typeface="Arial"/>
              </a:rPr>
              <a:t>code </a:t>
            </a:r>
            <a:r>
              <a:rPr sz="1700" spc="10" dirty="0">
                <a:latin typeface="Arial"/>
                <a:cs typeface="Arial"/>
              </a:rPr>
              <a:t>for your task into the run </a:t>
            </a:r>
            <a:r>
              <a:rPr sz="1700" spc="15" dirty="0">
                <a:latin typeface="Arial"/>
                <a:cs typeface="Arial"/>
              </a:rPr>
              <a:t>method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of  your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class: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7608" y="3096973"/>
            <a:ext cx="5072380" cy="1313821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public class MyRunnable implements</a:t>
            </a:r>
            <a:r>
              <a:rPr sz="1000" spc="3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Runnable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379095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public void</a:t>
            </a:r>
            <a:r>
              <a:rPr sz="1000" spc="-3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run()</a:t>
            </a:r>
            <a:endParaRPr sz="1000" dirty="0">
              <a:latin typeface="Courier" charset="0"/>
              <a:cs typeface="Courier" charset="0"/>
            </a:endParaRPr>
          </a:p>
          <a:p>
            <a:pPr marL="379095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697230">
              <a:lnSpc>
                <a:spcPct val="100000"/>
              </a:lnSpc>
              <a:spcBef>
                <a:spcPts val="15"/>
              </a:spcBef>
            </a:pPr>
            <a:r>
              <a:rPr sz="1000" spc="20" dirty="0">
                <a:latin typeface="Comic Sans MS"/>
                <a:cs typeface="Comic Sans MS"/>
              </a:rPr>
              <a:t>Task</a:t>
            </a:r>
            <a:r>
              <a:rPr sz="1000" spc="-40" dirty="0">
                <a:latin typeface="Comic Sans MS"/>
                <a:cs typeface="Comic Sans MS"/>
              </a:rPr>
              <a:t> </a:t>
            </a:r>
            <a:r>
              <a:rPr sz="1000" spc="15" dirty="0">
                <a:latin typeface="Comic Sans MS"/>
                <a:cs typeface="Comic Sans MS"/>
              </a:rPr>
              <a:t>statements.</a:t>
            </a:r>
            <a:endParaRPr sz="1000" dirty="0">
              <a:latin typeface="Comic Sans MS"/>
              <a:cs typeface="Comic Sans MS"/>
            </a:endParaRPr>
          </a:p>
          <a:p>
            <a:pPr marL="697230">
              <a:lnSpc>
                <a:spcPct val="100000"/>
              </a:lnSpc>
              <a:spcBef>
                <a:spcPts val="55"/>
              </a:spcBef>
            </a:pPr>
            <a:r>
              <a:rPr sz="1000" spc="20" dirty="0">
                <a:latin typeface="Courier" charset="0"/>
                <a:cs typeface="Courier" charset="0"/>
              </a:rPr>
              <a:t>. .</a:t>
            </a:r>
            <a:r>
              <a:rPr sz="1000" spc="-7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.</a:t>
            </a:r>
            <a:endParaRPr sz="1000" dirty="0">
              <a:latin typeface="Courier" charset="0"/>
              <a:cs typeface="Courier" charset="0"/>
            </a:endParaRPr>
          </a:p>
          <a:p>
            <a:pPr marL="379095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08" y="228588"/>
            <a:ext cx="5072380" cy="1702435"/>
          </a:xfrm>
          <a:custGeom>
            <a:avLst/>
            <a:gdLst/>
            <a:ahLst/>
            <a:cxnLst/>
            <a:rect l="l" t="t" r="r" b="b"/>
            <a:pathLst>
              <a:path w="5072380" h="1702435">
                <a:moveTo>
                  <a:pt x="5072157" y="0"/>
                </a:moveTo>
                <a:lnTo>
                  <a:pt x="5072157" y="1702074"/>
                </a:lnTo>
                <a:lnTo>
                  <a:pt x="0" y="1702074"/>
                </a:lnTo>
                <a:lnTo>
                  <a:pt x="0" y="0"/>
                </a:lnTo>
              </a:path>
            </a:pathLst>
          </a:custGeom>
          <a:ln w="9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1744" y="313254"/>
            <a:ext cx="2192655" cy="137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Depositing 100.0, new balance is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100.0</a:t>
            </a:r>
            <a:endParaRPr sz="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Withdrawing 100.0, new balance is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0.0</a:t>
            </a:r>
            <a:endParaRPr sz="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Depositing 100.0, new balance is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100.0</a:t>
            </a:r>
            <a:endParaRPr sz="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Withdrawing 100.0, new balance is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0.0</a:t>
            </a:r>
            <a:endParaRPr sz="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..</a:t>
            </a:r>
            <a:r>
              <a:rPr sz="700" spc="-8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.</a:t>
            </a:r>
            <a:endParaRPr sz="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Withdrawing 100.0, new balance is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400.0</a:t>
            </a:r>
            <a:endParaRPr sz="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Depositing 100.0, new balance is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500.0</a:t>
            </a:r>
            <a:endParaRPr sz="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Withdrawing 100.0, new balance is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400.0</a:t>
            </a:r>
            <a:endParaRPr sz="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Withdrawing 100.0, new balance is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300.0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670235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0" dirty="0"/>
              <a:t> </a:t>
            </a:r>
            <a:r>
              <a:rPr spc="25" dirty="0"/>
              <a:t>22.5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437" y="878522"/>
            <a:ext cx="5887720" cy="319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450" spc="-5" dirty="0">
                <a:latin typeface="Arial"/>
                <a:cs typeface="Arial"/>
              </a:rPr>
              <a:t>Give a scenario in which a race condition causes the bank balance to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be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ts val="1720"/>
              </a:lnSpc>
            </a:pPr>
            <a:r>
              <a:rPr sz="1450" spc="-5" dirty="0">
                <a:latin typeface="Arial"/>
                <a:cs typeface="Arial"/>
              </a:rPr>
              <a:t>–100 after one iteration of a deposit thread and a withdraw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thread.</a:t>
            </a:r>
            <a:endParaRPr sz="1450" dirty="0">
              <a:latin typeface="Arial"/>
              <a:cs typeface="Arial"/>
            </a:endParaRPr>
          </a:p>
          <a:p>
            <a:pPr marL="342265" marR="370840">
              <a:lnSpc>
                <a:spcPct val="117400"/>
              </a:lnSpc>
              <a:spcBef>
                <a:spcPts val="665"/>
              </a:spcBef>
            </a:pPr>
            <a:r>
              <a:rPr sz="1700" b="1" spc="15" dirty="0">
                <a:latin typeface="Arial"/>
                <a:cs typeface="Arial"/>
              </a:rPr>
              <a:t>Answer: </a:t>
            </a:r>
            <a:r>
              <a:rPr sz="1700" spc="15" dirty="0">
                <a:latin typeface="Arial"/>
                <a:cs typeface="Arial"/>
              </a:rPr>
              <a:t>There </a:t>
            </a:r>
            <a:r>
              <a:rPr sz="1700" spc="10" dirty="0">
                <a:latin typeface="Arial"/>
                <a:cs typeface="Arial"/>
              </a:rPr>
              <a:t>are </a:t>
            </a:r>
            <a:r>
              <a:rPr sz="1700" spc="15" dirty="0">
                <a:latin typeface="Arial"/>
                <a:cs typeface="Arial"/>
              </a:rPr>
              <a:t>many </a:t>
            </a:r>
            <a:r>
              <a:rPr sz="1700" spc="10" dirty="0">
                <a:latin typeface="Arial"/>
                <a:cs typeface="Arial"/>
              </a:rPr>
              <a:t>possible scenarios. </a:t>
            </a:r>
            <a:r>
              <a:rPr sz="1700" spc="15" dirty="0">
                <a:latin typeface="Arial"/>
                <a:cs typeface="Arial"/>
              </a:rPr>
              <a:t>Here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is  one:</a:t>
            </a:r>
            <a:endParaRPr sz="1700" dirty="0">
              <a:latin typeface="Arial"/>
              <a:cs typeface="Arial"/>
            </a:endParaRPr>
          </a:p>
          <a:p>
            <a:pPr marL="951865" indent="-262255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952500" algn="l"/>
              </a:tabLst>
            </a:pPr>
            <a:r>
              <a:rPr sz="1450" spc="10" dirty="0">
                <a:latin typeface="Arial"/>
                <a:cs typeface="Arial"/>
              </a:rPr>
              <a:t>The </a:t>
            </a:r>
            <a:r>
              <a:rPr sz="1450" spc="5" dirty="0">
                <a:latin typeface="Arial"/>
                <a:cs typeface="Arial"/>
              </a:rPr>
              <a:t>first thread loses control after the first</a:t>
            </a:r>
            <a:r>
              <a:rPr sz="1450" spc="45" dirty="0">
                <a:latin typeface="Arial"/>
                <a:cs typeface="Arial"/>
              </a:rPr>
              <a:t> </a:t>
            </a:r>
            <a:r>
              <a:rPr sz="1450" spc="10" dirty="0">
                <a:latin typeface="Courier" charset="0"/>
                <a:cs typeface="Courier" charset="0"/>
              </a:rPr>
              <a:t>print</a:t>
            </a:r>
            <a:endParaRPr sz="1450" dirty="0">
              <a:latin typeface="Courier" charset="0"/>
              <a:cs typeface="Courier" charset="0"/>
            </a:endParaRPr>
          </a:p>
          <a:p>
            <a:pPr marL="951865">
              <a:lnSpc>
                <a:spcPct val="100000"/>
              </a:lnSpc>
              <a:spcBef>
                <a:spcPts val="265"/>
              </a:spcBef>
            </a:pPr>
            <a:r>
              <a:rPr sz="1450" spc="5" dirty="0">
                <a:latin typeface="Arial"/>
                <a:cs typeface="Arial"/>
              </a:rPr>
              <a:t>statement.</a:t>
            </a:r>
            <a:endParaRPr sz="1450" dirty="0">
              <a:latin typeface="Arial"/>
              <a:cs typeface="Arial"/>
            </a:endParaRPr>
          </a:p>
          <a:p>
            <a:pPr marL="951865" marR="1033144" indent="-262255">
              <a:lnSpc>
                <a:spcPct val="115399"/>
              </a:lnSpc>
              <a:spcBef>
                <a:spcPts val="385"/>
              </a:spcBef>
              <a:buAutoNum type="arabicPeriod" startAt="2"/>
              <a:tabLst>
                <a:tab pos="952500" algn="l"/>
              </a:tabLst>
            </a:pPr>
            <a:r>
              <a:rPr sz="1450" spc="10" dirty="0">
                <a:latin typeface="Arial"/>
                <a:cs typeface="Arial"/>
              </a:rPr>
              <a:t>The second </a:t>
            </a:r>
            <a:r>
              <a:rPr sz="1450" spc="5" dirty="0">
                <a:latin typeface="Arial"/>
                <a:cs typeface="Arial"/>
              </a:rPr>
              <a:t>thread loses control just before the  </a:t>
            </a:r>
            <a:r>
              <a:rPr sz="1450" spc="10" dirty="0">
                <a:latin typeface="Arial"/>
                <a:cs typeface="Arial"/>
              </a:rPr>
              <a:t>assignment </a:t>
            </a:r>
            <a:r>
              <a:rPr sz="1450" spc="10" dirty="0">
                <a:latin typeface="Courier" charset="0"/>
                <a:cs typeface="Courier" charset="0"/>
              </a:rPr>
              <a:t>balance =</a:t>
            </a:r>
            <a:r>
              <a:rPr sz="1450" spc="-60" dirty="0">
                <a:latin typeface="Courier" charset="0"/>
                <a:cs typeface="Courier" charset="0"/>
              </a:rPr>
              <a:t> </a:t>
            </a:r>
            <a:r>
              <a:rPr sz="1450" spc="10" dirty="0">
                <a:latin typeface="Courier" charset="0"/>
                <a:cs typeface="Courier" charset="0"/>
              </a:rPr>
              <a:t>newBalance</a:t>
            </a:r>
            <a:r>
              <a:rPr sz="1450" spc="10" dirty="0">
                <a:latin typeface="Arial"/>
                <a:cs typeface="Arial"/>
              </a:rPr>
              <a:t>.</a:t>
            </a:r>
            <a:endParaRPr sz="1450" dirty="0">
              <a:latin typeface="Arial"/>
              <a:cs typeface="Arial"/>
            </a:endParaRPr>
          </a:p>
          <a:p>
            <a:pPr marL="951865" indent="-262255">
              <a:lnSpc>
                <a:spcPct val="100000"/>
              </a:lnSpc>
              <a:spcBef>
                <a:spcPts val="575"/>
              </a:spcBef>
              <a:buAutoNum type="arabicPeriod" startAt="2"/>
              <a:tabLst>
                <a:tab pos="952500" algn="l"/>
              </a:tabLst>
            </a:pPr>
            <a:r>
              <a:rPr sz="1450" spc="10" dirty="0">
                <a:latin typeface="Arial"/>
                <a:cs typeface="Arial"/>
              </a:rPr>
              <a:t>The </a:t>
            </a:r>
            <a:r>
              <a:rPr sz="1450" spc="5" dirty="0">
                <a:latin typeface="Arial"/>
                <a:cs typeface="Arial"/>
              </a:rPr>
              <a:t>first thread </a:t>
            </a:r>
            <a:r>
              <a:rPr sz="1450" spc="10" dirty="0">
                <a:latin typeface="Arial"/>
                <a:cs typeface="Arial"/>
              </a:rPr>
              <a:t>completes </a:t>
            </a:r>
            <a:r>
              <a:rPr sz="1450" spc="5" dirty="0">
                <a:latin typeface="Arial"/>
                <a:cs typeface="Arial"/>
              </a:rPr>
              <a:t>the </a:t>
            </a:r>
            <a:r>
              <a:rPr sz="1450" spc="10" dirty="0">
                <a:latin typeface="Courier" charset="0"/>
                <a:cs typeface="Courier" charset="0"/>
              </a:rPr>
              <a:t>deposit</a:t>
            </a:r>
            <a:r>
              <a:rPr sz="1450" spc="-495" dirty="0">
                <a:latin typeface="Courier" charset="0"/>
                <a:cs typeface="Courier" charset="0"/>
              </a:rPr>
              <a:t> </a:t>
            </a:r>
            <a:r>
              <a:rPr sz="1450" spc="10" dirty="0">
                <a:latin typeface="Arial"/>
                <a:cs typeface="Arial"/>
              </a:rPr>
              <a:t>method.</a:t>
            </a:r>
            <a:endParaRPr sz="1450" dirty="0">
              <a:latin typeface="Arial"/>
              <a:cs typeface="Arial"/>
            </a:endParaRPr>
          </a:p>
          <a:p>
            <a:pPr marL="951865" indent="-262255">
              <a:lnSpc>
                <a:spcPct val="100000"/>
              </a:lnSpc>
              <a:spcBef>
                <a:spcPts val="655"/>
              </a:spcBef>
              <a:buAutoNum type="arabicPeriod" startAt="2"/>
              <a:tabLst>
                <a:tab pos="952500" algn="l"/>
              </a:tabLst>
            </a:pPr>
            <a:r>
              <a:rPr sz="1450" spc="10" dirty="0">
                <a:latin typeface="Arial"/>
                <a:cs typeface="Arial"/>
              </a:rPr>
              <a:t>The second </a:t>
            </a:r>
            <a:r>
              <a:rPr sz="1450" spc="5" dirty="0">
                <a:latin typeface="Arial"/>
                <a:cs typeface="Arial"/>
              </a:rPr>
              <a:t>thread </a:t>
            </a:r>
            <a:r>
              <a:rPr sz="1450" spc="10" dirty="0">
                <a:latin typeface="Arial"/>
                <a:cs typeface="Arial"/>
              </a:rPr>
              <a:t>completes </a:t>
            </a:r>
            <a:r>
              <a:rPr sz="1450" spc="5" dirty="0">
                <a:latin typeface="Arial"/>
                <a:cs typeface="Arial"/>
              </a:rPr>
              <a:t>the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10" dirty="0">
                <a:latin typeface="Courier" charset="0"/>
                <a:cs typeface="Courier" charset="0"/>
              </a:rPr>
              <a:t>withdraw</a:t>
            </a:r>
            <a:endParaRPr sz="1450" dirty="0">
              <a:latin typeface="Courier" charset="0"/>
              <a:cs typeface="Courier" charset="0"/>
            </a:endParaRPr>
          </a:p>
          <a:p>
            <a:pPr marL="951865">
              <a:lnSpc>
                <a:spcPct val="100000"/>
              </a:lnSpc>
              <a:spcBef>
                <a:spcPts val="265"/>
              </a:spcBef>
            </a:pPr>
            <a:r>
              <a:rPr sz="1450" spc="10" dirty="0">
                <a:latin typeface="Arial"/>
                <a:cs typeface="Arial"/>
              </a:rPr>
              <a:t>method.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669219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0" dirty="0"/>
              <a:t> </a:t>
            </a:r>
            <a:r>
              <a:rPr spc="25" dirty="0"/>
              <a:t>22.6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437" y="888936"/>
            <a:ext cx="5490210" cy="260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700"/>
              </a:lnSpc>
            </a:pPr>
            <a:r>
              <a:rPr sz="1450" spc="-5" dirty="0">
                <a:latin typeface="Arial"/>
                <a:cs typeface="Arial"/>
              </a:rPr>
              <a:t>Suppose two threads simultaneously insert objects into a linked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list.  Using the implementation in Chapter 16, explain </a:t>
            </a:r>
            <a:r>
              <a:rPr sz="1450" spc="-10" dirty="0">
                <a:latin typeface="Arial"/>
                <a:cs typeface="Arial"/>
              </a:rPr>
              <a:t>how </a:t>
            </a:r>
            <a:r>
              <a:rPr sz="1450" spc="-5" dirty="0">
                <a:latin typeface="Arial"/>
                <a:cs typeface="Arial"/>
              </a:rPr>
              <a:t>the list can be  damaged in the</a:t>
            </a:r>
            <a:r>
              <a:rPr sz="1450" spc="-9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process.</a:t>
            </a:r>
            <a:endParaRPr sz="1450" dirty="0">
              <a:latin typeface="Arial"/>
              <a:cs typeface="Arial"/>
            </a:endParaRPr>
          </a:p>
          <a:p>
            <a:pPr marL="342265" marR="61594">
              <a:lnSpc>
                <a:spcPct val="118900"/>
              </a:lnSpc>
              <a:spcBef>
                <a:spcPts val="665"/>
              </a:spcBef>
            </a:pPr>
            <a:r>
              <a:rPr sz="1700" b="1" spc="15" dirty="0">
                <a:latin typeface="Arial"/>
                <a:cs typeface="Arial"/>
              </a:rPr>
              <a:t>Answer: </a:t>
            </a:r>
            <a:r>
              <a:rPr sz="1700" spc="15" dirty="0">
                <a:latin typeface="Arial"/>
                <a:cs typeface="Arial"/>
              </a:rPr>
              <a:t>One </a:t>
            </a:r>
            <a:r>
              <a:rPr sz="1700" spc="10" dirty="0">
                <a:latin typeface="Arial"/>
                <a:cs typeface="Arial"/>
              </a:rPr>
              <a:t>thread calls </a:t>
            </a:r>
            <a:r>
              <a:rPr sz="1700" spc="15" dirty="0">
                <a:latin typeface="Courier" charset="0"/>
                <a:cs typeface="Courier" charset="0"/>
              </a:rPr>
              <a:t>addFirst </a:t>
            </a:r>
            <a:r>
              <a:rPr sz="1700" spc="15" dirty="0">
                <a:latin typeface="Arial"/>
                <a:cs typeface="Arial"/>
              </a:rPr>
              <a:t>and </a:t>
            </a:r>
            <a:r>
              <a:rPr sz="1700" spc="10" dirty="0">
                <a:latin typeface="Arial"/>
                <a:cs typeface="Arial"/>
              </a:rPr>
              <a:t>is  </a:t>
            </a:r>
            <a:r>
              <a:rPr sz="1700" spc="15" dirty="0">
                <a:latin typeface="Arial"/>
                <a:cs typeface="Arial"/>
              </a:rPr>
              <a:t>preempted </a:t>
            </a:r>
            <a:r>
              <a:rPr sz="1700" spc="10" dirty="0">
                <a:latin typeface="Arial"/>
                <a:cs typeface="Arial"/>
              </a:rPr>
              <a:t>just before executing the </a:t>
            </a:r>
            <a:r>
              <a:rPr sz="1700" spc="15" dirty="0">
                <a:latin typeface="Arial"/>
                <a:cs typeface="Arial"/>
              </a:rPr>
              <a:t>assignment  </a:t>
            </a:r>
            <a:r>
              <a:rPr sz="1700" spc="15" dirty="0">
                <a:latin typeface="Courier" charset="0"/>
                <a:cs typeface="Courier" charset="0"/>
              </a:rPr>
              <a:t>first = newNode</a:t>
            </a:r>
            <a:r>
              <a:rPr sz="1700" spc="15" dirty="0">
                <a:latin typeface="Arial"/>
                <a:cs typeface="Arial"/>
              </a:rPr>
              <a:t>. Then </a:t>
            </a:r>
            <a:r>
              <a:rPr sz="1700" spc="10" dirty="0">
                <a:latin typeface="Arial"/>
                <a:cs typeface="Arial"/>
              </a:rPr>
              <a:t>the next thread calls  </a:t>
            </a:r>
            <a:r>
              <a:rPr sz="1700" spc="15" dirty="0">
                <a:latin typeface="Courier" charset="0"/>
                <a:cs typeface="Courier" charset="0"/>
              </a:rPr>
              <a:t>addFirst</a:t>
            </a:r>
            <a:r>
              <a:rPr sz="1700" spc="15" dirty="0">
                <a:latin typeface="Arial"/>
                <a:cs typeface="Arial"/>
              </a:rPr>
              <a:t>, </a:t>
            </a:r>
            <a:r>
              <a:rPr sz="1700" spc="10" dirty="0">
                <a:latin typeface="Arial"/>
                <a:cs typeface="Arial"/>
              </a:rPr>
              <a:t>using the old value of </a:t>
            </a:r>
            <a:r>
              <a:rPr sz="1700" spc="5" dirty="0">
                <a:latin typeface="Arial"/>
                <a:cs typeface="Arial"/>
              </a:rPr>
              <a:t>first. </a:t>
            </a:r>
            <a:r>
              <a:rPr sz="1700" spc="15" dirty="0">
                <a:latin typeface="Arial"/>
                <a:cs typeface="Arial"/>
              </a:rPr>
              <a:t>Then </a:t>
            </a:r>
            <a:r>
              <a:rPr sz="1700" spc="10" dirty="0">
                <a:latin typeface="Arial"/>
                <a:cs typeface="Arial"/>
              </a:rPr>
              <a:t>the </a:t>
            </a:r>
            <a:r>
              <a:rPr sz="1700" spc="5" dirty="0">
                <a:latin typeface="Arial"/>
                <a:cs typeface="Arial"/>
              </a:rPr>
              <a:t>first  </a:t>
            </a:r>
            <a:r>
              <a:rPr sz="1700" spc="10" dirty="0">
                <a:latin typeface="Arial"/>
                <a:cs typeface="Arial"/>
              </a:rPr>
              <a:t>thread </a:t>
            </a:r>
            <a:r>
              <a:rPr sz="1700" spc="15" dirty="0">
                <a:latin typeface="Arial"/>
                <a:cs typeface="Arial"/>
              </a:rPr>
              <a:t>completes </a:t>
            </a:r>
            <a:r>
              <a:rPr sz="1700" spc="10" dirty="0">
                <a:latin typeface="Arial"/>
                <a:cs typeface="Arial"/>
              </a:rPr>
              <a:t>the process, setting </a:t>
            </a:r>
            <a:r>
              <a:rPr sz="1700" spc="5" dirty="0">
                <a:latin typeface="Arial"/>
                <a:cs typeface="Arial"/>
              </a:rPr>
              <a:t>first </a:t>
            </a:r>
            <a:r>
              <a:rPr sz="1700" spc="10" dirty="0">
                <a:latin typeface="Arial"/>
                <a:cs typeface="Arial"/>
              </a:rPr>
              <a:t>to its </a:t>
            </a:r>
            <a:r>
              <a:rPr sz="1700" spc="15" dirty="0">
                <a:latin typeface="Arial"/>
                <a:cs typeface="Arial"/>
              </a:rPr>
              <a:t>new  node. As a </a:t>
            </a:r>
            <a:r>
              <a:rPr sz="1700" spc="10" dirty="0">
                <a:latin typeface="Arial"/>
                <a:cs typeface="Arial"/>
              </a:rPr>
              <a:t>result, the links are not in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sequence.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Synchronizing </a:t>
            </a:r>
            <a:r>
              <a:rPr spc="80" dirty="0"/>
              <a:t>Object</a:t>
            </a:r>
            <a:r>
              <a:rPr spc="-70" dirty="0"/>
              <a:t> </a:t>
            </a:r>
            <a:r>
              <a:rPr spc="165" dirty="0"/>
              <a:t>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266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488" y="167998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347111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488" y="3004432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488" y="336742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488" y="3730427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latin typeface="Arial"/>
                <a:cs typeface="Arial"/>
              </a:rPr>
              <a:t>To </a:t>
            </a:r>
            <a:r>
              <a:rPr spc="10" dirty="0">
                <a:latin typeface="Arial"/>
                <a:cs typeface="Arial"/>
              </a:rPr>
              <a:t>solve </a:t>
            </a:r>
            <a:r>
              <a:rPr spc="15" dirty="0">
                <a:latin typeface="Arial"/>
                <a:cs typeface="Arial"/>
              </a:rPr>
              <a:t>problems such as </a:t>
            </a:r>
            <a:r>
              <a:rPr spc="10" dirty="0">
                <a:latin typeface="Arial"/>
                <a:cs typeface="Arial"/>
              </a:rPr>
              <a:t>the </a:t>
            </a:r>
            <a:r>
              <a:rPr spc="15" dirty="0">
                <a:latin typeface="Arial"/>
                <a:cs typeface="Arial"/>
              </a:rPr>
              <a:t>one </a:t>
            </a:r>
            <a:r>
              <a:rPr spc="10" dirty="0">
                <a:latin typeface="Arial"/>
                <a:cs typeface="Arial"/>
              </a:rPr>
              <a:t>just seen, </a:t>
            </a:r>
            <a:r>
              <a:rPr spc="15" dirty="0">
                <a:latin typeface="Arial"/>
                <a:cs typeface="Arial"/>
              </a:rPr>
              <a:t>use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a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i="1" spc="10" dirty="0">
                <a:latin typeface="Arial"/>
                <a:cs typeface="Arial"/>
              </a:rPr>
              <a:t>lock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object</a:t>
            </a:r>
            <a:r>
              <a:rPr spc="10" dirty="0">
                <a:latin typeface="Arial"/>
                <a:cs typeface="Arial"/>
              </a:rPr>
              <a:t>.</a:t>
            </a:r>
          </a:p>
          <a:p>
            <a:pPr marL="12700" marR="1103630">
              <a:lnSpc>
                <a:spcPct val="117400"/>
              </a:lnSpc>
              <a:spcBef>
                <a:spcPts val="385"/>
              </a:spcBef>
            </a:pPr>
            <a:r>
              <a:rPr b="1" spc="15" dirty="0">
                <a:latin typeface="Arial"/>
                <a:cs typeface="Arial"/>
              </a:rPr>
              <a:t>Lock </a:t>
            </a:r>
            <a:r>
              <a:rPr b="1" spc="10" dirty="0">
                <a:latin typeface="Arial"/>
                <a:cs typeface="Arial"/>
              </a:rPr>
              <a:t>object</a:t>
            </a:r>
            <a:r>
              <a:rPr spc="10" dirty="0">
                <a:latin typeface="Arial"/>
                <a:cs typeface="Arial"/>
              </a:rPr>
              <a:t>: </a:t>
            </a:r>
            <a:r>
              <a:rPr spc="15" dirty="0">
                <a:latin typeface="Arial"/>
                <a:cs typeface="Arial"/>
              </a:rPr>
              <a:t>used </a:t>
            </a:r>
            <a:r>
              <a:rPr spc="10" dirty="0">
                <a:latin typeface="Arial"/>
                <a:cs typeface="Arial"/>
              </a:rPr>
              <a:t>to control threads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that  manipulate </a:t>
            </a:r>
            <a:r>
              <a:rPr spc="15" dirty="0">
                <a:latin typeface="Arial"/>
                <a:cs typeface="Arial"/>
              </a:rPr>
              <a:t>shared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resources.</a:t>
            </a:r>
          </a:p>
          <a:p>
            <a:pPr marL="12700" marR="260985">
              <a:lnSpc>
                <a:spcPct val="117400"/>
              </a:lnSpc>
              <a:spcBef>
                <a:spcPts val="459"/>
              </a:spcBef>
            </a:pPr>
            <a:r>
              <a:rPr spc="10" dirty="0">
                <a:latin typeface="Arial"/>
                <a:cs typeface="Arial"/>
              </a:rPr>
              <a:t>In </a:t>
            </a:r>
            <a:r>
              <a:rPr spc="15" dirty="0">
                <a:latin typeface="Arial"/>
                <a:cs typeface="Arial"/>
              </a:rPr>
              <a:t>Java </a:t>
            </a:r>
            <a:r>
              <a:rPr spc="10" dirty="0">
                <a:latin typeface="Arial"/>
                <a:cs typeface="Arial"/>
              </a:rPr>
              <a:t>library: </a:t>
            </a:r>
            <a:r>
              <a:rPr spc="15" dirty="0">
                <a:latin typeface="Arial"/>
                <a:cs typeface="Arial"/>
              </a:rPr>
              <a:t>Lock </a:t>
            </a:r>
            <a:r>
              <a:rPr spc="10" dirty="0">
                <a:latin typeface="Arial"/>
                <a:cs typeface="Arial"/>
              </a:rPr>
              <a:t>interface </a:t>
            </a:r>
            <a:r>
              <a:rPr spc="15" dirty="0">
                <a:latin typeface="Arial"/>
                <a:cs typeface="Arial"/>
              </a:rPr>
              <a:t>and </a:t>
            </a:r>
            <a:r>
              <a:rPr spc="10" dirty="0">
                <a:latin typeface="Arial"/>
                <a:cs typeface="Arial"/>
              </a:rPr>
              <a:t>several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classes  that </a:t>
            </a:r>
            <a:r>
              <a:rPr spc="15" dirty="0">
                <a:latin typeface="Arial"/>
                <a:cs typeface="Arial"/>
              </a:rPr>
              <a:t>implement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it.</a:t>
            </a:r>
          </a:p>
          <a:p>
            <a:pPr marL="12700" marR="407670">
              <a:lnSpc>
                <a:spcPts val="2860"/>
              </a:lnSpc>
              <a:spcBef>
                <a:spcPts val="150"/>
              </a:spcBef>
            </a:pPr>
            <a:r>
              <a:rPr spc="10" dirty="0">
                <a:latin typeface="Arial"/>
                <a:cs typeface="Arial"/>
              </a:rPr>
              <a:t>ReentrantLock: </a:t>
            </a:r>
            <a:r>
              <a:rPr spc="15" dirty="0">
                <a:latin typeface="Arial"/>
                <a:cs typeface="Arial"/>
              </a:rPr>
              <a:t>most commonly used </a:t>
            </a:r>
            <a:r>
              <a:rPr spc="10" dirty="0">
                <a:latin typeface="Arial"/>
                <a:cs typeface="Arial"/>
              </a:rPr>
              <a:t>lock class.  </a:t>
            </a:r>
            <a:r>
              <a:rPr spc="15" dirty="0">
                <a:latin typeface="Arial"/>
                <a:cs typeface="Arial"/>
              </a:rPr>
              <a:t>Locks </a:t>
            </a:r>
            <a:r>
              <a:rPr spc="10" dirty="0">
                <a:latin typeface="Arial"/>
                <a:cs typeface="Arial"/>
              </a:rPr>
              <a:t>are </a:t>
            </a:r>
            <a:r>
              <a:rPr spc="15" dirty="0">
                <a:latin typeface="Arial"/>
                <a:cs typeface="Arial"/>
              </a:rPr>
              <a:t>a </a:t>
            </a:r>
            <a:r>
              <a:rPr spc="10" dirty="0">
                <a:latin typeface="Arial"/>
                <a:cs typeface="Arial"/>
              </a:rPr>
              <a:t>feature of </a:t>
            </a:r>
            <a:r>
              <a:rPr spc="15" dirty="0">
                <a:latin typeface="Arial"/>
                <a:cs typeface="Arial"/>
              </a:rPr>
              <a:t>Java </a:t>
            </a:r>
            <a:r>
              <a:rPr spc="10" dirty="0">
                <a:latin typeface="Arial"/>
                <a:cs typeface="Arial"/>
              </a:rPr>
              <a:t>version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5.0.</a:t>
            </a:r>
          </a:p>
          <a:p>
            <a:pPr marL="12700" marR="5080">
              <a:lnSpc>
                <a:spcPct val="117400"/>
              </a:lnSpc>
              <a:spcBef>
                <a:spcPts val="229"/>
              </a:spcBef>
            </a:pPr>
            <a:r>
              <a:rPr spc="10" dirty="0">
                <a:latin typeface="Arial"/>
                <a:cs typeface="Arial"/>
              </a:rPr>
              <a:t>Earlier versions of </a:t>
            </a:r>
            <a:r>
              <a:rPr spc="15" dirty="0">
                <a:latin typeface="Arial"/>
                <a:cs typeface="Arial"/>
              </a:rPr>
              <a:t>Java have a </a:t>
            </a:r>
            <a:r>
              <a:rPr spc="10" dirty="0">
                <a:latin typeface="Arial"/>
                <a:cs typeface="Arial"/>
              </a:rPr>
              <a:t>lower-level facility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for  thread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synchronization.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Synchronizing </a:t>
            </a:r>
            <a:r>
              <a:rPr spc="80" dirty="0"/>
              <a:t>Object</a:t>
            </a:r>
            <a:r>
              <a:rPr spc="-70" dirty="0"/>
              <a:t> </a:t>
            </a:r>
            <a:r>
              <a:rPr spc="165" dirty="0"/>
              <a:t>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3272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6017" y="869859"/>
            <a:ext cx="494030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700" spc="10" dirty="0">
                <a:latin typeface="Arial"/>
                <a:cs typeface="Arial"/>
              </a:rPr>
              <a:t>Typically,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5" dirty="0">
                <a:latin typeface="Courier" charset="0"/>
                <a:cs typeface="Courier" charset="0"/>
              </a:rPr>
              <a:t>Lock</a:t>
            </a:r>
            <a:r>
              <a:rPr sz="1700" spc="-590" dirty="0">
                <a:latin typeface="Courier" charset="0"/>
                <a:cs typeface="Courier" charset="0"/>
              </a:rPr>
              <a:t> </a:t>
            </a:r>
            <a:r>
              <a:rPr sz="1700" spc="10" dirty="0">
                <a:latin typeface="Arial"/>
                <a:cs typeface="Arial"/>
              </a:rPr>
              <a:t>object is </a:t>
            </a:r>
            <a:r>
              <a:rPr sz="1700" spc="15" dirty="0">
                <a:latin typeface="Arial"/>
                <a:cs typeface="Arial"/>
              </a:rPr>
              <a:t>added </a:t>
            </a:r>
            <a:r>
              <a:rPr sz="1700" spc="10" dirty="0">
                <a:latin typeface="Arial"/>
                <a:cs typeface="Arial"/>
              </a:rPr>
              <a:t>to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class </a:t>
            </a:r>
            <a:r>
              <a:rPr sz="1700" spc="15" dirty="0">
                <a:latin typeface="Arial"/>
                <a:cs typeface="Arial"/>
              </a:rPr>
              <a:t>whose  methods access shared </a:t>
            </a:r>
            <a:r>
              <a:rPr sz="1700" spc="10" dirty="0">
                <a:latin typeface="Arial"/>
                <a:cs typeface="Arial"/>
              </a:rPr>
              <a:t>resources, like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this: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608" y="1577221"/>
            <a:ext cx="5072380" cy="1762662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public class</a:t>
            </a:r>
            <a:r>
              <a:rPr sz="1000" spc="-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BankAccount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private Lock</a:t>
            </a:r>
            <a:r>
              <a:rPr sz="1000" spc="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balanceChangeLock;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. .</a:t>
            </a:r>
            <a:r>
              <a:rPr sz="1000" spc="-7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.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public</a:t>
            </a:r>
            <a:r>
              <a:rPr sz="1000" spc="-2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BankAccount()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balanceChangeLock = new</a:t>
            </a:r>
            <a:r>
              <a:rPr sz="1000" spc="3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ReentrantLock();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. .</a:t>
            </a:r>
            <a:r>
              <a:rPr sz="1000" spc="-7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.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. .</a:t>
            </a:r>
            <a:r>
              <a:rPr sz="1000" spc="-7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.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Synchronizing </a:t>
            </a:r>
            <a:r>
              <a:rPr spc="80" dirty="0"/>
              <a:t>Object</a:t>
            </a:r>
            <a:r>
              <a:rPr spc="-70" dirty="0"/>
              <a:t> </a:t>
            </a:r>
            <a:r>
              <a:rPr spc="165" dirty="0"/>
              <a:t>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189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6017" y="849188"/>
            <a:ext cx="4110354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200"/>
              </a:lnSpc>
            </a:pPr>
            <a:r>
              <a:rPr sz="1700" spc="15" dirty="0">
                <a:latin typeface="Arial"/>
                <a:cs typeface="Arial"/>
              </a:rPr>
              <a:t>Code </a:t>
            </a:r>
            <a:r>
              <a:rPr sz="1700" spc="10" dirty="0">
                <a:latin typeface="Arial"/>
                <a:cs typeface="Arial"/>
              </a:rPr>
              <a:t>that </a:t>
            </a:r>
            <a:r>
              <a:rPr sz="1700" spc="15" dirty="0">
                <a:latin typeface="Arial"/>
                <a:cs typeface="Arial"/>
              </a:rPr>
              <a:t>manipulates shared </a:t>
            </a:r>
            <a:r>
              <a:rPr sz="1700" spc="10" dirty="0">
                <a:latin typeface="Arial"/>
                <a:cs typeface="Arial"/>
              </a:rPr>
              <a:t>resource is  </a:t>
            </a:r>
            <a:r>
              <a:rPr sz="1700" spc="15" dirty="0">
                <a:latin typeface="Arial"/>
                <a:cs typeface="Arial"/>
              </a:rPr>
              <a:t>surrounded by </a:t>
            </a:r>
            <a:r>
              <a:rPr sz="1700" spc="10" dirty="0">
                <a:latin typeface="Arial"/>
                <a:cs typeface="Arial"/>
              </a:rPr>
              <a:t>calls to </a:t>
            </a:r>
            <a:r>
              <a:rPr sz="1700" spc="15" dirty="0">
                <a:latin typeface="Courier" charset="0"/>
                <a:cs typeface="Courier" charset="0"/>
              </a:rPr>
              <a:t>lock</a:t>
            </a:r>
            <a:r>
              <a:rPr sz="1700" spc="-640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and </a:t>
            </a:r>
            <a:r>
              <a:rPr sz="1700" spc="15" dirty="0">
                <a:latin typeface="Courier" charset="0"/>
                <a:cs typeface="Courier" charset="0"/>
              </a:rPr>
              <a:t>unlock</a:t>
            </a:r>
            <a:r>
              <a:rPr sz="1700" spc="15" dirty="0">
                <a:latin typeface="Arial"/>
                <a:cs typeface="Arial"/>
              </a:rPr>
              <a:t>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608" y="1576205"/>
            <a:ext cx="5072380" cy="540916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61594" marR="2529840">
              <a:lnSpc>
                <a:spcPct val="103000"/>
              </a:lnSpc>
              <a:spcBef>
                <a:spcPts val="509"/>
              </a:spcBef>
            </a:pPr>
            <a:r>
              <a:rPr sz="1000" spc="20" dirty="0">
                <a:latin typeface="Courier" charset="0"/>
                <a:cs typeface="Courier" charset="0"/>
              </a:rPr>
              <a:t>balanceChangeLock.lock();  Manipulate the shared resource.  balanceChangeLock.unlock();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6488" y="239540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6017" y="2222693"/>
            <a:ext cx="5209540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200"/>
              </a:lnSpc>
            </a:pPr>
            <a:r>
              <a:rPr sz="1700" spc="5" dirty="0">
                <a:latin typeface="Arial"/>
                <a:cs typeface="Arial"/>
              </a:rPr>
              <a:t>If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code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between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calls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to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5" dirty="0">
                <a:latin typeface="Courier" charset="0"/>
                <a:cs typeface="Courier" charset="0"/>
              </a:rPr>
              <a:t>lock</a:t>
            </a:r>
            <a:r>
              <a:rPr sz="1700" spc="-550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and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5" dirty="0">
                <a:latin typeface="Courier" charset="0"/>
                <a:cs typeface="Courier" charset="0"/>
              </a:rPr>
              <a:t>unlock</a:t>
            </a:r>
            <a:r>
              <a:rPr sz="1700" spc="-550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throws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an  </a:t>
            </a:r>
            <a:r>
              <a:rPr sz="1700" spc="10" dirty="0">
                <a:latin typeface="Arial"/>
                <a:cs typeface="Arial"/>
              </a:rPr>
              <a:t>exception, call to </a:t>
            </a:r>
            <a:r>
              <a:rPr sz="1700" spc="15" dirty="0">
                <a:latin typeface="Courier" charset="0"/>
                <a:cs typeface="Courier" charset="0"/>
              </a:rPr>
              <a:t>unlock</a:t>
            </a:r>
            <a:r>
              <a:rPr sz="1700" spc="-595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never happens.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55" dirty="0"/>
              <a:t>Visualizing </a:t>
            </a:r>
            <a:r>
              <a:rPr spc="80" dirty="0"/>
              <a:t>Object</a:t>
            </a:r>
            <a:r>
              <a:rPr spc="-140" dirty="0"/>
              <a:t> </a:t>
            </a:r>
            <a:r>
              <a:rPr spc="160" dirty="0"/>
              <a:t>Locks</a:t>
            </a:r>
          </a:p>
        </p:txBody>
      </p:sp>
      <p:sp>
        <p:nvSpPr>
          <p:cNvPr id="3" name="object 3"/>
          <p:cNvSpPr/>
          <p:nvPr/>
        </p:nvSpPr>
        <p:spPr>
          <a:xfrm>
            <a:off x="905569" y="935012"/>
            <a:ext cx="2982595" cy="4042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469" y="4997767"/>
            <a:ext cx="27730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Figure 2 </a:t>
            </a:r>
            <a:r>
              <a:rPr sz="1450" spc="-5" dirty="0">
                <a:latin typeface="Arial"/>
                <a:cs typeface="Arial"/>
              </a:rPr>
              <a:t>Visualizing Object</a:t>
            </a:r>
            <a:r>
              <a:rPr sz="1450" spc="-8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Locks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Synchronizing </a:t>
            </a:r>
            <a:r>
              <a:rPr spc="80" dirty="0"/>
              <a:t>Object</a:t>
            </a:r>
            <a:r>
              <a:rPr spc="-70" dirty="0"/>
              <a:t> </a:t>
            </a:r>
            <a:r>
              <a:rPr spc="165" dirty="0"/>
              <a:t>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3120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6017" y="858490"/>
            <a:ext cx="5119370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200"/>
              </a:lnSpc>
            </a:pPr>
            <a:r>
              <a:rPr sz="1700" spc="15" dirty="0">
                <a:latin typeface="Arial"/>
                <a:cs typeface="Arial"/>
              </a:rPr>
              <a:t>To overcome </a:t>
            </a:r>
            <a:r>
              <a:rPr sz="1700" spc="10" dirty="0">
                <a:latin typeface="Arial"/>
                <a:cs typeface="Arial"/>
              </a:rPr>
              <a:t>this problem, place call to </a:t>
            </a:r>
            <a:r>
              <a:rPr sz="1700" spc="15" dirty="0">
                <a:latin typeface="Courier" charset="0"/>
                <a:cs typeface="Courier" charset="0"/>
              </a:rPr>
              <a:t>unlock</a:t>
            </a:r>
            <a:r>
              <a:rPr sz="1700" spc="-565" dirty="0">
                <a:latin typeface="Courier" charset="0"/>
                <a:cs typeface="Courier" charset="0"/>
              </a:rPr>
              <a:t> </a:t>
            </a:r>
            <a:r>
              <a:rPr sz="1700" spc="10" dirty="0">
                <a:latin typeface="Arial"/>
                <a:cs typeface="Arial"/>
              </a:rPr>
              <a:t>into 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5" dirty="0">
                <a:latin typeface="Courier" charset="0"/>
                <a:cs typeface="Courier" charset="0"/>
              </a:rPr>
              <a:t>finally</a:t>
            </a:r>
            <a:r>
              <a:rPr sz="1700" spc="-605" dirty="0">
                <a:latin typeface="Courier" charset="0"/>
                <a:cs typeface="Courier" charset="0"/>
              </a:rPr>
              <a:t> </a:t>
            </a:r>
            <a:r>
              <a:rPr sz="1700" spc="10" dirty="0">
                <a:latin typeface="Arial"/>
                <a:cs typeface="Arial"/>
              </a:rPr>
              <a:t>clause: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608" y="1585508"/>
            <a:ext cx="5072380" cy="1459629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61594" marR="3006090">
              <a:lnSpc>
                <a:spcPct val="103000"/>
              </a:lnSpc>
              <a:spcBef>
                <a:spcPts val="509"/>
              </a:spcBef>
            </a:pPr>
            <a:r>
              <a:rPr sz="1000" spc="20" dirty="0">
                <a:latin typeface="Courier" charset="0"/>
                <a:cs typeface="Courier" charset="0"/>
              </a:rPr>
              <a:t>balanceChangeLock.lock();  try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Manipulate the shared</a:t>
            </a:r>
            <a:r>
              <a:rPr sz="100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resource.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finally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balanceChangeLock.unlock();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Synchronizing </a:t>
            </a:r>
            <a:r>
              <a:rPr spc="80" dirty="0"/>
              <a:t>Object</a:t>
            </a:r>
            <a:r>
              <a:rPr spc="-70" dirty="0"/>
              <a:t> </a:t>
            </a:r>
            <a:r>
              <a:rPr spc="165" dirty="0"/>
              <a:t>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3145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6017" y="913669"/>
            <a:ext cx="271145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5" dirty="0">
                <a:latin typeface="Arial"/>
                <a:cs typeface="Arial"/>
              </a:rPr>
              <a:t>Code </a:t>
            </a:r>
            <a:r>
              <a:rPr sz="1700" spc="10" dirty="0">
                <a:latin typeface="Arial"/>
                <a:cs typeface="Arial"/>
              </a:rPr>
              <a:t>for </a:t>
            </a:r>
            <a:r>
              <a:rPr sz="1700" spc="15" dirty="0">
                <a:latin typeface="Courier" charset="0"/>
                <a:cs typeface="Courier" charset="0"/>
              </a:rPr>
              <a:t>deposit</a:t>
            </a:r>
            <a:r>
              <a:rPr sz="1700" spc="-615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method: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608" y="1271817"/>
            <a:ext cx="5072380" cy="2658745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public void deposit(double</a:t>
            </a:r>
            <a:r>
              <a:rPr sz="1000" spc="1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amount)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99720" marR="2767965">
              <a:lnSpc>
                <a:spcPct val="103000"/>
              </a:lnSpc>
            </a:pPr>
            <a:r>
              <a:rPr sz="1000" spc="20" dirty="0">
                <a:latin typeface="Courier" charset="0"/>
                <a:cs typeface="Courier" charset="0"/>
              </a:rPr>
              <a:t>balanceChangeLock.lock();  try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538480" marR="1258570">
              <a:lnSpc>
                <a:spcPct val="103000"/>
              </a:lnSpc>
            </a:pPr>
            <a:r>
              <a:rPr sz="1000" spc="20" dirty="0">
                <a:latin typeface="Courier" charset="0"/>
                <a:cs typeface="Courier" charset="0"/>
              </a:rPr>
              <a:t>System.out.print("Depositing " + amount);  double newBalance = balance + amount;  System.out.println(", new balance is "</a:t>
            </a:r>
            <a:endParaRPr sz="1000" dirty="0">
              <a:latin typeface="Courier" charset="0"/>
              <a:cs typeface="Courier" charset="0"/>
            </a:endParaRPr>
          </a:p>
          <a:p>
            <a:pPr marL="538480" marR="2847340" indent="238125">
              <a:lnSpc>
                <a:spcPct val="103000"/>
              </a:lnSpc>
            </a:pPr>
            <a:r>
              <a:rPr sz="1000" spc="20" dirty="0">
                <a:latin typeface="Courier" charset="0"/>
                <a:cs typeface="Courier" charset="0"/>
              </a:rPr>
              <a:t>+ newBalance);  balance =</a:t>
            </a:r>
            <a:r>
              <a:rPr sz="1000" spc="-2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newBalance;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finally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balanceChangeLock.unlock();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Synchronizing </a:t>
            </a:r>
            <a:r>
              <a:rPr spc="80" dirty="0"/>
              <a:t>Object</a:t>
            </a:r>
            <a:r>
              <a:rPr spc="-70" dirty="0"/>
              <a:t> </a:t>
            </a:r>
            <a:r>
              <a:rPr spc="165" dirty="0"/>
              <a:t>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3170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488" y="170865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375781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488" y="3033101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6017" y="858998"/>
            <a:ext cx="5168265" cy="2335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4965">
              <a:lnSpc>
                <a:spcPct val="121200"/>
              </a:lnSpc>
            </a:pPr>
            <a:r>
              <a:rPr sz="1700" spc="15" dirty="0">
                <a:latin typeface="Arial"/>
                <a:cs typeface="Arial"/>
              </a:rPr>
              <a:t>When a </a:t>
            </a:r>
            <a:r>
              <a:rPr sz="1700" spc="10" dirty="0">
                <a:latin typeface="Arial"/>
                <a:cs typeface="Arial"/>
              </a:rPr>
              <a:t>thread calls </a:t>
            </a:r>
            <a:r>
              <a:rPr sz="1700" spc="15" dirty="0">
                <a:latin typeface="Courier" charset="0"/>
                <a:cs typeface="Courier" charset="0"/>
              </a:rPr>
              <a:t>lock</a:t>
            </a:r>
            <a:r>
              <a:rPr sz="1700" spc="15" dirty="0">
                <a:latin typeface="Arial"/>
                <a:cs typeface="Arial"/>
              </a:rPr>
              <a:t>, </a:t>
            </a:r>
            <a:r>
              <a:rPr sz="1700" spc="5" dirty="0">
                <a:latin typeface="Arial"/>
                <a:cs typeface="Arial"/>
              </a:rPr>
              <a:t>it </a:t>
            </a:r>
            <a:r>
              <a:rPr sz="1700" spc="15" dirty="0">
                <a:latin typeface="Arial"/>
                <a:cs typeface="Arial"/>
              </a:rPr>
              <a:t>owns </a:t>
            </a:r>
            <a:r>
              <a:rPr sz="1700" spc="10" dirty="0">
                <a:latin typeface="Arial"/>
                <a:cs typeface="Arial"/>
              </a:rPr>
              <a:t>the lock until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it  </a:t>
            </a:r>
            <a:r>
              <a:rPr sz="1700" spc="10" dirty="0">
                <a:latin typeface="Arial"/>
                <a:cs typeface="Arial"/>
              </a:rPr>
              <a:t>calls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15" dirty="0">
                <a:latin typeface="Courier" charset="0"/>
                <a:cs typeface="Courier" charset="0"/>
              </a:rPr>
              <a:t>unlock</a:t>
            </a:r>
            <a:r>
              <a:rPr sz="1700" spc="15" dirty="0">
                <a:latin typeface="Arial"/>
                <a:cs typeface="Arial"/>
              </a:rPr>
              <a:t>.</a:t>
            </a:r>
            <a:endParaRPr sz="1700" dirty="0">
              <a:latin typeface="Arial"/>
              <a:cs typeface="Arial"/>
            </a:endParaRPr>
          </a:p>
          <a:p>
            <a:pPr marL="12700" marR="171450">
              <a:lnSpc>
                <a:spcPct val="117400"/>
              </a:lnSpc>
              <a:spcBef>
                <a:spcPts val="459"/>
              </a:spcBef>
            </a:pPr>
            <a:r>
              <a:rPr sz="1700" spc="20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thread that calls </a:t>
            </a:r>
            <a:r>
              <a:rPr sz="1700" spc="15" dirty="0">
                <a:latin typeface="Courier" charset="0"/>
                <a:cs typeface="Courier" charset="0"/>
              </a:rPr>
              <a:t>lock</a:t>
            </a:r>
            <a:r>
              <a:rPr sz="1700" spc="-540" dirty="0">
                <a:latin typeface="Courier" charset="0"/>
                <a:cs typeface="Courier" charset="0"/>
              </a:rPr>
              <a:t> </a:t>
            </a:r>
            <a:r>
              <a:rPr sz="1700" spc="10" dirty="0">
                <a:latin typeface="Arial"/>
                <a:cs typeface="Arial"/>
              </a:rPr>
              <a:t>while another thread </a:t>
            </a:r>
            <a:r>
              <a:rPr sz="1700" spc="15" dirty="0">
                <a:latin typeface="Arial"/>
                <a:cs typeface="Arial"/>
              </a:rPr>
              <a:t>owns  </a:t>
            </a:r>
            <a:r>
              <a:rPr sz="1700" spc="10" dirty="0">
                <a:latin typeface="Arial"/>
                <a:cs typeface="Arial"/>
              </a:rPr>
              <a:t>the lock is temporarily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deactivated.</a:t>
            </a:r>
            <a:endParaRPr sz="1700" dirty="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459"/>
              </a:spcBef>
            </a:pPr>
            <a:r>
              <a:rPr sz="1700" spc="15" dirty="0">
                <a:latin typeface="Arial"/>
                <a:cs typeface="Arial"/>
              </a:rPr>
              <a:t>Thread </a:t>
            </a:r>
            <a:r>
              <a:rPr sz="1700" spc="10" dirty="0">
                <a:latin typeface="Arial"/>
                <a:cs typeface="Arial"/>
              </a:rPr>
              <a:t>scheduler periodically reactivates thread </a:t>
            </a:r>
            <a:r>
              <a:rPr sz="1700" spc="15" dirty="0">
                <a:latin typeface="Arial"/>
                <a:cs typeface="Arial"/>
              </a:rPr>
              <a:t>so </a:t>
            </a:r>
            <a:r>
              <a:rPr sz="1700" spc="5" dirty="0">
                <a:latin typeface="Arial"/>
                <a:cs typeface="Arial"/>
              </a:rPr>
              <a:t>it  </a:t>
            </a:r>
            <a:r>
              <a:rPr sz="1700" spc="15" dirty="0">
                <a:latin typeface="Arial"/>
                <a:cs typeface="Arial"/>
              </a:rPr>
              <a:t>can </a:t>
            </a:r>
            <a:r>
              <a:rPr sz="1700" spc="10" dirty="0">
                <a:latin typeface="Arial"/>
                <a:cs typeface="Arial"/>
              </a:rPr>
              <a:t>try to acquire the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lock.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700" spc="10" dirty="0">
                <a:latin typeface="Arial"/>
                <a:cs typeface="Arial"/>
              </a:rPr>
              <a:t>Eventually, waiting thread </a:t>
            </a:r>
            <a:r>
              <a:rPr sz="1700" spc="15" dirty="0">
                <a:latin typeface="Arial"/>
                <a:cs typeface="Arial"/>
              </a:rPr>
              <a:t>can </a:t>
            </a:r>
            <a:r>
              <a:rPr sz="1700" spc="10" dirty="0">
                <a:latin typeface="Arial"/>
                <a:cs typeface="Arial"/>
              </a:rPr>
              <a:t>acquire the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lock.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75" dirty="0"/>
              <a:t>Running </a:t>
            </a:r>
            <a:r>
              <a:rPr spc="130" dirty="0"/>
              <a:t>a</a:t>
            </a:r>
            <a:r>
              <a:rPr spc="-170" dirty="0"/>
              <a:t> </a:t>
            </a:r>
            <a:r>
              <a:rPr spc="125" dirty="0"/>
              <a:t>Thread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31556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6017" y="913765"/>
            <a:ext cx="334835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5" dirty="0">
                <a:latin typeface="Arial"/>
                <a:cs typeface="Arial"/>
              </a:rPr>
              <a:t>Create an </a:t>
            </a:r>
            <a:r>
              <a:rPr sz="1700" spc="10" dirty="0">
                <a:latin typeface="Arial"/>
                <a:cs typeface="Arial"/>
              </a:rPr>
              <a:t>object of your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subclass: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608" y="1271919"/>
            <a:ext cx="5072380" cy="223779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Runnable r = new</a:t>
            </a:r>
            <a:r>
              <a:rPr sz="1000" spc="-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MyRunnable();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6488" y="1767362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6017" y="1649571"/>
            <a:ext cx="51320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0" dirty="0">
                <a:latin typeface="Arial"/>
                <a:cs typeface="Arial"/>
              </a:rPr>
              <a:t>Construct </a:t>
            </a:r>
            <a:r>
              <a:rPr sz="1700" spc="15" dirty="0">
                <a:latin typeface="Arial"/>
                <a:cs typeface="Arial"/>
              </a:rPr>
              <a:t>a Thread </a:t>
            </a:r>
            <a:r>
              <a:rPr sz="1700" spc="10" dirty="0">
                <a:latin typeface="Arial"/>
                <a:cs typeface="Arial"/>
              </a:rPr>
              <a:t>object </a:t>
            </a:r>
            <a:r>
              <a:rPr sz="1700" spc="15" dirty="0">
                <a:latin typeface="Arial"/>
                <a:cs typeface="Arial"/>
              </a:rPr>
              <a:t>from </a:t>
            </a:r>
            <a:r>
              <a:rPr sz="1700" spc="10" dirty="0">
                <a:latin typeface="Arial"/>
                <a:cs typeface="Arial"/>
              </a:rPr>
              <a:t>the </a:t>
            </a:r>
            <a:r>
              <a:rPr sz="1700" spc="15" dirty="0">
                <a:latin typeface="Arial"/>
                <a:cs typeface="Arial"/>
              </a:rPr>
              <a:t>Runnable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object: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7608" y="2017536"/>
            <a:ext cx="5072380" cy="223779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Thread t = new</a:t>
            </a:r>
            <a:r>
              <a:rPr sz="1000" spc="-2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Thread(r);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6488" y="251297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6017" y="2395188"/>
            <a:ext cx="389762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0" dirty="0">
                <a:latin typeface="Arial"/>
                <a:cs typeface="Arial"/>
              </a:rPr>
              <a:t>Call the start </a:t>
            </a:r>
            <a:r>
              <a:rPr sz="1700" spc="15" dirty="0">
                <a:latin typeface="Arial"/>
                <a:cs typeface="Arial"/>
              </a:rPr>
              <a:t>method </a:t>
            </a:r>
            <a:r>
              <a:rPr sz="1700" spc="10" dirty="0">
                <a:latin typeface="Arial"/>
                <a:cs typeface="Arial"/>
              </a:rPr>
              <a:t>to start the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thread: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7608" y="2763153"/>
            <a:ext cx="5072380" cy="223779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t.start();</a:t>
            </a:r>
            <a:endParaRPr sz="10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667694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0" dirty="0"/>
              <a:t> </a:t>
            </a:r>
            <a:r>
              <a:rPr spc="25" dirty="0"/>
              <a:t>22.7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437" y="897223"/>
            <a:ext cx="5756910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00"/>
              </a:lnSpc>
            </a:pPr>
            <a:r>
              <a:rPr sz="1450" spc="-5" dirty="0">
                <a:latin typeface="Arial"/>
                <a:cs typeface="Arial"/>
              </a:rPr>
              <a:t>If you construct two </a:t>
            </a:r>
            <a:r>
              <a:rPr sz="1450" spc="-10" dirty="0">
                <a:latin typeface="Courier" charset="0"/>
                <a:cs typeface="Courier" charset="0"/>
              </a:rPr>
              <a:t>BankAccount</a:t>
            </a:r>
            <a:r>
              <a:rPr sz="1450" spc="-434" dirty="0">
                <a:latin typeface="Courier" charset="0"/>
                <a:cs typeface="Courier" charset="0"/>
              </a:rPr>
              <a:t> </a:t>
            </a:r>
            <a:r>
              <a:rPr sz="1450" spc="-5" dirty="0">
                <a:latin typeface="Arial"/>
                <a:cs typeface="Arial"/>
              </a:rPr>
              <a:t>objects, </a:t>
            </a:r>
            <a:r>
              <a:rPr sz="1450" spc="-10" dirty="0">
                <a:latin typeface="Arial"/>
                <a:cs typeface="Arial"/>
              </a:rPr>
              <a:t>how many </a:t>
            </a:r>
            <a:r>
              <a:rPr sz="1450" spc="-5" dirty="0">
                <a:latin typeface="Arial"/>
                <a:cs typeface="Arial"/>
              </a:rPr>
              <a:t>lock objects are  created?</a:t>
            </a:r>
            <a:endParaRPr sz="1450" dirty="0">
              <a:latin typeface="Arial"/>
              <a:cs typeface="Arial"/>
            </a:endParaRPr>
          </a:p>
          <a:p>
            <a:pPr marL="342265" marR="631190">
              <a:lnSpc>
                <a:spcPct val="121200"/>
              </a:lnSpc>
              <a:spcBef>
                <a:spcPts val="540"/>
              </a:spcBef>
            </a:pPr>
            <a:r>
              <a:rPr sz="1700" b="1" spc="15" dirty="0">
                <a:latin typeface="Arial"/>
                <a:cs typeface="Arial"/>
              </a:rPr>
              <a:t>Answer: </a:t>
            </a:r>
            <a:r>
              <a:rPr sz="1700" spc="15" dirty="0">
                <a:latin typeface="Arial"/>
                <a:cs typeface="Arial"/>
              </a:rPr>
              <a:t>Two, one </a:t>
            </a:r>
            <a:r>
              <a:rPr sz="1700" spc="10" dirty="0">
                <a:latin typeface="Arial"/>
                <a:cs typeface="Arial"/>
              </a:rPr>
              <a:t>for </a:t>
            </a:r>
            <a:r>
              <a:rPr sz="1700" spc="15" dirty="0">
                <a:latin typeface="Arial"/>
                <a:cs typeface="Arial"/>
              </a:rPr>
              <a:t>each bank account </a:t>
            </a:r>
            <a:r>
              <a:rPr sz="1700" spc="10" dirty="0">
                <a:latin typeface="Arial"/>
                <a:cs typeface="Arial"/>
              </a:rPr>
              <a:t>object.  </a:t>
            </a:r>
            <a:r>
              <a:rPr sz="1700" spc="15" dirty="0">
                <a:latin typeface="Arial"/>
                <a:cs typeface="Arial"/>
              </a:rPr>
              <a:t>Each </a:t>
            </a:r>
            <a:r>
              <a:rPr sz="1700" spc="10" dirty="0">
                <a:latin typeface="Arial"/>
                <a:cs typeface="Arial"/>
              </a:rPr>
              <a:t>lock protects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separate </a:t>
            </a:r>
            <a:r>
              <a:rPr sz="1700" spc="15" dirty="0">
                <a:latin typeface="Courier" charset="0"/>
                <a:cs typeface="Courier" charset="0"/>
              </a:rPr>
              <a:t>balance</a:t>
            </a:r>
            <a:r>
              <a:rPr sz="1700" spc="-545" dirty="0">
                <a:latin typeface="Courier" charset="0"/>
                <a:cs typeface="Courier" charset="0"/>
              </a:rPr>
              <a:t> </a:t>
            </a:r>
            <a:r>
              <a:rPr sz="1700" spc="10" dirty="0">
                <a:latin typeface="Arial"/>
                <a:cs typeface="Arial"/>
              </a:rPr>
              <a:t>variable.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667948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0" dirty="0"/>
              <a:t> </a:t>
            </a:r>
            <a:r>
              <a:rPr spc="25" dirty="0"/>
              <a:t>22.8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437" y="886047"/>
            <a:ext cx="5570855" cy="176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450" spc="-5" dirty="0">
                <a:latin typeface="Arial"/>
                <a:cs typeface="Arial"/>
              </a:rPr>
              <a:t>What happens if </a:t>
            </a:r>
            <a:r>
              <a:rPr sz="1450" spc="-10" dirty="0">
                <a:latin typeface="Arial"/>
                <a:cs typeface="Arial"/>
              </a:rPr>
              <a:t>we </a:t>
            </a:r>
            <a:r>
              <a:rPr sz="1450" spc="-5" dirty="0">
                <a:latin typeface="Arial"/>
                <a:cs typeface="Arial"/>
              </a:rPr>
              <a:t>omit the call </a:t>
            </a:r>
            <a:r>
              <a:rPr sz="1450" spc="-10" dirty="0">
                <a:latin typeface="Courier" charset="0"/>
                <a:cs typeface="Courier" charset="0"/>
              </a:rPr>
              <a:t>unlock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-5" dirty="0">
                <a:latin typeface="Arial"/>
                <a:cs typeface="Arial"/>
              </a:rPr>
              <a:t>at the end of the </a:t>
            </a:r>
            <a:r>
              <a:rPr sz="1450" spc="-10" dirty="0">
                <a:latin typeface="Courier" charset="0"/>
                <a:cs typeface="Courier" charset="0"/>
              </a:rPr>
              <a:t>deposit</a:t>
            </a:r>
            <a:endParaRPr sz="1450" dirty="0">
              <a:latin typeface="Courier" charset="0"/>
              <a:cs typeface="Courier" charset="0"/>
            </a:endParaRPr>
          </a:p>
          <a:p>
            <a:pPr marL="12700">
              <a:lnSpc>
                <a:spcPts val="1720"/>
              </a:lnSpc>
            </a:pPr>
            <a:r>
              <a:rPr sz="1450" spc="-5" dirty="0">
                <a:latin typeface="Arial"/>
                <a:cs typeface="Arial"/>
              </a:rPr>
              <a:t>method?</a:t>
            </a:r>
            <a:endParaRPr sz="1450" dirty="0">
              <a:latin typeface="Arial"/>
              <a:cs typeface="Arial"/>
            </a:endParaRPr>
          </a:p>
          <a:p>
            <a:pPr marL="342265" marR="40640">
              <a:lnSpc>
                <a:spcPct val="117400"/>
              </a:lnSpc>
              <a:spcBef>
                <a:spcPts val="745"/>
              </a:spcBef>
            </a:pPr>
            <a:r>
              <a:rPr sz="1700" b="1" spc="15" dirty="0">
                <a:latin typeface="Arial"/>
                <a:cs typeface="Arial"/>
              </a:rPr>
              <a:t>Answer: </a:t>
            </a:r>
            <a:r>
              <a:rPr sz="1700" spc="15" dirty="0">
                <a:latin typeface="Arial"/>
                <a:cs typeface="Arial"/>
              </a:rPr>
              <a:t>When a </a:t>
            </a:r>
            <a:r>
              <a:rPr sz="1700" spc="10" dirty="0">
                <a:latin typeface="Arial"/>
                <a:cs typeface="Arial"/>
              </a:rPr>
              <a:t>thread calls </a:t>
            </a:r>
            <a:r>
              <a:rPr sz="1700" spc="15" dirty="0">
                <a:latin typeface="Courier" charset="0"/>
                <a:cs typeface="Courier" charset="0"/>
              </a:rPr>
              <a:t>deposit</a:t>
            </a:r>
            <a:r>
              <a:rPr sz="1700" spc="15" dirty="0">
                <a:latin typeface="Arial"/>
                <a:cs typeface="Arial"/>
              </a:rPr>
              <a:t>, </a:t>
            </a:r>
            <a:r>
              <a:rPr sz="1700" spc="5" dirty="0">
                <a:latin typeface="Arial"/>
                <a:cs typeface="Arial"/>
              </a:rPr>
              <a:t>it </a:t>
            </a:r>
            <a:r>
              <a:rPr sz="1700" spc="10" dirty="0">
                <a:latin typeface="Arial"/>
                <a:cs typeface="Arial"/>
              </a:rPr>
              <a:t>continues  to </a:t>
            </a:r>
            <a:r>
              <a:rPr sz="1700" spc="15" dirty="0">
                <a:latin typeface="Arial"/>
                <a:cs typeface="Arial"/>
              </a:rPr>
              <a:t>own </a:t>
            </a:r>
            <a:r>
              <a:rPr sz="1700" spc="10" dirty="0">
                <a:latin typeface="Arial"/>
                <a:cs typeface="Arial"/>
              </a:rPr>
              <a:t>the lock, </a:t>
            </a:r>
            <a:r>
              <a:rPr sz="1700" spc="15" dirty="0">
                <a:latin typeface="Arial"/>
                <a:cs typeface="Arial"/>
              </a:rPr>
              <a:t>and any </a:t>
            </a:r>
            <a:r>
              <a:rPr sz="1700" spc="10" dirty="0">
                <a:latin typeface="Arial"/>
                <a:cs typeface="Arial"/>
              </a:rPr>
              <a:t>other thread trying to  deposit or </a:t>
            </a:r>
            <a:r>
              <a:rPr sz="1700" spc="15" dirty="0">
                <a:latin typeface="Arial"/>
                <a:cs typeface="Arial"/>
              </a:rPr>
              <a:t>withdraw money </a:t>
            </a:r>
            <a:r>
              <a:rPr sz="1700" spc="10" dirty="0">
                <a:latin typeface="Arial"/>
                <a:cs typeface="Arial"/>
              </a:rPr>
              <a:t>in the </a:t>
            </a:r>
            <a:r>
              <a:rPr sz="1700" spc="15" dirty="0">
                <a:latin typeface="Arial"/>
                <a:cs typeface="Arial"/>
              </a:rPr>
              <a:t>same bank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account  </a:t>
            </a:r>
            <a:r>
              <a:rPr sz="1700" spc="10" dirty="0">
                <a:latin typeface="Arial"/>
                <a:cs typeface="Arial"/>
              </a:rPr>
              <a:t>is </a:t>
            </a:r>
            <a:r>
              <a:rPr sz="1700" spc="15" dirty="0">
                <a:latin typeface="Arial"/>
                <a:cs typeface="Arial"/>
              </a:rPr>
              <a:t>blocked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forever.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75" dirty="0"/>
              <a:t>Avoiding</a:t>
            </a:r>
            <a:r>
              <a:rPr spc="-20" dirty="0"/>
              <a:t> </a:t>
            </a:r>
            <a:r>
              <a:rPr spc="165" dirty="0"/>
              <a:t>Deadlocks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011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488" y="199138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6017" y="857254"/>
            <a:ext cx="5144770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700" spc="20" dirty="0">
                <a:latin typeface="Arial"/>
                <a:cs typeface="Arial"/>
              </a:rPr>
              <a:t>A </a:t>
            </a:r>
            <a:r>
              <a:rPr sz="1700" spc="15" dirty="0">
                <a:latin typeface="Arial"/>
                <a:cs typeface="Arial"/>
              </a:rPr>
              <a:t>deadlock occurs </a:t>
            </a:r>
            <a:r>
              <a:rPr sz="1700" spc="5" dirty="0">
                <a:latin typeface="Arial"/>
                <a:cs typeface="Arial"/>
              </a:rPr>
              <a:t>if </a:t>
            </a:r>
            <a:r>
              <a:rPr sz="1700" spc="15" dirty="0">
                <a:latin typeface="Arial"/>
                <a:cs typeface="Arial"/>
              </a:rPr>
              <a:t>no </a:t>
            </a:r>
            <a:r>
              <a:rPr sz="1700" spc="10" dirty="0">
                <a:latin typeface="Arial"/>
                <a:cs typeface="Arial"/>
              </a:rPr>
              <a:t>thread </a:t>
            </a:r>
            <a:r>
              <a:rPr sz="1700" spc="15" dirty="0">
                <a:latin typeface="Arial"/>
                <a:cs typeface="Arial"/>
              </a:rPr>
              <a:t>can proceed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because  each </a:t>
            </a:r>
            <a:r>
              <a:rPr sz="1700" spc="10" dirty="0">
                <a:latin typeface="Arial"/>
                <a:cs typeface="Arial"/>
              </a:rPr>
              <a:t>thread is waiting for another to </a:t>
            </a:r>
            <a:r>
              <a:rPr sz="1700" spc="15" dirty="0">
                <a:latin typeface="Arial"/>
                <a:cs typeface="Arial"/>
              </a:rPr>
              <a:t>do some work  </a:t>
            </a:r>
            <a:r>
              <a:rPr sz="1700" spc="5" dirty="0">
                <a:latin typeface="Arial"/>
                <a:cs typeface="Arial"/>
              </a:rPr>
              <a:t>first.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700" spc="15" dirty="0">
                <a:latin typeface="Courier" charset="0"/>
                <a:cs typeface="Courier" charset="0"/>
              </a:rPr>
              <a:t>BankAccount</a:t>
            </a:r>
            <a:r>
              <a:rPr sz="1700" spc="-610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example: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608" y="2241557"/>
            <a:ext cx="5072380" cy="2233560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public void withdraw(double</a:t>
            </a:r>
            <a:r>
              <a:rPr sz="1000" spc="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amount)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99720" marR="2767965">
              <a:lnSpc>
                <a:spcPct val="103000"/>
              </a:lnSpc>
            </a:pPr>
            <a:r>
              <a:rPr sz="1000" spc="20" dirty="0">
                <a:latin typeface="Courier" charset="0"/>
                <a:cs typeface="Courier" charset="0"/>
              </a:rPr>
              <a:t>balanceChangeLock.lock();  try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while (balance &lt;</a:t>
            </a:r>
            <a:r>
              <a:rPr sz="1000" spc="-2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amount)</a:t>
            </a:r>
            <a:endParaRPr sz="1000" dirty="0">
              <a:latin typeface="Courier" charset="0"/>
              <a:cs typeface="Courier" charset="0"/>
            </a:endParaRPr>
          </a:p>
          <a:p>
            <a:pPr marL="776605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Wait for the balance to</a:t>
            </a:r>
            <a:r>
              <a:rPr sz="1000" spc="-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grow</a:t>
            </a:r>
            <a:endParaRPr sz="1000" dirty="0">
              <a:latin typeface="Courier" charset="0"/>
              <a:cs typeface="Courier" charset="0"/>
            </a:endParaRPr>
          </a:p>
          <a:p>
            <a:pPr marL="776605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...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finally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balanceChangeLock.unlock();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75" dirty="0"/>
              <a:t>Avoiding</a:t>
            </a:r>
            <a:r>
              <a:rPr spc="-20" dirty="0"/>
              <a:t> </a:t>
            </a:r>
            <a:r>
              <a:rPr spc="165" dirty="0"/>
              <a:t>Deadlocks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037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488" y="138337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36444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488" y="3041387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488" y="372813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488" y="439527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Arial"/>
                <a:cs typeface="Arial"/>
              </a:rPr>
              <a:t>How </a:t>
            </a:r>
            <a:r>
              <a:rPr spc="15" dirty="0">
                <a:latin typeface="Arial"/>
                <a:cs typeface="Arial"/>
              </a:rPr>
              <a:t>can we </a:t>
            </a:r>
            <a:r>
              <a:rPr spc="10" dirty="0">
                <a:latin typeface="Arial"/>
                <a:cs typeface="Arial"/>
              </a:rPr>
              <a:t>wait for the </a:t>
            </a:r>
            <a:r>
              <a:rPr spc="15" dirty="0">
                <a:latin typeface="Arial"/>
                <a:cs typeface="Arial"/>
              </a:rPr>
              <a:t>balance </a:t>
            </a:r>
            <a:r>
              <a:rPr spc="10" dirty="0">
                <a:latin typeface="Arial"/>
                <a:cs typeface="Arial"/>
              </a:rPr>
              <a:t>to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grow?</a:t>
            </a:r>
          </a:p>
          <a:p>
            <a:pPr marL="12700" marR="5080">
              <a:lnSpc>
                <a:spcPct val="119300"/>
              </a:lnSpc>
              <a:spcBef>
                <a:spcPts val="425"/>
              </a:spcBef>
            </a:pPr>
            <a:r>
              <a:rPr spc="20" dirty="0">
                <a:latin typeface="Arial"/>
                <a:cs typeface="Arial"/>
              </a:rPr>
              <a:t>We </a:t>
            </a:r>
            <a:r>
              <a:rPr spc="10" dirty="0">
                <a:latin typeface="Arial"/>
                <a:cs typeface="Arial"/>
              </a:rPr>
              <a:t>can’t simply call sleep inside </a:t>
            </a:r>
            <a:r>
              <a:rPr spc="15" dirty="0"/>
              <a:t>withdraw</a:t>
            </a:r>
            <a:r>
              <a:rPr spc="-565" dirty="0"/>
              <a:t> </a:t>
            </a:r>
            <a:r>
              <a:rPr spc="15" dirty="0">
                <a:latin typeface="Arial"/>
                <a:cs typeface="Arial"/>
              </a:rPr>
              <a:t>method;  </a:t>
            </a:r>
            <a:r>
              <a:rPr spc="10" dirty="0">
                <a:latin typeface="Arial"/>
                <a:cs typeface="Arial"/>
              </a:rPr>
              <a:t>thread will block all other threads that </a:t>
            </a:r>
            <a:r>
              <a:rPr spc="15" dirty="0">
                <a:latin typeface="Arial"/>
                <a:cs typeface="Arial"/>
              </a:rPr>
              <a:t>want </a:t>
            </a:r>
            <a:r>
              <a:rPr spc="10" dirty="0">
                <a:latin typeface="Arial"/>
                <a:cs typeface="Arial"/>
              </a:rPr>
              <a:t>to </a:t>
            </a:r>
            <a:r>
              <a:rPr spc="15" dirty="0">
                <a:latin typeface="Arial"/>
                <a:cs typeface="Arial"/>
              </a:rPr>
              <a:t>use  </a:t>
            </a:r>
            <a:r>
              <a:rPr spc="15" dirty="0"/>
              <a:t>balanceChangeLock</a:t>
            </a:r>
            <a:r>
              <a:rPr spc="15" dirty="0">
                <a:latin typeface="Arial"/>
                <a:cs typeface="Arial"/>
              </a:rPr>
              <a:t>.</a:t>
            </a:r>
          </a:p>
          <a:p>
            <a:pPr marL="12700" marR="709295">
              <a:lnSpc>
                <a:spcPct val="121200"/>
              </a:lnSpc>
              <a:spcBef>
                <a:spcPts val="385"/>
              </a:spcBef>
            </a:pPr>
            <a:r>
              <a:rPr spc="10" dirty="0">
                <a:latin typeface="Arial"/>
                <a:cs typeface="Arial"/>
              </a:rPr>
              <a:t>In particular, </a:t>
            </a:r>
            <a:r>
              <a:rPr spc="15" dirty="0">
                <a:latin typeface="Arial"/>
                <a:cs typeface="Arial"/>
              </a:rPr>
              <a:t>no </a:t>
            </a:r>
            <a:r>
              <a:rPr spc="10" dirty="0">
                <a:latin typeface="Arial"/>
                <a:cs typeface="Arial"/>
              </a:rPr>
              <a:t>other thread </a:t>
            </a:r>
            <a:r>
              <a:rPr spc="15" dirty="0">
                <a:latin typeface="Arial"/>
                <a:cs typeface="Arial"/>
              </a:rPr>
              <a:t>can </a:t>
            </a:r>
            <a:r>
              <a:rPr spc="10" dirty="0">
                <a:latin typeface="Arial"/>
                <a:cs typeface="Arial"/>
              </a:rPr>
              <a:t>successfully  </a:t>
            </a:r>
            <a:r>
              <a:rPr spc="15" dirty="0">
                <a:latin typeface="Arial"/>
                <a:cs typeface="Arial"/>
              </a:rPr>
              <a:t>execute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15" dirty="0"/>
              <a:t>deposit</a:t>
            </a:r>
            <a:r>
              <a:rPr spc="15" dirty="0">
                <a:latin typeface="Arial"/>
                <a:cs typeface="Arial"/>
              </a:rPr>
              <a:t>.</a:t>
            </a:r>
          </a:p>
          <a:p>
            <a:pPr marL="12700" marR="125095">
              <a:lnSpc>
                <a:spcPct val="121200"/>
              </a:lnSpc>
              <a:spcBef>
                <a:spcPts val="385"/>
              </a:spcBef>
            </a:pPr>
            <a:r>
              <a:rPr spc="15" dirty="0">
                <a:latin typeface="Arial"/>
                <a:cs typeface="Arial"/>
              </a:rPr>
              <a:t>Other </a:t>
            </a:r>
            <a:r>
              <a:rPr spc="10" dirty="0">
                <a:latin typeface="Arial"/>
                <a:cs typeface="Arial"/>
              </a:rPr>
              <a:t>threads will call </a:t>
            </a:r>
            <a:r>
              <a:rPr spc="15" dirty="0"/>
              <a:t>deposit</a:t>
            </a:r>
            <a:r>
              <a:rPr spc="15" dirty="0">
                <a:latin typeface="Arial"/>
                <a:cs typeface="Arial"/>
              </a:rPr>
              <a:t>, </a:t>
            </a:r>
            <a:r>
              <a:rPr spc="10" dirty="0">
                <a:latin typeface="Arial"/>
                <a:cs typeface="Arial"/>
              </a:rPr>
              <a:t>but will </a:t>
            </a:r>
            <a:r>
              <a:rPr spc="15" dirty="0">
                <a:latin typeface="Arial"/>
                <a:cs typeface="Arial"/>
              </a:rPr>
              <a:t>be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blocked  </a:t>
            </a:r>
            <a:r>
              <a:rPr spc="10" dirty="0">
                <a:latin typeface="Arial"/>
                <a:cs typeface="Arial"/>
              </a:rPr>
              <a:t>until </a:t>
            </a:r>
            <a:r>
              <a:rPr spc="15" dirty="0"/>
              <a:t>withdraw</a:t>
            </a:r>
            <a:r>
              <a:rPr spc="-610" dirty="0"/>
              <a:t> </a:t>
            </a:r>
            <a:r>
              <a:rPr spc="10" dirty="0">
                <a:latin typeface="Arial"/>
                <a:cs typeface="Arial"/>
              </a:rPr>
              <a:t>exits.</a:t>
            </a:r>
          </a:p>
          <a:p>
            <a:pPr marL="12700" marR="859155">
              <a:lnSpc>
                <a:spcPct val="117400"/>
              </a:lnSpc>
              <a:spcBef>
                <a:spcPts val="540"/>
              </a:spcBef>
            </a:pPr>
            <a:r>
              <a:rPr spc="15" dirty="0">
                <a:latin typeface="Arial"/>
                <a:cs typeface="Arial"/>
              </a:rPr>
              <a:t>But </a:t>
            </a:r>
            <a:r>
              <a:rPr spc="15" dirty="0"/>
              <a:t>withdraw</a:t>
            </a:r>
            <a:r>
              <a:rPr spc="-580" dirty="0"/>
              <a:t> </a:t>
            </a:r>
            <a:r>
              <a:rPr spc="10" dirty="0">
                <a:latin typeface="Arial"/>
                <a:cs typeface="Arial"/>
              </a:rPr>
              <a:t>doesn’t exit until </a:t>
            </a:r>
            <a:r>
              <a:rPr spc="5" dirty="0">
                <a:latin typeface="Arial"/>
                <a:cs typeface="Arial"/>
              </a:rPr>
              <a:t>it </a:t>
            </a:r>
            <a:r>
              <a:rPr spc="15" dirty="0">
                <a:latin typeface="Arial"/>
                <a:cs typeface="Arial"/>
              </a:rPr>
              <a:t>has </a:t>
            </a:r>
            <a:r>
              <a:rPr spc="10" dirty="0">
                <a:latin typeface="Arial"/>
                <a:cs typeface="Arial"/>
              </a:rPr>
              <a:t>funds  available.</a:t>
            </a: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15" dirty="0">
                <a:latin typeface="Arial"/>
                <a:cs typeface="Arial"/>
              </a:rPr>
              <a:t>DEADLOCK.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Condition</a:t>
            </a:r>
            <a:r>
              <a:rPr spc="-30" dirty="0"/>
              <a:t> </a:t>
            </a:r>
            <a:r>
              <a:rPr spc="114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0626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488" y="137381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04094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6017" y="833150"/>
            <a:ext cx="5058410" cy="167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899"/>
              </a:lnSpc>
            </a:pPr>
            <a:r>
              <a:rPr sz="1700" spc="15" dirty="0">
                <a:latin typeface="Arial"/>
                <a:cs typeface="Arial"/>
              </a:rPr>
              <a:t>To overcome </a:t>
            </a:r>
            <a:r>
              <a:rPr sz="1700" spc="10" dirty="0">
                <a:latin typeface="Arial"/>
                <a:cs typeface="Arial"/>
              </a:rPr>
              <a:t>problem, </a:t>
            </a:r>
            <a:r>
              <a:rPr sz="1700" spc="15" dirty="0">
                <a:latin typeface="Arial"/>
                <a:cs typeface="Arial"/>
              </a:rPr>
              <a:t>use a </a:t>
            </a:r>
            <a:r>
              <a:rPr sz="1700" b="1" spc="15" dirty="0">
                <a:latin typeface="Arial"/>
                <a:cs typeface="Arial"/>
              </a:rPr>
              <a:t>condition </a:t>
            </a:r>
            <a:r>
              <a:rPr sz="1700" b="1" spc="10" dirty="0">
                <a:latin typeface="Arial"/>
                <a:cs typeface="Arial"/>
              </a:rPr>
              <a:t>object</a:t>
            </a:r>
            <a:r>
              <a:rPr sz="1700" spc="10" dirty="0">
                <a:latin typeface="Arial"/>
                <a:cs typeface="Arial"/>
              </a:rPr>
              <a:t>.  Condition objects allow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thread to temporarily  release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lock, </a:t>
            </a:r>
            <a:r>
              <a:rPr sz="1700" spc="15" dirty="0">
                <a:latin typeface="Arial"/>
                <a:cs typeface="Arial"/>
              </a:rPr>
              <a:t>and </a:t>
            </a:r>
            <a:r>
              <a:rPr sz="1700" spc="10" dirty="0">
                <a:latin typeface="Arial"/>
                <a:cs typeface="Arial"/>
              </a:rPr>
              <a:t>to regain the lock at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later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time.</a:t>
            </a:r>
            <a:endParaRPr sz="1700">
              <a:latin typeface="Arial"/>
              <a:cs typeface="Arial"/>
            </a:endParaRPr>
          </a:p>
          <a:p>
            <a:pPr marL="12700" marR="444500">
              <a:lnSpc>
                <a:spcPct val="117400"/>
              </a:lnSpc>
              <a:spcBef>
                <a:spcPts val="459"/>
              </a:spcBef>
            </a:pPr>
            <a:r>
              <a:rPr sz="1700" spc="15" dirty="0">
                <a:latin typeface="Arial"/>
                <a:cs typeface="Arial"/>
              </a:rPr>
              <a:t>Each </a:t>
            </a:r>
            <a:r>
              <a:rPr sz="1700" spc="10" dirty="0">
                <a:latin typeface="Arial"/>
                <a:cs typeface="Arial"/>
              </a:rPr>
              <a:t>condition object </a:t>
            </a:r>
            <a:r>
              <a:rPr sz="1700" spc="15" dirty="0">
                <a:latin typeface="Arial"/>
                <a:cs typeface="Arial"/>
              </a:rPr>
              <a:t>belongs </a:t>
            </a:r>
            <a:r>
              <a:rPr sz="1700" spc="10" dirty="0">
                <a:latin typeface="Arial"/>
                <a:cs typeface="Arial"/>
              </a:rPr>
              <a:t>to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specific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lock  object.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Condition</a:t>
            </a:r>
            <a:r>
              <a:rPr spc="-30" dirty="0"/>
              <a:t> </a:t>
            </a:r>
            <a:r>
              <a:rPr spc="114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9421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6017" y="911637"/>
            <a:ext cx="4949825" cy="59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5" dirty="0">
                <a:latin typeface="Arial"/>
                <a:cs typeface="Arial"/>
              </a:rPr>
              <a:t>You </a:t>
            </a:r>
            <a:r>
              <a:rPr sz="1700" spc="10" dirty="0">
                <a:latin typeface="Arial"/>
                <a:cs typeface="Arial"/>
              </a:rPr>
              <a:t>obtain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condition object with </a:t>
            </a:r>
            <a:r>
              <a:rPr sz="1700" spc="15" dirty="0">
                <a:latin typeface="Courier" charset="0"/>
                <a:cs typeface="Courier" charset="0"/>
              </a:rPr>
              <a:t>newCondition</a:t>
            </a:r>
            <a:endParaRPr sz="1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700" spc="15" dirty="0">
                <a:latin typeface="Arial"/>
                <a:cs typeface="Arial"/>
              </a:rPr>
              <a:t>method </a:t>
            </a:r>
            <a:r>
              <a:rPr sz="1700" spc="10" dirty="0">
                <a:latin typeface="Arial"/>
                <a:cs typeface="Arial"/>
              </a:rPr>
              <a:t>of </a:t>
            </a:r>
            <a:r>
              <a:rPr sz="1700" spc="15" dirty="0">
                <a:latin typeface="Courier" charset="0"/>
                <a:cs typeface="Courier" charset="0"/>
              </a:rPr>
              <a:t>Lock</a:t>
            </a:r>
            <a:r>
              <a:rPr sz="1700" spc="-605" dirty="0">
                <a:latin typeface="Courier" charset="0"/>
                <a:cs typeface="Courier" charset="0"/>
              </a:rPr>
              <a:t> </a:t>
            </a:r>
            <a:r>
              <a:rPr sz="1700" spc="10" dirty="0">
                <a:latin typeface="Arial"/>
                <a:cs typeface="Arial"/>
              </a:rPr>
              <a:t>interface: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608" y="1583728"/>
            <a:ext cx="5072380" cy="2079672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public class</a:t>
            </a:r>
            <a:r>
              <a:rPr sz="1000" spc="-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BankAccount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private Lock</a:t>
            </a:r>
            <a:r>
              <a:rPr sz="1000" spc="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balanceChangeLock;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private Condition</a:t>
            </a:r>
            <a:r>
              <a:rPr sz="1000" spc="4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sufficientFundsCondition;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. .</a:t>
            </a:r>
            <a:r>
              <a:rPr sz="1000" spc="-7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.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public</a:t>
            </a:r>
            <a:r>
              <a:rPr sz="1000" spc="-2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BankAccount()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538480" marR="1337945">
              <a:lnSpc>
                <a:spcPct val="103000"/>
              </a:lnSpc>
            </a:pPr>
            <a:r>
              <a:rPr sz="1000" spc="20" dirty="0">
                <a:latin typeface="Courier" charset="0"/>
                <a:cs typeface="Courier" charset="0"/>
              </a:rPr>
              <a:t>balanceChangeLock = new ReentrantLock();  sufficientFundsCondition</a:t>
            </a:r>
            <a:r>
              <a:rPr sz="1000" spc="-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=</a:t>
            </a:r>
            <a:endParaRPr sz="1000" dirty="0">
              <a:latin typeface="Courier" charset="0"/>
              <a:cs typeface="Courier" charset="0"/>
            </a:endParaRPr>
          </a:p>
          <a:p>
            <a:pPr marL="776605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balanceChangeLock.newCondition();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. .</a:t>
            </a:r>
            <a:r>
              <a:rPr sz="1000" spc="-7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.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Condition</a:t>
            </a:r>
            <a:r>
              <a:rPr spc="-30" dirty="0"/>
              <a:t> </a:t>
            </a:r>
            <a:r>
              <a:rPr spc="114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1986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488" y="167718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6017" y="832388"/>
            <a:ext cx="5217160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899"/>
              </a:lnSpc>
            </a:pPr>
            <a:r>
              <a:rPr sz="1700" spc="5" dirty="0">
                <a:latin typeface="Arial"/>
                <a:cs typeface="Arial"/>
              </a:rPr>
              <a:t>It </a:t>
            </a:r>
            <a:r>
              <a:rPr sz="1700" spc="10" dirty="0">
                <a:latin typeface="Arial"/>
                <a:cs typeface="Arial"/>
              </a:rPr>
              <a:t>is </a:t>
            </a:r>
            <a:r>
              <a:rPr sz="1700" spc="15" dirty="0">
                <a:latin typeface="Arial"/>
                <a:cs typeface="Arial"/>
              </a:rPr>
              <a:t>customary </a:t>
            </a:r>
            <a:r>
              <a:rPr sz="1700" spc="10" dirty="0">
                <a:latin typeface="Arial"/>
                <a:cs typeface="Arial"/>
              </a:rPr>
              <a:t>to give the condition object </a:t>
            </a:r>
            <a:r>
              <a:rPr sz="1700" spc="15" dirty="0">
                <a:latin typeface="Arial"/>
                <a:cs typeface="Arial"/>
              </a:rPr>
              <a:t>a name  </a:t>
            </a:r>
            <a:r>
              <a:rPr sz="1700" spc="10" dirty="0">
                <a:latin typeface="Arial"/>
                <a:cs typeface="Arial"/>
              </a:rPr>
              <a:t>that describes condition to test; e.g. “sufficient funds”.  </a:t>
            </a:r>
            <a:r>
              <a:rPr sz="1700" spc="15" dirty="0">
                <a:latin typeface="Arial"/>
                <a:cs typeface="Arial"/>
              </a:rPr>
              <a:t>You need </a:t>
            </a:r>
            <a:r>
              <a:rPr sz="1700" spc="10" dirty="0">
                <a:latin typeface="Arial"/>
                <a:cs typeface="Arial"/>
              </a:rPr>
              <a:t>to </a:t>
            </a:r>
            <a:r>
              <a:rPr sz="1700" spc="15" dirty="0">
                <a:latin typeface="Arial"/>
                <a:cs typeface="Arial"/>
              </a:rPr>
              <a:t>implement an </a:t>
            </a:r>
            <a:r>
              <a:rPr sz="1700" spc="10" dirty="0">
                <a:latin typeface="Arial"/>
                <a:cs typeface="Arial"/>
              </a:rPr>
              <a:t>appropriate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test.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Condition</a:t>
            </a:r>
            <a:r>
              <a:rPr spc="-30" dirty="0"/>
              <a:t> </a:t>
            </a:r>
            <a:r>
              <a:rPr spc="114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011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6017" y="857254"/>
            <a:ext cx="4496435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700" spc="15" dirty="0">
                <a:latin typeface="Arial"/>
                <a:cs typeface="Arial"/>
              </a:rPr>
              <a:t>As </a:t>
            </a:r>
            <a:r>
              <a:rPr sz="1700" spc="10" dirty="0">
                <a:latin typeface="Arial"/>
                <a:cs typeface="Arial"/>
              </a:rPr>
              <a:t>long </a:t>
            </a:r>
            <a:r>
              <a:rPr sz="1700" spc="15" dirty="0">
                <a:latin typeface="Arial"/>
                <a:cs typeface="Arial"/>
              </a:rPr>
              <a:t>as </a:t>
            </a:r>
            <a:r>
              <a:rPr sz="1700" spc="10" dirty="0">
                <a:latin typeface="Arial"/>
                <a:cs typeface="Arial"/>
              </a:rPr>
              <a:t>test is not fulfilled, call await </a:t>
            </a:r>
            <a:r>
              <a:rPr sz="1700" spc="15" dirty="0">
                <a:latin typeface="Arial"/>
                <a:cs typeface="Arial"/>
              </a:rPr>
              <a:t>on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the  condition</a:t>
            </a:r>
            <a:r>
              <a:rPr sz="1700" spc="434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object: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608" y="1569520"/>
            <a:ext cx="5072380" cy="2536207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05"/>
              </a:spcBef>
            </a:pPr>
            <a:r>
              <a:rPr sz="1000" spc="20" dirty="0">
                <a:latin typeface="Courier" charset="0"/>
                <a:cs typeface="Courier" charset="0"/>
              </a:rPr>
              <a:t>public void withdraw(double</a:t>
            </a:r>
            <a:r>
              <a:rPr sz="1000" spc="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amount)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99720" marR="2767965">
              <a:lnSpc>
                <a:spcPct val="103000"/>
              </a:lnSpc>
            </a:pPr>
            <a:r>
              <a:rPr sz="1000" spc="20" dirty="0">
                <a:latin typeface="Courier" charset="0"/>
                <a:cs typeface="Courier" charset="0"/>
              </a:rPr>
              <a:t>balanceChangeLock.lock();  try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while (balance &lt;</a:t>
            </a:r>
            <a:r>
              <a:rPr sz="1000" spc="-20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amount)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776605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sufficientFundsCondition.await();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. .</a:t>
            </a:r>
            <a:r>
              <a:rPr sz="1000" spc="-7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.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finally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balanceChangeLock.unlock();</a:t>
            </a:r>
            <a:endParaRPr sz="1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35" dirty="0"/>
              <a:t>Condition</a:t>
            </a:r>
            <a:r>
              <a:rPr spc="-30" dirty="0"/>
              <a:t> </a:t>
            </a:r>
            <a:r>
              <a:rPr spc="114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2891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488" y="201979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Arial"/>
                <a:cs typeface="Arial"/>
              </a:rPr>
              <a:t>Calling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15" dirty="0"/>
              <a:t>await</a:t>
            </a:r>
            <a:r>
              <a:rPr spc="15" dirty="0">
                <a:latin typeface="Arial"/>
                <a:cs typeface="Arial"/>
              </a:rPr>
              <a:t>:</a:t>
            </a:r>
          </a:p>
          <a:p>
            <a:pPr marL="407670">
              <a:lnSpc>
                <a:spcPct val="100000"/>
              </a:lnSpc>
              <a:spcBef>
                <a:spcPts val="1060"/>
              </a:spcBef>
            </a:pPr>
            <a:r>
              <a:rPr sz="1300" spc="10" dirty="0">
                <a:latin typeface="Arial"/>
                <a:cs typeface="Arial"/>
              </a:rPr>
              <a:t>Makes current thread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wait.</a:t>
            </a:r>
            <a:endParaRPr sz="13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525"/>
              </a:spcBef>
            </a:pPr>
            <a:r>
              <a:rPr sz="1300" spc="10" dirty="0">
                <a:latin typeface="Arial"/>
                <a:cs typeface="Arial"/>
              </a:rPr>
              <a:t>Allows another thread </a:t>
            </a:r>
            <a:r>
              <a:rPr sz="1300" spc="5" dirty="0">
                <a:latin typeface="Arial"/>
                <a:cs typeface="Arial"/>
              </a:rPr>
              <a:t>to </a:t>
            </a:r>
            <a:r>
              <a:rPr sz="1300" spc="10" dirty="0">
                <a:latin typeface="Arial"/>
                <a:cs typeface="Arial"/>
              </a:rPr>
              <a:t>acquire the lock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object.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pc="15" dirty="0">
                <a:latin typeface="Arial"/>
                <a:cs typeface="Arial"/>
              </a:rPr>
              <a:t>To </a:t>
            </a:r>
            <a:r>
              <a:rPr spc="10" dirty="0">
                <a:latin typeface="Arial"/>
                <a:cs typeface="Arial"/>
              </a:rPr>
              <a:t>unblock, another thread </a:t>
            </a:r>
            <a:r>
              <a:rPr spc="15" dirty="0">
                <a:latin typeface="Arial"/>
                <a:cs typeface="Arial"/>
              </a:rPr>
              <a:t>must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execute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15" dirty="0"/>
              <a:t>signalAll</a:t>
            </a:r>
            <a:r>
              <a:rPr spc="-570" dirty="0"/>
              <a:t> </a:t>
            </a:r>
            <a:r>
              <a:rPr i="1" spc="15" dirty="0">
                <a:latin typeface="Arial"/>
                <a:cs typeface="Arial"/>
              </a:rPr>
              <a:t>on </a:t>
            </a:r>
            <a:r>
              <a:rPr i="1" spc="10" dirty="0">
                <a:latin typeface="Arial"/>
                <a:cs typeface="Arial"/>
              </a:rPr>
              <a:t>the </a:t>
            </a:r>
            <a:r>
              <a:rPr i="1" spc="15" dirty="0">
                <a:latin typeface="Arial"/>
                <a:cs typeface="Arial"/>
              </a:rPr>
              <a:t>same </a:t>
            </a:r>
            <a:r>
              <a:rPr i="1" spc="10" dirty="0">
                <a:latin typeface="Arial"/>
                <a:cs typeface="Arial"/>
              </a:rPr>
              <a:t>condition object</a:t>
            </a:r>
            <a:r>
              <a:rPr spc="10" dirty="0">
                <a:latin typeface="Arial"/>
                <a:cs typeface="Arial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7608" y="2588822"/>
            <a:ext cx="5072380" cy="218650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05"/>
              </a:spcBef>
            </a:pPr>
            <a:r>
              <a:rPr sz="1000" spc="20" dirty="0">
                <a:latin typeface="Courier" charset="0"/>
                <a:cs typeface="Courier" charset="0"/>
              </a:rPr>
              <a:t>sufficientFundsCondition.signalAll();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6488" y="308917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488" y="3756301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6488" y="443324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6017" y="2926307"/>
            <a:ext cx="5132705" cy="197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9109">
              <a:lnSpc>
                <a:spcPct val="117400"/>
              </a:lnSpc>
            </a:pPr>
            <a:r>
              <a:rPr sz="1700" spc="15" dirty="0">
                <a:latin typeface="Courier" charset="0"/>
                <a:cs typeface="Courier" charset="0"/>
              </a:rPr>
              <a:t>signalAll</a:t>
            </a:r>
            <a:r>
              <a:rPr sz="1700" spc="-580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unblocks </a:t>
            </a:r>
            <a:r>
              <a:rPr sz="1700" spc="10" dirty="0">
                <a:latin typeface="Arial"/>
                <a:cs typeface="Arial"/>
              </a:rPr>
              <a:t>all threads waiting </a:t>
            </a:r>
            <a:r>
              <a:rPr sz="1700" spc="15" dirty="0">
                <a:latin typeface="Arial"/>
                <a:cs typeface="Arial"/>
              </a:rPr>
              <a:t>on </a:t>
            </a:r>
            <a:r>
              <a:rPr sz="1700" spc="10" dirty="0">
                <a:latin typeface="Arial"/>
                <a:cs typeface="Arial"/>
              </a:rPr>
              <a:t>the  condition.</a:t>
            </a:r>
            <a:endParaRPr sz="1700" dirty="0">
              <a:latin typeface="Arial"/>
              <a:cs typeface="Arial"/>
            </a:endParaRPr>
          </a:p>
          <a:p>
            <a:pPr marL="12700" marR="224790">
              <a:lnSpc>
                <a:spcPct val="117400"/>
              </a:lnSpc>
              <a:spcBef>
                <a:spcPts val="459"/>
              </a:spcBef>
            </a:pPr>
            <a:r>
              <a:rPr sz="1700" spc="15" dirty="0">
                <a:latin typeface="Courier" charset="0"/>
                <a:cs typeface="Courier" charset="0"/>
              </a:rPr>
              <a:t>signal</a:t>
            </a:r>
            <a:r>
              <a:rPr sz="1700" spc="-575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randomly </a:t>
            </a:r>
            <a:r>
              <a:rPr sz="1700" spc="10" dirty="0">
                <a:latin typeface="Arial"/>
                <a:cs typeface="Arial"/>
              </a:rPr>
              <a:t>picks just </a:t>
            </a:r>
            <a:r>
              <a:rPr sz="1700" spc="15" dirty="0">
                <a:latin typeface="Arial"/>
                <a:cs typeface="Arial"/>
              </a:rPr>
              <a:t>one </a:t>
            </a:r>
            <a:r>
              <a:rPr sz="1700" spc="10" dirty="0">
                <a:latin typeface="Arial"/>
                <a:cs typeface="Arial"/>
              </a:rPr>
              <a:t>thread waiting </a:t>
            </a:r>
            <a:r>
              <a:rPr sz="1700" spc="15" dirty="0">
                <a:latin typeface="Arial"/>
                <a:cs typeface="Arial"/>
              </a:rPr>
              <a:t>on  </a:t>
            </a:r>
            <a:r>
              <a:rPr sz="1700" spc="10" dirty="0">
                <a:latin typeface="Arial"/>
                <a:cs typeface="Arial"/>
              </a:rPr>
              <a:t>the object </a:t>
            </a:r>
            <a:r>
              <a:rPr sz="1700" spc="15" dirty="0">
                <a:latin typeface="Arial"/>
                <a:cs typeface="Arial"/>
              </a:rPr>
              <a:t>and unblocks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it.</a:t>
            </a:r>
            <a:endParaRPr sz="1700" dirty="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540"/>
              </a:spcBef>
            </a:pPr>
            <a:r>
              <a:rPr sz="1700" spc="15" dirty="0">
                <a:latin typeface="Courier" charset="0"/>
                <a:cs typeface="Courier" charset="0"/>
              </a:rPr>
              <a:t>signal</a:t>
            </a:r>
            <a:r>
              <a:rPr sz="1700" spc="-620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can be more </a:t>
            </a:r>
            <a:r>
              <a:rPr sz="1700" spc="10" dirty="0">
                <a:latin typeface="Arial"/>
                <a:cs typeface="Arial"/>
              </a:rPr>
              <a:t>efficient, but </a:t>
            </a:r>
            <a:r>
              <a:rPr sz="1700" spc="15" dirty="0">
                <a:latin typeface="Arial"/>
                <a:cs typeface="Arial"/>
              </a:rPr>
              <a:t>you need </a:t>
            </a:r>
            <a:r>
              <a:rPr sz="1700" spc="10" dirty="0">
                <a:latin typeface="Arial"/>
                <a:cs typeface="Arial"/>
              </a:rPr>
              <a:t>to </a:t>
            </a:r>
            <a:r>
              <a:rPr sz="1700" spc="15" dirty="0">
                <a:latin typeface="Arial"/>
                <a:cs typeface="Arial"/>
              </a:rPr>
              <a:t>know  </a:t>
            </a:r>
            <a:r>
              <a:rPr sz="1700" spc="10" dirty="0">
                <a:latin typeface="Arial"/>
                <a:cs typeface="Arial"/>
              </a:rPr>
              <a:t>that </a:t>
            </a:r>
            <a:r>
              <a:rPr sz="1700" i="1" spc="10" dirty="0">
                <a:latin typeface="Arial"/>
                <a:cs typeface="Arial"/>
              </a:rPr>
              <a:t>every </a:t>
            </a:r>
            <a:r>
              <a:rPr sz="1700" spc="10" dirty="0">
                <a:latin typeface="Arial"/>
                <a:cs typeface="Arial"/>
              </a:rPr>
              <a:t>waiting thread </a:t>
            </a:r>
            <a:r>
              <a:rPr sz="1700" spc="15" dirty="0">
                <a:latin typeface="Arial"/>
                <a:cs typeface="Arial"/>
              </a:rPr>
              <a:t>can</a:t>
            </a:r>
            <a:r>
              <a:rPr sz="1700" spc="10" dirty="0">
                <a:latin typeface="Arial"/>
                <a:cs typeface="Arial"/>
              </a:rPr>
              <a:t> proceed.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4" name="object 3"/>
          <p:cNvSpPr txBox="1">
            <a:spLocks/>
          </p:cNvSpPr>
          <p:nvPr/>
        </p:nvSpPr>
        <p:spPr>
          <a:xfrm>
            <a:off x="0" y="4936600"/>
            <a:ext cx="703899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122044" indent="-285750">
              <a:buFont typeface="Wingdings" charset="2"/>
              <a:buChar char="§"/>
            </a:pPr>
            <a:r>
              <a:rPr lang="en-US" sz="1700" kern="0" spc="15" smtClean="0">
                <a:latin typeface="Arial"/>
                <a:cs typeface="Arial"/>
              </a:rPr>
              <a:t>Recommendation: </a:t>
            </a:r>
            <a:r>
              <a:rPr lang="en-US" sz="1700" b="0" kern="0" spc="15" smtClean="0">
                <a:latin typeface="Arial"/>
                <a:cs typeface="Arial"/>
              </a:rPr>
              <a:t>always </a:t>
            </a:r>
            <a:r>
              <a:rPr lang="en-US" sz="1700" b="0" kern="0" spc="10" smtClean="0">
                <a:latin typeface="Arial"/>
                <a:cs typeface="Arial"/>
              </a:rPr>
              <a:t>call</a:t>
            </a:r>
            <a:r>
              <a:rPr lang="en-US" sz="1700" b="0" kern="0" spc="-50" smtClean="0">
                <a:latin typeface="Arial"/>
                <a:cs typeface="Arial"/>
              </a:rPr>
              <a:t> </a:t>
            </a:r>
            <a:r>
              <a:rPr lang="en-US" sz="1700" b="0" kern="0" spc="15" dirty="0" err="1" smtClean="0">
                <a:latin typeface="Courier" charset="0"/>
                <a:cs typeface="Courier" charset="0"/>
              </a:rPr>
              <a:t>signalAll</a:t>
            </a:r>
            <a:r>
              <a:rPr lang="en-US" sz="1700" b="0" kern="0" spc="15" dirty="0" smtClean="0">
                <a:latin typeface="Arial"/>
                <a:cs typeface="Arial"/>
              </a:rPr>
              <a:t>.</a:t>
            </a:r>
            <a:endParaRPr lang="en-US" sz="1700" kern="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95" dirty="0"/>
              <a:t>section_5/</a:t>
            </a:r>
            <a:r>
              <a:rPr spc="95" dirty="0">
                <a:solidFill>
                  <a:srgbClr val="000080"/>
                </a:solidFill>
                <a:hlinkClick r:id="rId2"/>
              </a:rPr>
              <a:t>BankAccount.java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7563" y="1563429"/>
            <a:ext cx="3593465" cy="140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241935" marR="5080">
              <a:lnSpc>
                <a:spcPts val="1390"/>
              </a:lnSpc>
              <a:spcBef>
                <a:spcPts val="45"/>
              </a:spcBef>
            </a:pPr>
            <a:r>
              <a:rPr sz="1200" spc="2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bank account has a balance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that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can be changed</a:t>
            </a:r>
            <a:r>
              <a:rPr sz="1200" spc="-1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by 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deposits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and</a:t>
            </a:r>
            <a:r>
              <a:rPr sz="1200" spc="-5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withdrawals.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35"/>
              </a:lnSpc>
            </a:pP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10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BankAccount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double</a:t>
            </a:r>
            <a:r>
              <a:rPr sz="100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balance;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1000" dirty="0">
                <a:latin typeface="Courier New"/>
                <a:cs typeface="Courier New"/>
              </a:rPr>
              <a:t>Lock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balanceChangeLock;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8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1000" dirty="0">
                <a:latin typeface="Courier New"/>
                <a:cs typeface="Courier New"/>
              </a:rPr>
              <a:t>Condition sufficientFundsCondition;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42" y="3093906"/>
            <a:ext cx="4847590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395"/>
              </a:lnSpc>
            </a:pP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Constructs a bank account with a zero</a:t>
            </a:r>
            <a:r>
              <a:rPr sz="1200" spc="-9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balance.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10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BankAccount()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balance =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241935" marR="5080">
              <a:lnSpc>
                <a:spcPts val="1160"/>
              </a:lnSpc>
              <a:spcBef>
                <a:spcPts val="50"/>
              </a:spcBef>
            </a:pPr>
            <a:r>
              <a:rPr sz="1000" dirty="0">
                <a:latin typeface="Courier New"/>
                <a:cs typeface="Courier New"/>
              </a:rPr>
              <a:t>balanceChangeLock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1000" dirty="0">
                <a:latin typeface="Courier New"/>
                <a:cs typeface="Courier New"/>
              </a:rPr>
              <a:t>ReentrantLock();  sufficientFundsCondition =</a:t>
            </a:r>
            <a:r>
              <a:rPr sz="1000" spc="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balanceChangeLock.newCondition();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480" y="974784"/>
            <a:ext cx="4005579" cy="429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770" indent="-229870">
              <a:lnSpc>
                <a:spcPts val="1180"/>
              </a:lnSpc>
              <a:buClr>
                <a:srgbClr val="0073FF"/>
              </a:buClr>
              <a:buFont typeface="Courier New"/>
              <a:buAutoNum type="arabicPlain"/>
              <a:tabLst>
                <a:tab pos="31877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00" spc="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java.util.concurrent.locks.Condition;</a:t>
            </a:r>
            <a:endParaRPr sz="1000">
              <a:latin typeface="Courier New"/>
              <a:cs typeface="Courier New"/>
            </a:endParaRPr>
          </a:p>
          <a:p>
            <a:pPr marL="318770" indent="-229870">
              <a:lnSpc>
                <a:spcPts val="1160"/>
              </a:lnSpc>
              <a:buClr>
                <a:srgbClr val="0073FF"/>
              </a:buClr>
              <a:buFont typeface="Courier New"/>
              <a:buAutoNum type="arabicPlain"/>
              <a:tabLst>
                <a:tab pos="31877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java.util.concurrent.locks.Lock;</a:t>
            </a:r>
            <a:endParaRPr sz="1000">
              <a:latin typeface="Courier New"/>
              <a:cs typeface="Courier New"/>
            </a:endParaRPr>
          </a:p>
          <a:p>
            <a:pPr marL="318770" indent="-229870">
              <a:lnSpc>
                <a:spcPts val="1160"/>
              </a:lnSpc>
              <a:buClr>
                <a:srgbClr val="0073FF"/>
              </a:buClr>
              <a:buFont typeface="Courier New"/>
              <a:buAutoNum type="arabicPlain"/>
              <a:tabLst>
                <a:tab pos="31877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0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java.util.concurrent.locks.ReentrantLock;</a:t>
            </a:r>
            <a:endParaRPr sz="1000">
              <a:latin typeface="Courier New"/>
              <a:cs typeface="Courier New"/>
            </a:endParaRPr>
          </a:p>
          <a:p>
            <a:pPr marR="3742054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endParaRPr sz="1000">
              <a:latin typeface="Courier New"/>
              <a:cs typeface="Courier New"/>
            </a:endParaRPr>
          </a:p>
          <a:p>
            <a:pPr marR="3742054" algn="ctr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1000">
              <a:latin typeface="Courier New"/>
              <a:cs typeface="Courier New"/>
            </a:endParaRPr>
          </a:p>
          <a:p>
            <a:pPr marR="3742054" algn="ctr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1000">
              <a:latin typeface="Courier New"/>
              <a:cs typeface="Courier New"/>
            </a:endParaRPr>
          </a:p>
          <a:p>
            <a:pPr marR="3742054" algn="ctr">
              <a:lnSpc>
                <a:spcPct val="100000"/>
              </a:lnSpc>
              <a:spcBef>
                <a:spcPts val="19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1000">
              <a:latin typeface="Courier New"/>
              <a:cs typeface="Courier New"/>
            </a:endParaRPr>
          </a:p>
          <a:p>
            <a:pPr marR="3742054" algn="ctr">
              <a:lnSpc>
                <a:spcPts val="1180"/>
              </a:lnSpc>
              <a:spcBef>
                <a:spcPts val="35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1000">
              <a:latin typeface="Courier New"/>
              <a:cs typeface="Courier New"/>
            </a:endParaRPr>
          </a:p>
          <a:p>
            <a:pPr marR="3742054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80"/>
              </a:lnSpc>
              <a:spcBef>
                <a:spcPts val="35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ct val="100000"/>
              </a:lnSpc>
              <a:spcBef>
                <a:spcPts val="19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ct val="100000"/>
              </a:lnSpc>
              <a:spcBef>
                <a:spcPts val="35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42" y="4594951"/>
            <a:ext cx="2696845" cy="671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370"/>
              </a:lnSpc>
            </a:pP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Deposits money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into 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bank</a:t>
            </a:r>
            <a:r>
              <a:rPr sz="120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account.</a:t>
            </a:r>
            <a:endParaRPr sz="1200">
              <a:latin typeface="Times New Roman"/>
              <a:cs typeface="Times New Roman"/>
            </a:endParaRPr>
          </a:p>
          <a:p>
            <a:pPr marL="241935">
              <a:lnSpc>
                <a:spcPts val="1415"/>
              </a:lnSpc>
            </a:pPr>
            <a:r>
              <a:rPr sz="1000" dirty="0">
                <a:latin typeface="Courier New"/>
                <a:cs typeface="Courier New"/>
              </a:rPr>
              <a:t>@param amount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amount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to deposit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00"/>
              </a:lnSpc>
            </a:pP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39065" y="905569"/>
            <a:ext cx="156978" cy="4346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29247" y="905569"/>
            <a:ext cx="166796" cy="2423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08" y="1575925"/>
            <a:ext cx="5072380" cy="1717039"/>
          </a:xfrm>
          <a:custGeom>
            <a:avLst/>
            <a:gdLst/>
            <a:ahLst/>
            <a:cxnLst/>
            <a:rect l="l" t="t" r="r" b="b"/>
            <a:pathLst>
              <a:path w="5072380" h="1717039">
                <a:moveTo>
                  <a:pt x="0" y="0"/>
                </a:moveTo>
                <a:lnTo>
                  <a:pt x="5072157" y="0"/>
                </a:lnTo>
                <a:lnTo>
                  <a:pt x="5072157" y="1716881"/>
                </a:lnTo>
                <a:lnTo>
                  <a:pt x="0" y="1716881"/>
                </a:lnTo>
                <a:lnTo>
                  <a:pt x="0" y="0"/>
                </a:lnTo>
                <a:close/>
              </a:path>
            </a:pathLst>
          </a:custGeom>
          <a:ln w="9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75" dirty="0"/>
              <a:t>Running </a:t>
            </a:r>
            <a:r>
              <a:rPr spc="130" dirty="0"/>
              <a:t>a</a:t>
            </a:r>
            <a:r>
              <a:rPr spc="-170" dirty="0"/>
              <a:t> </a:t>
            </a:r>
            <a:r>
              <a:rPr spc="125" dirty="0"/>
              <a:t>Thread</a:t>
            </a:r>
          </a:p>
        </p:txBody>
      </p:sp>
      <p:sp>
        <p:nvSpPr>
          <p:cNvPr id="4" name="object 4"/>
          <p:cNvSpPr/>
          <p:nvPr/>
        </p:nvSpPr>
        <p:spPr>
          <a:xfrm>
            <a:off x="856488" y="103142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6017" y="868558"/>
            <a:ext cx="487426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700" spc="20" dirty="0">
                <a:latin typeface="Arial"/>
                <a:cs typeface="Arial"/>
              </a:rPr>
              <a:t>A </a:t>
            </a:r>
            <a:r>
              <a:rPr sz="1700" spc="15" dirty="0">
                <a:latin typeface="Arial"/>
                <a:cs typeface="Arial"/>
              </a:rPr>
              <a:t>program </a:t>
            </a:r>
            <a:r>
              <a:rPr sz="1700" spc="10" dirty="0">
                <a:latin typeface="Arial"/>
                <a:cs typeface="Arial"/>
              </a:rPr>
              <a:t>to print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time </a:t>
            </a:r>
            <a:r>
              <a:rPr sz="1700" spc="15" dirty="0">
                <a:latin typeface="Arial"/>
                <a:cs typeface="Arial"/>
              </a:rPr>
              <a:t>stamp and </a:t>
            </a:r>
            <a:r>
              <a:rPr sz="1700" spc="10" dirty="0">
                <a:latin typeface="Arial"/>
                <a:cs typeface="Arial"/>
              </a:rPr>
              <a:t>“Hello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World”  once a second </a:t>
            </a:r>
            <a:r>
              <a:rPr sz="1700" spc="10" dirty="0">
                <a:latin typeface="Arial"/>
                <a:cs typeface="Arial"/>
              </a:rPr>
              <a:t>for ten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seconds: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57608" y="1624415"/>
          <a:ext cx="3425895" cy="163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907"/>
                <a:gridCol w="317789"/>
                <a:gridCol w="238347"/>
                <a:gridCol w="715041"/>
                <a:gridCol w="317789"/>
                <a:gridCol w="397247"/>
                <a:gridCol w="556137"/>
                <a:gridCol w="538638"/>
              </a:tblGrid>
              <a:tr h="188864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Fri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Dec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28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23:12:03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PST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2012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Hello,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World!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56972">
                <a:tc>
                  <a:txBody>
                    <a:bodyPr/>
                    <a:lstStyle/>
                    <a:p>
                      <a:pPr marL="26670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Fri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Dec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28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23:12:04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PST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2012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Hello,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World!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56972">
                <a:tc>
                  <a:txBody>
                    <a:bodyPr/>
                    <a:lstStyle/>
                    <a:p>
                      <a:pPr marL="26670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Fri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Dec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28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23:12:05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PST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2012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Hello,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World!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56971">
                <a:tc>
                  <a:txBody>
                    <a:bodyPr/>
                    <a:lstStyle/>
                    <a:p>
                      <a:pPr marL="26670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Fri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Dec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28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23:12:06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PST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2012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Hello,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World!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56971">
                <a:tc>
                  <a:txBody>
                    <a:bodyPr/>
                    <a:lstStyle/>
                    <a:p>
                      <a:pPr marL="26670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Fri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Dec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28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23:12:07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PST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2012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Hello,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World!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56972">
                <a:tc>
                  <a:txBody>
                    <a:bodyPr/>
                    <a:lstStyle/>
                    <a:p>
                      <a:pPr marL="26670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Fri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Dec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28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23:12:08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PST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2012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Hello,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World!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56971">
                <a:tc>
                  <a:txBody>
                    <a:bodyPr/>
                    <a:lstStyle/>
                    <a:p>
                      <a:pPr marL="26670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Fri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Dec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28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23:12:09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PST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2012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Hello,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World!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56971">
                <a:tc>
                  <a:txBody>
                    <a:bodyPr/>
                    <a:lstStyle/>
                    <a:p>
                      <a:pPr marL="26670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Fri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Dec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28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23:12:10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PST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2012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Hello,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World!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56972">
                <a:tc>
                  <a:txBody>
                    <a:bodyPr/>
                    <a:lstStyle/>
                    <a:p>
                      <a:pPr marL="26670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Fri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Dec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28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23:12:11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PST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2012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Hello,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World!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188864">
                <a:tc>
                  <a:txBody>
                    <a:bodyPr/>
                    <a:lstStyle/>
                    <a:p>
                      <a:pPr marL="26670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Fri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Dec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28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23:12:12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PST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2012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Hello,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150"/>
                        </a:lnSpc>
                      </a:pPr>
                      <a:r>
                        <a:rPr sz="1000" spc="20" dirty="0">
                          <a:latin typeface="Courier" charset="0"/>
                          <a:cs typeface="Courier" charset="0"/>
                        </a:rPr>
                        <a:t>World!</a:t>
                      </a:r>
                      <a:endParaRPr sz="10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480" y="219144"/>
            <a:ext cx="17907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42" y="219144"/>
            <a:ext cx="3622675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1000" dirty="0">
                <a:latin typeface="Courier New"/>
                <a:cs typeface="Courier New"/>
              </a:rPr>
              <a:t>deposit(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double</a:t>
            </a:r>
            <a:r>
              <a:rPr sz="100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amount)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 marR="1458595">
              <a:lnSpc>
                <a:spcPts val="1160"/>
              </a:lnSpc>
              <a:spcBef>
                <a:spcPts val="50"/>
              </a:spcBef>
            </a:pPr>
            <a:r>
              <a:rPr sz="1000" dirty="0">
                <a:latin typeface="Courier New"/>
                <a:cs typeface="Courier New"/>
              </a:rPr>
              <a:t>balanceChangeLock.lock(); 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try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05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71805" marR="5080">
              <a:lnSpc>
                <a:spcPts val="1160"/>
              </a:lnSpc>
              <a:spcBef>
                <a:spcPts val="50"/>
              </a:spcBef>
            </a:pPr>
            <a:r>
              <a:rPr sz="1000" dirty="0">
                <a:latin typeface="Courier New"/>
                <a:cs typeface="Courier New"/>
              </a:rPr>
              <a:t>System.out.print(</a:t>
            </a:r>
            <a:r>
              <a:rPr sz="1000" dirty="0">
                <a:solidFill>
                  <a:srgbClr val="1F9060"/>
                </a:solidFill>
                <a:latin typeface="Courier New"/>
                <a:cs typeface="Courier New"/>
              </a:rPr>
              <a:t>"Depositing " </a:t>
            </a:r>
            <a:r>
              <a:rPr sz="1000" dirty="0">
                <a:latin typeface="Courier New"/>
                <a:cs typeface="Courier New"/>
              </a:rPr>
              <a:t>+ amount); 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1000" dirty="0">
                <a:latin typeface="Courier New"/>
                <a:cs typeface="Courier New"/>
              </a:rPr>
              <a:t>newBalance = balance +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amount;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39065" y="228600"/>
            <a:ext cx="156978" cy="1049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05" dirty="0"/>
              <a:t>section_5/</a:t>
            </a:r>
            <a:r>
              <a:rPr spc="105" dirty="0">
                <a:solidFill>
                  <a:srgbClr val="000080"/>
                </a:solidFill>
                <a:hlinkClick r:id="rId2"/>
              </a:rPr>
              <a:t>BankAccountThreadRunner.java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6675" y="2946745"/>
            <a:ext cx="3469640" cy="90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1000" dirty="0">
                <a:latin typeface="Courier New"/>
                <a:cs typeface="Courier New"/>
              </a:rPr>
              <a:t>(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1000" dirty="0">
                <a:latin typeface="Courier New"/>
                <a:cs typeface="Courier New"/>
              </a:rPr>
              <a:t>i =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1000" dirty="0">
                <a:latin typeface="Courier New"/>
                <a:cs typeface="Courier New"/>
              </a:rPr>
              <a:t>; i &lt;= THREADS;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i++)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71805" marR="158750" indent="-229870">
              <a:lnSpc>
                <a:spcPts val="1160"/>
              </a:lnSpc>
              <a:spcBef>
                <a:spcPts val="50"/>
              </a:spcBef>
            </a:pPr>
            <a:r>
              <a:rPr sz="1000" dirty="0">
                <a:latin typeface="Courier New"/>
                <a:cs typeface="Courier New"/>
              </a:rPr>
              <a:t>DepositRunnable d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1000" dirty="0">
                <a:latin typeface="Courier New"/>
                <a:cs typeface="Courier New"/>
              </a:rPr>
              <a:t>DepositRunnable(  account, AMOUNT,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REPETITIONS);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05"/>
              </a:lnSpc>
            </a:pPr>
            <a:r>
              <a:rPr sz="1000" dirty="0">
                <a:latin typeface="Courier New"/>
                <a:cs typeface="Courier New"/>
              </a:rPr>
              <a:t>WithdrawRunnable w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WithdrawRunnable(</a:t>
            </a:r>
            <a:endParaRPr sz="1000">
              <a:latin typeface="Courier New"/>
              <a:cs typeface="Courier New"/>
            </a:endParaRPr>
          </a:p>
          <a:p>
            <a:pPr marL="471805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account, AMOUNT,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REPETITIONS);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6307" y="3986018"/>
            <a:ext cx="2015489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Thread dt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10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Thread(d);  Thread wt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10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Thread(w);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480" y="974784"/>
            <a:ext cx="3878579" cy="376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155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548005" indent="-459105">
              <a:lnSpc>
                <a:spcPts val="1370"/>
              </a:lnSpc>
              <a:buSzPct val="83333"/>
              <a:buFont typeface="Courier New"/>
              <a:buAutoNum type="arabicPlain" startAt="2"/>
              <a:tabLst>
                <a:tab pos="548640" algn="l"/>
              </a:tabLst>
            </a:pP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program runs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threads that deposit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withdraw</a:t>
            </a:r>
            <a:endParaRPr sz="1200">
              <a:latin typeface="Times New Roman"/>
              <a:cs typeface="Times New Roman"/>
            </a:endParaRPr>
          </a:p>
          <a:p>
            <a:pPr marL="548005" indent="-459105">
              <a:lnSpc>
                <a:spcPts val="1415"/>
              </a:lnSpc>
              <a:buSzPct val="83333"/>
              <a:buFont typeface="Courier New"/>
              <a:buAutoNum type="arabicPlain" startAt="2"/>
              <a:tabLst>
                <a:tab pos="548640" algn="l"/>
              </a:tabLst>
            </a:pP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money from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same bank</a:t>
            </a:r>
            <a:r>
              <a:rPr sz="1200" spc="-6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account.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175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100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BankAccountThreadRunner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54800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1000" dirty="0">
                <a:latin typeface="Courier New"/>
                <a:cs typeface="Courier New"/>
              </a:rPr>
              <a:t>main(String[]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args)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54800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777875" indent="-68897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9"/>
              <a:tabLst>
                <a:tab pos="778510" algn="l"/>
              </a:tabLst>
            </a:pPr>
            <a:r>
              <a:rPr sz="1000" dirty="0">
                <a:latin typeface="Courier New"/>
                <a:cs typeface="Courier New"/>
              </a:rPr>
              <a:t>BankAccount account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10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BankAccount();</a:t>
            </a:r>
            <a:endParaRPr sz="1000">
              <a:latin typeface="Courier New"/>
              <a:cs typeface="Courier New"/>
            </a:endParaRPr>
          </a:p>
          <a:p>
            <a:pPr marL="777875" indent="-76517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9"/>
              <a:tabLst>
                <a:tab pos="77851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final double </a:t>
            </a:r>
            <a:r>
              <a:rPr sz="1000" dirty="0">
                <a:latin typeface="Courier New"/>
                <a:cs typeface="Courier New"/>
              </a:rPr>
              <a:t>AMOUNT =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777875" indent="-76517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9"/>
              <a:tabLst>
                <a:tab pos="77851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1000" dirty="0">
                <a:latin typeface="Courier New"/>
                <a:cs typeface="Courier New"/>
              </a:rPr>
              <a:t>REPETITIONS =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777875" indent="-765175">
              <a:lnSpc>
                <a:spcPts val="1160"/>
              </a:lnSpc>
              <a:buClr>
                <a:srgbClr val="0073FF"/>
              </a:buClr>
              <a:buFont typeface="Courier New"/>
              <a:buAutoNum type="arabicPlain" startAt="9"/>
              <a:tabLst>
                <a:tab pos="77851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1000" dirty="0">
                <a:latin typeface="Courier New"/>
                <a:cs typeface="Courier New"/>
              </a:rPr>
              <a:t>THREADS =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6307" y="4418357"/>
            <a:ext cx="86741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dt.start();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wt.start();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80" y="4712680"/>
            <a:ext cx="86741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787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26	</a:t>
            </a: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39065" y="905573"/>
            <a:ext cx="156978" cy="3924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29247" y="905569"/>
            <a:ext cx="166796" cy="3561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437" y="4798250"/>
            <a:ext cx="124650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Program</a:t>
            </a:r>
            <a:r>
              <a:rPr sz="1450" b="1" spc="-105" dirty="0">
                <a:latin typeface="Arial"/>
                <a:cs typeface="Arial"/>
              </a:rPr>
              <a:t> </a:t>
            </a:r>
            <a:r>
              <a:rPr sz="1450" b="1" spc="-5" dirty="0">
                <a:latin typeface="Arial"/>
                <a:cs typeface="Arial"/>
              </a:rPr>
              <a:t>Run: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08" y="228581"/>
            <a:ext cx="5072380" cy="1544955"/>
          </a:xfrm>
          <a:custGeom>
            <a:avLst/>
            <a:gdLst/>
            <a:ahLst/>
            <a:cxnLst/>
            <a:rect l="l" t="t" r="r" b="b"/>
            <a:pathLst>
              <a:path w="5072380" h="1544955">
                <a:moveTo>
                  <a:pt x="5072157" y="0"/>
                </a:moveTo>
                <a:lnTo>
                  <a:pt x="5072157" y="1544678"/>
                </a:lnTo>
                <a:lnTo>
                  <a:pt x="0" y="1544678"/>
                </a:lnTo>
                <a:lnTo>
                  <a:pt x="0" y="0"/>
                </a:lnTo>
              </a:path>
            </a:pathLst>
          </a:custGeom>
          <a:ln w="9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1744" y="292385"/>
            <a:ext cx="3124200" cy="141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Courier" charset="0"/>
                <a:cs typeface="Courier" charset="0"/>
              </a:rPr>
              <a:t>Depositing 100.0, new balance is</a:t>
            </a:r>
            <a:r>
              <a:rPr sz="1000" spc="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100.0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Withdrawing 100.0, new balance is</a:t>
            </a:r>
            <a:r>
              <a:rPr sz="1000" spc="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0.0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Depositing 100.0, new balance is</a:t>
            </a:r>
            <a:r>
              <a:rPr sz="1000" spc="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100.0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Depositing 100.0, new balance is</a:t>
            </a:r>
            <a:r>
              <a:rPr sz="1000" spc="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200.0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..</a:t>
            </a:r>
            <a:r>
              <a:rPr sz="1000" spc="-7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.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Withdrawing 100.0, new balance is 100.0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Depositing 100.0, new balance is</a:t>
            </a:r>
            <a:r>
              <a:rPr sz="1000" spc="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200.0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Withdrawing 100.0, new balance is 100.0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Withdrawing 100.0, new balance is</a:t>
            </a:r>
            <a:r>
              <a:rPr sz="1000" spc="1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0.0</a:t>
            </a:r>
            <a:endParaRPr sz="10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664898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0" dirty="0"/>
              <a:t> </a:t>
            </a:r>
            <a:r>
              <a:rPr spc="25" dirty="0"/>
              <a:t>22.9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437" y="882999"/>
            <a:ext cx="5544820" cy="156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latin typeface="Arial"/>
                <a:cs typeface="Arial"/>
              </a:rPr>
              <a:t>What is the essential difference between calling </a:t>
            </a:r>
            <a:r>
              <a:rPr sz="1450" spc="-10" dirty="0">
                <a:latin typeface="Courier" charset="0"/>
                <a:cs typeface="Courier" charset="0"/>
              </a:rPr>
              <a:t>sleep</a:t>
            </a:r>
            <a:r>
              <a:rPr sz="1450" spc="-484" dirty="0">
                <a:latin typeface="Courier" charset="0"/>
                <a:cs typeface="Courier" charset="0"/>
              </a:rPr>
              <a:t> </a:t>
            </a:r>
            <a:r>
              <a:rPr sz="1450" spc="-5" dirty="0">
                <a:latin typeface="Arial"/>
                <a:cs typeface="Arial"/>
              </a:rPr>
              <a:t>and </a:t>
            </a:r>
            <a:r>
              <a:rPr sz="1450" spc="-10" dirty="0">
                <a:latin typeface="Courier" charset="0"/>
                <a:cs typeface="Courier" charset="0"/>
              </a:rPr>
              <a:t>await</a:t>
            </a:r>
            <a:r>
              <a:rPr sz="1450" spc="-10" dirty="0">
                <a:latin typeface="Arial"/>
                <a:cs typeface="Arial"/>
              </a:rPr>
              <a:t>?</a:t>
            </a:r>
            <a:endParaRPr sz="1450" dirty="0">
              <a:latin typeface="Arial"/>
              <a:cs typeface="Arial"/>
            </a:endParaRPr>
          </a:p>
          <a:p>
            <a:pPr marL="342265" marR="154940">
              <a:lnSpc>
                <a:spcPct val="119900"/>
              </a:lnSpc>
              <a:spcBef>
                <a:spcPts val="615"/>
              </a:spcBef>
            </a:pPr>
            <a:r>
              <a:rPr sz="1700" b="1" spc="15" dirty="0">
                <a:latin typeface="Arial"/>
                <a:cs typeface="Arial"/>
              </a:rPr>
              <a:t>Answer: </a:t>
            </a:r>
            <a:r>
              <a:rPr sz="1700" spc="20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sleeping thread is reactivated </a:t>
            </a:r>
            <a:r>
              <a:rPr sz="1700" spc="15" dirty="0">
                <a:latin typeface="Arial"/>
                <a:cs typeface="Arial"/>
              </a:rPr>
              <a:t>when </a:t>
            </a:r>
            <a:r>
              <a:rPr sz="1700" spc="10" dirty="0">
                <a:latin typeface="Arial"/>
                <a:cs typeface="Arial"/>
              </a:rPr>
              <a:t>the  sleep delay </a:t>
            </a:r>
            <a:r>
              <a:rPr sz="1700" spc="15" dirty="0">
                <a:latin typeface="Arial"/>
                <a:cs typeface="Arial"/>
              </a:rPr>
              <a:t>has passed. </a:t>
            </a:r>
            <a:r>
              <a:rPr sz="1700" spc="20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waiting thread is only  reactivated </a:t>
            </a:r>
            <a:r>
              <a:rPr sz="1700" spc="5" dirty="0">
                <a:latin typeface="Arial"/>
                <a:cs typeface="Arial"/>
              </a:rPr>
              <a:t>if </a:t>
            </a:r>
            <a:r>
              <a:rPr sz="1700" spc="10" dirty="0">
                <a:latin typeface="Arial"/>
                <a:cs typeface="Arial"/>
              </a:rPr>
              <a:t>another thread </a:t>
            </a:r>
            <a:r>
              <a:rPr sz="1700" spc="15" dirty="0">
                <a:latin typeface="Arial"/>
                <a:cs typeface="Arial"/>
              </a:rPr>
              <a:t>has </a:t>
            </a:r>
            <a:r>
              <a:rPr sz="1700" spc="10" dirty="0">
                <a:latin typeface="Arial"/>
                <a:cs typeface="Arial"/>
              </a:rPr>
              <a:t>called </a:t>
            </a:r>
            <a:r>
              <a:rPr sz="1700" spc="15" dirty="0">
                <a:latin typeface="Courier" charset="0"/>
                <a:cs typeface="Courier" charset="0"/>
              </a:rPr>
              <a:t>signalAll  </a:t>
            </a:r>
            <a:r>
              <a:rPr sz="1700" spc="10" dirty="0">
                <a:latin typeface="Arial"/>
                <a:cs typeface="Arial"/>
              </a:rPr>
              <a:t>or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15" dirty="0">
                <a:latin typeface="Courier" charset="0"/>
                <a:cs typeface="Courier" charset="0"/>
              </a:rPr>
              <a:t>signal</a:t>
            </a:r>
            <a:r>
              <a:rPr sz="1700" spc="15" dirty="0">
                <a:latin typeface="Arial"/>
                <a:cs typeface="Arial"/>
              </a:rPr>
              <a:t>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665152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0" dirty="0"/>
              <a:t> </a:t>
            </a:r>
            <a:r>
              <a:rPr spc="45" dirty="0"/>
              <a:t>22.10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437" y="878612"/>
            <a:ext cx="5796915" cy="1713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z="1450" spc="-10" dirty="0">
                <a:latin typeface="Arial"/>
                <a:cs typeface="Arial"/>
              </a:rPr>
              <a:t>Why </a:t>
            </a:r>
            <a:r>
              <a:rPr sz="1450" spc="-5" dirty="0">
                <a:latin typeface="Arial"/>
                <a:cs typeface="Arial"/>
              </a:rPr>
              <a:t>is the </a:t>
            </a:r>
            <a:r>
              <a:rPr sz="1450" spc="-10" dirty="0">
                <a:latin typeface="Courier" charset="0"/>
                <a:cs typeface="Courier" charset="0"/>
              </a:rPr>
              <a:t>sufficientFundsCondition</a:t>
            </a:r>
            <a:r>
              <a:rPr sz="1450" spc="-409" dirty="0">
                <a:latin typeface="Courier" charset="0"/>
                <a:cs typeface="Courier" charset="0"/>
              </a:rPr>
              <a:t> </a:t>
            </a:r>
            <a:r>
              <a:rPr sz="1450" spc="-5" dirty="0">
                <a:latin typeface="Arial"/>
                <a:cs typeface="Arial"/>
              </a:rPr>
              <a:t>object an instance variable  of the </a:t>
            </a:r>
            <a:r>
              <a:rPr sz="1450" spc="-10" dirty="0">
                <a:latin typeface="Courier" charset="0"/>
                <a:cs typeface="Courier" charset="0"/>
              </a:rPr>
              <a:t>BankAccount </a:t>
            </a:r>
            <a:r>
              <a:rPr sz="1450" spc="-5" dirty="0">
                <a:latin typeface="Arial"/>
                <a:cs typeface="Arial"/>
              </a:rPr>
              <a:t>class and not a local variable of the </a:t>
            </a:r>
            <a:r>
              <a:rPr sz="1450" spc="-10" dirty="0">
                <a:latin typeface="Courier" charset="0"/>
                <a:cs typeface="Courier" charset="0"/>
              </a:rPr>
              <a:t>withdraw  </a:t>
            </a:r>
            <a:r>
              <a:rPr sz="1450" spc="-5" dirty="0">
                <a:latin typeface="Arial"/>
                <a:cs typeface="Arial"/>
              </a:rPr>
              <a:t>and </a:t>
            </a:r>
            <a:r>
              <a:rPr sz="1450" spc="-10" dirty="0">
                <a:latin typeface="Courier" charset="0"/>
                <a:cs typeface="Courier" charset="0"/>
              </a:rPr>
              <a:t>deposit</a:t>
            </a:r>
            <a:r>
              <a:rPr sz="1450" spc="-540" dirty="0">
                <a:latin typeface="Courier" charset="0"/>
                <a:cs typeface="Courier" charset="0"/>
              </a:rPr>
              <a:t> </a:t>
            </a:r>
            <a:r>
              <a:rPr sz="1450" spc="-5" dirty="0">
                <a:latin typeface="Arial"/>
                <a:cs typeface="Arial"/>
              </a:rPr>
              <a:t>methods?</a:t>
            </a:r>
            <a:endParaRPr sz="1450" dirty="0">
              <a:latin typeface="Arial"/>
              <a:cs typeface="Arial"/>
            </a:endParaRPr>
          </a:p>
          <a:p>
            <a:pPr marL="342265" marR="664845">
              <a:lnSpc>
                <a:spcPct val="119300"/>
              </a:lnSpc>
              <a:spcBef>
                <a:spcPts val="705"/>
              </a:spcBef>
            </a:pPr>
            <a:r>
              <a:rPr sz="1700" b="1" spc="15" dirty="0">
                <a:latin typeface="Arial"/>
                <a:cs typeface="Arial"/>
              </a:rPr>
              <a:t>Answer: </a:t>
            </a:r>
            <a:r>
              <a:rPr sz="1700" spc="15" dirty="0">
                <a:latin typeface="Arial"/>
                <a:cs typeface="Arial"/>
              </a:rPr>
              <a:t>The </a:t>
            </a:r>
            <a:r>
              <a:rPr sz="1700" spc="10" dirty="0">
                <a:latin typeface="Arial"/>
                <a:cs typeface="Arial"/>
              </a:rPr>
              <a:t>calls to </a:t>
            </a:r>
            <a:r>
              <a:rPr sz="1700" spc="15" dirty="0">
                <a:latin typeface="Courier" charset="0"/>
                <a:cs typeface="Courier" charset="0"/>
              </a:rPr>
              <a:t>await </a:t>
            </a:r>
            <a:r>
              <a:rPr sz="1700" spc="15" dirty="0">
                <a:latin typeface="Arial"/>
                <a:cs typeface="Arial"/>
              </a:rPr>
              <a:t>and  </a:t>
            </a:r>
            <a:r>
              <a:rPr sz="1700" spc="15" dirty="0">
                <a:latin typeface="Courier" charset="0"/>
                <a:cs typeface="Courier" charset="0"/>
              </a:rPr>
              <a:t>signal/signalAll</a:t>
            </a:r>
            <a:r>
              <a:rPr sz="1700" spc="-575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must be made </a:t>
            </a:r>
            <a:r>
              <a:rPr sz="1700" spc="10" dirty="0">
                <a:latin typeface="Arial"/>
                <a:cs typeface="Arial"/>
              </a:rPr>
              <a:t>to the </a:t>
            </a:r>
            <a:r>
              <a:rPr sz="1700" spc="15" dirty="0">
                <a:latin typeface="Arial"/>
                <a:cs typeface="Arial"/>
              </a:rPr>
              <a:t>same  </a:t>
            </a:r>
            <a:r>
              <a:rPr sz="1700" spc="10" dirty="0">
                <a:latin typeface="Arial"/>
                <a:cs typeface="Arial"/>
              </a:rPr>
              <a:t>object.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1007512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437" y="272097"/>
            <a:ext cx="3422650" cy="68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700"/>
              </a:lnSpc>
            </a:pPr>
            <a:r>
              <a:rPr spc="85" dirty="0"/>
              <a:t>Application:</a:t>
            </a:r>
            <a:r>
              <a:rPr spc="15" dirty="0"/>
              <a:t> </a:t>
            </a:r>
            <a:r>
              <a:rPr spc="155" dirty="0"/>
              <a:t>Algorithm  </a:t>
            </a:r>
            <a:r>
              <a:rPr spc="140" dirty="0"/>
              <a:t>Animation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56488" y="136069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01801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488" y="2694961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488" y="304814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488" y="371527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6017" y="1197837"/>
            <a:ext cx="5009515" cy="298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88975">
              <a:lnSpc>
                <a:spcPct val="117400"/>
              </a:lnSpc>
            </a:pPr>
            <a:r>
              <a:rPr sz="1700" spc="15" dirty="0">
                <a:latin typeface="Arial"/>
                <a:cs typeface="Arial"/>
              </a:rPr>
              <a:t>Animation shows </a:t>
            </a:r>
            <a:r>
              <a:rPr sz="1700" spc="10" dirty="0">
                <a:latin typeface="Arial"/>
                <a:cs typeface="Arial"/>
              </a:rPr>
              <a:t>different objects </a:t>
            </a:r>
            <a:r>
              <a:rPr sz="1700" spc="15" dirty="0">
                <a:latin typeface="Arial"/>
                <a:cs typeface="Arial"/>
              </a:rPr>
              <a:t>moving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or  </a:t>
            </a:r>
            <a:r>
              <a:rPr sz="1700" spc="15" dirty="0">
                <a:latin typeface="Arial"/>
                <a:cs typeface="Arial"/>
              </a:rPr>
              <a:t>changing as </a:t>
            </a:r>
            <a:r>
              <a:rPr sz="1700" spc="10" dirty="0">
                <a:latin typeface="Arial"/>
                <a:cs typeface="Arial"/>
              </a:rPr>
              <a:t>time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progresses.</a:t>
            </a:r>
            <a:endParaRPr sz="1700" dirty="0">
              <a:latin typeface="Arial"/>
              <a:cs typeface="Arial"/>
            </a:endParaRPr>
          </a:p>
          <a:p>
            <a:pPr marL="12700" marR="27305">
              <a:lnSpc>
                <a:spcPct val="117400"/>
              </a:lnSpc>
              <a:spcBef>
                <a:spcPts val="385"/>
              </a:spcBef>
            </a:pPr>
            <a:r>
              <a:rPr sz="1700" spc="10" dirty="0">
                <a:latin typeface="Arial"/>
                <a:cs typeface="Arial"/>
              </a:rPr>
              <a:t>Often </a:t>
            </a:r>
            <a:r>
              <a:rPr sz="1700" spc="15" dirty="0">
                <a:latin typeface="Arial"/>
                <a:cs typeface="Arial"/>
              </a:rPr>
              <a:t>achieved by </a:t>
            </a:r>
            <a:r>
              <a:rPr sz="1700" spc="10" dirty="0">
                <a:latin typeface="Arial"/>
                <a:cs typeface="Arial"/>
              </a:rPr>
              <a:t>launching </a:t>
            </a:r>
            <a:r>
              <a:rPr sz="1700" spc="15" dirty="0">
                <a:latin typeface="Arial"/>
                <a:cs typeface="Arial"/>
              </a:rPr>
              <a:t>one </a:t>
            </a:r>
            <a:r>
              <a:rPr sz="1700" spc="10" dirty="0">
                <a:latin typeface="Arial"/>
                <a:cs typeface="Arial"/>
              </a:rPr>
              <a:t>or </a:t>
            </a:r>
            <a:r>
              <a:rPr sz="1700" spc="15" dirty="0">
                <a:latin typeface="Arial"/>
                <a:cs typeface="Arial"/>
              </a:rPr>
              <a:t>more </a:t>
            </a:r>
            <a:r>
              <a:rPr sz="1700" spc="10" dirty="0">
                <a:latin typeface="Arial"/>
                <a:cs typeface="Arial"/>
              </a:rPr>
              <a:t>threads  that </a:t>
            </a:r>
            <a:r>
              <a:rPr sz="1700" spc="15" dirty="0">
                <a:latin typeface="Arial"/>
                <a:cs typeface="Arial"/>
              </a:rPr>
              <a:t>compute how </a:t>
            </a:r>
            <a:r>
              <a:rPr sz="1700" spc="10" dirty="0">
                <a:latin typeface="Arial"/>
                <a:cs typeface="Arial"/>
              </a:rPr>
              <a:t>parts of the animation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change.</a:t>
            </a:r>
            <a:endParaRPr sz="1700" dirty="0">
              <a:latin typeface="Arial"/>
              <a:cs typeface="Arial"/>
            </a:endParaRPr>
          </a:p>
          <a:p>
            <a:pPr marL="12700" marR="27305">
              <a:lnSpc>
                <a:spcPct val="126899"/>
              </a:lnSpc>
              <a:spcBef>
                <a:spcPts val="345"/>
              </a:spcBef>
            </a:pPr>
            <a:r>
              <a:rPr sz="1700" spc="15" dirty="0">
                <a:latin typeface="Arial"/>
                <a:cs typeface="Arial"/>
              </a:rPr>
              <a:t>Can use Swing </a:t>
            </a:r>
            <a:r>
              <a:rPr sz="1700" spc="15" dirty="0">
                <a:latin typeface="Courier" charset="0"/>
                <a:cs typeface="Courier" charset="0"/>
              </a:rPr>
              <a:t>Timer</a:t>
            </a:r>
            <a:r>
              <a:rPr sz="1700" spc="-555" dirty="0">
                <a:latin typeface="Courier" charset="0"/>
                <a:cs typeface="Courier" charset="0"/>
              </a:rPr>
              <a:t> </a:t>
            </a:r>
            <a:r>
              <a:rPr sz="1700" spc="10" dirty="0">
                <a:latin typeface="Arial"/>
                <a:cs typeface="Arial"/>
              </a:rPr>
              <a:t>class for simple animations.  </a:t>
            </a:r>
            <a:r>
              <a:rPr sz="1700" spc="15" dirty="0">
                <a:latin typeface="Arial"/>
                <a:cs typeface="Arial"/>
              </a:rPr>
              <a:t>More advanced </a:t>
            </a:r>
            <a:r>
              <a:rPr sz="1700" spc="10" dirty="0">
                <a:latin typeface="Arial"/>
                <a:cs typeface="Arial"/>
              </a:rPr>
              <a:t>animations are best </a:t>
            </a:r>
            <a:r>
              <a:rPr sz="1700" spc="15" dirty="0">
                <a:latin typeface="Arial"/>
                <a:cs typeface="Arial"/>
              </a:rPr>
              <a:t>implemented  </a:t>
            </a:r>
            <a:r>
              <a:rPr sz="1700" spc="10" dirty="0">
                <a:latin typeface="Arial"/>
                <a:cs typeface="Arial"/>
              </a:rPr>
              <a:t>with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threads.</a:t>
            </a:r>
            <a:endParaRPr sz="1700" dirty="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459"/>
              </a:spcBef>
            </a:pPr>
            <a:r>
              <a:rPr sz="1700" spc="10" dirty="0">
                <a:latin typeface="Arial"/>
                <a:cs typeface="Arial"/>
              </a:rPr>
              <a:t>Algorithm animation helps visualize the steps in the  algorithm.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55" dirty="0"/>
              <a:t>Algorithm</a:t>
            </a:r>
            <a:r>
              <a:rPr spc="-30" dirty="0"/>
              <a:t> </a:t>
            </a:r>
            <a:r>
              <a:rPr spc="140" dirty="0"/>
              <a:t>Animation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17577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488" y="1674897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03789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488" y="269521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488" y="305821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6017" y="854715"/>
            <a:ext cx="5131435" cy="236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1765">
              <a:lnSpc>
                <a:spcPct val="117400"/>
              </a:lnSpc>
            </a:pPr>
            <a:r>
              <a:rPr sz="1700" spc="15" dirty="0">
                <a:latin typeface="Arial"/>
                <a:cs typeface="Arial"/>
              </a:rPr>
              <a:t>Runs </a:t>
            </a:r>
            <a:r>
              <a:rPr sz="1700" spc="10" dirty="0">
                <a:latin typeface="Arial"/>
                <a:cs typeface="Arial"/>
              </a:rPr>
              <a:t>in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separate thread that periodically </a:t>
            </a:r>
            <a:r>
              <a:rPr sz="1700" spc="15" dirty="0">
                <a:latin typeface="Arial"/>
                <a:cs typeface="Arial"/>
              </a:rPr>
              <a:t>updates  an image </a:t>
            </a:r>
            <a:r>
              <a:rPr sz="1700" spc="10" dirty="0">
                <a:latin typeface="Arial"/>
                <a:cs typeface="Arial"/>
              </a:rPr>
              <a:t>of the current state of the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algorithm.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700" spc="15" dirty="0">
                <a:latin typeface="Arial"/>
                <a:cs typeface="Arial"/>
              </a:rPr>
              <a:t>Then pauses so </a:t>
            </a:r>
            <a:r>
              <a:rPr sz="1700" spc="10" dirty="0">
                <a:latin typeface="Arial"/>
                <a:cs typeface="Arial"/>
              </a:rPr>
              <a:t>the user </a:t>
            </a:r>
            <a:r>
              <a:rPr sz="1700" spc="15" dirty="0">
                <a:latin typeface="Arial"/>
                <a:cs typeface="Arial"/>
              </a:rPr>
              <a:t>can view </a:t>
            </a:r>
            <a:r>
              <a:rPr sz="1700" spc="10" dirty="0">
                <a:latin typeface="Arial"/>
                <a:cs typeface="Arial"/>
              </a:rPr>
              <a:t>the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image.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459"/>
              </a:spcBef>
            </a:pPr>
            <a:r>
              <a:rPr sz="1700" spc="10" dirty="0">
                <a:latin typeface="Arial"/>
                <a:cs typeface="Arial"/>
              </a:rPr>
              <a:t>After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short time the algorithm thread </a:t>
            </a:r>
            <a:r>
              <a:rPr sz="1700" spc="15" dirty="0">
                <a:latin typeface="Arial"/>
                <a:cs typeface="Arial"/>
              </a:rPr>
              <a:t>wakes up and  </a:t>
            </a:r>
            <a:r>
              <a:rPr sz="1700" spc="10" dirty="0">
                <a:latin typeface="Arial"/>
                <a:cs typeface="Arial"/>
              </a:rPr>
              <a:t>runs to the next point of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interest.</a:t>
            </a:r>
            <a:endParaRPr sz="1700">
              <a:latin typeface="Arial"/>
              <a:cs typeface="Arial"/>
            </a:endParaRPr>
          </a:p>
          <a:p>
            <a:pPr marL="12700" marR="554355">
              <a:lnSpc>
                <a:spcPts val="2860"/>
              </a:lnSpc>
              <a:spcBef>
                <a:spcPts val="150"/>
              </a:spcBef>
            </a:pPr>
            <a:r>
              <a:rPr sz="1700" spc="15" dirty="0">
                <a:latin typeface="Arial"/>
                <a:cs typeface="Arial"/>
              </a:rPr>
              <a:t>Updates </a:t>
            </a:r>
            <a:r>
              <a:rPr sz="1700" spc="10" dirty="0">
                <a:latin typeface="Arial"/>
                <a:cs typeface="Arial"/>
              </a:rPr>
              <a:t>the </a:t>
            </a:r>
            <a:r>
              <a:rPr sz="1700" spc="15" dirty="0">
                <a:latin typeface="Arial"/>
                <a:cs typeface="Arial"/>
              </a:rPr>
              <a:t>image </a:t>
            </a:r>
            <a:r>
              <a:rPr sz="1700" spc="10" dirty="0">
                <a:latin typeface="Arial"/>
                <a:cs typeface="Arial"/>
              </a:rPr>
              <a:t>again </a:t>
            </a:r>
            <a:r>
              <a:rPr sz="1700" spc="15" dirty="0">
                <a:latin typeface="Arial"/>
                <a:cs typeface="Arial"/>
              </a:rPr>
              <a:t>and pauses </a:t>
            </a:r>
            <a:r>
              <a:rPr sz="1700" spc="10" dirty="0">
                <a:latin typeface="Arial"/>
                <a:cs typeface="Arial"/>
              </a:rPr>
              <a:t>again.  </a:t>
            </a:r>
            <a:r>
              <a:rPr sz="1700" spc="15" dirty="0">
                <a:latin typeface="Arial"/>
                <a:cs typeface="Arial"/>
              </a:rPr>
              <a:t>Repeats sequence </a:t>
            </a:r>
            <a:r>
              <a:rPr sz="1700" spc="10" dirty="0">
                <a:latin typeface="Arial"/>
                <a:cs typeface="Arial"/>
              </a:rPr>
              <a:t>until algorithm </a:t>
            </a:r>
            <a:r>
              <a:rPr sz="1700" spc="15" dirty="0">
                <a:latin typeface="Arial"/>
                <a:cs typeface="Arial"/>
              </a:rPr>
              <a:t>has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finished.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1008020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437" y="272605"/>
            <a:ext cx="3689350" cy="68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700"/>
              </a:lnSpc>
            </a:pPr>
            <a:r>
              <a:rPr spc="80" dirty="0"/>
              <a:t>Selection </a:t>
            </a:r>
            <a:r>
              <a:rPr spc="100" dirty="0"/>
              <a:t>Sort</a:t>
            </a:r>
            <a:r>
              <a:rPr spc="-60" dirty="0"/>
              <a:t> </a:t>
            </a:r>
            <a:r>
              <a:rPr spc="155" dirty="0"/>
              <a:t>Algorithm  </a:t>
            </a:r>
            <a:r>
              <a:rPr spc="140" dirty="0"/>
              <a:t>Animation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56488" y="1361207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61698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488" y="361767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6017" y="1243425"/>
            <a:ext cx="4297680" cy="313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0" dirty="0">
                <a:latin typeface="Arial"/>
                <a:cs typeface="Arial"/>
              </a:rPr>
              <a:t>Items in the algorithm’s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state:</a:t>
            </a:r>
            <a:endParaRPr sz="17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1060"/>
              </a:spcBef>
            </a:pPr>
            <a:r>
              <a:rPr sz="1300" i="1" spc="10" dirty="0">
                <a:latin typeface="Arial"/>
                <a:cs typeface="Arial"/>
              </a:rPr>
              <a:t>The array </a:t>
            </a:r>
            <a:r>
              <a:rPr sz="1300" i="1" spc="5" dirty="0">
                <a:latin typeface="Arial"/>
                <a:cs typeface="Arial"/>
              </a:rPr>
              <a:t>of</a:t>
            </a:r>
            <a:r>
              <a:rPr sz="1300" i="1" spc="-80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values.</a:t>
            </a:r>
            <a:endParaRPr sz="1300">
              <a:latin typeface="Arial"/>
              <a:cs typeface="Arial"/>
            </a:endParaRPr>
          </a:p>
          <a:p>
            <a:pPr marL="407670" marR="1237615">
              <a:lnSpc>
                <a:spcPct val="133700"/>
              </a:lnSpc>
            </a:pPr>
            <a:r>
              <a:rPr sz="1300" i="1" spc="10" dirty="0">
                <a:latin typeface="Arial"/>
                <a:cs typeface="Arial"/>
              </a:rPr>
              <a:t>The size </a:t>
            </a:r>
            <a:r>
              <a:rPr sz="1300" i="1" spc="5" dirty="0">
                <a:latin typeface="Arial"/>
                <a:cs typeface="Arial"/>
              </a:rPr>
              <a:t>of </a:t>
            </a:r>
            <a:r>
              <a:rPr sz="1300" i="1" spc="10" dirty="0">
                <a:latin typeface="Arial"/>
                <a:cs typeface="Arial"/>
              </a:rPr>
              <a:t>the already sorted</a:t>
            </a:r>
            <a:r>
              <a:rPr sz="1300" i="1" spc="-80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area.  The currently marked</a:t>
            </a:r>
            <a:r>
              <a:rPr sz="1300" i="1" spc="-70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element.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700" spc="10" dirty="0">
                <a:latin typeface="Arial"/>
                <a:cs typeface="Arial"/>
              </a:rPr>
              <a:t>This state is </a:t>
            </a:r>
            <a:r>
              <a:rPr sz="1700" spc="15" dirty="0">
                <a:latin typeface="Arial"/>
                <a:cs typeface="Arial"/>
              </a:rPr>
              <a:t>accessed by two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threads:</a:t>
            </a:r>
            <a:endParaRPr sz="1700">
              <a:latin typeface="Arial"/>
              <a:cs typeface="Arial"/>
            </a:endParaRPr>
          </a:p>
          <a:p>
            <a:pPr marL="407670" marR="1742439">
              <a:lnSpc>
                <a:spcPct val="138700"/>
              </a:lnSpc>
              <a:spcBef>
                <a:spcPts val="459"/>
              </a:spcBef>
            </a:pPr>
            <a:r>
              <a:rPr sz="1300" i="1" spc="10" dirty="0">
                <a:latin typeface="Arial"/>
                <a:cs typeface="Arial"/>
              </a:rPr>
              <a:t>One </a:t>
            </a:r>
            <a:r>
              <a:rPr sz="1300" i="1" spc="5" dirty="0">
                <a:latin typeface="Arial"/>
                <a:cs typeface="Arial"/>
              </a:rPr>
              <a:t>that </a:t>
            </a:r>
            <a:r>
              <a:rPr sz="1300" i="1" spc="10" dirty="0">
                <a:latin typeface="Arial"/>
                <a:cs typeface="Arial"/>
              </a:rPr>
              <a:t>sorts the array,</a:t>
            </a:r>
            <a:r>
              <a:rPr sz="1300" i="1" spc="-70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and  One </a:t>
            </a:r>
            <a:r>
              <a:rPr sz="1300" i="1" spc="5" dirty="0">
                <a:latin typeface="Arial"/>
                <a:cs typeface="Arial"/>
              </a:rPr>
              <a:t>that </a:t>
            </a:r>
            <a:r>
              <a:rPr sz="1300" i="1" spc="10" dirty="0">
                <a:latin typeface="Arial"/>
                <a:cs typeface="Arial"/>
              </a:rPr>
              <a:t>repaints the</a:t>
            </a:r>
            <a:r>
              <a:rPr sz="1300" i="1" spc="-65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frame.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700" spc="15" dirty="0">
                <a:latin typeface="Arial"/>
                <a:cs typeface="Arial"/>
              </a:rPr>
              <a:t>To </a:t>
            </a:r>
            <a:r>
              <a:rPr sz="1700" spc="10" dirty="0">
                <a:latin typeface="Arial"/>
                <a:cs typeface="Arial"/>
              </a:rPr>
              <a:t>visualize the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algorithm:</a:t>
            </a:r>
            <a:endParaRPr sz="1700">
              <a:latin typeface="Arial"/>
              <a:cs typeface="Arial"/>
            </a:endParaRPr>
          </a:p>
          <a:p>
            <a:pPr marL="407670" marR="5080">
              <a:lnSpc>
                <a:spcPct val="133700"/>
              </a:lnSpc>
              <a:spcBef>
                <a:spcPts val="535"/>
              </a:spcBef>
            </a:pPr>
            <a:r>
              <a:rPr sz="1300" i="1" spc="10" dirty="0">
                <a:latin typeface="Arial"/>
                <a:cs typeface="Arial"/>
              </a:rPr>
              <a:t>Show the sorted part </a:t>
            </a:r>
            <a:r>
              <a:rPr sz="1300" i="1" spc="5" dirty="0">
                <a:latin typeface="Arial"/>
                <a:cs typeface="Arial"/>
              </a:rPr>
              <a:t>of </a:t>
            </a:r>
            <a:r>
              <a:rPr sz="1300" i="1" spc="10" dirty="0">
                <a:latin typeface="Arial"/>
                <a:cs typeface="Arial"/>
              </a:rPr>
              <a:t>the array </a:t>
            </a:r>
            <a:r>
              <a:rPr sz="1300" i="1" spc="5" dirty="0">
                <a:latin typeface="Arial"/>
                <a:cs typeface="Arial"/>
              </a:rPr>
              <a:t>in </a:t>
            </a:r>
            <a:r>
              <a:rPr sz="1300" i="1" spc="10" dirty="0">
                <a:latin typeface="Arial"/>
                <a:cs typeface="Arial"/>
              </a:rPr>
              <a:t>a </a:t>
            </a:r>
            <a:r>
              <a:rPr sz="1300" i="1" spc="5" dirty="0">
                <a:latin typeface="Arial"/>
                <a:cs typeface="Arial"/>
              </a:rPr>
              <a:t>different color.  </a:t>
            </a:r>
            <a:r>
              <a:rPr sz="1300" i="1" spc="10" dirty="0">
                <a:latin typeface="Arial"/>
                <a:cs typeface="Arial"/>
              </a:rPr>
              <a:t>Mark the currently </a:t>
            </a:r>
            <a:r>
              <a:rPr sz="1300" i="1" spc="5" dirty="0">
                <a:latin typeface="Arial"/>
                <a:cs typeface="Arial"/>
              </a:rPr>
              <a:t>visited </a:t>
            </a:r>
            <a:r>
              <a:rPr sz="1300" i="1" spc="10" dirty="0">
                <a:latin typeface="Arial"/>
                <a:cs typeface="Arial"/>
              </a:rPr>
              <a:t>array element </a:t>
            </a:r>
            <a:r>
              <a:rPr sz="1300" i="1" spc="5" dirty="0">
                <a:latin typeface="Arial"/>
                <a:cs typeface="Arial"/>
              </a:rPr>
              <a:t>in</a:t>
            </a:r>
            <a:r>
              <a:rPr sz="1300" i="1" spc="-55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red.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1007004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437" y="271589"/>
            <a:ext cx="3689350" cy="68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700"/>
              </a:lnSpc>
            </a:pPr>
            <a:r>
              <a:rPr spc="80" dirty="0"/>
              <a:t>Selection </a:t>
            </a:r>
            <a:r>
              <a:rPr spc="100" dirty="0"/>
              <a:t>Sort</a:t>
            </a:r>
            <a:r>
              <a:rPr spc="-60" dirty="0"/>
              <a:t> </a:t>
            </a:r>
            <a:r>
              <a:rPr spc="155" dirty="0"/>
              <a:t>Algorithm  </a:t>
            </a:r>
            <a:r>
              <a:rPr spc="140" dirty="0"/>
              <a:t>Animation</a:t>
            </a:r>
            <a:r>
              <a:rPr spc="-50" dirty="0"/>
              <a:t> </a:t>
            </a:r>
            <a:r>
              <a:rPr spc="95" dirty="0"/>
              <a:t>Step</a:t>
            </a:r>
          </a:p>
        </p:txBody>
      </p:sp>
      <p:sp>
        <p:nvSpPr>
          <p:cNvPr id="4" name="object 2"/>
          <p:cNvSpPr/>
          <p:nvPr/>
        </p:nvSpPr>
        <p:spPr>
          <a:xfrm>
            <a:off x="706437" y="1157996"/>
            <a:ext cx="2982595" cy="3963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690337" y="5174751"/>
            <a:ext cx="283845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Figure </a:t>
            </a:r>
            <a:r>
              <a:rPr sz="1000" b="1" spc="5" dirty="0">
                <a:latin typeface="Arial"/>
                <a:cs typeface="Arial"/>
              </a:rPr>
              <a:t>3 </a:t>
            </a:r>
            <a:r>
              <a:rPr sz="1000" dirty="0">
                <a:latin typeface="Arial"/>
                <a:cs typeface="Arial"/>
              </a:rPr>
              <a:t>Selection Sort Algorithm Animation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Step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1007511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5694" y="3758176"/>
            <a:ext cx="5072380" cy="1340485"/>
          </a:xfrm>
          <a:custGeom>
            <a:avLst/>
            <a:gdLst/>
            <a:ahLst/>
            <a:cxnLst/>
            <a:rect l="l" t="t" r="r" b="b"/>
            <a:pathLst>
              <a:path w="5072380" h="1340485">
                <a:moveTo>
                  <a:pt x="0" y="0"/>
                </a:moveTo>
                <a:lnTo>
                  <a:pt x="5072157" y="0"/>
                </a:lnTo>
                <a:lnTo>
                  <a:pt x="5072157" y="1340428"/>
                </a:lnTo>
              </a:path>
            </a:pathLst>
          </a:custGeom>
          <a:ln w="9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5694" y="3758176"/>
            <a:ext cx="0" cy="1340485"/>
          </a:xfrm>
          <a:custGeom>
            <a:avLst/>
            <a:gdLst/>
            <a:ahLst/>
            <a:cxnLst/>
            <a:rect l="l" t="t" r="r" b="b"/>
            <a:pathLst>
              <a:path h="1340485">
                <a:moveTo>
                  <a:pt x="0" y="1340428"/>
                </a:moveTo>
                <a:lnTo>
                  <a:pt x="0" y="0"/>
                </a:lnTo>
              </a:path>
            </a:pathLst>
          </a:custGeom>
          <a:ln w="9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6437" y="272097"/>
            <a:ext cx="4119245" cy="68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700"/>
              </a:lnSpc>
            </a:pPr>
            <a:r>
              <a:rPr spc="80" dirty="0"/>
              <a:t>Selection </a:t>
            </a:r>
            <a:r>
              <a:rPr spc="100" dirty="0"/>
              <a:t>Sort </a:t>
            </a:r>
            <a:r>
              <a:rPr spc="155" dirty="0"/>
              <a:t>Algorithm  </a:t>
            </a:r>
            <a:r>
              <a:rPr spc="95" dirty="0"/>
              <a:t>Animation:</a:t>
            </a:r>
            <a:r>
              <a:rPr spc="-5" dirty="0"/>
              <a:t> </a:t>
            </a:r>
            <a:r>
              <a:rPr spc="120" dirty="0"/>
              <a:t>Implementation</a:t>
            </a:r>
          </a:p>
        </p:txBody>
      </p:sp>
      <p:sp>
        <p:nvSpPr>
          <p:cNvPr id="6" name="object 6"/>
          <p:cNvSpPr/>
          <p:nvPr/>
        </p:nvSpPr>
        <p:spPr>
          <a:xfrm>
            <a:off x="894574" y="1207381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4103" y="1089600"/>
            <a:ext cx="375157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5" dirty="0">
                <a:latin typeface="Arial"/>
                <a:cs typeface="Arial"/>
              </a:rPr>
              <a:t>Add </a:t>
            </a:r>
            <a:r>
              <a:rPr sz="1700" spc="10" dirty="0">
                <a:latin typeface="Arial"/>
                <a:cs typeface="Arial"/>
              </a:rPr>
              <a:t>state to the SelectionSorter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class: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5694" y="1452650"/>
            <a:ext cx="5072380" cy="1464441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247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public class</a:t>
            </a:r>
            <a:r>
              <a:rPr sz="700" spc="-7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SelectionSorter</a:t>
            </a:r>
            <a:endParaRPr sz="7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28600" marR="3214370">
              <a:lnSpc>
                <a:spcPct val="147100"/>
              </a:lnSpc>
            </a:pPr>
            <a:r>
              <a:rPr sz="700" spc="15" dirty="0">
                <a:latin typeface="Courier" charset="0"/>
                <a:cs typeface="Courier" charset="0"/>
              </a:rPr>
              <a:t>// This array is being sorted  private int[]</a:t>
            </a:r>
            <a:r>
              <a:rPr sz="700" spc="-7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a;</a:t>
            </a:r>
            <a:endParaRPr sz="700" dirty="0">
              <a:latin typeface="Courier" charset="0"/>
              <a:cs typeface="Courier" charset="0"/>
            </a:endParaRPr>
          </a:p>
          <a:p>
            <a:pPr marL="228600" marR="2047239">
              <a:lnSpc>
                <a:spcPct val="147100"/>
              </a:lnSpc>
            </a:pPr>
            <a:r>
              <a:rPr sz="700" spc="15" dirty="0">
                <a:latin typeface="Courier" charset="0"/>
                <a:cs typeface="Courier" charset="0"/>
              </a:rPr>
              <a:t>// These instance variables are needed for drawing  private int markedPosition =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-1;</a:t>
            </a:r>
            <a:endParaRPr sz="700" dirty="0">
              <a:latin typeface="Courier" charset="0"/>
              <a:cs typeface="Courier" charset="0"/>
            </a:endParaRPr>
          </a:p>
          <a:p>
            <a:pPr marL="22860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private int alreadySorted =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-1;</a:t>
            </a:r>
            <a:endParaRPr sz="700" dirty="0">
              <a:latin typeface="Courier" charset="0"/>
              <a:cs typeface="Courier" charset="0"/>
            </a:endParaRPr>
          </a:p>
          <a:p>
            <a:pPr marL="22860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. .</a:t>
            </a:r>
            <a:r>
              <a:rPr sz="700" spc="-8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.</a:t>
            </a:r>
            <a:endParaRPr sz="7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4574" y="319896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74103" y="3036102"/>
            <a:ext cx="4631055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700" spc="15" dirty="0">
                <a:latin typeface="Arial"/>
                <a:cs typeface="Arial"/>
              </a:rPr>
              <a:t>Add a component </a:t>
            </a:r>
            <a:r>
              <a:rPr sz="1700" spc="10" dirty="0">
                <a:latin typeface="Arial"/>
                <a:cs typeface="Arial"/>
              </a:rPr>
              <a:t>to the class for repainting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the  algorithm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state: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9830" y="3845881"/>
            <a:ext cx="3526154" cy="1803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public class</a:t>
            </a:r>
            <a:r>
              <a:rPr sz="700" spc="-7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SelectionSorter</a:t>
            </a:r>
            <a:endParaRPr sz="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17907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private JComponent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component;</a:t>
            </a:r>
            <a:endParaRPr sz="700" dirty="0">
              <a:latin typeface="Courier" charset="0"/>
              <a:cs typeface="Courier" charset="0"/>
            </a:endParaRPr>
          </a:p>
          <a:p>
            <a:pPr marL="17907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public SelectionSorter(int[] anArray, Jcomponent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aComponent)</a:t>
            </a:r>
            <a:endParaRPr sz="700" dirty="0">
              <a:latin typeface="Courier" charset="0"/>
              <a:cs typeface="Courier" charset="0"/>
            </a:endParaRPr>
          </a:p>
          <a:p>
            <a:pPr marL="17907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46075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a =</a:t>
            </a:r>
            <a:r>
              <a:rPr sz="700" spc="-8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anArray;</a:t>
            </a:r>
            <a:endParaRPr sz="700" dirty="0">
              <a:latin typeface="Courier" charset="0"/>
              <a:cs typeface="Courier" charset="0"/>
            </a:endParaRPr>
          </a:p>
          <a:p>
            <a:pPr marL="346075" marR="1171575">
              <a:lnSpc>
                <a:spcPct val="147100"/>
              </a:lnSpc>
            </a:pPr>
            <a:r>
              <a:rPr sz="700" spc="15" dirty="0">
                <a:latin typeface="Courier" charset="0"/>
                <a:cs typeface="Courier" charset="0"/>
              </a:rPr>
              <a:t>sortStateLock = new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ReentrantLock();  component =</a:t>
            </a:r>
            <a:r>
              <a:rPr sz="700" spc="-7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aComponent</a:t>
            </a:r>
            <a:r>
              <a:rPr sz="700" spc="15" dirty="0" smtClean="0">
                <a:latin typeface="Courier" charset="0"/>
                <a:cs typeface="Courier" charset="0"/>
              </a:rPr>
              <a:t>;</a:t>
            </a:r>
            <a:endParaRPr lang="en-US" sz="700" spc="15" dirty="0" smtClean="0">
              <a:latin typeface="Courier" charset="0"/>
              <a:cs typeface="Courier" charset="0"/>
            </a:endParaRPr>
          </a:p>
          <a:p>
            <a:pPr marL="55244" algn="ctr">
              <a:lnSpc>
                <a:spcPct val="100000"/>
              </a:lnSpc>
            </a:pPr>
            <a:r>
              <a:rPr lang="en-US" sz="700" spc="15" dirty="0">
                <a:latin typeface="Courier" charset="0"/>
                <a:cs typeface="Courier" charset="0"/>
              </a:rPr>
              <a:t>}</a:t>
            </a:r>
            <a:endParaRPr lang="en-US" sz="700" dirty="0">
              <a:latin typeface="Courier" charset="0"/>
              <a:cs typeface="Courier" charset="0"/>
            </a:endParaRPr>
          </a:p>
          <a:p>
            <a:pPr marL="166370" algn="ctr">
              <a:lnSpc>
                <a:spcPct val="100000"/>
              </a:lnSpc>
              <a:spcBef>
                <a:spcPts val="395"/>
              </a:spcBef>
            </a:pPr>
            <a:r>
              <a:rPr lang="en-US" sz="700" spc="15" dirty="0">
                <a:latin typeface="Courier" charset="0"/>
                <a:cs typeface="Courier" charset="0"/>
              </a:rPr>
              <a:t>...</a:t>
            </a:r>
            <a:endParaRPr lang="en-US" sz="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sz="700" spc="15" dirty="0">
                <a:latin typeface="Courier" charset="0"/>
                <a:cs typeface="Courier" charset="0"/>
              </a:rPr>
              <a:t>}</a:t>
            </a:r>
            <a:endParaRPr lang="en-US" sz="700" dirty="0">
              <a:latin typeface="Courier" charset="0"/>
              <a:cs typeface="Courier" charset="0"/>
            </a:endParaRPr>
          </a:p>
          <a:p>
            <a:pPr marL="346075" marR="1171575">
              <a:lnSpc>
                <a:spcPct val="147100"/>
              </a:lnSpc>
            </a:pP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80" dirty="0">
                <a:latin typeface="Trebuchet MS"/>
                <a:cs typeface="Trebuchet MS"/>
              </a:rPr>
              <a:t>GreetingRunnable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21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961" y="908540"/>
            <a:ext cx="5651500" cy="2031364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56515">
              <a:lnSpc>
                <a:spcPts val="1010"/>
              </a:lnSpc>
              <a:spcBef>
                <a:spcPts val="459"/>
              </a:spcBef>
            </a:pPr>
            <a:r>
              <a:rPr sz="850" spc="5" dirty="0">
                <a:latin typeface="Courier" charset="0"/>
                <a:cs typeface="Courier" charset="0"/>
              </a:rPr>
              <a:t>public class GreetingRunnable </a:t>
            </a:r>
            <a:r>
              <a:rPr sz="850" spc="5" dirty="0">
                <a:solidFill>
                  <a:srgbClr val="0000FF"/>
                </a:solidFill>
                <a:latin typeface="Courier" charset="0"/>
                <a:cs typeface="Courier" charset="0"/>
              </a:rPr>
              <a:t>implements</a:t>
            </a:r>
            <a:r>
              <a:rPr sz="850" spc="90" dirty="0">
                <a:solidFill>
                  <a:srgbClr val="0000FF"/>
                </a:solidFill>
                <a:latin typeface="Courier" charset="0"/>
                <a:cs typeface="Courier" charset="0"/>
              </a:rPr>
              <a:t> </a:t>
            </a:r>
            <a:r>
              <a:rPr sz="850" spc="5" dirty="0">
                <a:solidFill>
                  <a:srgbClr val="0000FF"/>
                </a:solidFill>
                <a:latin typeface="Courier" charset="0"/>
                <a:cs typeface="Courier" charset="0"/>
              </a:rPr>
              <a:t>Runnable</a:t>
            </a:r>
            <a:endParaRPr sz="850" dirty="0">
              <a:latin typeface="Courier" charset="0"/>
              <a:cs typeface="Courier" charset="0"/>
            </a:endParaRPr>
          </a:p>
          <a:p>
            <a:pPr marL="56515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5270">
              <a:lnSpc>
                <a:spcPts val="1010"/>
              </a:lnSpc>
            </a:pPr>
            <a:r>
              <a:rPr sz="850" spc="5" dirty="0">
                <a:latin typeface="Courier" charset="0"/>
                <a:cs typeface="Courier" charset="0"/>
              </a:rPr>
              <a:t>private String</a:t>
            </a:r>
            <a:r>
              <a:rPr sz="850" spc="-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greeting;</a:t>
            </a:r>
            <a:endParaRPr sz="8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255270">
              <a:lnSpc>
                <a:spcPts val="1010"/>
              </a:lnSpc>
            </a:pPr>
            <a:r>
              <a:rPr sz="850" spc="5" dirty="0">
                <a:latin typeface="Courier" charset="0"/>
                <a:cs typeface="Courier" charset="0"/>
              </a:rPr>
              <a:t>public GreetingRunnable(String</a:t>
            </a:r>
            <a:r>
              <a:rPr sz="850" spc="6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aGreeting)</a:t>
            </a:r>
            <a:endParaRPr sz="850" dirty="0">
              <a:latin typeface="Courier" charset="0"/>
              <a:cs typeface="Courier" charset="0"/>
            </a:endParaRPr>
          </a:p>
          <a:p>
            <a:pPr marL="255270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53390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greeting =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aGreeting;</a:t>
            </a:r>
            <a:endParaRPr sz="850" dirty="0">
              <a:latin typeface="Courier" charset="0"/>
              <a:cs typeface="Courier" charset="0"/>
            </a:endParaRPr>
          </a:p>
          <a:p>
            <a:pPr marL="255270">
              <a:lnSpc>
                <a:spcPts val="1010"/>
              </a:lnSpc>
            </a:pPr>
            <a:r>
              <a:rPr sz="850" spc="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255270">
              <a:lnSpc>
                <a:spcPts val="1010"/>
              </a:lnSpc>
            </a:pPr>
            <a:r>
              <a:rPr sz="850" spc="5" dirty="0">
                <a:latin typeface="Courier" charset="0"/>
                <a:cs typeface="Courier" charset="0"/>
              </a:rPr>
              <a:t>public void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run()</a:t>
            </a:r>
            <a:endParaRPr sz="850" dirty="0">
              <a:latin typeface="Courier" charset="0"/>
              <a:cs typeface="Courier" charset="0"/>
            </a:endParaRPr>
          </a:p>
          <a:p>
            <a:pPr marL="255270">
              <a:lnSpc>
                <a:spcPts val="990"/>
              </a:lnSpc>
            </a:pPr>
            <a:r>
              <a:rPr sz="850" spc="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53390">
              <a:lnSpc>
                <a:spcPts val="994"/>
              </a:lnSpc>
            </a:pPr>
            <a:r>
              <a:rPr sz="850" spc="5" dirty="0">
                <a:latin typeface="Comic Sans MS"/>
                <a:cs typeface="Comic Sans MS"/>
              </a:rPr>
              <a:t>Task</a:t>
            </a:r>
            <a:r>
              <a:rPr sz="850" spc="-60" dirty="0">
                <a:latin typeface="Comic Sans MS"/>
                <a:cs typeface="Comic Sans MS"/>
              </a:rPr>
              <a:t> </a:t>
            </a:r>
            <a:r>
              <a:rPr sz="850" spc="5" dirty="0">
                <a:latin typeface="Comic Sans MS"/>
                <a:cs typeface="Comic Sans MS"/>
              </a:rPr>
              <a:t>statements</a:t>
            </a:r>
            <a:endParaRPr sz="850" dirty="0">
              <a:latin typeface="Comic Sans MS"/>
              <a:cs typeface="Comic Sans MS"/>
            </a:endParaRPr>
          </a:p>
          <a:p>
            <a:pPr marL="453390">
              <a:lnSpc>
                <a:spcPts val="1010"/>
              </a:lnSpc>
              <a:spcBef>
                <a:spcPts val="15"/>
              </a:spcBef>
            </a:pPr>
            <a:r>
              <a:rPr sz="850" spc="5" dirty="0">
                <a:latin typeface="Courier" charset="0"/>
                <a:cs typeface="Courier" charset="0"/>
              </a:rPr>
              <a:t>. .</a:t>
            </a:r>
            <a:r>
              <a:rPr sz="850" spc="-85" dirty="0">
                <a:latin typeface="Courier" charset="0"/>
                <a:cs typeface="Courier" charset="0"/>
              </a:rPr>
              <a:t> </a:t>
            </a:r>
            <a:r>
              <a:rPr sz="850" spc="5" dirty="0">
                <a:latin typeface="Courier" charset="0"/>
                <a:cs typeface="Courier" charset="0"/>
              </a:rPr>
              <a:t>.</a:t>
            </a:r>
            <a:endParaRPr sz="850" dirty="0">
              <a:latin typeface="Courier" charset="0"/>
              <a:cs typeface="Courier" charset="0"/>
            </a:endParaRPr>
          </a:p>
          <a:p>
            <a:pPr marL="255270">
              <a:lnSpc>
                <a:spcPts val="1005"/>
              </a:lnSpc>
            </a:pPr>
            <a:r>
              <a:rPr sz="850" spc="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6515">
              <a:lnSpc>
                <a:spcPts val="1010"/>
              </a:lnSpc>
            </a:pPr>
            <a:r>
              <a:rPr sz="850" spc="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1006749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437" y="271335"/>
            <a:ext cx="4119245" cy="68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700"/>
              </a:lnSpc>
            </a:pPr>
            <a:r>
              <a:rPr spc="80" dirty="0"/>
              <a:t>Selection </a:t>
            </a:r>
            <a:r>
              <a:rPr spc="100" dirty="0"/>
              <a:t>Sort </a:t>
            </a:r>
            <a:r>
              <a:rPr spc="155" dirty="0"/>
              <a:t>Algorithm  </a:t>
            </a:r>
            <a:r>
              <a:rPr spc="95" dirty="0"/>
              <a:t>Animation:</a:t>
            </a:r>
            <a:r>
              <a:rPr spc="-5" dirty="0"/>
              <a:t> </a:t>
            </a:r>
            <a:r>
              <a:rPr spc="120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56488" y="1359936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027067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4486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pc="10" dirty="0">
                <a:latin typeface="Arial"/>
                <a:cs typeface="Arial"/>
              </a:rPr>
              <a:t>At </a:t>
            </a:r>
            <a:r>
              <a:rPr spc="15" dirty="0">
                <a:latin typeface="Arial"/>
                <a:cs typeface="Arial"/>
              </a:rPr>
              <a:t>each </a:t>
            </a:r>
            <a:r>
              <a:rPr spc="10" dirty="0">
                <a:latin typeface="Arial"/>
                <a:cs typeface="Arial"/>
              </a:rPr>
              <a:t>point of interest, algorithm </a:t>
            </a:r>
            <a:r>
              <a:rPr spc="15" dirty="0">
                <a:latin typeface="Arial"/>
                <a:cs typeface="Arial"/>
              </a:rPr>
              <a:t>needs </a:t>
            </a:r>
            <a:r>
              <a:rPr spc="10" dirty="0">
                <a:latin typeface="Arial"/>
                <a:cs typeface="Arial"/>
              </a:rPr>
              <a:t>to </a:t>
            </a:r>
            <a:r>
              <a:rPr spc="15" dirty="0">
                <a:latin typeface="Arial"/>
                <a:cs typeface="Arial"/>
              </a:rPr>
              <a:t>pause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so  </a:t>
            </a:r>
            <a:r>
              <a:rPr spc="10" dirty="0">
                <a:latin typeface="Arial"/>
                <a:cs typeface="Arial"/>
              </a:rPr>
              <a:t>user </a:t>
            </a:r>
            <a:r>
              <a:rPr spc="15" dirty="0">
                <a:latin typeface="Arial"/>
                <a:cs typeface="Arial"/>
              </a:rPr>
              <a:t>can observe </a:t>
            </a:r>
            <a:r>
              <a:rPr spc="10" dirty="0">
                <a:latin typeface="Arial"/>
                <a:cs typeface="Arial"/>
              </a:rPr>
              <a:t>the graphical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output.</a:t>
            </a:r>
          </a:p>
          <a:p>
            <a:pPr marL="12700" marR="198120">
              <a:lnSpc>
                <a:spcPct val="117400"/>
              </a:lnSpc>
              <a:spcBef>
                <a:spcPts val="459"/>
              </a:spcBef>
            </a:pPr>
            <a:r>
              <a:rPr spc="20" dirty="0">
                <a:latin typeface="Arial"/>
                <a:cs typeface="Arial"/>
              </a:rPr>
              <a:t>We </a:t>
            </a:r>
            <a:r>
              <a:rPr spc="15" dirty="0">
                <a:latin typeface="Arial"/>
                <a:cs typeface="Arial"/>
              </a:rPr>
              <a:t>need a </a:t>
            </a:r>
            <a:r>
              <a:rPr spc="15" dirty="0"/>
              <a:t>pause</a:t>
            </a:r>
            <a:r>
              <a:rPr spc="-605" dirty="0"/>
              <a:t> </a:t>
            </a:r>
            <a:r>
              <a:rPr spc="15" dirty="0">
                <a:latin typeface="Arial"/>
                <a:cs typeface="Arial"/>
              </a:rPr>
              <a:t>method </a:t>
            </a:r>
            <a:r>
              <a:rPr spc="10" dirty="0">
                <a:latin typeface="Arial"/>
                <a:cs typeface="Arial"/>
              </a:rPr>
              <a:t>that repaints </a:t>
            </a:r>
            <a:r>
              <a:rPr spc="15" dirty="0">
                <a:latin typeface="Arial"/>
                <a:cs typeface="Arial"/>
              </a:rPr>
              <a:t>component  and </a:t>
            </a:r>
            <a:r>
              <a:rPr spc="10" dirty="0">
                <a:latin typeface="Arial"/>
                <a:cs typeface="Arial"/>
              </a:rPr>
              <a:t>sleeps for </a:t>
            </a:r>
            <a:r>
              <a:rPr spc="15" dirty="0">
                <a:latin typeface="Arial"/>
                <a:cs typeface="Arial"/>
              </a:rPr>
              <a:t>a </a:t>
            </a:r>
            <a:r>
              <a:rPr spc="10" dirty="0">
                <a:latin typeface="Arial"/>
                <a:cs typeface="Arial"/>
              </a:rPr>
              <a:t>small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delay: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7608" y="2586280"/>
            <a:ext cx="5072380" cy="1002069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538480" marR="2370455" indent="-476884">
              <a:lnSpc>
                <a:spcPct val="103000"/>
              </a:lnSpc>
              <a:spcBef>
                <a:spcPts val="470"/>
              </a:spcBef>
            </a:pPr>
            <a:r>
              <a:rPr sz="1000" spc="20" dirty="0">
                <a:latin typeface="Courier" charset="0"/>
                <a:cs typeface="Courier" charset="0"/>
              </a:rPr>
              <a:t>public void pause(int steps)  throws</a:t>
            </a:r>
            <a:r>
              <a:rPr sz="1000" spc="-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InterruptedException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99720" marR="2529840">
              <a:lnSpc>
                <a:spcPct val="103000"/>
              </a:lnSpc>
            </a:pPr>
            <a:r>
              <a:rPr sz="1000" spc="20" dirty="0">
                <a:latin typeface="Courier" charset="0"/>
                <a:cs typeface="Courier" charset="0"/>
              </a:rPr>
              <a:t>component.repaint();  Thread.sleep(steps *</a:t>
            </a:r>
            <a:r>
              <a:rPr sz="1000" spc="-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DELAY);</a:t>
            </a:r>
            <a:endParaRPr sz="1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1000" spc="2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6488" y="387148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6488" y="454843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6017" y="3708627"/>
            <a:ext cx="4645660" cy="130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3685">
              <a:lnSpc>
                <a:spcPct val="117400"/>
              </a:lnSpc>
            </a:pPr>
            <a:r>
              <a:rPr sz="1700" spc="15" dirty="0">
                <a:latin typeface="Courier" charset="0"/>
                <a:cs typeface="Courier" charset="0"/>
              </a:rPr>
              <a:t>DELAY</a:t>
            </a:r>
            <a:r>
              <a:rPr sz="1700" spc="-565" dirty="0">
                <a:latin typeface="Courier" charset="0"/>
                <a:cs typeface="Courier" charset="0"/>
              </a:rPr>
              <a:t> </a:t>
            </a:r>
            <a:r>
              <a:rPr sz="1700" spc="10" dirty="0">
                <a:latin typeface="Arial"/>
                <a:cs typeface="Arial"/>
              </a:rPr>
              <a:t>is proportional to the </a:t>
            </a:r>
            <a:r>
              <a:rPr sz="1700" spc="15" dirty="0">
                <a:latin typeface="Arial"/>
                <a:cs typeface="Arial"/>
              </a:rPr>
              <a:t>number </a:t>
            </a:r>
            <a:r>
              <a:rPr sz="1700" spc="10" dirty="0">
                <a:latin typeface="Arial"/>
                <a:cs typeface="Arial"/>
              </a:rPr>
              <a:t>of steps  involved.</a:t>
            </a:r>
            <a:endParaRPr sz="1700" dirty="0">
              <a:latin typeface="Arial"/>
              <a:cs typeface="Arial"/>
            </a:endParaRPr>
          </a:p>
          <a:p>
            <a:pPr marL="12700" marR="5080">
              <a:lnSpc>
                <a:spcPct val="117400"/>
              </a:lnSpc>
              <a:spcBef>
                <a:spcPts val="540"/>
              </a:spcBef>
            </a:pPr>
            <a:r>
              <a:rPr sz="1700" spc="15" dirty="0">
                <a:latin typeface="Courier" charset="0"/>
                <a:cs typeface="Courier" charset="0"/>
              </a:rPr>
              <a:t>pause</a:t>
            </a:r>
            <a:r>
              <a:rPr sz="1700" spc="-575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should be </a:t>
            </a:r>
            <a:r>
              <a:rPr sz="1700" spc="10" dirty="0">
                <a:latin typeface="Arial"/>
                <a:cs typeface="Arial"/>
              </a:rPr>
              <a:t>called at various places in the  algorithm.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1005987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437" y="270573"/>
            <a:ext cx="4119245" cy="68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700"/>
              </a:lnSpc>
            </a:pPr>
            <a:r>
              <a:rPr spc="80" dirty="0"/>
              <a:t>Selection </a:t>
            </a:r>
            <a:r>
              <a:rPr spc="100" dirty="0"/>
              <a:t>Sort </a:t>
            </a:r>
            <a:r>
              <a:rPr spc="155" dirty="0"/>
              <a:t>Algorithm  </a:t>
            </a:r>
            <a:r>
              <a:rPr spc="95" dirty="0"/>
              <a:t>Animation:</a:t>
            </a:r>
            <a:r>
              <a:rPr spc="-5" dirty="0"/>
              <a:t> </a:t>
            </a:r>
            <a:r>
              <a:rPr spc="120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56488" y="136898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1731982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488" y="2408924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488" y="2762111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861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Arial"/>
                <a:cs typeface="Arial"/>
              </a:rPr>
              <a:t>We </a:t>
            </a:r>
            <a:r>
              <a:rPr spc="15" dirty="0">
                <a:latin typeface="Arial"/>
                <a:cs typeface="Arial"/>
              </a:rPr>
              <a:t>add a </a:t>
            </a:r>
            <a:r>
              <a:rPr spc="15" dirty="0"/>
              <a:t>draw</a:t>
            </a:r>
            <a:r>
              <a:rPr spc="-600" dirty="0"/>
              <a:t> </a:t>
            </a:r>
            <a:r>
              <a:rPr spc="15" dirty="0">
                <a:latin typeface="Arial"/>
                <a:cs typeface="Arial"/>
              </a:rPr>
              <a:t>method </a:t>
            </a:r>
            <a:r>
              <a:rPr spc="10" dirty="0">
                <a:latin typeface="Arial"/>
                <a:cs typeface="Arial"/>
              </a:rPr>
              <a:t>to the algorithm class.</a:t>
            </a:r>
          </a:p>
          <a:p>
            <a:pPr marL="12700" marR="293370">
              <a:lnSpc>
                <a:spcPct val="117400"/>
              </a:lnSpc>
              <a:spcBef>
                <a:spcPts val="459"/>
              </a:spcBef>
            </a:pPr>
            <a:r>
              <a:rPr spc="15" dirty="0"/>
              <a:t>draw</a:t>
            </a:r>
            <a:r>
              <a:rPr spc="-550" dirty="0"/>
              <a:t> </a:t>
            </a:r>
            <a:r>
              <a:rPr spc="15" dirty="0">
                <a:latin typeface="Arial"/>
                <a:cs typeface="Arial"/>
              </a:rPr>
              <a:t>draws </a:t>
            </a:r>
            <a:r>
              <a:rPr spc="10" dirty="0">
                <a:latin typeface="Arial"/>
                <a:cs typeface="Arial"/>
              </a:rPr>
              <a:t>the current state of the data structure,  highlighting items of special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interest.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pc="15" dirty="0"/>
              <a:t>draw</a:t>
            </a:r>
            <a:r>
              <a:rPr spc="-560" dirty="0"/>
              <a:t> </a:t>
            </a:r>
            <a:r>
              <a:rPr spc="10" dirty="0">
                <a:latin typeface="Arial"/>
                <a:cs typeface="Arial"/>
              </a:rPr>
              <a:t>is specific to the particular algorithm.</a:t>
            </a:r>
          </a:p>
          <a:p>
            <a:pPr marL="12700" marR="5080">
              <a:lnSpc>
                <a:spcPct val="117400"/>
              </a:lnSpc>
              <a:spcBef>
                <a:spcPts val="385"/>
              </a:spcBef>
            </a:pPr>
            <a:r>
              <a:rPr spc="10" dirty="0">
                <a:latin typeface="Arial"/>
                <a:cs typeface="Arial"/>
              </a:rPr>
              <a:t>In this case, </a:t>
            </a:r>
            <a:r>
              <a:rPr spc="15" dirty="0">
                <a:latin typeface="Arial"/>
                <a:cs typeface="Arial"/>
              </a:rPr>
              <a:t>draws </a:t>
            </a:r>
            <a:r>
              <a:rPr spc="10" dirty="0">
                <a:latin typeface="Arial"/>
                <a:cs typeface="Arial"/>
              </a:rPr>
              <a:t>the array </a:t>
            </a:r>
            <a:r>
              <a:rPr spc="15" dirty="0">
                <a:latin typeface="Arial"/>
                <a:cs typeface="Arial"/>
              </a:rPr>
              <a:t>elements as a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sequence  </a:t>
            </a:r>
            <a:r>
              <a:rPr spc="10" dirty="0">
                <a:latin typeface="Arial"/>
                <a:cs typeface="Arial"/>
              </a:rPr>
              <a:t>of sticks in different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colors:</a:t>
            </a:r>
          </a:p>
          <a:p>
            <a:pPr marL="407670" marR="2259965">
              <a:lnSpc>
                <a:spcPct val="138700"/>
              </a:lnSpc>
              <a:spcBef>
                <a:spcPts val="459"/>
              </a:spcBef>
            </a:pPr>
            <a:r>
              <a:rPr sz="1300" i="1" spc="10" dirty="0">
                <a:latin typeface="Arial"/>
                <a:cs typeface="Arial"/>
              </a:rPr>
              <a:t>The already sorted portion </a:t>
            </a:r>
            <a:r>
              <a:rPr sz="1300" i="1" spc="5" dirty="0">
                <a:latin typeface="Arial"/>
                <a:cs typeface="Arial"/>
              </a:rPr>
              <a:t>is</a:t>
            </a:r>
            <a:r>
              <a:rPr sz="1300" i="1" spc="-85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blue.  The marked position </a:t>
            </a:r>
            <a:r>
              <a:rPr sz="1300" i="1" spc="5" dirty="0">
                <a:latin typeface="Arial"/>
                <a:cs typeface="Arial"/>
              </a:rPr>
              <a:t>is</a:t>
            </a:r>
            <a:r>
              <a:rPr sz="1300" i="1" spc="-80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red.</a:t>
            </a:r>
            <a:endParaRPr sz="13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525"/>
              </a:spcBef>
            </a:pPr>
            <a:r>
              <a:rPr sz="1300" i="1" spc="10" dirty="0">
                <a:latin typeface="Arial"/>
                <a:cs typeface="Arial"/>
              </a:rPr>
              <a:t>The remainder </a:t>
            </a:r>
            <a:r>
              <a:rPr sz="1300" i="1" spc="5" dirty="0">
                <a:latin typeface="Arial"/>
                <a:cs typeface="Arial"/>
              </a:rPr>
              <a:t>is</a:t>
            </a:r>
            <a:r>
              <a:rPr sz="1300" i="1" spc="-75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black.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999891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437" y="264477"/>
            <a:ext cx="3689350" cy="68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700"/>
              </a:lnSpc>
            </a:pPr>
            <a:r>
              <a:rPr spc="80" dirty="0"/>
              <a:t>Selection </a:t>
            </a:r>
            <a:r>
              <a:rPr spc="100" dirty="0"/>
              <a:t>Sort</a:t>
            </a:r>
            <a:r>
              <a:rPr spc="-60" dirty="0"/>
              <a:t> </a:t>
            </a:r>
            <a:r>
              <a:rPr spc="155" dirty="0"/>
              <a:t>Algorithm  </a:t>
            </a:r>
            <a:r>
              <a:rPr spc="95" dirty="0"/>
              <a:t>Animation: </a:t>
            </a:r>
            <a:r>
              <a:rPr spc="50" dirty="0">
                <a:latin typeface="Trebuchet MS"/>
                <a:cs typeface="Trebuchet MS"/>
              </a:rPr>
              <a:t>draw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155" dirty="0"/>
              <a:t>Method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61" y="1235349"/>
            <a:ext cx="5651500" cy="3689350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520"/>
              </a:spcBef>
            </a:pPr>
            <a:r>
              <a:rPr sz="600" dirty="0">
                <a:latin typeface="Courier" charset="0"/>
                <a:cs typeface="Courier" charset="0"/>
              </a:rPr>
              <a:t>public void draw(Graphics2D</a:t>
            </a:r>
            <a:r>
              <a:rPr sz="600" spc="-5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g2)</a:t>
            </a:r>
          </a:p>
          <a:p>
            <a:pPr marL="56515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{</a:t>
            </a:r>
          </a:p>
          <a:p>
            <a:pPr marL="195580" marR="4464050">
              <a:lnSpc>
                <a:spcPct val="139500"/>
              </a:lnSpc>
            </a:pPr>
            <a:r>
              <a:rPr sz="600" dirty="0">
                <a:latin typeface="Courier" charset="0"/>
                <a:cs typeface="Courier" charset="0"/>
              </a:rPr>
              <a:t>sortStateLock.lock();  try</a:t>
            </a:r>
          </a:p>
          <a:p>
            <a:pPr marL="195580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{</a:t>
            </a:r>
          </a:p>
          <a:p>
            <a:pPr marL="334645" marR="3213100">
              <a:lnSpc>
                <a:spcPct val="139500"/>
              </a:lnSpc>
            </a:pPr>
            <a:r>
              <a:rPr sz="600" dirty="0">
                <a:latin typeface="Courier" charset="0"/>
                <a:cs typeface="Courier" charset="0"/>
              </a:rPr>
              <a:t>int deltaX = component.getWidth() / a.length;  for (int i = 0; i &lt; a.length;</a:t>
            </a:r>
            <a:r>
              <a:rPr sz="600" spc="-15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i++)</a:t>
            </a:r>
          </a:p>
          <a:p>
            <a:pPr marL="334645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{</a:t>
            </a:r>
          </a:p>
          <a:p>
            <a:pPr marL="473709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if (i ==</a:t>
            </a:r>
            <a:r>
              <a:rPr sz="600" spc="-30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markedPosition)</a:t>
            </a:r>
          </a:p>
          <a:p>
            <a:pPr marL="473709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{</a:t>
            </a:r>
          </a:p>
          <a:p>
            <a:pPr marR="3341370" algn="ctr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g2.setColor(Color.RED);</a:t>
            </a:r>
          </a:p>
          <a:p>
            <a:pPr marL="473709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}</a:t>
            </a:r>
          </a:p>
          <a:p>
            <a:pPr marL="473709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else if (i &lt;=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alreadySorted)</a:t>
            </a:r>
          </a:p>
          <a:p>
            <a:pPr marL="473709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{</a:t>
            </a:r>
          </a:p>
          <a:p>
            <a:pPr marR="3295015" algn="ctr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g2.setColor(Color.BLUE);</a:t>
            </a:r>
          </a:p>
          <a:p>
            <a:pPr marL="473709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}</a:t>
            </a:r>
          </a:p>
          <a:p>
            <a:pPr marL="473709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else</a:t>
            </a:r>
          </a:p>
          <a:p>
            <a:pPr marL="473709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{</a:t>
            </a:r>
          </a:p>
          <a:p>
            <a:pPr marR="3295015" algn="ctr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g.setColor(Color.BLACK);</a:t>
            </a:r>
          </a:p>
          <a:p>
            <a:pPr marL="473709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}</a:t>
            </a:r>
          </a:p>
          <a:p>
            <a:pPr marL="473709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g.drawLine(i * deltaX, 0, i * deltaX,</a:t>
            </a:r>
            <a:r>
              <a:rPr sz="600" spc="25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a[i]);</a:t>
            </a:r>
          </a:p>
          <a:p>
            <a:pPr marL="334645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}</a:t>
            </a:r>
          </a:p>
          <a:p>
            <a:pPr marL="195580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}</a:t>
            </a:r>
          </a:p>
          <a:p>
            <a:pPr marL="195580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finally</a:t>
            </a:r>
          </a:p>
          <a:p>
            <a:pPr marL="195580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{</a:t>
            </a:r>
          </a:p>
          <a:p>
            <a:pPr marL="334645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sortStateLock.unlock();</a:t>
            </a:r>
          </a:p>
          <a:p>
            <a:pPr marL="195580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}</a:t>
            </a:r>
          </a:p>
          <a:p>
            <a:pPr marL="56515">
              <a:lnSpc>
                <a:spcPct val="100000"/>
              </a:lnSpc>
              <a:spcBef>
                <a:spcPts val="284"/>
              </a:spcBef>
            </a:pPr>
            <a:r>
              <a:rPr sz="600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1000398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437" y="264985"/>
            <a:ext cx="3689350" cy="68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700"/>
              </a:lnSpc>
            </a:pPr>
            <a:r>
              <a:rPr spc="80" dirty="0"/>
              <a:t>Selection </a:t>
            </a:r>
            <a:r>
              <a:rPr spc="100" dirty="0"/>
              <a:t>Sort</a:t>
            </a:r>
            <a:r>
              <a:rPr spc="-60" dirty="0"/>
              <a:t> </a:t>
            </a:r>
            <a:r>
              <a:rPr spc="155" dirty="0"/>
              <a:t>Algorithm  </a:t>
            </a:r>
            <a:r>
              <a:rPr spc="95" dirty="0"/>
              <a:t>Animation:</a:t>
            </a:r>
            <a:r>
              <a:rPr spc="10" dirty="0"/>
              <a:t> </a:t>
            </a:r>
            <a:r>
              <a:rPr spc="175" dirty="0"/>
              <a:t>Pausing</a:t>
            </a:r>
          </a:p>
        </p:txBody>
      </p:sp>
      <p:sp>
        <p:nvSpPr>
          <p:cNvPr id="4" name="object 4"/>
          <p:cNvSpPr/>
          <p:nvPr/>
        </p:nvSpPr>
        <p:spPr>
          <a:xfrm>
            <a:off x="856488" y="135358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488" y="2010906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488" y="2678037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488" y="3335357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488" y="401229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8136" rIns="0" bIns="0" rtlCol="0">
            <a:spAutoFit/>
          </a:bodyPr>
          <a:lstStyle/>
          <a:p>
            <a:pPr marL="12700" marR="810260">
              <a:lnSpc>
                <a:spcPct val="117400"/>
              </a:lnSpc>
            </a:pPr>
            <a:r>
              <a:rPr spc="15" dirty="0">
                <a:latin typeface="Arial"/>
                <a:cs typeface="Arial"/>
              </a:rPr>
              <a:t>Update </a:t>
            </a:r>
            <a:r>
              <a:rPr spc="10" dirty="0">
                <a:latin typeface="Arial"/>
                <a:cs typeface="Arial"/>
              </a:rPr>
              <a:t>the special positions </a:t>
            </a:r>
            <a:r>
              <a:rPr spc="15" dirty="0">
                <a:latin typeface="Arial"/>
                <a:cs typeface="Arial"/>
              </a:rPr>
              <a:t>as </a:t>
            </a:r>
            <a:r>
              <a:rPr spc="10" dirty="0">
                <a:latin typeface="Arial"/>
                <a:cs typeface="Arial"/>
              </a:rPr>
              <a:t>the algorithm  progresses.</a:t>
            </a:r>
          </a:p>
          <a:p>
            <a:pPr marL="12700" marR="15875">
              <a:lnSpc>
                <a:spcPct val="117400"/>
              </a:lnSpc>
              <a:spcBef>
                <a:spcPts val="385"/>
              </a:spcBef>
            </a:pPr>
            <a:r>
              <a:rPr spc="15" dirty="0">
                <a:latin typeface="Arial"/>
                <a:cs typeface="Arial"/>
              </a:rPr>
              <a:t>Pause </a:t>
            </a:r>
            <a:r>
              <a:rPr spc="10" dirty="0">
                <a:latin typeface="Arial"/>
                <a:cs typeface="Arial"/>
              </a:rPr>
              <a:t>the animation </a:t>
            </a:r>
            <a:r>
              <a:rPr spc="15" dirty="0">
                <a:latin typeface="Arial"/>
                <a:cs typeface="Arial"/>
              </a:rPr>
              <a:t>whenever something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interesting  </a:t>
            </a:r>
            <a:r>
              <a:rPr spc="15" dirty="0">
                <a:latin typeface="Arial"/>
                <a:cs typeface="Arial"/>
              </a:rPr>
              <a:t>happens.</a:t>
            </a:r>
          </a:p>
          <a:p>
            <a:pPr marL="12700" marR="76835">
              <a:lnSpc>
                <a:spcPct val="117400"/>
              </a:lnSpc>
              <a:spcBef>
                <a:spcPts val="459"/>
              </a:spcBef>
            </a:pPr>
            <a:r>
              <a:rPr spc="15" dirty="0">
                <a:latin typeface="Arial"/>
                <a:cs typeface="Arial"/>
              </a:rPr>
              <a:t>Pause should be </a:t>
            </a:r>
            <a:r>
              <a:rPr spc="10" dirty="0">
                <a:latin typeface="Arial"/>
                <a:cs typeface="Arial"/>
              </a:rPr>
              <a:t>proportional to the </a:t>
            </a:r>
            <a:r>
              <a:rPr spc="15" dirty="0">
                <a:latin typeface="Arial"/>
                <a:cs typeface="Arial"/>
              </a:rPr>
              <a:t>number </a:t>
            </a:r>
            <a:r>
              <a:rPr spc="10" dirty="0">
                <a:latin typeface="Arial"/>
                <a:cs typeface="Arial"/>
              </a:rPr>
              <a:t>of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steps  that are being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executed.</a:t>
            </a:r>
          </a:p>
          <a:p>
            <a:pPr marL="12700" marR="407034">
              <a:lnSpc>
                <a:spcPct val="117400"/>
              </a:lnSpc>
              <a:spcBef>
                <a:spcPts val="385"/>
              </a:spcBef>
            </a:pPr>
            <a:r>
              <a:rPr spc="10" dirty="0">
                <a:latin typeface="Arial"/>
                <a:cs typeface="Arial"/>
              </a:rPr>
              <a:t>In this case, </a:t>
            </a:r>
            <a:r>
              <a:rPr spc="15" dirty="0">
                <a:latin typeface="Arial"/>
                <a:cs typeface="Arial"/>
              </a:rPr>
              <a:t>pause one </a:t>
            </a:r>
            <a:r>
              <a:rPr spc="10" dirty="0">
                <a:latin typeface="Arial"/>
                <a:cs typeface="Arial"/>
              </a:rPr>
              <a:t>unit for </a:t>
            </a:r>
            <a:r>
              <a:rPr spc="15" dirty="0">
                <a:latin typeface="Arial"/>
                <a:cs typeface="Arial"/>
              </a:rPr>
              <a:t>each </a:t>
            </a:r>
            <a:r>
              <a:rPr spc="10" dirty="0">
                <a:latin typeface="Arial"/>
                <a:cs typeface="Arial"/>
              </a:rPr>
              <a:t>visited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array  element.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pc="15" dirty="0">
                <a:latin typeface="Arial"/>
                <a:cs typeface="Arial"/>
              </a:rPr>
              <a:t>Augment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15" dirty="0"/>
              <a:t>minimumPosition</a:t>
            </a:r>
            <a:r>
              <a:rPr spc="-540" dirty="0"/>
              <a:t> </a:t>
            </a:r>
            <a:r>
              <a:rPr spc="15" dirty="0">
                <a:latin typeface="Arial"/>
                <a:cs typeface="Arial"/>
              </a:rPr>
              <a:t>and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15" dirty="0"/>
              <a:t>sort</a:t>
            </a:r>
            <a:r>
              <a:rPr spc="-540" dirty="0"/>
              <a:t> </a:t>
            </a:r>
            <a:r>
              <a:rPr spc="10" dirty="0">
                <a:latin typeface="Arial"/>
                <a:cs typeface="Arial"/>
              </a:rPr>
              <a:t>accordingly.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1350379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7608" y="4646790"/>
            <a:ext cx="5072380" cy="605155"/>
          </a:xfrm>
          <a:custGeom>
            <a:avLst/>
            <a:gdLst/>
            <a:ahLst/>
            <a:cxnLst/>
            <a:rect l="l" t="t" r="r" b="b"/>
            <a:pathLst>
              <a:path w="5072380" h="605154">
                <a:moveTo>
                  <a:pt x="0" y="0"/>
                </a:moveTo>
                <a:lnTo>
                  <a:pt x="5072157" y="0"/>
                </a:lnTo>
                <a:lnTo>
                  <a:pt x="5072157" y="605094"/>
                </a:lnTo>
              </a:path>
            </a:pathLst>
          </a:custGeom>
          <a:ln w="9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608" y="4646790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4">
                <a:moveTo>
                  <a:pt x="0" y="605094"/>
                </a:moveTo>
                <a:lnTo>
                  <a:pt x="0" y="0"/>
                </a:lnTo>
              </a:path>
            </a:pathLst>
          </a:custGeom>
          <a:ln w="9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6437" y="271589"/>
            <a:ext cx="435102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700"/>
              </a:lnSpc>
            </a:pPr>
            <a:r>
              <a:rPr spc="80" dirty="0"/>
              <a:t>Selection </a:t>
            </a:r>
            <a:r>
              <a:rPr spc="100" dirty="0"/>
              <a:t>Sort </a:t>
            </a:r>
            <a:r>
              <a:rPr spc="155" dirty="0"/>
              <a:t>Algorithm  </a:t>
            </a:r>
            <a:r>
              <a:rPr spc="95" dirty="0"/>
              <a:t>Animation: </a:t>
            </a:r>
            <a:r>
              <a:rPr spc="145" dirty="0"/>
              <a:t>Constructing</a:t>
            </a:r>
            <a:r>
              <a:rPr spc="-25" dirty="0"/>
              <a:t> </a:t>
            </a:r>
            <a:r>
              <a:rPr spc="160" dirty="0"/>
              <a:t>and  Animating</a:t>
            </a:r>
          </a:p>
        </p:txBody>
      </p:sp>
      <p:sp>
        <p:nvSpPr>
          <p:cNvPr id="6" name="object 6"/>
          <p:cNvSpPr/>
          <p:nvPr/>
        </p:nvSpPr>
        <p:spPr>
          <a:xfrm>
            <a:off x="856488" y="1713376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488" y="239031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8082" rIns="0" bIns="0" rtlCol="0">
            <a:spAutoFit/>
          </a:bodyPr>
          <a:lstStyle/>
          <a:p>
            <a:pPr marL="12700" marR="5080">
              <a:lnSpc>
                <a:spcPct val="121200"/>
              </a:lnSpc>
            </a:pPr>
            <a:r>
              <a:rPr spc="15" dirty="0"/>
              <a:t>SelectionSortComponent</a:t>
            </a:r>
            <a:r>
              <a:rPr spc="-500" dirty="0"/>
              <a:t> </a:t>
            </a:r>
            <a:r>
              <a:rPr spc="10" dirty="0">
                <a:latin typeface="Arial"/>
                <a:cs typeface="Arial"/>
              </a:rPr>
              <a:t>constructor constructs  </a:t>
            </a:r>
            <a:r>
              <a:rPr spc="15" dirty="0">
                <a:latin typeface="Arial"/>
                <a:cs typeface="Arial"/>
              </a:rPr>
              <a:t>a </a:t>
            </a:r>
            <a:r>
              <a:rPr spc="15" dirty="0"/>
              <a:t>SelectionSorter</a:t>
            </a:r>
            <a:r>
              <a:rPr spc="-585" dirty="0"/>
              <a:t> </a:t>
            </a:r>
            <a:r>
              <a:rPr spc="10" dirty="0">
                <a:latin typeface="Arial"/>
                <a:cs typeface="Arial"/>
              </a:rPr>
              <a:t>object.</a:t>
            </a:r>
          </a:p>
          <a:p>
            <a:pPr marL="12700" marR="372110">
              <a:lnSpc>
                <a:spcPct val="117400"/>
              </a:lnSpc>
              <a:spcBef>
                <a:spcPts val="459"/>
              </a:spcBef>
            </a:pPr>
            <a:r>
              <a:rPr spc="15" dirty="0">
                <a:latin typeface="Arial"/>
                <a:cs typeface="Arial"/>
              </a:rPr>
              <a:t>Using a new </a:t>
            </a:r>
            <a:r>
              <a:rPr spc="10" dirty="0">
                <a:latin typeface="Arial"/>
                <a:cs typeface="Arial"/>
              </a:rPr>
              <a:t>array </a:t>
            </a:r>
            <a:r>
              <a:rPr spc="15" dirty="0">
                <a:latin typeface="Arial"/>
                <a:cs typeface="Arial"/>
              </a:rPr>
              <a:t>and </a:t>
            </a:r>
            <a:r>
              <a:rPr spc="10" dirty="0">
                <a:latin typeface="Arial"/>
                <a:cs typeface="Arial"/>
              </a:rPr>
              <a:t>the </a:t>
            </a:r>
            <a:r>
              <a:rPr spc="15" dirty="0"/>
              <a:t>this</a:t>
            </a:r>
            <a:r>
              <a:rPr spc="-585" dirty="0"/>
              <a:t> </a:t>
            </a:r>
            <a:r>
              <a:rPr spc="10" dirty="0">
                <a:latin typeface="Arial"/>
                <a:cs typeface="Arial"/>
              </a:rPr>
              <a:t>reference to the  </a:t>
            </a:r>
            <a:r>
              <a:rPr spc="15" dirty="0">
                <a:latin typeface="Arial"/>
                <a:cs typeface="Arial"/>
              </a:rPr>
              <a:t>component </a:t>
            </a:r>
            <a:r>
              <a:rPr spc="10" dirty="0">
                <a:latin typeface="Arial"/>
                <a:cs typeface="Arial"/>
              </a:rPr>
              <a:t>that displays the sorted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values: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57608" y="2949531"/>
            <a:ext cx="5072380" cy="829653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24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public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SelectionSortComponent()</a:t>
            </a:r>
            <a:endParaRPr sz="7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28600" marR="2103120">
              <a:lnSpc>
                <a:spcPct val="147100"/>
              </a:lnSpc>
            </a:pPr>
            <a:r>
              <a:rPr sz="700" spc="15" dirty="0">
                <a:latin typeface="Courier" charset="0"/>
                <a:cs typeface="Courier" charset="0"/>
              </a:rPr>
              <a:t>int[] values = ArrayUtil.randomIntArray(30, 300);  sorter = new SelectionSorter(values,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this);</a:t>
            </a:r>
            <a:endParaRPr sz="7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6488" y="4077767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6017" y="3905062"/>
            <a:ext cx="5031105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200"/>
              </a:lnSpc>
            </a:pPr>
            <a:r>
              <a:rPr sz="1700" spc="15" dirty="0">
                <a:latin typeface="Courier" charset="0"/>
                <a:cs typeface="Courier" charset="0"/>
              </a:rPr>
              <a:t>startAnimation</a:t>
            </a:r>
            <a:r>
              <a:rPr sz="1700" spc="-545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method </a:t>
            </a:r>
            <a:r>
              <a:rPr sz="1700" spc="10" dirty="0">
                <a:latin typeface="Arial"/>
                <a:cs typeface="Arial"/>
              </a:rPr>
              <a:t>constructs </a:t>
            </a:r>
            <a:r>
              <a:rPr sz="1700" spc="15" dirty="0">
                <a:latin typeface="Arial"/>
                <a:cs typeface="Arial"/>
              </a:rPr>
              <a:t>a </a:t>
            </a:r>
            <a:r>
              <a:rPr sz="1700" spc="10" dirty="0">
                <a:latin typeface="Arial"/>
                <a:cs typeface="Arial"/>
              </a:rPr>
              <a:t>thread that  calls the sorter’s </a:t>
            </a:r>
            <a:r>
              <a:rPr sz="1700" spc="15" dirty="0">
                <a:latin typeface="Courier" charset="0"/>
                <a:cs typeface="Courier" charset="0"/>
              </a:rPr>
              <a:t>sort</a:t>
            </a:r>
            <a:r>
              <a:rPr sz="1700" spc="-600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method: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1744" y="4734496"/>
            <a:ext cx="25819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public void</a:t>
            </a:r>
            <a:r>
              <a:rPr sz="700" spc="-7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startAnimation()</a:t>
            </a:r>
            <a:endParaRPr sz="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17907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class AnimationRunnable implements</a:t>
            </a:r>
            <a:r>
              <a:rPr sz="700" spc="-5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Runnable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08" y="228593"/>
            <a:ext cx="5072380" cy="2567940"/>
          </a:xfrm>
          <a:custGeom>
            <a:avLst/>
            <a:gdLst/>
            <a:ahLst/>
            <a:cxnLst/>
            <a:rect l="l" t="t" r="r" b="b"/>
            <a:pathLst>
              <a:path w="5072380" h="2567940">
                <a:moveTo>
                  <a:pt x="5072157" y="0"/>
                </a:moveTo>
                <a:lnTo>
                  <a:pt x="5072157" y="2567680"/>
                </a:lnTo>
                <a:lnTo>
                  <a:pt x="0" y="2567680"/>
                </a:lnTo>
                <a:lnTo>
                  <a:pt x="0" y="0"/>
                </a:lnTo>
              </a:path>
            </a:pathLst>
          </a:custGeom>
          <a:ln w="981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1744" y="225266"/>
            <a:ext cx="2637155" cy="247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ct val="100000"/>
              </a:lnSpc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46075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public void</a:t>
            </a:r>
            <a:r>
              <a:rPr sz="700" spc="-75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run()</a:t>
            </a:r>
            <a:endParaRPr sz="700" dirty="0">
              <a:latin typeface="Courier" charset="0"/>
              <a:cs typeface="Courier" charset="0"/>
            </a:endParaRPr>
          </a:p>
          <a:p>
            <a:pPr marL="346075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512445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try</a:t>
            </a:r>
            <a:endParaRPr sz="700" dirty="0">
              <a:latin typeface="Courier" charset="0"/>
              <a:cs typeface="Courier" charset="0"/>
            </a:endParaRPr>
          </a:p>
          <a:p>
            <a:pPr marL="512445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67945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sorter.sort();</a:t>
            </a:r>
            <a:endParaRPr sz="700" dirty="0">
              <a:latin typeface="Courier" charset="0"/>
              <a:cs typeface="Courier" charset="0"/>
            </a:endParaRPr>
          </a:p>
          <a:p>
            <a:pPr marL="512445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512445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catch (InterruptedException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exception)</a:t>
            </a:r>
            <a:endParaRPr sz="700" dirty="0">
              <a:latin typeface="Courier" charset="0"/>
              <a:cs typeface="Courier" charset="0"/>
            </a:endParaRPr>
          </a:p>
          <a:p>
            <a:pPr marL="512445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512445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346075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17907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179070" marR="393700">
              <a:lnSpc>
                <a:spcPct val="147100"/>
              </a:lnSpc>
            </a:pPr>
            <a:r>
              <a:rPr sz="700" spc="15" dirty="0">
                <a:latin typeface="Courier" charset="0"/>
                <a:cs typeface="Courier" charset="0"/>
              </a:rPr>
              <a:t>Runnable r = new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AnimationRunnable();  Thread t = new</a:t>
            </a:r>
            <a:r>
              <a:rPr sz="700" spc="-70" dirty="0">
                <a:latin typeface="Courier" charset="0"/>
                <a:cs typeface="Courier" charset="0"/>
              </a:rPr>
              <a:t> </a:t>
            </a:r>
            <a:r>
              <a:rPr sz="700" spc="15" dirty="0">
                <a:latin typeface="Courier" charset="0"/>
                <a:cs typeface="Courier" charset="0"/>
              </a:rPr>
              <a:t>Thread(r);</a:t>
            </a:r>
            <a:endParaRPr sz="700" dirty="0">
              <a:latin typeface="Courier" charset="0"/>
              <a:cs typeface="Courier" charset="0"/>
            </a:endParaRPr>
          </a:p>
          <a:p>
            <a:pPr marL="17907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t.start();</a:t>
            </a:r>
            <a:endParaRPr sz="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700" spc="15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80" dirty="0"/>
              <a:t>section_6/</a:t>
            </a:r>
            <a:r>
              <a:rPr spc="80" dirty="0">
                <a:solidFill>
                  <a:srgbClr val="000080"/>
                </a:solidFill>
                <a:hlinkClick r:id="rId2"/>
              </a:rPr>
              <a:t>SelectionSortViewer.java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7563" y="1563429"/>
            <a:ext cx="3162935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100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SelectionSortViewer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1000" dirty="0">
                <a:latin typeface="Courier New"/>
                <a:cs typeface="Courier New"/>
              </a:rPr>
              <a:t>main(String[]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args)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71805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JFrame frame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10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JFrame();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6675" y="2455541"/>
            <a:ext cx="22447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1000" dirty="0">
                <a:latin typeface="Courier New"/>
                <a:cs typeface="Courier New"/>
              </a:rPr>
              <a:t>FRAME_WIDTH =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300</a:t>
            </a:r>
            <a:r>
              <a:rPr sz="1000" dirty="0">
                <a:latin typeface="Courier New"/>
                <a:cs typeface="Courier New"/>
              </a:rPr>
              <a:t>; 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1000" dirty="0">
                <a:latin typeface="Courier New"/>
                <a:cs typeface="Courier New"/>
              </a:rPr>
              <a:t>FRAME_HEIGHT =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400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6675" y="2897024"/>
            <a:ext cx="40824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frame.setSize(FRAME_WIDTH, FRAME_HEIGHT);  frame.setDefaultCloseOperation(JFrame.EXIT_ON_CLOSE);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6675" y="3329364"/>
            <a:ext cx="3240405" cy="46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final </a:t>
            </a:r>
            <a:r>
              <a:rPr sz="1000" dirty="0">
                <a:latin typeface="Courier New"/>
                <a:cs typeface="Courier New"/>
              </a:rPr>
              <a:t>SelectionSortComponent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component</a:t>
            </a:r>
            <a:endParaRPr sz="1000">
              <a:latin typeface="Courier New"/>
              <a:cs typeface="Courier New"/>
            </a:endParaRPr>
          </a:p>
          <a:p>
            <a:pPr marL="12700" marR="5080" indent="459105">
              <a:lnSpc>
                <a:spcPts val="1160"/>
              </a:lnSpc>
              <a:spcBef>
                <a:spcPts val="50"/>
              </a:spcBef>
            </a:pPr>
            <a:r>
              <a:rPr sz="1000" dirty="0">
                <a:latin typeface="Courier New"/>
                <a:cs typeface="Courier New"/>
              </a:rPr>
              <a:t>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1000" dirty="0">
                <a:latin typeface="Courier New"/>
                <a:cs typeface="Courier New"/>
              </a:rPr>
              <a:t>SelectionSortComponent();  frame.add(component, BorderLayout.CENTER);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6675" y="3927153"/>
            <a:ext cx="20923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frame.setVisible(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true</a:t>
            </a:r>
            <a:r>
              <a:rPr sz="1000" dirty="0">
                <a:latin typeface="Courier New"/>
                <a:cs typeface="Courier New"/>
              </a:rPr>
              <a:t>);  component.startAnimation();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171" y="4212332"/>
            <a:ext cx="10223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480" y="974784"/>
            <a:ext cx="2551430" cy="355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770" indent="-229870">
              <a:lnSpc>
                <a:spcPts val="1180"/>
              </a:lnSpc>
              <a:buClr>
                <a:srgbClr val="0073FF"/>
              </a:buClr>
              <a:buFont typeface="Courier New"/>
              <a:buAutoNum type="arabicPlain"/>
              <a:tabLst>
                <a:tab pos="31877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0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java.awt.BorderLayout;</a:t>
            </a:r>
            <a:endParaRPr sz="1000">
              <a:latin typeface="Courier New"/>
              <a:cs typeface="Courier New"/>
            </a:endParaRPr>
          </a:p>
          <a:p>
            <a:pPr marL="318770" indent="-229870">
              <a:lnSpc>
                <a:spcPts val="1160"/>
              </a:lnSpc>
              <a:buClr>
                <a:srgbClr val="0073FF"/>
              </a:buClr>
              <a:buFont typeface="Courier New"/>
              <a:buAutoNum type="arabicPlain"/>
              <a:tabLst>
                <a:tab pos="31877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0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javax.swing.JButton;</a:t>
            </a:r>
            <a:endParaRPr sz="1000">
              <a:latin typeface="Courier New"/>
              <a:cs typeface="Courier New"/>
            </a:endParaRPr>
          </a:p>
          <a:p>
            <a:pPr marL="318770" indent="-229870">
              <a:lnSpc>
                <a:spcPts val="1160"/>
              </a:lnSpc>
              <a:buClr>
                <a:srgbClr val="0073FF"/>
              </a:buClr>
              <a:buFont typeface="Courier New"/>
              <a:buAutoNum type="arabicPlain"/>
              <a:tabLst>
                <a:tab pos="31877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javax.swing.JFrame;</a:t>
            </a:r>
            <a:endParaRPr sz="1000">
              <a:latin typeface="Courier New"/>
              <a:cs typeface="Courier New"/>
            </a:endParaRPr>
          </a:p>
          <a:p>
            <a:pPr marR="22879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endParaRPr sz="1000">
              <a:latin typeface="Courier New"/>
              <a:cs typeface="Courier New"/>
            </a:endParaRPr>
          </a:p>
          <a:p>
            <a:pPr marR="22879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1000">
              <a:latin typeface="Courier New"/>
              <a:cs typeface="Courier New"/>
            </a:endParaRPr>
          </a:p>
          <a:p>
            <a:pPr marR="22879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1000">
              <a:latin typeface="Courier New"/>
              <a:cs typeface="Courier New"/>
            </a:endParaRPr>
          </a:p>
          <a:p>
            <a:pPr marR="22879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1000">
              <a:latin typeface="Courier New"/>
              <a:cs typeface="Courier New"/>
            </a:endParaRPr>
          </a:p>
          <a:p>
            <a:pPr marR="22879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1000">
              <a:latin typeface="Courier New"/>
              <a:cs typeface="Courier New"/>
            </a:endParaRPr>
          </a:p>
          <a:p>
            <a:pPr marR="22879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1000">
              <a:latin typeface="Courier New"/>
              <a:cs typeface="Courier New"/>
            </a:endParaRPr>
          </a:p>
          <a:p>
            <a:pPr marR="236474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R="236474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1000">
              <a:latin typeface="Courier New"/>
              <a:cs typeface="Courier New"/>
            </a:endParaRPr>
          </a:p>
          <a:p>
            <a:pPr marR="236474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1000">
              <a:latin typeface="Courier New"/>
              <a:cs typeface="Courier New"/>
            </a:endParaRPr>
          </a:p>
          <a:p>
            <a:pPr marR="236474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1000">
              <a:latin typeface="Courier New"/>
              <a:cs typeface="Courier New"/>
            </a:endParaRPr>
          </a:p>
          <a:p>
            <a:pPr marR="236474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1000">
              <a:latin typeface="Courier New"/>
              <a:cs typeface="Courier New"/>
            </a:endParaRPr>
          </a:p>
          <a:p>
            <a:pPr marR="236474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  <a:p>
            <a:pPr marR="236474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1000">
              <a:latin typeface="Courier New"/>
              <a:cs typeface="Courier New"/>
            </a:endParaRPr>
          </a:p>
          <a:p>
            <a:pPr marR="236474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1000">
              <a:latin typeface="Courier New"/>
              <a:cs typeface="Courier New"/>
            </a:endParaRPr>
          </a:p>
          <a:p>
            <a:pPr marR="236474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1000">
              <a:latin typeface="Courier New"/>
              <a:cs typeface="Courier New"/>
            </a:endParaRPr>
          </a:p>
          <a:p>
            <a:pPr marR="236474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1000">
              <a:latin typeface="Courier New"/>
              <a:cs typeface="Courier New"/>
            </a:endParaRPr>
          </a:p>
          <a:p>
            <a:pPr marR="236474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1000">
              <a:latin typeface="Courier New"/>
              <a:cs typeface="Courier New"/>
            </a:endParaRPr>
          </a:p>
          <a:p>
            <a:pPr marR="236474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1000">
              <a:latin typeface="Courier New"/>
              <a:cs typeface="Courier New"/>
            </a:endParaRPr>
          </a:p>
          <a:p>
            <a:pPr marR="236474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1000">
              <a:latin typeface="Courier New"/>
              <a:cs typeface="Courier New"/>
            </a:endParaRPr>
          </a:p>
          <a:p>
            <a:pPr marR="236474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24	</a:t>
            </a: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310" dirty="0"/>
              <a:t>s</a:t>
            </a:r>
            <a:r>
              <a:rPr spc="25" dirty="0"/>
              <a:t>e</a:t>
            </a:r>
            <a:r>
              <a:rPr spc="50" dirty="0"/>
              <a:t>c</a:t>
            </a:r>
            <a:r>
              <a:rPr spc="20" dirty="0"/>
              <a:t>t</a:t>
            </a:r>
            <a:r>
              <a:rPr spc="60" dirty="0"/>
              <a:t>i</a:t>
            </a:r>
            <a:r>
              <a:rPr spc="170" dirty="0"/>
              <a:t>o</a:t>
            </a:r>
            <a:r>
              <a:rPr spc="155" dirty="0"/>
              <a:t>n</a:t>
            </a:r>
            <a:r>
              <a:rPr spc="-195" dirty="0"/>
              <a:t>_</a:t>
            </a:r>
            <a:r>
              <a:rPr spc="125" dirty="0"/>
              <a:t>6</a:t>
            </a:r>
            <a:r>
              <a:rPr spc="355" dirty="0"/>
              <a:t>/</a:t>
            </a:r>
            <a:r>
              <a:rPr spc="140" dirty="0">
                <a:solidFill>
                  <a:srgbClr val="000080"/>
                </a:solidFill>
                <a:hlinkClick r:id="rId2"/>
              </a:rPr>
              <a:t>S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70" dirty="0">
                <a:solidFill>
                  <a:srgbClr val="000080"/>
                </a:solidFill>
                <a:hlinkClick r:id="rId2"/>
              </a:rPr>
              <a:t>l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50" dirty="0">
                <a:solidFill>
                  <a:srgbClr val="000080"/>
                </a:solidFill>
                <a:hlinkClick r:id="rId2"/>
              </a:rPr>
              <a:t>c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60" dirty="0">
                <a:solidFill>
                  <a:srgbClr val="000080"/>
                </a:solidFill>
                <a:hlinkClick r:id="rId2"/>
              </a:rPr>
              <a:t>i</a:t>
            </a:r>
            <a:r>
              <a:rPr spc="170" dirty="0">
                <a:solidFill>
                  <a:srgbClr val="000080"/>
                </a:solidFill>
                <a:hlinkClick r:id="rId2"/>
              </a:rPr>
              <a:t>o</a:t>
            </a:r>
            <a:r>
              <a:rPr spc="155" dirty="0">
                <a:solidFill>
                  <a:srgbClr val="000080"/>
                </a:solidFill>
                <a:hlinkClick r:id="rId2"/>
              </a:rPr>
              <a:t>n</a:t>
            </a:r>
            <a:r>
              <a:rPr spc="140" dirty="0">
                <a:solidFill>
                  <a:srgbClr val="000080"/>
                </a:solidFill>
                <a:hlinkClick r:id="rId2"/>
              </a:rPr>
              <a:t>S</a:t>
            </a:r>
            <a:r>
              <a:rPr spc="170" dirty="0">
                <a:solidFill>
                  <a:srgbClr val="000080"/>
                </a:solidFill>
                <a:hlinkClick r:id="rId2"/>
              </a:rPr>
              <a:t>o</a:t>
            </a:r>
            <a:r>
              <a:rPr spc="65" dirty="0">
                <a:solidFill>
                  <a:srgbClr val="000080"/>
                </a:solidFill>
                <a:hlinkClick r:id="rId2"/>
              </a:rPr>
              <a:t>r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235" dirty="0">
                <a:solidFill>
                  <a:srgbClr val="000080"/>
                </a:solidFill>
                <a:hlinkClick r:id="rId2"/>
              </a:rPr>
              <a:t>C</a:t>
            </a:r>
            <a:r>
              <a:rPr spc="170" dirty="0">
                <a:solidFill>
                  <a:srgbClr val="000080"/>
                </a:solidFill>
                <a:hlinkClick r:id="rId2"/>
              </a:rPr>
              <a:t>o</a:t>
            </a:r>
            <a:r>
              <a:rPr spc="260" dirty="0">
                <a:solidFill>
                  <a:srgbClr val="000080"/>
                </a:solidFill>
                <a:hlinkClick r:id="rId2"/>
              </a:rPr>
              <a:t>m</a:t>
            </a:r>
            <a:r>
              <a:rPr spc="185" dirty="0">
                <a:solidFill>
                  <a:srgbClr val="000080"/>
                </a:solidFill>
                <a:hlinkClick r:id="rId2"/>
              </a:rPr>
              <a:t>p</a:t>
            </a:r>
            <a:r>
              <a:rPr spc="170" dirty="0">
                <a:solidFill>
                  <a:srgbClr val="000080"/>
                </a:solidFill>
                <a:hlinkClick r:id="rId2"/>
              </a:rPr>
              <a:t>o</a:t>
            </a:r>
            <a:r>
              <a:rPr spc="155" dirty="0">
                <a:solidFill>
                  <a:srgbClr val="000080"/>
                </a:solidFill>
                <a:hlinkClick r:id="rId2"/>
              </a:rPr>
              <a:t>n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155" dirty="0">
                <a:solidFill>
                  <a:srgbClr val="000080"/>
                </a:solidFill>
                <a:hlinkClick r:id="rId2"/>
              </a:rPr>
              <a:t>n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-275" dirty="0">
                <a:solidFill>
                  <a:srgbClr val="000080"/>
                </a:solidFill>
                <a:hlinkClick r:id="rId2"/>
              </a:rPr>
              <a:t>.</a:t>
            </a:r>
            <a:r>
              <a:rPr spc="-80" dirty="0">
                <a:solidFill>
                  <a:srgbClr val="000080"/>
                </a:solidFill>
                <a:hlinkClick r:id="rId2"/>
              </a:rPr>
              <a:t>j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  <a:r>
              <a:rPr spc="155" dirty="0">
                <a:solidFill>
                  <a:srgbClr val="000080"/>
                </a:solidFill>
                <a:hlinkClick r:id="rId2"/>
              </a:rPr>
              <a:t>v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42" y="2475829"/>
            <a:ext cx="4004945" cy="123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395"/>
              </a:lnSpc>
            </a:pP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Constructs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</a:t>
            </a:r>
            <a:r>
              <a:rPr sz="1200" spc="-7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component.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100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SelectionSortComponent()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 marR="5080">
              <a:lnSpc>
                <a:spcPts val="1160"/>
              </a:lnSpc>
              <a:spcBef>
                <a:spcPts val="50"/>
              </a:spcBef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r>
              <a:rPr sz="1000" dirty="0">
                <a:latin typeface="Courier New"/>
                <a:cs typeface="Courier New"/>
              </a:rPr>
              <a:t>[] values = ArrayUtil.randomIntArray(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30</a:t>
            </a:r>
            <a:r>
              <a:rPr sz="1000" dirty="0">
                <a:latin typeface="Courier New"/>
                <a:cs typeface="Courier New"/>
              </a:rPr>
              <a:t>,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300</a:t>
            </a:r>
            <a:r>
              <a:rPr sz="1000" dirty="0">
                <a:latin typeface="Courier New"/>
                <a:cs typeface="Courier New"/>
              </a:rPr>
              <a:t>);  sorter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1000" dirty="0">
                <a:latin typeface="Courier New"/>
                <a:cs typeface="Courier New"/>
              </a:rPr>
              <a:t>SelectionSorter(values,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this</a:t>
            </a:r>
            <a:r>
              <a:rPr sz="1000" dirty="0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42" y="3829712"/>
            <a:ext cx="2933700" cy="61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1000" dirty="0">
                <a:latin typeface="Courier New"/>
                <a:cs typeface="Courier New"/>
              </a:rPr>
              <a:t>paintComponent(Graphics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g)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sorter.draw(g);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480" y="974784"/>
            <a:ext cx="5243195" cy="423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770" indent="-229870">
              <a:lnSpc>
                <a:spcPts val="1180"/>
              </a:lnSpc>
              <a:buClr>
                <a:srgbClr val="0073FF"/>
              </a:buClr>
              <a:buFont typeface="Courier New"/>
              <a:buAutoNum type="arabicPlain"/>
              <a:tabLst>
                <a:tab pos="31877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java.awt.Graphics;</a:t>
            </a:r>
            <a:endParaRPr sz="1000">
              <a:latin typeface="Courier New"/>
              <a:cs typeface="Courier New"/>
            </a:endParaRPr>
          </a:p>
          <a:p>
            <a:pPr marL="318770" indent="-229870">
              <a:lnSpc>
                <a:spcPts val="1160"/>
              </a:lnSpc>
              <a:buClr>
                <a:srgbClr val="0073FF"/>
              </a:buClr>
              <a:buFont typeface="Courier New"/>
              <a:buAutoNum type="arabicPlain"/>
              <a:tabLst>
                <a:tab pos="31877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0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javax.swing.JComponent;</a:t>
            </a:r>
            <a:endParaRPr sz="1000">
              <a:latin typeface="Courier New"/>
              <a:cs typeface="Courier New"/>
            </a:endParaRPr>
          </a:p>
          <a:p>
            <a:pPr marR="497967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35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395"/>
              </a:lnSpc>
              <a:tabLst>
                <a:tab pos="54800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1200" spc="2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component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that displays the current state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of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selection sort</a:t>
            </a:r>
            <a:r>
              <a:rPr sz="1200" spc="8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algorithm.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175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1000" dirty="0">
                <a:latin typeface="Courier New"/>
                <a:cs typeface="Courier New"/>
              </a:rPr>
              <a:t>SelectionSortComponent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extends</a:t>
            </a:r>
            <a:r>
              <a:rPr sz="100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JComponent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31813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ts val="1160"/>
              </a:lnSpc>
              <a:tabLst>
                <a:tab pos="548005" algn="l"/>
              </a:tabLst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1000" dirty="0">
                <a:latin typeface="Courier New"/>
                <a:cs typeface="Courier New"/>
              </a:rPr>
              <a:t>SelectionSorter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sorter;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80"/>
              </a:lnSpc>
              <a:spcBef>
                <a:spcPts val="35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80"/>
              </a:lnSpc>
              <a:spcBef>
                <a:spcPts val="35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1000">
              <a:latin typeface="Courier New"/>
              <a:cs typeface="Courier New"/>
            </a:endParaRPr>
          </a:p>
          <a:p>
            <a:pPr marR="5056505" algn="ctr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42" y="4565519"/>
            <a:ext cx="2168525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395"/>
              </a:lnSpc>
            </a:pP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Starts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1200" spc="20" dirty="0">
                <a:solidFill>
                  <a:srgbClr val="0073FF"/>
                </a:solidFill>
                <a:latin typeface="Times New Roman"/>
                <a:cs typeface="Times New Roman"/>
              </a:rPr>
              <a:t>new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animation</a:t>
            </a:r>
            <a:r>
              <a:rPr sz="1200" spc="-6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thread.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void</a:t>
            </a:r>
            <a:r>
              <a:rPr sz="100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startAnimation()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39065" y="905569"/>
            <a:ext cx="156978" cy="4346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29247" y="905569"/>
            <a:ext cx="166796" cy="39931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1955" y="127627"/>
          <a:ext cx="4100829" cy="113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606"/>
                <a:gridCol w="344329"/>
                <a:gridCol w="3389532"/>
              </a:tblGrid>
              <a:tr h="20085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29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{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47161"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35"/>
                        </a:lnSpc>
                      </a:pPr>
                      <a:r>
                        <a:rPr sz="100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class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AnimationRunnable </a:t>
                      </a:r>
                      <a:r>
                        <a:rPr sz="100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implements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Runnable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47161"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3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{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47161"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1035"/>
                        </a:lnSpc>
                      </a:pPr>
                      <a:r>
                        <a:rPr sz="100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public void</a:t>
                      </a:r>
                      <a:r>
                        <a:rPr sz="1000" spc="-6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run()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47161"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103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{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47161"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ts val="1035"/>
                        </a:lnSpc>
                      </a:pPr>
                      <a:r>
                        <a:rPr sz="100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try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00850"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10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35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ts val="103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{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439065" y="228600"/>
            <a:ext cx="156978" cy="1049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310" dirty="0"/>
              <a:t>s</a:t>
            </a:r>
            <a:r>
              <a:rPr spc="25" dirty="0"/>
              <a:t>e</a:t>
            </a:r>
            <a:r>
              <a:rPr spc="50" dirty="0"/>
              <a:t>c</a:t>
            </a:r>
            <a:r>
              <a:rPr spc="20" dirty="0"/>
              <a:t>t</a:t>
            </a:r>
            <a:r>
              <a:rPr spc="60" dirty="0"/>
              <a:t>i</a:t>
            </a:r>
            <a:r>
              <a:rPr spc="170" dirty="0"/>
              <a:t>o</a:t>
            </a:r>
            <a:r>
              <a:rPr spc="155" dirty="0"/>
              <a:t>n</a:t>
            </a:r>
            <a:r>
              <a:rPr spc="-195" dirty="0"/>
              <a:t>_</a:t>
            </a:r>
            <a:r>
              <a:rPr spc="125" dirty="0"/>
              <a:t>6</a:t>
            </a:r>
            <a:r>
              <a:rPr spc="355" dirty="0"/>
              <a:t>/</a:t>
            </a:r>
            <a:r>
              <a:rPr spc="140" dirty="0">
                <a:solidFill>
                  <a:srgbClr val="000080"/>
                </a:solidFill>
                <a:hlinkClick r:id="rId2"/>
              </a:rPr>
              <a:t>S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70" dirty="0">
                <a:solidFill>
                  <a:srgbClr val="000080"/>
                </a:solidFill>
                <a:hlinkClick r:id="rId2"/>
              </a:rPr>
              <a:t>l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50" dirty="0">
                <a:solidFill>
                  <a:srgbClr val="000080"/>
                </a:solidFill>
                <a:hlinkClick r:id="rId2"/>
              </a:rPr>
              <a:t>c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60" dirty="0">
                <a:solidFill>
                  <a:srgbClr val="000080"/>
                </a:solidFill>
                <a:hlinkClick r:id="rId2"/>
              </a:rPr>
              <a:t>i</a:t>
            </a:r>
            <a:r>
              <a:rPr spc="170" dirty="0">
                <a:solidFill>
                  <a:srgbClr val="000080"/>
                </a:solidFill>
                <a:hlinkClick r:id="rId2"/>
              </a:rPr>
              <a:t>o</a:t>
            </a:r>
            <a:r>
              <a:rPr spc="155" dirty="0">
                <a:solidFill>
                  <a:srgbClr val="000080"/>
                </a:solidFill>
                <a:hlinkClick r:id="rId2"/>
              </a:rPr>
              <a:t>n</a:t>
            </a:r>
            <a:r>
              <a:rPr spc="140" dirty="0">
                <a:solidFill>
                  <a:srgbClr val="000080"/>
                </a:solidFill>
                <a:hlinkClick r:id="rId2"/>
              </a:rPr>
              <a:t>S</a:t>
            </a:r>
            <a:r>
              <a:rPr spc="170" dirty="0">
                <a:solidFill>
                  <a:srgbClr val="000080"/>
                </a:solidFill>
                <a:hlinkClick r:id="rId2"/>
              </a:rPr>
              <a:t>o</a:t>
            </a:r>
            <a:r>
              <a:rPr spc="65" dirty="0">
                <a:solidFill>
                  <a:srgbClr val="000080"/>
                </a:solidFill>
                <a:hlinkClick r:id="rId2"/>
              </a:rPr>
              <a:t>r</a:t>
            </a:r>
            <a:r>
              <a:rPr spc="20" dirty="0">
                <a:solidFill>
                  <a:srgbClr val="000080"/>
                </a:solidFill>
                <a:hlinkClick r:id="rId2"/>
              </a:rPr>
              <a:t>t</a:t>
            </a:r>
            <a:r>
              <a:rPr spc="25" dirty="0">
                <a:solidFill>
                  <a:srgbClr val="000080"/>
                </a:solidFill>
                <a:hlinkClick r:id="rId2"/>
              </a:rPr>
              <a:t>e</a:t>
            </a:r>
            <a:r>
              <a:rPr spc="65" dirty="0">
                <a:solidFill>
                  <a:srgbClr val="000080"/>
                </a:solidFill>
                <a:hlinkClick r:id="rId2"/>
              </a:rPr>
              <a:t>r</a:t>
            </a:r>
            <a:r>
              <a:rPr spc="-275" dirty="0">
                <a:solidFill>
                  <a:srgbClr val="000080"/>
                </a:solidFill>
                <a:hlinkClick r:id="rId2"/>
              </a:rPr>
              <a:t>.</a:t>
            </a:r>
            <a:r>
              <a:rPr spc="-80" dirty="0">
                <a:solidFill>
                  <a:srgbClr val="000080"/>
                </a:solidFill>
                <a:hlinkClick r:id="rId2"/>
              </a:rPr>
              <a:t>j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  <a:r>
              <a:rPr spc="155" dirty="0">
                <a:solidFill>
                  <a:srgbClr val="000080"/>
                </a:solidFill>
                <a:hlinkClick r:id="rId2"/>
              </a:rPr>
              <a:t>v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7563" y="1857752"/>
            <a:ext cx="3973829" cy="158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395"/>
              </a:lnSpc>
            </a:pP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class sorts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an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array,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using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selection sort</a:t>
            </a:r>
            <a:r>
              <a:rPr sz="1200" spc="3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algorithm.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100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SelectionSorter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35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395"/>
              </a:lnSpc>
            </a:pP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355" dirty="0">
                <a:latin typeface="Courier New"/>
                <a:cs typeface="Courier New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array is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being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sorted</a:t>
            </a:r>
            <a:endParaRPr sz="1200">
              <a:latin typeface="Times New Roman"/>
              <a:cs typeface="Times New Roman"/>
            </a:endParaRPr>
          </a:p>
          <a:p>
            <a:pPr marL="241935">
              <a:lnSpc>
                <a:spcPts val="1155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int</a:t>
            </a:r>
            <a:r>
              <a:rPr sz="1000" dirty="0">
                <a:latin typeface="Courier New"/>
                <a:cs typeface="Courier New"/>
              </a:rPr>
              <a:t>[]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a;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395"/>
              </a:lnSpc>
            </a:pP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295" dirty="0">
                <a:latin typeface="Courier New"/>
                <a:cs typeface="Courier New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These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instance variables are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needed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for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drawing</a:t>
            </a:r>
            <a:endParaRPr sz="1200">
              <a:latin typeface="Times New Roman"/>
              <a:cs typeface="Times New Roman"/>
            </a:endParaRPr>
          </a:p>
          <a:p>
            <a:pPr marL="241935" marR="1274445">
              <a:lnSpc>
                <a:spcPts val="1160"/>
              </a:lnSpc>
              <a:spcBef>
                <a:spcPts val="70"/>
              </a:spcBef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int </a:t>
            </a:r>
            <a:r>
              <a:rPr sz="1000" dirty="0">
                <a:latin typeface="Courier New"/>
                <a:cs typeface="Courier New"/>
              </a:rPr>
              <a:t>markedPosition =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-1</a:t>
            </a:r>
            <a:r>
              <a:rPr sz="1000" dirty="0">
                <a:latin typeface="Courier New"/>
                <a:cs typeface="Courier New"/>
              </a:rPr>
              <a:t>; 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int </a:t>
            </a:r>
            <a:r>
              <a:rPr sz="1000" dirty="0">
                <a:latin typeface="Courier New"/>
                <a:cs typeface="Courier New"/>
              </a:rPr>
              <a:t>alreadySorted =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-1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42" y="3564822"/>
            <a:ext cx="209232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1000" dirty="0">
                <a:latin typeface="Courier New"/>
                <a:cs typeface="Courier New"/>
              </a:rPr>
              <a:t>Lock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sortStateLock;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42" y="3853366"/>
            <a:ext cx="386207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315" dirty="0">
                <a:latin typeface="Courier New"/>
                <a:cs typeface="Courier New"/>
              </a:rPr>
              <a:t>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The component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is repainted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when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animation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is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paused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0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1000" dirty="0">
                <a:latin typeface="Courier New"/>
                <a:cs typeface="Courier New"/>
              </a:rPr>
              <a:t>JComponent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component;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42" y="4330061"/>
            <a:ext cx="285686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1000" dirty="0">
                <a:latin typeface="Courier New"/>
                <a:cs typeface="Courier New"/>
              </a:rPr>
              <a:t>DELAY =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480" y="974784"/>
            <a:ext cx="4005579" cy="434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770" indent="-229870">
              <a:lnSpc>
                <a:spcPts val="1180"/>
              </a:lnSpc>
              <a:buClr>
                <a:srgbClr val="0073FF"/>
              </a:buClr>
              <a:buFont typeface="Courier New"/>
              <a:buAutoNum type="arabicPlain"/>
              <a:tabLst>
                <a:tab pos="31877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0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java.awt.Color;</a:t>
            </a:r>
            <a:endParaRPr sz="1000">
              <a:latin typeface="Courier New"/>
              <a:cs typeface="Courier New"/>
            </a:endParaRPr>
          </a:p>
          <a:p>
            <a:pPr marL="318770" indent="-229870">
              <a:lnSpc>
                <a:spcPts val="1160"/>
              </a:lnSpc>
              <a:buClr>
                <a:srgbClr val="0073FF"/>
              </a:buClr>
              <a:buFont typeface="Courier New"/>
              <a:buAutoNum type="arabicPlain"/>
              <a:tabLst>
                <a:tab pos="31877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java.awt.Graphics;</a:t>
            </a:r>
            <a:endParaRPr sz="1000">
              <a:latin typeface="Courier New"/>
              <a:cs typeface="Courier New"/>
            </a:endParaRPr>
          </a:p>
          <a:p>
            <a:pPr marL="318770" indent="-229870">
              <a:lnSpc>
                <a:spcPts val="1160"/>
              </a:lnSpc>
              <a:buClr>
                <a:srgbClr val="0073FF"/>
              </a:buClr>
              <a:buFont typeface="Courier New"/>
              <a:buAutoNum type="arabicPlain"/>
              <a:tabLst>
                <a:tab pos="31877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java.util.concurrent.locks.Lock;</a:t>
            </a:r>
            <a:endParaRPr sz="1000">
              <a:latin typeface="Courier New"/>
              <a:cs typeface="Courier New"/>
            </a:endParaRPr>
          </a:p>
          <a:p>
            <a:pPr marL="318770" indent="-229870">
              <a:lnSpc>
                <a:spcPts val="1160"/>
              </a:lnSpc>
              <a:buClr>
                <a:srgbClr val="0073FF"/>
              </a:buClr>
              <a:buFont typeface="Courier New"/>
              <a:buAutoNum type="arabicPlain"/>
              <a:tabLst>
                <a:tab pos="31877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0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java.util.concurrent.locks.ReentrantLock;</a:t>
            </a:r>
            <a:endParaRPr sz="1000">
              <a:latin typeface="Courier New"/>
              <a:cs typeface="Courier New"/>
            </a:endParaRPr>
          </a:p>
          <a:p>
            <a:pPr marL="318770" indent="-229870">
              <a:lnSpc>
                <a:spcPts val="1160"/>
              </a:lnSpc>
              <a:buClr>
                <a:srgbClr val="0073FF"/>
              </a:buClr>
              <a:buFont typeface="Courier New"/>
              <a:buAutoNum type="arabicPlain"/>
              <a:tabLst>
                <a:tab pos="318770" algn="l"/>
              </a:tabLst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0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javax.swing.JComponent;</a:t>
            </a:r>
            <a:endParaRPr sz="1000">
              <a:latin typeface="Courier New"/>
              <a:cs typeface="Courier New"/>
            </a:endParaRPr>
          </a:p>
          <a:p>
            <a:pPr marR="3742054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1000">
              <a:latin typeface="Courier New"/>
              <a:cs typeface="Courier New"/>
            </a:endParaRPr>
          </a:p>
          <a:p>
            <a:pPr marR="3742054" algn="ctr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1000">
              <a:latin typeface="Courier New"/>
              <a:cs typeface="Courier New"/>
            </a:endParaRPr>
          </a:p>
          <a:p>
            <a:pPr marR="3742054" algn="ctr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1000">
              <a:latin typeface="Courier New"/>
              <a:cs typeface="Courier New"/>
            </a:endParaRPr>
          </a:p>
          <a:p>
            <a:pPr marR="3742054" algn="ctr">
              <a:lnSpc>
                <a:spcPts val="1180"/>
              </a:lnSpc>
              <a:spcBef>
                <a:spcPts val="35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ct val="100000"/>
              </a:lnSpc>
              <a:spcBef>
                <a:spcPts val="35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80"/>
              </a:lnSpc>
              <a:spcBef>
                <a:spcPts val="35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80"/>
              </a:lnSpc>
              <a:spcBef>
                <a:spcPts val="35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ct val="100000"/>
              </a:lnSpc>
              <a:spcBef>
                <a:spcPts val="19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1000">
              <a:latin typeface="Courier New"/>
              <a:cs typeface="Courier New"/>
            </a:endParaRPr>
          </a:p>
          <a:p>
            <a:pPr marR="3818890" algn="ctr">
              <a:lnSpc>
                <a:spcPct val="100000"/>
              </a:lnSpc>
              <a:spcBef>
                <a:spcPts val="190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171" y="4624383"/>
            <a:ext cx="4773295" cy="69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dirty="0">
                <a:latin typeface="Courier New"/>
                <a:cs typeface="Courier New"/>
              </a:rPr>
              <a:t>/**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370"/>
              </a:lnSpc>
            </a:pP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Constructs a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selection</a:t>
            </a:r>
            <a:r>
              <a:rPr sz="1200" spc="-5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sorter.</a:t>
            </a:r>
            <a:endParaRPr sz="1200">
              <a:latin typeface="Times New Roman"/>
              <a:cs typeface="Times New Roman"/>
            </a:endParaRPr>
          </a:p>
          <a:p>
            <a:pPr marL="241935">
              <a:lnSpc>
                <a:spcPts val="1390"/>
              </a:lnSpc>
            </a:pPr>
            <a:r>
              <a:rPr sz="1000" dirty="0">
                <a:latin typeface="Courier New"/>
                <a:cs typeface="Courier New"/>
              </a:rPr>
              <a:t>@param anArray</a:t>
            </a:r>
            <a:r>
              <a:rPr sz="1000" spc="-320" dirty="0"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array to sort</a:t>
            </a:r>
            <a:endParaRPr sz="1200">
              <a:latin typeface="Times New Roman"/>
              <a:cs typeface="Times New Roman"/>
            </a:endParaRPr>
          </a:p>
          <a:p>
            <a:pPr marL="241935">
              <a:lnSpc>
                <a:spcPts val="1415"/>
              </a:lnSpc>
            </a:pPr>
            <a:r>
              <a:rPr sz="1000" dirty="0">
                <a:latin typeface="Courier New"/>
                <a:cs typeface="Courier New"/>
              </a:rPr>
              <a:t>@param aComponent</a:t>
            </a:r>
            <a:r>
              <a:rPr sz="1000" spc="-270" dirty="0">
                <a:latin typeface="Courier New"/>
                <a:cs typeface="Courier New"/>
              </a:rPr>
              <a:t>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component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to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be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repainted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when </a:t>
            </a:r>
            <a:r>
              <a:rPr sz="120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animation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39065" y="905569"/>
            <a:ext cx="156978" cy="434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29247" y="905569"/>
            <a:ext cx="166796" cy="14422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55" dirty="0">
                <a:latin typeface="Trebuchet MS"/>
                <a:cs typeface="Trebuchet MS"/>
              </a:rPr>
              <a:t>run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155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31048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8350" y="1403856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30">
                <a:moveTo>
                  <a:pt x="24526" y="49053"/>
                </a:moveTo>
                <a:lnTo>
                  <a:pt x="13794" y="47525"/>
                </a:lnTo>
                <a:lnTo>
                  <a:pt x="6130" y="42934"/>
                </a:lnTo>
                <a:lnTo>
                  <a:pt x="1532" y="35271"/>
                </a:lnTo>
                <a:lnTo>
                  <a:pt x="0" y="24526"/>
                </a:lnTo>
                <a:lnTo>
                  <a:pt x="1532" y="13782"/>
                </a:lnTo>
                <a:lnTo>
                  <a:pt x="6130" y="6119"/>
                </a:lnTo>
                <a:lnTo>
                  <a:pt x="13794" y="1528"/>
                </a:lnTo>
                <a:lnTo>
                  <a:pt x="24526" y="0"/>
                </a:lnTo>
                <a:lnTo>
                  <a:pt x="35258" y="1528"/>
                </a:lnTo>
                <a:lnTo>
                  <a:pt x="42923" y="6119"/>
                </a:lnTo>
                <a:lnTo>
                  <a:pt x="47521" y="13782"/>
                </a:lnTo>
                <a:lnTo>
                  <a:pt x="49053" y="24526"/>
                </a:lnTo>
                <a:lnTo>
                  <a:pt x="47521" y="35271"/>
                </a:lnTo>
                <a:lnTo>
                  <a:pt x="42923" y="42934"/>
                </a:lnTo>
                <a:lnTo>
                  <a:pt x="35258" y="47525"/>
                </a:lnTo>
                <a:lnTo>
                  <a:pt x="24526" y="49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8350" y="1668746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30">
                <a:moveTo>
                  <a:pt x="24526" y="49053"/>
                </a:moveTo>
                <a:lnTo>
                  <a:pt x="13794" y="47525"/>
                </a:lnTo>
                <a:lnTo>
                  <a:pt x="6130" y="42934"/>
                </a:lnTo>
                <a:lnTo>
                  <a:pt x="1532" y="35271"/>
                </a:lnTo>
                <a:lnTo>
                  <a:pt x="0" y="24526"/>
                </a:lnTo>
                <a:lnTo>
                  <a:pt x="1532" y="13782"/>
                </a:lnTo>
                <a:lnTo>
                  <a:pt x="6130" y="6119"/>
                </a:lnTo>
                <a:lnTo>
                  <a:pt x="13794" y="1528"/>
                </a:lnTo>
                <a:lnTo>
                  <a:pt x="24526" y="0"/>
                </a:lnTo>
                <a:lnTo>
                  <a:pt x="35258" y="1528"/>
                </a:lnTo>
                <a:lnTo>
                  <a:pt x="42923" y="6119"/>
                </a:lnTo>
                <a:lnTo>
                  <a:pt x="47521" y="13782"/>
                </a:lnTo>
                <a:lnTo>
                  <a:pt x="49053" y="24526"/>
                </a:lnTo>
                <a:lnTo>
                  <a:pt x="47521" y="35271"/>
                </a:lnTo>
                <a:lnTo>
                  <a:pt x="42923" y="42934"/>
                </a:lnTo>
                <a:lnTo>
                  <a:pt x="35258" y="47525"/>
                </a:lnTo>
                <a:lnTo>
                  <a:pt x="24526" y="49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350" y="1933637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30">
                <a:moveTo>
                  <a:pt x="24526" y="49053"/>
                </a:moveTo>
                <a:lnTo>
                  <a:pt x="13794" y="47525"/>
                </a:lnTo>
                <a:lnTo>
                  <a:pt x="6130" y="42934"/>
                </a:lnTo>
                <a:lnTo>
                  <a:pt x="1532" y="35271"/>
                </a:lnTo>
                <a:lnTo>
                  <a:pt x="0" y="24526"/>
                </a:lnTo>
                <a:lnTo>
                  <a:pt x="1532" y="13782"/>
                </a:lnTo>
                <a:lnTo>
                  <a:pt x="6130" y="6119"/>
                </a:lnTo>
                <a:lnTo>
                  <a:pt x="13794" y="1528"/>
                </a:lnTo>
                <a:lnTo>
                  <a:pt x="24526" y="0"/>
                </a:lnTo>
                <a:lnTo>
                  <a:pt x="35258" y="1528"/>
                </a:lnTo>
                <a:lnTo>
                  <a:pt x="42923" y="6119"/>
                </a:lnTo>
                <a:lnTo>
                  <a:pt x="47521" y="13782"/>
                </a:lnTo>
                <a:lnTo>
                  <a:pt x="49053" y="24526"/>
                </a:lnTo>
                <a:lnTo>
                  <a:pt x="47521" y="35271"/>
                </a:lnTo>
                <a:lnTo>
                  <a:pt x="42923" y="42934"/>
                </a:lnTo>
                <a:lnTo>
                  <a:pt x="35258" y="47525"/>
                </a:lnTo>
                <a:lnTo>
                  <a:pt x="24526" y="49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6017" y="913257"/>
            <a:ext cx="3495040" cy="114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5" dirty="0">
                <a:latin typeface="Arial"/>
                <a:cs typeface="Arial"/>
              </a:rPr>
              <a:t>Loop 10 </a:t>
            </a:r>
            <a:r>
              <a:rPr sz="1700" spc="10" dirty="0">
                <a:latin typeface="Arial"/>
                <a:cs typeface="Arial"/>
              </a:rPr>
              <a:t>times through task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actions:</a:t>
            </a:r>
            <a:endParaRPr sz="1700">
              <a:latin typeface="Arial"/>
              <a:cs typeface="Arial"/>
            </a:endParaRPr>
          </a:p>
          <a:p>
            <a:pPr marL="407670" marR="1677670">
              <a:lnSpc>
                <a:spcPct val="133700"/>
              </a:lnSpc>
              <a:spcBef>
                <a:spcPts val="535"/>
              </a:spcBef>
            </a:pPr>
            <a:r>
              <a:rPr sz="1300" spc="5" dirty="0">
                <a:latin typeface="Arial"/>
                <a:cs typeface="Arial"/>
              </a:rPr>
              <a:t>Print </a:t>
            </a:r>
            <a:r>
              <a:rPr sz="1300" spc="10" dirty="0">
                <a:latin typeface="Arial"/>
                <a:cs typeface="Arial"/>
              </a:rPr>
              <a:t>a time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stamp.  </a:t>
            </a:r>
            <a:r>
              <a:rPr sz="1300" spc="5" dirty="0">
                <a:latin typeface="Arial"/>
                <a:cs typeface="Arial"/>
              </a:rPr>
              <a:t>Print </a:t>
            </a:r>
            <a:r>
              <a:rPr sz="1300" spc="10" dirty="0">
                <a:latin typeface="Arial"/>
                <a:cs typeface="Arial"/>
              </a:rPr>
              <a:t>the greeting.  Wait a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second.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675" y="272230"/>
            <a:ext cx="44450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solidFill>
                  <a:srgbClr val="0073FF"/>
                </a:solidFill>
                <a:latin typeface="Times New Roman"/>
                <a:cs typeface="Times New Roman"/>
              </a:rPr>
              <a:t>pauses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480" y="297630"/>
            <a:ext cx="179070" cy="916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  <a:spcBef>
                <a:spcPts val="35"/>
              </a:spcBef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</a:pPr>
            <a:r>
              <a:rPr sz="1000" b="1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42" y="454602"/>
            <a:ext cx="4617720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public </a:t>
            </a:r>
            <a:r>
              <a:rPr sz="1000" dirty="0">
                <a:latin typeface="Courier New"/>
                <a:cs typeface="Courier New"/>
              </a:rPr>
              <a:t>SelectionSorter(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r>
              <a:rPr sz="1000" dirty="0">
                <a:latin typeface="Courier New"/>
                <a:cs typeface="Courier New"/>
              </a:rPr>
              <a:t>[] anArray, JComponent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aComponent)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60"/>
              </a:lnSpc>
            </a:pPr>
            <a:r>
              <a:rPr sz="1000" dirty="0">
                <a:latin typeface="Courier New"/>
                <a:cs typeface="Courier New"/>
              </a:rPr>
              <a:t>a =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anArray;</a:t>
            </a:r>
            <a:endParaRPr sz="1000">
              <a:latin typeface="Courier New"/>
              <a:cs typeface="Courier New"/>
            </a:endParaRPr>
          </a:p>
          <a:p>
            <a:pPr marL="241935">
              <a:lnSpc>
                <a:spcPts val="1180"/>
              </a:lnSpc>
            </a:pPr>
            <a:r>
              <a:rPr sz="1000" dirty="0">
                <a:latin typeface="Courier New"/>
                <a:cs typeface="Courier New"/>
              </a:rPr>
              <a:t>sortStateLock =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1000" spc="-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ReentrantLock();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39065" y="228600"/>
            <a:ext cx="156978" cy="1049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665657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0" dirty="0"/>
              <a:t> </a:t>
            </a:r>
            <a:r>
              <a:rPr spc="45" dirty="0"/>
              <a:t>22.11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437" y="879120"/>
            <a:ext cx="5631815" cy="179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z="1450" spc="-10" dirty="0">
                <a:latin typeface="Arial"/>
                <a:cs typeface="Arial"/>
              </a:rPr>
              <a:t>Why</a:t>
            </a:r>
            <a:r>
              <a:rPr sz="1450" spc="-5" dirty="0">
                <a:latin typeface="Arial"/>
                <a:cs typeface="Arial"/>
              </a:rPr>
              <a:t> is the </a:t>
            </a:r>
            <a:r>
              <a:rPr sz="1450" spc="-10" dirty="0">
                <a:latin typeface="Courier" charset="0"/>
                <a:cs typeface="Courier" charset="0"/>
              </a:rPr>
              <a:t>draw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spc="-5" dirty="0">
                <a:latin typeface="Arial"/>
                <a:cs typeface="Arial"/>
              </a:rPr>
              <a:t>method added to the </a:t>
            </a:r>
            <a:r>
              <a:rPr sz="1450" spc="-10" dirty="0">
                <a:latin typeface="Courier" charset="0"/>
                <a:cs typeface="Courier" charset="0"/>
              </a:rPr>
              <a:t>SelectionSorter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spc="-5" dirty="0">
                <a:latin typeface="Arial"/>
                <a:cs typeface="Arial"/>
              </a:rPr>
              <a:t>class and  not the </a:t>
            </a:r>
            <a:r>
              <a:rPr sz="1450" spc="-10" dirty="0">
                <a:latin typeface="Courier" charset="0"/>
                <a:cs typeface="Courier" charset="0"/>
              </a:rPr>
              <a:t>SelectionSortComponent</a:t>
            </a:r>
            <a:r>
              <a:rPr sz="1450" spc="-459" dirty="0">
                <a:latin typeface="Courier" charset="0"/>
                <a:cs typeface="Courier" charset="0"/>
              </a:rPr>
              <a:t> </a:t>
            </a:r>
            <a:r>
              <a:rPr sz="1450" spc="-5" dirty="0">
                <a:latin typeface="Arial"/>
                <a:cs typeface="Arial"/>
              </a:rPr>
              <a:t>class?</a:t>
            </a:r>
            <a:endParaRPr sz="1450" dirty="0">
              <a:latin typeface="Arial"/>
              <a:cs typeface="Arial"/>
            </a:endParaRPr>
          </a:p>
          <a:p>
            <a:pPr marL="342265" marR="440690">
              <a:lnSpc>
                <a:spcPct val="118700"/>
              </a:lnSpc>
              <a:spcBef>
                <a:spcPts val="715"/>
              </a:spcBef>
            </a:pPr>
            <a:r>
              <a:rPr sz="1700" b="1" spc="15" dirty="0">
                <a:latin typeface="Arial"/>
                <a:cs typeface="Arial"/>
              </a:rPr>
              <a:t>Answer: </a:t>
            </a:r>
            <a:r>
              <a:rPr sz="1700" spc="15" dirty="0">
                <a:latin typeface="Arial"/>
                <a:cs typeface="Arial"/>
              </a:rPr>
              <a:t>The </a:t>
            </a:r>
            <a:r>
              <a:rPr sz="1700" spc="15" dirty="0">
                <a:latin typeface="Courier" charset="0"/>
                <a:cs typeface="Courier" charset="0"/>
              </a:rPr>
              <a:t>draw</a:t>
            </a:r>
            <a:r>
              <a:rPr sz="1700" spc="-585" dirty="0">
                <a:latin typeface="Courier" charset="0"/>
                <a:cs typeface="Courier" charset="0"/>
              </a:rPr>
              <a:t> </a:t>
            </a:r>
            <a:r>
              <a:rPr sz="1700" spc="15" dirty="0">
                <a:latin typeface="Arial"/>
                <a:cs typeface="Arial"/>
              </a:rPr>
              <a:t>method uses </a:t>
            </a:r>
            <a:r>
              <a:rPr sz="1700" spc="10" dirty="0">
                <a:latin typeface="Arial"/>
                <a:cs typeface="Arial"/>
              </a:rPr>
              <a:t>the array values  </a:t>
            </a:r>
            <a:r>
              <a:rPr sz="1700" spc="15" dirty="0">
                <a:latin typeface="Arial"/>
                <a:cs typeface="Arial"/>
              </a:rPr>
              <a:t>and </a:t>
            </a:r>
            <a:r>
              <a:rPr sz="1700" spc="10" dirty="0">
                <a:latin typeface="Arial"/>
                <a:cs typeface="Arial"/>
              </a:rPr>
              <a:t>the values that </a:t>
            </a:r>
            <a:r>
              <a:rPr sz="1700" spc="15" dirty="0">
                <a:latin typeface="Arial"/>
                <a:cs typeface="Arial"/>
              </a:rPr>
              <a:t>keep </a:t>
            </a:r>
            <a:r>
              <a:rPr sz="1700" spc="10" dirty="0">
                <a:latin typeface="Arial"/>
                <a:cs typeface="Arial"/>
              </a:rPr>
              <a:t>track of the algorithm’s  progress. </a:t>
            </a:r>
            <a:r>
              <a:rPr sz="1700" spc="15" dirty="0">
                <a:latin typeface="Arial"/>
                <a:cs typeface="Arial"/>
              </a:rPr>
              <a:t>These </a:t>
            </a:r>
            <a:r>
              <a:rPr sz="1700" spc="10" dirty="0">
                <a:latin typeface="Arial"/>
                <a:cs typeface="Arial"/>
              </a:rPr>
              <a:t>values are available only in the  </a:t>
            </a:r>
            <a:r>
              <a:rPr sz="1700" spc="15" dirty="0">
                <a:latin typeface="Courier" charset="0"/>
                <a:cs typeface="Courier" charset="0"/>
              </a:rPr>
              <a:t>SelectionSorter</a:t>
            </a:r>
            <a:r>
              <a:rPr sz="1700" spc="-580" dirty="0">
                <a:latin typeface="Courier" charset="0"/>
                <a:cs typeface="Courier" charset="0"/>
              </a:rPr>
              <a:t> </a:t>
            </a:r>
            <a:r>
              <a:rPr sz="1700" spc="10" dirty="0">
                <a:latin typeface="Arial"/>
                <a:cs typeface="Arial"/>
              </a:rPr>
              <a:t>class.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137" y="659561"/>
            <a:ext cx="5092065" cy="78740"/>
          </a:xfrm>
          <a:custGeom>
            <a:avLst/>
            <a:gdLst/>
            <a:ahLst/>
            <a:cxnLst/>
            <a:rect l="l" t="t" r="r" b="b"/>
            <a:pathLst>
              <a:path w="5092065" h="78740">
                <a:moveTo>
                  <a:pt x="0" y="0"/>
                </a:moveTo>
                <a:lnTo>
                  <a:pt x="5091779" y="0"/>
                </a:lnTo>
                <a:lnTo>
                  <a:pt x="5091779" y="78485"/>
                </a:lnTo>
                <a:lnTo>
                  <a:pt x="0" y="78485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80" dirty="0"/>
              <a:t> </a:t>
            </a:r>
            <a:r>
              <a:rPr spc="45" dirty="0"/>
              <a:t>22.12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437" y="877886"/>
            <a:ext cx="5721350" cy="199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900"/>
              </a:lnSpc>
            </a:pPr>
            <a:r>
              <a:rPr sz="1450" spc="-5" dirty="0">
                <a:latin typeface="Arial"/>
                <a:cs typeface="Arial"/>
              </a:rPr>
              <a:t>Would the animation still work if the </a:t>
            </a:r>
            <a:r>
              <a:rPr sz="1450" spc="-10" dirty="0">
                <a:latin typeface="Courier" charset="0"/>
                <a:cs typeface="Courier" charset="0"/>
              </a:rPr>
              <a:t>startAnimation</a:t>
            </a:r>
            <a:r>
              <a:rPr sz="1450" spc="-465" dirty="0">
                <a:latin typeface="Courier" charset="0"/>
                <a:cs typeface="Courier" charset="0"/>
              </a:rPr>
              <a:t> </a:t>
            </a:r>
            <a:r>
              <a:rPr sz="1450" spc="-5" dirty="0">
                <a:latin typeface="Arial"/>
                <a:cs typeface="Arial"/>
              </a:rPr>
              <a:t>method simply  called </a:t>
            </a:r>
            <a:r>
              <a:rPr sz="1450" spc="-10" dirty="0">
                <a:latin typeface="Courier" charset="0"/>
                <a:cs typeface="Courier" charset="0"/>
              </a:rPr>
              <a:t>sorter.sort() </a:t>
            </a:r>
            <a:r>
              <a:rPr sz="1450" spc="-5" dirty="0">
                <a:latin typeface="Arial"/>
                <a:cs typeface="Arial"/>
              </a:rPr>
              <a:t>instead of spawning a thread that calls that  method?</a:t>
            </a:r>
            <a:endParaRPr sz="1450" dirty="0">
              <a:latin typeface="Arial"/>
              <a:cs typeface="Arial"/>
            </a:endParaRPr>
          </a:p>
          <a:p>
            <a:pPr marL="342265" marR="252729">
              <a:lnSpc>
                <a:spcPct val="118700"/>
              </a:lnSpc>
              <a:spcBef>
                <a:spcPts val="640"/>
              </a:spcBef>
            </a:pPr>
            <a:r>
              <a:rPr sz="1700" b="1" spc="15" dirty="0">
                <a:latin typeface="Arial"/>
                <a:cs typeface="Arial"/>
              </a:rPr>
              <a:t>Answer: </a:t>
            </a:r>
            <a:r>
              <a:rPr sz="1700" spc="15" dirty="0">
                <a:latin typeface="Arial"/>
                <a:cs typeface="Arial"/>
              </a:rPr>
              <a:t>Yes, </a:t>
            </a:r>
            <a:r>
              <a:rPr sz="1700" spc="10" dirty="0">
                <a:latin typeface="Arial"/>
                <a:cs typeface="Arial"/>
              </a:rPr>
              <a:t>provided </a:t>
            </a:r>
            <a:r>
              <a:rPr sz="1700" spc="15" dirty="0">
                <a:latin typeface="Arial"/>
                <a:cs typeface="Arial"/>
              </a:rPr>
              <a:t>you </a:t>
            </a:r>
            <a:r>
              <a:rPr sz="1700" spc="10" dirty="0">
                <a:latin typeface="Arial"/>
                <a:cs typeface="Arial"/>
              </a:rPr>
              <a:t>only </a:t>
            </a:r>
            <a:r>
              <a:rPr sz="1700" spc="15" dirty="0">
                <a:latin typeface="Arial"/>
                <a:cs typeface="Arial"/>
              </a:rPr>
              <a:t>show a </a:t>
            </a:r>
            <a:r>
              <a:rPr sz="1700" spc="10" dirty="0">
                <a:latin typeface="Arial"/>
                <a:cs typeface="Arial"/>
              </a:rPr>
              <a:t>single  frame. </a:t>
            </a:r>
            <a:r>
              <a:rPr sz="1700" spc="5" dirty="0">
                <a:latin typeface="Arial"/>
                <a:cs typeface="Arial"/>
              </a:rPr>
              <a:t>If </a:t>
            </a:r>
            <a:r>
              <a:rPr sz="1700" spc="15" dirty="0">
                <a:latin typeface="Arial"/>
                <a:cs typeface="Arial"/>
              </a:rPr>
              <a:t>you modify </a:t>
            </a:r>
            <a:r>
              <a:rPr sz="1700" spc="10" dirty="0">
                <a:latin typeface="Arial"/>
                <a:cs typeface="Arial"/>
              </a:rPr>
              <a:t>the </a:t>
            </a:r>
            <a:r>
              <a:rPr sz="1700" spc="15" dirty="0">
                <a:latin typeface="Courier" charset="0"/>
                <a:cs typeface="Courier" charset="0"/>
              </a:rPr>
              <a:t>SelectionSortViewer  </a:t>
            </a:r>
            <a:r>
              <a:rPr sz="1700" spc="15" dirty="0">
                <a:latin typeface="Arial"/>
                <a:cs typeface="Arial"/>
              </a:rPr>
              <a:t>program </a:t>
            </a:r>
            <a:r>
              <a:rPr sz="1700" spc="10" dirty="0">
                <a:latin typeface="Arial"/>
                <a:cs typeface="Arial"/>
              </a:rPr>
              <a:t>to </a:t>
            </a:r>
            <a:r>
              <a:rPr sz="1700" spc="15" dirty="0">
                <a:latin typeface="Arial"/>
                <a:cs typeface="Arial"/>
              </a:rPr>
              <a:t>show two </a:t>
            </a:r>
            <a:r>
              <a:rPr sz="1700" spc="10" dirty="0">
                <a:latin typeface="Arial"/>
                <a:cs typeface="Arial"/>
              </a:rPr>
              <a:t>frames, </a:t>
            </a:r>
            <a:r>
              <a:rPr sz="1700" spc="15" dirty="0">
                <a:latin typeface="Arial"/>
                <a:cs typeface="Arial"/>
              </a:rPr>
              <a:t>you want </a:t>
            </a:r>
            <a:r>
              <a:rPr sz="1700" spc="10" dirty="0">
                <a:latin typeface="Arial"/>
                <a:cs typeface="Arial"/>
              </a:rPr>
              <a:t>the sorters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to  run in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parallel.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>
              <a:lnSpc>
                <a:spcPct val="100000"/>
              </a:lnSpc>
            </a:pPr>
            <a:r>
              <a:rPr spc="155" dirty="0">
                <a:latin typeface="Trebuchet MS"/>
                <a:cs typeface="Trebuchet MS"/>
              </a:rPr>
              <a:t>run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155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856488" y="103079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5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6017" y="913003"/>
            <a:ext cx="48387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5" dirty="0">
                <a:latin typeface="Arial"/>
                <a:cs typeface="Arial"/>
              </a:rPr>
              <a:t>To </a:t>
            </a:r>
            <a:r>
              <a:rPr sz="1700" spc="10" dirty="0">
                <a:latin typeface="Arial"/>
                <a:cs typeface="Arial"/>
              </a:rPr>
              <a:t>get the date </a:t>
            </a:r>
            <a:r>
              <a:rPr sz="1700" spc="15" dirty="0">
                <a:latin typeface="Arial"/>
                <a:cs typeface="Arial"/>
              </a:rPr>
              <a:t>and </a:t>
            </a:r>
            <a:r>
              <a:rPr sz="1700" spc="10" dirty="0">
                <a:latin typeface="Arial"/>
                <a:cs typeface="Arial"/>
              </a:rPr>
              <a:t>time, construct </a:t>
            </a:r>
            <a:r>
              <a:rPr sz="1700" spc="15" dirty="0">
                <a:latin typeface="Arial"/>
                <a:cs typeface="Arial"/>
              </a:rPr>
              <a:t>a Date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object: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608" y="1271157"/>
            <a:ext cx="5072380" cy="382411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61594" marR="1734820">
              <a:lnSpc>
                <a:spcPct val="103000"/>
              </a:lnSpc>
              <a:spcBef>
                <a:spcPts val="509"/>
              </a:spcBef>
            </a:pPr>
            <a:r>
              <a:rPr sz="1000" spc="20" dirty="0">
                <a:latin typeface="Courier" charset="0"/>
                <a:cs typeface="Courier" charset="0"/>
              </a:rPr>
              <a:t>Date now = new Date();  System.out.println(now + " " +</a:t>
            </a:r>
            <a:r>
              <a:rPr sz="1000" spc="25" dirty="0">
                <a:latin typeface="Courier" charset="0"/>
                <a:cs typeface="Courier" charset="0"/>
              </a:rPr>
              <a:t> </a:t>
            </a:r>
            <a:r>
              <a:rPr sz="1000" spc="20" dirty="0">
                <a:latin typeface="Courier" charset="0"/>
                <a:cs typeface="Courier" charset="0"/>
              </a:rPr>
              <a:t>greeting);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6488" y="1923572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6017" y="1760701"/>
            <a:ext cx="452120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700" spc="15" dirty="0">
                <a:latin typeface="Arial"/>
                <a:cs typeface="Arial"/>
              </a:rPr>
              <a:t>To </a:t>
            </a:r>
            <a:r>
              <a:rPr sz="1700" spc="10" dirty="0">
                <a:latin typeface="Arial"/>
                <a:cs typeface="Arial"/>
              </a:rPr>
              <a:t>wait </a:t>
            </a:r>
            <a:r>
              <a:rPr sz="1700" spc="15" dirty="0">
                <a:latin typeface="Arial"/>
                <a:cs typeface="Arial"/>
              </a:rPr>
              <a:t>a second, use </a:t>
            </a:r>
            <a:r>
              <a:rPr sz="1700" spc="10" dirty="0">
                <a:latin typeface="Arial"/>
                <a:cs typeface="Arial"/>
              </a:rPr>
              <a:t>the sleep </a:t>
            </a:r>
            <a:r>
              <a:rPr sz="1700" spc="15" dirty="0">
                <a:latin typeface="Arial"/>
                <a:cs typeface="Arial"/>
              </a:rPr>
              <a:t>method </a:t>
            </a:r>
            <a:r>
              <a:rPr sz="1700" spc="10" dirty="0">
                <a:latin typeface="Arial"/>
                <a:cs typeface="Arial"/>
              </a:rPr>
              <a:t>of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the  </a:t>
            </a:r>
            <a:r>
              <a:rPr sz="1700" spc="15" dirty="0">
                <a:latin typeface="Arial"/>
                <a:cs typeface="Arial"/>
              </a:rPr>
              <a:t>Thread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class: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7608" y="2477879"/>
            <a:ext cx="5072380" cy="223779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1000" spc="20" dirty="0">
                <a:latin typeface="Courier" charset="0"/>
                <a:cs typeface="Courier" charset="0"/>
              </a:rPr>
              <a:t>Thread.sleep(milliseconds)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6488" y="2973322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0" y="0"/>
                </a:moveTo>
                <a:lnTo>
                  <a:pt x="68675" y="0"/>
                </a:lnTo>
                <a:lnTo>
                  <a:pt x="68675" y="68675"/>
                </a:lnTo>
                <a:lnTo>
                  <a:pt x="0" y="68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8350" y="3650264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24526" y="49053"/>
                </a:moveTo>
                <a:lnTo>
                  <a:pt x="13794" y="47525"/>
                </a:lnTo>
                <a:lnTo>
                  <a:pt x="6130" y="42934"/>
                </a:lnTo>
                <a:lnTo>
                  <a:pt x="1532" y="35271"/>
                </a:lnTo>
                <a:lnTo>
                  <a:pt x="0" y="24526"/>
                </a:lnTo>
                <a:lnTo>
                  <a:pt x="1532" y="13782"/>
                </a:lnTo>
                <a:lnTo>
                  <a:pt x="6130" y="6119"/>
                </a:lnTo>
                <a:lnTo>
                  <a:pt x="13794" y="1528"/>
                </a:lnTo>
                <a:lnTo>
                  <a:pt x="24526" y="0"/>
                </a:lnTo>
                <a:lnTo>
                  <a:pt x="35258" y="1528"/>
                </a:lnTo>
                <a:lnTo>
                  <a:pt x="42923" y="6119"/>
                </a:lnTo>
                <a:lnTo>
                  <a:pt x="47521" y="13782"/>
                </a:lnTo>
                <a:lnTo>
                  <a:pt x="49053" y="24526"/>
                </a:lnTo>
                <a:lnTo>
                  <a:pt x="47521" y="35271"/>
                </a:lnTo>
                <a:lnTo>
                  <a:pt x="42923" y="42934"/>
                </a:lnTo>
                <a:lnTo>
                  <a:pt x="35258" y="47525"/>
                </a:lnTo>
                <a:lnTo>
                  <a:pt x="24526" y="49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78350" y="3924965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24526" y="49053"/>
                </a:moveTo>
                <a:lnTo>
                  <a:pt x="13794" y="47525"/>
                </a:lnTo>
                <a:lnTo>
                  <a:pt x="6130" y="42934"/>
                </a:lnTo>
                <a:lnTo>
                  <a:pt x="1532" y="35271"/>
                </a:lnTo>
                <a:lnTo>
                  <a:pt x="0" y="24526"/>
                </a:lnTo>
                <a:lnTo>
                  <a:pt x="1532" y="13782"/>
                </a:lnTo>
                <a:lnTo>
                  <a:pt x="6130" y="6119"/>
                </a:lnTo>
                <a:lnTo>
                  <a:pt x="13794" y="1528"/>
                </a:lnTo>
                <a:lnTo>
                  <a:pt x="24526" y="0"/>
                </a:lnTo>
                <a:lnTo>
                  <a:pt x="35258" y="1528"/>
                </a:lnTo>
                <a:lnTo>
                  <a:pt x="42923" y="6119"/>
                </a:lnTo>
                <a:lnTo>
                  <a:pt x="47521" y="13782"/>
                </a:lnTo>
                <a:lnTo>
                  <a:pt x="49053" y="24526"/>
                </a:lnTo>
                <a:lnTo>
                  <a:pt x="47521" y="35271"/>
                </a:lnTo>
                <a:lnTo>
                  <a:pt x="42923" y="42934"/>
                </a:lnTo>
                <a:lnTo>
                  <a:pt x="35258" y="47525"/>
                </a:lnTo>
                <a:lnTo>
                  <a:pt x="24526" y="49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36017" y="2810451"/>
            <a:ext cx="3215005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700" spc="10" dirty="0">
                <a:latin typeface="Arial"/>
                <a:cs typeface="Arial"/>
              </a:rPr>
              <a:t>Sleeping thread </a:t>
            </a:r>
            <a:r>
              <a:rPr sz="1700" spc="15" dirty="0">
                <a:latin typeface="Arial"/>
                <a:cs typeface="Arial"/>
              </a:rPr>
              <a:t>can generate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an  </a:t>
            </a:r>
            <a:r>
              <a:rPr sz="1700" spc="10" dirty="0">
                <a:latin typeface="Arial"/>
                <a:cs typeface="Arial"/>
              </a:rPr>
              <a:t>InterruptedException.</a:t>
            </a:r>
            <a:endParaRPr sz="1700">
              <a:latin typeface="Arial"/>
              <a:cs typeface="Arial"/>
            </a:endParaRPr>
          </a:p>
          <a:p>
            <a:pPr marL="407670" marR="1191260">
              <a:lnSpc>
                <a:spcPct val="138700"/>
              </a:lnSpc>
              <a:spcBef>
                <a:spcPts val="459"/>
              </a:spcBef>
            </a:pPr>
            <a:r>
              <a:rPr sz="1300" spc="10" dirty="0">
                <a:latin typeface="Arial"/>
                <a:cs typeface="Arial"/>
              </a:rPr>
              <a:t>Catch the exception.  Terminate the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thread.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4636</Words>
  <Application>Microsoft Office PowerPoint</Application>
  <PresentationFormat>Custom</PresentationFormat>
  <Paragraphs>1143</Paragraphs>
  <Slides>82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Office Theme</vt:lpstr>
      <vt:lpstr>Chapter 22 – Multithreading</vt:lpstr>
      <vt:lpstr>Chapter Goals</vt:lpstr>
      <vt:lpstr>Running Threads</vt:lpstr>
      <vt:lpstr>Running a Thread</vt:lpstr>
      <vt:lpstr>Running a Thread</vt:lpstr>
      <vt:lpstr>Running a Thread</vt:lpstr>
      <vt:lpstr>GreetingRunnable Class</vt:lpstr>
      <vt:lpstr>run Method</vt:lpstr>
      <vt:lpstr>run Method</vt:lpstr>
      <vt:lpstr>run Method</vt:lpstr>
      <vt:lpstr>section_1/GreetingRunnable.java</vt:lpstr>
      <vt:lpstr>Slide 12</vt:lpstr>
      <vt:lpstr>Start the Thread</vt:lpstr>
      <vt:lpstr>section_1/GreetingThreadRunner.java</vt:lpstr>
      <vt:lpstr>Slide 15</vt:lpstr>
      <vt:lpstr>Thread Scheduler</vt:lpstr>
      <vt:lpstr>Self Check 22.1</vt:lpstr>
      <vt:lpstr>Self Check 22.2</vt:lpstr>
      <vt:lpstr>Terminating Threads</vt:lpstr>
      <vt:lpstr>Terminating Threads</vt:lpstr>
      <vt:lpstr>Terminating Threads</vt:lpstr>
      <vt:lpstr>Terminating Threads</vt:lpstr>
      <vt:lpstr>Self Check 22.3</vt:lpstr>
      <vt:lpstr>Self Check 22.4</vt:lpstr>
      <vt:lpstr>Slide 25</vt:lpstr>
      <vt:lpstr>Race Conditions</vt:lpstr>
      <vt:lpstr>Sample Program</vt:lpstr>
      <vt:lpstr>Sample Program</vt:lpstr>
      <vt:lpstr>Sample Program</vt:lpstr>
      <vt:lpstr>Sample Program</vt:lpstr>
      <vt:lpstr>Sample Program</vt:lpstr>
      <vt:lpstr>Slide 32</vt:lpstr>
      <vt:lpstr>Race Condition</vt:lpstr>
      <vt:lpstr>section_3/BankAccountThreadRunner.java</vt:lpstr>
      <vt:lpstr>section_3/DepositRunnable.java</vt:lpstr>
      <vt:lpstr>Slide 36</vt:lpstr>
      <vt:lpstr>section_3/WithdrawRunnable.java</vt:lpstr>
      <vt:lpstr>Slide 38</vt:lpstr>
      <vt:lpstr>section_3/BankAccount.java</vt:lpstr>
      <vt:lpstr>Slide 40</vt:lpstr>
      <vt:lpstr>Self Check 22.5</vt:lpstr>
      <vt:lpstr>Self Check 22.6</vt:lpstr>
      <vt:lpstr>Synchronizing Object Access</vt:lpstr>
      <vt:lpstr>Synchronizing Object Access</vt:lpstr>
      <vt:lpstr>Synchronizing Object Access</vt:lpstr>
      <vt:lpstr>Visualizing Object Locks</vt:lpstr>
      <vt:lpstr>Synchronizing Object Access</vt:lpstr>
      <vt:lpstr>Synchronizing Object Access</vt:lpstr>
      <vt:lpstr>Synchronizing Object Access</vt:lpstr>
      <vt:lpstr>Self Check 22.7</vt:lpstr>
      <vt:lpstr>Self Check 22.8</vt:lpstr>
      <vt:lpstr>Avoiding Deadlocks</vt:lpstr>
      <vt:lpstr>Avoiding Deadlocks</vt:lpstr>
      <vt:lpstr>Condition Objects</vt:lpstr>
      <vt:lpstr>Condition Objects</vt:lpstr>
      <vt:lpstr>Condition Objects</vt:lpstr>
      <vt:lpstr>Condition Objects</vt:lpstr>
      <vt:lpstr>Condition Objects</vt:lpstr>
      <vt:lpstr>section_5/BankAccount.java</vt:lpstr>
      <vt:lpstr>Slide 60</vt:lpstr>
      <vt:lpstr>section_5/BankAccountThreadRunner.java</vt:lpstr>
      <vt:lpstr>Slide 62</vt:lpstr>
      <vt:lpstr>Self Check 22.9</vt:lpstr>
      <vt:lpstr>Self Check 22.10</vt:lpstr>
      <vt:lpstr>Application: Algorithm  Animation</vt:lpstr>
      <vt:lpstr>Algorithm Animation</vt:lpstr>
      <vt:lpstr>Selection Sort Algorithm  Animation</vt:lpstr>
      <vt:lpstr>Selection Sort Algorithm  Animation Step</vt:lpstr>
      <vt:lpstr>Selection Sort Algorithm  Animation: Implementation</vt:lpstr>
      <vt:lpstr>Selection Sort Algorithm  Animation: Implementation</vt:lpstr>
      <vt:lpstr>Selection Sort Algorithm  Animation: Implementation</vt:lpstr>
      <vt:lpstr>Selection Sort Algorithm  Animation: draw Method</vt:lpstr>
      <vt:lpstr>Selection Sort Algorithm  Animation: Pausing</vt:lpstr>
      <vt:lpstr>Selection Sort Algorithm  Animation: Constructing and  Animating</vt:lpstr>
      <vt:lpstr>Slide 75</vt:lpstr>
      <vt:lpstr>section_6/SelectionSortViewer.java</vt:lpstr>
      <vt:lpstr>section_6/SelectionSortComponent.java</vt:lpstr>
      <vt:lpstr>Slide 78</vt:lpstr>
      <vt:lpstr>section_6/SelectionSorter.java</vt:lpstr>
      <vt:lpstr>Slide 80</vt:lpstr>
      <vt:lpstr>Self Check 22.11</vt:lpstr>
      <vt:lpstr>Self Check 22.12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22 – Multithreading</dc:title>
  <dc:creator>GDonini</dc:creator>
  <cp:lastModifiedBy>GD</cp:lastModifiedBy>
  <cp:revision>5</cp:revision>
  <dcterms:created xsi:type="dcterms:W3CDTF">2016-01-18T23:28:06Z</dcterms:created>
  <dcterms:modified xsi:type="dcterms:W3CDTF">2016-01-23T05:40:32Z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