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9" r:id="rId48"/>
    <p:sldId id="311" r:id="rId49"/>
    <p:sldId id="313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6" r:id="rId61"/>
    <p:sldId id="327" r:id="rId62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381" y="619037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680" y="281015"/>
            <a:ext cx="6069838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987" y="1826453"/>
            <a:ext cx="552322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localhost\Users\Mili\Downloads\BJ6_LectureSlides\ch23\code\section_3\WebGe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3\code\section_4\BankServer.java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3\code\section_4\BankService.java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3\code\section_4\Bank.java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localhost\Users\Mili\Downloads\BJ6_LectureSlides\ch23\code\section_4\BankClie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index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orstmann.com/index.html" TargetMode="External"/><Relationship Id="rId2" Type="http://schemas.openxmlformats.org/officeDocument/2006/relationships/hyperlink" Target="file:///\\localhost\Users\Mili\Downloads\BJ6_LectureSlides\ch23\code\section_5\URLGe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rstmann.com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cay-tiny.gif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 </a:t>
            </a:r>
            <a:r>
              <a:rPr spc="105" dirty="0"/>
              <a:t>23 </a:t>
            </a:r>
            <a:r>
              <a:rPr spc="254" dirty="0"/>
              <a:t>– </a:t>
            </a:r>
            <a:r>
              <a:rPr spc="65" dirty="0"/>
              <a:t>Internet</a:t>
            </a:r>
            <a:r>
              <a:rPr spc="-350" dirty="0"/>
              <a:t> </a:t>
            </a:r>
            <a:r>
              <a:rPr spc="125" dirty="0"/>
              <a:t>Networking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Port</a:t>
            </a:r>
            <a:r>
              <a:rPr spc="-45" dirty="0"/>
              <a:t> </a:t>
            </a:r>
            <a:r>
              <a:rPr spc="150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737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20805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2941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0745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11" y="235517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111" y="258297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11" y="280263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987" y="802457"/>
            <a:ext cx="5283200" cy="210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One </a:t>
            </a:r>
            <a:r>
              <a:rPr sz="1400" spc="15" dirty="0">
                <a:latin typeface="Arial"/>
                <a:cs typeface="Arial"/>
              </a:rPr>
              <a:t>computer can </a:t>
            </a:r>
            <a:r>
              <a:rPr sz="1400" spc="10" dirty="0">
                <a:latin typeface="Arial"/>
                <a:cs typeface="Arial"/>
              </a:rPr>
              <a:t>offer </a:t>
            </a:r>
            <a:r>
              <a:rPr sz="1400" spc="15" dirty="0">
                <a:latin typeface="Arial"/>
                <a:cs typeface="Arial"/>
              </a:rPr>
              <a:t>multiple services over 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Internet.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E.g., both a web server program and a mail server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program.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570"/>
              </a:spcBef>
            </a:pP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data are sent </a:t>
            </a:r>
            <a:r>
              <a:rPr sz="1400" spc="10" dirty="0">
                <a:latin typeface="Arial"/>
                <a:cs typeface="Arial"/>
              </a:rPr>
              <a:t>to that </a:t>
            </a:r>
            <a:r>
              <a:rPr sz="1400" spc="15" dirty="0">
                <a:latin typeface="Arial"/>
                <a:cs typeface="Arial"/>
              </a:rPr>
              <a:t>computer, they need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indicate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which  program </a:t>
            </a:r>
            <a:r>
              <a:rPr sz="1400" spc="10" dirty="0">
                <a:latin typeface="Arial"/>
                <a:cs typeface="Arial"/>
              </a:rPr>
              <a:t>is to </a:t>
            </a:r>
            <a:r>
              <a:rPr sz="1400" spc="15" dirty="0">
                <a:latin typeface="Arial"/>
                <a:cs typeface="Arial"/>
              </a:rPr>
              <a:t>receive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15" dirty="0">
                <a:latin typeface="Arial"/>
                <a:cs typeface="Arial"/>
              </a:rPr>
              <a:t>IP uses port numbers </a:t>
            </a:r>
            <a:r>
              <a:rPr sz="1400" spc="10" dirty="0">
                <a:latin typeface="Arial"/>
                <a:cs typeface="Arial"/>
              </a:rPr>
              <a:t>for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this: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Integer between 0 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65,535.</a:t>
            </a:r>
            <a:endParaRPr sz="1100">
              <a:latin typeface="Arial"/>
              <a:cs typeface="Arial"/>
            </a:endParaRPr>
          </a:p>
          <a:p>
            <a:pPr marL="340360" marR="953135">
              <a:lnSpc>
                <a:spcPct val="131000"/>
              </a:lnSpc>
              <a:spcBef>
                <a:spcPts val="65"/>
              </a:spcBef>
            </a:pPr>
            <a:r>
              <a:rPr sz="1100" spc="-5" dirty="0">
                <a:latin typeface="Arial"/>
                <a:cs typeface="Arial"/>
              </a:rPr>
              <a:t>Sending program must know port number of receiving program.  Port number is included in the transmitted network protocol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Contents of </a:t>
            </a:r>
            <a:r>
              <a:rPr spc="135" dirty="0"/>
              <a:t>TCP</a:t>
            </a:r>
            <a:r>
              <a:rPr spc="-180" dirty="0"/>
              <a:t> </a:t>
            </a:r>
            <a:r>
              <a:rPr spc="10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75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20819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42785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111" y="164751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11" y="18753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802594"/>
            <a:ext cx="211963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Must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include:</a:t>
            </a:r>
            <a:endParaRPr sz="1400">
              <a:latin typeface="Arial"/>
              <a:cs typeface="Arial"/>
            </a:endParaRPr>
          </a:p>
          <a:p>
            <a:pPr marL="340360" marR="5080">
              <a:lnSpc>
                <a:spcPct val="131000"/>
              </a:lnSpc>
              <a:spcBef>
                <a:spcPts val="450"/>
              </a:spcBef>
            </a:pPr>
            <a:r>
              <a:rPr sz="1100" spc="-5" dirty="0">
                <a:latin typeface="Arial"/>
                <a:cs typeface="Arial"/>
              </a:rPr>
              <a:t>Internet address of recipient.  Port number 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recipient.</a:t>
            </a:r>
            <a:endParaRPr sz="1100">
              <a:latin typeface="Arial"/>
              <a:cs typeface="Arial"/>
            </a:endParaRPr>
          </a:p>
          <a:p>
            <a:pPr marL="340360" marR="105410">
              <a:lnSpc>
                <a:spcPts val="1789"/>
              </a:lnSpc>
              <a:spcBef>
                <a:spcPts val="75"/>
              </a:spcBef>
            </a:pPr>
            <a:r>
              <a:rPr sz="1100" spc="-5" dirty="0">
                <a:latin typeface="Arial"/>
                <a:cs typeface="Arial"/>
              </a:rPr>
              <a:t>Internet address of sender.  Port number 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sender.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06422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79444"/>
            <a:ext cx="577850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What is the difference between an IP address and a domain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name?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18200"/>
              </a:lnSpc>
              <a:spcBef>
                <a:spcPts val="55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An </a:t>
            </a:r>
            <a:r>
              <a:rPr sz="1400" spc="15" dirty="0">
                <a:latin typeface="Arial"/>
                <a:cs typeface="Arial"/>
              </a:rPr>
              <a:t>IP address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numerical address, consisting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four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or  sixteen bytes. 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5" dirty="0">
                <a:latin typeface="Arial"/>
                <a:cs typeface="Arial"/>
              </a:rPr>
              <a:t>domain </a:t>
            </a:r>
            <a:r>
              <a:rPr sz="1400" spc="20" dirty="0">
                <a:latin typeface="Arial"/>
                <a:cs typeface="Arial"/>
              </a:rPr>
              <a:t>name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an alphanumeric </a:t>
            </a:r>
            <a:r>
              <a:rPr sz="1400" spc="10" dirty="0">
                <a:latin typeface="Arial"/>
                <a:cs typeface="Arial"/>
              </a:rPr>
              <a:t>string that is  </a:t>
            </a:r>
            <a:r>
              <a:rPr sz="1400" spc="15" dirty="0">
                <a:latin typeface="Arial"/>
                <a:cs typeface="Arial"/>
              </a:rPr>
              <a:t>associated with an IP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address.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06687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79708"/>
            <a:ext cx="575818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Why do some streaming media services not use TCP?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18200"/>
              </a:lnSpc>
              <a:spcBef>
                <a:spcPts val="55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TCP </a:t>
            </a:r>
            <a:r>
              <a:rPr sz="1400" spc="10" dirty="0">
                <a:latin typeface="Arial"/>
                <a:cs typeface="Arial"/>
              </a:rPr>
              <a:t>is reliable </a:t>
            </a:r>
            <a:r>
              <a:rPr sz="1400" spc="15" dirty="0">
                <a:latin typeface="Arial"/>
                <a:cs typeface="Arial"/>
              </a:rPr>
              <a:t>but </a:t>
            </a:r>
            <a:r>
              <a:rPr sz="1400" spc="20" dirty="0">
                <a:latin typeface="Arial"/>
                <a:cs typeface="Arial"/>
              </a:rPr>
              <a:t>somewhat </a:t>
            </a:r>
            <a:r>
              <a:rPr sz="1400" spc="15" dirty="0">
                <a:latin typeface="Arial"/>
                <a:cs typeface="Arial"/>
              </a:rPr>
              <a:t>slow. </a:t>
            </a: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sending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sounds  or images </a:t>
            </a:r>
            <a:r>
              <a:rPr sz="1400" spc="10" dirty="0">
                <a:latin typeface="Arial"/>
                <a:cs typeface="Arial"/>
              </a:rPr>
              <a:t>in real </a:t>
            </a:r>
            <a:r>
              <a:rPr sz="1400" spc="15" dirty="0">
                <a:latin typeface="Arial"/>
                <a:cs typeface="Arial"/>
              </a:rPr>
              <a:t>time, </a:t>
            </a: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acceptable </a:t>
            </a:r>
            <a:r>
              <a:rPr sz="1400" spc="5" dirty="0">
                <a:latin typeface="Arial"/>
                <a:cs typeface="Arial"/>
              </a:rPr>
              <a:t>if </a:t>
            </a:r>
            <a:r>
              <a:rPr sz="1400" spc="15" dirty="0">
                <a:latin typeface="Arial"/>
                <a:cs typeface="Arial"/>
              </a:rPr>
              <a:t>a small amount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the data  </a:t>
            </a:r>
            <a:r>
              <a:rPr sz="1400" spc="10" dirty="0">
                <a:latin typeface="Arial"/>
                <a:cs typeface="Arial"/>
              </a:rPr>
              <a:t>is lost. </a:t>
            </a:r>
            <a:r>
              <a:rPr sz="1400" spc="15" dirty="0">
                <a:latin typeface="Arial"/>
                <a:cs typeface="Arial"/>
              </a:rPr>
              <a:t>But there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no point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transmitting data </a:t>
            </a:r>
            <a:r>
              <a:rPr sz="1400" spc="10" dirty="0">
                <a:latin typeface="Arial"/>
                <a:cs typeface="Arial"/>
              </a:rPr>
              <a:t>that is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late.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Application </a:t>
            </a:r>
            <a:r>
              <a:rPr spc="60" dirty="0"/>
              <a:t>Level</a:t>
            </a:r>
            <a:r>
              <a:rPr spc="-114" dirty="0"/>
              <a:t> </a:t>
            </a:r>
            <a:r>
              <a:rPr spc="105"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830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47339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77441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764555"/>
            <a:ext cx="548576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15" dirty="0">
                <a:latin typeface="Arial"/>
                <a:cs typeface="Arial"/>
              </a:rPr>
              <a:t>TCP/IP mechanism establishes an </a:t>
            </a: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connection between two  ports on two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computers.</a:t>
            </a:r>
            <a:endParaRPr sz="1400">
              <a:latin typeface="Arial"/>
              <a:cs typeface="Arial"/>
            </a:endParaRPr>
          </a:p>
          <a:p>
            <a:pPr marL="12700" marR="824865">
              <a:lnSpc>
                <a:spcPts val="2370"/>
              </a:lnSpc>
              <a:spcBef>
                <a:spcPts val="130"/>
              </a:spcBef>
            </a:pPr>
            <a:r>
              <a:rPr sz="1400" spc="20" dirty="0">
                <a:latin typeface="Arial"/>
                <a:cs typeface="Arial"/>
              </a:rPr>
              <a:t>Each </a:t>
            </a: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application has </a:t>
            </a:r>
            <a:r>
              <a:rPr sz="1400" spc="10" dirty="0">
                <a:latin typeface="Arial"/>
                <a:cs typeface="Arial"/>
              </a:rPr>
              <a:t>its </a:t>
            </a:r>
            <a:r>
              <a:rPr sz="1400" spc="20" dirty="0">
                <a:latin typeface="Arial"/>
                <a:cs typeface="Arial"/>
              </a:rPr>
              <a:t>own </a:t>
            </a:r>
            <a:r>
              <a:rPr sz="1400" spc="15" dirty="0">
                <a:latin typeface="Arial"/>
                <a:cs typeface="Arial"/>
              </a:rPr>
              <a:t>application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protocol.  </a:t>
            </a:r>
            <a:r>
              <a:rPr sz="1400" spc="15" dirty="0">
                <a:latin typeface="Arial"/>
                <a:cs typeface="Arial"/>
              </a:rPr>
              <a:t>Describes </a:t>
            </a:r>
            <a:r>
              <a:rPr sz="1400" spc="20" dirty="0">
                <a:latin typeface="Arial"/>
                <a:cs typeface="Arial"/>
              </a:rPr>
              <a:t>how </a:t>
            </a:r>
            <a:r>
              <a:rPr sz="1400" spc="15" dirty="0">
                <a:latin typeface="Arial"/>
                <a:cs typeface="Arial"/>
              </a:rPr>
              <a:t>data </a:t>
            </a:r>
            <a:r>
              <a:rPr sz="1400" spc="10" dirty="0">
                <a:latin typeface="Arial"/>
                <a:cs typeface="Arial"/>
              </a:rPr>
              <a:t>for that </a:t>
            </a:r>
            <a:r>
              <a:rPr sz="1400" spc="15" dirty="0">
                <a:latin typeface="Arial"/>
                <a:cs typeface="Arial"/>
              </a:rPr>
              <a:t>application are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transmitted.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Hypertext </a:t>
            </a:r>
            <a:r>
              <a:rPr spc="110" dirty="0"/>
              <a:t>Transfer </a:t>
            </a:r>
            <a:r>
              <a:rPr spc="85" dirty="0"/>
              <a:t>Protocol</a:t>
            </a:r>
            <a:r>
              <a:rPr spc="-114" dirty="0"/>
              <a:t> </a:t>
            </a:r>
            <a:r>
              <a:rPr spc="85" dirty="0"/>
              <a:t>(HTTP)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857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2145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2247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182349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87" y="803650"/>
            <a:ext cx="485711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Application protocol used by the World Wide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Web.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2370"/>
              </a:lnSpc>
              <a:spcBef>
                <a:spcPts val="130"/>
              </a:spcBef>
            </a:pPr>
            <a:r>
              <a:rPr sz="1400" spc="20" dirty="0">
                <a:latin typeface="Arial"/>
                <a:cs typeface="Arial"/>
              </a:rPr>
              <a:t>A web </a:t>
            </a:r>
            <a:r>
              <a:rPr sz="1400" spc="15" dirty="0">
                <a:latin typeface="Arial"/>
                <a:cs typeface="Arial"/>
              </a:rPr>
              <a:t>address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called a Uniform Resource Locator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(URL).  </a:t>
            </a:r>
            <a:r>
              <a:rPr sz="1400" spc="2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type a </a:t>
            </a:r>
            <a:r>
              <a:rPr sz="1400" spc="20" dirty="0">
                <a:latin typeface="Arial"/>
                <a:cs typeface="Arial"/>
              </a:rPr>
              <a:t>URL </a:t>
            </a:r>
            <a:r>
              <a:rPr sz="1400" spc="10" dirty="0">
                <a:latin typeface="Arial"/>
                <a:cs typeface="Arial"/>
              </a:rPr>
              <a:t>into </a:t>
            </a:r>
            <a:r>
              <a:rPr sz="1400" spc="15" dirty="0">
                <a:latin typeface="Arial"/>
                <a:cs typeface="Arial"/>
              </a:rPr>
              <a:t>the address window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your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browser.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spc="10" dirty="0">
                <a:latin typeface="Arial"/>
                <a:cs typeface="Arial"/>
              </a:rPr>
              <a:t>E.g.,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  <a:hlinkClick r:id="rId2"/>
              </a:rPr>
              <a:t>http://horstmann.com/index.html</a:t>
            </a:r>
            <a:r>
              <a:rPr sz="1400" spc="20" dirty="0">
                <a:latin typeface="Arial"/>
                <a:cs typeface="Arial"/>
                <a:hlinkClick r:id="rId2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Browser </a:t>
            </a:r>
            <a:r>
              <a:rPr spc="114" dirty="0"/>
              <a:t>Steps </a:t>
            </a:r>
            <a:r>
              <a:rPr spc="90" dirty="0"/>
              <a:t>in </a:t>
            </a:r>
            <a:r>
              <a:rPr spc="140" dirty="0"/>
              <a:t>Loading</a:t>
            </a:r>
            <a:r>
              <a:rPr spc="-210" dirty="0"/>
              <a:t> </a:t>
            </a:r>
            <a:r>
              <a:rPr spc="110" dirty="0"/>
              <a:t>URL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871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46972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68939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111" y="209617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262091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111" y="290159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9" y="322295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987" y="756848"/>
            <a:ext cx="5374640" cy="282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6690">
              <a:lnSpc>
                <a:spcPct val="122000"/>
              </a:lnSpc>
            </a:pPr>
            <a:r>
              <a:rPr sz="1400" spc="15" dirty="0">
                <a:latin typeface="Arial"/>
                <a:cs typeface="Arial"/>
              </a:rPr>
              <a:t>Examines the part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URL </a:t>
            </a:r>
            <a:r>
              <a:rPr sz="1400" spc="15" dirty="0">
                <a:latin typeface="Arial"/>
                <a:cs typeface="Arial"/>
              </a:rPr>
              <a:t>between the double slash 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</a:t>
            </a:r>
            <a:r>
              <a:rPr sz="1400" spc="10" dirty="0">
                <a:latin typeface="Arial"/>
                <a:cs typeface="Arial"/>
              </a:rPr>
              <a:t>first </a:t>
            </a:r>
            <a:r>
              <a:rPr sz="1400" spc="15" dirty="0">
                <a:latin typeface="Arial"/>
                <a:cs typeface="Arial"/>
              </a:rPr>
              <a:t>single slash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</a:t>
            </a:r>
            <a:r>
              <a:rPr sz="1400" spc="15" dirty="0">
                <a:latin typeface="Courier" charset="0"/>
                <a:cs typeface="Courier" charset="0"/>
              </a:rPr>
              <a:t>horstmann.com</a:t>
            </a:r>
            <a:r>
              <a:rPr sz="1400" spc="15" dirty="0">
                <a:latin typeface="Arial"/>
                <a:cs typeface="Arial"/>
              </a:rPr>
              <a:t>).</a:t>
            </a:r>
            <a:endParaRPr sz="14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This identifies the computer to which you want to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connect.</a:t>
            </a:r>
            <a:endParaRPr sz="1100" dirty="0">
              <a:latin typeface="Arial"/>
              <a:cs typeface="Arial"/>
            </a:endParaRPr>
          </a:p>
          <a:p>
            <a:pPr marL="340360" marR="346710">
              <a:lnSpc>
                <a:spcPct val="1116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Because it contains letters, this part of the URL is a domain name, not an IP  address.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Browser sends request to a DNS server to obtain IP address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Courier" charset="0"/>
                <a:cs typeface="Courier" charset="0"/>
              </a:rPr>
              <a:t>horstmann.com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20" dirty="0">
                <a:latin typeface="Arial"/>
                <a:cs typeface="Arial"/>
              </a:rPr>
              <a:t>From </a:t>
            </a:r>
            <a:r>
              <a:rPr sz="1400" spc="20" dirty="0">
                <a:latin typeface="Courier" charset="0"/>
                <a:cs typeface="Courier" charset="0"/>
              </a:rPr>
              <a:t>http:</a:t>
            </a:r>
            <a:r>
              <a:rPr sz="1400" spc="-530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prefix, </a:t>
            </a:r>
            <a:r>
              <a:rPr sz="1400" spc="15" dirty="0">
                <a:latin typeface="Arial"/>
                <a:cs typeface="Arial"/>
              </a:rPr>
              <a:t>deduces protocol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20" dirty="0">
                <a:latin typeface="Arial"/>
                <a:cs typeface="Arial"/>
              </a:rPr>
              <a:t>HTTP.</a:t>
            </a:r>
            <a:endParaRPr sz="14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Uses port 80 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default.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570"/>
              </a:spcBef>
            </a:pPr>
            <a:r>
              <a:rPr sz="1400" spc="15" dirty="0">
                <a:latin typeface="Arial"/>
                <a:cs typeface="Arial"/>
              </a:rPr>
              <a:t>Establishes a TCP/IP connection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port 80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IP address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obtained 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Step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1.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Browser </a:t>
            </a:r>
            <a:r>
              <a:rPr spc="114" dirty="0"/>
              <a:t>Steps </a:t>
            </a:r>
            <a:r>
              <a:rPr spc="90" dirty="0"/>
              <a:t>in </a:t>
            </a:r>
            <a:r>
              <a:rPr spc="140" dirty="0"/>
              <a:t>Loading</a:t>
            </a:r>
            <a:r>
              <a:rPr spc="-210" dirty="0"/>
              <a:t> </a:t>
            </a:r>
            <a:r>
              <a:rPr spc="110" dirty="0"/>
              <a:t>URL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711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12188"/>
            <a:ext cx="499173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Deduces from the </a:t>
            </a:r>
            <a:r>
              <a:rPr sz="1400" spc="20" dirty="0">
                <a:latin typeface="Courier" charset="0"/>
                <a:cs typeface="Courier" charset="0"/>
              </a:rPr>
              <a:t>/index.html</a:t>
            </a:r>
            <a:r>
              <a:rPr sz="1400" spc="-505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you want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see the </a:t>
            </a:r>
            <a:r>
              <a:rPr sz="1400" spc="10" dirty="0"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12700" marR="35560">
              <a:lnSpc>
                <a:spcPct val="118200"/>
              </a:lnSpc>
              <a:spcBef>
                <a:spcPts val="65"/>
              </a:spcBef>
            </a:pPr>
            <a:r>
              <a:rPr sz="1400" spc="20" dirty="0">
                <a:latin typeface="Courier" charset="0"/>
                <a:cs typeface="Courier" charset="0"/>
              </a:rPr>
              <a:t>/index.html</a:t>
            </a:r>
            <a:r>
              <a:rPr sz="1400" spc="-509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and sends </a:t>
            </a:r>
            <a:r>
              <a:rPr sz="1400" spc="10" dirty="0">
                <a:latin typeface="Arial"/>
                <a:cs typeface="Arial"/>
              </a:rPr>
              <a:t>this </a:t>
            </a:r>
            <a:r>
              <a:rPr sz="1400" spc="15" dirty="0">
                <a:latin typeface="Arial"/>
                <a:cs typeface="Arial"/>
              </a:rPr>
              <a:t>request formatted as an </a:t>
            </a:r>
            <a:r>
              <a:rPr sz="1400" spc="20" dirty="0">
                <a:latin typeface="Arial"/>
                <a:cs typeface="Arial"/>
              </a:rPr>
              <a:t>HTTP  command </a:t>
            </a:r>
            <a:r>
              <a:rPr sz="1400" spc="15" dirty="0">
                <a:latin typeface="Arial"/>
                <a:cs typeface="Arial"/>
              </a:rPr>
              <a:t>through the established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connection.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620502"/>
            <a:ext cx="5377815" cy="44755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 marR="372872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GET /index.html HTTP/1.0  Host: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horstman.com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i="1" spc="100" dirty="0">
                <a:latin typeface="Trebuchet MS"/>
                <a:cs typeface="Trebuchet MS"/>
              </a:rPr>
              <a:t>blank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155" dirty="0">
                <a:latin typeface="Trebuchet MS"/>
                <a:cs typeface="Trebuchet MS"/>
              </a:rPr>
              <a:t>line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232016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11" y="28611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111" y="308898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11" y="330864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95987" y="1826453"/>
            <a:ext cx="5523225" cy="1580317"/>
          </a:xfrm>
          <a:prstGeom prst="rect">
            <a:avLst/>
          </a:prstGeom>
        </p:spPr>
        <p:txBody>
          <a:bodyPr vert="horz" wrap="square" lIns="0" tIns="329958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pc="20" dirty="0"/>
              <a:t>Web </a:t>
            </a:r>
            <a:r>
              <a:rPr spc="15" dirty="0"/>
              <a:t>server running on computer </a:t>
            </a:r>
            <a:r>
              <a:rPr spc="20" dirty="0"/>
              <a:t>whose </a:t>
            </a:r>
            <a:r>
              <a:rPr spc="15" dirty="0"/>
              <a:t>IP Address </a:t>
            </a:r>
            <a:r>
              <a:rPr spc="20" dirty="0"/>
              <a:t>was</a:t>
            </a:r>
            <a:r>
              <a:rPr spc="-80" dirty="0"/>
              <a:t> </a:t>
            </a:r>
            <a:r>
              <a:rPr spc="15" dirty="0"/>
              <a:t>obtained  above receives the</a:t>
            </a:r>
            <a:r>
              <a:rPr spc="-75" dirty="0"/>
              <a:t> </a:t>
            </a:r>
            <a:r>
              <a:rPr spc="15" dirty="0"/>
              <a:t>request.</a:t>
            </a:r>
          </a:p>
          <a:p>
            <a:pPr marL="34036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Arial"/>
                <a:cs typeface="Arial"/>
              </a:rPr>
              <a:t>It decodes 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request.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70"/>
              </a:spcBef>
            </a:pPr>
            <a:r>
              <a:rPr sz="1100" spc="-5" dirty="0">
                <a:latin typeface="Arial"/>
                <a:cs typeface="Arial"/>
              </a:rPr>
              <a:t>It fetches the file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/index.html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It sends the file back to the browser on your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computer.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Browser </a:t>
            </a:r>
            <a:r>
              <a:rPr spc="114" dirty="0"/>
              <a:t>Steps </a:t>
            </a:r>
            <a:r>
              <a:rPr spc="90" dirty="0"/>
              <a:t>in </a:t>
            </a:r>
            <a:r>
              <a:rPr spc="140" dirty="0"/>
              <a:t>Loading</a:t>
            </a:r>
            <a:r>
              <a:rPr spc="-210" dirty="0"/>
              <a:t> </a:t>
            </a:r>
            <a:r>
              <a:rPr spc="110" dirty="0"/>
              <a:t>URL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923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20991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62483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804316"/>
            <a:ext cx="5117465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Browser displays contents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file:</a:t>
            </a:r>
            <a:endParaRPr sz="1400" dirty="0">
              <a:latin typeface="Arial"/>
              <a:cs typeface="Arial"/>
            </a:endParaRPr>
          </a:p>
          <a:p>
            <a:pPr marL="340360" marR="5080">
              <a:lnSpc>
                <a:spcPct val="111600"/>
              </a:lnSpc>
              <a:spcBef>
                <a:spcPts val="705"/>
              </a:spcBef>
            </a:pPr>
            <a:r>
              <a:rPr sz="1100" spc="-5" dirty="0">
                <a:latin typeface="Arial"/>
                <a:cs typeface="Arial"/>
              </a:rPr>
              <a:t>Since this file is an HTML file, it translates the HTML codes into fonts, bullets,  etc.</a:t>
            </a:r>
            <a:endParaRPr sz="1100" dirty="0">
              <a:latin typeface="Arial"/>
              <a:cs typeface="Arial"/>
            </a:endParaRPr>
          </a:p>
          <a:p>
            <a:pPr marL="340360" marR="257175">
              <a:lnSpc>
                <a:spcPct val="1116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If the file contains images, it makes more </a:t>
            </a:r>
            <a:r>
              <a:rPr sz="1100" spc="-5" dirty="0">
                <a:latin typeface="Courier" charset="0"/>
                <a:cs typeface="Courier" charset="0"/>
              </a:rPr>
              <a:t>GET</a:t>
            </a:r>
            <a:r>
              <a:rPr sz="1100" spc="-24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requests through the same  connection.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HTTP</a:t>
            </a:r>
            <a:r>
              <a:rPr spc="-35" dirty="0"/>
              <a:t> </a:t>
            </a:r>
            <a:r>
              <a:rPr spc="180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6247853" cy="3286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</a:t>
            </a:r>
            <a:r>
              <a:rPr spc="-45" dirty="0"/>
              <a:t> </a:t>
            </a:r>
            <a:r>
              <a:rPr spc="145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3742207" cy="244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355266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385368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414656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444758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3427747"/>
            <a:ext cx="5100320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understand the concept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sockets</a:t>
            </a:r>
            <a:endParaRPr sz="1400">
              <a:latin typeface="Arial"/>
              <a:cs typeface="Arial"/>
            </a:endParaRPr>
          </a:p>
          <a:p>
            <a:pPr marL="12700" marR="1685289">
              <a:lnSpc>
                <a:spcPct val="137300"/>
              </a:lnSpc>
              <a:spcBef>
                <a:spcPts val="60"/>
              </a:spcBef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send and receive data through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sockets 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implement network </a:t>
            </a:r>
            <a:r>
              <a:rPr sz="1400" spc="10" dirty="0">
                <a:latin typeface="Arial"/>
                <a:cs typeface="Arial"/>
              </a:rPr>
              <a:t>clients </a:t>
            </a:r>
            <a:r>
              <a:rPr sz="1400" spc="15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84"/>
              </a:spcBef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communicate with </a:t>
            </a:r>
            <a:r>
              <a:rPr sz="1400" spc="20" dirty="0">
                <a:latin typeface="Arial"/>
                <a:cs typeface="Arial"/>
              </a:rPr>
              <a:t>web </a:t>
            </a:r>
            <a:r>
              <a:rPr sz="1400" spc="15" dirty="0">
                <a:latin typeface="Arial"/>
                <a:cs typeface="Arial"/>
              </a:rPr>
              <a:t>servers and server-side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applications  through the Hypertext Transfer Protocol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(HTTP)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25" dirty="0"/>
              <a:t>e</a:t>
            </a:r>
            <a:r>
              <a:rPr spc="60" dirty="0"/>
              <a:t>l</a:t>
            </a:r>
            <a:r>
              <a:rPr spc="130" dirty="0"/>
              <a:t>n</a:t>
            </a:r>
            <a:r>
              <a:rPr spc="25" dirty="0"/>
              <a:t>e</a:t>
            </a:r>
            <a:r>
              <a:rPr spc="2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976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21044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43010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45"/>
                </a:lnTo>
                <a:lnTo>
                  <a:pt x="5083" y="35695"/>
                </a:lnTo>
                <a:lnTo>
                  <a:pt x="1270" y="29351"/>
                </a:lnTo>
                <a:lnTo>
                  <a:pt x="0" y="20339"/>
                </a:lnTo>
                <a:lnTo>
                  <a:pt x="1270" y="11326"/>
                </a:lnTo>
                <a:lnTo>
                  <a:pt x="5083" y="4983"/>
                </a:lnTo>
                <a:lnTo>
                  <a:pt x="11439" y="1233"/>
                </a:lnTo>
                <a:lnTo>
                  <a:pt x="20339" y="0"/>
                </a:lnTo>
                <a:lnTo>
                  <a:pt x="29238" y="1233"/>
                </a:lnTo>
                <a:lnTo>
                  <a:pt x="35594" y="4983"/>
                </a:lnTo>
                <a:lnTo>
                  <a:pt x="39407" y="11326"/>
                </a:lnTo>
                <a:lnTo>
                  <a:pt x="40678" y="20339"/>
                </a:lnTo>
                <a:lnTo>
                  <a:pt x="39407" y="29351"/>
                </a:lnTo>
                <a:lnTo>
                  <a:pt x="35594" y="35695"/>
                </a:lnTo>
                <a:lnTo>
                  <a:pt x="29238" y="39445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175146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20524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804844"/>
            <a:ext cx="5192395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Telnet program allows you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to: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Type characters to send to a remote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computer.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View the characters that the remote computer sends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back.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useful </a:t>
            </a:r>
            <a:r>
              <a:rPr sz="1400" spc="10" dirty="0">
                <a:latin typeface="Arial"/>
                <a:cs typeface="Arial"/>
              </a:rPr>
              <a:t>tool to </a:t>
            </a:r>
            <a:r>
              <a:rPr sz="1400" spc="15" dirty="0">
                <a:latin typeface="Arial"/>
                <a:cs typeface="Arial"/>
              </a:rPr>
              <a:t>establish </a:t>
            </a:r>
            <a:r>
              <a:rPr sz="1400" spc="10" dirty="0">
                <a:latin typeface="Arial"/>
                <a:cs typeface="Arial"/>
              </a:rPr>
              <a:t>test </a:t>
            </a:r>
            <a:r>
              <a:rPr sz="1400" spc="15" dirty="0">
                <a:latin typeface="Arial"/>
                <a:cs typeface="Arial"/>
              </a:rPr>
              <a:t>connections with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84"/>
              </a:spcBef>
            </a:pPr>
            <a:r>
              <a:rPr sz="1400" spc="2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can </a:t>
            </a:r>
            <a:r>
              <a:rPr sz="1400" spc="10" dirty="0">
                <a:latin typeface="Arial"/>
                <a:cs typeface="Arial"/>
              </a:rPr>
              <a:t>imitate </a:t>
            </a:r>
            <a:r>
              <a:rPr sz="1400" spc="15" dirty="0">
                <a:latin typeface="Arial"/>
                <a:cs typeface="Arial"/>
              </a:rPr>
              <a:t>the browser connection by using a dialog box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or  typing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command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line: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059" y="2475535"/>
            <a:ext cx="5377815" cy="18594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telnet horstmann.com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80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25" dirty="0"/>
              <a:t>e</a:t>
            </a:r>
            <a:r>
              <a:rPr spc="60" dirty="0"/>
              <a:t>l</a:t>
            </a:r>
            <a:r>
              <a:rPr spc="130" dirty="0"/>
              <a:t>n</a:t>
            </a:r>
            <a:r>
              <a:rPr spc="25" dirty="0"/>
              <a:t>e</a:t>
            </a:r>
            <a:r>
              <a:rPr spc="2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003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05108"/>
            <a:ext cx="506031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After </a:t>
            </a:r>
            <a:r>
              <a:rPr sz="1400" spc="15" dirty="0">
                <a:latin typeface="Arial"/>
                <a:cs typeface="Arial"/>
              </a:rPr>
              <a:t>Telnet </a:t>
            </a:r>
            <a:r>
              <a:rPr sz="1400" spc="10" dirty="0">
                <a:latin typeface="Arial"/>
                <a:cs typeface="Arial"/>
              </a:rPr>
              <a:t>starts, </a:t>
            </a:r>
            <a:r>
              <a:rPr sz="1400" spc="15" dirty="0">
                <a:latin typeface="Arial"/>
                <a:cs typeface="Arial"/>
              </a:rPr>
              <a:t>type the following without using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backspace: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100880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GET /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HTTP/1.0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Host: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horstmann.com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167037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197139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27240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9" y="256529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987" y="1545450"/>
            <a:ext cx="5242560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Then </a:t>
            </a:r>
            <a:r>
              <a:rPr sz="1400" spc="15" dirty="0">
                <a:latin typeface="Arial"/>
                <a:cs typeface="Arial"/>
              </a:rPr>
              <a:t>press the Enter key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twice.</a:t>
            </a:r>
            <a:endParaRPr sz="1400">
              <a:latin typeface="Arial"/>
              <a:cs typeface="Arial"/>
            </a:endParaRPr>
          </a:p>
          <a:p>
            <a:pPr marL="12700" marR="1372235">
              <a:lnSpc>
                <a:spcPct val="141100"/>
              </a:lnSpc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server responds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request with the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file.  </a:t>
            </a:r>
            <a:r>
              <a:rPr sz="1400" spc="15" dirty="0">
                <a:latin typeface="Arial"/>
                <a:cs typeface="Arial"/>
              </a:rPr>
              <a:t>Telnet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not 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browser.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20"/>
              </a:spcBef>
            </a:pP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5" dirty="0">
                <a:latin typeface="Arial"/>
                <a:cs typeface="Arial"/>
              </a:rPr>
              <a:t>does not understand </a:t>
            </a:r>
            <a:r>
              <a:rPr sz="1400" spc="20" dirty="0">
                <a:latin typeface="Arial"/>
                <a:cs typeface="Arial"/>
              </a:rPr>
              <a:t>HTML </a:t>
            </a:r>
            <a:r>
              <a:rPr sz="1400" spc="15" dirty="0">
                <a:latin typeface="Arial"/>
                <a:cs typeface="Arial"/>
              </a:rPr>
              <a:t>tags so </a:t>
            </a: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0" dirty="0">
                <a:latin typeface="Arial"/>
                <a:cs typeface="Arial"/>
              </a:rPr>
              <a:t>just </a:t>
            </a:r>
            <a:r>
              <a:rPr sz="1400" spc="15" dirty="0">
                <a:latin typeface="Arial"/>
                <a:cs typeface="Arial"/>
              </a:rPr>
              <a:t>displays everything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  </a:t>
            </a:r>
            <a:r>
              <a:rPr sz="1400" spc="20" dirty="0">
                <a:latin typeface="Arial"/>
                <a:cs typeface="Arial"/>
              </a:rPr>
              <a:t>was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sent.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25" dirty="0"/>
              <a:t>e</a:t>
            </a:r>
            <a:r>
              <a:rPr spc="60" dirty="0"/>
              <a:t>l</a:t>
            </a:r>
            <a:r>
              <a:rPr spc="130" dirty="0"/>
              <a:t>n</a:t>
            </a:r>
            <a:r>
              <a:rPr spc="25" dirty="0"/>
              <a:t>e</a:t>
            </a:r>
            <a:r>
              <a:rPr spc="2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5548223" cy="376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61" y="4648237"/>
            <a:ext cx="24053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latin typeface="Arial"/>
                <a:cs typeface="Arial"/>
              </a:rPr>
              <a:t>Figure </a:t>
            </a:r>
            <a:r>
              <a:rPr sz="800" b="1" spc="20" dirty="0">
                <a:latin typeface="Arial"/>
                <a:cs typeface="Arial"/>
              </a:rPr>
              <a:t>2 </a:t>
            </a:r>
            <a:r>
              <a:rPr sz="800" spc="15" dirty="0">
                <a:latin typeface="Arial"/>
                <a:cs typeface="Arial"/>
              </a:rPr>
              <a:t>Using Telnet to Connect to </a:t>
            </a:r>
            <a:r>
              <a:rPr sz="800" spc="20" dirty="0">
                <a:latin typeface="Arial"/>
                <a:cs typeface="Arial"/>
              </a:rPr>
              <a:t>a </a:t>
            </a:r>
            <a:r>
              <a:rPr sz="800" spc="25" dirty="0">
                <a:latin typeface="Arial"/>
                <a:cs typeface="Arial"/>
              </a:rPr>
              <a:t>Web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Server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HTTP </a:t>
            </a:r>
            <a:r>
              <a:rPr spc="135" dirty="0"/>
              <a:t>and</a:t>
            </a:r>
            <a:r>
              <a:rPr spc="-145" dirty="0"/>
              <a:t> </a:t>
            </a:r>
            <a:r>
              <a:rPr spc="180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120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2408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77731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32239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31522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806282"/>
            <a:ext cx="5373370" cy="294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Do </a:t>
            </a:r>
            <a:r>
              <a:rPr sz="1400" spc="15" dirty="0">
                <a:latin typeface="Arial"/>
                <a:cs typeface="Arial"/>
              </a:rPr>
              <a:t>not confuse </a:t>
            </a:r>
            <a:r>
              <a:rPr sz="1400" spc="20" dirty="0">
                <a:latin typeface="Arial"/>
                <a:cs typeface="Arial"/>
              </a:rPr>
              <a:t>HTTP </a:t>
            </a:r>
            <a:r>
              <a:rPr sz="1400" spc="15" dirty="0">
                <a:latin typeface="Arial"/>
                <a:cs typeface="Arial"/>
              </a:rPr>
              <a:t>with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HTML.</a:t>
            </a:r>
            <a:endParaRPr sz="1400">
              <a:latin typeface="Arial"/>
              <a:cs typeface="Arial"/>
            </a:endParaRPr>
          </a:p>
          <a:p>
            <a:pPr marL="12700" marR="501015">
              <a:lnSpc>
                <a:spcPct val="118200"/>
              </a:lnSpc>
              <a:spcBef>
                <a:spcPts val="320"/>
              </a:spcBef>
            </a:pPr>
            <a:r>
              <a:rPr sz="1400" spc="20" dirty="0">
                <a:latin typeface="Arial"/>
                <a:cs typeface="Arial"/>
              </a:rPr>
              <a:t>HTML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document format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describes the structure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  document.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84"/>
              </a:spcBef>
            </a:pPr>
            <a:r>
              <a:rPr sz="1400" spc="20" dirty="0">
                <a:latin typeface="Arial"/>
                <a:cs typeface="Arial"/>
              </a:rPr>
              <a:t>HTTP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protocol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describes the </a:t>
            </a:r>
            <a:r>
              <a:rPr sz="1400" spc="20" dirty="0">
                <a:latin typeface="Arial"/>
                <a:cs typeface="Arial"/>
              </a:rPr>
              <a:t>command </a:t>
            </a:r>
            <a:r>
              <a:rPr sz="1400" spc="15" dirty="0">
                <a:latin typeface="Arial"/>
                <a:cs typeface="Arial"/>
              </a:rPr>
              <a:t>set </a:t>
            </a:r>
            <a:r>
              <a:rPr sz="1400" spc="10" dirty="0">
                <a:latin typeface="Arial"/>
                <a:cs typeface="Arial"/>
              </a:rPr>
              <a:t>for </a:t>
            </a:r>
            <a:r>
              <a:rPr sz="1400" spc="20" dirty="0">
                <a:latin typeface="Arial"/>
                <a:cs typeface="Arial"/>
              </a:rPr>
              <a:t>web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  requests.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20" dirty="0">
                <a:latin typeface="Arial"/>
                <a:cs typeface="Arial"/>
              </a:rPr>
              <a:t>Web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browsers:</a:t>
            </a:r>
            <a:endParaRPr sz="1400">
              <a:latin typeface="Arial"/>
              <a:cs typeface="Arial"/>
            </a:endParaRPr>
          </a:p>
          <a:p>
            <a:pPr marL="340360" marR="2576830">
              <a:lnSpc>
                <a:spcPct val="135900"/>
              </a:lnSpc>
              <a:spcBef>
                <a:spcPts val="385"/>
              </a:spcBef>
            </a:pPr>
            <a:r>
              <a:rPr sz="1100" spc="-5" dirty="0">
                <a:latin typeface="Arial"/>
                <a:cs typeface="Arial"/>
              </a:rPr>
              <a:t>Know how to display HTML documents.  And how to issue HTTP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commands.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20" dirty="0">
                <a:latin typeface="Arial"/>
                <a:cs typeface="Arial"/>
              </a:rPr>
              <a:t>Web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servers: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Know nothing about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HTML.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Merely understand HTTP and know how to fetch the requested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items.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Application </a:t>
            </a:r>
            <a:r>
              <a:rPr spc="60" dirty="0"/>
              <a:t>Level</a:t>
            </a:r>
            <a:r>
              <a:rPr spc="-114" dirty="0"/>
              <a:t> </a:t>
            </a:r>
            <a:r>
              <a:rPr spc="105"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10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2397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249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18178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87" y="722528"/>
            <a:ext cx="544449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200"/>
              </a:lnSpc>
            </a:pPr>
            <a:r>
              <a:rPr sz="1400" spc="20" dirty="0">
                <a:latin typeface="Arial"/>
                <a:cs typeface="Arial"/>
              </a:rPr>
              <a:t>HTTP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one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20" dirty="0">
                <a:latin typeface="Arial"/>
                <a:cs typeface="Arial"/>
              </a:rPr>
              <a:t>many </a:t>
            </a:r>
            <a:r>
              <a:rPr sz="1400" spc="15" dirty="0">
                <a:latin typeface="Arial"/>
                <a:cs typeface="Arial"/>
              </a:rPr>
              <a:t>application protocols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use on the </a:t>
            </a:r>
            <a:r>
              <a:rPr sz="1400" spc="10" dirty="0">
                <a:latin typeface="Arial"/>
                <a:cs typeface="Arial"/>
              </a:rPr>
              <a:t>Internet.  </a:t>
            </a:r>
            <a:r>
              <a:rPr sz="1400" spc="15" dirty="0">
                <a:latin typeface="Arial"/>
                <a:cs typeface="Arial"/>
              </a:rPr>
              <a:t>Another </a:t>
            </a:r>
            <a:r>
              <a:rPr sz="1400" spc="20" dirty="0">
                <a:latin typeface="Arial"/>
                <a:cs typeface="Arial"/>
              </a:rPr>
              <a:t>commonly </a:t>
            </a:r>
            <a:r>
              <a:rPr sz="1400" spc="15" dirty="0">
                <a:latin typeface="Arial"/>
                <a:cs typeface="Arial"/>
              </a:rPr>
              <a:t>used protocol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the Post Office Protocol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(POP).  </a:t>
            </a:r>
            <a:r>
              <a:rPr sz="1400" spc="20" dirty="0">
                <a:latin typeface="Arial"/>
                <a:cs typeface="Arial"/>
              </a:rPr>
              <a:t>POP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used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download received </a:t>
            </a:r>
            <a:r>
              <a:rPr sz="1400" spc="20" dirty="0">
                <a:latin typeface="Arial"/>
                <a:cs typeface="Arial"/>
              </a:rPr>
              <a:t>messages </a:t>
            </a:r>
            <a:r>
              <a:rPr sz="1400" spc="15" dirty="0">
                <a:latin typeface="Arial"/>
                <a:cs typeface="Arial"/>
              </a:rPr>
              <a:t>from e-mail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20"/>
              </a:spcBef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send messages, you use another </a:t>
            </a:r>
            <a:r>
              <a:rPr sz="1400" spc="10" dirty="0">
                <a:latin typeface="Arial"/>
                <a:cs typeface="Arial"/>
              </a:rPr>
              <a:t>protocol: </a:t>
            </a:r>
            <a:r>
              <a:rPr sz="1400" spc="15" dirty="0">
                <a:latin typeface="Arial"/>
                <a:cs typeface="Arial"/>
              </a:rPr>
              <a:t>Simple Mail Transfer  Protocol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(SMTP).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Sample POP</a:t>
            </a:r>
            <a:r>
              <a:rPr spc="-90" dirty="0"/>
              <a:t> </a:t>
            </a:r>
            <a:r>
              <a:rPr spc="140" dirty="0"/>
              <a:t>Session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4002532" cy="4067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61" y="4950058"/>
            <a:ext cx="1590675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latin typeface="Arial"/>
                <a:cs typeface="Arial"/>
              </a:rPr>
              <a:t>Figure </a:t>
            </a:r>
            <a:r>
              <a:rPr sz="800" b="1" spc="20" dirty="0">
                <a:latin typeface="Arial"/>
                <a:cs typeface="Arial"/>
              </a:rPr>
              <a:t>3 </a:t>
            </a:r>
            <a:r>
              <a:rPr sz="800" spc="20" dirty="0">
                <a:latin typeface="Arial"/>
                <a:cs typeface="Arial"/>
              </a:rPr>
              <a:t>A Sample </a:t>
            </a:r>
            <a:r>
              <a:rPr sz="800" spc="25" dirty="0">
                <a:latin typeface="Arial"/>
                <a:cs typeface="Arial"/>
              </a:rPr>
              <a:t>POP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Session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0652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83671"/>
            <a:ext cx="577850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Why don’t you need to know about HTTP when you use a web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browser?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18200"/>
              </a:lnSpc>
              <a:spcBef>
                <a:spcPts val="55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browser software translates your requests (typed  </a:t>
            </a:r>
            <a:r>
              <a:rPr sz="1400" spc="20" dirty="0">
                <a:latin typeface="Arial"/>
                <a:cs typeface="Arial"/>
              </a:rPr>
              <a:t>URLs </a:t>
            </a:r>
            <a:r>
              <a:rPr sz="1400" spc="15" dirty="0">
                <a:latin typeface="Arial"/>
                <a:cs typeface="Arial"/>
              </a:rPr>
              <a:t>and </a:t>
            </a:r>
            <a:r>
              <a:rPr sz="1400" spc="20" dirty="0">
                <a:latin typeface="Arial"/>
                <a:cs typeface="Arial"/>
              </a:rPr>
              <a:t>mouse </a:t>
            </a:r>
            <a:r>
              <a:rPr sz="1400" spc="10" dirty="0">
                <a:latin typeface="Arial"/>
                <a:cs typeface="Arial"/>
              </a:rPr>
              <a:t>clicks </a:t>
            </a:r>
            <a:r>
              <a:rPr sz="1400" spc="15" dirty="0">
                <a:latin typeface="Arial"/>
                <a:cs typeface="Arial"/>
              </a:rPr>
              <a:t>on </a:t>
            </a:r>
            <a:r>
              <a:rPr sz="1400" spc="10" dirty="0">
                <a:latin typeface="Arial"/>
                <a:cs typeface="Arial"/>
              </a:rPr>
              <a:t>links) into </a:t>
            </a:r>
            <a:r>
              <a:rPr sz="1400" spc="20" dirty="0">
                <a:latin typeface="Arial"/>
                <a:cs typeface="Arial"/>
              </a:rPr>
              <a:t>HTTP commands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5" dirty="0">
                <a:latin typeface="Arial"/>
                <a:cs typeface="Arial"/>
              </a:rPr>
              <a:t>sends 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appropriate </a:t>
            </a:r>
            <a:r>
              <a:rPr sz="1400" spc="20" dirty="0">
                <a:latin typeface="Arial"/>
                <a:cs typeface="Arial"/>
              </a:rPr>
              <a:t>web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0536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2698"/>
            <a:ext cx="593217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10"/>
              </a:lnSpc>
            </a:pPr>
            <a:r>
              <a:rPr sz="1200" spc="-5" dirty="0">
                <a:latin typeface="Arial"/>
                <a:cs typeface="Arial"/>
              </a:rPr>
              <a:t>Why is it important that you don’t make typing errors when you type HTTP commands in  Telnet?</a:t>
            </a:r>
            <a:endParaRPr sz="1200" dirty="0">
              <a:latin typeface="Arial"/>
              <a:cs typeface="Arial"/>
            </a:endParaRPr>
          </a:p>
          <a:p>
            <a:pPr marL="285750" marR="144145">
              <a:lnSpc>
                <a:spcPct val="119500"/>
              </a:lnSpc>
              <a:spcBef>
                <a:spcPts val="484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Some </a:t>
            </a:r>
            <a:r>
              <a:rPr sz="1400" spc="15" dirty="0">
                <a:latin typeface="Arial"/>
                <a:cs typeface="Arial"/>
              </a:rPr>
              <a:t>Telnet implementations send </a:t>
            </a:r>
            <a:r>
              <a:rPr sz="1400" spc="10" dirty="0">
                <a:latin typeface="Arial"/>
                <a:cs typeface="Arial"/>
              </a:rPr>
              <a:t>all </a:t>
            </a:r>
            <a:r>
              <a:rPr sz="1400" spc="15" dirty="0">
                <a:latin typeface="Arial"/>
                <a:cs typeface="Arial"/>
              </a:rPr>
              <a:t>keystrokes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you  type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server, including the backspace key.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server does  not recognize a character sequence such as </a:t>
            </a:r>
            <a:r>
              <a:rPr sz="1400" spc="20" dirty="0">
                <a:latin typeface="Courier" charset="0"/>
                <a:cs typeface="Courier" charset="0"/>
              </a:rPr>
              <a:t>G W Backspace E</a:t>
            </a:r>
            <a:r>
              <a:rPr sz="1400" spc="-50" dirty="0">
                <a:latin typeface="Courier" charset="0"/>
                <a:cs typeface="Courier" charset="0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T  </a:t>
            </a:r>
            <a:r>
              <a:rPr sz="1400" spc="15" dirty="0">
                <a:latin typeface="Arial"/>
                <a:cs typeface="Arial"/>
              </a:rPr>
              <a:t>as a </a:t>
            </a:r>
            <a:r>
              <a:rPr sz="1400" spc="10" dirty="0">
                <a:latin typeface="Arial"/>
                <a:cs typeface="Arial"/>
              </a:rPr>
              <a:t>valid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command.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80" dirty="0"/>
              <a:t>Client</a:t>
            </a:r>
            <a:r>
              <a:rPr spc="-195" dirty="0"/>
              <a:t> </a:t>
            </a:r>
            <a:r>
              <a:rPr spc="13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177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06851"/>
            <a:ext cx="294894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Task: </a:t>
            </a:r>
            <a:r>
              <a:rPr sz="1400" spc="10" dirty="0">
                <a:latin typeface="Arial"/>
                <a:cs typeface="Arial"/>
              </a:rPr>
              <a:t>write </a:t>
            </a:r>
            <a:r>
              <a:rPr sz="1400" spc="15" dirty="0">
                <a:latin typeface="Arial"/>
                <a:cs typeface="Arial"/>
              </a:rPr>
              <a:t>a Java program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  <a:p>
            <a:pPr marL="340360" marR="5080">
              <a:lnSpc>
                <a:spcPct val="131000"/>
              </a:lnSpc>
              <a:spcBef>
                <a:spcPts val="450"/>
              </a:spcBef>
            </a:pPr>
            <a:r>
              <a:rPr sz="1100" spc="-5" dirty="0">
                <a:latin typeface="Arial"/>
                <a:cs typeface="Arial"/>
              </a:rPr>
              <a:t>Establishes a TCP connection to a server.  Sends a request to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server.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Prints 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response.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S</a:t>
            </a:r>
            <a:r>
              <a:rPr spc="145" dirty="0"/>
              <a:t>o</a:t>
            </a:r>
            <a:r>
              <a:rPr spc="45" dirty="0"/>
              <a:t>c</a:t>
            </a:r>
            <a:r>
              <a:rPr spc="165" dirty="0"/>
              <a:t>k</a:t>
            </a:r>
            <a:r>
              <a:rPr spc="25" dirty="0"/>
              <a:t>e</a:t>
            </a:r>
            <a:r>
              <a:rPr spc="20" dirty="0"/>
              <a:t>t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292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25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2683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728421"/>
            <a:ext cx="494919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5" dirty="0">
                <a:latin typeface="Arial"/>
                <a:cs typeface="Arial"/>
              </a:rPr>
              <a:t>socket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an object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encapsulates a TCP/IP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connection.  There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i="1" spc="15" dirty="0">
                <a:latin typeface="Arial"/>
                <a:cs typeface="Arial"/>
              </a:rPr>
              <a:t>socket </a:t>
            </a:r>
            <a:r>
              <a:rPr sz="1400" spc="15" dirty="0">
                <a:latin typeface="Arial"/>
                <a:cs typeface="Arial"/>
              </a:rPr>
              <a:t>on both ends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connection.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5" dirty="0">
                <a:latin typeface="Arial"/>
                <a:cs typeface="Arial"/>
              </a:rPr>
              <a:t>Create a socket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a Java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program: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059" y="1697678"/>
            <a:ext cx="5377815" cy="18594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Socket s = new </a:t>
            </a:r>
            <a:r>
              <a:rPr sz="850" spc="30" dirty="0">
                <a:latin typeface="Courier" charset="0"/>
                <a:cs typeface="Courier" charset="0"/>
              </a:rPr>
              <a:t>Socket(</a:t>
            </a:r>
            <a:r>
              <a:rPr sz="850" i="1" spc="30" dirty="0">
                <a:latin typeface="Trebuchet MS"/>
                <a:cs typeface="Trebuchet MS"/>
              </a:rPr>
              <a:t>hostname</a:t>
            </a:r>
            <a:r>
              <a:rPr sz="850" spc="30" dirty="0">
                <a:latin typeface="Courier" charset="0"/>
                <a:cs typeface="Courier" charset="0"/>
              </a:rPr>
              <a:t>,</a:t>
            </a:r>
            <a:r>
              <a:rPr sz="850" spc="-45" dirty="0">
                <a:latin typeface="Courier" charset="0"/>
                <a:cs typeface="Courier" charset="0"/>
              </a:rPr>
              <a:t> </a:t>
            </a:r>
            <a:r>
              <a:rPr sz="850" i="1" spc="50" dirty="0">
                <a:latin typeface="Trebuchet MS"/>
                <a:cs typeface="Trebuchet MS"/>
              </a:rPr>
              <a:t>portnumber</a:t>
            </a:r>
            <a:r>
              <a:rPr sz="850" spc="50" dirty="0">
                <a:latin typeface="Courier" charset="0"/>
                <a:cs typeface="Courier" charset="0"/>
              </a:rPr>
              <a:t>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279" y="21532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987" y="2028347"/>
            <a:ext cx="44411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Connect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HTTP </a:t>
            </a:r>
            <a:r>
              <a:rPr sz="1400" spc="15" dirty="0">
                <a:latin typeface="Arial"/>
                <a:cs typeface="Arial"/>
              </a:rPr>
              <a:t>port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server,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Courier" charset="0"/>
                <a:cs typeface="Courier" charset="0"/>
              </a:rPr>
              <a:t>horstmann.com</a:t>
            </a:r>
            <a:r>
              <a:rPr sz="1400" spc="1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059" y="2324120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final int HTTP_PORT =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80;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Socket s = new Socket("horstmann.com",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HTTP_PORT);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9279" y="290988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5987" y="2784960"/>
            <a:ext cx="460438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If it </a:t>
            </a:r>
            <a:r>
              <a:rPr sz="1400" spc="10" dirty="0">
                <a:latin typeface="Arial"/>
                <a:cs typeface="Arial"/>
              </a:rPr>
              <a:t>can’t find </a:t>
            </a:r>
            <a:r>
              <a:rPr sz="1400" spc="15" dirty="0">
                <a:latin typeface="Arial"/>
                <a:cs typeface="Arial"/>
              </a:rPr>
              <a:t>the host, the </a:t>
            </a:r>
            <a:r>
              <a:rPr sz="1400" spc="20" dirty="0">
                <a:latin typeface="Courier" charset="0"/>
                <a:cs typeface="Courier" charset="0"/>
              </a:rPr>
              <a:t>Socket</a:t>
            </a:r>
            <a:r>
              <a:rPr sz="1400" spc="-509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constructor throws an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20" dirty="0">
                <a:latin typeface="Courier" charset="0"/>
                <a:cs typeface="Courier" charset="0"/>
              </a:rPr>
              <a:t>UnknownHostException</a:t>
            </a:r>
            <a:r>
              <a:rPr sz="1400" spc="2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The </a:t>
            </a:r>
            <a:r>
              <a:rPr spc="65" dirty="0"/>
              <a:t>Internet</a:t>
            </a:r>
            <a:r>
              <a:rPr spc="-120" dirty="0"/>
              <a:t> </a:t>
            </a:r>
            <a:r>
              <a:rPr spc="8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539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47047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202369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761639"/>
            <a:ext cx="5363845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325">
              <a:lnSpc>
                <a:spcPct val="118200"/>
              </a:lnSpc>
            </a:pPr>
            <a:r>
              <a:rPr sz="1400" b="1" spc="10" dirty="0">
                <a:latin typeface="Arial"/>
                <a:cs typeface="Arial"/>
              </a:rPr>
              <a:t>Internet</a:t>
            </a:r>
            <a:r>
              <a:rPr sz="1400" spc="10" dirty="0">
                <a:latin typeface="Arial"/>
                <a:cs typeface="Arial"/>
              </a:rPr>
              <a:t>: 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5" dirty="0">
                <a:latin typeface="Arial"/>
                <a:cs typeface="Arial"/>
              </a:rPr>
              <a:t>worldwide </a:t>
            </a:r>
            <a:r>
              <a:rPr sz="1400" spc="10" dirty="0">
                <a:latin typeface="Arial"/>
                <a:cs typeface="Arial"/>
              </a:rPr>
              <a:t>collection of </a:t>
            </a:r>
            <a:r>
              <a:rPr sz="1400" spc="15" dirty="0">
                <a:latin typeface="Arial"/>
                <a:cs typeface="Arial"/>
              </a:rPr>
              <a:t>networks, routing equipment,  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computers.</a:t>
            </a:r>
            <a:endParaRPr sz="1400">
              <a:latin typeface="Arial"/>
              <a:cs typeface="Arial"/>
            </a:endParaRPr>
          </a:p>
          <a:p>
            <a:pPr marL="12700" marR="399415">
              <a:lnSpc>
                <a:spcPct val="118200"/>
              </a:lnSpc>
              <a:spcBef>
                <a:spcPts val="320"/>
              </a:spcBef>
            </a:pPr>
            <a:r>
              <a:rPr sz="1400" spc="15" dirty="0">
                <a:latin typeface="Arial"/>
                <a:cs typeface="Arial"/>
              </a:rPr>
              <a:t>Uses a </a:t>
            </a:r>
            <a:r>
              <a:rPr sz="1400" spc="20" dirty="0">
                <a:latin typeface="Arial"/>
                <a:cs typeface="Arial"/>
              </a:rPr>
              <a:t>common </a:t>
            </a:r>
            <a:r>
              <a:rPr sz="1400" spc="15" dirty="0">
                <a:latin typeface="Arial"/>
                <a:cs typeface="Arial"/>
              </a:rPr>
              <a:t>set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protocols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define </a:t>
            </a:r>
            <a:r>
              <a:rPr sz="1400" spc="20" dirty="0">
                <a:latin typeface="Arial"/>
                <a:cs typeface="Arial"/>
              </a:rPr>
              <a:t>how </a:t>
            </a:r>
            <a:r>
              <a:rPr sz="1400" spc="15" dirty="0">
                <a:latin typeface="Arial"/>
                <a:cs typeface="Arial"/>
              </a:rPr>
              <a:t>the parties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will  interact </a:t>
            </a:r>
            <a:r>
              <a:rPr sz="1400" spc="15" dirty="0">
                <a:latin typeface="Arial"/>
                <a:cs typeface="Arial"/>
              </a:rPr>
              <a:t>with each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84"/>
              </a:spcBef>
            </a:pPr>
            <a:r>
              <a:rPr sz="1400" spc="15" dirty="0">
                <a:latin typeface="Arial"/>
                <a:cs typeface="Arial"/>
              </a:rPr>
              <a:t>Data transmission consists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sending/receiving streams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zeroes  and ones along the network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connection.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Input </a:t>
            </a:r>
            <a:r>
              <a:rPr spc="135" dirty="0"/>
              <a:t>and </a:t>
            </a:r>
            <a:r>
              <a:rPr spc="114" dirty="0"/>
              <a:t>Output</a:t>
            </a:r>
            <a:r>
              <a:rPr spc="-185" dirty="0"/>
              <a:t> </a:t>
            </a:r>
            <a:r>
              <a:rPr spc="114" dirty="0"/>
              <a:t>Streams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281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47789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769056"/>
            <a:ext cx="474662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20" dirty="0">
                <a:latin typeface="Arial"/>
                <a:cs typeface="Arial"/>
              </a:rPr>
              <a:t>Use </a:t>
            </a:r>
            <a:r>
              <a:rPr sz="1400" spc="15" dirty="0">
                <a:latin typeface="Arial"/>
                <a:cs typeface="Arial"/>
              </a:rPr>
              <a:t>the input and output streams attached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socket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to  </a:t>
            </a:r>
            <a:r>
              <a:rPr sz="1400" spc="15" dirty="0">
                <a:latin typeface="Arial"/>
                <a:cs typeface="Arial"/>
              </a:rPr>
              <a:t>communicate with the other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endpoint.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15" dirty="0">
                <a:latin typeface="Arial"/>
                <a:cs typeface="Arial"/>
              </a:rPr>
              <a:t>Obtain the input and output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streams: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" y="1656883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 marR="234569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InputStream instream = s.getInputStream();  OutputStream outstream =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s.getOutputStream();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279" y="222637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77959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9" y="332468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279" y="388604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987" y="2062619"/>
            <a:ext cx="540448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you send data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outstream, the socket forwards them </a:t>
            </a:r>
            <a:r>
              <a:rPr sz="1400" spc="10" dirty="0">
                <a:latin typeface="Arial"/>
                <a:cs typeface="Arial"/>
              </a:rPr>
              <a:t>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server.</a:t>
            </a:r>
            <a:endParaRPr sz="1400" dirty="0">
              <a:latin typeface="Arial"/>
              <a:cs typeface="Arial"/>
            </a:endParaRPr>
          </a:p>
          <a:p>
            <a:pPr marL="12700" marR="421005">
              <a:lnSpc>
                <a:spcPct val="118200"/>
              </a:lnSpc>
              <a:spcBef>
                <a:spcPts val="384"/>
              </a:spcBef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socket catches the server’s response and you can read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  </a:t>
            </a:r>
            <a:r>
              <a:rPr sz="1400" spc="15" dirty="0">
                <a:latin typeface="Arial"/>
                <a:cs typeface="Arial"/>
              </a:rPr>
              <a:t>through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instream.</a:t>
            </a:r>
            <a:endParaRPr sz="1400" dirty="0">
              <a:latin typeface="Arial"/>
              <a:cs typeface="Arial"/>
            </a:endParaRPr>
          </a:p>
          <a:p>
            <a:pPr marL="12700" marR="450850">
              <a:lnSpc>
                <a:spcPct val="118200"/>
              </a:lnSpc>
              <a:spcBef>
                <a:spcPts val="320"/>
              </a:spcBef>
            </a:pP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you are done communicating with the server, close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socket.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15" dirty="0">
                <a:latin typeface="Arial"/>
                <a:cs typeface="Arial"/>
              </a:rPr>
              <a:t>Best done using a </a:t>
            </a:r>
            <a:r>
              <a:rPr sz="1400" spc="15" dirty="0">
                <a:latin typeface="Courier" charset="0"/>
                <a:cs typeface="Courier" charset="0"/>
              </a:rPr>
              <a:t>try</a:t>
            </a:r>
            <a:r>
              <a:rPr sz="1400" spc="15" dirty="0">
                <a:latin typeface="Arial"/>
                <a:cs typeface="Arial"/>
              </a:rPr>
              <a:t>-with-resources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statement: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059" y="4065027"/>
            <a:ext cx="5377815" cy="57836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try (Socket s = . . .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)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. .</a:t>
            </a:r>
            <a:r>
              <a:rPr sz="850" spc="-9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} // s.close() called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here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Client </a:t>
            </a:r>
            <a:r>
              <a:rPr spc="135" dirty="0"/>
              <a:t>and </a:t>
            </a:r>
            <a:r>
              <a:rPr spc="70" dirty="0"/>
              <a:t>Server</a:t>
            </a:r>
            <a:r>
              <a:rPr spc="-150" dirty="0"/>
              <a:t> </a:t>
            </a:r>
            <a:r>
              <a:rPr spc="110" dirty="0"/>
              <a:t>Sockets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5694667" cy="179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61" y="2681942"/>
            <a:ext cx="169672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latin typeface="Arial"/>
                <a:cs typeface="Arial"/>
              </a:rPr>
              <a:t>Figure </a:t>
            </a:r>
            <a:r>
              <a:rPr sz="800" b="1" spc="20" dirty="0">
                <a:latin typeface="Arial"/>
                <a:cs typeface="Arial"/>
              </a:rPr>
              <a:t>4 </a:t>
            </a:r>
            <a:r>
              <a:rPr sz="800" spc="15" dirty="0">
                <a:latin typeface="Arial"/>
                <a:cs typeface="Arial"/>
              </a:rPr>
              <a:t>Client </a:t>
            </a:r>
            <a:r>
              <a:rPr sz="800" spc="20" dirty="0">
                <a:latin typeface="Arial"/>
                <a:cs typeface="Arial"/>
              </a:rPr>
              <a:t>and </a:t>
            </a:r>
            <a:r>
              <a:rPr sz="800" spc="15" dirty="0">
                <a:latin typeface="Arial"/>
                <a:cs typeface="Arial"/>
              </a:rPr>
              <a:t>Server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Sockets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Scanners </a:t>
            </a:r>
            <a:r>
              <a:rPr spc="135" dirty="0"/>
              <a:t>and</a:t>
            </a:r>
            <a:r>
              <a:rPr spc="-110" dirty="0"/>
              <a:t> </a:t>
            </a:r>
            <a:r>
              <a:rPr spc="75" dirty="0"/>
              <a:t>Writers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07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3359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736206"/>
            <a:ext cx="4932045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400" spc="20" dirty="0">
                <a:latin typeface="Courier" charset="0"/>
                <a:cs typeface="Courier" charset="0"/>
              </a:rPr>
              <a:t>InputStream</a:t>
            </a:r>
            <a:r>
              <a:rPr sz="1400" spc="-45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OutputStream</a:t>
            </a:r>
            <a:r>
              <a:rPr sz="1400" spc="-45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send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receive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bytes. 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send and receive </a:t>
            </a:r>
            <a:r>
              <a:rPr sz="1400" spc="10" dirty="0">
                <a:latin typeface="Arial"/>
                <a:cs typeface="Arial"/>
              </a:rPr>
              <a:t>text, </a:t>
            </a:r>
            <a:r>
              <a:rPr sz="1400" spc="15" dirty="0">
                <a:latin typeface="Arial"/>
                <a:cs typeface="Arial"/>
              </a:rPr>
              <a:t>use a scanner and 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writer: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" y="1412581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 marR="234569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Scanner in = new Scanner(instream);  PrintWriter out = new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PrintWriter(outstream);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279" y="199021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84445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9" y="33976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pc="20" dirty="0"/>
              <a:t>A </a:t>
            </a:r>
            <a:r>
              <a:rPr spc="20" dirty="0">
                <a:latin typeface="Courier" charset="0"/>
                <a:cs typeface="Courier" charset="0"/>
              </a:rPr>
              <a:t>PrintWriter</a:t>
            </a:r>
            <a:r>
              <a:rPr spc="-565" dirty="0">
                <a:latin typeface="Courier" charset="0"/>
                <a:cs typeface="Courier" charset="0"/>
              </a:rPr>
              <a:t> </a:t>
            </a:r>
            <a:r>
              <a:rPr spc="15" dirty="0"/>
              <a:t>buffers the characters and only sends </a:t>
            </a:r>
            <a:r>
              <a:rPr spc="20" dirty="0"/>
              <a:t>when </a:t>
            </a:r>
            <a:r>
              <a:rPr spc="15" dirty="0"/>
              <a:t>the  </a:t>
            </a:r>
            <a:r>
              <a:rPr spc="10" dirty="0"/>
              <a:t>buffer is</a:t>
            </a:r>
            <a:r>
              <a:rPr spc="-65" dirty="0"/>
              <a:t> </a:t>
            </a:r>
            <a:r>
              <a:rPr spc="10" dirty="0"/>
              <a:t>full.</a:t>
            </a: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Buffering increases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performance.</a:t>
            </a:r>
            <a:endParaRPr sz="1100" dirty="0">
              <a:latin typeface="Arial"/>
              <a:cs typeface="Arial"/>
            </a:endParaRPr>
          </a:p>
          <a:p>
            <a:pPr marL="12700" marR="128905">
              <a:lnSpc>
                <a:spcPct val="118200"/>
              </a:lnSpc>
              <a:spcBef>
                <a:spcPts val="570"/>
              </a:spcBef>
            </a:pPr>
            <a:r>
              <a:rPr spc="20" dirty="0"/>
              <a:t>When </a:t>
            </a:r>
            <a:r>
              <a:rPr spc="15" dirty="0"/>
              <a:t>sending a </a:t>
            </a:r>
            <a:r>
              <a:rPr spc="20" dirty="0"/>
              <a:t>command, </a:t>
            </a:r>
            <a:r>
              <a:rPr spc="15" dirty="0"/>
              <a:t>you want the whole </a:t>
            </a:r>
            <a:r>
              <a:rPr spc="20" dirty="0"/>
              <a:t>command </a:t>
            </a:r>
            <a:r>
              <a:rPr spc="10" dirty="0"/>
              <a:t>to</a:t>
            </a:r>
            <a:r>
              <a:rPr spc="-90" dirty="0"/>
              <a:t> </a:t>
            </a:r>
            <a:r>
              <a:rPr spc="15" dirty="0"/>
              <a:t>be  sent</a:t>
            </a:r>
            <a:r>
              <a:rPr spc="-80" dirty="0"/>
              <a:t> </a:t>
            </a:r>
            <a:r>
              <a:rPr spc="15" dirty="0"/>
              <a:t>now.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15" dirty="0"/>
              <a:t>Flush the </a:t>
            </a:r>
            <a:r>
              <a:rPr spc="10" dirty="0"/>
              <a:t>buffer</a:t>
            </a:r>
            <a:r>
              <a:rPr spc="-60" dirty="0"/>
              <a:t> </a:t>
            </a:r>
            <a:r>
              <a:rPr spc="15" dirty="0"/>
              <a:t>manually: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6059" y="3576656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 marR="4058285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out.print(command);  out.flush();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Trebuchet MS"/>
                <a:cs typeface="Trebuchet MS"/>
              </a:rPr>
              <a:t>WebGet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3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373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2661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749706"/>
            <a:ext cx="470535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699"/>
              </a:lnSpc>
            </a:pPr>
            <a:r>
              <a:rPr sz="1400" spc="15" dirty="0">
                <a:latin typeface="Arial"/>
                <a:cs typeface="Arial"/>
              </a:rPr>
              <a:t>Program </a:t>
            </a:r>
            <a:r>
              <a:rPr sz="1400" spc="10" dirty="0">
                <a:latin typeface="Arial"/>
                <a:cs typeface="Arial"/>
              </a:rPr>
              <a:t>lets </a:t>
            </a:r>
            <a:r>
              <a:rPr sz="1400" spc="15" dirty="0">
                <a:latin typeface="Arial"/>
                <a:cs typeface="Arial"/>
              </a:rPr>
              <a:t>you </a:t>
            </a:r>
            <a:r>
              <a:rPr sz="1400" spc="10" dirty="0">
                <a:latin typeface="Arial"/>
                <a:cs typeface="Arial"/>
              </a:rPr>
              <a:t>retrieve </a:t>
            </a:r>
            <a:r>
              <a:rPr sz="1400" spc="15" dirty="0">
                <a:latin typeface="Arial"/>
                <a:cs typeface="Arial"/>
              </a:rPr>
              <a:t>any item from a </a:t>
            </a:r>
            <a:r>
              <a:rPr sz="1400" spc="20" dirty="0">
                <a:latin typeface="Arial"/>
                <a:cs typeface="Arial"/>
              </a:rPr>
              <a:t>web </a:t>
            </a:r>
            <a:r>
              <a:rPr sz="1400" spc="15" dirty="0">
                <a:latin typeface="Arial"/>
                <a:cs typeface="Arial"/>
              </a:rPr>
              <a:t>server.  Specify the host and item (separated by a space) from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</a:t>
            </a:r>
            <a:r>
              <a:rPr sz="1400" spc="20" dirty="0">
                <a:latin typeface="Arial"/>
                <a:cs typeface="Arial"/>
              </a:rPr>
              <a:t>command </a:t>
            </a:r>
            <a:r>
              <a:rPr sz="1400" spc="10" dirty="0">
                <a:latin typeface="Arial"/>
                <a:cs typeface="Arial"/>
              </a:rPr>
              <a:t>line;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e.g.: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" y="1657803"/>
            <a:ext cx="5377815" cy="18594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java WebGet horstmann.com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/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279" y="209712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65848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987" y="1925261"/>
            <a:ext cx="5331460" cy="156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"/" </a:t>
            </a:r>
            <a:r>
              <a:rPr sz="1400" spc="15" dirty="0">
                <a:latin typeface="Arial"/>
                <a:cs typeface="Arial"/>
              </a:rPr>
              <a:t>denotes the root page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web </a:t>
            </a:r>
            <a:r>
              <a:rPr sz="1400" spc="15" dirty="0">
                <a:latin typeface="Arial"/>
                <a:cs typeface="Arial"/>
              </a:rPr>
              <a:t>server </a:t>
            </a:r>
            <a:r>
              <a:rPr sz="1400" spc="10" dirty="0">
                <a:latin typeface="Arial"/>
                <a:cs typeface="Arial"/>
              </a:rPr>
              <a:t>that listens to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port  80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5" dirty="0">
                <a:latin typeface="Courier" charset="0"/>
                <a:cs typeface="Courier" charset="0"/>
              </a:rPr>
              <a:t>horstmann.com</a:t>
            </a:r>
            <a:r>
              <a:rPr sz="1400" spc="1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5" dirty="0">
                <a:latin typeface="Arial"/>
                <a:cs typeface="Arial"/>
              </a:rPr>
              <a:t>Program:</a:t>
            </a:r>
            <a:endParaRPr sz="1400" dirty="0">
              <a:latin typeface="Arial"/>
              <a:cs typeface="Arial"/>
            </a:endParaRPr>
          </a:p>
          <a:p>
            <a:pPr marL="340360" marR="2712720">
              <a:lnSpc>
                <a:spcPct val="135900"/>
              </a:lnSpc>
              <a:spcBef>
                <a:spcPts val="385"/>
              </a:spcBef>
            </a:pPr>
            <a:r>
              <a:rPr sz="1100" spc="-5" dirty="0">
                <a:latin typeface="Arial"/>
                <a:cs typeface="Arial"/>
              </a:rPr>
              <a:t>Establishes a connection to the host.  Sends a </a:t>
            </a:r>
            <a:r>
              <a:rPr sz="1100" spc="-5" dirty="0">
                <a:latin typeface="Courier" charset="0"/>
                <a:cs typeface="Courier" charset="0"/>
              </a:rPr>
              <a:t>GET</a:t>
            </a:r>
            <a:r>
              <a:rPr sz="1100" spc="-370" dirty="0">
                <a:latin typeface="Courier" charset="0"/>
                <a:cs typeface="Courier" charset="0"/>
              </a:rPr>
              <a:t> </a:t>
            </a:r>
            <a:r>
              <a:rPr sz="1100" spc="-5" dirty="0">
                <a:latin typeface="Arial"/>
                <a:cs typeface="Arial"/>
              </a:rPr>
              <a:t>command to the host.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Arial"/>
                <a:cs typeface="Arial"/>
              </a:rPr>
              <a:t>Receives input from the server until the server closes its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connection.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059" y="4326170"/>
            <a:ext cx="5377815" cy="930275"/>
          </a:xfrm>
          <a:custGeom>
            <a:avLst/>
            <a:gdLst/>
            <a:ahLst/>
            <a:cxnLst/>
            <a:rect l="l" t="t" r="r" b="b"/>
            <a:pathLst>
              <a:path w="5377815" h="930275">
                <a:moveTo>
                  <a:pt x="0" y="0"/>
                </a:moveTo>
                <a:lnTo>
                  <a:pt x="5377645" y="0"/>
                </a:lnTo>
                <a:lnTo>
                  <a:pt x="5377645" y="930017"/>
                </a:lnTo>
              </a:path>
            </a:pathLst>
          </a:custGeom>
          <a:ln w="81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6059" y="4326170"/>
            <a:ext cx="0" cy="930275"/>
          </a:xfrm>
          <a:custGeom>
            <a:avLst/>
            <a:gdLst/>
            <a:ahLst/>
            <a:cxnLst/>
            <a:rect l="l" t="t" r="r" b="b"/>
            <a:pathLst>
              <a:path h="930275">
                <a:moveTo>
                  <a:pt x="0" y="930017"/>
                </a:moveTo>
                <a:lnTo>
                  <a:pt x="0" y="0"/>
                </a:lnTo>
              </a:path>
            </a:pathLst>
          </a:custGeom>
          <a:ln w="81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WebGet.java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5036" y="1705283"/>
            <a:ext cx="383349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 marR="278130">
              <a:lnSpc>
                <a:spcPts val="1150"/>
              </a:lnSpc>
              <a:spcBef>
                <a:spcPts val="45"/>
              </a:spcBef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how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use a socket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to</a:t>
            </a:r>
            <a:r>
              <a:rPr sz="10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communicate  with a web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server.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Supply the name of the host and</a:t>
            </a:r>
            <a:r>
              <a:rPr sz="10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L="202565" marR="1351915">
              <a:lnSpc>
                <a:spcPts val="1150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resource on the command-line,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for</a:t>
            </a:r>
            <a:r>
              <a:rPr sz="10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example  java WebGet horstmann.com</a:t>
            </a:r>
            <a:r>
              <a:rPr sz="1000" spc="-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index.html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WebGet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5" dirty="0">
                <a:latin typeface="Courier New"/>
                <a:cs typeface="Courier New"/>
              </a:rPr>
              <a:t>main(String[] args)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1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IOException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ts val="1165"/>
              </a:lnSpc>
            </a:pPr>
            <a:r>
              <a:rPr sz="800" spc="15" dirty="0">
                <a:latin typeface="Courier New"/>
                <a:cs typeface="Courier New"/>
              </a:rPr>
              <a:t>//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Get command-line arguments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5757" y="3291729"/>
            <a:ext cx="104140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String host;  String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resource;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215" y="851043"/>
            <a:ext cx="2056764" cy="319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java.io.InputStream;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java.io.OutputStream;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java.io.PrintWriter;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800" spc="15" dirty="0">
                <a:latin typeface="Courier New"/>
                <a:cs typeface="Courier New"/>
              </a:rPr>
              <a:t>java.net.Socket;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java.util.Scanner;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757" y="3657832"/>
            <a:ext cx="135826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00" spc="15" dirty="0">
                <a:latin typeface="Courier New"/>
                <a:cs typeface="Courier New"/>
              </a:rPr>
              <a:t>(args.length ==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800" spc="15" dirty="0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host =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args[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00" spc="15" dirty="0">
                <a:latin typeface="Courier New"/>
                <a:cs typeface="Courier New"/>
              </a:rPr>
              <a:t>];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49669" y="789931"/>
            <a:ext cx="130163" cy="3254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1541" y="789931"/>
            <a:ext cx="138296" cy="122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680" y="4039524"/>
            <a:ext cx="103759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Program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783" y="4359259"/>
            <a:ext cx="214503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4390">
              <a:lnSpc>
                <a:spcPct val="142400"/>
              </a:lnSpc>
            </a:pPr>
            <a:r>
              <a:rPr sz="600" dirty="0">
                <a:latin typeface="Courier" charset="0"/>
                <a:cs typeface="Courier" charset="0"/>
              </a:rPr>
              <a:t>Getting / from</a:t>
            </a:r>
            <a:r>
              <a:rPr sz="600" spc="-7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horstmann.com  HTTP/1.1 200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OK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Date: Thu, 09 Apr 2015 14:15:04</a:t>
            </a:r>
            <a:r>
              <a:rPr sz="600" spc="-6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GMT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Server: Apache/1.3.41 (Unix)</a:t>
            </a:r>
            <a:r>
              <a:rPr sz="600" spc="-4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Sun-ONE-ASP/4.0.2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Content-Length:</a:t>
            </a:r>
            <a:r>
              <a:rPr sz="600" spc="-8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6654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059" y="228607"/>
            <a:ext cx="5377815" cy="1111885"/>
          </a:xfrm>
          <a:custGeom>
            <a:avLst/>
            <a:gdLst/>
            <a:ahLst/>
            <a:cxnLst/>
            <a:rect l="l" t="t" r="r" b="b"/>
            <a:pathLst>
              <a:path w="5377815" h="1111885">
                <a:moveTo>
                  <a:pt x="5377645" y="0"/>
                </a:moveTo>
                <a:lnTo>
                  <a:pt x="5377645" y="1111673"/>
                </a:lnTo>
                <a:lnTo>
                  <a:pt x="0" y="1111673"/>
                </a:lnTo>
                <a:lnTo>
                  <a:pt x="0" y="0"/>
                </a:lnTo>
              </a:path>
            </a:pathLst>
          </a:custGeom>
          <a:ln w="81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8783" y="252815"/>
            <a:ext cx="246761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Courier" charset="0"/>
                <a:cs typeface="Courier" charset="0"/>
              </a:rPr>
              <a:t>Content-Type:</a:t>
            </a:r>
            <a:r>
              <a:rPr sz="600" spc="-7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text/html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&lt;head&gt;&lt;title&gt;Cay Horstmann's Home</a:t>
            </a:r>
            <a:r>
              <a:rPr sz="600" spc="-3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Page&lt;/title&gt;&lt;/head&gt;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&lt;body&gt;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&lt;h1&gt;Welcome to Cay Horstmann's Home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Page&lt;/h1&gt;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&lt;/html&gt;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3296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4448"/>
            <a:ext cx="5985510" cy="97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What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happens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Courier" charset="0"/>
                <a:cs typeface="Courier" charset="0"/>
              </a:rPr>
              <a:t>WebGet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-5" dirty="0">
                <a:latin typeface="Arial"/>
                <a:cs typeface="Arial"/>
              </a:rPr>
              <a:t>with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nonexistent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Courier" charset="0"/>
                <a:cs typeface="Courier" charset="0"/>
              </a:rPr>
              <a:t>wombat.html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-5" dirty="0">
                <a:latin typeface="Arial"/>
                <a:cs typeface="Arial"/>
              </a:rPr>
              <a:t>at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Courier" charset="0"/>
                <a:cs typeface="Courier" charset="0"/>
              </a:rPr>
              <a:t>horstmann.com</a:t>
            </a:r>
            <a:r>
              <a:rPr sz="1200" spc="-5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855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program </a:t>
            </a:r>
            <a:r>
              <a:rPr sz="1400" spc="20" dirty="0">
                <a:latin typeface="Arial"/>
                <a:cs typeface="Arial"/>
              </a:rPr>
              <a:t>makes </a:t>
            </a:r>
            <a:r>
              <a:rPr sz="1400" spc="15" dirty="0">
                <a:latin typeface="Arial"/>
                <a:cs typeface="Arial"/>
              </a:rPr>
              <a:t>a connection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server, sends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370"/>
              </a:spcBef>
            </a:pPr>
            <a:r>
              <a:rPr sz="1400" spc="20" dirty="0">
                <a:latin typeface="Courier" charset="0"/>
                <a:cs typeface="Courier" charset="0"/>
              </a:rPr>
              <a:t>GET</a:t>
            </a:r>
            <a:r>
              <a:rPr sz="1400" spc="-49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request, and </a:t>
            </a:r>
            <a:r>
              <a:rPr sz="1400" spc="10" dirty="0">
                <a:latin typeface="Arial"/>
                <a:cs typeface="Arial"/>
              </a:rPr>
              <a:t>prints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error </a:t>
            </a:r>
            <a:r>
              <a:rPr sz="1400" spc="20" dirty="0">
                <a:latin typeface="Arial"/>
                <a:cs typeface="Arial"/>
              </a:rPr>
              <a:t>message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the server </a:t>
            </a:r>
            <a:r>
              <a:rPr sz="1400" spc="10" dirty="0">
                <a:latin typeface="Arial"/>
                <a:cs typeface="Arial"/>
              </a:rPr>
              <a:t>returns.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3179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4331"/>
            <a:ext cx="587819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How do you open a socket to read e-mail from the POP server at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" dirty="0">
                <a:latin typeface="Courier" charset="0"/>
                <a:cs typeface="Courier" charset="0"/>
              </a:rPr>
              <a:t>e-mail.sjsu.edu</a:t>
            </a:r>
            <a:r>
              <a:rPr sz="1200" spc="-5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855"/>
              </a:spcBef>
            </a:pPr>
            <a:r>
              <a:rPr sz="1400" b="1" spc="15" dirty="0">
                <a:latin typeface="Arial"/>
                <a:cs typeface="Arial"/>
              </a:rPr>
              <a:t>Answer: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381995"/>
            <a:ext cx="5377815" cy="18594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Socket s = new Socket("e-mail.sjsu.edu",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110);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70" dirty="0"/>
              <a:t>Server</a:t>
            </a:r>
            <a:r>
              <a:rPr spc="-210" dirty="0"/>
              <a:t> </a:t>
            </a:r>
            <a:r>
              <a:rPr spc="13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442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3645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208154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809492"/>
            <a:ext cx="525335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Task: </a:t>
            </a:r>
            <a:r>
              <a:rPr sz="1400" spc="10" dirty="0">
                <a:latin typeface="Arial"/>
                <a:cs typeface="Arial"/>
              </a:rPr>
              <a:t>write </a:t>
            </a:r>
            <a:r>
              <a:rPr sz="1400" spc="15" dirty="0">
                <a:latin typeface="Arial"/>
                <a:cs typeface="Arial"/>
              </a:rPr>
              <a:t>a Java program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  <a:p>
            <a:pPr marR="852805" algn="ctr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Enables clients to manage a set of bank accounts in a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bank.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570"/>
              </a:spcBef>
            </a:pP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you develop a server </a:t>
            </a:r>
            <a:r>
              <a:rPr sz="1400" spc="10" dirty="0">
                <a:latin typeface="Arial"/>
                <a:cs typeface="Arial"/>
              </a:rPr>
              <a:t>application, </a:t>
            </a:r>
            <a:r>
              <a:rPr sz="1400" spc="15" dirty="0">
                <a:latin typeface="Arial"/>
                <a:cs typeface="Arial"/>
              </a:rPr>
              <a:t>you need an </a:t>
            </a:r>
            <a:r>
              <a:rPr sz="1400" spc="10" dirty="0">
                <a:latin typeface="Arial"/>
                <a:cs typeface="Arial"/>
              </a:rPr>
              <a:t>application-  level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protocol.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10" dirty="0">
                <a:latin typeface="Arial"/>
                <a:cs typeface="Arial"/>
              </a:rPr>
              <a:t>Client </a:t>
            </a:r>
            <a:r>
              <a:rPr sz="1400" spc="15" dirty="0">
                <a:latin typeface="Arial"/>
                <a:cs typeface="Arial"/>
              </a:rPr>
              <a:t>can use </a:t>
            </a:r>
            <a:r>
              <a:rPr sz="1400" spc="10" dirty="0">
                <a:latin typeface="Arial"/>
                <a:cs typeface="Arial"/>
              </a:rPr>
              <a:t>this </a:t>
            </a:r>
            <a:r>
              <a:rPr sz="1400" spc="15" dirty="0">
                <a:latin typeface="Arial"/>
                <a:cs typeface="Arial"/>
              </a:rPr>
              <a:t>protocol </a:t>
            </a:r>
            <a:r>
              <a:rPr sz="1400" spc="10" dirty="0">
                <a:latin typeface="Arial"/>
                <a:cs typeface="Arial"/>
              </a:rPr>
              <a:t>to interact </a:t>
            </a:r>
            <a:r>
              <a:rPr sz="1400" spc="15" dirty="0">
                <a:latin typeface="Arial"/>
                <a:cs typeface="Arial"/>
              </a:rPr>
              <a:t>with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105" dirty="0"/>
              <a:t>Simple </a:t>
            </a:r>
            <a:r>
              <a:rPr spc="120" dirty="0"/>
              <a:t>Bank </a:t>
            </a:r>
            <a:r>
              <a:rPr spc="140" dirty="0"/>
              <a:t>Access</a:t>
            </a:r>
            <a:r>
              <a:rPr spc="-345" dirty="0"/>
              <a:t> </a:t>
            </a:r>
            <a:r>
              <a:rPr spc="8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6296668" cy="221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The </a:t>
            </a:r>
            <a:r>
              <a:rPr spc="65" dirty="0"/>
              <a:t>Internet</a:t>
            </a:r>
            <a:r>
              <a:rPr spc="-120" dirty="0"/>
              <a:t> </a:t>
            </a:r>
            <a:r>
              <a:rPr spc="8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565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20633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42599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586" y="166192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42" y="16271"/>
                </a:moveTo>
                <a:lnTo>
                  <a:pt x="32542" y="27091"/>
                </a:lnTo>
                <a:lnTo>
                  <a:pt x="27116" y="32542"/>
                </a:lnTo>
                <a:lnTo>
                  <a:pt x="16271" y="32542"/>
                </a:lnTo>
                <a:lnTo>
                  <a:pt x="5426" y="32542"/>
                </a:lnTo>
                <a:lnTo>
                  <a:pt x="0" y="27091"/>
                </a:lnTo>
                <a:lnTo>
                  <a:pt x="0" y="16271"/>
                </a:lnTo>
                <a:lnTo>
                  <a:pt x="0" y="5450"/>
                </a:lnTo>
                <a:lnTo>
                  <a:pt x="5426" y="0"/>
                </a:lnTo>
                <a:lnTo>
                  <a:pt x="16271" y="0"/>
                </a:lnTo>
                <a:lnTo>
                  <a:pt x="27116" y="0"/>
                </a:lnTo>
                <a:lnTo>
                  <a:pt x="32542" y="5450"/>
                </a:lnTo>
                <a:lnTo>
                  <a:pt x="32542" y="16271"/>
                </a:lnTo>
                <a:close/>
              </a:path>
            </a:pathLst>
          </a:custGeom>
          <a:ln w="8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7586" y="1840912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542" y="16271"/>
                </a:moveTo>
                <a:lnTo>
                  <a:pt x="32542" y="27091"/>
                </a:lnTo>
                <a:lnTo>
                  <a:pt x="27116" y="32542"/>
                </a:lnTo>
                <a:lnTo>
                  <a:pt x="16271" y="32542"/>
                </a:lnTo>
                <a:lnTo>
                  <a:pt x="5426" y="32542"/>
                </a:lnTo>
                <a:lnTo>
                  <a:pt x="0" y="27091"/>
                </a:lnTo>
                <a:lnTo>
                  <a:pt x="0" y="16271"/>
                </a:lnTo>
                <a:lnTo>
                  <a:pt x="0" y="5450"/>
                </a:lnTo>
                <a:lnTo>
                  <a:pt x="5426" y="0"/>
                </a:lnTo>
                <a:lnTo>
                  <a:pt x="16271" y="0"/>
                </a:lnTo>
                <a:lnTo>
                  <a:pt x="27116" y="0"/>
                </a:lnTo>
                <a:lnTo>
                  <a:pt x="32542" y="5450"/>
                </a:lnTo>
                <a:lnTo>
                  <a:pt x="32542" y="16271"/>
                </a:lnTo>
                <a:close/>
              </a:path>
            </a:pathLst>
          </a:custGeom>
          <a:ln w="8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14599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11" y="242667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9111" y="264633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9111" y="306125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5987" y="800734"/>
            <a:ext cx="5273040" cy="254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Two </a:t>
            </a:r>
            <a:r>
              <a:rPr sz="1400" spc="15" dirty="0">
                <a:latin typeface="Arial"/>
                <a:cs typeface="Arial"/>
              </a:rPr>
              <a:t>types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information: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i="1" spc="-5" dirty="0">
                <a:latin typeface="Arial"/>
                <a:cs typeface="Arial"/>
              </a:rPr>
              <a:t>Application data</a:t>
            </a:r>
            <a:r>
              <a:rPr sz="1100" spc="-5" dirty="0">
                <a:latin typeface="Arial"/>
                <a:cs typeface="Arial"/>
              </a:rPr>
              <a:t>: information one computer wants to send to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another.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09"/>
              </a:spcBef>
            </a:pPr>
            <a:r>
              <a:rPr sz="1100" i="1" spc="-5" dirty="0">
                <a:latin typeface="Arial"/>
                <a:cs typeface="Arial"/>
              </a:rPr>
              <a:t>Network protocol data</a:t>
            </a:r>
            <a:r>
              <a:rPr sz="1100" spc="-5" dirty="0">
                <a:latin typeface="Arial"/>
                <a:cs typeface="Arial"/>
              </a:rPr>
              <a:t>: describes how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570"/>
              </a:spcBef>
            </a:pPr>
            <a:r>
              <a:rPr sz="1000" dirty="0">
                <a:latin typeface="Arial"/>
                <a:cs typeface="Arial"/>
              </a:rPr>
              <a:t>Reach the intended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computer.</a:t>
            </a:r>
            <a:endParaRPr sz="10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209"/>
              </a:spcBef>
            </a:pPr>
            <a:r>
              <a:rPr sz="1000" dirty="0">
                <a:latin typeface="Arial"/>
                <a:cs typeface="Arial"/>
              </a:rPr>
              <a:t>Check for errors </a:t>
            </a:r>
            <a:r>
              <a:rPr sz="1000" spc="5" dirty="0">
                <a:latin typeface="Arial"/>
                <a:cs typeface="Arial"/>
              </a:rPr>
              <a:t>&amp; </a:t>
            </a:r>
            <a:r>
              <a:rPr sz="1000" dirty="0">
                <a:latin typeface="Arial"/>
                <a:cs typeface="Arial"/>
              </a:rPr>
              <a:t>data loss in the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transmission.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spc="15" dirty="0">
                <a:latin typeface="Arial"/>
                <a:cs typeface="Arial"/>
              </a:rPr>
              <a:t>Network </a:t>
            </a:r>
            <a:r>
              <a:rPr sz="1400" spc="10" dirty="0">
                <a:latin typeface="Arial"/>
                <a:cs typeface="Arial"/>
              </a:rPr>
              <a:t>protocol: </a:t>
            </a:r>
            <a:r>
              <a:rPr sz="1400" spc="15" dirty="0">
                <a:latin typeface="Arial"/>
                <a:cs typeface="Arial"/>
              </a:rPr>
              <a:t>rules </a:t>
            </a:r>
            <a:r>
              <a:rPr sz="1400" spc="10" dirty="0">
                <a:latin typeface="Arial"/>
                <a:cs typeface="Arial"/>
              </a:rPr>
              <a:t>for </a:t>
            </a:r>
            <a:r>
              <a:rPr sz="1400" spc="15" dirty="0">
                <a:latin typeface="Arial"/>
                <a:cs typeface="Arial"/>
              </a:rPr>
              <a:t>protocol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Most common: Internet Protocol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(IP).</a:t>
            </a:r>
            <a:endParaRPr sz="1100">
              <a:latin typeface="Arial"/>
              <a:cs typeface="Arial"/>
            </a:endParaRPr>
          </a:p>
          <a:p>
            <a:pPr marL="340360" marR="213995">
              <a:lnSpc>
                <a:spcPct val="1116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Developed to enable different local area networks to communicate with each  other.</a:t>
            </a:r>
            <a:endParaRPr sz="1100">
              <a:latin typeface="Arial"/>
              <a:cs typeface="Arial"/>
            </a:endParaRPr>
          </a:p>
          <a:p>
            <a:pPr marL="340360" marR="5080">
              <a:lnSpc>
                <a:spcPct val="11160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Has become the basis for connecting computers around the world together over 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Internet.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Server</a:t>
            </a:r>
            <a:r>
              <a:rPr spc="-35" dirty="0"/>
              <a:t> </a:t>
            </a:r>
            <a:r>
              <a:rPr spc="85" dirty="0"/>
              <a:t>Socket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545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3749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83037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810529"/>
            <a:ext cx="451294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Server waits </a:t>
            </a:r>
            <a:r>
              <a:rPr sz="1400" spc="10" dirty="0">
                <a:latin typeface="Arial"/>
                <a:cs typeface="Arial"/>
              </a:rPr>
              <a:t>for clients to </a:t>
            </a:r>
            <a:r>
              <a:rPr sz="1400" spc="15" dirty="0">
                <a:latin typeface="Arial"/>
                <a:cs typeface="Arial"/>
              </a:rPr>
              <a:t>connect on a certain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port.</a:t>
            </a:r>
            <a:endParaRPr sz="14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We choose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8888.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37300"/>
              </a:lnSpc>
              <a:spcBef>
                <a:spcPts val="250"/>
              </a:spcBef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0" dirty="0">
                <a:latin typeface="Arial"/>
                <a:cs typeface="Arial"/>
              </a:rPr>
              <a:t>listen for </a:t>
            </a:r>
            <a:r>
              <a:rPr sz="1400" spc="15" dirty="0">
                <a:latin typeface="Arial"/>
                <a:cs typeface="Arial"/>
              </a:rPr>
              <a:t>incoming connections, use a server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socket.  </a:t>
            </a: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construct a server socket, provide the port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number: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059" y="2009358"/>
            <a:ext cx="5377815" cy="18594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ServerSocket server = new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ServerSocket(8888);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279" y="245681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987" y="2293058"/>
            <a:ext cx="5323840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20" dirty="0">
                <a:latin typeface="Arial"/>
                <a:cs typeface="Arial"/>
              </a:rPr>
              <a:t>Use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Courier" charset="0"/>
                <a:cs typeface="Courier" charset="0"/>
              </a:rPr>
              <a:t>accept</a:t>
            </a:r>
            <a:r>
              <a:rPr sz="1400" spc="-52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wait </a:t>
            </a:r>
            <a:r>
              <a:rPr sz="1400" spc="10" dirty="0">
                <a:latin typeface="Arial"/>
                <a:cs typeface="Arial"/>
              </a:rPr>
              <a:t>for client </a:t>
            </a:r>
            <a:r>
              <a:rPr sz="1400" spc="15" dirty="0">
                <a:latin typeface="Arial"/>
                <a:cs typeface="Arial"/>
              </a:rPr>
              <a:t>connection and obtain a  socket: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059" y="2888005"/>
            <a:ext cx="5377815" cy="316753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Socket s =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server.accept();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BankService service = new BankService(s,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bank);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>
                <a:latin typeface="Trebuchet MS"/>
                <a:cs typeface="Trebuchet MS"/>
              </a:rPr>
              <a:t>BankService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135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534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3635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4551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09873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87" y="722721"/>
            <a:ext cx="5379720" cy="148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3790">
              <a:lnSpc>
                <a:spcPct val="141100"/>
              </a:lnSpc>
            </a:pPr>
            <a:r>
              <a:rPr sz="1400" spc="15" dirty="0">
                <a:latin typeface="Arial"/>
                <a:cs typeface="Arial"/>
              </a:rPr>
              <a:t>Program carries out the service.  Implements the </a:t>
            </a:r>
            <a:r>
              <a:rPr sz="1400" spc="20" dirty="0">
                <a:latin typeface="Courier" charset="0"/>
                <a:cs typeface="Courier" charset="0"/>
              </a:rPr>
              <a:t>Runnable</a:t>
            </a:r>
            <a:r>
              <a:rPr sz="1400" spc="-484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interface.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445"/>
              </a:spcBef>
            </a:pPr>
            <a:r>
              <a:rPr sz="1400" spc="10" dirty="0">
                <a:latin typeface="Arial"/>
                <a:cs typeface="Arial"/>
              </a:rPr>
              <a:t>Its </a:t>
            </a:r>
            <a:r>
              <a:rPr sz="1400" spc="20" dirty="0">
                <a:latin typeface="Courier" charset="0"/>
                <a:cs typeface="Courier" charset="0"/>
              </a:rPr>
              <a:t>run</a:t>
            </a:r>
            <a:r>
              <a:rPr sz="1400" spc="-48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10" dirty="0">
                <a:latin typeface="Arial"/>
                <a:cs typeface="Arial"/>
              </a:rPr>
              <a:t>will </a:t>
            </a:r>
            <a:r>
              <a:rPr sz="1400" spc="15" dirty="0">
                <a:latin typeface="Arial"/>
                <a:cs typeface="Arial"/>
              </a:rPr>
              <a:t>be executed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each thread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serves a </a:t>
            </a:r>
            <a:r>
              <a:rPr sz="1400" spc="10" dirty="0">
                <a:latin typeface="Arial"/>
                <a:cs typeface="Arial"/>
              </a:rPr>
              <a:t>client  </a:t>
            </a:r>
            <a:r>
              <a:rPr sz="1400" spc="15" dirty="0">
                <a:latin typeface="Arial"/>
                <a:cs typeface="Arial"/>
              </a:rPr>
              <a:t>connection.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20" dirty="0">
                <a:latin typeface="Courier" charset="0"/>
                <a:cs typeface="Courier" charset="0"/>
              </a:rPr>
              <a:t>run</a:t>
            </a:r>
            <a:r>
              <a:rPr sz="1400" spc="-52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gets a scanner and </a:t>
            </a:r>
            <a:r>
              <a:rPr sz="1400" spc="10" dirty="0">
                <a:latin typeface="Arial"/>
                <a:cs typeface="Arial"/>
              </a:rPr>
              <a:t>writer </a:t>
            </a:r>
            <a:r>
              <a:rPr sz="1400" spc="15" dirty="0">
                <a:latin typeface="Arial"/>
                <a:cs typeface="Arial"/>
              </a:rPr>
              <a:t>from the socket, then executes: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059" y="2277717"/>
            <a:ext cx="5377815" cy="1363194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public void doService() throws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IOException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while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(true)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46405" marR="2938145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if (!in.hasNext()) { return; }  String command =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in.next();</a:t>
            </a:r>
            <a:endParaRPr sz="850" dirty="0">
              <a:latin typeface="Courier" charset="0"/>
              <a:cs typeface="Courier" charset="0"/>
            </a:endParaRPr>
          </a:p>
          <a:p>
            <a:pPr marL="446405" marR="234569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if (command.equals("QUIT")) { return; }  executeCommand(command);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Trebuchet MS"/>
                <a:cs typeface="Trebuchet MS"/>
              </a:rPr>
              <a:t>executeCommand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spc="13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522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3624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810295"/>
            <a:ext cx="43694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Processes a single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command.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5" dirty="0">
                <a:latin typeface="Arial"/>
                <a:cs typeface="Arial"/>
              </a:rPr>
              <a:t>If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command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Courier" charset="0"/>
                <a:cs typeface="Courier" charset="0"/>
              </a:rPr>
              <a:t>DEPOSIT</a:t>
            </a:r>
            <a:r>
              <a:rPr sz="1400" spc="15" dirty="0">
                <a:latin typeface="Arial"/>
                <a:cs typeface="Arial"/>
              </a:rPr>
              <a:t>, </a:t>
            </a: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5" dirty="0">
                <a:latin typeface="Arial"/>
                <a:cs typeface="Arial"/>
              </a:rPr>
              <a:t>carries out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deposit.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" y="1415225"/>
            <a:ext cx="5377815" cy="447558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 marR="320167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int account = in.nextInt();  double amount = in.nextDouble();  bank.deposit(account,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amount);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279" y="212302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42404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987" y="1998096"/>
            <a:ext cx="516191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" charset="0"/>
                <a:cs typeface="Courier" charset="0"/>
              </a:rPr>
              <a:t>WITHDRAW</a:t>
            </a:r>
            <a:r>
              <a:rPr sz="1400" spc="-535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handled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same </a:t>
            </a:r>
            <a:r>
              <a:rPr sz="1400" spc="15" dirty="0">
                <a:latin typeface="Arial"/>
                <a:cs typeface="Arial"/>
              </a:rPr>
              <a:t>way.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384"/>
              </a:spcBef>
            </a:pPr>
            <a:r>
              <a:rPr sz="1400" spc="10" dirty="0">
                <a:latin typeface="Arial"/>
                <a:cs typeface="Arial"/>
              </a:rPr>
              <a:t>After </a:t>
            </a:r>
            <a:r>
              <a:rPr sz="1400" spc="15" dirty="0">
                <a:latin typeface="Arial"/>
                <a:cs typeface="Arial"/>
              </a:rPr>
              <a:t>each </a:t>
            </a:r>
            <a:r>
              <a:rPr sz="1400" spc="20" dirty="0">
                <a:latin typeface="Arial"/>
                <a:cs typeface="Arial"/>
              </a:rPr>
              <a:t>command, </a:t>
            </a:r>
            <a:r>
              <a:rPr sz="1400" spc="15" dirty="0">
                <a:latin typeface="Arial"/>
                <a:cs typeface="Arial"/>
              </a:rPr>
              <a:t>the account number and </a:t>
            </a:r>
            <a:r>
              <a:rPr sz="1400" spc="20" dirty="0">
                <a:latin typeface="Arial"/>
                <a:cs typeface="Arial"/>
              </a:rPr>
              <a:t>new </a:t>
            </a:r>
            <a:r>
              <a:rPr sz="1400" spc="15" dirty="0">
                <a:latin typeface="Arial"/>
                <a:cs typeface="Arial"/>
              </a:rPr>
              <a:t>balance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are  sent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client: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059" y="2847094"/>
            <a:ext cx="5377815" cy="160300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</a:pPr>
            <a:r>
              <a:rPr sz="600" dirty="0">
                <a:latin typeface="Courier" charset="0"/>
                <a:cs typeface="Courier" charset="0"/>
              </a:rPr>
              <a:t>out.println(account + " " +</a:t>
            </a:r>
            <a:r>
              <a:rPr sz="600" spc="-4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bank.getBalance(account));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130" dirty="0"/>
              <a:t>h</a:t>
            </a:r>
            <a:r>
              <a:rPr spc="55" dirty="0"/>
              <a:t>r</a:t>
            </a:r>
            <a:r>
              <a:rPr spc="25" dirty="0"/>
              <a:t>e</a:t>
            </a:r>
            <a:r>
              <a:rPr spc="110" dirty="0"/>
              <a:t>a</a:t>
            </a:r>
            <a:r>
              <a:rPr spc="160" dirty="0"/>
              <a:t>d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45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0587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80688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772645"/>
            <a:ext cx="4979670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spc="20" dirty="0">
                <a:latin typeface="Courier" charset="0"/>
                <a:cs typeface="Courier" charset="0"/>
              </a:rPr>
              <a:t>doService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returns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run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method</a:t>
            </a:r>
            <a:r>
              <a:rPr sz="1400" spc="5" dirty="0">
                <a:latin typeface="Arial"/>
                <a:cs typeface="Arial"/>
              </a:rPr>
              <a:t> if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client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closed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connection or the </a:t>
            </a:r>
            <a:r>
              <a:rPr sz="1400" spc="20" dirty="0">
                <a:latin typeface="Arial"/>
                <a:cs typeface="Arial"/>
              </a:rPr>
              <a:t>command </a:t>
            </a:r>
            <a:r>
              <a:rPr sz="1400" spc="15" dirty="0">
                <a:latin typeface="Arial"/>
                <a:cs typeface="Arial"/>
              </a:rPr>
              <a:t>equals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QUIT.</a:t>
            </a:r>
            <a:endParaRPr sz="14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20" dirty="0">
                <a:latin typeface="Arial"/>
                <a:cs typeface="Arial"/>
              </a:rPr>
              <a:t>Then </a:t>
            </a:r>
            <a:r>
              <a:rPr sz="1400" spc="20" dirty="0">
                <a:latin typeface="Courier" charset="0"/>
                <a:cs typeface="Courier" charset="0"/>
              </a:rPr>
              <a:t>run</a:t>
            </a:r>
            <a:r>
              <a:rPr sz="1400" spc="-54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closes the socket and </a:t>
            </a:r>
            <a:r>
              <a:rPr sz="1400" spc="10" dirty="0">
                <a:latin typeface="Arial"/>
                <a:cs typeface="Arial"/>
              </a:rPr>
              <a:t>exits.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20" dirty="0">
                <a:latin typeface="Arial"/>
                <a:cs typeface="Arial"/>
              </a:rPr>
              <a:t>How </a:t>
            </a:r>
            <a:r>
              <a:rPr sz="1400" spc="15" dirty="0">
                <a:latin typeface="Arial"/>
                <a:cs typeface="Arial"/>
              </a:rPr>
              <a:t>can </a:t>
            </a:r>
            <a:r>
              <a:rPr sz="1400" spc="20" dirty="0">
                <a:latin typeface="Arial"/>
                <a:cs typeface="Arial"/>
              </a:rPr>
              <a:t>we </a:t>
            </a:r>
            <a:r>
              <a:rPr sz="1400" spc="15" dirty="0">
                <a:latin typeface="Arial"/>
                <a:cs typeface="Arial"/>
              </a:rPr>
              <a:t>support multiple simultaneous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clients?</a:t>
            </a:r>
            <a:endParaRPr sz="1400" dirty="0">
              <a:latin typeface="Arial"/>
              <a:cs typeface="Arial"/>
            </a:endParaRPr>
          </a:p>
          <a:p>
            <a:pPr marL="340360" marR="1602105">
              <a:lnSpc>
                <a:spcPct val="131000"/>
              </a:lnSpc>
              <a:spcBef>
                <a:spcPts val="450"/>
              </a:spcBef>
            </a:pPr>
            <a:r>
              <a:rPr sz="1100" spc="-5" dirty="0">
                <a:latin typeface="Arial"/>
                <a:cs typeface="Arial"/>
              </a:rPr>
              <a:t>Spawn a new thread whenever a client connects.  Each thread is responsible for serving one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client.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</a:t>
            </a:r>
            <a:r>
              <a:rPr spc="130" dirty="0"/>
              <a:t>h</a:t>
            </a:r>
            <a:r>
              <a:rPr spc="55" dirty="0"/>
              <a:t>r</a:t>
            </a:r>
            <a:r>
              <a:rPr spc="25" dirty="0"/>
              <a:t>e</a:t>
            </a:r>
            <a:r>
              <a:rPr spc="110" dirty="0"/>
              <a:t>a</a:t>
            </a:r>
            <a:r>
              <a:rPr spc="160" dirty="0"/>
              <a:t>d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439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0575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206711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772528"/>
            <a:ext cx="5258435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195">
              <a:lnSpc>
                <a:spcPct val="122000"/>
              </a:lnSpc>
            </a:pPr>
            <a:r>
              <a:rPr sz="1400" spc="20" dirty="0">
                <a:latin typeface="Courier" charset="0"/>
                <a:cs typeface="Courier" charset="0"/>
              </a:rPr>
              <a:t>BankService</a:t>
            </a:r>
            <a:r>
              <a:rPr sz="1400" spc="-48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implements </a:t>
            </a:r>
            <a:r>
              <a:rPr sz="1400" spc="15" dirty="0">
                <a:latin typeface="Courier" charset="0"/>
                <a:cs typeface="Courier" charset="0"/>
              </a:rPr>
              <a:t>Runnable</a:t>
            </a:r>
            <a:r>
              <a:rPr sz="1400" spc="15" dirty="0">
                <a:latin typeface="Arial"/>
                <a:cs typeface="Arial"/>
              </a:rPr>
              <a:t>; so, </a:t>
            </a:r>
            <a:r>
              <a:rPr sz="1400" spc="5" dirty="0">
                <a:latin typeface="Arial"/>
                <a:cs typeface="Arial"/>
              </a:rPr>
              <a:t>it </a:t>
            </a:r>
            <a:r>
              <a:rPr sz="1400" spc="15" dirty="0">
                <a:latin typeface="Arial"/>
                <a:cs typeface="Arial"/>
              </a:rPr>
              <a:t>can </a:t>
            </a:r>
            <a:r>
              <a:rPr sz="1400" spc="10" dirty="0">
                <a:latin typeface="Arial"/>
                <a:cs typeface="Arial"/>
              </a:rPr>
              <a:t>start </a:t>
            </a:r>
            <a:r>
              <a:rPr sz="1400" spc="15" dirty="0">
                <a:latin typeface="Arial"/>
                <a:cs typeface="Arial"/>
              </a:rPr>
              <a:t>a thread  using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start</a:t>
            </a:r>
            <a:r>
              <a:rPr sz="1400" spc="-459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Thread</a:t>
            </a:r>
            <a:r>
              <a:rPr sz="1400" spc="-459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object.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thread dies </a:t>
            </a: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client quits </a:t>
            </a:r>
            <a:r>
              <a:rPr sz="1400" spc="15" dirty="0">
                <a:latin typeface="Arial"/>
                <a:cs typeface="Arial"/>
              </a:rPr>
              <a:t>or disconnects and the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run</a:t>
            </a:r>
            <a:endParaRPr sz="14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15" dirty="0">
                <a:latin typeface="Arial"/>
                <a:cs typeface="Arial"/>
              </a:rPr>
              <a:t>method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exits.</a:t>
            </a:r>
            <a:endParaRPr sz="1400" dirty="0">
              <a:latin typeface="Arial"/>
              <a:cs typeface="Arial"/>
            </a:endParaRPr>
          </a:p>
          <a:p>
            <a:pPr marL="12700" marR="320040">
              <a:lnSpc>
                <a:spcPct val="118200"/>
              </a:lnSpc>
              <a:spcBef>
                <a:spcPts val="445"/>
              </a:spcBef>
            </a:pP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the meantime, </a:t>
            </a:r>
            <a:r>
              <a:rPr sz="1400" spc="20" dirty="0">
                <a:latin typeface="Courier" charset="0"/>
                <a:cs typeface="Courier" charset="0"/>
              </a:rPr>
              <a:t>BankServer</a:t>
            </a:r>
            <a:r>
              <a:rPr sz="1400" spc="-51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loops back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accept the next  connection: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059" y="2490163"/>
            <a:ext cx="5377815" cy="970779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850" spc="5" dirty="0">
                <a:latin typeface="Courier" charset="0"/>
                <a:cs typeface="Courier" charset="0"/>
              </a:rPr>
              <a:t>while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(true)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Socket s =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server.accept();</a:t>
            </a:r>
            <a:endParaRPr sz="850" dirty="0">
              <a:latin typeface="Courier" charset="0"/>
              <a:cs typeface="Courier" charset="0"/>
            </a:endParaRPr>
          </a:p>
          <a:p>
            <a:pPr marL="248920" marR="2016125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BankService service = new BankService(s, bank);  Thread t = new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Thread(service);</a:t>
            </a:r>
            <a:endParaRPr sz="850" dirty="0">
              <a:latin typeface="Courier" charset="0"/>
              <a:cs typeface="Courier" charset="0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t.start();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279" y="371864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9" y="401152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987" y="3593713"/>
            <a:ext cx="464502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server program never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stops.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you are done running the server, you need </a:t>
            </a:r>
            <a:r>
              <a:rPr sz="1400" spc="10" dirty="0">
                <a:latin typeface="Arial"/>
                <a:cs typeface="Arial"/>
              </a:rPr>
              <a:t>to kill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>
                <a:latin typeface="Trebuchet MS"/>
                <a:cs typeface="Trebuchet MS"/>
              </a:rPr>
              <a:t>BankServer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125" dirty="0"/>
              <a:t>Communication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89931" y="814336"/>
            <a:ext cx="5540095" cy="3286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61" y="4174205"/>
            <a:ext cx="313182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15" dirty="0">
                <a:latin typeface="Arial"/>
                <a:cs typeface="Arial"/>
              </a:rPr>
              <a:t>Figure </a:t>
            </a:r>
            <a:r>
              <a:rPr sz="800" b="1" spc="20" dirty="0">
                <a:latin typeface="Arial"/>
                <a:cs typeface="Arial"/>
              </a:rPr>
              <a:t>5 </a:t>
            </a:r>
            <a:r>
              <a:rPr sz="800" spc="15" dirty="0">
                <a:latin typeface="Arial"/>
                <a:cs typeface="Arial"/>
              </a:rPr>
              <a:t>Using the Telnet </a:t>
            </a:r>
            <a:r>
              <a:rPr sz="800" spc="20" dirty="0">
                <a:latin typeface="Arial"/>
                <a:cs typeface="Arial"/>
              </a:rPr>
              <a:t>Program </a:t>
            </a:r>
            <a:r>
              <a:rPr sz="800" spc="15" dirty="0">
                <a:latin typeface="Arial"/>
                <a:cs typeface="Arial"/>
              </a:rPr>
              <a:t>to Connect to the </a:t>
            </a:r>
            <a:r>
              <a:rPr sz="800" spc="20" dirty="0">
                <a:latin typeface="Arial"/>
                <a:cs typeface="Arial"/>
              </a:rPr>
              <a:t>Bank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Server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</a:t>
            </a:r>
            <a:r>
              <a:rPr spc="75" dirty="0">
                <a:solidFill>
                  <a:srgbClr val="000080"/>
                </a:solidFill>
                <a:hlinkClick r:id="rId2"/>
              </a:rPr>
              <a:t>BankServer.java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939621" y="1402537"/>
            <a:ext cx="3960495" cy="150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1165"/>
              </a:lnSpc>
            </a:pP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server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executes the Simple Bank Access</a:t>
            </a:r>
            <a:r>
              <a:rPr sz="100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Protocol.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BankServer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5" dirty="0">
                <a:latin typeface="Courier New"/>
                <a:cs typeface="Courier New"/>
              </a:rPr>
              <a:t>main(String[] args)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1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IOException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800" spc="15" dirty="0">
                <a:latin typeface="Courier New"/>
                <a:cs typeface="Courier New"/>
              </a:rPr>
              <a:t>ACCOUNTS_LENGTH =</a:t>
            </a:r>
            <a:r>
              <a:rPr sz="800" spc="35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800" spc="15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393065" marR="114744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Bank bank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5" dirty="0">
                <a:latin typeface="Courier New"/>
                <a:cs typeface="Courier New"/>
              </a:rPr>
              <a:t>Bank(ACCOUNTS_LENGTH); 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800" spc="15" dirty="0">
                <a:latin typeface="Courier New"/>
                <a:cs typeface="Courier New"/>
              </a:rPr>
              <a:t>SBAP_PORT =</a:t>
            </a:r>
            <a:r>
              <a:rPr sz="800" spc="20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8888</a:t>
            </a:r>
            <a:r>
              <a:rPr sz="800" spc="15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393065" marR="508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ServerSocket server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5" dirty="0">
                <a:latin typeface="Courier New"/>
                <a:cs typeface="Courier New"/>
              </a:rPr>
              <a:t>ServerSocket(SBAP_PORT);  System.out.println(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"Waiting for clients to</a:t>
            </a:r>
            <a:r>
              <a:rPr sz="800" spc="14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connect..."</a:t>
            </a:r>
            <a:r>
              <a:rPr sz="800" spc="15" dirty="0"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320342" y="3013390"/>
            <a:ext cx="3389629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8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(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800" spc="15" dirty="0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800" spc="15" dirty="0">
                <a:latin typeface="Courier New"/>
                <a:cs typeface="Courier New"/>
              </a:rPr>
              <a:t>(Socket s =</a:t>
            </a:r>
            <a:r>
              <a:rPr sz="800" spc="4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server.accept())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 marR="508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System.out.println(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"Client connected."</a:t>
            </a:r>
            <a:r>
              <a:rPr sz="800" spc="15" dirty="0">
                <a:latin typeface="Courier New"/>
                <a:cs typeface="Courier New"/>
              </a:rPr>
              <a:t>);  BankService service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5" dirty="0">
                <a:latin typeface="Courier New"/>
                <a:cs typeface="Courier New"/>
              </a:rPr>
              <a:t>BankService(s, bank);  Thread t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Thread(service);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t.start();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130025" y="4233733"/>
            <a:ext cx="889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685800" y="914400"/>
            <a:ext cx="2120265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java.net.ServerSocket;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800" spc="15" dirty="0">
                <a:latin typeface="Courier New"/>
                <a:cs typeface="Courier New"/>
              </a:rPr>
              <a:t>java.net.Socket;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r>
              <a:rPr sz="800" b="1" spc="42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/>
              <a:t>s</a:t>
            </a:r>
            <a:r>
              <a:rPr spc="25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45" dirty="0"/>
              <a:t>o</a:t>
            </a:r>
            <a:r>
              <a:rPr spc="130" dirty="0"/>
              <a:t>n</a:t>
            </a:r>
            <a:r>
              <a:rPr spc="-160" dirty="0"/>
              <a:t>_</a:t>
            </a:r>
            <a:r>
              <a:rPr spc="105" dirty="0"/>
              <a:t>4</a:t>
            </a:r>
            <a:r>
              <a:rPr spc="295" dirty="0"/>
              <a:t>/</a:t>
            </a:r>
            <a:r>
              <a:rPr spc="70" dirty="0">
                <a:solidFill>
                  <a:srgbClr val="000080"/>
                </a:solidFill>
                <a:hlinkClick r:id="rId2"/>
              </a:rPr>
              <a:t>B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n</a:t>
            </a:r>
            <a:r>
              <a:rPr spc="165" dirty="0">
                <a:solidFill>
                  <a:srgbClr val="000080"/>
                </a:solidFill>
                <a:hlinkClick r:id="rId2"/>
              </a:rPr>
              <a:t>k</a:t>
            </a:r>
            <a:r>
              <a:rPr spc="120" dirty="0">
                <a:solidFill>
                  <a:srgbClr val="000080"/>
                </a:solidFill>
                <a:hlinkClick r:id="rId2"/>
              </a:rPr>
              <a:t>S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45" dirty="0">
                <a:solidFill>
                  <a:srgbClr val="000080"/>
                </a:solidFill>
                <a:hlinkClick r:id="rId2"/>
              </a:rPr>
              <a:t>c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-225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876501" y="1616240"/>
            <a:ext cx="2865755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 marR="5080">
              <a:lnSpc>
                <a:spcPts val="1150"/>
              </a:lnSpc>
              <a:spcBef>
                <a:spcPts val="45"/>
              </a:spcBef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Executes Simple Bank Access Protocol</a:t>
            </a:r>
            <a:r>
              <a:rPr sz="100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commands  from a</a:t>
            </a:r>
            <a:r>
              <a:rPr sz="1000" spc="-9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socket.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800" spc="15" dirty="0">
                <a:latin typeface="Courier New"/>
                <a:cs typeface="Courier New"/>
              </a:rPr>
              <a:t>BankService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800" spc="1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Runnable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 marR="113157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5" dirty="0">
                <a:latin typeface="Courier New"/>
                <a:cs typeface="Courier New"/>
              </a:rPr>
              <a:t>Socket s; 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5" dirty="0">
                <a:latin typeface="Courier New"/>
                <a:cs typeface="Courier New"/>
              </a:rPr>
              <a:t>Scanner in; 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5" dirty="0">
                <a:latin typeface="Courier New"/>
                <a:cs typeface="Courier New"/>
              </a:rPr>
              <a:t>PrintWriter out; 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5" dirty="0">
                <a:latin typeface="Courier New"/>
                <a:cs typeface="Courier New"/>
              </a:rPr>
              <a:t>Bank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066798" y="3007431"/>
            <a:ext cx="2970530" cy="145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 marR="5080">
              <a:lnSpc>
                <a:spcPts val="1150"/>
              </a:lnSpc>
              <a:spcBef>
                <a:spcPts val="45"/>
              </a:spcBef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Constructs a service object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processes</a:t>
            </a:r>
            <a:r>
              <a:rPr sz="10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commands  from a socket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for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</a:t>
            </a:r>
            <a:r>
              <a:rPr sz="100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bank.</a:t>
            </a: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ts val="1100"/>
              </a:lnSpc>
            </a:pPr>
            <a:r>
              <a:rPr sz="800" spc="15" dirty="0">
                <a:latin typeface="Courier New"/>
                <a:cs typeface="Courier New"/>
              </a:rPr>
              <a:t>@param aSocket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socket</a:t>
            </a: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ts val="1175"/>
              </a:lnSpc>
            </a:pPr>
            <a:r>
              <a:rPr sz="800" spc="15" dirty="0">
                <a:latin typeface="Courier New"/>
                <a:cs typeface="Courier New"/>
              </a:rPr>
              <a:t>@param aBank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bank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800" spc="15" dirty="0">
                <a:latin typeface="Courier New"/>
                <a:cs typeface="Courier New"/>
              </a:rPr>
              <a:t>BankService(Socket aSocket, Bank</a:t>
            </a:r>
            <a:r>
              <a:rPr sz="800" spc="11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aBank)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 marR="193421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 = aSocket;  bank =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aBank;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22680" y="762000"/>
            <a:ext cx="2056764" cy="44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java.io.InputStream;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java.io.OutputStream;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java.io.PrintWriter;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800" spc="15" dirty="0">
                <a:latin typeface="Courier New"/>
                <a:cs typeface="Courier New"/>
              </a:rPr>
              <a:t>java.net.Socket;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java.util.Scanner;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66798" y="4569470"/>
            <a:ext cx="27546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void</a:t>
            </a:r>
            <a:r>
              <a:rPr sz="80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run()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8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in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7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Scanner(s.getInputStream());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</a:t>
            </a:r>
            <a:r>
              <a:rPr spc="75" dirty="0">
                <a:solidFill>
                  <a:srgbClr val="000080"/>
                </a:solidFill>
                <a:hlinkClick r:id="rId2"/>
              </a:rPr>
              <a:t>Bank.java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1066798" y="1716847"/>
            <a:ext cx="3354070" cy="153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1140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Constructs a bank account with a given number of</a:t>
            </a:r>
            <a:r>
              <a:rPr sz="100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accounts.</a:t>
            </a: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ts val="1175"/>
              </a:lnSpc>
            </a:pPr>
            <a:r>
              <a:rPr sz="800" spc="15" dirty="0">
                <a:latin typeface="Courier New"/>
                <a:cs typeface="Courier New"/>
              </a:rPr>
              <a:t>@param size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number of accounts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800" spc="15" dirty="0">
                <a:latin typeface="Courier New"/>
                <a:cs typeface="Courier New"/>
              </a:rPr>
              <a:t>Bank(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8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size)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accounts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BankAccount[size];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00" spc="15" dirty="0">
                <a:latin typeface="Courier New"/>
                <a:cs typeface="Courier New"/>
              </a:rPr>
              <a:t>(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00" spc="15" dirty="0">
                <a:latin typeface="Courier New"/>
                <a:cs typeface="Courier New"/>
              </a:rPr>
              <a:t>i =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00" spc="15" dirty="0">
                <a:latin typeface="Courier New"/>
                <a:cs typeface="Courier New"/>
              </a:rPr>
              <a:t>; i &lt; accounts.length;</a:t>
            </a:r>
            <a:r>
              <a:rPr sz="800" spc="5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i++)</a:t>
            </a:r>
            <a:endParaRPr sz="8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accounts[i]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BankAccount();</a:t>
            </a:r>
            <a:endParaRPr sz="8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066798" y="3352106"/>
            <a:ext cx="3388995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1140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Deposits money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into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 bank</a:t>
            </a:r>
            <a:r>
              <a:rPr sz="10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ts val="1155"/>
              </a:lnSpc>
            </a:pPr>
            <a:r>
              <a:rPr sz="800" spc="15" dirty="0">
                <a:latin typeface="Courier New"/>
                <a:cs typeface="Courier New"/>
              </a:rPr>
              <a:t>@param accountNumber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account number</a:t>
            </a: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ts val="1175"/>
              </a:lnSpc>
            </a:pPr>
            <a:r>
              <a:rPr sz="800" spc="15" dirty="0">
                <a:latin typeface="Courier New"/>
                <a:cs typeface="Courier New"/>
              </a:rPr>
              <a:t>@param amount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amount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800" spc="15" dirty="0">
                <a:latin typeface="Courier New"/>
                <a:cs typeface="Courier New"/>
              </a:rPr>
              <a:t>deposit(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00" spc="15" dirty="0">
                <a:latin typeface="Courier New"/>
                <a:cs typeface="Courier New"/>
              </a:rPr>
              <a:t>accountNumber,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800" spc="1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amount)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 marR="25844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BankAccount account = accounts[accountNumber];  account.deposit(amount);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22680" y="838200"/>
            <a:ext cx="2823210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925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800" b="1" spc="43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ts val="1165"/>
              </a:lnSpc>
              <a:tabLst>
                <a:tab pos="456565" algn="l"/>
              </a:tabLst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bank consisting of multiple bank</a:t>
            </a:r>
            <a:r>
              <a:rPr sz="1000" spc="-10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accounts.</a:t>
            </a:r>
            <a:endParaRPr sz="10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2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800" b="1" spc="42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800" b="1" spc="42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tabLst>
                <a:tab pos="456565" algn="l"/>
              </a:tabLst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00" spc="15" dirty="0">
                <a:latin typeface="Courier New"/>
                <a:cs typeface="Courier New"/>
              </a:rPr>
              <a:t>BankAccount[]</a:t>
            </a:r>
            <a:r>
              <a:rPr sz="800" spc="50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accounts;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66905" y="4767704"/>
            <a:ext cx="2544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 dirty="0">
              <a:latin typeface="Courier New"/>
              <a:cs typeface="Courier New"/>
            </a:endParaRPr>
          </a:p>
          <a:p>
            <a:pPr marL="202565">
              <a:lnSpc>
                <a:spcPts val="1140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Withdraws money from a bank</a:t>
            </a:r>
            <a:r>
              <a:rPr sz="10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000" dirty="0">
              <a:latin typeface="Times New Roman"/>
              <a:cs typeface="Times New Roman"/>
            </a:endParaRPr>
          </a:p>
          <a:p>
            <a:pPr marL="202565">
              <a:lnSpc>
                <a:spcPts val="1175"/>
              </a:lnSpc>
            </a:pPr>
            <a:r>
              <a:rPr sz="800" spc="15" dirty="0">
                <a:latin typeface="Courier New"/>
                <a:cs typeface="Courier New"/>
              </a:rPr>
              <a:t>@param accountNumber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account number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/>
              <a:t>s</a:t>
            </a:r>
            <a:r>
              <a:rPr spc="25" dirty="0"/>
              <a:t>e</a:t>
            </a:r>
            <a:r>
              <a:rPr spc="45" dirty="0"/>
              <a:t>c</a:t>
            </a:r>
            <a:r>
              <a:rPr spc="20" dirty="0"/>
              <a:t>t</a:t>
            </a:r>
            <a:r>
              <a:rPr spc="55" dirty="0"/>
              <a:t>i</a:t>
            </a:r>
            <a:r>
              <a:rPr spc="145" dirty="0"/>
              <a:t>o</a:t>
            </a:r>
            <a:r>
              <a:rPr spc="130" dirty="0"/>
              <a:t>n</a:t>
            </a:r>
            <a:r>
              <a:rPr spc="-160" dirty="0"/>
              <a:t>_</a:t>
            </a:r>
            <a:r>
              <a:rPr spc="105" dirty="0"/>
              <a:t>4</a:t>
            </a:r>
            <a:r>
              <a:rPr spc="295" dirty="0"/>
              <a:t>/</a:t>
            </a:r>
            <a:r>
              <a:rPr spc="70" dirty="0">
                <a:solidFill>
                  <a:srgbClr val="000080"/>
                </a:solidFill>
                <a:hlinkClick r:id="rId2"/>
              </a:rPr>
              <a:t>B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n</a:t>
            </a:r>
            <a:r>
              <a:rPr spc="165" dirty="0">
                <a:solidFill>
                  <a:srgbClr val="000080"/>
                </a:solidFill>
                <a:hlinkClick r:id="rId2"/>
              </a:rPr>
              <a:t>k</a:t>
            </a:r>
            <a:r>
              <a:rPr spc="200" dirty="0">
                <a:solidFill>
                  <a:srgbClr val="000080"/>
                </a:solidFill>
                <a:hlinkClick r:id="rId2"/>
              </a:rPr>
              <a:t>C</a:t>
            </a:r>
            <a:r>
              <a:rPr spc="60" dirty="0">
                <a:solidFill>
                  <a:srgbClr val="000080"/>
                </a:solidFill>
                <a:hlinkClick r:id="rId2"/>
              </a:rPr>
              <a:t>l</a:t>
            </a:r>
            <a:r>
              <a:rPr spc="55" dirty="0">
                <a:solidFill>
                  <a:srgbClr val="000080"/>
                </a:solidFill>
                <a:hlinkClick r:id="rId2"/>
              </a:rPr>
              <a:t>i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130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-225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  <a:r>
              <a:rPr spc="130" dirty="0">
                <a:solidFill>
                  <a:srgbClr val="000080"/>
                </a:solidFill>
                <a:hlinkClick r:id="rId2"/>
              </a:rPr>
              <a:t>v</a:t>
            </a:r>
            <a:r>
              <a:rPr spc="11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036" y="1705283"/>
            <a:ext cx="3833495" cy="175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1165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tests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bank</a:t>
            </a:r>
            <a:r>
              <a:rPr sz="10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server.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BankClient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5" dirty="0">
                <a:latin typeface="Courier New"/>
                <a:cs typeface="Courier New"/>
              </a:rPr>
              <a:t>main(String[] args)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1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IOException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800" spc="15" dirty="0">
                <a:latin typeface="Courier New"/>
                <a:cs typeface="Courier New"/>
              </a:rPr>
              <a:t>SBAP_PORT =</a:t>
            </a:r>
            <a:r>
              <a:rPr sz="800" spc="20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8888</a:t>
            </a:r>
            <a:r>
              <a:rPr sz="800" spc="15" dirty="0">
                <a:latin typeface="Courier New"/>
                <a:cs typeface="Courier New"/>
              </a:rPr>
              <a:t>;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try </a:t>
            </a:r>
            <a:r>
              <a:rPr sz="800" spc="15" dirty="0">
                <a:latin typeface="Courier New"/>
                <a:cs typeface="Courier New"/>
              </a:rPr>
              <a:t>(Socket s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5" dirty="0">
                <a:latin typeface="Courier New"/>
                <a:cs typeface="Courier New"/>
              </a:rPr>
              <a:t>Socket(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"localhost"</a:t>
            </a:r>
            <a:r>
              <a:rPr sz="800" spc="15" dirty="0">
                <a:latin typeface="Courier New"/>
                <a:cs typeface="Courier New"/>
              </a:rPr>
              <a:t>,</a:t>
            </a:r>
            <a:r>
              <a:rPr sz="800" spc="114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SBAP_PORT))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83565" marR="38481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InputStream instream = s.getInputStream();  OutputStream outstream = s.getOutputStream();  Scanner in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800" spc="15" dirty="0">
                <a:latin typeface="Courier New"/>
                <a:cs typeface="Courier New"/>
              </a:rPr>
              <a:t>Scanner(instream);  PrintWriter out =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00" spc="10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PrintWriter(outstream);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215" y="851043"/>
            <a:ext cx="2056764" cy="321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java.io.InputStream;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java.io.OutputStream;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java.io.PrintWriter;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 </a:t>
            </a:r>
            <a:r>
              <a:rPr sz="800" spc="15" dirty="0">
                <a:latin typeface="Courier New"/>
                <a:cs typeface="Courier New"/>
              </a:rPr>
              <a:t>java.net.Socket;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java.util.Scanner;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6181" y="3560205"/>
            <a:ext cx="256413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String command = 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"DEPOSIT 3 1000\n"</a:t>
            </a:r>
            <a:r>
              <a:rPr sz="800" spc="15" dirty="0">
                <a:latin typeface="Courier New"/>
                <a:cs typeface="Courier New"/>
              </a:rPr>
              <a:t>;  System.out.print(</a:t>
            </a:r>
            <a:r>
              <a:rPr sz="800" spc="15" dirty="0">
                <a:solidFill>
                  <a:srgbClr val="1F9060"/>
                </a:solidFill>
                <a:latin typeface="Courier New"/>
                <a:cs typeface="Courier New"/>
              </a:rPr>
              <a:t>"Sending: " </a:t>
            </a:r>
            <a:r>
              <a:rPr sz="800" spc="15" dirty="0">
                <a:latin typeface="Courier New"/>
                <a:cs typeface="Courier New"/>
              </a:rPr>
              <a:t>+ command);  out.print(command);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out.flush();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9669" y="789931"/>
            <a:ext cx="130163" cy="3254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1541" y="789931"/>
            <a:ext cx="138296" cy="1968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2680" y="4043771"/>
            <a:ext cx="103759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Program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059" y="4334488"/>
            <a:ext cx="5377815" cy="70532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Sending: DEPOSIT 3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1000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Receiving: 3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1000.0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Sending: WITHDRAW 3</a:t>
            </a:r>
            <a:r>
              <a:rPr sz="850" spc="-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500</a:t>
            </a:r>
            <a:endParaRPr sz="850" dirty="0">
              <a:latin typeface="Courier" charset="0"/>
              <a:cs typeface="Courier" charset="0"/>
            </a:endParaRPr>
          </a:p>
          <a:p>
            <a:pPr marL="50800" marR="4124325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Receiving: 3 500.0  Sending: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QUIT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889308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5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680" y="279349"/>
            <a:ext cx="497903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40"/>
              </a:lnSpc>
            </a:pPr>
            <a:r>
              <a:rPr spc="155" dirty="0"/>
              <a:t>Two </a:t>
            </a:r>
            <a:r>
              <a:rPr spc="135" dirty="0"/>
              <a:t>Computers Communicating</a:t>
            </a:r>
            <a:r>
              <a:rPr spc="-210" dirty="0"/>
              <a:t> </a:t>
            </a:r>
            <a:r>
              <a:rPr spc="160" dirty="0"/>
              <a:t>Across  </a:t>
            </a:r>
            <a:r>
              <a:rPr spc="60" dirty="0"/>
              <a:t>the</a:t>
            </a:r>
            <a:r>
              <a:rPr spc="-55" dirty="0"/>
              <a:t> </a:t>
            </a:r>
            <a:r>
              <a:rPr spc="65" dirty="0"/>
              <a:t>Internet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033393"/>
            <a:ext cx="2847327" cy="148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946" y="304059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778" y="332940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946" y="365076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946" y="394364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946" y="424466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946" y="453754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654" y="2551556"/>
            <a:ext cx="5141595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Figure 1 </a:t>
            </a:r>
            <a:r>
              <a:rPr sz="1000" dirty="0">
                <a:latin typeface="Arial"/>
                <a:cs typeface="Arial"/>
              </a:rPr>
              <a:t>Two Computers Communicating Across 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your </a:t>
            </a:r>
            <a:r>
              <a:rPr sz="1400" spc="20" dirty="0">
                <a:latin typeface="Arial"/>
                <a:cs typeface="Arial"/>
              </a:rPr>
              <a:t>home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computer.</a:t>
            </a:r>
            <a:endParaRPr sz="1400">
              <a:latin typeface="Arial"/>
              <a:cs typeface="Arial"/>
            </a:endParaRPr>
          </a:p>
          <a:p>
            <a:pPr marR="1500505" algn="ctr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Arial"/>
                <a:cs typeface="Arial"/>
              </a:rPr>
              <a:t>Connected to an Internet service provider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(ISP).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15" dirty="0">
                <a:latin typeface="Arial"/>
                <a:cs typeface="Arial"/>
              </a:rPr>
              <a:t>ISP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connected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an </a:t>
            </a: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access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12700" marR="1180465">
              <a:lnSpc>
                <a:spcPts val="2370"/>
              </a:lnSpc>
              <a:spcBef>
                <a:spcPts val="130"/>
              </a:spcBef>
            </a:pPr>
            <a:r>
              <a:rPr sz="1400" spc="20" dirty="0">
                <a:latin typeface="Arial"/>
                <a:cs typeface="Arial"/>
              </a:rPr>
              <a:t>B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on an </a:t>
            </a:r>
            <a:r>
              <a:rPr sz="1400" spc="10" dirty="0">
                <a:latin typeface="Arial"/>
                <a:cs typeface="Arial"/>
              </a:rPr>
              <a:t>local </a:t>
            </a:r>
            <a:r>
              <a:rPr sz="1400" spc="15" dirty="0">
                <a:latin typeface="Arial"/>
                <a:cs typeface="Arial"/>
              </a:rPr>
              <a:t>area network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20" dirty="0">
                <a:latin typeface="Arial"/>
                <a:cs typeface="Arial"/>
              </a:rPr>
              <a:t>XYZ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Computers.  </a:t>
            </a:r>
            <a:r>
              <a:rPr sz="1400" spc="20" dirty="0">
                <a:latin typeface="Arial"/>
                <a:cs typeface="Arial"/>
              </a:rPr>
              <a:t>XYZ </a:t>
            </a:r>
            <a:r>
              <a:rPr sz="1400" spc="15" dirty="0">
                <a:latin typeface="Arial"/>
                <a:cs typeface="Arial"/>
              </a:rPr>
              <a:t>has </a:t>
            </a:r>
            <a:r>
              <a:rPr sz="1400" spc="10" dirty="0">
                <a:latin typeface="Arial"/>
                <a:cs typeface="Arial"/>
              </a:rPr>
              <a:t>its </a:t>
            </a:r>
            <a:r>
              <a:rPr sz="1400" spc="20" dirty="0">
                <a:latin typeface="Arial"/>
                <a:cs typeface="Arial"/>
              </a:rPr>
              <a:t>own </a:t>
            </a: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access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125"/>
              </a:spcBef>
            </a:pP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access points are connected by a complex </a:t>
            </a:r>
            <a:r>
              <a:rPr sz="1400" spc="10" dirty="0">
                <a:latin typeface="Arial"/>
                <a:cs typeface="Arial"/>
              </a:rPr>
              <a:t>collection of  </a:t>
            </a:r>
            <a:r>
              <a:rPr sz="1400" spc="15" dirty="0">
                <a:latin typeface="Arial"/>
                <a:cs typeface="Arial"/>
              </a:rPr>
              <a:t>pathways (the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Internet).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648946" y="512627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95654" y="4962525"/>
            <a:ext cx="506031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20" dirty="0">
                <a:latin typeface="Arial"/>
                <a:cs typeface="Arial"/>
              </a:rPr>
              <a:t>Message </a:t>
            </a:r>
            <a:r>
              <a:rPr sz="1400" spc="15" dirty="0">
                <a:latin typeface="Arial"/>
                <a:cs typeface="Arial"/>
              </a:rPr>
              <a:t>sent from one access point can eventually reach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any  access point over these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pathways.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7546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0559"/>
            <a:ext cx="575945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Why didn’t we choose port 80 for the bank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server?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18200"/>
              </a:lnSpc>
              <a:spcBef>
                <a:spcPts val="55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15" dirty="0">
                <a:latin typeface="Arial"/>
                <a:cs typeface="Arial"/>
              </a:rPr>
              <a:t>Port 80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the standard port </a:t>
            </a:r>
            <a:r>
              <a:rPr sz="1400" spc="10" dirty="0">
                <a:latin typeface="Arial"/>
                <a:cs typeface="Arial"/>
              </a:rPr>
              <a:t>for </a:t>
            </a:r>
            <a:r>
              <a:rPr sz="1400" spc="20" dirty="0">
                <a:latin typeface="Arial"/>
                <a:cs typeface="Arial"/>
              </a:rPr>
              <a:t>HTTP. </a:t>
            </a:r>
            <a:r>
              <a:rPr sz="1400" spc="5" dirty="0">
                <a:latin typeface="Arial"/>
                <a:cs typeface="Arial"/>
              </a:rPr>
              <a:t>If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20" dirty="0">
                <a:latin typeface="Arial"/>
                <a:cs typeface="Arial"/>
              </a:rPr>
              <a:t>web </a:t>
            </a:r>
            <a:r>
              <a:rPr sz="1400" spc="15" dirty="0">
                <a:latin typeface="Arial"/>
                <a:cs typeface="Arial"/>
              </a:rPr>
              <a:t>server </a:t>
            </a:r>
            <a:r>
              <a:rPr sz="1400" spc="10" dirty="0">
                <a:latin typeface="Arial"/>
                <a:cs typeface="Arial"/>
              </a:rPr>
              <a:t>is  </a:t>
            </a:r>
            <a:r>
              <a:rPr sz="1400" spc="15" dirty="0">
                <a:latin typeface="Arial"/>
                <a:cs typeface="Arial"/>
              </a:rPr>
              <a:t>running on the </a:t>
            </a:r>
            <a:r>
              <a:rPr sz="1400" spc="20" dirty="0">
                <a:latin typeface="Arial"/>
                <a:cs typeface="Arial"/>
              </a:rPr>
              <a:t>same </a:t>
            </a:r>
            <a:r>
              <a:rPr sz="1400" spc="15" dirty="0">
                <a:latin typeface="Arial"/>
                <a:cs typeface="Arial"/>
              </a:rPr>
              <a:t>computer, then one </a:t>
            </a:r>
            <a:r>
              <a:rPr sz="1400" spc="10" dirty="0">
                <a:latin typeface="Arial"/>
                <a:cs typeface="Arial"/>
              </a:rPr>
              <a:t>can’t </a:t>
            </a:r>
            <a:r>
              <a:rPr sz="1400" spc="15" dirty="0">
                <a:latin typeface="Arial"/>
                <a:cs typeface="Arial"/>
              </a:rPr>
              <a:t>open a server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socket  on an open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port.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7430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0442"/>
            <a:ext cx="5739765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Can you read data from a server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socket?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20100"/>
              </a:lnSpc>
              <a:spcBef>
                <a:spcPts val="52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15" dirty="0">
                <a:latin typeface="Arial"/>
                <a:cs typeface="Arial"/>
              </a:rPr>
              <a:t>No, a server socket </a:t>
            </a:r>
            <a:r>
              <a:rPr sz="1400" spc="10" dirty="0">
                <a:latin typeface="Arial"/>
                <a:cs typeface="Arial"/>
              </a:rPr>
              <a:t>just </a:t>
            </a:r>
            <a:r>
              <a:rPr sz="1400" spc="15" dirty="0">
                <a:latin typeface="Arial"/>
                <a:cs typeface="Arial"/>
              </a:rPr>
              <a:t>waits </a:t>
            </a:r>
            <a:r>
              <a:rPr sz="1400" spc="10" dirty="0">
                <a:latin typeface="Arial"/>
                <a:cs typeface="Arial"/>
              </a:rPr>
              <a:t>for </a:t>
            </a:r>
            <a:r>
              <a:rPr sz="1400" spc="15" dirty="0">
                <a:latin typeface="Arial"/>
                <a:cs typeface="Arial"/>
              </a:rPr>
              <a:t>a connection and </a:t>
            </a:r>
            <a:r>
              <a:rPr sz="1400" spc="10" dirty="0">
                <a:latin typeface="Arial"/>
                <a:cs typeface="Arial"/>
              </a:rPr>
              <a:t>yields  </a:t>
            </a:r>
            <a:r>
              <a:rPr sz="1400" spc="15" dirty="0">
                <a:latin typeface="Arial"/>
                <a:cs typeface="Arial"/>
              </a:rPr>
              <a:t>a regular </a:t>
            </a:r>
            <a:r>
              <a:rPr sz="1400" spc="20" dirty="0">
                <a:latin typeface="Courier" charset="0"/>
                <a:cs typeface="Courier" charset="0"/>
              </a:rPr>
              <a:t>Socket</a:t>
            </a:r>
            <a:r>
              <a:rPr sz="1400" spc="-54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object </a:t>
            </a:r>
            <a:r>
              <a:rPr sz="1400" spc="20" dirty="0">
                <a:latin typeface="Arial"/>
                <a:cs typeface="Arial"/>
              </a:rPr>
              <a:t>when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client </a:t>
            </a:r>
            <a:r>
              <a:rPr sz="1400" spc="15" dirty="0">
                <a:latin typeface="Arial"/>
                <a:cs typeface="Arial"/>
              </a:rPr>
              <a:t>has connected. </a:t>
            </a:r>
            <a:r>
              <a:rPr sz="1400" spc="2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use </a:t>
            </a:r>
            <a:r>
              <a:rPr sz="1400" spc="10" dirty="0">
                <a:latin typeface="Arial"/>
                <a:cs typeface="Arial"/>
              </a:rPr>
              <a:t>that  </a:t>
            </a:r>
            <a:r>
              <a:rPr sz="1400" spc="15" dirty="0">
                <a:latin typeface="Arial"/>
                <a:cs typeface="Arial"/>
              </a:rPr>
              <a:t>socket object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read the data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client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sends.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URL</a:t>
            </a:r>
            <a:r>
              <a:rPr spc="-10" dirty="0"/>
              <a:t> </a:t>
            </a:r>
            <a:r>
              <a:rPr spc="114" dirty="0"/>
              <a:t>Connections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680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0002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783043"/>
            <a:ext cx="5494655" cy="10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15" dirty="0">
                <a:latin typeface="Arial"/>
                <a:cs typeface="Arial"/>
              </a:rPr>
              <a:t>Java </a:t>
            </a:r>
            <a:r>
              <a:rPr sz="1400" spc="10" dirty="0">
                <a:latin typeface="Arial"/>
                <a:cs typeface="Arial"/>
              </a:rPr>
              <a:t>library </a:t>
            </a:r>
            <a:r>
              <a:rPr sz="1400" spc="15" dirty="0">
                <a:latin typeface="Arial"/>
                <a:cs typeface="Arial"/>
              </a:rPr>
              <a:t>class </a:t>
            </a:r>
            <a:r>
              <a:rPr sz="1400" spc="20" dirty="0">
                <a:latin typeface="Courier" charset="0"/>
                <a:cs typeface="Courier" charset="0"/>
              </a:rPr>
              <a:t>URLConnection</a:t>
            </a:r>
            <a:r>
              <a:rPr sz="1400" spc="-49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provides convenient support </a:t>
            </a:r>
            <a:r>
              <a:rPr sz="1400" spc="10" dirty="0">
                <a:latin typeface="Arial"/>
                <a:cs typeface="Arial"/>
              </a:rPr>
              <a:t>for 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HTTP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protocol.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0" dirty="0">
                <a:latin typeface="Arial"/>
                <a:cs typeface="Arial"/>
              </a:rPr>
              <a:t>First,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construct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URL</a:t>
            </a:r>
            <a:r>
              <a:rPr sz="1400" spc="-45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object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from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URL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starting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with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http</a:t>
            </a:r>
            <a:r>
              <a:rPr sz="1400" spc="-44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20" dirty="0">
                <a:latin typeface="Courier" charset="0"/>
                <a:cs typeface="Courier" charset="0"/>
              </a:rPr>
              <a:t>ftp</a:t>
            </a:r>
            <a:r>
              <a:rPr sz="1400" spc="-525" dirty="0">
                <a:latin typeface="Courier" charset="0"/>
                <a:cs typeface="Courier" charset="0"/>
              </a:rPr>
              <a:t> </a:t>
            </a:r>
            <a:r>
              <a:rPr sz="1400" spc="10" dirty="0">
                <a:latin typeface="Arial"/>
                <a:cs typeface="Arial"/>
              </a:rPr>
              <a:t>prefix: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059" y="1943419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URL u = new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  <a:hlinkClick r:id="rId2"/>
              </a:rPr>
              <a:t>URL("http://horstmann.com/index.html</a:t>
            </a:r>
            <a:r>
              <a:rPr sz="850" spc="5" dirty="0">
                <a:latin typeface="Courier" charset="0"/>
                <a:cs typeface="Courier" charset="0"/>
              </a:rPr>
              <a:t>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279" y="238681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2261880"/>
            <a:ext cx="465201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Then </a:t>
            </a:r>
            <a:r>
              <a:rPr sz="1400" spc="15" dirty="0">
                <a:latin typeface="Arial"/>
                <a:cs typeface="Arial"/>
              </a:rPr>
              <a:t>use the </a:t>
            </a:r>
            <a:r>
              <a:rPr sz="1400" spc="15" dirty="0">
                <a:latin typeface="Courier" charset="0"/>
                <a:cs typeface="Courier" charset="0"/>
              </a:rPr>
              <a:t>URL</a:t>
            </a:r>
            <a:r>
              <a:rPr sz="1400" spc="15" dirty="0">
                <a:latin typeface="Arial"/>
                <a:cs typeface="Arial"/>
              </a:rPr>
              <a:t>'s </a:t>
            </a:r>
            <a:r>
              <a:rPr sz="1400" spc="20" dirty="0">
                <a:latin typeface="Courier" charset="0"/>
                <a:cs typeface="Courier" charset="0"/>
              </a:rPr>
              <a:t>openConnection</a:t>
            </a:r>
            <a:r>
              <a:rPr sz="1400" spc="-54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get the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15" dirty="0">
                <a:latin typeface="Courier" charset="0"/>
                <a:cs typeface="Courier" charset="0"/>
              </a:rPr>
              <a:t>URLConnection</a:t>
            </a:r>
            <a:r>
              <a:rPr sz="1400" spc="1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059" y="2830202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URLConnection connection =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u.openConnection();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279" y="32735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987" y="3148662"/>
            <a:ext cx="49968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Call the </a:t>
            </a:r>
            <a:r>
              <a:rPr sz="1400" spc="20" dirty="0">
                <a:latin typeface="Courier" charset="0"/>
                <a:cs typeface="Courier" charset="0"/>
              </a:rPr>
              <a:t>getInputStream</a:t>
            </a:r>
            <a:r>
              <a:rPr sz="1400" spc="-53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method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obtain an input stream: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059" y="3456645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InputStream instream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connection.getInputStream();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279" y="38919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5987" y="3766970"/>
            <a:ext cx="457390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can turn the stream </a:t>
            </a:r>
            <a:r>
              <a:rPr sz="1400" spc="10" dirty="0">
                <a:latin typeface="Arial"/>
                <a:cs typeface="Arial"/>
              </a:rPr>
              <a:t>into </a:t>
            </a:r>
            <a:r>
              <a:rPr sz="1400" spc="15" dirty="0">
                <a:latin typeface="Arial"/>
                <a:cs typeface="Arial"/>
              </a:rPr>
              <a:t>a scanner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the usual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way.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HTTP</a:t>
            </a:r>
            <a:r>
              <a:rPr spc="-35" dirty="0"/>
              <a:t> </a:t>
            </a:r>
            <a:r>
              <a:rPr spc="180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855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13622"/>
            <a:ext cx="1767839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Client </a:t>
            </a:r>
            <a:r>
              <a:rPr sz="1400" spc="15" dirty="0">
                <a:latin typeface="Arial"/>
                <a:cs typeface="Arial"/>
              </a:rPr>
              <a:t>request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format: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113469"/>
            <a:ext cx="5377815" cy="513080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i="1" spc="-5" dirty="0">
                <a:latin typeface="Trebuchet MS"/>
                <a:cs typeface="Trebuchet MS"/>
              </a:rPr>
              <a:t>command</a:t>
            </a:r>
            <a:endParaRPr sz="850">
              <a:latin typeface="Trebuchet MS"/>
              <a:cs typeface="Trebuchet MS"/>
            </a:endParaRPr>
          </a:p>
          <a:p>
            <a:pPr marL="50800" marR="4124325">
              <a:lnSpc>
                <a:spcPct val="100000"/>
              </a:lnSpc>
              <a:spcBef>
                <a:spcPts val="5"/>
              </a:spcBef>
            </a:pPr>
            <a:r>
              <a:rPr sz="850" i="1" spc="100" dirty="0">
                <a:latin typeface="Trebuchet MS"/>
                <a:cs typeface="Trebuchet MS"/>
              </a:rPr>
              <a:t>request </a:t>
            </a:r>
            <a:r>
              <a:rPr sz="850" i="1" spc="120" dirty="0">
                <a:latin typeface="Trebuchet MS"/>
                <a:cs typeface="Trebuchet MS"/>
              </a:rPr>
              <a:t>properties  </a:t>
            </a:r>
            <a:r>
              <a:rPr sz="850" i="1" spc="100" dirty="0">
                <a:latin typeface="Trebuchet MS"/>
                <a:cs typeface="Trebuchet MS"/>
              </a:rPr>
              <a:t>blank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155" dirty="0">
                <a:latin typeface="Trebuchet MS"/>
                <a:cs typeface="Trebuchet MS"/>
              </a:rPr>
              <a:t>line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1817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237042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1653438"/>
            <a:ext cx="523621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i="1" spc="175" dirty="0">
                <a:latin typeface="Trebuchet MS"/>
                <a:cs typeface="Trebuchet MS"/>
              </a:rPr>
              <a:t>blank </a:t>
            </a:r>
            <a:r>
              <a:rPr sz="1400" i="1" spc="265" dirty="0">
                <a:latin typeface="Trebuchet MS"/>
                <a:cs typeface="Trebuchet MS"/>
              </a:rPr>
              <a:t>line </a:t>
            </a:r>
            <a:r>
              <a:rPr sz="1400" spc="15" dirty="0">
                <a:latin typeface="Arial"/>
                <a:cs typeface="Arial"/>
              </a:rPr>
              <a:t>separates the </a:t>
            </a:r>
            <a:r>
              <a:rPr sz="1400" spc="20" dirty="0">
                <a:latin typeface="Arial"/>
                <a:cs typeface="Arial"/>
              </a:rPr>
              <a:t>command </a:t>
            </a:r>
            <a:r>
              <a:rPr sz="1400" spc="15" dirty="0">
                <a:latin typeface="Arial"/>
                <a:cs typeface="Arial"/>
              </a:rPr>
              <a:t>and </a:t>
            </a:r>
            <a:r>
              <a:rPr sz="1400" spc="10" dirty="0">
                <a:latin typeface="Arial"/>
                <a:cs typeface="Arial"/>
              </a:rPr>
              <a:t>its </a:t>
            </a:r>
            <a:r>
              <a:rPr sz="1400" spc="15" dirty="0">
                <a:latin typeface="Arial"/>
                <a:cs typeface="Arial"/>
              </a:rPr>
              <a:t>request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properties  from the input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0" dirty="0">
                <a:latin typeface="Arial"/>
                <a:cs typeface="Arial"/>
              </a:rPr>
              <a:t>E.g.,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059" y="2553474"/>
            <a:ext cx="5377815" cy="44371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 marR="4190365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GET item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HTTP/1.1  Host: hostname  </a:t>
            </a:r>
            <a:r>
              <a:rPr sz="850" i="1" spc="100" dirty="0">
                <a:latin typeface="Trebuchet MS"/>
                <a:cs typeface="Trebuchet MS"/>
              </a:rPr>
              <a:t>blank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155" dirty="0">
                <a:latin typeface="Trebuchet MS"/>
                <a:cs typeface="Trebuchet MS"/>
              </a:rPr>
              <a:t>line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279" y="324907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987" y="3124138"/>
            <a:ext cx="40068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E.g.,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059" y="3432121"/>
            <a:ext cx="5377815" cy="574516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 marR="4190365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GET item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HTTP/1.1  Host: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hostname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IF-Modified-Since:</a:t>
            </a:r>
            <a:r>
              <a:rPr sz="850" spc="-6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date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i="1" spc="100" dirty="0">
                <a:latin typeface="Trebuchet MS"/>
                <a:cs typeface="Trebuchet MS"/>
              </a:rPr>
              <a:t>blank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155" dirty="0">
                <a:latin typeface="Trebuchet MS"/>
                <a:cs typeface="Trebuchet MS"/>
              </a:rPr>
              <a:t>line</a:t>
            </a:r>
            <a:endParaRPr sz="8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>
                <a:latin typeface="Trebuchet MS"/>
                <a:cs typeface="Trebuchet MS"/>
              </a:rPr>
              <a:t>URLConnection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18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970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14776"/>
            <a:ext cx="316611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Has </a:t>
            </a:r>
            <a:r>
              <a:rPr sz="1400" spc="15" dirty="0">
                <a:latin typeface="Arial"/>
                <a:cs typeface="Arial"/>
              </a:rPr>
              <a:t>methods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set request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properties: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114623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connection.setIfModifiedSince(date);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155801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186716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1433083"/>
            <a:ext cx="5464175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Set the request properties before </a:t>
            </a:r>
            <a:r>
              <a:rPr sz="1400" spc="10" dirty="0">
                <a:latin typeface="Arial"/>
                <a:cs typeface="Arial"/>
              </a:rPr>
              <a:t>calling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getInputStream</a:t>
            </a:r>
            <a:r>
              <a:rPr sz="1400" spc="2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445"/>
              </a:spcBef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20" dirty="0">
                <a:latin typeface="Courier" charset="0"/>
                <a:cs typeface="Courier" charset="0"/>
              </a:rPr>
              <a:t>URLConnection</a:t>
            </a:r>
            <a:r>
              <a:rPr sz="1400" spc="-560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class sends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Arial"/>
                <a:cs typeface="Arial"/>
              </a:rPr>
              <a:t>web </a:t>
            </a:r>
            <a:r>
              <a:rPr sz="1400" spc="15" dirty="0">
                <a:latin typeface="Arial"/>
                <a:cs typeface="Arial"/>
              </a:rPr>
              <a:t>server </a:t>
            </a:r>
            <a:r>
              <a:rPr sz="1400" spc="10" dirty="0">
                <a:latin typeface="Arial"/>
                <a:cs typeface="Arial"/>
              </a:rPr>
              <a:t>all </a:t>
            </a:r>
            <a:r>
              <a:rPr sz="1400" spc="15" dirty="0">
                <a:latin typeface="Arial"/>
                <a:cs typeface="Arial"/>
              </a:rPr>
              <a:t>the request  properties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are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set.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Server</a:t>
            </a:r>
            <a:r>
              <a:rPr spc="-35" dirty="0"/>
              <a:t> </a:t>
            </a:r>
            <a:r>
              <a:rPr spc="145" dirty="0"/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3959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14659"/>
            <a:ext cx="141351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Server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response: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114506"/>
            <a:ext cx="5377815" cy="643255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 marR="2938145">
              <a:lnSpc>
                <a:spcPct val="100000"/>
              </a:lnSpc>
              <a:spcBef>
                <a:spcPts val="400"/>
              </a:spcBef>
            </a:pPr>
            <a:r>
              <a:rPr sz="850" i="1" spc="130" dirty="0">
                <a:latin typeface="Trebuchet MS"/>
                <a:cs typeface="Trebuchet MS"/>
              </a:rPr>
              <a:t>status </a:t>
            </a:r>
            <a:r>
              <a:rPr sz="850" i="1" spc="155" dirty="0">
                <a:latin typeface="Trebuchet MS"/>
                <a:cs typeface="Trebuchet MS"/>
              </a:rPr>
              <a:t>line </a:t>
            </a:r>
            <a:r>
              <a:rPr sz="850" i="1" spc="114" dirty="0">
                <a:latin typeface="Trebuchet MS"/>
                <a:cs typeface="Trebuchet MS"/>
              </a:rPr>
              <a:t>containing </a:t>
            </a:r>
            <a:r>
              <a:rPr sz="850" i="1" spc="100" dirty="0">
                <a:latin typeface="Trebuchet MS"/>
                <a:cs typeface="Trebuchet MS"/>
              </a:rPr>
              <a:t>response </a:t>
            </a:r>
            <a:r>
              <a:rPr sz="850" i="1" spc="70" dirty="0">
                <a:latin typeface="Trebuchet MS"/>
                <a:cs typeface="Trebuchet MS"/>
              </a:rPr>
              <a:t>code  </a:t>
            </a:r>
            <a:r>
              <a:rPr sz="850" i="1" spc="100" dirty="0">
                <a:latin typeface="Trebuchet MS"/>
                <a:cs typeface="Trebuchet MS"/>
              </a:rPr>
              <a:t>response</a:t>
            </a:r>
            <a:r>
              <a:rPr sz="850" i="1" spc="204" dirty="0">
                <a:latin typeface="Trebuchet MS"/>
                <a:cs typeface="Trebuchet MS"/>
              </a:rPr>
              <a:t> </a:t>
            </a:r>
            <a:r>
              <a:rPr sz="850" i="1" spc="75" dirty="0">
                <a:latin typeface="Trebuchet MS"/>
                <a:cs typeface="Trebuchet MS"/>
              </a:rPr>
              <a:t>parameters</a:t>
            </a:r>
            <a:endParaRPr sz="850">
              <a:latin typeface="Trebuchet MS"/>
              <a:cs typeface="Trebuchet MS"/>
            </a:endParaRPr>
          </a:p>
          <a:p>
            <a:pPr marL="50800" marR="4387850">
              <a:lnSpc>
                <a:spcPct val="100000"/>
              </a:lnSpc>
              <a:spcBef>
                <a:spcPts val="5"/>
              </a:spcBef>
            </a:pPr>
            <a:r>
              <a:rPr sz="850" i="1" spc="100" dirty="0">
                <a:latin typeface="Trebuchet MS"/>
                <a:cs typeface="Trebuchet MS"/>
              </a:rPr>
              <a:t>blank </a:t>
            </a:r>
            <a:r>
              <a:rPr sz="850" i="1" spc="155" dirty="0">
                <a:latin typeface="Trebuchet MS"/>
                <a:cs typeface="Trebuchet MS"/>
              </a:rPr>
              <a:t>line  </a:t>
            </a:r>
            <a:r>
              <a:rPr sz="850" i="1" spc="90" dirty="0">
                <a:latin typeface="Trebuchet MS"/>
                <a:cs typeface="Trebuchet MS"/>
              </a:rPr>
              <a:t>requested</a:t>
            </a:r>
            <a:r>
              <a:rPr sz="850" i="1" spc="185" dirty="0">
                <a:latin typeface="Trebuchet MS"/>
                <a:cs typeface="Trebuchet MS"/>
              </a:rPr>
              <a:t> </a:t>
            </a:r>
            <a:r>
              <a:rPr sz="850" i="1" spc="85" dirty="0">
                <a:latin typeface="Trebuchet MS"/>
                <a:cs typeface="Trebuchet MS"/>
              </a:rPr>
              <a:t>data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194027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87" y="1815340"/>
            <a:ext cx="40068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E.g.,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059" y="2123323"/>
            <a:ext cx="5377815" cy="1097736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HTTP/1.1 200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OK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Date: Tue, 24 Aug 2012 00:15:48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GMT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Server: Apache/1.3.3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(Unix)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Last-Modified: Sat, 26 Jun 2012 20:53:38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GMT</a:t>
            </a:r>
            <a:endParaRPr sz="850" dirty="0">
              <a:latin typeface="Courier" charset="0"/>
              <a:cs typeface="Courier" charset="0"/>
            </a:endParaRPr>
          </a:p>
          <a:p>
            <a:pPr marL="50800" marR="379476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Content-Length: 4813  Content-Type: text/html  </a:t>
            </a:r>
            <a:r>
              <a:rPr sz="850" i="1" spc="100" dirty="0">
                <a:latin typeface="Trebuchet MS"/>
                <a:cs typeface="Trebuchet MS"/>
              </a:rPr>
              <a:t>blank</a:t>
            </a:r>
            <a:r>
              <a:rPr sz="850" i="1" spc="170" dirty="0">
                <a:latin typeface="Trebuchet MS"/>
                <a:cs typeface="Trebuchet MS"/>
              </a:rPr>
              <a:t> </a:t>
            </a:r>
            <a:r>
              <a:rPr sz="850" i="1" spc="155" dirty="0">
                <a:latin typeface="Trebuchet MS"/>
                <a:cs typeface="Trebuchet MS"/>
              </a:rPr>
              <a:t>line</a:t>
            </a:r>
            <a:endParaRPr sz="85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i="1" spc="90" dirty="0">
                <a:latin typeface="Trebuchet MS"/>
                <a:cs typeface="Trebuchet MS"/>
              </a:rPr>
              <a:t>requested</a:t>
            </a:r>
            <a:r>
              <a:rPr sz="850" i="1" spc="185" dirty="0">
                <a:latin typeface="Trebuchet MS"/>
                <a:cs typeface="Trebuchet MS"/>
              </a:rPr>
              <a:t> </a:t>
            </a:r>
            <a:r>
              <a:rPr sz="850" i="1" spc="85" dirty="0">
                <a:latin typeface="Trebuchet MS"/>
                <a:cs typeface="Trebuchet MS"/>
              </a:rPr>
              <a:t>data</a:t>
            </a:r>
            <a:endParaRPr sz="8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Server</a:t>
            </a:r>
            <a:r>
              <a:rPr spc="-35" dirty="0"/>
              <a:t> </a:t>
            </a:r>
            <a:r>
              <a:rPr spc="145" dirty="0"/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760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4049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987" y="759523"/>
            <a:ext cx="530352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9600"/>
              </a:lnSpc>
            </a:pPr>
            <a:r>
              <a:rPr sz="1400" spc="15" dirty="0">
                <a:latin typeface="Arial"/>
                <a:cs typeface="Arial"/>
              </a:rPr>
              <a:t>Normally, you don’t see the response code, </a:t>
            </a:r>
            <a:r>
              <a:rPr sz="1400" spc="10" dirty="0">
                <a:latin typeface="Arial"/>
                <a:cs typeface="Arial"/>
              </a:rPr>
              <a:t>in this </a:t>
            </a:r>
            <a:r>
              <a:rPr sz="1400" spc="15" dirty="0">
                <a:latin typeface="Arial"/>
                <a:cs typeface="Arial"/>
              </a:rPr>
              <a:t>case: </a:t>
            </a:r>
            <a:r>
              <a:rPr sz="1400" spc="20" dirty="0">
                <a:latin typeface="Courier" charset="0"/>
                <a:cs typeface="Courier" charset="0"/>
              </a:rPr>
              <a:t>200</a:t>
            </a:r>
            <a:r>
              <a:rPr sz="1400" spc="-6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Courier" charset="0"/>
                <a:cs typeface="Courier" charset="0"/>
              </a:rPr>
              <a:t>OK</a:t>
            </a:r>
            <a:r>
              <a:rPr sz="1400" spc="15" dirty="0">
                <a:latin typeface="Arial"/>
                <a:cs typeface="Arial"/>
              </a:rPr>
              <a:t>.  </a:t>
            </a:r>
            <a:r>
              <a:rPr sz="1400" spc="20" dirty="0">
                <a:latin typeface="Arial"/>
                <a:cs typeface="Arial"/>
              </a:rPr>
              <a:t>You may </a:t>
            </a:r>
            <a:r>
              <a:rPr sz="1400" spc="15" dirty="0">
                <a:latin typeface="Arial"/>
                <a:cs typeface="Arial"/>
              </a:rPr>
              <a:t>have run across bad </a:t>
            </a:r>
            <a:r>
              <a:rPr sz="1400" spc="10" dirty="0">
                <a:latin typeface="Arial"/>
                <a:cs typeface="Arial"/>
              </a:rPr>
              <a:t>links </a:t>
            </a:r>
            <a:r>
              <a:rPr sz="1400" spc="15" dirty="0">
                <a:latin typeface="Arial"/>
                <a:cs typeface="Arial"/>
              </a:rPr>
              <a:t>and see a page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contains  response code </a:t>
            </a:r>
            <a:r>
              <a:rPr sz="1400" spc="20" dirty="0">
                <a:latin typeface="Courier" charset="0"/>
                <a:cs typeface="Courier" charset="0"/>
              </a:rPr>
              <a:t>404 Not</a:t>
            </a:r>
            <a:r>
              <a:rPr sz="1400" spc="-50" dirty="0">
                <a:latin typeface="Courier" charset="0"/>
                <a:cs typeface="Courier" charset="0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Found.</a:t>
            </a:r>
            <a:endParaRPr sz="14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Retrieving </a:t>
            </a:r>
            <a:r>
              <a:rPr spc="145" dirty="0"/>
              <a:t>Response </a:t>
            </a:r>
            <a:r>
              <a:rPr spc="135" dirty="0"/>
              <a:t>Code and</a:t>
            </a:r>
            <a:r>
              <a:rPr spc="-245" dirty="0"/>
              <a:t> </a:t>
            </a:r>
            <a:r>
              <a:rPr spc="185" dirty="0"/>
              <a:t>Message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876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50198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81113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987" y="823831"/>
            <a:ext cx="5143500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Cast the </a:t>
            </a:r>
            <a:r>
              <a:rPr sz="1400" spc="20" dirty="0">
                <a:latin typeface="Courier" charset="0"/>
                <a:cs typeface="Courier" charset="0"/>
              </a:rPr>
              <a:t>URLConnection</a:t>
            </a:r>
            <a:r>
              <a:rPr sz="1400" spc="-53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object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20" dirty="0">
                <a:latin typeface="Courier" charset="0"/>
                <a:cs typeface="Courier" charset="0"/>
              </a:rPr>
              <a:t>HttpURLConnection</a:t>
            </a:r>
            <a:endParaRPr sz="14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spc="15" dirty="0">
                <a:latin typeface="Arial"/>
                <a:cs typeface="Arial"/>
              </a:rPr>
              <a:t>subclass.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5" dirty="0">
                <a:latin typeface="Arial"/>
                <a:cs typeface="Arial"/>
              </a:rPr>
              <a:t>Get the response code with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getResponseCode</a:t>
            </a:r>
            <a:r>
              <a:rPr sz="1400" spc="2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15" dirty="0">
                <a:latin typeface="Arial"/>
                <a:cs typeface="Arial"/>
              </a:rPr>
              <a:t>Get the response </a:t>
            </a:r>
            <a:r>
              <a:rPr sz="1400" spc="20" dirty="0">
                <a:latin typeface="Arial"/>
                <a:cs typeface="Arial"/>
              </a:rPr>
              <a:t>message </a:t>
            </a:r>
            <a:r>
              <a:rPr sz="1400" spc="15" dirty="0">
                <a:latin typeface="Arial"/>
                <a:cs typeface="Arial"/>
              </a:rPr>
              <a:t>with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20" dirty="0">
                <a:latin typeface="Courier" charset="0"/>
                <a:cs typeface="Courier" charset="0"/>
              </a:rPr>
              <a:t>getResponseMessage</a:t>
            </a:r>
            <a:r>
              <a:rPr sz="1400" spc="2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059" y="1986054"/>
            <a:ext cx="5377815" cy="979755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48920" marR="3070225" indent="-19812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HttpURLConnection httpConnection =  (HttpURLConnection)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connection;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int code =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httpConnection.getResponseCode();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// e.g.,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404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850" spc="5" dirty="0">
                <a:latin typeface="Courier" charset="0"/>
                <a:cs typeface="Courier" charset="0"/>
              </a:rPr>
              <a:t>String message =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httpConnection.getResponseMessage();</a:t>
            </a:r>
            <a:endParaRPr sz="850" dirty="0">
              <a:latin typeface="Courier" charset="0"/>
              <a:cs typeface="Courier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850" spc="5" dirty="0">
                <a:latin typeface="Courier" charset="0"/>
                <a:cs typeface="Courier" charset="0"/>
              </a:rPr>
              <a:t>// e.g., "Not</a:t>
            </a:r>
            <a:r>
              <a:rPr sz="850" spc="-7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found"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Retrieving Other </a:t>
            </a:r>
            <a:r>
              <a:rPr spc="145" dirty="0"/>
              <a:t>Response</a:t>
            </a:r>
            <a:r>
              <a:rPr spc="-110" dirty="0"/>
              <a:t> </a:t>
            </a:r>
            <a:r>
              <a:rPr spc="110" dirty="0"/>
              <a:t>Information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4051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987" y="815578"/>
            <a:ext cx="126174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Content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length: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59" y="1115426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int length =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connection.getContentLength();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279" y="155068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987" y="1425750"/>
            <a:ext cx="110998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Content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059" y="1733733"/>
            <a:ext cx="5377815" cy="182101"/>
          </a:xfrm>
          <a:prstGeom prst="rect">
            <a:avLst/>
          </a:prstGeom>
          <a:ln w="8135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850" spc="5" dirty="0">
                <a:latin typeface="Courier" charset="0"/>
                <a:cs typeface="Courier" charset="0"/>
              </a:rPr>
              <a:t>String type =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connection.getContentType();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6059" y="4337015"/>
            <a:ext cx="5377815" cy="919480"/>
          </a:xfrm>
          <a:custGeom>
            <a:avLst/>
            <a:gdLst/>
            <a:ahLst/>
            <a:cxnLst/>
            <a:rect l="l" t="t" r="r" b="b"/>
            <a:pathLst>
              <a:path w="5377815" h="919479">
                <a:moveTo>
                  <a:pt x="0" y="0"/>
                </a:moveTo>
                <a:lnTo>
                  <a:pt x="5377645" y="0"/>
                </a:lnTo>
                <a:lnTo>
                  <a:pt x="5377645" y="919184"/>
                </a:lnTo>
              </a:path>
            </a:pathLst>
          </a:custGeom>
          <a:ln w="81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6059" y="4337015"/>
            <a:ext cx="0" cy="919480"/>
          </a:xfrm>
          <a:custGeom>
            <a:avLst/>
            <a:gdLst/>
            <a:ahLst/>
            <a:cxnLst/>
            <a:rect l="l" t="t" r="r" b="b"/>
            <a:pathLst>
              <a:path h="919479">
                <a:moveTo>
                  <a:pt x="0" y="919184"/>
                </a:moveTo>
                <a:lnTo>
                  <a:pt x="0" y="0"/>
                </a:lnTo>
              </a:path>
            </a:pathLst>
          </a:custGeom>
          <a:ln w="813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section_5/</a:t>
            </a:r>
            <a:r>
              <a:rPr spc="70" dirty="0">
                <a:solidFill>
                  <a:srgbClr val="000080"/>
                </a:solidFill>
                <a:hlinkClick r:id="rId2"/>
              </a:rPr>
              <a:t>URLGet.java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5036" y="1949352"/>
            <a:ext cx="383349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/**</a:t>
            </a:r>
            <a:endParaRPr sz="800">
              <a:latin typeface="Courier New"/>
              <a:cs typeface="Courier New"/>
            </a:endParaRPr>
          </a:p>
          <a:p>
            <a:pPr marL="202565" marR="560070">
              <a:lnSpc>
                <a:spcPts val="1150"/>
              </a:lnSpc>
              <a:spcBef>
                <a:spcPts val="45"/>
              </a:spcBef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how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use a 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URL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connection 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communicate with a web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server.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Supply the </a:t>
            </a:r>
            <a:r>
              <a:rPr sz="1000" spc="15" dirty="0">
                <a:solidFill>
                  <a:srgbClr val="0073FF"/>
                </a:solidFill>
                <a:latin typeface="Times New Roman"/>
                <a:cs typeface="Times New Roman"/>
              </a:rPr>
              <a:t>URL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on</a:t>
            </a:r>
            <a:r>
              <a:rPr sz="100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 command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line, for</a:t>
            </a:r>
            <a:r>
              <a:rPr sz="1000" spc="-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example</a:t>
            </a:r>
            <a:endParaRPr sz="1000">
              <a:latin typeface="Times New Roman"/>
              <a:cs typeface="Times New Roman"/>
            </a:endParaRPr>
          </a:p>
          <a:p>
            <a:pPr marL="393065">
              <a:lnSpc>
                <a:spcPts val="1125"/>
              </a:lnSpc>
            </a:pP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java URLGet</a:t>
            </a:r>
            <a:r>
              <a:rPr sz="10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  <a:hlinkClick r:id="rId3"/>
              </a:rPr>
              <a:t>http://horstmann.com/index.html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Courier New"/>
                <a:cs typeface="Courier New"/>
              </a:rPr>
              <a:t>*/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URLGet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00" spc="15" dirty="0">
                <a:latin typeface="Courier New"/>
                <a:cs typeface="Courier New"/>
              </a:rPr>
              <a:t>main(String[] args) </a:t>
            </a: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throws</a:t>
            </a:r>
            <a:r>
              <a:rPr sz="800" spc="1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IOException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ts val="925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393065">
              <a:lnSpc>
                <a:spcPts val="1165"/>
              </a:lnSpc>
            </a:pPr>
            <a:r>
              <a:rPr sz="800" spc="15" dirty="0">
                <a:latin typeface="Courier New"/>
                <a:cs typeface="Courier New"/>
              </a:rPr>
              <a:t>//</a:t>
            </a:r>
            <a:r>
              <a:rPr sz="800" spc="-260" dirty="0">
                <a:latin typeface="Courier New"/>
                <a:cs typeface="Courier New"/>
              </a:rPr>
              <a:t>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Get command </a:t>
            </a:r>
            <a:r>
              <a:rPr sz="1000" spc="5" dirty="0">
                <a:solidFill>
                  <a:srgbClr val="0073FF"/>
                </a:solidFill>
                <a:latin typeface="Times New Roman"/>
                <a:cs typeface="Times New Roman"/>
              </a:rPr>
              <a:t>line </a:t>
            </a:r>
            <a:r>
              <a:rPr sz="1000" spc="10" dirty="0">
                <a:solidFill>
                  <a:srgbClr val="0073FF"/>
                </a:solidFill>
                <a:latin typeface="Times New Roman"/>
                <a:cs typeface="Times New Roman"/>
              </a:rPr>
              <a:t>arguments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215" y="851043"/>
            <a:ext cx="2437130" cy="319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java.io.InputStream;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java.io.IOException;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java.io.OutputStream;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java.io.PrintWriter;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java.net.HttpURLConnection;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java.net.URL;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java.net.URLConnection;</a:t>
            </a:r>
            <a:endParaRPr sz="800">
              <a:latin typeface="Courier New"/>
              <a:cs typeface="Courier New"/>
            </a:endParaRPr>
          </a:p>
          <a:p>
            <a:pPr marL="266065" indent="-190500">
              <a:lnSpc>
                <a:spcPct val="100000"/>
              </a:lnSpc>
              <a:buClr>
                <a:srgbClr val="0073FF"/>
              </a:buClr>
              <a:buFont typeface="Courier New"/>
              <a:buAutoNum type="arabicPlain"/>
              <a:tabLst>
                <a:tab pos="266700" algn="l"/>
              </a:tabLst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8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java.util.Scanner;</a:t>
            </a:r>
            <a:endParaRPr sz="800">
              <a:latin typeface="Courier New"/>
              <a:cs typeface="Courier New"/>
            </a:endParaRPr>
          </a:p>
          <a:p>
            <a:pPr marL="75565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1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757" y="3535798"/>
            <a:ext cx="148526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String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urlString;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00" spc="15" dirty="0">
                <a:latin typeface="Courier New"/>
                <a:cs typeface="Courier New"/>
              </a:rPr>
              <a:t>(args.length ==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800" spc="15" dirty="0"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</a:pPr>
            <a:r>
              <a:rPr sz="800" spc="15" dirty="0">
                <a:latin typeface="Courier New"/>
                <a:cs typeface="Courier New"/>
              </a:rPr>
              <a:t>urlString 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5" dirty="0">
                <a:latin typeface="Courier New"/>
                <a:cs typeface="Courier New"/>
              </a:rPr>
              <a:t>args[</a:t>
            </a:r>
            <a:r>
              <a:rPr sz="800" spc="1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800" spc="15" dirty="0">
                <a:latin typeface="Courier New"/>
                <a:cs typeface="Courier New"/>
              </a:rPr>
              <a:t>];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9669" y="789931"/>
            <a:ext cx="130163" cy="3254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1541" y="789931"/>
            <a:ext cx="138296" cy="1374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680" y="4046296"/>
            <a:ext cx="103759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Program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783" y="4407243"/>
            <a:ext cx="24676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Courier" charset="0"/>
                <a:cs typeface="Courier" charset="0"/>
              </a:rPr>
              <a:t>Using</a:t>
            </a:r>
            <a:r>
              <a:rPr sz="600" spc="-7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  <a:hlinkClick r:id="rId6"/>
              </a:rPr>
              <a:t>http://horstmann.com/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200</a:t>
            </a:r>
            <a:r>
              <a:rPr sz="600" spc="-9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OK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&lt;head&gt;&lt;title&gt;Cay Horstmann's Home</a:t>
            </a:r>
            <a:r>
              <a:rPr sz="600" spc="-3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Page&lt;/title&gt;&lt;/head&gt;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&lt;body&gt;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00" dirty="0">
                <a:latin typeface="Courier" charset="0"/>
                <a:cs typeface="Courier" charset="0"/>
              </a:rPr>
              <a:t>&lt;h1&gt;Welcome to Cay Horstmann's Home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Page&lt;/h1</a:t>
            </a:r>
            <a:r>
              <a:rPr sz="600" dirty="0" smtClean="0">
                <a:latin typeface="Courier" charset="0"/>
                <a:cs typeface="Courier" charset="0"/>
              </a:rPr>
              <a:t>&gt;</a:t>
            </a:r>
            <a:endParaRPr lang="en-US" sz="600" dirty="0" smtClean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</a:pPr>
            <a:r>
              <a:rPr lang="en-US" sz="600" dirty="0">
                <a:latin typeface="Courier" charset="0"/>
                <a:cs typeface="Courier" charset="0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n-US" sz="600" dirty="0">
                <a:latin typeface="Courier" charset="0"/>
                <a:cs typeface="Courier" charset="0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n-US" sz="600" dirty="0">
                <a:latin typeface="Courier" charset="0"/>
                <a:cs typeface="Courier" charset="0"/>
              </a:rPr>
              <a:t>&lt;/html&gt;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Destination</a:t>
            </a:r>
            <a:r>
              <a:rPr spc="-35" dirty="0"/>
              <a:t> </a:t>
            </a:r>
            <a:r>
              <a:rPr spc="160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632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1920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9111" y="149988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9111" y="173581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11" y="195547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9" y="246395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111" y="274463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987" y="801400"/>
            <a:ext cx="5187950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Data must be marked with a destination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address.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10" dirty="0">
                <a:latin typeface="Arial"/>
                <a:cs typeface="Arial"/>
              </a:rPr>
              <a:t>In IP, </a:t>
            </a:r>
            <a:r>
              <a:rPr sz="1400" spc="15" dirty="0">
                <a:latin typeface="Arial"/>
                <a:cs typeface="Arial"/>
              </a:rPr>
              <a:t>addresses are denoted by a sequence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four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numbers.</a:t>
            </a:r>
            <a:endParaRPr sz="1400" dirty="0">
              <a:latin typeface="Arial"/>
              <a:cs typeface="Arial"/>
            </a:endParaRPr>
          </a:p>
          <a:p>
            <a:pPr marL="340360" marR="1825625">
              <a:lnSpc>
                <a:spcPct val="140700"/>
              </a:lnSpc>
              <a:spcBef>
                <a:spcPts val="325"/>
              </a:spcBef>
            </a:pPr>
            <a:r>
              <a:rPr sz="1100" spc="-5" dirty="0">
                <a:latin typeface="Arial"/>
                <a:cs typeface="Arial"/>
              </a:rPr>
              <a:t>Each is one byte (a number between 0 and 255).  E.g.,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130.65.86.66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40360" marR="160020">
              <a:lnSpc>
                <a:spcPct val="111600"/>
              </a:lnSpc>
              <a:spcBef>
                <a:spcPts val="254"/>
              </a:spcBef>
            </a:pPr>
            <a:r>
              <a:rPr sz="1100" spc="-5" dirty="0">
                <a:latin typeface="Arial"/>
                <a:cs typeface="Arial"/>
              </a:rPr>
              <a:t>To be able to accommodate more devices, IP addresses will be extended to  sixteen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bytes.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spc="2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send data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B, </a:t>
            </a:r>
            <a:r>
              <a:rPr sz="1400" spc="20" dirty="0">
                <a:latin typeface="Arial"/>
                <a:cs typeface="Arial"/>
              </a:rPr>
              <a:t>A </a:t>
            </a:r>
            <a:r>
              <a:rPr sz="1400" spc="15" dirty="0">
                <a:latin typeface="Arial"/>
                <a:cs typeface="Arial"/>
              </a:rPr>
              <a:t>needs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20" dirty="0">
                <a:latin typeface="Arial"/>
                <a:cs typeface="Arial"/>
              </a:rPr>
              <a:t>know </a:t>
            </a:r>
            <a:r>
              <a:rPr sz="1400" spc="15" dirty="0">
                <a:latin typeface="Arial"/>
                <a:cs typeface="Arial"/>
              </a:rPr>
              <a:t>B’s </a:t>
            </a:r>
            <a:r>
              <a:rPr sz="1400" spc="10" dirty="0">
                <a:latin typeface="Arial"/>
                <a:cs typeface="Arial"/>
              </a:rPr>
              <a:t>Internet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address.</a:t>
            </a:r>
            <a:endParaRPr sz="14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A includes that address in the network protocol portion when sending the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20073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80" dirty="0"/>
              <a:t> </a:t>
            </a:r>
            <a:r>
              <a:rPr spc="25" dirty="0"/>
              <a:t>23.9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810364"/>
            <a:ext cx="5915025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10"/>
              </a:lnSpc>
            </a:pPr>
            <a:r>
              <a:rPr sz="1200" spc="-5" dirty="0">
                <a:latin typeface="Arial"/>
                <a:cs typeface="Arial"/>
              </a:rPr>
              <a:t>Why is it better to use a </a:t>
            </a:r>
            <a:r>
              <a:rPr sz="1200" spc="-5" dirty="0">
                <a:latin typeface="Courier" charset="0"/>
                <a:cs typeface="Courier" charset="0"/>
              </a:rPr>
              <a:t>URLConnection</a:t>
            </a:r>
            <a:r>
              <a:rPr sz="1200" spc="-320" dirty="0">
                <a:latin typeface="Courier" charset="0"/>
                <a:cs typeface="Courier" charset="0"/>
              </a:rPr>
              <a:t> </a:t>
            </a:r>
            <a:r>
              <a:rPr sz="1200" spc="-5" dirty="0">
                <a:latin typeface="Arial"/>
                <a:cs typeface="Arial"/>
              </a:rPr>
              <a:t>instead of a socket when reading data from a  web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server?</a:t>
            </a:r>
            <a:endParaRPr sz="1200" dirty="0">
              <a:latin typeface="Arial"/>
              <a:cs typeface="Arial"/>
            </a:endParaRPr>
          </a:p>
          <a:p>
            <a:pPr marL="285750" marR="657225" algn="just">
              <a:lnSpc>
                <a:spcPct val="118200"/>
              </a:lnSpc>
              <a:spcBef>
                <a:spcPts val="575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20" dirty="0">
                <a:latin typeface="Courier" charset="0"/>
                <a:cs typeface="Courier" charset="0"/>
              </a:rPr>
              <a:t>URLConnection</a:t>
            </a:r>
            <a:r>
              <a:rPr sz="1400" spc="-515" dirty="0">
                <a:latin typeface="Courier" charset="0"/>
                <a:cs typeface="Courier" charset="0"/>
              </a:rPr>
              <a:t> </a:t>
            </a:r>
            <a:r>
              <a:rPr sz="1400" spc="15" dirty="0">
                <a:latin typeface="Arial"/>
                <a:cs typeface="Arial"/>
              </a:rPr>
              <a:t>class understands the </a:t>
            </a:r>
            <a:r>
              <a:rPr sz="1400" spc="20" dirty="0">
                <a:latin typeface="Arial"/>
                <a:cs typeface="Arial"/>
              </a:rPr>
              <a:t>HTTP  </a:t>
            </a:r>
            <a:r>
              <a:rPr sz="1400" spc="10" dirty="0">
                <a:latin typeface="Arial"/>
                <a:cs typeface="Arial"/>
              </a:rPr>
              <a:t>protocol, </a:t>
            </a:r>
            <a:r>
              <a:rPr sz="1400" spc="15" dirty="0">
                <a:latin typeface="Arial"/>
                <a:cs typeface="Arial"/>
              </a:rPr>
              <a:t>freeing you from assembling requests and analyzing  response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headers.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81" y="619957"/>
            <a:ext cx="5394325" cy="65405"/>
          </a:xfrm>
          <a:custGeom>
            <a:avLst/>
            <a:gdLst/>
            <a:ahLst/>
            <a:cxnLst/>
            <a:rect l="l" t="t" r="r" b="b"/>
            <a:pathLst>
              <a:path w="5394325" h="65404">
                <a:moveTo>
                  <a:pt x="0" y="0"/>
                </a:moveTo>
                <a:lnTo>
                  <a:pt x="5393916" y="0"/>
                </a:lnTo>
                <a:lnTo>
                  <a:pt x="5393916" y="65084"/>
                </a:lnTo>
                <a:lnTo>
                  <a:pt x="0" y="6508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Self </a:t>
            </a:r>
            <a:r>
              <a:rPr spc="110" dirty="0"/>
              <a:t>Check</a:t>
            </a:r>
            <a:r>
              <a:rPr spc="-70" dirty="0"/>
              <a:t> </a:t>
            </a:r>
            <a:r>
              <a:rPr spc="40" dirty="0"/>
              <a:t>23.10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680" y="792967"/>
            <a:ext cx="5506085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What happens if you use the URLGet program to request an image (such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Courier" charset="0"/>
                <a:cs typeface="Courier" charset="0"/>
                <a:hlinkClick r:id="rId2"/>
              </a:rPr>
              <a:t>http://horstmann.com/cay-tiny.gif</a:t>
            </a:r>
            <a:r>
              <a:rPr sz="1200" spc="-5" dirty="0">
                <a:latin typeface="Arial"/>
                <a:cs typeface="Arial"/>
                <a:hlinkClick r:id="rId2"/>
              </a:rPr>
              <a:t>)?</a:t>
            </a:r>
            <a:endParaRPr sz="1200" dirty="0">
              <a:latin typeface="Arial"/>
              <a:cs typeface="Arial"/>
            </a:endParaRPr>
          </a:p>
          <a:p>
            <a:pPr marL="285750" marR="5080">
              <a:lnSpc>
                <a:spcPct val="118200"/>
              </a:lnSpc>
              <a:spcBef>
                <a:spcPts val="550"/>
              </a:spcBef>
            </a:pPr>
            <a:r>
              <a:rPr sz="1400" b="1" spc="15" dirty="0">
                <a:latin typeface="Arial"/>
                <a:cs typeface="Arial"/>
              </a:rPr>
              <a:t>Answer: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5" dirty="0">
                <a:latin typeface="Arial"/>
                <a:cs typeface="Arial"/>
              </a:rPr>
              <a:t>bytes </a:t>
            </a:r>
            <a:r>
              <a:rPr sz="1400" spc="10" dirty="0">
                <a:latin typeface="Arial"/>
                <a:cs typeface="Arial"/>
              </a:rPr>
              <a:t>that </a:t>
            </a:r>
            <a:r>
              <a:rPr sz="1400" spc="15" dirty="0">
                <a:latin typeface="Arial"/>
                <a:cs typeface="Arial"/>
              </a:rPr>
              <a:t>encode the images are displayed 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 console, but they </a:t>
            </a:r>
            <a:r>
              <a:rPr sz="1400" spc="10" dirty="0">
                <a:latin typeface="Arial"/>
                <a:cs typeface="Arial"/>
              </a:rPr>
              <a:t>will </a:t>
            </a:r>
            <a:r>
              <a:rPr sz="1400" spc="15" dirty="0">
                <a:latin typeface="Arial"/>
                <a:cs typeface="Arial"/>
              </a:rPr>
              <a:t>appear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be random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gibberish.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Domain </a:t>
            </a:r>
            <a:r>
              <a:rPr spc="170" dirty="0"/>
              <a:t>Naming</a:t>
            </a:r>
            <a:r>
              <a:rPr spc="-155" dirty="0"/>
              <a:t> </a:t>
            </a:r>
            <a:r>
              <a:rPr spc="65" dirty="0"/>
              <a:t>Service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658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111" y="146760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7889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33404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9111" y="261472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9111" y="28425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339" y="40678"/>
                </a:moveTo>
                <a:lnTo>
                  <a:pt x="11439" y="39410"/>
                </a:lnTo>
                <a:lnTo>
                  <a:pt x="5083" y="35603"/>
                </a:lnTo>
                <a:lnTo>
                  <a:pt x="1270" y="29248"/>
                </a:lnTo>
                <a:lnTo>
                  <a:pt x="0" y="20339"/>
                </a:lnTo>
                <a:lnTo>
                  <a:pt x="1270" y="11429"/>
                </a:lnTo>
                <a:lnTo>
                  <a:pt x="5083" y="5074"/>
                </a:lnTo>
                <a:lnTo>
                  <a:pt x="11439" y="1267"/>
                </a:lnTo>
                <a:lnTo>
                  <a:pt x="20339" y="0"/>
                </a:lnTo>
                <a:lnTo>
                  <a:pt x="29238" y="1267"/>
                </a:lnTo>
                <a:lnTo>
                  <a:pt x="35594" y="5074"/>
                </a:lnTo>
                <a:lnTo>
                  <a:pt x="39407" y="11429"/>
                </a:lnTo>
                <a:lnTo>
                  <a:pt x="40678" y="20339"/>
                </a:lnTo>
                <a:lnTo>
                  <a:pt x="39407" y="29248"/>
                </a:lnTo>
                <a:lnTo>
                  <a:pt x="35594" y="35603"/>
                </a:lnTo>
                <a:lnTo>
                  <a:pt x="29238" y="39410"/>
                </a:lnTo>
                <a:lnTo>
                  <a:pt x="20339" y="40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987" y="762833"/>
            <a:ext cx="5433695" cy="218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9584">
              <a:lnSpc>
                <a:spcPct val="118200"/>
              </a:lnSpc>
            </a:pP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addition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an IP address, computers can have 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easy-to-  remember domain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name.</a:t>
            </a:r>
            <a:endParaRPr sz="14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Arial"/>
                <a:cs typeface="Arial"/>
              </a:rPr>
              <a:t>E.g.,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Courier" charset="0"/>
                <a:cs typeface="Courier" charset="0"/>
              </a:rPr>
              <a:t>horstmann.com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570"/>
              </a:spcBef>
            </a:pPr>
            <a:r>
              <a:rPr sz="1400" i="1" spc="20" dirty="0">
                <a:latin typeface="Arial"/>
                <a:cs typeface="Arial"/>
              </a:rPr>
              <a:t>Domain Naming </a:t>
            </a:r>
            <a:r>
              <a:rPr sz="1400" i="1" spc="15" dirty="0">
                <a:latin typeface="Arial"/>
                <a:cs typeface="Arial"/>
              </a:rPr>
              <a:t>Service (DNS)</a:t>
            </a:r>
            <a:r>
              <a:rPr sz="1400" spc="15" dirty="0">
                <a:latin typeface="Arial"/>
                <a:cs typeface="Arial"/>
              </a:rPr>
              <a:t>: translates from domain </a:t>
            </a:r>
            <a:r>
              <a:rPr sz="1400" spc="20" dirty="0">
                <a:latin typeface="Arial"/>
                <a:cs typeface="Arial"/>
              </a:rPr>
              <a:t>name </a:t>
            </a:r>
            <a:r>
              <a:rPr sz="1400" spc="10" dirty="0">
                <a:latin typeface="Arial"/>
                <a:cs typeface="Arial"/>
              </a:rPr>
              <a:t>to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IP  address.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20" dirty="0">
                <a:latin typeface="Arial"/>
                <a:cs typeface="Arial"/>
              </a:rPr>
              <a:t>When A </a:t>
            </a:r>
            <a:r>
              <a:rPr sz="1400" spc="15" dirty="0">
                <a:latin typeface="Arial"/>
                <a:cs typeface="Arial"/>
              </a:rPr>
              <a:t>wants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request data from a domain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name:</a:t>
            </a:r>
            <a:endParaRPr sz="14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860"/>
              </a:spcBef>
            </a:pPr>
            <a:r>
              <a:rPr sz="1100" spc="-5" dirty="0">
                <a:latin typeface="Arial"/>
                <a:cs typeface="Arial"/>
              </a:rPr>
              <a:t>It asks the DNS for the numeric Internet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Address.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70"/>
              </a:spcBef>
            </a:pPr>
            <a:r>
              <a:rPr sz="1100" spc="-5" dirty="0">
                <a:latin typeface="Arial"/>
                <a:cs typeface="Arial"/>
              </a:rPr>
              <a:t>It includes the numeric address with the request for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P</a:t>
            </a:r>
            <a:r>
              <a:rPr spc="110" dirty="0"/>
              <a:t>a</a:t>
            </a:r>
            <a:r>
              <a:rPr spc="45" dirty="0"/>
              <a:t>c</a:t>
            </a:r>
            <a:r>
              <a:rPr spc="165" dirty="0"/>
              <a:t>k</a:t>
            </a:r>
            <a:r>
              <a:rPr spc="25" dirty="0"/>
              <a:t>e</a:t>
            </a:r>
            <a:r>
              <a:rPr spc="20" dirty="0"/>
              <a:t>t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684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21973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152074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06583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2366854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722345"/>
            <a:ext cx="533400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400" spc="15" dirty="0">
                <a:latin typeface="Arial"/>
                <a:cs typeface="Arial"/>
              </a:rPr>
              <a:t>IP breaks large chunks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data up </a:t>
            </a:r>
            <a:r>
              <a:rPr sz="1400" spc="10" dirty="0">
                <a:latin typeface="Arial"/>
                <a:cs typeface="Arial"/>
              </a:rPr>
              <a:t>into </a:t>
            </a:r>
            <a:r>
              <a:rPr sz="1400" spc="20" dirty="0">
                <a:latin typeface="Arial"/>
                <a:cs typeface="Arial"/>
              </a:rPr>
              <a:t>more </a:t>
            </a:r>
            <a:r>
              <a:rPr sz="1400" spc="15" dirty="0">
                <a:latin typeface="Arial"/>
                <a:cs typeface="Arial"/>
              </a:rPr>
              <a:t>manageable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packets.  </a:t>
            </a:r>
            <a:r>
              <a:rPr sz="1400" spc="20" dirty="0">
                <a:latin typeface="Arial"/>
                <a:cs typeface="Arial"/>
              </a:rPr>
              <a:t>Each </a:t>
            </a:r>
            <a:r>
              <a:rPr sz="1400" spc="15" dirty="0">
                <a:latin typeface="Arial"/>
                <a:cs typeface="Arial"/>
              </a:rPr>
              <a:t>packet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delivered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separately.</a:t>
            </a:r>
            <a:endParaRPr sz="1400">
              <a:latin typeface="Arial"/>
              <a:cs typeface="Arial"/>
            </a:endParaRPr>
          </a:p>
          <a:p>
            <a:pPr marL="12700" marR="227965">
              <a:lnSpc>
                <a:spcPct val="118200"/>
              </a:lnSpc>
              <a:spcBef>
                <a:spcPts val="384"/>
              </a:spcBef>
            </a:pPr>
            <a:r>
              <a:rPr sz="1400" spc="20" dirty="0">
                <a:latin typeface="Arial"/>
                <a:cs typeface="Arial"/>
              </a:rPr>
              <a:t>Each </a:t>
            </a:r>
            <a:r>
              <a:rPr sz="1400" spc="15" dirty="0">
                <a:latin typeface="Arial"/>
                <a:cs typeface="Arial"/>
              </a:rPr>
              <a:t>packet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larger </a:t>
            </a:r>
            <a:r>
              <a:rPr sz="1400" spc="15" dirty="0">
                <a:latin typeface="Arial"/>
                <a:cs typeface="Arial"/>
              </a:rPr>
              <a:t>transmission </a:t>
            </a:r>
            <a:r>
              <a:rPr sz="1400" spc="20" dirty="0">
                <a:latin typeface="Arial"/>
                <a:cs typeface="Arial"/>
              </a:rPr>
              <a:t>may </a:t>
            </a:r>
            <a:r>
              <a:rPr sz="1400" spc="15" dirty="0">
                <a:latin typeface="Arial"/>
                <a:cs typeface="Arial"/>
              </a:rPr>
              <a:t>be sent by 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different  route.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15" dirty="0">
                <a:latin typeface="Arial"/>
                <a:cs typeface="Arial"/>
              </a:rPr>
              <a:t>Packets are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numbered.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recipient </a:t>
            </a:r>
            <a:r>
              <a:rPr sz="1400" spc="15" dirty="0">
                <a:latin typeface="Arial"/>
                <a:cs typeface="Arial"/>
              </a:rPr>
              <a:t>reassembles them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right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order.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Transmission </a:t>
            </a:r>
            <a:r>
              <a:rPr spc="105" dirty="0"/>
              <a:t>Control</a:t>
            </a:r>
            <a:r>
              <a:rPr spc="-145" dirty="0"/>
              <a:t> </a:t>
            </a:r>
            <a:r>
              <a:rPr spc="8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749279" y="92711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79" y="1472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9" y="202542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9" y="231830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279" y="2871527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6949" y="0"/>
                </a:lnTo>
              </a:path>
            </a:pathLst>
          </a:custGeom>
          <a:ln w="56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987" y="763361"/>
            <a:ext cx="5130800" cy="221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Protocol </a:t>
            </a:r>
            <a:r>
              <a:rPr sz="1400" spc="10" dirty="0">
                <a:latin typeface="Arial"/>
                <a:cs typeface="Arial"/>
              </a:rPr>
              <a:t>(IP) </a:t>
            </a:r>
            <a:r>
              <a:rPr sz="1400" spc="15" dirty="0">
                <a:latin typeface="Arial"/>
                <a:cs typeface="Arial"/>
              </a:rPr>
              <a:t>does not </a:t>
            </a:r>
            <a:r>
              <a:rPr sz="1400" spc="10" dirty="0">
                <a:latin typeface="Arial"/>
                <a:cs typeface="Arial"/>
              </a:rPr>
              <a:t>notify </a:t>
            </a:r>
            <a:r>
              <a:rPr sz="1400" spc="15" dirty="0">
                <a:latin typeface="Arial"/>
                <a:cs typeface="Arial"/>
              </a:rPr>
              <a:t>the sender </a:t>
            </a:r>
            <a:r>
              <a:rPr sz="1400" spc="5" dirty="0">
                <a:latin typeface="Arial"/>
                <a:cs typeface="Arial"/>
              </a:rPr>
              <a:t>if </a:t>
            </a:r>
            <a:r>
              <a:rPr sz="1400" spc="15" dirty="0">
                <a:latin typeface="Arial"/>
                <a:cs typeface="Arial"/>
              </a:rPr>
              <a:t>data </a:t>
            </a:r>
            <a:r>
              <a:rPr sz="1400" spc="10" dirty="0">
                <a:latin typeface="Arial"/>
                <a:cs typeface="Arial"/>
              </a:rPr>
              <a:t>is lost </a:t>
            </a:r>
            <a:r>
              <a:rPr sz="1400" spc="15" dirty="0">
                <a:latin typeface="Arial"/>
                <a:cs typeface="Arial"/>
              </a:rPr>
              <a:t>or  garbled.</a:t>
            </a:r>
            <a:endParaRPr sz="1400">
              <a:latin typeface="Arial"/>
              <a:cs typeface="Arial"/>
            </a:endParaRPr>
          </a:p>
          <a:p>
            <a:pPr marL="12700" marR="177165">
              <a:lnSpc>
                <a:spcPct val="118200"/>
              </a:lnSpc>
              <a:spcBef>
                <a:spcPts val="320"/>
              </a:spcBef>
            </a:pPr>
            <a:r>
              <a:rPr sz="1400" spc="15" dirty="0">
                <a:latin typeface="Arial"/>
                <a:cs typeface="Arial"/>
              </a:rPr>
              <a:t>This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15" dirty="0">
                <a:latin typeface="Arial"/>
                <a:cs typeface="Arial"/>
              </a:rPr>
              <a:t>the job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a higher </a:t>
            </a:r>
            <a:r>
              <a:rPr sz="1400" spc="10" dirty="0">
                <a:latin typeface="Arial"/>
                <a:cs typeface="Arial"/>
              </a:rPr>
              <a:t>level </a:t>
            </a:r>
            <a:r>
              <a:rPr sz="1400" spc="15" dirty="0">
                <a:latin typeface="Arial"/>
                <a:cs typeface="Arial"/>
              </a:rPr>
              <a:t>protocol Transmission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Control  Protocol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(TCP).</a:t>
            </a:r>
            <a:endParaRPr sz="1400">
              <a:latin typeface="Arial"/>
              <a:cs typeface="Arial"/>
            </a:endParaRPr>
          </a:p>
          <a:p>
            <a:pPr marL="12700" marR="207645">
              <a:lnSpc>
                <a:spcPct val="127699"/>
              </a:lnSpc>
              <a:spcBef>
                <a:spcPts val="225"/>
              </a:spcBef>
            </a:pPr>
            <a:r>
              <a:rPr sz="1400" spc="20" dirty="0">
                <a:latin typeface="Arial"/>
                <a:cs typeface="Arial"/>
              </a:rPr>
              <a:t>Used </a:t>
            </a:r>
            <a:r>
              <a:rPr sz="1400" spc="15" dirty="0">
                <a:latin typeface="Arial"/>
                <a:cs typeface="Arial"/>
              </a:rPr>
              <a:t>by most popular </a:t>
            </a:r>
            <a:r>
              <a:rPr sz="1400" spc="10" dirty="0">
                <a:latin typeface="Arial"/>
                <a:cs typeface="Arial"/>
              </a:rPr>
              <a:t>Internet </a:t>
            </a:r>
            <a:r>
              <a:rPr sz="1400" spc="15" dirty="0">
                <a:latin typeface="Arial"/>
                <a:cs typeface="Arial"/>
              </a:rPr>
              <a:t>services – </a:t>
            </a:r>
            <a:r>
              <a:rPr sz="1400" spc="30" dirty="0">
                <a:latin typeface="Arial"/>
                <a:cs typeface="Arial"/>
              </a:rPr>
              <a:t>WWW </a:t>
            </a:r>
            <a:r>
              <a:rPr sz="1400" spc="20" dirty="0">
                <a:latin typeface="Arial"/>
                <a:cs typeface="Arial"/>
              </a:rPr>
              <a:t>&amp; </a:t>
            </a:r>
            <a:r>
              <a:rPr sz="1400" spc="15" dirty="0">
                <a:latin typeface="Arial"/>
                <a:cs typeface="Arial"/>
              </a:rPr>
              <a:t>e-mail.  Bypassed by “streaming media” services </a:t>
            </a:r>
            <a:r>
              <a:rPr sz="1400" spc="10" dirty="0">
                <a:latin typeface="Arial"/>
                <a:cs typeface="Arial"/>
              </a:rPr>
              <a:t>for </a:t>
            </a:r>
            <a:r>
              <a:rPr sz="1400" spc="15" dirty="0">
                <a:latin typeface="Arial"/>
                <a:cs typeface="Arial"/>
              </a:rPr>
              <a:t>highest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possible  throughput.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15" dirty="0">
                <a:latin typeface="Arial"/>
                <a:cs typeface="Arial"/>
              </a:rPr>
              <a:t>Most commonly used combination </a:t>
            </a:r>
            <a:r>
              <a:rPr sz="1400" spc="10" dirty="0">
                <a:latin typeface="Arial"/>
                <a:cs typeface="Arial"/>
              </a:rPr>
              <a:t>is </a:t>
            </a:r>
            <a:r>
              <a:rPr sz="1400" spc="20" dirty="0">
                <a:latin typeface="Arial"/>
                <a:cs typeface="Arial"/>
              </a:rPr>
              <a:t>TCP </a:t>
            </a:r>
            <a:r>
              <a:rPr sz="1400" spc="15" dirty="0">
                <a:latin typeface="Arial"/>
                <a:cs typeface="Arial"/>
              </a:rPr>
              <a:t>with IP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(TCP/IP).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3697</Words>
  <Application>Microsoft Office PowerPoint</Application>
  <PresentationFormat>Custom</PresentationFormat>
  <Paragraphs>619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Chapter 23 – Internet Networking</vt:lpstr>
      <vt:lpstr>Chapter Goals</vt:lpstr>
      <vt:lpstr>The Internet Protocol</vt:lpstr>
      <vt:lpstr>The Internet Protocol</vt:lpstr>
      <vt:lpstr>Two Computers Communicating Across  the Internet</vt:lpstr>
      <vt:lpstr>Destination Address</vt:lpstr>
      <vt:lpstr>Domain Naming Service</vt:lpstr>
      <vt:lpstr>Packets</vt:lpstr>
      <vt:lpstr>Transmission Control Protocol</vt:lpstr>
      <vt:lpstr>Port Numbers</vt:lpstr>
      <vt:lpstr>Contents of TCP Packets</vt:lpstr>
      <vt:lpstr>Self Check 23.1</vt:lpstr>
      <vt:lpstr>Self Check 23.2</vt:lpstr>
      <vt:lpstr>Application Level Protocols</vt:lpstr>
      <vt:lpstr>Hypertext Transfer Protocol (HTTP)</vt:lpstr>
      <vt:lpstr>Browser Steps in Loading URL</vt:lpstr>
      <vt:lpstr>Browser Steps in Loading URL</vt:lpstr>
      <vt:lpstr>Browser Steps in Loading URL</vt:lpstr>
      <vt:lpstr>HTTP Commands</vt:lpstr>
      <vt:lpstr>Telnet</vt:lpstr>
      <vt:lpstr>Telnet</vt:lpstr>
      <vt:lpstr>Telnet</vt:lpstr>
      <vt:lpstr>HTTP and HTML</vt:lpstr>
      <vt:lpstr>Application Level Protocols</vt:lpstr>
      <vt:lpstr>Sample POP Session</vt:lpstr>
      <vt:lpstr>Self Check 23.3</vt:lpstr>
      <vt:lpstr>Self Check 23.4</vt:lpstr>
      <vt:lpstr>A Client Program</vt:lpstr>
      <vt:lpstr>Sockets</vt:lpstr>
      <vt:lpstr>Input and Output Streams</vt:lpstr>
      <vt:lpstr>Client and Server Sockets</vt:lpstr>
      <vt:lpstr>Scanners and Writers</vt:lpstr>
      <vt:lpstr>WebGet Program</vt:lpstr>
      <vt:lpstr>section_3/WebGet.java</vt:lpstr>
      <vt:lpstr>Slide 35</vt:lpstr>
      <vt:lpstr>Self Check 23.5</vt:lpstr>
      <vt:lpstr>Self Check 23.6</vt:lpstr>
      <vt:lpstr>A Server Program</vt:lpstr>
      <vt:lpstr>A Simple Bank Access Protocol</vt:lpstr>
      <vt:lpstr>Server Socket</vt:lpstr>
      <vt:lpstr>BankService Program</vt:lpstr>
      <vt:lpstr>executeCommand Method</vt:lpstr>
      <vt:lpstr>Threads</vt:lpstr>
      <vt:lpstr>Threads</vt:lpstr>
      <vt:lpstr>BankServer Communication</vt:lpstr>
      <vt:lpstr>section_4/BankServer.java</vt:lpstr>
      <vt:lpstr>section_4/BankService.java</vt:lpstr>
      <vt:lpstr>section_4/Bank.java</vt:lpstr>
      <vt:lpstr>section_4/BankClient.java</vt:lpstr>
      <vt:lpstr>Self Check 23.7</vt:lpstr>
      <vt:lpstr>Self Check 23.8</vt:lpstr>
      <vt:lpstr>URL Connections</vt:lpstr>
      <vt:lpstr>HTTP Commands</vt:lpstr>
      <vt:lpstr>URLConnection Class</vt:lpstr>
      <vt:lpstr>Server Response</vt:lpstr>
      <vt:lpstr>Server Response</vt:lpstr>
      <vt:lpstr>Retrieving Response Code and Message</vt:lpstr>
      <vt:lpstr>Retrieving Other Response Information</vt:lpstr>
      <vt:lpstr>section_5/URLGet.java</vt:lpstr>
      <vt:lpstr>Self Check 23.9</vt:lpstr>
      <vt:lpstr>Self Check 23.10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 – Internet Networking</dc:title>
  <dc:creator>GDonini</dc:creator>
  <cp:lastModifiedBy>GD</cp:lastModifiedBy>
  <cp:revision>5</cp:revision>
  <dcterms:created xsi:type="dcterms:W3CDTF">2016-01-18T23:28:11Z</dcterms:created>
  <dcterms:modified xsi:type="dcterms:W3CDTF">2016-01-23T05:40:56Z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